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8" r:id="rId1"/>
  </p:sldMasterIdLst>
  <p:notesMasterIdLst>
    <p:notesMasterId r:id="rId28"/>
  </p:notesMasterIdLst>
  <p:handoutMasterIdLst>
    <p:handoutMasterId r:id="rId29"/>
  </p:handoutMasterIdLst>
  <p:sldIdLst>
    <p:sldId id="538" r:id="rId2"/>
    <p:sldId id="539" r:id="rId3"/>
    <p:sldId id="540" r:id="rId4"/>
    <p:sldId id="541" r:id="rId5"/>
    <p:sldId id="542" r:id="rId6"/>
    <p:sldId id="543" r:id="rId7"/>
    <p:sldId id="544" r:id="rId8"/>
    <p:sldId id="545" r:id="rId9"/>
    <p:sldId id="546" r:id="rId10"/>
    <p:sldId id="547" r:id="rId11"/>
    <p:sldId id="548" r:id="rId12"/>
    <p:sldId id="562" r:id="rId13"/>
    <p:sldId id="550" r:id="rId14"/>
    <p:sldId id="551" r:id="rId15"/>
    <p:sldId id="564" r:id="rId16"/>
    <p:sldId id="552" r:id="rId17"/>
    <p:sldId id="553" r:id="rId18"/>
    <p:sldId id="554" r:id="rId19"/>
    <p:sldId id="555" r:id="rId20"/>
    <p:sldId id="556" r:id="rId21"/>
    <p:sldId id="557" r:id="rId22"/>
    <p:sldId id="558" r:id="rId23"/>
    <p:sldId id="559" r:id="rId24"/>
    <p:sldId id="560" r:id="rId25"/>
    <p:sldId id="561" r:id="rId26"/>
    <p:sldId id="563" r:id="rId27"/>
  </p:sldIdLst>
  <p:sldSz cx="9144000" cy="6858000" type="letter"/>
  <p:notesSz cx="7010400" cy="92964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99"/>
    <a:srgbClr val="B0BB77"/>
    <a:srgbClr val="61A212"/>
    <a:srgbClr val="258F28"/>
    <a:srgbClr val="F3CFE7"/>
    <a:srgbClr val="003300"/>
    <a:srgbClr val="FF0066"/>
    <a:srgbClr val="008000"/>
    <a:srgbClr val="5F5F5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57" autoAdjust="0"/>
    <p:restoredTop sz="95041" autoAdjust="0"/>
  </p:normalViewPr>
  <p:slideViewPr>
    <p:cSldViewPr>
      <p:cViewPr varScale="1">
        <p:scale>
          <a:sx n="72" d="100"/>
          <a:sy n="72" d="100"/>
        </p:scale>
        <p:origin x="-774" y="-84"/>
      </p:cViewPr>
      <p:guideLst>
        <p:guide orient="horz" pos="2160"/>
        <p:guide pos="2880"/>
      </p:guideLst>
    </p:cSldViewPr>
  </p:slideViewPr>
  <p:outlineViewPr>
    <p:cViewPr>
      <p:scale>
        <a:sx n="75" d="100"/>
        <a:sy n="75"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126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119438" y="8855075"/>
            <a:ext cx="773112" cy="2587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65" tIns="45291" rIns="88965" bIns="45291">
            <a:spAutoFit/>
          </a:bodyPr>
          <a:lstStyle/>
          <a:p>
            <a:pPr algn="ctr" defTabSz="884238" eaLnBrk="0" hangingPunct="0">
              <a:lnSpc>
                <a:spcPct val="90000"/>
              </a:lnSpc>
            </a:pPr>
            <a:r>
              <a:rPr lang="en-US" sz="1200">
                <a:latin typeface="Arial" charset="0"/>
              </a:rPr>
              <a:t>Page </a:t>
            </a:r>
            <a:fld id="{4CDC05A3-BD88-460D-AF4D-3323CF6CB95F}" type="slidenum">
              <a:rPr lang="en-US" sz="1200">
                <a:latin typeface="Arial" charset="0"/>
              </a:rPr>
              <a:pPr algn="ctr" defTabSz="884238" eaLnBrk="0" hangingPunct="0">
                <a:lnSpc>
                  <a:spcPct val="90000"/>
                </a:lnSpc>
              </a:pPr>
              <a:t>‹#›</a:t>
            </a:fld>
            <a:endParaRPr lang="en-US" sz="1200">
              <a:latin typeface="Arial" charset="0"/>
            </a:endParaRPr>
          </a:p>
        </p:txBody>
      </p:sp>
    </p:spTree>
    <p:extLst>
      <p:ext uri="{BB962C8B-B14F-4D97-AF65-F5344CB8AC3E}">
        <p14:creationId xmlns:p14="http://schemas.microsoft.com/office/powerpoint/2010/main" val="568919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119438" y="8855075"/>
            <a:ext cx="773112" cy="2587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65" tIns="45291" rIns="88965" bIns="45291">
            <a:spAutoFit/>
          </a:bodyPr>
          <a:lstStyle/>
          <a:p>
            <a:pPr algn="ctr" defTabSz="884238" eaLnBrk="0" hangingPunct="0">
              <a:lnSpc>
                <a:spcPct val="90000"/>
              </a:lnSpc>
            </a:pPr>
            <a:r>
              <a:rPr lang="en-US" sz="1200">
                <a:latin typeface="Arial" charset="0"/>
              </a:rPr>
              <a:t>Page </a:t>
            </a:r>
            <a:fld id="{C5FB3568-BB1E-4FBD-B91C-9F9F06AFECE5}" type="slidenum">
              <a:rPr lang="en-US" sz="1200">
                <a:latin typeface="Arial" charset="0"/>
              </a:rPr>
              <a:pPr algn="ctr" defTabSz="884238" eaLnBrk="0" hangingPunct="0">
                <a:lnSpc>
                  <a:spcPct val="90000"/>
                </a:lnSpc>
              </a:pPr>
              <a:t>‹#›</a:t>
            </a:fld>
            <a:endParaRPr lang="en-US" sz="1200">
              <a:latin typeface="Arial" charset="0"/>
            </a:endParaRPr>
          </a:p>
        </p:txBody>
      </p:sp>
      <p:sp>
        <p:nvSpPr>
          <p:cNvPr id="2051" name="Rectangle 3"/>
          <p:cNvSpPr>
            <a:spLocks noGrp="1" noRot="1" noChangeAspect="1" noChangeArrowheads="1" noTextEdit="1"/>
          </p:cNvSpPr>
          <p:nvPr>
            <p:ph type="sldImg" idx="2"/>
          </p:nvPr>
        </p:nvSpPr>
        <p:spPr bwMode="auto">
          <a:xfrm>
            <a:off x="1179513" y="695325"/>
            <a:ext cx="4652962" cy="34893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body" sz="quarter" idx="3"/>
          </p:nvPr>
        </p:nvSpPr>
        <p:spPr bwMode="auto">
          <a:xfrm>
            <a:off x="935038" y="4416425"/>
            <a:ext cx="5140325" cy="41830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1" tIns="45291" rIns="92201" bIns="45291" numCol="1" anchor="t" anchorCtr="0" compatLnSpc="1">
            <a:prstTxWarp prst="textNoShape">
              <a:avLst/>
            </a:prstTxWarp>
          </a:bodyPr>
          <a:lstStyle/>
          <a:p>
            <a:pPr lvl="0"/>
            <a:r>
              <a:rPr lang="en-US" smtClean="0"/>
              <a:t>Body Text</a:t>
            </a:r>
          </a:p>
          <a:p>
            <a:pPr lvl="0"/>
            <a:r>
              <a:rPr lang="en-US" smtClean="0"/>
              <a:t>Second Level</a:t>
            </a:r>
          </a:p>
          <a:p>
            <a:pPr lvl="0"/>
            <a:r>
              <a:rPr lang="en-US" smtClean="0"/>
              <a:t>Third Level</a:t>
            </a:r>
          </a:p>
          <a:p>
            <a:pPr lvl="0"/>
            <a:r>
              <a:rPr lang="en-US" smtClean="0"/>
              <a:t>Fourth Level</a:t>
            </a:r>
          </a:p>
          <a:p>
            <a:pPr lvl="0"/>
            <a:r>
              <a:rPr lang="en-US" smtClean="0"/>
              <a:t>Fifth Level</a:t>
            </a:r>
          </a:p>
        </p:txBody>
      </p:sp>
    </p:spTree>
    <p:extLst>
      <p:ext uri="{BB962C8B-B14F-4D97-AF65-F5344CB8AC3E}">
        <p14:creationId xmlns:p14="http://schemas.microsoft.com/office/powerpoint/2010/main" val="23329970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replay Rerun replay the episodes in the increasing order of the recorder TS</a:t>
            </a:r>
          </a:p>
          <a:p>
            <a:endParaRPr lang="en-US" dirty="0" smtClean="0"/>
          </a:p>
          <a:p>
            <a:r>
              <a:rPr lang="en-US" dirty="0" smtClean="0"/>
              <a:t>Although this correctly</a:t>
            </a:r>
            <a:r>
              <a:rPr lang="en-US" baseline="0" dirty="0" smtClean="0"/>
              <a:t> reincarnates the y</a:t>
            </a:r>
            <a:r>
              <a:rPr lang="en-US" dirty="0" smtClean="0"/>
              <a:t>ou</a:t>
            </a:r>
            <a:r>
              <a:rPr lang="en-US" baseline="0" dirty="0" smtClean="0"/>
              <a:t> can see the replay become very sequential unlike the original execution. And we aim to solve exactly this problem --- how to make deterministic replays faster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Simple…USE Directed</a:t>
            </a:r>
            <a:r>
              <a:rPr lang="en-US" baseline="0" dirty="0" smtClean="0"/>
              <a:t> acyclic graph to capture the causality instead of scalar clocks. This helps getting rid of artificial constraints introduced by scalar TS</a:t>
            </a:r>
          </a:p>
          <a:p>
            <a:endParaRPr lang="en-US" baseline="0" dirty="0" smtClean="0"/>
          </a:p>
          <a:p>
            <a:r>
              <a:rPr lang="en-US" baseline="0" dirty="0" smtClean="0"/>
              <a:t>Episodes are nodes in this DAG while the red arc in the picture shows recorded edges in the DAG</a:t>
            </a:r>
          </a:p>
          <a:p>
            <a:endParaRPr lang="en-US" baseline="0" dirty="0" smtClean="0"/>
          </a:p>
          <a:p>
            <a:r>
              <a:rPr lang="en-US" baseline="0" dirty="0" smtClean="0"/>
              <a:t>The DAG are captured as predecessor and successor set with each set.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replay, wakeup messages are sent out</a:t>
            </a:r>
            <a:r>
              <a:rPr lang="en-US" baseline="0" dirty="0" smtClean="0"/>
              <a:t> along the recorded DAG edges during the recording.</a:t>
            </a:r>
          </a:p>
          <a:p>
            <a:r>
              <a:rPr lang="en-US" baseline="0" dirty="0" smtClean="0"/>
              <a:t>Wakeup messages are sent when an episode finishes execution of an episode. </a:t>
            </a:r>
            <a:endParaRPr lang="en-US" dirty="0" smtClean="0"/>
          </a:p>
          <a:p>
            <a:endParaRPr lang="en-US" dirty="0" smtClean="0"/>
          </a:p>
          <a:p>
            <a:r>
              <a:rPr lang="en-US" dirty="0" smtClean="0"/>
              <a:t>Now with DAG based</a:t>
            </a:r>
            <a:r>
              <a:rPr lang="en-US" baseline="0" dirty="0" smtClean="0"/>
              <a:t> causality recording we can see Karma’s replay is much faster and close to original execution speed as it does not introduces false dependencies like Rerun.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Bullets:</a:t>
            </a:r>
          </a:p>
          <a:p>
            <a:endParaRPr lang="en-US" dirty="0" smtClean="0"/>
          </a:p>
          <a:p>
            <a:r>
              <a:rPr lang="en-US" dirty="0" smtClean="0"/>
              <a:t>Naïve approach:</a:t>
            </a:r>
          </a:p>
          <a:p>
            <a:endParaRPr lang="en-US" dirty="0" smtClean="0"/>
          </a:p>
          <a:p>
            <a:r>
              <a:rPr lang="en-US" dirty="0" smtClean="0"/>
              <a:t>Our approach:</a:t>
            </a:r>
          </a:p>
          <a:p>
            <a:endParaRPr lang="en-US" dirty="0" smtClean="0"/>
          </a:p>
          <a:p>
            <a:endParaRPr lang="en-US" dirty="0" smtClean="0"/>
          </a:p>
          <a:p>
            <a:r>
              <a:rPr lang="en-US" dirty="0" smtClean="0"/>
              <a:t>Emphasize</a:t>
            </a:r>
            <a:r>
              <a:rPr lang="en-US" baseline="0" dirty="0" smtClean="0"/>
              <a:t> core</a:t>
            </a:r>
            <a:endParaRPr lang="en-US" dirty="0" smtClean="0"/>
          </a:p>
          <a:p>
            <a:endParaRPr lang="en-US" dirty="0" smtClean="0"/>
          </a:p>
          <a:p>
            <a:endParaRPr lang="en-US" dirty="0" smtClean="0"/>
          </a:p>
          <a:p>
            <a:r>
              <a:rPr lang="en-US" dirty="0" smtClean="0"/>
              <a:t>=======</a:t>
            </a:r>
          </a:p>
          <a:p>
            <a:r>
              <a:rPr lang="en-US" dirty="0" smtClean="0"/>
              <a:t>Although idea of using DAG is simple. Its not so simple on how to implement that in efficient</a:t>
            </a:r>
            <a:r>
              <a:rPr lang="en-US" baseline="0" dirty="0" smtClean="0"/>
              <a:t> manner.</a:t>
            </a:r>
          </a:p>
          <a:p>
            <a:endParaRPr lang="en-US" baseline="0" dirty="0" smtClean="0"/>
          </a:p>
          <a:p>
            <a:r>
              <a:rPr lang="en-US" baseline="0" dirty="0" smtClean="0"/>
              <a:t>Naïve solution would have been represent episodes by integer numbers and use these episodes numbers to log the edges of the DAG . However that would lead to blowout of the log size. </a:t>
            </a:r>
          </a:p>
          <a:p>
            <a:endParaRPr lang="en-US" baseline="0" dirty="0" smtClean="0"/>
          </a:p>
          <a:p>
            <a:r>
              <a:rPr lang="en-US" baseline="0" dirty="0" smtClean="0"/>
              <a:t>So we introduced optimization that it is sufficient DAG arcs across the cores while recording instead of exact episodes. This is  possible if we have only one “active” episode per core at any point of time.</a:t>
            </a:r>
          </a:p>
          <a:p>
            <a:endParaRPr lang="en-US" baseline="0" dirty="0" smtClean="0"/>
          </a:p>
          <a:p>
            <a:r>
              <a:rPr lang="en-US" baseline="0" dirty="0" smtClean="0"/>
              <a:t>At replay time this wakeup message are sent to cores of successor episodes and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replay, wakeup messages are sent out</a:t>
            </a:r>
            <a:r>
              <a:rPr lang="en-US" baseline="0" dirty="0" smtClean="0"/>
              <a:t> along the recorded DAG edges during the recording.</a:t>
            </a:r>
          </a:p>
          <a:p>
            <a:r>
              <a:rPr lang="en-US" baseline="0" dirty="0" smtClean="0"/>
              <a:t>Wakeup messages are sent when an episode finishes execution of an episode. </a:t>
            </a:r>
            <a:endParaRPr lang="en-US" dirty="0" smtClean="0"/>
          </a:p>
          <a:p>
            <a:endParaRPr lang="en-US" dirty="0" smtClean="0"/>
          </a:p>
          <a:p>
            <a:r>
              <a:rPr lang="en-US" dirty="0" smtClean="0"/>
              <a:t>Now with DAG based</a:t>
            </a:r>
            <a:r>
              <a:rPr lang="en-US" baseline="0" dirty="0" smtClean="0"/>
              <a:t> causality recording we can see Karma’s replay is much faster and close to original execution speed as it does not introduces false dependencies like Rerun.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Given that to track</a:t>
            </a:r>
            <a:r>
              <a:rPr lang="en-US" baseline="0" dirty="0" smtClean="0"/>
              <a:t> the dependencies we just </a:t>
            </a:r>
            <a:r>
              <a:rPr lang="en-US" baseline="0" dirty="0" err="1" smtClean="0"/>
              <a:t>neeed</a:t>
            </a:r>
            <a:r>
              <a:rPr lang="en-US" baseline="0" dirty="0" smtClean="0"/>
              <a:t> to keep the track the core identifier of the successor and predecessor </a:t>
            </a:r>
            <a:r>
              <a:rPr lang="en-US" baseline="0" dirty="0" err="1" smtClean="0"/>
              <a:t>epsidodoes</a:t>
            </a:r>
            <a:r>
              <a:rPr lang="en-US" baseline="0" dirty="0" smtClean="0"/>
              <a:t> to have the DAG information.</a:t>
            </a:r>
          </a:p>
          <a:p>
            <a:endParaRPr lang="en-US" baseline="0" dirty="0" smtClean="0"/>
          </a:p>
          <a:p>
            <a:r>
              <a:rPr lang="en-US" baseline="0" dirty="0" smtClean="0"/>
              <a:t>Each log entry just becomes Predecessor and Successor bit vector each of length equal to the number of cores and of </a:t>
            </a:r>
            <a:r>
              <a:rPr lang="en-US" baseline="0" dirty="0" err="1" smtClean="0"/>
              <a:t>courese</a:t>
            </a:r>
            <a:r>
              <a:rPr lang="en-US" baseline="0" dirty="0" smtClean="0"/>
              <a:t> </a:t>
            </a:r>
            <a:r>
              <a:rPr lang="en-US" baseline="0" dirty="0" err="1" smtClean="0"/>
              <a:t>th</a:t>
            </a:r>
            <a:r>
              <a:rPr lang="en-US" baseline="0" dirty="0" smtClean="0"/>
              <a:t> reference count for keeping the length of the episode.</a:t>
            </a:r>
            <a:endParaRPr lang="en-US" dirty="0" smtClean="0"/>
          </a:p>
          <a:p>
            <a:endParaRPr lang="en-US" dirty="0" smtClean="0"/>
          </a:p>
          <a:p>
            <a:endParaRPr lang="en-US" dirty="0" smtClean="0"/>
          </a:p>
          <a:p>
            <a:r>
              <a:rPr lang="en-US" dirty="0" smtClean="0"/>
              <a:t>Lets see why it</a:t>
            </a:r>
            <a:r>
              <a:rPr lang="en-US" baseline="0" dirty="0" smtClean="0"/>
              <a:t> s</a:t>
            </a:r>
          </a:p>
          <a:p>
            <a:endParaRPr lang="en-US" baseline="0" dirty="0" smtClean="0"/>
          </a:p>
          <a:p>
            <a:endParaRPr lang="en-US" baseline="0" dirty="0" smtClean="0"/>
          </a:p>
          <a:p>
            <a:r>
              <a:rPr lang="en-US" baseline="0" dirty="0" smtClean="0"/>
              <a:t>As mentioned the wakeup messages sent from predecessor episode to successor episode to notify when a episode finished its execution.</a:t>
            </a:r>
          </a:p>
          <a:p>
            <a:r>
              <a:rPr lang="en-US" baseline="0" dirty="0" smtClean="0"/>
              <a:t>Now lets assume that the only information that the wakeup message carries is the core id of the episode which generated it.</a:t>
            </a:r>
          </a:p>
          <a:p>
            <a:endParaRPr lang="en-US" baseline="0" dirty="0" smtClean="0"/>
          </a:p>
          <a:p>
            <a:r>
              <a:rPr lang="en-US" baseline="0" dirty="0" smtClean="0"/>
              <a:t>Now we ask the question what is the requirement</a:t>
            </a:r>
          </a:p>
          <a:p>
            <a:endParaRPr lang="en-US" baseline="0" dirty="0" smtClean="0"/>
          </a:p>
          <a:p>
            <a:r>
              <a:rPr lang="en-US" baseline="0" dirty="0" smtClean="0"/>
              <a:t>As only one can active and the episode at given core are replayed in program order/order in which it was recorded.</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Second</a:t>
            </a:r>
            <a:r>
              <a:rPr lang="en-US" baseline="0" dirty="0" smtClean="0"/>
              <a:t> optimization is based on observation that it is not necessary to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Say count memory reference to define the boundaries of the episode</a:t>
            </a:r>
          </a:p>
          <a:p>
            <a:endParaRPr lang="en-US" dirty="0" smtClean="0"/>
          </a:p>
          <a:p>
            <a:r>
              <a:rPr lang="en-US" dirty="0" smtClean="0"/>
              <a:t>===</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25C0CADF-E18E-41BB-81B3-8FBF8738887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Haris</a:t>
            </a:r>
            <a:r>
              <a:rPr lang="en-US" dirty="0" smtClean="0"/>
              <a:t> comment</a:t>
            </a:r>
          </a:p>
          <a:p>
            <a:r>
              <a:rPr lang="en-US" dirty="0" smtClean="0"/>
              <a:t>========</a:t>
            </a:r>
          </a:p>
          <a:p>
            <a:endParaRPr lang="en-US" dirty="0" smtClean="0"/>
          </a:p>
          <a:p>
            <a:r>
              <a:rPr lang="en-US" dirty="0" smtClean="0"/>
              <a:t>No DAG</a:t>
            </a:r>
          </a:p>
          <a:p>
            <a:r>
              <a:rPr lang="en-US" dirty="0" smtClean="0"/>
              <a:t>No Extend episodes</a:t>
            </a:r>
          </a:p>
          <a:p>
            <a:endParaRPr lang="en-US" dirty="0" smtClean="0"/>
          </a:p>
          <a:p>
            <a:r>
              <a:rPr lang="en-US" dirty="0" smtClean="0"/>
              <a:t>Records parallelism </a:t>
            </a:r>
          </a:p>
          <a:p>
            <a:endParaRPr lang="en-US" dirty="0" smtClean="0"/>
          </a:p>
          <a:p>
            <a:r>
              <a:rPr lang="en-US" dirty="0" smtClean="0"/>
              <a:t>High level view</a:t>
            </a:r>
            <a:r>
              <a:rPr lang="en-US" baseline="0" dirty="0" smtClean="0"/>
              <a:t> here</a:t>
            </a:r>
          </a:p>
          <a:p>
            <a:endParaRPr lang="en-US" baseline="0" dirty="0" smtClean="0"/>
          </a:p>
          <a:p>
            <a:r>
              <a:rPr lang="en-US" baseline="0" dirty="0" smtClean="0"/>
              <a:t>We </a:t>
            </a:r>
            <a:r>
              <a:rPr lang="en-US" baseline="0" dirty="0" err="1" smtClean="0"/>
              <a:t>gonna</a:t>
            </a:r>
            <a:r>
              <a:rPr lang="en-US" baseline="0" dirty="0" smtClean="0"/>
              <a:t> do Deterministic replay.</a:t>
            </a:r>
          </a:p>
          <a:p>
            <a:r>
              <a:rPr lang="en-US" baseline="0" dirty="0" smtClean="0"/>
              <a:t>In the past Deterministic record-replay has been pushed for debugging but I think there are many interesting application of it beyond debugging.</a:t>
            </a:r>
          </a:p>
          <a:p>
            <a:r>
              <a:rPr lang="en-US" baseline="0" dirty="0" smtClean="0"/>
              <a:t>Like security and Fault Tolerance.</a:t>
            </a:r>
          </a:p>
          <a:p>
            <a:endParaRPr lang="en-US" baseline="0" dirty="0" smtClean="0"/>
          </a:p>
          <a:p>
            <a:r>
              <a:rPr lang="en-US" baseline="0" dirty="0" smtClean="0"/>
              <a:t>Current h/w record-replay has issues:</a:t>
            </a:r>
          </a:p>
          <a:p>
            <a:r>
              <a:rPr lang="en-US" baseline="0" dirty="0" smtClean="0"/>
              <a:t>Either slow replay or requires substantial changes to hardware like Full support for transactional memory.</a:t>
            </a:r>
          </a:p>
          <a:p>
            <a:endParaRPr lang="en-US" baseline="0" dirty="0" smtClean="0"/>
          </a:p>
          <a:p>
            <a:r>
              <a:rPr lang="en-US" baseline="0" dirty="0" smtClean="0"/>
              <a:t>In this work Karma will try to do faster replay without requiring really fancy hardware:</a:t>
            </a:r>
          </a:p>
          <a:p>
            <a:r>
              <a:rPr lang="en-US" baseline="0" dirty="0" smtClean="0"/>
              <a:t>In doing so we will extend Rerun, which I will review shortly.</a:t>
            </a:r>
          </a:p>
          <a:p>
            <a:r>
              <a:rPr lang="en-US" baseline="0" dirty="0" smtClean="0"/>
              <a:t>We will show how Directed Acyclic graph can be used to fasten replay.</a:t>
            </a:r>
          </a:p>
          <a:p>
            <a:r>
              <a:rPr lang="en-US" baseline="0" dirty="0" smtClean="0"/>
              <a:t>Also some innovation like extending episode beyond conflicts.</a:t>
            </a:r>
          </a:p>
          <a:p>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Same story holds true</a:t>
            </a:r>
            <a:r>
              <a:rPr lang="en-US" baseline="0" dirty="0" smtClean="0"/>
              <a:t> for other commercial workloads that we investigated.</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06092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Frequency</a:t>
            </a:r>
            <a:r>
              <a:rPr lang="en-US" baseline="0" dirty="0" smtClean="0"/>
              <a:t> of memory access is a problem</a:t>
            </a:r>
          </a:p>
          <a:p>
            <a:endParaRPr lang="en-US" baseline="0" dirty="0" smtClean="0"/>
          </a:p>
          <a:p>
            <a:r>
              <a:rPr lang="en-US" baseline="0" dirty="0" smtClean="0"/>
              <a:t>======</a:t>
            </a:r>
            <a:endParaRPr lang="en-US" dirty="0" smtClean="0"/>
          </a:p>
          <a:p>
            <a:endParaRPr lang="en-US" dirty="0" smtClean="0"/>
          </a:p>
          <a:p>
            <a:endParaRPr lang="en-US" dirty="0" smtClean="0"/>
          </a:p>
          <a:p>
            <a:r>
              <a:rPr lang="en-US" dirty="0" smtClean="0"/>
              <a:t>Multi-threaded execution in shared memory architectures are inherently non-deterministic , i.e. different run with same program and input can behave differently </a:t>
            </a:r>
          </a:p>
          <a:p>
            <a:endParaRPr lang="en-US" dirty="0" smtClean="0"/>
          </a:p>
          <a:p>
            <a:r>
              <a:rPr lang="en-US" dirty="0" smtClean="0"/>
              <a:t>Researchers have proposed</a:t>
            </a:r>
            <a:r>
              <a:rPr lang="en-US" baseline="0" dirty="0" smtClean="0"/>
              <a:t> Deterministic record-replay to reincarnate a previous execution to address this problem</a:t>
            </a:r>
          </a:p>
          <a:p>
            <a:endParaRPr lang="en-US" baseline="0" dirty="0" smtClean="0"/>
          </a:p>
          <a:p>
            <a:r>
              <a:rPr lang="en-US" baseline="0" dirty="0" smtClean="0"/>
              <a:t>It generally works in two phases:</a:t>
            </a:r>
          </a:p>
          <a:p>
            <a:endParaRPr lang="en-US" baseline="0" dirty="0" smtClean="0"/>
          </a:p>
          <a:p>
            <a:pPr marL="228600" indent="-228600">
              <a:buAutoNum type="arabicPeriod"/>
            </a:pPr>
            <a:r>
              <a:rPr lang="en-US" baseline="0" dirty="0" smtClean="0"/>
              <a:t>Record when selective events are recorded in log</a:t>
            </a:r>
          </a:p>
          <a:p>
            <a:pPr marL="0" indent="0">
              <a:buNone/>
            </a:pPr>
            <a:endParaRPr lang="en-US" baseline="0" dirty="0" smtClean="0"/>
          </a:p>
          <a:p>
            <a:pPr marL="228600" indent="-228600">
              <a:buAutoNum type="arabicPeriod"/>
            </a:pPr>
            <a:r>
              <a:rPr lang="en-US" baseline="0" dirty="0" smtClean="0"/>
              <a:t>Use the logged event to reincarnate</a:t>
            </a:r>
          </a:p>
          <a:p>
            <a:pPr marL="0" indent="0">
              <a:buNone/>
            </a:pPr>
            <a:endParaRPr lang="en-US" baseline="0" dirty="0" smtClean="0"/>
          </a:p>
          <a:p>
            <a:pPr marL="0" indent="0">
              <a:buNone/>
            </a:pPr>
            <a:r>
              <a:rPr lang="en-US" baseline="0" dirty="0" smtClean="0"/>
              <a:t>A key challenge is the memory races in shared memory that can potentially occur at every possible memory access.</a:t>
            </a:r>
            <a:r>
              <a:rPr lang="en-US" dirty="0" smtClean="0"/>
              <a:t>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endParaRPr lang="en-US" dirty="0" smtClean="0"/>
          </a:p>
          <a:p>
            <a:r>
              <a:rPr lang="en-US" dirty="0" smtClean="0"/>
              <a:t>Deterministic record-replay has been primarily motivated  for ensuring</a:t>
            </a:r>
            <a:r>
              <a:rPr lang="en-US" baseline="0" dirty="0" smtClean="0"/>
              <a:t> faithful replay of bugs</a:t>
            </a:r>
          </a:p>
          <a:p>
            <a:endParaRPr lang="en-US" baseline="0" dirty="0" smtClean="0"/>
          </a:p>
          <a:p>
            <a:r>
              <a:rPr lang="en-US" baseline="0" dirty="0" smtClean="0"/>
              <a:t>But beyond debugging we believe there are at least two applications of deterministic record-replay that can be interesting </a:t>
            </a:r>
          </a:p>
          <a:p>
            <a:endParaRPr lang="en-US" baseline="0" dirty="0" smtClean="0"/>
          </a:p>
          <a:p>
            <a:pPr marL="228600" indent="-228600">
              <a:buAutoNum type="arabicPeriod"/>
            </a:pPr>
            <a:r>
              <a:rPr lang="en-US" baseline="0" dirty="0" smtClean="0"/>
              <a:t>For fault tolerance  it can enable hot backup closely following or replaying the activities of a primary server running a critical service and can quickly take over on a failure to the primary server.</a:t>
            </a:r>
          </a:p>
          <a:p>
            <a:pPr marL="228600" indent="-228600">
              <a:buAutoNum type="arabicPeriod"/>
            </a:pPr>
            <a:r>
              <a:rPr lang="en-US" baseline="0" dirty="0" smtClean="0"/>
              <a:t>It can allow real time intrusion analysis by quick reply of the attack</a:t>
            </a:r>
          </a:p>
          <a:p>
            <a:pPr marL="0" indent="0">
              <a:buNone/>
            </a:pPr>
            <a:endParaRPr lang="en-US" baseline="0" dirty="0" smtClean="0"/>
          </a:p>
          <a:p>
            <a:pPr marL="0" indent="0">
              <a:buNone/>
            </a:pPr>
            <a:r>
              <a:rPr lang="en-US" baseline="0" dirty="0" smtClean="0"/>
              <a:t>For at  least the last two applications, replay speed matters!!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say</a:t>
            </a:r>
            <a:r>
              <a:rPr lang="en-US" baseline="0" dirty="0" smtClean="0"/>
              <a:t> most relevant ones are Wisconsin Rerun and </a:t>
            </a:r>
            <a:r>
              <a:rPr lang="en-US" baseline="0" dirty="0" err="1" smtClean="0"/>
              <a:t>Delorean</a:t>
            </a:r>
            <a:r>
              <a:rPr lang="en-US" baseline="0" dirty="0" smtClean="0"/>
              <a:t>. Get rid of others</a:t>
            </a:r>
            <a:endParaRPr lang="en-US" dirty="0" smtClean="0"/>
          </a:p>
          <a:p>
            <a:endParaRPr lang="en-US" dirty="0" smtClean="0"/>
          </a:p>
          <a:p>
            <a:endParaRPr lang="en-US" dirty="0" smtClean="0"/>
          </a:p>
          <a:p>
            <a:endParaRPr lang="en-US" dirty="0" smtClean="0"/>
          </a:p>
          <a:p>
            <a:endParaRPr lang="en-US" dirty="0" smtClean="0"/>
          </a:p>
          <a:p>
            <a:r>
              <a:rPr lang="en-US" dirty="0" smtClean="0"/>
              <a:t>Lets see how the state-of-art</a:t>
            </a:r>
            <a:r>
              <a:rPr lang="en-US" baseline="0" dirty="0" smtClean="0"/>
              <a:t> looks like</a:t>
            </a:r>
          </a:p>
          <a:p>
            <a:endParaRPr lang="en-US" baseline="0" dirty="0" smtClean="0"/>
          </a:p>
          <a:p>
            <a:r>
              <a:rPr lang="en-US" baseline="0" dirty="0" smtClean="0"/>
              <a:t>Bunch of works:</a:t>
            </a:r>
          </a:p>
          <a:p>
            <a:r>
              <a:rPr lang="en-US" baseline="0" dirty="0" smtClean="0"/>
              <a:t>Works like FDR RTR has too much of h/w state.</a:t>
            </a:r>
          </a:p>
          <a:p>
            <a:r>
              <a:rPr lang="en-US" baseline="0" dirty="0" smtClean="0"/>
              <a:t>Some requires totally new coherence mechanism and support for Transactional memory like UIUC </a:t>
            </a:r>
            <a:r>
              <a:rPr lang="en-US" baseline="0" dirty="0" err="1" smtClean="0"/>
              <a:t>DeLorean</a:t>
            </a:r>
            <a:r>
              <a:rPr lang="en-US" baseline="0" dirty="0" smtClean="0"/>
              <a:t>.</a:t>
            </a:r>
          </a:p>
          <a:p>
            <a:endParaRPr lang="en-US" baseline="0" dirty="0" smtClean="0"/>
          </a:p>
          <a:p>
            <a:r>
              <a:rPr lang="en-US" baseline="0" dirty="0" smtClean="0"/>
              <a:t>Wisconsin Rerun which we will review in a bit, adds little h/w state but its replay is very slow.</a:t>
            </a:r>
          </a:p>
          <a:p>
            <a:endParaRPr lang="en-US" baseline="0" dirty="0" smtClean="0"/>
          </a:p>
          <a:p>
            <a:r>
              <a:rPr lang="en-US" baseline="0" dirty="0" smtClean="0"/>
              <a:t>Our goal is to keep Rerun’s advantage of low hardware cost and have low log size, yet allow faster deterministic replay. </a:t>
            </a:r>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8871A2B4-B20E-44C0-9DF7-CCF757C562B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First say u need two things : -- forming episode and then capturing their order</a:t>
            </a:r>
          </a:p>
          <a:p>
            <a:endParaRPr lang="en-US" dirty="0" smtClean="0"/>
          </a:p>
          <a:p>
            <a:endParaRPr lang="en-US" dirty="0" smtClean="0"/>
          </a:p>
          <a:p>
            <a:endParaRPr lang="en-US" dirty="0" smtClean="0"/>
          </a:p>
          <a:p>
            <a:r>
              <a:rPr lang="en-US" dirty="0" smtClean="0"/>
              <a:t>Rerun</a:t>
            </a:r>
            <a:r>
              <a:rPr lang="en-US" baseline="0" dirty="0" smtClean="0"/>
              <a:t> is based on the observation that most of the code executes without races and uses race-free regions for ordering </a:t>
            </a:r>
          </a:p>
          <a:p>
            <a:endParaRPr lang="en-US" baseline="0" dirty="0" smtClean="0"/>
          </a:p>
          <a:p>
            <a:r>
              <a:rPr lang="en-US" baseline="0" dirty="0" smtClean="0"/>
              <a:t>It defines independent execution region per thread as episodes. Lets see an example how they are formed</a:t>
            </a:r>
          </a:p>
          <a:p>
            <a:endParaRPr lang="en-US" baseline="0" dirty="0" smtClean="0"/>
          </a:p>
          <a:p>
            <a:r>
              <a:rPr lang="en-US" baseline="0" dirty="0" smtClean="0"/>
              <a:t>LD stands for loads and ST for stores</a:t>
            </a:r>
          </a:p>
          <a:p>
            <a:endParaRPr lang="en-US" baseline="0" dirty="0" smtClean="0"/>
          </a:p>
          <a:p>
            <a:r>
              <a:rPr lang="en-US" baseline="0" dirty="0" smtClean="0"/>
              <a:t>For example we see when it detects a possible conflict like when thread 1 reads address B previously written by T0, it </a:t>
            </a:r>
            <a:r>
              <a:rPr lang="en-US" baseline="0" dirty="0" err="1" smtClean="0"/>
              <a:t>createes</a:t>
            </a:r>
            <a:r>
              <a:rPr lang="en-US" baseline="0" dirty="0" smtClean="0"/>
              <a:t> an episode in T0. </a:t>
            </a:r>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25C0CADF-E18E-41BB-81B3-8FBF8738887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Once the dynamic execution is broken up in multiple episodes</a:t>
            </a:r>
            <a:r>
              <a:rPr lang="en-US" baseline="0" dirty="0" smtClean="0"/>
              <a:t> then the next problem is to remember their ordering in the original execution</a:t>
            </a:r>
          </a:p>
          <a:p>
            <a:endParaRPr lang="en-US" baseline="0" dirty="0" smtClean="0"/>
          </a:p>
          <a:p>
            <a:r>
              <a:rPr lang="en-US" baseline="0" dirty="0" smtClean="0"/>
              <a:t>Rerun uses </a:t>
            </a:r>
            <a:r>
              <a:rPr lang="en-US" baseline="0" dirty="0" err="1" smtClean="0"/>
              <a:t>Lamport’s</a:t>
            </a:r>
            <a:r>
              <a:rPr lang="en-US" baseline="0" dirty="0" smtClean="0"/>
              <a:t> scalar clock for that to timestamp each episode.</a:t>
            </a:r>
          </a:p>
          <a:p>
            <a:r>
              <a:rPr lang="en-US" baseline="0" dirty="0" smtClean="0"/>
              <a:t>For example the second episode’s Timestamp is updated when it received a data from the 1</a:t>
            </a:r>
            <a:r>
              <a:rPr lang="en-US" baseline="30000" dirty="0" smtClean="0"/>
              <a:t>st</a:t>
            </a:r>
            <a:r>
              <a:rPr lang="en-US" baseline="0" dirty="0" smtClean="0"/>
              <a:t> episode of T1 to capture the causality that the episode needs to be played after the first episode of the T1 </a:t>
            </a:r>
            <a:endParaRPr lang="en-US" dirty="0"/>
          </a:p>
        </p:txBody>
      </p:sp>
      <p:sp>
        <p:nvSpPr>
          <p:cNvPr id="4" name="Slide Number Placeholder 3"/>
          <p:cNvSpPr>
            <a:spLocks noGrp="1"/>
          </p:cNvSpPr>
          <p:nvPr>
            <p:ph type="sldNum" sz="quarter" idx="10"/>
          </p:nvPr>
        </p:nvSpPr>
        <p:spPr>
          <a:xfrm>
            <a:off x="3970436" y="8830627"/>
            <a:ext cx="3038372" cy="464184"/>
          </a:xfrm>
          <a:prstGeom prst="rect">
            <a:avLst/>
          </a:prstGeom>
        </p:spPr>
        <p:txBody>
          <a:bodyPr lIns="91650" tIns="45825" rIns="91650" bIns="45825"/>
          <a:lstStyle/>
          <a:p>
            <a:fld id="{25C0CADF-E18E-41BB-81B3-8FBF8738887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34563" name="Group 3"/>
          <p:cNvGrpSpPr>
            <a:grpSpLocks/>
          </p:cNvGrpSpPr>
          <p:nvPr/>
        </p:nvGrpSpPr>
        <p:grpSpPr bwMode="auto">
          <a:xfrm>
            <a:off x="0" y="0"/>
            <a:ext cx="9144000" cy="722313"/>
            <a:chOff x="0" y="0"/>
            <a:chExt cx="5760" cy="455"/>
          </a:xfrm>
        </p:grpSpPr>
        <p:sp>
          <p:nvSpPr>
            <p:cNvPr id="834564" name="Rectangle 4"/>
            <p:cNvSpPr>
              <a:spLocks noChangeArrowheads="1"/>
            </p:cNvSpPr>
            <p:nvPr userDrawn="1"/>
          </p:nvSpPr>
          <p:spPr bwMode="auto">
            <a:xfrm>
              <a:off x="0" y="0"/>
              <a:ext cx="5760" cy="432"/>
            </a:xfrm>
            <a:prstGeom prst="rect">
              <a:avLst/>
            </a:prstGeom>
            <a:solidFill>
              <a:srgbClr val="A3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4565" name="Rectangle 5"/>
            <p:cNvSpPr>
              <a:spLocks noChangeArrowheads="1"/>
            </p:cNvSpPr>
            <p:nvPr userDrawn="1"/>
          </p:nvSpPr>
          <p:spPr bwMode="auto">
            <a:xfrm>
              <a:off x="0" y="432"/>
              <a:ext cx="5760" cy="23"/>
            </a:xfrm>
            <a:prstGeom prst="rect">
              <a:avLst/>
            </a:prstGeom>
            <a:solidFill>
              <a:srgbClr val="CC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34566" name="Rectangle 6"/>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834567" name="Rectangle 7"/>
          <p:cNvSpPr>
            <a:spLocks noGrp="1" noChangeArrowheads="1"/>
          </p:cNvSpPr>
          <p:nvPr>
            <p:ph type="ctrTitle"/>
          </p:nvPr>
        </p:nvSpPr>
        <p:spPr>
          <a:xfrm>
            <a:off x="685800" y="1752600"/>
            <a:ext cx="7772400" cy="1905000"/>
          </a:xfrm>
          <a:noFill/>
          <a:extLst>
            <a:ext uri="{909E8E84-426E-40DD-AFC4-6F175D3DCCD1}">
              <a14:hiddenFill xmlns:a14="http://schemas.microsoft.com/office/drawing/2010/main">
                <a:solidFill>
                  <a:schemeClr val="accent1"/>
                </a:solidFill>
              </a14:hiddenFill>
            </a:ext>
          </a:extLst>
        </p:spPr>
        <p:txBody>
          <a:bodyPr/>
          <a:lstStyle>
            <a:lvl1pPr algn="ctr">
              <a:defRPr sz="4800">
                <a:solidFill>
                  <a:schemeClr val="tx1"/>
                </a:solidFill>
              </a:defRPr>
            </a:lvl1pPr>
          </a:lstStyle>
          <a:p>
            <a:pPr lvl="0"/>
            <a:r>
              <a:rPr lang="en-US" noProof="0" smtClean="0"/>
              <a:t>Click to edit Master title style</a:t>
            </a:r>
          </a:p>
        </p:txBody>
      </p:sp>
      <p:sp>
        <p:nvSpPr>
          <p:cNvPr id="834568" name="Text Box 8"/>
          <p:cNvSpPr txBox="1">
            <a:spLocks noChangeArrowheads="1"/>
          </p:cNvSpPr>
          <p:nvPr/>
        </p:nvSpPr>
        <p:spPr bwMode="auto">
          <a:xfrm>
            <a:off x="0" y="6553200"/>
            <a:ext cx="541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a:t>UW-Madison Computer Sciences Multifacet Group</a:t>
            </a:r>
          </a:p>
        </p:txBody>
      </p:sp>
      <p:sp>
        <p:nvSpPr>
          <p:cNvPr id="834569" name="Text Box 9"/>
          <p:cNvSpPr txBox="1">
            <a:spLocks noChangeArrowheads="1"/>
          </p:cNvSpPr>
          <p:nvPr/>
        </p:nvSpPr>
        <p:spPr bwMode="auto">
          <a:xfrm>
            <a:off x="8077200" y="6553200"/>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400" dirty="0"/>
              <a:t>© </a:t>
            </a:r>
            <a:r>
              <a:rPr lang="en-US" sz="1400" dirty="0" smtClean="0"/>
              <a:t>2011</a:t>
            </a:r>
            <a:endParaRPr lang="en-US" sz="1400" dirty="0"/>
          </a:p>
        </p:txBody>
      </p:sp>
      <p:sp>
        <p:nvSpPr>
          <p:cNvPr id="834570" name="Rectangle 10"/>
          <p:cNvSpPr>
            <a:spLocks noChangeArrowheads="1"/>
          </p:cNvSpPr>
          <p:nvPr/>
        </p:nvSpPr>
        <p:spPr bwMode="auto">
          <a:xfrm>
            <a:off x="647700" y="228600"/>
            <a:ext cx="365125"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34571" name="Picture 11" descr="Y:\private\ppt\mfacet_template\UW_logo_4color_pc.pn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676400" cy="1627188"/>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0"/>
          </p:nvPr>
        </p:nvSpPr>
        <p:spPr/>
        <p:txBody>
          <a:bodyPr/>
          <a:lstStyle/>
          <a:p>
            <a:endParaRPr lang="en-US"/>
          </a:p>
        </p:txBody>
      </p:sp>
      <p:sp>
        <p:nvSpPr>
          <p:cNvPr id="4" name="Slide Number Placeholder 3"/>
          <p:cNvSpPr>
            <a:spLocks noGrp="1"/>
          </p:cNvSpPr>
          <p:nvPr>
            <p:ph type="sldNum" sz="quarter" idx="11"/>
          </p:nvPr>
        </p:nvSpPr>
        <p:spPr/>
        <p:txBody>
          <a:bodyPr/>
          <a:lstStyle/>
          <a:p>
            <a:fld id="{9D59FB1A-5742-48F7-8D20-DD38EC24F96D}"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p>
            <a:endParaRPr lang="en-US"/>
          </a:p>
        </p:txBody>
      </p:sp>
      <p:sp>
        <p:nvSpPr>
          <p:cNvPr id="6" name="Slide Number Placeholder 5"/>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3763913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0"/>
            <a:ext cx="2228850" cy="6477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534150" cy="6477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p>
            <a:endParaRPr lang="en-US"/>
          </a:p>
        </p:txBody>
      </p:sp>
      <p:sp>
        <p:nvSpPr>
          <p:cNvPr id="6" name="Slide Number Placeholder 5"/>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3019786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p>
            <a:endParaRPr lang="en-US"/>
          </a:p>
        </p:txBody>
      </p:sp>
      <p:sp>
        <p:nvSpPr>
          <p:cNvPr id="6" name="Slide Number Placeholder 5"/>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30642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69892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066800"/>
            <a:ext cx="43053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066800"/>
            <a:ext cx="43053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p:txBody>
          <a:bodyPr/>
          <a:lstStyle/>
          <a:p>
            <a:endParaRPr lang="en-US"/>
          </a:p>
        </p:txBody>
      </p:sp>
      <p:sp>
        <p:nvSpPr>
          <p:cNvPr id="7" name="Slide Number Placeholder 6"/>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1320302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0"/>
          </p:nvPr>
        </p:nvSpPr>
        <p:spPr/>
        <p:txBody>
          <a:bodyPr/>
          <a:lstStyle/>
          <a:p>
            <a:endParaRPr lang="en-US"/>
          </a:p>
        </p:txBody>
      </p:sp>
      <p:sp>
        <p:nvSpPr>
          <p:cNvPr id="9" name="Slide Number Placeholder 8"/>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3293513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1042890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a:xfrm>
            <a:off x="3124200" y="6553200"/>
            <a:ext cx="2895600" cy="304800"/>
          </a:xfrm>
          <a:prstGeom prst="rect">
            <a:avLst/>
          </a:prstGeom>
        </p:spPr>
        <p:txBody>
          <a:bodyPr/>
          <a:lstStyle>
            <a:lvl1pPr>
              <a:defRPr/>
            </a:lvl1pPr>
          </a:lstStyle>
          <a:p>
            <a:endParaRPr lang="en-US"/>
          </a:p>
        </p:txBody>
      </p:sp>
    </p:spTree>
    <p:extLst>
      <p:ext uri="{BB962C8B-B14F-4D97-AF65-F5344CB8AC3E}">
        <p14:creationId xmlns:p14="http://schemas.microsoft.com/office/powerpoint/2010/main" val="2779272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0"/>
          </p:nvPr>
        </p:nvSpPr>
        <p:spPr/>
        <p:txBody>
          <a:bodyPr/>
          <a:lstStyle/>
          <a:p>
            <a:endParaRPr lang="en-US"/>
          </a:p>
        </p:txBody>
      </p:sp>
      <p:sp>
        <p:nvSpPr>
          <p:cNvPr id="7" name="Slide Number Placeholder 6"/>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3765319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0"/>
          </p:nvPr>
        </p:nvSpPr>
        <p:spPr/>
        <p:txBody>
          <a:bodyPr/>
          <a:lstStyle/>
          <a:p>
            <a:endParaRPr lang="en-US"/>
          </a:p>
        </p:txBody>
      </p:sp>
      <p:sp>
        <p:nvSpPr>
          <p:cNvPr id="7" name="Slide Number Placeholder 6"/>
          <p:cNvSpPr>
            <a:spLocks noGrp="1"/>
          </p:cNvSpPr>
          <p:nvPr>
            <p:ph type="sldNum" sz="quarter" idx="11"/>
          </p:nvPr>
        </p:nvSpPr>
        <p:spPr/>
        <p:txBody>
          <a:bodyPr/>
          <a:lstStyle/>
          <a:p>
            <a:fld id="{9D59FB1A-5742-48F7-8D20-DD38EC24F96D}" type="slidenum">
              <a:rPr lang="en-US" smtClean="0"/>
              <a:t>‹#›</a:t>
            </a:fld>
            <a:endParaRPr lang="en-US"/>
          </a:p>
        </p:txBody>
      </p:sp>
    </p:spTree>
    <p:extLst>
      <p:ext uri="{BB962C8B-B14F-4D97-AF65-F5344CB8AC3E}">
        <p14:creationId xmlns:p14="http://schemas.microsoft.com/office/powerpoint/2010/main" val="3239943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3543" name="Rectangle 7"/>
          <p:cNvSpPr>
            <a:spLocks noGrp="1" noChangeArrowheads="1"/>
          </p:cNvSpPr>
          <p:nvPr>
            <p:ph type="title"/>
          </p:nvPr>
        </p:nvSpPr>
        <p:spPr bwMode="auto">
          <a:xfrm>
            <a:off x="0" y="0"/>
            <a:ext cx="8610600" cy="685800"/>
          </a:xfrm>
          <a:prstGeom prst="rect">
            <a:avLst/>
          </a:prstGeom>
          <a:solidFill>
            <a:srgbClr val="A3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33541" name="Rectangle 5"/>
          <p:cNvSpPr>
            <a:spLocks noChangeArrowheads="1"/>
          </p:cNvSpPr>
          <p:nvPr userDrawn="1"/>
        </p:nvSpPr>
        <p:spPr bwMode="auto">
          <a:xfrm>
            <a:off x="0" y="685800"/>
            <a:ext cx="9144000" cy="36513"/>
          </a:xfrm>
          <a:prstGeom prst="rect">
            <a:avLst/>
          </a:prstGeom>
          <a:solidFill>
            <a:srgbClr val="CC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3542" name="Rectangle 6"/>
          <p:cNvSpPr>
            <a:spLocks noGrp="1" noChangeArrowheads="1"/>
          </p:cNvSpPr>
          <p:nvPr>
            <p:ph type="body" idx="1"/>
          </p:nvPr>
        </p:nvSpPr>
        <p:spPr bwMode="auto">
          <a:xfrm>
            <a:off x="152400" y="1066800"/>
            <a:ext cx="87630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33546" name="Rectangle 10"/>
          <p:cNvSpPr>
            <a:spLocks noChangeArrowheads="1"/>
          </p:cNvSpPr>
          <p:nvPr userDrawn="1"/>
        </p:nvSpPr>
        <p:spPr bwMode="auto">
          <a:xfrm>
            <a:off x="8610600" y="0"/>
            <a:ext cx="533400" cy="685800"/>
          </a:xfrm>
          <a:prstGeom prst="rect">
            <a:avLst/>
          </a:prstGeom>
          <a:solidFill>
            <a:srgbClr val="A30000"/>
          </a:solidFill>
          <a:ln>
            <a:noFill/>
          </a:ln>
          <a:effectLst/>
          <a:extLs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pic>
        <p:nvPicPr>
          <p:cNvPr id="833544" name="Picture 8" descr="Y:\private\ppt\mfacet_template\UW_crest_4color.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664575" y="0"/>
            <a:ext cx="427038" cy="685800"/>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3" name="Slide Number Placeholder 2"/>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59FB1A-5742-48F7-8D20-DD38EC24F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l" rtl="0" fontAlgn="base">
        <a:spcBef>
          <a:spcPct val="0"/>
        </a:spcBef>
        <a:spcAft>
          <a:spcPct val="0"/>
        </a:spcAft>
        <a:defRPr sz="3600">
          <a:solidFill>
            <a:schemeClr val="bg1"/>
          </a:solidFill>
          <a:latin typeface="+mj-lt"/>
          <a:ea typeface="+mj-ea"/>
          <a:cs typeface="+mj-cs"/>
        </a:defRPr>
      </a:lvl1pPr>
      <a:lvl2pPr algn="l" rtl="0" fontAlgn="base">
        <a:spcBef>
          <a:spcPct val="0"/>
        </a:spcBef>
        <a:spcAft>
          <a:spcPct val="0"/>
        </a:spcAft>
        <a:defRPr sz="3600">
          <a:solidFill>
            <a:schemeClr val="bg1"/>
          </a:solidFill>
          <a:latin typeface="Verdana" pitchFamily="34" charset="0"/>
        </a:defRPr>
      </a:lvl2pPr>
      <a:lvl3pPr algn="l" rtl="0" fontAlgn="base">
        <a:spcBef>
          <a:spcPct val="0"/>
        </a:spcBef>
        <a:spcAft>
          <a:spcPct val="0"/>
        </a:spcAft>
        <a:defRPr sz="3600">
          <a:solidFill>
            <a:schemeClr val="bg1"/>
          </a:solidFill>
          <a:latin typeface="Verdana" pitchFamily="34" charset="0"/>
        </a:defRPr>
      </a:lvl3pPr>
      <a:lvl4pPr algn="l" rtl="0" fontAlgn="base">
        <a:spcBef>
          <a:spcPct val="0"/>
        </a:spcBef>
        <a:spcAft>
          <a:spcPct val="0"/>
        </a:spcAft>
        <a:defRPr sz="3600">
          <a:solidFill>
            <a:schemeClr val="bg1"/>
          </a:solidFill>
          <a:latin typeface="Verdana" pitchFamily="34" charset="0"/>
        </a:defRPr>
      </a:lvl4pPr>
      <a:lvl5pPr algn="l" rtl="0" fontAlgn="base">
        <a:spcBef>
          <a:spcPct val="0"/>
        </a:spcBef>
        <a:spcAft>
          <a:spcPct val="0"/>
        </a:spcAft>
        <a:defRPr sz="3600">
          <a:solidFill>
            <a:schemeClr val="bg1"/>
          </a:solidFill>
          <a:latin typeface="Verdana" pitchFamily="34" charset="0"/>
        </a:defRPr>
      </a:lvl5pPr>
      <a:lvl6pPr marL="457200" algn="l" rtl="0" fontAlgn="base">
        <a:spcBef>
          <a:spcPct val="0"/>
        </a:spcBef>
        <a:spcAft>
          <a:spcPct val="0"/>
        </a:spcAft>
        <a:defRPr sz="3600">
          <a:solidFill>
            <a:schemeClr val="bg1"/>
          </a:solidFill>
          <a:latin typeface="Verdana" pitchFamily="34" charset="0"/>
        </a:defRPr>
      </a:lvl6pPr>
      <a:lvl7pPr marL="914400" algn="l" rtl="0" fontAlgn="base">
        <a:spcBef>
          <a:spcPct val="0"/>
        </a:spcBef>
        <a:spcAft>
          <a:spcPct val="0"/>
        </a:spcAft>
        <a:defRPr sz="3600">
          <a:solidFill>
            <a:schemeClr val="bg1"/>
          </a:solidFill>
          <a:latin typeface="Verdana" pitchFamily="34" charset="0"/>
        </a:defRPr>
      </a:lvl7pPr>
      <a:lvl8pPr marL="1371600" algn="l" rtl="0" fontAlgn="base">
        <a:spcBef>
          <a:spcPct val="0"/>
        </a:spcBef>
        <a:spcAft>
          <a:spcPct val="0"/>
        </a:spcAft>
        <a:defRPr sz="3600">
          <a:solidFill>
            <a:schemeClr val="bg1"/>
          </a:solidFill>
          <a:latin typeface="Verdana" pitchFamily="34" charset="0"/>
        </a:defRPr>
      </a:lvl8pPr>
      <a:lvl9pPr marL="1828800" algn="l" rtl="0" fontAlgn="base">
        <a:spcBef>
          <a:spcPct val="0"/>
        </a:spcBef>
        <a:spcAft>
          <a:spcPct val="0"/>
        </a:spcAft>
        <a:defRPr sz="3600">
          <a:solidFill>
            <a:schemeClr val="bg1"/>
          </a:solidFill>
          <a:latin typeface="Verdan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2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8382000" cy="1470025"/>
          </a:xfrm>
        </p:spPr>
        <p:txBody>
          <a:bodyPr>
            <a:noAutofit/>
          </a:bodyPr>
          <a:lstStyle/>
          <a:p>
            <a:r>
              <a:rPr lang="en-US" sz="4000" dirty="0" smtClean="0"/>
              <a:t>Karma:</a:t>
            </a:r>
            <a:br>
              <a:rPr lang="en-US" sz="4000" dirty="0" smtClean="0"/>
            </a:br>
            <a:r>
              <a:rPr lang="en-US" sz="3400" dirty="0" smtClean="0"/>
              <a:t>Scalable Deterministic Record-Replay</a:t>
            </a:r>
            <a:endParaRPr lang="en-US" sz="3400" dirty="0"/>
          </a:p>
        </p:txBody>
      </p:sp>
      <p:sp>
        <p:nvSpPr>
          <p:cNvPr id="3" name="Subtitle 2"/>
          <p:cNvSpPr>
            <a:spLocks noGrp="1"/>
          </p:cNvSpPr>
          <p:nvPr>
            <p:ph type="subTitle" idx="1"/>
          </p:nvPr>
        </p:nvSpPr>
        <p:spPr>
          <a:xfrm>
            <a:off x="381000" y="3200400"/>
            <a:ext cx="8763000" cy="2816225"/>
          </a:xfrm>
        </p:spPr>
        <p:txBody>
          <a:bodyPr>
            <a:normAutofit/>
          </a:bodyPr>
          <a:lstStyle/>
          <a:p>
            <a:r>
              <a:rPr lang="en-US" sz="2800" dirty="0" err="1" smtClean="0">
                <a:solidFill>
                  <a:schemeClr val="accent2"/>
                </a:solidFill>
              </a:rPr>
              <a:t>Arkaprava</a:t>
            </a:r>
            <a:r>
              <a:rPr lang="en-US" sz="2800" dirty="0" smtClean="0">
                <a:solidFill>
                  <a:schemeClr val="accent2"/>
                </a:solidFill>
              </a:rPr>
              <a:t> </a:t>
            </a:r>
            <a:r>
              <a:rPr lang="en-US" sz="2800" dirty="0" err="1" smtClean="0">
                <a:solidFill>
                  <a:schemeClr val="accent2"/>
                </a:solidFill>
              </a:rPr>
              <a:t>Basu</a:t>
            </a:r>
            <a:endParaRPr lang="en-US" sz="2800" dirty="0" smtClean="0">
              <a:solidFill>
                <a:schemeClr val="accent2"/>
              </a:solidFill>
            </a:endParaRPr>
          </a:p>
          <a:p>
            <a:r>
              <a:rPr lang="en-US" sz="2800" dirty="0" err="1" smtClean="0"/>
              <a:t>Jayaram</a:t>
            </a:r>
            <a:r>
              <a:rPr lang="en-US" sz="2800" dirty="0" smtClean="0"/>
              <a:t> </a:t>
            </a:r>
            <a:r>
              <a:rPr lang="en-US" sz="2800" dirty="0" err="1" smtClean="0"/>
              <a:t>Bobba</a:t>
            </a:r>
            <a:endParaRPr lang="en-US" sz="2800" dirty="0" smtClean="0"/>
          </a:p>
          <a:p>
            <a:r>
              <a:rPr lang="en-US" sz="2800" dirty="0" smtClean="0"/>
              <a:t>Mark D. Hill</a:t>
            </a:r>
          </a:p>
          <a:p>
            <a:endParaRPr lang="en-US" sz="2800" dirty="0" smtClean="0"/>
          </a:p>
          <a:p>
            <a:r>
              <a:rPr lang="en-US" sz="2800" dirty="0" smtClean="0"/>
              <a:t>Work done at University of Wisconsin-Madison</a:t>
            </a:r>
            <a:endParaRPr lang="en-US" sz="2800" dirty="0"/>
          </a:p>
        </p:txBody>
      </p:sp>
    </p:spTree>
    <p:extLst>
      <p:ext uri="{BB962C8B-B14F-4D97-AF65-F5344CB8AC3E}">
        <p14:creationId xmlns:p14="http://schemas.microsoft.com/office/powerpoint/2010/main" val="26587715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Rerun’s Replay</a:t>
            </a:r>
            <a:endParaRPr lang="en-US" dirty="0"/>
          </a:p>
        </p:txBody>
      </p:sp>
      <p:sp>
        <p:nvSpPr>
          <p:cNvPr id="4" name="Text Box 12"/>
          <p:cNvSpPr txBox="1">
            <a:spLocks noChangeArrowheads="1"/>
          </p:cNvSpPr>
          <p:nvPr/>
        </p:nvSpPr>
        <p:spPr bwMode="auto">
          <a:xfrm>
            <a:off x="3276600" y="1371600"/>
            <a:ext cx="454046" cy="369332"/>
          </a:xfrm>
          <a:prstGeom prst="rect">
            <a:avLst/>
          </a:prstGeom>
          <a:noFill/>
          <a:ln w="9525">
            <a:noFill/>
            <a:miter lim="800000"/>
            <a:headEnd/>
            <a:tailEnd/>
          </a:ln>
          <a:effectLst/>
        </p:spPr>
        <p:txBody>
          <a:bodyPr wrap="none">
            <a:spAutoFit/>
          </a:bodyPr>
          <a:lstStyle/>
          <a:p>
            <a:r>
              <a:rPr lang="en-US" dirty="0" smtClean="0"/>
              <a:t>T0</a:t>
            </a:r>
            <a:endParaRPr lang="en-US" baseline="-25000" dirty="0"/>
          </a:p>
        </p:txBody>
      </p:sp>
      <p:sp>
        <p:nvSpPr>
          <p:cNvPr id="5" name="Text Box 13"/>
          <p:cNvSpPr txBox="1">
            <a:spLocks noChangeArrowheads="1"/>
          </p:cNvSpPr>
          <p:nvPr/>
        </p:nvSpPr>
        <p:spPr bwMode="auto">
          <a:xfrm>
            <a:off x="4354286" y="1371600"/>
            <a:ext cx="454046" cy="369332"/>
          </a:xfrm>
          <a:prstGeom prst="rect">
            <a:avLst/>
          </a:prstGeom>
          <a:noFill/>
          <a:ln w="9525">
            <a:noFill/>
            <a:miter lim="800000"/>
            <a:headEnd/>
            <a:tailEnd/>
          </a:ln>
          <a:effectLst/>
        </p:spPr>
        <p:txBody>
          <a:bodyPr wrap="none">
            <a:spAutoFit/>
          </a:bodyPr>
          <a:lstStyle/>
          <a:p>
            <a:r>
              <a:rPr lang="en-US" dirty="0" smtClean="0"/>
              <a:t>T1</a:t>
            </a:r>
            <a:endParaRPr lang="en-US" baseline="-25000" dirty="0"/>
          </a:p>
        </p:txBody>
      </p:sp>
      <p:sp>
        <p:nvSpPr>
          <p:cNvPr id="6" name="Text Box 14"/>
          <p:cNvSpPr txBox="1">
            <a:spLocks noChangeArrowheads="1"/>
          </p:cNvSpPr>
          <p:nvPr/>
        </p:nvSpPr>
        <p:spPr bwMode="auto">
          <a:xfrm>
            <a:off x="5486400" y="1371600"/>
            <a:ext cx="454046" cy="369332"/>
          </a:xfrm>
          <a:prstGeom prst="rect">
            <a:avLst/>
          </a:prstGeom>
          <a:noFill/>
          <a:ln w="9525">
            <a:noFill/>
            <a:miter lim="800000"/>
            <a:headEnd/>
            <a:tailEnd/>
          </a:ln>
          <a:effectLst/>
        </p:spPr>
        <p:txBody>
          <a:bodyPr wrap="none">
            <a:spAutoFit/>
          </a:bodyPr>
          <a:lstStyle/>
          <a:p>
            <a:r>
              <a:rPr lang="en-US" dirty="0" smtClean="0"/>
              <a:t>T2</a:t>
            </a:r>
            <a:endParaRPr lang="en-US" baseline="-25000" dirty="0"/>
          </a:p>
        </p:txBody>
      </p:sp>
      <p:sp>
        <p:nvSpPr>
          <p:cNvPr id="8" name="Rectangle 7"/>
          <p:cNvSpPr>
            <a:spLocks noChangeArrowheads="1"/>
          </p:cNvSpPr>
          <p:nvPr/>
        </p:nvSpPr>
        <p:spPr bwMode="auto">
          <a:xfrm>
            <a:off x="5486400" y="18288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22</a:t>
            </a:r>
          </a:p>
        </p:txBody>
      </p:sp>
      <p:sp>
        <p:nvSpPr>
          <p:cNvPr id="9" name="Rectangle 8"/>
          <p:cNvSpPr>
            <a:spLocks noChangeArrowheads="1"/>
          </p:cNvSpPr>
          <p:nvPr/>
        </p:nvSpPr>
        <p:spPr bwMode="auto">
          <a:xfrm>
            <a:off x="4495800" y="2667000"/>
            <a:ext cx="522514" cy="80807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43</a:t>
            </a:r>
          </a:p>
        </p:txBody>
      </p:sp>
      <p:sp>
        <p:nvSpPr>
          <p:cNvPr id="10" name="Rectangle 9"/>
          <p:cNvSpPr>
            <a:spLocks noChangeArrowheads="1"/>
          </p:cNvSpPr>
          <p:nvPr/>
        </p:nvSpPr>
        <p:spPr bwMode="auto">
          <a:xfrm>
            <a:off x="4495800" y="35814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44</a:t>
            </a:r>
          </a:p>
        </p:txBody>
      </p:sp>
      <p:sp>
        <p:nvSpPr>
          <p:cNvPr id="11" name="Rectangle 10"/>
          <p:cNvSpPr>
            <a:spLocks noChangeArrowheads="1"/>
          </p:cNvSpPr>
          <p:nvPr/>
        </p:nvSpPr>
        <p:spPr bwMode="auto">
          <a:xfrm>
            <a:off x="5562600" y="3581400"/>
            <a:ext cx="522514" cy="1077433"/>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smtClean="0"/>
              <a:t>44</a:t>
            </a:r>
            <a:endParaRPr lang="en-US" dirty="0"/>
          </a:p>
        </p:txBody>
      </p:sp>
      <p:sp>
        <p:nvSpPr>
          <p:cNvPr id="12" name="Rectangle 11"/>
          <p:cNvSpPr>
            <a:spLocks noChangeArrowheads="1"/>
          </p:cNvSpPr>
          <p:nvPr/>
        </p:nvSpPr>
        <p:spPr bwMode="auto">
          <a:xfrm>
            <a:off x="5562600" y="4754880"/>
            <a:ext cx="522514" cy="4572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45</a:t>
            </a:r>
          </a:p>
        </p:txBody>
      </p:sp>
      <p:sp>
        <p:nvSpPr>
          <p:cNvPr id="13" name="Rectangle 12"/>
          <p:cNvSpPr>
            <a:spLocks noChangeArrowheads="1"/>
          </p:cNvSpPr>
          <p:nvPr/>
        </p:nvSpPr>
        <p:spPr bwMode="auto">
          <a:xfrm>
            <a:off x="3429000" y="5334000"/>
            <a:ext cx="522514" cy="33669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60</a:t>
            </a:r>
          </a:p>
        </p:txBody>
      </p:sp>
      <p:sp>
        <p:nvSpPr>
          <p:cNvPr id="14" name="Rectangle 13"/>
          <p:cNvSpPr>
            <a:spLocks noChangeArrowheads="1"/>
          </p:cNvSpPr>
          <p:nvPr/>
        </p:nvSpPr>
        <p:spPr bwMode="auto">
          <a:xfrm>
            <a:off x="3429000" y="5791200"/>
            <a:ext cx="522514" cy="10668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61</a:t>
            </a:r>
          </a:p>
        </p:txBody>
      </p:sp>
      <p:cxnSp>
        <p:nvCxnSpPr>
          <p:cNvPr id="26" name="Straight Connector 25"/>
          <p:cNvCxnSpPr/>
          <p:nvPr/>
        </p:nvCxnSpPr>
        <p:spPr>
          <a:xfrm>
            <a:off x="1524000" y="2590800"/>
            <a:ext cx="5257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524000" y="3505200"/>
            <a:ext cx="5257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600200" y="4724400"/>
            <a:ext cx="5257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676400" y="5715000"/>
            <a:ext cx="5257800"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5029200" y="6629400"/>
            <a:ext cx="533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447800" y="1905000"/>
            <a:ext cx="1447800" cy="430887"/>
          </a:xfrm>
          <a:prstGeom prst="rect">
            <a:avLst/>
          </a:prstGeom>
          <a:noFill/>
        </p:spPr>
        <p:txBody>
          <a:bodyPr wrap="square" rtlCol="0">
            <a:spAutoFit/>
          </a:bodyPr>
          <a:lstStyle/>
          <a:p>
            <a:r>
              <a:rPr lang="en-US" sz="2200" dirty="0" smtClean="0"/>
              <a:t>TS=22</a:t>
            </a:r>
            <a:endParaRPr lang="en-US" sz="2200" dirty="0"/>
          </a:p>
        </p:txBody>
      </p:sp>
      <p:sp>
        <p:nvSpPr>
          <p:cNvPr id="36" name="TextBox 35"/>
          <p:cNvSpPr txBox="1"/>
          <p:nvPr/>
        </p:nvSpPr>
        <p:spPr>
          <a:xfrm>
            <a:off x="1524000" y="4876800"/>
            <a:ext cx="1371600" cy="430887"/>
          </a:xfrm>
          <a:prstGeom prst="rect">
            <a:avLst/>
          </a:prstGeom>
          <a:noFill/>
        </p:spPr>
        <p:txBody>
          <a:bodyPr wrap="square" rtlCol="0">
            <a:spAutoFit/>
          </a:bodyPr>
          <a:lstStyle/>
          <a:p>
            <a:r>
              <a:rPr lang="en-US" sz="2200" dirty="0" smtClean="0"/>
              <a:t>TS=45</a:t>
            </a:r>
            <a:endParaRPr lang="en-US" sz="2200" dirty="0"/>
          </a:p>
        </p:txBody>
      </p:sp>
      <p:sp>
        <p:nvSpPr>
          <p:cNvPr id="37" name="TextBox 36"/>
          <p:cNvSpPr txBox="1"/>
          <p:nvPr/>
        </p:nvSpPr>
        <p:spPr>
          <a:xfrm>
            <a:off x="1523999" y="3886200"/>
            <a:ext cx="1142999" cy="430887"/>
          </a:xfrm>
          <a:prstGeom prst="rect">
            <a:avLst/>
          </a:prstGeom>
          <a:noFill/>
        </p:spPr>
        <p:txBody>
          <a:bodyPr wrap="square" rtlCol="0">
            <a:spAutoFit/>
          </a:bodyPr>
          <a:lstStyle/>
          <a:p>
            <a:r>
              <a:rPr lang="en-US" sz="2200" dirty="0" smtClean="0"/>
              <a:t>TS=44</a:t>
            </a:r>
            <a:endParaRPr lang="en-US" sz="2200" dirty="0"/>
          </a:p>
        </p:txBody>
      </p:sp>
      <p:sp>
        <p:nvSpPr>
          <p:cNvPr id="38" name="TextBox 37"/>
          <p:cNvSpPr txBox="1"/>
          <p:nvPr/>
        </p:nvSpPr>
        <p:spPr>
          <a:xfrm>
            <a:off x="1515290" y="2811959"/>
            <a:ext cx="1151709" cy="430887"/>
          </a:xfrm>
          <a:prstGeom prst="rect">
            <a:avLst/>
          </a:prstGeom>
          <a:noFill/>
        </p:spPr>
        <p:txBody>
          <a:bodyPr wrap="square" rtlCol="0">
            <a:spAutoFit/>
          </a:bodyPr>
          <a:lstStyle/>
          <a:p>
            <a:r>
              <a:rPr lang="en-US" sz="2200" dirty="0" smtClean="0"/>
              <a:t>TS=43</a:t>
            </a:r>
            <a:endParaRPr lang="en-US" sz="2200" dirty="0"/>
          </a:p>
        </p:txBody>
      </p:sp>
      <p:cxnSp>
        <p:nvCxnSpPr>
          <p:cNvPr id="39" name="Straight Connector 38"/>
          <p:cNvCxnSpPr/>
          <p:nvPr/>
        </p:nvCxnSpPr>
        <p:spPr>
          <a:xfrm>
            <a:off x="1676400" y="5257800"/>
            <a:ext cx="5257800"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1523999" y="5257800"/>
            <a:ext cx="1142999" cy="430887"/>
          </a:xfrm>
          <a:prstGeom prst="rect">
            <a:avLst/>
          </a:prstGeom>
          <a:noFill/>
        </p:spPr>
        <p:txBody>
          <a:bodyPr wrap="square" rtlCol="0">
            <a:spAutoFit/>
          </a:bodyPr>
          <a:lstStyle/>
          <a:p>
            <a:r>
              <a:rPr lang="en-US" sz="2200" dirty="0" smtClean="0"/>
              <a:t>TS=60</a:t>
            </a:r>
            <a:endParaRPr lang="en-US" sz="2200" dirty="0"/>
          </a:p>
        </p:txBody>
      </p:sp>
      <p:sp>
        <p:nvSpPr>
          <p:cNvPr id="41" name="TextBox 40"/>
          <p:cNvSpPr txBox="1"/>
          <p:nvPr/>
        </p:nvSpPr>
        <p:spPr>
          <a:xfrm>
            <a:off x="1524000" y="5791200"/>
            <a:ext cx="1142998" cy="430887"/>
          </a:xfrm>
          <a:prstGeom prst="rect">
            <a:avLst/>
          </a:prstGeom>
          <a:noFill/>
        </p:spPr>
        <p:txBody>
          <a:bodyPr wrap="square" rtlCol="0">
            <a:spAutoFit/>
          </a:bodyPr>
          <a:lstStyle/>
          <a:p>
            <a:r>
              <a:rPr lang="en-US" sz="2200" dirty="0" smtClean="0"/>
              <a:t>TS=61</a:t>
            </a:r>
            <a:endParaRPr lang="en-US" sz="2200" dirty="0"/>
          </a:p>
        </p:txBody>
      </p:sp>
      <p:cxnSp>
        <p:nvCxnSpPr>
          <p:cNvPr id="30" name="Straight Connector 29"/>
          <p:cNvCxnSpPr/>
          <p:nvPr/>
        </p:nvCxnSpPr>
        <p:spPr>
          <a:xfrm rot="10800000">
            <a:off x="3429000" y="6858000"/>
            <a:ext cx="533400" cy="0"/>
          </a:xfrm>
          <a:prstGeom prst="line">
            <a:avLst/>
          </a:prstGeom>
          <a:ln w="127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1"/>
          </p:nvPr>
        </p:nvSpPr>
        <p:spPr/>
        <p:txBody>
          <a:bodyPr/>
          <a:lstStyle/>
          <a:p>
            <a:fld id="{9D59FB1A-5742-48F7-8D20-DD38EC24F96D}" type="slidenum">
              <a:rPr lang="en-US" smtClean="0"/>
              <a:t>10</a:t>
            </a:fld>
            <a:endParaRPr lang="en-US"/>
          </a:p>
        </p:txBody>
      </p:sp>
    </p:spTree>
    <p:extLst>
      <p:ext uri="{BB962C8B-B14F-4D97-AF65-F5344CB8AC3E}">
        <p14:creationId xmlns:p14="http://schemas.microsoft.com/office/powerpoint/2010/main" val="136355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par>
                          <p:cTn id="31" fill="hold">
                            <p:stCondLst>
                              <p:cond delay="0"/>
                            </p:stCondLst>
                            <p:childTnLst>
                              <p:par>
                                <p:cTn id="32" presetID="1" presetClass="emph" presetSubtype="2" fill="hold" nodeType="afterEffect">
                                  <p:stCondLst>
                                    <p:cond delay="0"/>
                                  </p:stCondLst>
                                  <p:childTnLst>
                                    <p:animClr clrSpc="rgb" dir="cw">
                                      <p:cBhvr>
                                        <p:cTn id="33" dur="1000" fill="hold"/>
                                        <p:tgtEl>
                                          <p:spTgt spid="10"/>
                                        </p:tgtEl>
                                        <p:attrNameLst>
                                          <p:attrName>fillcolor</p:attrName>
                                        </p:attrNameLst>
                                      </p:cBhvr>
                                      <p:to>
                                        <a:schemeClr val="accent2"/>
                                      </p:to>
                                    </p:animClr>
                                    <p:set>
                                      <p:cBhvr>
                                        <p:cTn id="34" dur="1000" fill="hold"/>
                                        <p:tgtEl>
                                          <p:spTgt spid="10"/>
                                        </p:tgtEl>
                                        <p:attrNameLst>
                                          <p:attrName>fill.type</p:attrName>
                                        </p:attrNameLst>
                                      </p:cBhvr>
                                      <p:to>
                                        <p:strVal val="solid"/>
                                      </p:to>
                                    </p:set>
                                    <p:set>
                                      <p:cBhvr>
                                        <p:cTn id="35" dur="1000" fill="hold"/>
                                        <p:tgtEl>
                                          <p:spTgt spid="10"/>
                                        </p:tgtEl>
                                        <p:attrNameLst>
                                          <p:attrName>fill.on</p:attrName>
                                        </p:attrNameLst>
                                      </p:cBhvr>
                                      <p:to>
                                        <p:strVal val="true"/>
                                      </p:to>
                                    </p:set>
                                  </p:childTnLst>
                                </p:cTn>
                              </p:par>
                              <p:par>
                                <p:cTn id="36" presetID="1" presetClass="emph" presetSubtype="2" fill="hold" nodeType="withEffect">
                                  <p:stCondLst>
                                    <p:cond delay="0"/>
                                  </p:stCondLst>
                                  <p:childTnLst>
                                    <p:animClr clrSpc="rgb" dir="cw">
                                      <p:cBhvr>
                                        <p:cTn id="37" dur="2000" fill="hold"/>
                                        <p:tgtEl>
                                          <p:spTgt spid="11"/>
                                        </p:tgtEl>
                                        <p:attrNameLst>
                                          <p:attrName>fillcolor</p:attrName>
                                        </p:attrNameLst>
                                      </p:cBhvr>
                                      <p:to>
                                        <a:schemeClr val="accent2"/>
                                      </p:to>
                                    </p:animClr>
                                    <p:set>
                                      <p:cBhvr>
                                        <p:cTn id="38" dur="2000" fill="hold"/>
                                        <p:tgtEl>
                                          <p:spTgt spid="11"/>
                                        </p:tgtEl>
                                        <p:attrNameLst>
                                          <p:attrName>fill.type</p:attrName>
                                        </p:attrNameLst>
                                      </p:cBhvr>
                                      <p:to>
                                        <p:strVal val="solid"/>
                                      </p:to>
                                    </p:set>
                                    <p:set>
                                      <p:cBhvr>
                                        <p:cTn id="39" dur="2000" fill="hold"/>
                                        <p:tgtEl>
                                          <p:spTgt spid="11"/>
                                        </p:tgtEl>
                                        <p:attrNameLst>
                                          <p:attrName>fill.on</p:attrName>
                                        </p:attrNameLst>
                                      </p:cBhvr>
                                      <p:to>
                                        <p:strVal val="tru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28"/>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36"/>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39"/>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13"/>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40"/>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32"/>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29"/>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10" grpId="0" animBg="1"/>
      <p:bldP spid="11" grpId="0" animBg="1"/>
      <p:bldP spid="12" grpId="0" animBg="1"/>
      <p:bldP spid="13" grpId="0" animBg="1"/>
      <p:bldP spid="14" grpId="0" animBg="1"/>
      <p:bldP spid="32" grpId="0" animBg="1"/>
      <p:bldP spid="35" grpId="0"/>
      <p:bldP spid="35" grpId="1"/>
      <p:bldP spid="36" grpId="0"/>
      <p:bldP spid="37" grpId="0"/>
      <p:bldP spid="38" grpId="0"/>
      <p:bldP spid="40" grpId="0"/>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&amp; Motivation</a:t>
            </a:r>
          </a:p>
          <a:p>
            <a:r>
              <a:rPr lang="en-US" dirty="0" smtClean="0"/>
              <a:t>Rerun Overview</a:t>
            </a:r>
          </a:p>
          <a:p>
            <a:r>
              <a:rPr lang="en-US" dirty="0" smtClean="0">
                <a:solidFill>
                  <a:schemeClr val="accent2"/>
                </a:solidFill>
              </a:rPr>
              <a:t>Karma Insights</a:t>
            </a:r>
          </a:p>
          <a:p>
            <a:r>
              <a:rPr lang="en-US" dirty="0" smtClean="0"/>
              <a:t>Karma Implementation</a:t>
            </a:r>
          </a:p>
          <a:p>
            <a:r>
              <a:rPr lang="en-US" dirty="0" smtClean="0"/>
              <a:t>Evaluation</a:t>
            </a:r>
          </a:p>
          <a:p>
            <a:r>
              <a:rPr lang="en-US" dirty="0" smtClean="0"/>
              <a:t>Conclusion</a:t>
            </a:r>
          </a:p>
          <a:p>
            <a:endParaRPr lang="en-US" dirty="0"/>
          </a:p>
          <a:p>
            <a:endParaRPr lang="en-US" dirty="0" smtClean="0"/>
          </a:p>
        </p:txBody>
      </p:sp>
      <p:sp>
        <p:nvSpPr>
          <p:cNvPr id="4" name="Slide Number Placeholder 3"/>
          <p:cNvSpPr>
            <a:spLocks noGrp="1"/>
          </p:cNvSpPr>
          <p:nvPr>
            <p:ph type="sldNum" sz="quarter" idx="11"/>
          </p:nvPr>
        </p:nvSpPr>
        <p:spPr/>
        <p:txBody>
          <a:bodyPr/>
          <a:lstStyle/>
          <a:p>
            <a:fld id="{9D59FB1A-5742-48F7-8D20-DD38EC24F96D}" type="slidenum">
              <a:rPr lang="en-US" smtClean="0"/>
              <a:t>11</a:t>
            </a:fld>
            <a:endParaRPr lang="en-US"/>
          </a:p>
        </p:txBody>
      </p:sp>
    </p:spTree>
    <p:extLst>
      <p:ext uri="{BB962C8B-B14F-4D97-AF65-F5344CB8AC3E}">
        <p14:creationId xmlns:p14="http://schemas.microsoft.com/office/powerpoint/2010/main" val="3646378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2" y="0"/>
            <a:ext cx="8632372" cy="685800"/>
          </a:xfrm>
        </p:spPr>
        <p:txBody>
          <a:bodyPr/>
          <a:lstStyle/>
          <a:p>
            <a:r>
              <a:rPr lang="en-US" dirty="0" smtClean="0"/>
              <a:t>Karma’s Insight 1:</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sz="2800" dirty="0" smtClean="0"/>
              <a:t>Capture order with DAG (not scalar clock)</a:t>
            </a:r>
            <a:endParaRPr lang="en-US" sz="2800" dirty="0"/>
          </a:p>
        </p:txBody>
      </p:sp>
      <p:sp>
        <p:nvSpPr>
          <p:cNvPr id="48" name="TextBox 47"/>
          <p:cNvSpPr txBox="1"/>
          <p:nvPr/>
        </p:nvSpPr>
        <p:spPr>
          <a:xfrm>
            <a:off x="304800" y="2819400"/>
            <a:ext cx="2590800" cy="1785104"/>
          </a:xfrm>
          <a:prstGeom prst="rect">
            <a:avLst/>
          </a:prstGeom>
          <a:noFill/>
        </p:spPr>
        <p:txBody>
          <a:bodyPr wrap="square" rtlCol="0">
            <a:spAutoFit/>
          </a:bodyPr>
          <a:lstStyle/>
          <a:p>
            <a:r>
              <a:rPr lang="en-US" sz="2200" dirty="0" smtClean="0"/>
              <a:t>Recording: DAG captured with episode </a:t>
            </a:r>
            <a:r>
              <a:rPr lang="en-US" sz="2200" dirty="0" smtClean="0">
                <a:solidFill>
                  <a:srgbClr val="FF0066"/>
                </a:solidFill>
              </a:rPr>
              <a:t>predecessor</a:t>
            </a:r>
            <a:r>
              <a:rPr lang="en-US" sz="2200" dirty="0" smtClean="0"/>
              <a:t> &amp; </a:t>
            </a:r>
            <a:r>
              <a:rPr lang="en-US" sz="2200" dirty="0" smtClean="0">
                <a:solidFill>
                  <a:schemeClr val="accent2"/>
                </a:solidFill>
              </a:rPr>
              <a:t>successor </a:t>
            </a:r>
            <a:r>
              <a:rPr lang="en-US" sz="2200" dirty="0" smtClean="0"/>
              <a:t>sets</a:t>
            </a:r>
            <a:endParaRPr lang="en-US" sz="2200" dirty="0"/>
          </a:p>
        </p:txBody>
      </p:sp>
      <p:sp>
        <p:nvSpPr>
          <p:cNvPr id="19" name="Rectangle 18"/>
          <p:cNvSpPr>
            <a:spLocks noChangeArrowheads="1"/>
          </p:cNvSpPr>
          <p:nvPr/>
        </p:nvSpPr>
        <p:spPr bwMode="auto">
          <a:xfrm>
            <a:off x="5780314" y="3863163"/>
            <a:ext cx="522514" cy="1066800"/>
          </a:xfrm>
          <a:prstGeom prst="rect">
            <a:avLst/>
          </a:prstGeom>
          <a:solidFill>
            <a:schemeClr val="accent1"/>
          </a:solidFill>
          <a:ln w="9525">
            <a:solidFill>
              <a:schemeClr val="tx1"/>
            </a:solidFill>
            <a:miter lim="800000"/>
            <a:headEnd/>
            <a:tailEnd/>
          </a:ln>
          <a:effectLst/>
        </p:spPr>
        <p:txBody>
          <a:bodyPr wrap="none" anchor="ctr"/>
          <a:lstStyle/>
          <a:p>
            <a:pPr algn="ctr"/>
            <a:r>
              <a:rPr lang="en-US" dirty="0" smtClean="0"/>
              <a:t>23</a:t>
            </a:r>
            <a:endParaRPr lang="en-US" dirty="0"/>
          </a:p>
        </p:txBody>
      </p:sp>
      <p:sp>
        <p:nvSpPr>
          <p:cNvPr id="20" name="Rectangle 19"/>
          <p:cNvSpPr>
            <a:spLocks noChangeArrowheads="1"/>
          </p:cNvSpPr>
          <p:nvPr/>
        </p:nvSpPr>
        <p:spPr bwMode="auto">
          <a:xfrm>
            <a:off x="4876800" y="3124200"/>
            <a:ext cx="522514" cy="80807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43</a:t>
            </a:r>
          </a:p>
        </p:txBody>
      </p:sp>
      <p:sp>
        <p:nvSpPr>
          <p:cNvPr id="21" name="Rectangle 20"/>
          <p:cNvSpPr>
            <a:spLocks noChangeArrowheads="1"/>
          </p:cNvSpPr>
          <p:nvPr/>
        </p:nvSpPr>
        <p:spPr bwMode="auto">
          <a:xfrm>
            <a:off x="5791200" y="31242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22</a:t>
            </a:r>
          </a:p>
        </p:txBody>
      </p:sp>
      <p:sp>
        <p:nvSpPr>
          <p:cNvPr id="22" name="Rectangle 21"/>
          <p:cNvSpPr>
            <a:spLocks noChangeArrowheads="1"/>
          </p:cNvSpPr>
          <p:nvPr/>
        </p:nvSpPr>
        <p:spPr bwMode="auto">
          <a:xfrm>
            <a:off x="4027714" y="3124200"/>
            <a:ext cx="522514" cy="33669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60</a:t>
            </a:r>
          </a:p>
        </p:txBody>
      </p:sp>
      <p:sp>
        <p:nvSpPr>
          <p:cNvPr id="23" name="Rectangle 22"/>
          <p:cNvSpPr>
            <a:spLocks noChangeArrowheads="1"/>
          </p:cNvSpPr>
          <p:nvPr/>
        </p:nvSpPr>
        <p:spPr bwMode="auto">
          <a:xfrm>
            <a:off x="4027714" y="3528237"/>
            <a:ext cx="522514" cy="168348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a:t>61</a:t>
            </a:r>
          </a:p>
        </p:txBody>
      </p:sp>
      <p:sp>
        <p:nvSpPr>
          <p:cNvPr id="24" name="Rectangle 23"/>
          <p:cNvSpPr>
            <a:spLocks noChangeArrowheads="1"/>
          </p:cNvSpPr>
          <p:nvPr/>
        </p:nvSpPr>
        <p:spPr bwMode="auto">
          <a:xfrm>
            <a:off x="4876800" y="3999614"/>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44</a:t>
            </a:r>
          </a:p>
        </p:txBody>
      </p:sp>
      <p:sp>
        <p:nvSpPr>
          <p:cNvPr id="25" name="Rectangle 24"/>
          <p:cNvSpPr>
            <a:spLocks noChangeArrowheads="1"/>
          </p:cNvSpPr>
          <p:nvPr/>
        </p:nvSpPr>
        <p:spPr bwMode="auto">
          <a:xfrm>
            <a:off x="4876800" y="4740349"/>
            <a:ext cx="522514" cy="87541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a:t>62</a:t>
            </a:r>
          </a:p>
        </p:txBody>
      </p:sp>
      <p:sp>
        <p:nvSpPr>
          <p:cNvPr id="26" name="Rectangle 25"/>
          <p:cNvSpPr>
            <a:spLocks noChangeArrowheads="1"/>
          </p:cNvSpPr>
          <p:nvPr/>
        </p:nvSpPr>
        <p:spPr bwMode="auto">
          <a:xfrm>
            <a:off x="5780314" y="3863163"/>
            <a:ext cx="522514" cy="1077433"/>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strike="sngStrike" dirty="0" smtClean="0">
                <a:solidFill>
                  <a:srgbClr val="FF0000"/>
                </a:solidFill>
              </a:rPr>
              <a:t>23</a:t>
            </a:r>
          </a:p>
          <a:p>
            <a:pPr algn="ctr"/>
            <a:r>
              <a:rPr lang="en-US" dirty="0" smtClean="0"/>
              <a:t>44</a:t>
            </a:r>
            <a:endParaRPr lang="en-US" dirty="0"/>
          </a:p>
        </p:txBody>
      </p:sp>
      <p:sp>
        <p:nvSpPr>
          <p:cNvPr id="27" name="Rectangle 26"/>
          <p:cNvSpPr>
            <a:spLocks noChangeArrowheads="1"/>
          </p:cNvSpPr>
          <p:nvPr/>
        </p:nvSpPr>
        <p:spPr bwMode="auto">
          <a:xfrm>
            <a:off x="5791200" y="5009707"/>
            <a:ext cx="522514" cy="471377"/>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45</a:t>
            </a:r>
          </a:p>
        </p:txBody>
      </p:sp>
      <p:sp>
        <p:nvSpPr>
          <p:cNvPr id="28" name="Text Box 12"/>
          <p:cNvSpPr txBox="1">
            <a:spLocks noChangeArrowheads="1"/>
          </p:cNvSpPr>
          <p:nvPr/>
        </p:nvSpPr>
        <p:spPr bwMode="auto">
          <a:xfrm>
            <a:off x="4093028" y="2720163"/>
            <a:ext cx="454046" cy="369332"/>
          </a:xfrm>
          <a:prstGeom prst="rect">
            <a:avLst/>
          </a:prstGeom>
          <a:noFill/>
          <a:ln w="9525">
            <a:noFill/>
            <a:miter lim="800000"/>
            <a:headEnd/>
            <a:tailEnd/>
          </a:ln>
          <a:effectLst/>
        </p:spPr>
        <p:txBody>
          <a:bodyPr wrap="none">
            <a:spAutoFit/>
          </a:bodyPr>
          <a:lstStyle/>
          <a:p>
            <a:r>
              <a:rPr lang="en-US" dirty="0" smtClean="0"/>
              <a:t>T0</a:t>
            </a:r>
            <a:endParaRPr lang="en-US" baseline="-25000" dirty="0"/>
          </a:p>
        </p:txBody>
      </p:sp>
      <p:sp>
        <p:nvSpPr>
          <p:cNvPr id="39" name="Text Box 13"/>
          <p:cNvSpPr txBox="1">
            <a:spLocks noChangeArrowheads="1"/>
          </p:cNvSpPr>
          <p:nvPr/>
        </p:nvSpPr>
        <p:spPr bwMode="auto">
          <a:xfrm>
            <a:off x="4942114" y="2720163"/>
            <a:ext cx="454046" cy="369332"/>
          </a:xfrm>
          <a:prstGeom prst="rect">
            <a:avLst/>
          </a:prstGeom>
          <a:noFill/>
          <a:ln w="9525">
            <a:noFill/>
            <a:miter lim="800000"/>
            <a:headEnd/>
            <a:tailEnd/>
          </a:ln>
          <a:effectLst/>
        </p:spPr>
        <p:txBody>
          <a:bodyPr wrap="none">
            <a:spAutoFit/>
          </a:bodyPr>
          <a:lstStyle/>
          <a:p>
            <a:r>
              <a:rPr lang="en-US" dirty="0" smtClean="0"/>
              <a:t>T1</a:t>
            </a:r>
            <a:endParaRPr lang="en-US" baseline="-25000" dirty="0"/>
          </a:p>
        </p:txBody>
      </p:sp>
      <p:sp>
        <p:nvSpPr>
          <p:cNvPr id="41" name="Text Box 14"/>
          <p:cNvSpPr txBox="1">
            <a:spLocks noChangeArrowheads="1"/>
          </p:cNvSpPr>
          <p:nvPr/>
        </p:nvSpPr>
        <p:spPr bwMode="auto">
          <a:xfrm>
            <a:off x="5856514" y="2720163"/>
            <a:ext cx="454046" cy="369332"/>
          </a:xfrm>
          <a:prstGeom prst="rect">
            <a:avLst/>
          </a:prstGeom>
          <a:noFill/>
          <a:ln w="9525">
            <a:noFill/>
            <a:miter lim="800000"/>
            <a:headEnd/>
            <a:tailEnd/>
          </a:ln>
          <a:effectLst/>
        </p:spPr>
        <p:txBody>
          <a:bodyPr wrap="none">
            <a:spAutoFit/>
          </a:bodyPr>
          <a:lstStyle/>
          <a:p>
            <a:r>
              <a:rPr lang="en-US" dirty="0" smtClean="0"/>
              <a:t>T2</a:t>
            </a:r>
            <a:endParaRPr lang="en-US" baseline="-25000" dirty="0"/>
          </a:p>
        </p:txBody>
      </p:sp>
      <p:cxnSp>
        <p:nvCxnSpPr>
          <p:cNvPr id="42" name="Straight Arrow Connector 41"/>
          <p:cNvCxnSpPr>
            <a:stCxn id="21" idx="1"/>
            <a:endCxn id="20" idx="3"/>
          </p:cNvCxnSpPr>
          <p:nvPr/>
        </p:nvCxnSpPr>
        <p:spPr>
          <a:xfrm rot="10800000" flipV="1">
            <a:off x="5399314" y="3460897"/>
            <a:ext cx="391885" cy="6733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4" name="Straight Arrow Connector 43"/>
          <p:cNvCxnSpPr>
            <a:stCxn id="20" idx="3"/>
            <a:endCxn id="26" idx="1"/>
          </p:cNvCxnSpPr>
          <p:nvPr/>
        </p:nvCxnSpPr>
        <p:spPr>
          <a:xfrm>
            <a:off x="5399314" y="3528237"/>
            <a:ext cx="381000" cy="873643"/>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5" name="Straight Arrow Connector 44"/>
          <p:cNvCxnSpPr>
            <a:stCxn id="20" idx="2"/>
            <a:endCxn id="24" idx="0"/>
          </p:cNvCxnSpPr>
          <p:nvPr/>
        </p:nvCxnSpPr>
        <p:spPr>
          <a:xfrm rot="5400000">
            <a:off x="5104388" y="3965915"/>
            <a:ext cx="67339" cy="18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a:stCxn id="22" idx="2"/>
            <a:endCxn id="23" idx="0"/>
          </p:cNvCxnSpPr>
          <p:nvPr/>
        </p:nvCxnSpPr>
        <p:spPr>
          <a:xfrm rot="5400000">
            <a:off x="4255302" y="3494538"/>
            <a:ext cx="67339" cy="18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Straight Arrow Connector 49"/>
          <p:cNvCxnSpPr>
            <a:stCxn id="21" idx="2"/>
            <a:endCxn id="26" idx="0"/>
          </p:cNvCxnSpPr>
          <p:nvPr/>
        </p:nvCxnSpPr>
        <p:spPr>
          <a:xfrm rot="5400000">
            <a:off x="6014230" y="3824936"/>
            <a:ext cx="65568" cy="108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stCxn id="26" idx="2"/>
            <a:endCxn id="27" idx="0"/>
          </p:cNvCxnSpPr>
          <p:nvPr/>
        </p:nvCxnSpPr>
        <p:spPr>
          <a:xfrm rot="16200000" flipH="1">
            <a:off x="6012459" y="4969708"/>
            <a:ext cx="69111" cy="108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2" name="Straight Arrow Connector 51"/>
          <p:cNvCxnSpPr>
            <a:stCxn id="23" idx="3"/>
            <a:endCxn id="25" idx="1"/>
          </p:cNvCxnSpPr>
          <p:nvPr/>
        </p:nvCxnSpPr>
        <p:spPr>
          <a:xfrm>
            <a:off x="4550229" y="4369982"/>
            <a:ext cx="326571" cy="80807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53" name="Straight Arrow Connector 52"/>
          <p:cNvCxnSpPr>
            <a:stCxn id="24" idx="2"/>
            <a:endCxn id="25" idx="0"/>
          </p:cNvCxnSpPr>
          <p:nvPr/>
        </p:nvCxnSpPr>
        <p:spPr>
          <a:xfrm rot="5400000">
            <a:off x="5104387" y="4706679"/>
            <a:ext cx="6734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16200000" flipV="1">
            <a:off x="5295900" y="3314700"/>
            <a:ext cx="609600" cy="3810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V="1">
            <a:off x="5410200" y="3886200"/>
            <a:ext cx="381000" cy="762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5400000" flipH="1" flipV="1">
            <a:off x="4533900" y="4762500"/>
            <a:ext cx="457200" cy="3810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1"/>
          </p:nvPr>
        </p:nvSpPr>
        <p:spPr/>
        <p:txBody>
          <a:bodyPr/>
          <a:lstStyle/>
          <a:p>
            <a:fld id="{9D59FB1A-5742-48F7-8D20-DD38EC24F96D}" type="slidenum">
              <a:rPr lang="en-US" smtClean="0"/>
              <a:t>12</a:t>
            </a:fld>
            <a:endParaRPr lang="en-US"/>
          </a:p>
        </p:txBody>
      </p:sp>
    </p:spTree>
    <p:extLst>
      <p:ext uri="{BB962C8B-B14F-4D97-AF65-F5344CB8AC3E}">
        <p14:creationId xmlns:p14="http://schemas.microsoft.com/office/powerpoint/2010/main" val="49382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animEffect transition="in" filter="wipe(right)">
                                      <p:cBhvr>
                                        <p:cTn id="21" dur="500"/>
                                        <p:tgtEl>
                                          <p:spTgt spid="42"/>
                                        </p:tgtEl>
                                      </p:cBhvr>
                                    </p:animEffec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50"/>
                                        </p:tgtEl>
                                        <p:attrNameLst>
                                          <p:attrName>style.visibility</p:attrName>
                                        </p:attrNameLst>
                                      </p:cBhvr>
                                      <p:to>
                                        <p:strVal val="visible"/>
                                      </p:to>
                                    </p:set>
                                    <p:animEffect transition="in" filter="wipe(down)">
                                      <p:cBhvr>
                                        <p:cTn id="29" dur="500"/>
                                        <p:tgtEl>
                                          <p:spTgt spid="50"/>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1000" fill="hold"/>
                                        <p:tgtEl>
                                          <p:spTgt spid="19"/>
                                        </p:tgtEl>
                                        <p:attrNameLst>
                                          <p:attrName>ppt_w</p:attrName>
                                        </p:attrNameLst>
                                      </p:cBhvr>
                                      <p:tavLst>
                                        <p:tav tm="0">
                                          <p:val>
                                            <p:strVal val="#ppt_w*0.70"/>
                                          </p:val>
                                        </p:tav>
                                        <p:tav tm="100000">
                                          <p:val>
                                            <p:strVal val="#ppt_w"/>
                                          </p:val>
                                        </p:tav>
                                      </p:tavLst>
                                    </p:anim>
                                    <p:anim calcmode="lin" valueType="num">
                                      <p:cBhvr>
                                        <p:cTn id="33" dur="1000" fill="hold"/>
                                        <p:tgtEl>
                                          <p:spTgt spid="19"/>
                                        </p:tgtEl>
                                        <p:attrNameLst>
                                          <p:attrName>ppt_h</p:attrName>
                                        </p:attrNameLst>
                                      </p:cBhvr>
                                      <p:tavLst>
                                        <p:tav tm="0">
                                          <p:val>
                                            <p:strVal val="#ppt_h"/>
                                          </p:val>
                                        </p:tav>
                                        <p:tav tm="100000">
                                          <p:val>
                                            <p:strVal val="#ppt_h"/>
                                          </p:val>
                                        </p:tav>
                                      </p:tavLst>
                                    </p:anim>
                                    <p:animEffect transition="in" filter="fade">
                                      <p:cBhvr>
                                        <p:cTn id="34" dur="10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wipe(up)">
                                      <p:cBhvr>
                                        <p:cTn id="39" dur="500"/>
                                        <p:tgtEl>
                                          <p:spTgt spid="44"/>
                                        </p:tgtEl>
                                      </p:cBhvr>
                                    </p:animEffec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par>
                          <p:cTn id="43" fill="hold">
                            <p:stCondLst>
                              <p:cond delay="500"/>
                            </p:stCondLst>
                            <p:childTnLst>
                              <p:par>
                                <p:cTn id="44" presetID="1" presetClass="entr" presetSubtype="0" fill="hold" nodeType="afterEffect">
                                  <p:stCondLst>
                                    <p:cond delay="0"/>
                                  </p:stCondLst>
                                  <p:childTnLst>
                                    <p:set>
                                      <p:cBhvr>
                                        <p:cTn id="45" dur="1" fill="hold">
                                          <p:stCondLst>
                                            <p:cond delay="0"/>
                                          </p:stCondLst>
                                        </p:cTn>
                                        <p:tgtEl>
                                          <p:spTgt spid="6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52"/>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27"/>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25"/>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51"/>
                                        </p:tgtEl>
                                        <p:attrNameLst>
                                          <p:attrName>style.visibility</p:attrName>
                                        </p:attrNameLst>
                                      </p:cBhvr>
                                      <p:to>
                                        <p:strVal val="visible"/>
                                      </p:to>
                                    </p:set>
                                  </p:childTnLst>
                                </p:cTn>
                              </p:par>
                              <p:par>
                                <p:cTn id="56" presetID="1" presetClass="entr" presetSubtype="0" fill="hold" nodeType="withEffect">
                                  <p:stCondLst>
                                    <p:cond delay="0"/>
                                  </p:stCondLst>
                                  <p:childTnLst>
                                    <p:set>
                                      <p:cBhvr>
                                        <p:cTn id="57" dur="1" fill="hold">
                                          <p:stCondLst>
                                            <p:cond delay="0"/>
                                          </p:stCondLst>
                                        </p:cTn>
                                        <p:tgtEl>
                                          <p:spTgt spid="53"/>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45"/>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23"/>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46"/>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65"/>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48"/>
                                        </p:tgtEl>
                                        <p:attrNameLst>
                                          <p:attrName>style.visibility</p:attrName>
                                        </p:attrNameLst>
                                      </p:cBhvr>
                                      <p:to>
                                        <p:strVal val="visible"/>
                                      </p:to>
                                    </p:set>
                                  </p:childTnLst>
                                </p:cTn>
                              </p:par>
                              <p:par>
                                <p:cTn id="72" presetID="1" presetClass="emph" presetSubtype="2" fill="hold" nodeType="withEffect">
                                  <p:stCondLst>
                                    <p:cond delay="0"/>
                                  </p:stCondLst>
                                  <p:childTnLst>
                                    <p:animClr clrSpc="rgb" dir="cw">
                                      <p:cBhvr>
                                        <p:cTn id="73" dur="2000" fill="hold"/>
                                        <p:tgtEl>
                                          <p:spTgt spid="26"/>
                                        </p:tgtEl>
                                        <p:attrNameLst>
                                          <p:attrName>fillcolor</p:attrName>
                                        </p:attrNameLst>
                                      </p:cBhvr>
                                      <p:to>
                                        <a:schemeClr val="accent2"/>
                                      </p:to>
                                    </p:animClr>
                                    <p:set>
                                      <p:cBhvr>
                                        <p:cTn id="74" dur="2000" fill="hold"/>
                                        <p:tgtEl>
                                          <p:spTgt spid="26"/>
                                        </p:tgtEl>
                                        <p:attrNameLst>
                                          <p:attrName>fill.type</p:attrName>
                                        </p:attrNameLst>
                                      </p:cBhvr>
                                      <p:to>
                                        <p:strVal val="solid"/>
                                      </p:to>
                                    </p:set>
                                    <p:set>
                                      <p:cBhvr>
                                        <p:cTn id="75" dur="2000" fill="hold"/>
                                        <p:tgtEl>
                                          <p:spTgt spid="26"/>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20"/>
                                        </p:tgtEl>
                                        <p:attrNameLst>
                                          <p:attrName>fillcolor</p:attrName>
                                        </p:attrNameLst>
                                      </p:cBhvr>
                                      <p:to>
                                        <a:schemeClr val="accent1"/>
                                      </p:to>
                                    </p:animClr>
                                    <p:set>
                                      <p:cBhvr>
                                        <p:cTn id="78" dur="2000" fill="hold"/>
                                        <p:tgtEl>
                                          <p:spTgt spid="20"/>
                                        </p:tgtEl>
                                        <p:attrNameLst>
                                          <p:attrName>fill.type</p:attrName>
                                        </p:attrNameLst>
                                      </p:cBhvr>
                                      <p:to>
                                        <p:strVal val="solid"/>
                                      </p:to>
                                    </p:set>
                                    <p:set>
                                      <p:cBhvr>
                                        <p:cTn id="79" dur="2000" fill="hold"/>
                                        <p:tgtEl>
                                          <p:spTgt spid="20"/>
                                        </p:tgtEl>
                                        <p:attrNameLst>
                                          <p:attrName>fill.on</p:attrName>
                                        </p:attrNameLst>
                                      </p:cBhvr>
                                      <p:to>
                                        <p:strVal val="true"/>
                                      </p:to>
                                    </p:set>
                                  </p:childTnLst>
                                </p:cTn>
                              </p:par>
                              <p:par>
                                <p:cTn id="80" presetID="1" presetClass="emph" presetSubtype="2" fill="hold" nodeType="withEffect">
                                  <p:stCondLst>
                                    <p:cond delay="0"/>
                                  </p:stCondLst>
                                  <p:childTnLst>
                                    <p:animClr clrSpc="rgb" dir="cw">
                                      <p:cBhvr>
                                        <p:cTn id="81" dur="2000" fill="hold"/>
                                        <p:tgtEl>
                                          <p:spTgt spid="21"/>
                                        </p:tgtEl>
                                        <p:attrNameLst>
                                          <p:attrName>fillcolor</p:attrName>
                                        </p:attrNameLst>
                                      </p:cBhvr>
                                      <p:to>
                                        <a:srgbClr val="FF66CC"/>
                                      </p:to>
                                    </p:animClr>
                                    <p:set>
                                      <p:cBhvr>
                                        <p:cTn id="82" dur="2000" fill="hold"/>
                                        <p:tgtEl>
                                          <p:spTgt spid="21"/>
                                        </p:tgtEl>
                                        <p:attrNameLst>
                                          <p:attrName>fill.type</p:attrName>
                                        </p:attrNameLst>
                                      </p:cBhvr>
                                      <p:to>
                                        <p:strVal val="solid"/>
                                      </p:to>
                                    </p:set>
                                    <p:set>
                                      <p:cBhvr>
                                        <p:cTn id="83" dur="2000" fill="hold"/>
                                        <p:tgtEl>
                                          <p:spTgt spid="2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19" grpId="0" animBg="1"/>
      <p:bldP spid="20" grpId="0" animBg="1"/>
      <p:bldP spid="21" grpId="0" animBg="1"/>
      <p:bldP spid="22" grpId="0" animBg="1"/>
      <p:bldP spid="23" grpId="0" animBg="1"/>
      <p:bldP spid="24" grpId="0" animBg="1"/>
      <p:bldP spid="25" grpId="0" animBg="1"/>
      <p:bldP spid="26" grpId="0" animBg="1"/>
      <p:bldP spid="27" grpId="0" animBg="1"/>
      <p:bldP spid="28" grpId="0"/>
      <p:bldP spid="39" grpId="0"/>
      <p:bldP spid="4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10600" cy="685800"/>
          </a:xfrm>
        </p:spPr>
        <p:txBody>
          <a:bodyPr/>
          <a:lstStyle/>
          <a:p>
            <a:r>
              <a:rPr lang="en-US" dirty="0" smtClean="0"/>
              <a:t>Karma’s Insight 1:</a:t>
            </a:r>
            <a:endParaRPr lang="en-US" dirty="0"/>
          </a:p>
        </p:txBody>
      </p:sp>
      <p:sp>
        <p:nvSpPr>
          <p:cNvPr id="29" name="Text Box 12"/>
          <p:cNvSpPr txBox="1">
            <a:spLocks noChangeArrowheads="1"/>
          </p:cNvSpPr>
          <p:nvPr/>
        </p:nvSpPr>
        <p:spPr bwMode="auto">
          <a:xfrm>
            <a:off x="5715000" y="1600200"/>
            <a:ext cx="454046" cy="369332"/>
          </a:xfrm>
          <a:prstGeom prst="rect">
            <a:avLst/>
          </a:prstGeom>
          <a:noFill/>
          <a:ln w="9525">
            <a:noFill/>
            <a:miter lim="800000"/>
            <a:headEnd/>
            <a:tailEnd/>
          </a:ln>
          <a:effectLst/>
        </p:spPr>
        <p:txBody>
          <a:bodyPr wrap="none">
            <a:spAutoFit/>
          </a:bodyPr>
          <a:lstStyle/>
          <a:p>
            <a:r>
              <a:rPr lang="en-US" dirty="0" smtClean="0"/>
              <a:t>T0</a:t>
            </a:r>
            <a:endParaRPr lang="en-US" baseline="-25000" dirty="0"/>
          </a:p>
        </p:txBody>
      </p:sp>
      <p:sp>
        <p:nvSpPr>
          <p:cNvPr id="30" name="Text Box 13"/>
          <p:cNvSpPr txBox="1">
            <a:spLocks noChangeArrowheads="1"/>
          </p:cNvSpPr>
          <p:nvPr/>
        </p:nvSpPr>
        <p:spPr bwMode="auto">
          <a:xfrm>
            <a:off x="6858000" y="1600200"/>
            <a:ext cx="454046" cy="369332"/>
          </a:xfrm>
          <a:prstGeom prst="rect">
            <a:avLst/>
          </a:prstGeom>
          <a:noFill/>
          <a:ln w="9525">
            <a:noFill/>
            <a:miter lim="800000"/>
            <a:headEnd/>
            <a:tailEnd/>
          </a:ln>
          <a:effectLst/>
        </p:spPr>
        <p:txBody>
          <a:bodyPr wrap="none">
            <a:spAutoFit/>
          </a:bodyPr>
          <a:lstStyle/>
          <a:p>
            <a:r>
              <a:rPr lang="en-US" dirty="0" smtClean="0"/>
              <a:t>T1</a:t>
            </a:r>
            <a:endParaRPr lang="en-US" baseline="-25000" dirty="0"/>
          </a:p>
        </p:txBody>
      </p:sp>
      <p:sp>
        <p:nvSpPr>
          <p:cNvPr id="31" name="Text Box 14"/>
          <p:cNvSpPr txBox="1">
            <a:spLocks noChangeArrowheads="1"/>
          </p:cNvSpPr>
          <p:nvPr/>
        </p:nvSpPr>
        <p:spPr bwMode="auto">
          <a:xfrm>
            <a:off x="7772400" y="1600200"/>
            <a:ext cx="454046" cy="369332"/>
          </a:xfrm>
          <a:prstGeom prst="rect">
            <a:avLst/>
          </a:prstGeom>
          <a:noFill/>
          <a:ln w="9525">
            <a:noFill/>
            <a:miter lim="800000"/>
            <a:headEnd/>
            <a:tailEnd/>
          </a:ln>
          <a:effectLst/>
        </p:spPr>
        <p:txBody>
          <a:bodyPr wrap="none">
            <a:spAutoFit/>
          </a:bodyPr>
          <a:lstStyle/>
          <a:p>
            <a:r>
              <a:rPr lang="en-US" dirty="0" smtClean="0"/>
              <a:t>T2</a:t>
            </a:r>
            <a:endParaRPr lang="en-US" baseline="-25000" dirty="0"/>
          </a:p>
        </p:txBody>
      </p:sp>
      <p:sp>
        <p:nvSpPr>
          <p:cNvPr id="32" name="Rectangle 31"/>
          <p:cNvSpPr>
            <a:spLocks noChangeArrowheads="1"/>
          </p:cNvSpPr>
          <p:nvPr/>
        </p:nvSpPr>
        <p:spPr bwMode="auto">
          <a:xfrm>
            <a:off x="7772400" y="19812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22</a:t>
            </a:r>
          </a:p>
        </p:txBody>
      </p:sp>
      <p:sp>
        <p:nvSpPr>
          <p:cNvPr id="33" name="Rectangle 32"/>
          <p:cNvSpPr>
            <a:spLocks noChangeArrowheads="1"/>
          </p:cNvSpPr>
          <p:nvPr/>
        </p:nvSpPr>
        <p:spPr bwMode="auto">
          <a:xfrm>
            <a:off x="5715000" y="1981200"/>
            <a:ext cx="522514" cy="33669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60</a:t>
            </a:r>
          </a:p>
        </p:txBody>
      </p:sp>
      <p:sp>
        <p:nvSpPr>
          <p:cNvPr id="34" name="Rectangle 33"/>
          <p:cNvSpPr>
            <a:spLocks noChangeArrowheads="1"/>
          </p:cNvSpPr>
          <p:nvPr/>
        </p:nvSpPr>
        <p:spPr bwMode="auto">
          <a:xfrm>
            <a:off x="5715000" y="2438400"/>
            <a:ext cx="522514" cy="168348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a:t>61</a:t>
            </a:r>
          </a:p>
        </p:txBody>
      </p:sp>
      <p:sp>
        <p:nvSpPr>
          <p:cNvPr id="35" name="Rectangle 34"/>
          <p:cNvSpPr>
            <a:spLocks noChangeArrowheads="1"/>
          </p:cNvSpPr>
          <p:nvPr/>
        </p:nvSpPr>
        <p:spPr bwMode="auto">
          <a:xfrm>
            <a:off x="6858000" y="2819400"/>
            <a:ext cx="522514" cy="80807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43</a:t>
            </a:r>
          </a:p>
        </p:txBody>
      </p:sp>
      <p:sp>
        <p:nvSpPr>
          <p:cNvPr id="36" name="Rectangle 35"/>
          <p:cNvSpPr>
            <a:spLocks noChangeArrowheads="1"/>
          </p:cNvSpPr>
          <p:nvPr/>
        </p:nvSpPr>
        <p:spPr bwMode="auto">
          <a:xfrm>
            <a:off x="6858000" y="37338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44</a:t>
            </a:r>
          </a:p>
        </p:txBody>
      </p:sp>
      <p:sp>
        <p:nvSpPr>
          <p:cNvPr id="37" name="Rectangle 36"/>
          <p:cNvSpPr>
            <a:spLocks noChangeArrowheads="1"/>
          </p:cNvSpPr>
          <p:nvPr/>
        </p:nvSpPr>
        <p:spPr bwMode="auto">
          <a:xfrm>
            <a:off x="8001000" y="3733800"/>
            <a:ext cx="522514" cy="1077433"/>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endParaRPr lang="en-US" strike="sngStrike" dirty="0" smtClean="0">
              <a:solidFill>
                <a:srgbClr val="FF0000"/>
              </a:solidFill>
            </a:endParaRPr>
          </a:p>
          <a:p>
            <a:pPr algn="ctr"/>
            <a:r>
              <a:rPr lang="en-US" dirty="0" smtClean="0"/>
              <a:t>44</a:t>
            </a:r>
            <a:endParaRPr lang="en-US" dirty="0"/>
          </a:p>
        </p:txBody>
      </p:sp>
      <p:sp>
        <p:nvSpPr>
          <p:cNvPr id="38" name="Rectangle 37"/>
          <p:cNvSpPr>
            <a:spLocks noChangeArrowheads="1"/>
          </p:cNvSpPr>
          <p:nvPr/>
        </p:nvSpPr>
        <p:spPr bwMode="auto">
          <a:xfrm>
            <a:off x="6858000" y="4495800"/>
            <a:ext cx="522514" cy="87541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62</a:t>
            </a:r>
          </a:p>
        </p:txBody>
      </p:sp>
      <p:cxnSp>
        <p:nvCxnSpPr>
          <p:cNvPr id="40" name="Straight Arrow Connector 39"/>
          <p:cNvCxnSpPr/>
          <p:nvPr/>
        </p:nvCxnSpPr>
        <p:spPr>
          <a:xfrm rot="10800000" flipV="1">
            <a:off x="7239000" y="2667000"/>
            <a:ext cx="609600" cy="1524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7391400" y="3581400"/>
            <a:ext cx="609600" cy="1524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6172200" y="4114800"/>
            <a:ext cx="685800" cy="381000"/>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 name="Text Box 12"/>
          <p:cNvSpPr txBox="1">
            <a:spLocks noChangeArrowheads="1"/>
          </p:cNvSpPr>
          <p:nvPr/>
        </p:nvSpPr>
        <p:spPr bwMode="auto">
          <a:xfrm>
            <a:off x="990600" y="1600200"/>
            <a:ext cx="454046" cy="369332"/>
          </a:xfrm>
          <a:prstGeom prst="rect">
            <a:avLst/>
          </a:prstGeom>
          <a:noFill/>
          <a:ln w="9525">
            <a:noFill/>
            <a:miter lim="800000"/>
            <a:headEnd/>
            <a:tailEnd/>
          </a:ln>
          <a:effectLst/>
        </p:spPr>
        <p:txBody>
          <a:bodyPr wrap="none">
            <a:spAutoFit/>
          </a:bodyPr>
          <a:lstStyle/>
          <a:p>
            <a:r>
              <a:rPr lang="en-US" dirty="0" smtClean="0"/>
              <a:t>T0</a:t>
            </a:r>
            <a:endParaRPr lang="en-US" baseline="-25000" dirty="0"/>
          </a:p>
        </p:txBody>
      </p:sp>
      <p:sp>
        <p:nvSpPr>
          <p:cNvPr id="19" name="Text Box 13"/>
          <p:cNvSpPr txBox="1">
            <a:spLocks noChangeArrowheads="1"/>
          </p:cNvSpPr>
          <p:nvPr/>
        </p:nvSpPr>
        <p:spPr bwMode="auto">
          <a:xfrm>
            <a:off x="2068286" y="1600200"/>
            <a:ext cx="454046" cy="369332"/>
          </a:xfrm>
          <a:prstGeom prst="rect">
            <a:avLst/>
          </a:prstGeom>
          <a:noFill/>
          <a:ln w="9525">
            <a:noFill/>
            <a:miter lim="800000"/>
            <a:headEnd/>
            <a:tailEnd/>
          </a:ln>
          <a:effectLst/>
        </p:spPr>
        <p:txBody>
          <a:bodyPr wrap="none">
            <a:spAutoFit/>
          </a:bodyPr>
          <a:lstStyle/>
          <a:p>
            <a:r>
              <a:rPr lang="en-US" dirty="0" smtClean="0"/>
              <a:t>T1</a:t>
            </a:r>
            <a:endParaRPr lang="en-US" baseline="-25000" dirty="0"/>
          </a:p>
        </p:txBody>
      </p:sp>
      <p:sp>
        <p:nvSpPr>
          <p:cNvPr id="20" name="Text Box 14"/>
          <p:cNvSpPr txBox="1">
            <a:spLocks noChangeArrowheads="1"/>
          </p:cNvSpPr>
          <p:nvPr/>
        </p:nvSpPr>
        <p:spPr bwMode="auto">
          <a:xfrm>
            <a:off x="3200400" y="1600200"/>
            <a:ext cx="454046" cy="369332"/>
          </a:xfrm>
          <a:prstGeom prst="rect">
            <a:avLst/>
          </a:prstGeom>
          <a:noFill/>
          <a:ln w="9525">
            <a:noFill/>
            <a:miter lim="800000"/>
            <a:headEnd/>
            <a:tailEnd/>
          </a:ln>
          <a:effectLst/>
        </p:spPr>
        <p:txBody>
          <a:bodyPr wrap="none">
            <a:spAutoFit/>
          </a:bodyPr>
          <a:lstStyle/>
          <a:p>
            <a:r>
              <a:rPr lang="en-US" dirty="0" smtClean="0"/>
              <a:t>T2</a:t>
            </a:r>
            <a:endParaRPr lang="en-US" baseline="-25000" dirty="0"/>
          </a:p>
        </p:txBody>
      </p:sp>
      <p:sp>
        <p:nvSpPr>
          <p:cNvPr id="21" name="Rectangle 20"/>
          <p:cNvSpPr>
            <a:spLocks noChangeArrowheads="1"/>
          </p:cNvSpPr>
          <p:nvPr/>
        </p:nvSpPr>
        <p:spPr bwMode="auto">
          <a:xfrm>
            <a:off x="3200400" y="20574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22</a:t>
            </a:r>
          </a:p>
        </p:txBody>
      </p:sp>
      <p:sp>
        <p:nvSpPr>
          <p:cNvPr id="22" name="Rectangle 21"/>
          <p:cNvSpPr>
            <a:spLocks noChangeArrowheads="1"/>
          </p:cNvSpPr>
          <p:nvPr/>
        </p:nvSpPr>
        <p:spPr bwMode="auto">
          <a:xfrm>
            <a:off x="2209800" y="2895600"/>
            <a:ext cx="522514" cy="80807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43</a:t>
            </a:r>
          </a:p>
        </p:txBody>
      </p:sp>
      <p:sp>
        <p:nvSpPr>
          <p:cNvPr id="23" name="Rectangle 22"/>
          <p:cNvSpPr>
            <a:spLocks noChangeArrowheads="1"/>
          </p:cNvSpPr>
          <p:nvPr/>
        </p:nvSpPr>
        <p:spPr bwMode="auto">
          <a:xfrm>
            <a:off x="2209800" y="3810000"/>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44</a:t>
            </a:r>
          </a:p>
        </p:txBody>
      </p:sp>
      <p:sp>
        <p:nvSpPr>
          <p:cNvPr id="24" name="Rectangle 23"/>
          <p:cNvSpPr>
            <a:spLocks noChangeArrowheads="1"/>
          </p:cNvSpPr>
          <p:nvPr/>
        </p:nvSpPr>
        <p:spPr bwMode="auto">
          <a:xfrm>
            <a:off x="3276600" y="3810000"/>
            <a:ext cx="522514" cy="1077433"/>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smtClean="0"/>
              <a:t>44</a:t>
            </a:r>
            <a:endParaRPr lang="en-US" dirty="0"/>
          </a:p>
        </p:txBody>
      </p:sp>
      <p:sp>
        <p:nvSpPr>
          <p:cNvPr id="25" name="Rectangle 24"/>
          <p:cNvSpPr>
            <a:spLocks noChangeArrowheads="1"/>
          </p:cNvSpPr>
          <p:nvPr/>
        </p:nvSpPr>
        <p:spPr bwMode="auto">
          <a:xfrm>
            <a:off x="3276600" y="4983480"/>
            <a:ext cx="522514" cy="4572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45</a:t>
            </a:r>
          </a:p>
        </p:txBody>
      </p:sp>
      <p:sp>
        <p:nvSpPr>
          <p:cNvPr id="26" name="Rectangle 25"/>
          <p:cNvSpPr>
            <a:spLocks noChangeArrowheads="1"/>
          </p:cNvSpPr>
          <p:nvPr/>
        </p:nvSpPr>
        <p:spPr bwMode="auto">
          <a:xfrm>
            <a:off x="1143000" y="5562600"/>
            <a:ext cx="522514" cy="33669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60</a:t>
            </a:r>
          </a:p>
        </p:txBody>
      </p:sp>
      <p:sp>
        <p:nvSpPr>
          <p:cNvPr id="27" name="Rectangle 26"/>
          <p:cNvSpPr>
            <a:spLocks noChangeArrowheads="1"/>
          </p:cNvSpPr>
          <p:nvPr/>
        </p:nvSpPr>
        <p:spPr bwMode="auto">
          <a:xfrm>
            <a:off x="1143000" y="6019800"/>
            <a:ext cx="522514" cy="8382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61</a:t>
            </a:r>
          </a:p>
        </p:txBody>
      </p:sp>
      <p:cxnSp>
        <p:nvCxnSpPr>
          <p:cNvPr id="28" name="Straight Connector 27"/>
          <p:cNvCxnSpPr/>
          <p:nvPr/>
        </p:nvCxnSpPr>
        <p:spPr>
          <a:xfrm>
            <a:off x="838200" y="2819400"/>
            <a:ext cx="304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914400" y="3733800"/>
            <a:ext cx="304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62000" y="4953000"/>
            <a:ext cx="327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838200" y="5943600"/>
            <a:ext cx="327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838200" y="5486400"/>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0800000">
            <a:off x="1143000" y="6858000"/>
            <a:ext cx="5334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rot="16200000">
            <a:off x="-1285845" y="3495645"/>
            <a:ext cx="3581400" cy="400110"/>
          </a:xfrm>
          <a:prstGeom prst="rect">
            <a:avLst/>
          </a:prstGeom>
          <a:noFill/>
        </p:spPr>
        <p:txBody>
          <a:bodyPr wrap="square" rtlCol="0">
            <a:spAutoFit/>
          </a:bodyPr>
          <a:lstStyle/>
          <a:p>
            <a:pPr algn="ctr"/>
            <a:r>
              <a:rPr lang="en-US" sz="2000" dirty="0" smtClean="0"/>
              <a:t>Rerun’s Replay</a:t>
            </a:r>
            <a:endParaRPr lang="en-US" sz="2000" dirty="0"/>
          </a:p>
        </p:txBody>
      </p:sp>
      <p:sp>
        <p:nvSpPr>
          <p:cNvPr id="50" name="TextBox 49"/>
          <p:cNvSpPr txBox="1"/>
          <p:nvPr/>
        </p:nvSpPr>
        <p:spPr>
          <a:xfrm rot="16200000">
            <a:off x="3057555" y="3343245"/>
            <a:ext cx="3581400" cy="400110"/>
          </a:xfrm>
          <a:prstGeom prst="rect">
            <a:avLst/>
          </a:prstGeom>
          <a:noFill/>
        </p:spPr>
        <p:txBody>
          <a:bodyPr wrap="square" rtlCol="0">
            <a:spAutoFit/>
          </a:bodyPr>
          <a:lstStyle/>
          <a:p>
            <a:pPr algn="ctr"/>
            <a:r>
              <a:rPr lang="en-US" sz="2000" dirty="0" smtClean="0"/>
              <a:t>Karma’s Replay</a:t>
            </a:r>
            <a:endParaRPr lang="en-US" sz="2000" dirty="0"/>
          </a:p>
        </p:txBody>
      </p:sp>
      <p:sp>
        <p:nvSpPr>
          <p:cNvPr id="3" name="Slide Number Placeholder 2"/>
          <p:cNvSpPr>
            <a:spLocks noGrp="1"/>
          </p:cNvSpPr>
          <p:nvPr>
            <p:ph type="sldNum" sz="quarter" idx="11"/>
          </p:nvPr>
        </p:nvSpPr>
        <p:spPr/>
        <p:txBody>
          <a:bodyPr/>
          <a:lstStyle/>
          <a:p>
            <a:fld id="{9D59FB1A-5742-48F7-8D20-DD38EC24F96D}" type="slidenum">
              <a:rPr lang="en-US" smtClean="0"/>
              <a:t>13</a:t>
            </a:fld>
            <a:endParaRPr lang="en-US"/>
          </a:p>
        </p:txBody>
      </p:sp>
    </p:spTree>
    <p:extLst>
      <p:ext uri="{BB962C8B-B14F-4D97-AF65-F5344CB8AC3E}">
        <p14:creationId xmlns:p14="http://schemas.microsoft.com/office/powerpoint/2010/main" val="221197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9" presetClass="emph" presetSubtype="0" nodeType="withEffect">
                                  <p:stCondLst>
                                    <p:cond delay="0"/>
                                  </p:stCondLst>
                                  <p:childTnLst>
                                    <p:set>
                                      <p:cBhvr rctx="PPT">
                                        <p:cTn id="8" dur="indefinite"/>
                                        <p:tgtEl>
                                          <p:spTgt spid="18"/>
                                        </p:tgtEl>
                                        <p:attrNameLst>
                                          <p:attrName>style.opacity</p:attrName>
                                        </p:attrNameLst>
                                      </p:cBhvr>
                                      <p:to>
                                        <p:strVal val="0.3"/>
                                      </p:to>
                                    </p:set>
                                    <p:animEffect filter="image" prLst="opacity: 0.3">
                                      <p:cBhvr rctx="IE">
                                        <p:cTn id="9" dur="indefinite"/>
                                        <p:tgtEl>
                                          <p:spTgt spid="18"/>
                                        </p:tgtEl>
                                      </p:cBhvr>
                                    </p:animEffect>
                                  </p:childTnLst>
                                </p:cTn>
                              </p:par>
                              <p:par>
                                <p:cTn id="10" presetID="9" presetClass="emph" presetSubtype="0" grpId="0" nodeType="withEffect">
                                  <p:stCondLst>
                                    <p:cond delay="0"/>
                                  </p:stCondLst>
                                  <p:childTnLst>
                                    <p:set>
                                      <p:cBhvr rctx="PPT">
                                        <p:cTn id="11" dur="indefinite"/>
                                        <p:tgtEl>
                                          <p:spTgt spid="19"/>
                                        </p:tgtEl>
                                        <p:attrNameLst>
                                          <p:attrName>style.opacity</p:attrName>
                                        </p:attrNameLst>
                                      </p:cBhvr>
                                      <p:to>
                                        <p:strVal val="0.3"/>
                                      </p:to>
                                    </p:set>
                                    <p:animEffect filter="image" prLst="opacity: 0.3">
                                      <p:cBhvr rctx="IE">
                                        <p:cTn id="12" dur="indefinite"/>
                                        <p:tgtEl>
                                          <p:spTgt spid="19"/>
                                        </p:tgtEl>
                                      </p:cBhvr>
                                    </p:animEffect>
                                  </p:childTnLst>
                                </p:cTn>
                              </p:par>
                              <p:par>
                                <p:cTn id="13" presetID="9" presetClass="emph" presetSubtype="0" grpId="0" nodeType="withEffect">
                                  <p:stCondLst>
                                    <p:cond delay="0"/>
                                  </p:stCondLst>
                                  <p:childTnLst>
                                    <p:set>
                                      <p:cBhvr rctx="PPT">
                                        <p:cTn id="14" dur="indefinite"/>
                                        <p:tgtEl>
                                          <p:spTgt spid="20"/>
                                        </p:tgtEl>
                                        <p:attrNameLst>
                                          <p:attrName>style.opacity</p:attrName>
                                        </p:attrNameLst>
                                      </p:cBhvr>
                                      <p:to>
                                        <p:strVal val="0.3"/>
                                      </p:to>
                                    </p:set>
                                    <p:animEffect filter="image" prLst="opacity: 0.3">
                                      <p:cBhvr rctx="IE">
                                        <p:cTn id="15" dur="indefinite"/>
                                        <p:tgtEl>
                                          <p:spTgt spid="20"/>
                                        </p:tgtEl>
                                      </p:cBhvr>
                                    </p:animEffect>
                                  </p:childTnLst>
                                </p:cTn>
                              </p:par>
                              <p:par>
                                <p:cTn id="16" presetID="9" presetClass="emph" presetSubtype="0" grpId="0" nodeType="withEffect">
                                  <p:stCondLst>
                                    <p:cond delay="0"/>
                                  </p:stCondLst>
                                  <p:childTnLst>
                                    <p:set>
                                      <p:cBhvr rctx="PPT">
                                        <p:cTn id="17" dur="indefinite"/>
                                        <p:tgtEl>
                                          <p:spTgt spid="21"/>
                                        </p:tgtEl>
                                        <p:attrNameLst>
                                          <p:attrName>style.opacity</p:attrName>
                                        </p:attrNameLst>
                                      </p:cBhvr>
                                      <p:to>
                                        <p:strVal val="0.3"/>
                                      </p:to>
                                    </p:set>
                                    <p:animEffect filter="image" prLst="opacity: 0.3">
                                      <p:cBhvr rctx="IE">
                                        <p:cTn id="18" dur="indefinite"/>
                                        <p:tgtEl>
                                          <p:spTgt spid="21"/>
                                        </p:tgtEl>
                                      </p:cBhvr>
                                    </p:animEffect>
                                  </p:childTnLst>
                                </p:cTn>
                              </p:par>
                              <p:par>
                                <p:cTn id="19" presetID="9" presetClass="emph" presetSubtype="0" grpId="0" nodeType="withEffect">
                                  <p:stCondLst>
                                    <p:cond delay="0"/>
                                  </p:stCondLst>
                                  <p:childTnLst>
                                    <p:set>
                                      <p:cBhvr rctx="PPT">
                                        <p:cTn id="20" dur="indefinite"/>
                                        <p:tgtEl>
                                          <p:spTgt spid="22"/>
                                        </p:tgtEl>
                                        <p:attrNameLst>
                                          <p:attrName>style.opacity</p:attrName>
                                        </p:attrNameLst>
                                      </p:cBhvr>
                                      <p:to>
                                        <p:strVal val="0.3"/>
                                      </p:to>
                                    </p:set>
                                    <p:animEffect filter="image" prLst="opacity: 0.3">
                                      <p:cBhvr rctx="IE">
                                        <p:cTn id="21" dur="indefinite"/>
                                        <p:tgtEl>
                                          <p:spTgt spid="22"/>
                                        </p:tgtEl>
                                      </p:cBhvr>
                                    </p:animEffect>
                                  </p:childTnLst>
                                </p:cTn>
                              </p:par>
                              <p:par>
                                <p:cTn id="22" presetID="9" presetClass="emph" presetSubtype="0" grpId="0" nodeType="withEffect">
                                  <p:stCondLst>
                                    <p:cond delay="0"/>
                                  </p:stCondLst>
                                  <p:childTnLst>
                                    <p:set>
                                      <p:cBhvr rctx="PPT">
                                        <p:cTn id="23" dur="indefinite"/>
                                        <p:tgtEl>
                                          <p:spTgt spid="23"/>
                                        </p:tgtEl>
                                        <p:attrNameLst>
                                          <p:attrName>style.opacity</p:attrName>
                                        </p:attrNameLst>
                                      </p:cBhvr>
                                      <p:to>
                                        <p:strVal val="0.3"/>
                                      </p:to>
                                    </p:set>
                                    <p:animEffect filter="image" prLst="opacity: 0.3">
                                      <p:cBhvr rctx="IE">
                                        <p:cTn id="24" dur="indefinite"/>
                                        <p:tgtEl>
                                          <p:spTgt spid="23"/>
                                        </p:tgtEl>
                                      </p:cBhvr>
                                    </p:animEffect>
                                  </p:childTnLst>
                                </p:cTn>
                              </p:par>
                              <p:par>
                                <p:cTn id="25" presetID="9" presetClass="emph" presetSubtype="0" grpId="0" nodeType="withEffect">
                                  <p:stCondLst>
                                    <p:cond delay="0"/>
                                  </p:stCondLst>
                                  <p:childTnLst>
                                    <p:set>
                                      <p:cBhvr rctx="PPT">
                                        <p:cTn id="26" dur="indefinite"/>
                                        <p:tgtEl>
                                          <p:spTgt spid="24"/>
                                        </p:tgtEl>
                                        <p:attrNameLst>
                                          <p:attrName>style.opacity</p:attrName>
                                        </p:attrNameLst>
                                      </p:cBhvr>
                                      <p:to>
                                        <p:strVal val="0.3"/>
                                      </p:to>
                                    </p:set>
                                    <p:animEffect filter="image" prLst="opacity: 0.3">
                                      <p:cBhvr rctx="IE">
                                        <p:cTn id="27" dur="indefinite"/>
                                        <p:tgtEl>
                                          <p:spTgt spid="24"/>
                                        </p:tgtEl>
                                      </p:cBhvr>
                                    </p:animEffect>
                                  </p:childTnLst>
                                </p:cTn>
                              </p:par>
                              <p:par>
                                <p:cTn id="28" presetID="9" presetClass="emph" presetSubtype="0" grpId="0" nodeType="withEffect">
                                  <p:stCondLst>
                                    <p:cond delay="0"/>
                                  </p:stCondLst>
                                  <p:childTnLst>
                                    <p:set>
                                      <p:cBhvr rctx="PPT">
                                        <p:cTn id="29" dur="indefinite"/>
                                        <p:tgtEl>
                                          <p:spTgt spid="25"/>
                                        </p:tgtEl>
                                        <p:attrNameLst>
                                          <p:attrName>style.opacity</p:attrName>
                                        </p:attrNameLst>
                                      </p:cBhvr>
                                      <p:to>
                                        <p:strVal val="0.3"/>
                                      </p:to>
                                    </p:set>
                                    <p:animEffect filter="image" prLst="opacity: 0.3">
                                      <p:cBhvr rctx="IE">
                                        <p:cTn id="30" dur="indefinite"/>
                                        <p:tgtEl>
                                          <p:spTgt spid="25"/>
                                        </p:tgtEl>
                                      </p:cBhvr>
                                    </p:animEffect>
                                  </p:childTnLst>
                                </p:cTn>
                              </p:par>
                              <p:par>
                                <p:cTn id="31" presetID="9" presetClass="emph" presetSubtype="0" grpId="0" nodeType="withEffect">
                                  <p:stCondLst>
                                    <p:cond delay="0"/>
                                  </p:stCondLst>
                                  <p:childTnLst>
                                    <p:set>
                                      <p:cBhvr rctx="PPT">
                                        <p:cTn id="32" dur="indefinite"/>
                                        <p:tgtEl>
                                          <p:spTgt spid="26"/>
                                        </p:tgtEl>
                                        <p:attrNameLst>
                                          <p:attrName>style.opacity</p:attrName>
                                        </p:attrNameLst>
                                      </p:cBhvr>
                                      <p:to>
                                        <p:strVal val="0.3"/>
                                      </p:to>
                                    </p:set>
                                    <p:animEffect filter="image" prLst="opacity: 0.3">
                                      <p:cBhvr rctx="IE">
                                        <p:cTn id="33" dur="indefinite"/>
                                        <p:tgtEl>
                                          <p:spTgt spid="26"/>
                                        </p:tgtEl>
                                      </p:cBhvr>
                                    </p:animEffect>
                                  </p:childTnLst>
                                </p:cTn>
                              </p:par>
                              <p:par>
                                <p:cTn id="34" presetID="9" presetClass="emph" presetSubtype="0" nodeType="withEffect">
                                  <p:stCondLst>
                                    <p:cond delay="0"/>
                                  </p:stCondLst>
                                  <p:childTnLst>
                                    <p:set>
                                      <p:cBhvr rctx="PPT">
                                        <p:cTn id="35" dur="indefinite"/>
                                        <p:tgtEl>
                                          <p:spTgt spid="28"/>
                                        </p:tgtEl>
                                        <p:attrNameLst>
                                          <p:attrName>style.opacity</p:attrName>
                                        </p:attrNameLst>
                                      </p:cBhvr>
                                      <p:to>
                                        <p:strVal val="0.3"/>
                                      </p:to>
                                    </p:set>
                                    <p:animEffect filter="image" prLst="opacity: 0.3">
                                      <p:cBhvr rctx="IE">
                                        <p:cTn id="36" dur="indefinite"/>
                                        <p:tgtEl>
                                          <p:spTgt spid="28"/>
                                        </p:tgtEl>
                                      </p:cBhvr>
                                    </p:animEffect>
                                  </p:childTnLst>
                                </p:cTn>
                              </p:par>
                              <p:par>
                                <p:cTn id="37" presetID="9" presetClass="emph" presetSubtype="0" nodeType="withEffect">
                                  <p:stCondLst>
                                    <p:cond delay="0"/>
                                  </p:stCondLst>
                                  <p:childTnLst>
                                    <p:set>
                                      <p:cBhvr rctx="PPT">
                                        <p:cTn id="38" dur="indefinite"/>
                                        <p:tgtEl>
                                          <p:spTgt spid="39"/>
                                        </p:tgtEl>
                                        <p:attrNameLst>
                                          <p:attrName>style.opacity</p:attrName>
                                        </p:attrNameLst>
                                      </p:cBhvr>
                                      <p:to>
                                        <p:strVal val="0.3"/>
                                      </p:to>
                                    </p:set>
                                    <p:animEffect filter="image" prLst="opacity: 0.3">
                                      <p:cBhvr rctx="IE">
                                        <p:cTn id="39" dur="indefinite"/>
                                        <p:tgtEl>
                                          <p:spTgt spid="39"/>
                                        </p:tgtEl>
                                      </p:cBhvr>
                                    </p:animEffect>
                                  </p:childTnLst>
                                </p:cTn>
                              </p:par>
                              <p:par>
                                <p:cTn id="40" presetID="9" presetClass="emph" presetSubtype="0" nodeType="withEffect">
                                  <p:stCondLst>
                                    <p:cond delay="0"/>
                                  </p:stCondLst>
                                  <p:childTnLst>
                                    <p:set>
                                      <p:cBhvr rctx="PPT">
                                        <p:cTn id="41" dur="indefinite"/>
                                        <p:tgtEl>
                                          <p:spTgt spid="41"/>
                                        </p:tgtEl>
                                        <p:attrNameLst>
                                          <p:attrName>style.opacity</p:attrName>
                                        </p:attrNameLst>
                                      </p:cBhvr>
                                      <p:to>
                                        <p:strVal val="0.3"/>
                                      </p:to>
                                    </p:set>
                                    <p:animEffect filter="image" prLst="opacity: 0.3">
                                      <p:cBhvr rctx="IE">
                                        <p:cTn id="42" dur="indefinite"/>
                                        <p:tgtEl>
                                          <p:spTgt spid="41"/>
                                        </p:tgtEl>
                                      </p:cBhvr>
                                    </p:animEffect>
                                  </p:childTnLst>
                                </p:cTn>
                              </p:par>
                              <p:par>
                                <p:cTn id="43" presetID="9" presetClass="emph" presetSubtype="0" nodeType="withEffect">
                                  <p:stCondLst>
                                    <p:cond delay="0"/>
                                  </p:stCondLst>
                                  <p:childTnLst>
                                    <p:set>
                                      <p:cBhvr rctx="PPT">
                                        <p:cTn id="44" dur="indefinite"/>
                                        <p:tgtEl>
                                          <p:spTgt spid="42"/>
                                        </p:tgtEl>
                                        <p:attrNameLst>
                                          <p:attrName>style.opacity</p:attrName>
                                        </p:attrNameLst>
                                      </p:cBhvr>
                                      <p:to>
                                        <p:strVal val="0.3"/>
                                      </p:to>
                                    </p:set>
                                    <p:animEffect filter="image" prLst="opacity: 0.3">
                                      <p:cBhvr rctx="IE">
                                        <p:cTn id="45" dur="indefinite"/>
                                        <p:tgtEl>
                                          <p:spTgt spid="42"/>
                                        </p:tgtEl>
                                      </p:cBhvr>
                                    </p:animEffect>
                                  </p:childTnLst>
                                </p:cTn>
                              </p:par>
                              <p:par>
                                <p:cTn id="46" presetID="9" presetClass="emph" presetSubtype="0" nodeType="withEffect">
                                  <p:stCondLst>
                                    <p:cond delay="0"/>
                                  </p:stCondLst>
                                  <p:childTnLst>
                                    <p:set>
                                      <p:cBhvr rctx="PPT">
                                        <p:cTn id="47" dur="indefinite"/>
                                        <p:tgtEl>
                                          <p:spTgt spid="44"/>
                                        </p:tgtEl>
                                        <p:attrNameLst>
                                          <p:attrName>style.opacity</p:attrName>
                                        </p:attrNameLst>
                                      </p:cBhvr>
                                      <p:to>
                                        <p:strVal val="0.3"/>
                                      </p:to>
                                    </p:set>
                                    <p:animEffect filter="image" prLst="opacity: 0.3">
                                      <p:cBhvr rctx="IE">
                                        <p:cTn id="48" dur="indefinite"/>
                                        <p:tgtEl>
                                          <p:spTgt spid="44"/>
                                        </p:tgtEl>
                                      </p:cBhvr>
                                    </p:animEffect>
                                  </p:childTnLst>
                                </p:cTn>
                              </p:par>
                              <p:par>
                                <p:cTn id="49" presetID="9" presetClass="emph" presetSubtype="0" grpId="0" nodeType="withEffect">
                                  <p:stCondLst>
                                    <p:cond delay="0"/>
                                  </p:stCondLst>
                                  <p:childTnLst>
                                    <p:set>
                                      <p:cBhvr rctx="PPT">
                                        <p:cTn id="50" dur="indefinite"/>
                                        <p:tgtEl>
                                          <p:spTgt spid="49"/>
                                        </p:tgtEl>
                                        <p:attrNameLst>
                                          <p:attrName>style.opacity</p:attrName>
                                        </p:attrNameLst>
                                      </p:cBhvr>
                                      <p:to>
                                        <p:strVal val="0.3"/>
                                      </p:to>
                                    </p:set>
                                    <p:animEffect filter="image" prLst="opacity: 0.3">
                                      <p:cBhvr rctx="IE">
                                        <p:cTn id="51" dur="indefinite"/>
                                        <p:tgtEl>
                                          <p:spTgt spid="49"/>
                                        </p:tgtEl>
                                      </p:cBhvr>
                                    </p:animEffect>
                                  </p:childTnLst>
                                </p:cTn>
                              </p:par>
                              <p:par>
                                <p:cTn id="52" presetID="9" presetClass="emph" presetSubtype="0" grpId="0" nodeType="withEffect">
                                  <p:stCondLst>
                                    <p:cond delay="0"/>
                                  </p:stCondLst>
                                  <p:childTnLst>
                                    <p:set>
                                      <p:cBhvr rctx="PPT">
                                        <p:cTn id="53" dur="indefinite"/>
                                        <p:tgtEl>
                                          <p:spTgt spid="27"/>
                                        </p:tgtEl>
                                        <p:attrNameLst>
                                          <p:attrName>style.opacity</p:attrName>
                                        </p:attrNameLst>
                                      </p:cBhvr>
                                      <p:to>
                                        <p:strVal val="0.3"/>
                                      </p:to>
                                    </p:set>
                                    <p:animEffect filter="image" prLst="opacity: 0.3">
                                      <p:cBhvr rctx="IE">
                                        <p:cTn id="54" dur="indefinite"/>
                                        <p:tgtEl>
                                          <p:spTgt spid="27"/>
                                        </p:tgtEl>
                                      </p:cBhvr>
                                    </p:animEffect>
                                  </p:childTnLst>
                                </p:cTn>
                              </p:par>
                              <p:par>
                                <p:cTn id="55" presetID="30" presetClass="emph" presetSubtype="0" fill="hold" nodeType="withEffect">
                                  <p:stCondLst>
                                    <p:cond delay="0"/>
                                  </p:stCondLst>
                                  <p:childTnLst>
                                    <p:animClr clrSpc="hsl" dir="cw">
                                      <p:cBhvr override="childStyle">
                                        <p:cTn id="56" dur="500" fill="hold"/>
                                        <p:tgtEl>
                                          <p:spTgt spid="49"/>
                                        </p:tgtEl>
                                        <p:attrNameLst>
                                          <p:attrName>style.color</p:attrName>
                                        </p:attrNameLst>
                                      </p:cBhvr>
                                      <p:by>
                                        <p:hsl h="0" s="12549" l="25098"/>
                                      </p:by>
                                    </p:animClr>
                                    <p:animClr clrSpc="hsl" dir="cw">
                                      <p:cBhvr>
                                        <p:cTn id="57" dur="500" fill="hold"/>
                                        <p:tgtEl>
                                          <p:spTgt spid="49"/>
                                        </p:tgtEl>
                                        <p:attrNameLst>
                                          <p:attrName>fillcolor</p:attrName>
                                        </p:attrNameLst>
                                      </p:cBhvr>
                                      <p:by>
                                        <p:hsl h="0" s="12549" l="25098"/>
                                      </p:by>
                                    </p:animClr>
                                    <p:animClr clrSpc="hsl" dir="cw">
                                      <p:cBhvr>
                                        <p:cTn id="58" dur="500" fill="hold"/>
                                        <p:tgtEl>
                                          <p:spTgt spid="49"/>
                                        </p:tgtEl>
                                        <p:attrNameLst>
                                          <p:attrName>stroke.color</p:attrName>
                                        </p:attrNameLst>
                                      </p:cBhvr>
                                      <p:by>
                                        <p:hsl h="0" s="12549" l="25098"/>
                                      </p:by>
                                    </p:animClr>
                                    <p:set>
                                      <p:cBhvr>
                                        <p:cTn id="59" dur="500" fill="hold"/>
                                        <p:tgtEl>
                                          <p:spTgt spid="49"/>
                                        </p:tgtEl>
                                        <p:attrNameLst>
                                          <p:attrName>fill.type</p:attrName>
                                        </p:attrNameLst>
                                      </p:cBhvr>
                                      <p:to>
                                        <p:strVal val="solid"/>
                                      </p:to>
                                    </p:set>
                                  </p:childTnLst>
                                </p:cTn>
                              </p:par>
                              <p:par>
                                <p:cTn id="60" presetID="1" presetClass="entr" presetSubtype="0" fill="hold" nodeType="withEffect">
                                  <p:stCondLst>
                                    <p:cond delay="0"/>
                                  </p:stCondLst>
                                  <p:childTnLst>
                                    <p:set>
                                      <p:cBhvr>
                                        <p:cTn id="61" dur="1" fill="hold">
                                          <p:stCondLst>
                                            <p:cond delay="0"/>
                                          </p:stCondLst>
                                        </p:cTn>
                                        <p:tgtEl>
                                          <p:spTgt spid="50"/>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30"/>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1"/>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nodeType="clickEffect">
                                  <p:stCondLst>
                                    <p:cond delay="0"/>
                                  </p:stCondLst>
                                  <p:childTnLst>
                                    <p:set>
                                      <p:cBhvr>
                                        <p:cTn id="69" dur="1" fill="hold">
                                          <p:stCondLst>
                                            <p:cond delay="0"/>
                                          </p:stCondLst>
                                        </p:cTn>
                                        <p:tgtEl>
                                          <p:spTgt spid="33"/>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32"/>
                                        </p:tgtEl>
                                        <p:attrNameLst>
                                          <p:attrName>style.visibility</p:attrName>
                                        </p:attrNameLst>
                                      </p:cBhvr>
                                      <p:to>
                                        <p:strVal val="visible"/>
                                      </p:to>
                                    </p:set>
                                  </p:childTnLst>
                                </p:cTn>
                              </p:par>
                            </p:childTnLst>
                          </p:cTn>
                        </p:par>
                        <p:par>
                          <p:cTn id="72" fill="hold">
                            <p:stCondLst>
                              <p:cond delay="0"/>
                            </p:stCondLst>
                            <p:childTnLst>
                              <p:par>
                                <p:cTn id="73" presetID="1" presetClass="entr" presetSubtype="0" fill="hold" nodeType="afterEffect">
                                  <p:stCondLst>
                                    <p:cond delay="500"/>
                                  </p:stCondLst>
                                  <p:childTnLst>
                                    <p:set>
                                      <p:cBhvr>
                                        <p:cTn id="74" dur="1" fill="hold">
                                          <p:stCondLst>
                                            <p:cond delay="0"/>
                                          </p:stCondLst>
                                        </p:cTn>
                                        <p:tgtEl>
                                          <p:spTgt spid="4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34"/>
                                        </p:tgtEl>
                                        <p:attrNameLst>
                                          <p:attrName>style.visibility</p:attrName>
                                        </p:attrNameLst>
                                      </p:cBhvr>
                                      <p:to>
                                        <p:strVal val="visible"/>
                                      </p:to>
                                    </p:set>
                                    <p:animEffect transition="in" filter="blinds(horizontal)">
                                      <p:cBhvr>
                                        <p:cTn id="79" dur="500"/>
                                        <p:tgtEl>
                                          <p:spTgt spid="34"/>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35"/>
                                        </p:tgtEl>
                                        <p:attrNameLst>
                                          <p:attrName>style.visibility</p:attrName>
                                        </p:attrNameLst>
                                      </p:cBhvr>
                                      <p:to>
                                        <p:strVal val="visible"/>
                                      </p:to>
                                    </p:set>
                                    <p:animEffect transition="in" filter="blinds(horizontal)">
                                      <p:cBhvr>
                                        <p:cTn id="82" dur="500"/>
                                        <p:tgtEl>
                                          <p:spTgt spid="35"/>
                                        </p:tgtEl>
                                      </p:cBhvr>
                                    </p:animEffect>
                                  </p:childTnLst>
                                </p:cTn>
                              </p:par>
                            </p:childTnLst>
                          </p:cTn>
                        </p:par>
                        <p:par>
                          <p:cTn id="83" fill="hold">
                            <p:stCondLst>
                              <p:cond delay="500"/>
                            </p:stCondLst>
                            <p:childTnLst>
                              <p:par>
                                <p:cTn id="84" presetID="1" presetClass="entr" presetSubtype="0" fill="hold" nodeType="afterEffect">
                                  <p:stCondLst>
                                    <p:cond delay="500"/>
                                  </p:stCondLst>
                                  <p:childTnLst>
                                    <p:set>
                                      <p:cBhvr>
                                        <p:cTn id="85" dur="1" fill="hold">
                                          <p:stCondLst>
                                            <p:cond delay="0"/>
                                          </p:stCondLst>
                                        </p:cTn>
                                        <p:tgtEl>
                                          <p:spTgt spid="43"/>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36"/>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37"/>
                                        </p:tgtEl>
                                        <p:attrNameLst>
                                          <p:attrName>style.visibility</p:attrName>
                                        </p:attrNameLst>
                                      </p:cBhvr>
                                      <p:to>
                                        <p:strVal val="visible"/>
                                      </p:to>
                                    </p:set>
                                  </p:childTnLst>
                                </p:cTn>
                              </p:par>
                            </p:childTnLst>
                          </p:cTn>
                        </p:par>
                        <p:par>
                          <p:cTn id="92" fill="hold">
                            <p:stCondLst>
                              <p:cond delay="0"/>
                            </p:stCondLst>
                            <p:childTnLst>
                              <p:par>
                                <p:cTn id="93" presetID="1" presetClass="entr" presetSubtype="0" fill="hold" nodeType="afterEffect">
                                  <p:stCondLst>
                                    <p:cond delay="500"/>
                                  </p:stCondLst>
                                  <p:childTnLst>
                                    <p:set>
                                      <p:cBhvr>
                                        <p:cTn id="94" dur="1" fill="hold">
                                          <p:stCondLst>
                                            <p:cond delay="0"/>
                                          </p:stCondLst>
                                        </p:cTn>
                                        <p:tgtEl>
                                          <p:spTgt spid="47"/>
                                        </p:tgtEl>
                                        <p:attrNameLst>
                                          <p:attrName>style.visibility</p:attrName>
                                        </p:attrNameLst>
                                      </p:cBhvr>
                                      <p:to>
                                        <p:strVal val="visible"/>
                                      </p:to>
                                    </p:set>
                                  </p:childTnLst>
                                </p:cTn>
                              </p:par>
                            </p:childTnLst>
                          </p:cTn>
                        </p:par>
                        <p:par>
                          <p:cTn id="95" fill="hold">
                            <p:stCondLst>
                              <p:cond delay="500"/>
                            </p:stCondLst>
                            <p:childTnLst>
                              <p:par>
                                <p:cTn id="96" presetID="1" presetClass="entr" presetSubtype="0" fill="hold" grpId="0" nodeType="afterEffect">
                                  <p:stCondLst>
                                    <p:cond delay="500"/>
                                  </p:stCondLst>
                                  <p:childTnLst>
                                    <p:set>
                                      <p:cBhvr>
                                        <p:cTn id="97" dur="1" fill="hold">
                                          <p:stCondLst>
                                            <p:cond delay="0"/>
                                          </p:stCondLst>
                                        </p:cTn>
                                        <p:tgtEl>
                                          <p:spTgt spid="38"/>
                                        </p:tgtEl>
                                        <p:attrNameLst>
                                          <p:attrName>style.visibility</p:attrName>
                                        </p:attrNameLst>
                                      </p:cBhvr>
                                      <p:to>
                                        <p:strVal val="visible"/>
                                      </p:to>
                                    </p:set>
                                  </p:childTnLst>
                                </p:cTn>
                              </p:par>
                              <p:par>
                                <p:cTn id="98" presetID="1" presetClass="entr" presetSubtype="0" fill="hold" grpId="1" nodeType="withEffect">
                                  <p:stCondLst>
                                    <p:cond delay="500"/>
                                  </p:stCondLst>
                                  <p:childTnLst>
                                    <p:set>
                                      <p:cBhvr>
                                        <p:cTn id="99" dur="1" fill="hold">
                                          <p:stCondLst>
                                            <p:cond delay="0"/>
                                          </p:stCondLst>
                                        </p:cTn>
                                        <p:tgtEl>
                                          <p:spTgt spid="38"/>
                                        </p:tgtEl>
                                        <p:attrNameLst>
                                          <p:attrName>style.visibility</p:attrName>
                                        </p:attrNameLst>
                                      </p:cBhvr>
                                      <p:to>
                                        <p:strVal val="visible"/>
                                      </p:to>
                                    </p:set>
                                  </p:childTnLst>
                                </p:cTn>
                              </p:par>
                              <p:par>
                                <p:cTn id="100" presetID="9" presetClass="emph" presetSubtype="0" grpId="0" nodeType="withEffect">
                                  <p:stCondLst>
                                    <p:cond delay="0"/>
                                  </p:stCondLst>
                                  <p:childTnLst>
                                    <p:set>
                                      <p:cBhvr rctx="PPT">
                                        <p:cTn id="101" dur="indefinite"/>
                                        <p:tgtEl>
                                          <p:spTgt spid="18"/>
                                        </p:tgtEl>
                                        <p:attrNameLst>
                                          <p:attrName>style.opacity</p:attrName>
                                        </p:attrNameLst>
                                      </p:cBhvr>
                                      <p:to>
                                        <p:strVal val="0.9"/>
                                      </p:to>
                                    </p:set>
                                    <p:animEffect filter="image" prLst="opacity: 0.9">
                                      <p:cBhvr rctx="IE">
                                        <p:cTn id="102" dur="indefinite"/>
                                        <p:tgtEl>
                                          <p:spTgt spid="18"/>
                                        </p:tgtEl>
                                      </p:cBhvr>
                                    </p:animEffect>
                                  </p:childTnLst>
                                </p:cTn>
                              </p:par>
                              <p:par>
                                <p:cTn id="103" presetID="9" presetClass="emph" presetSubtype="0" grpId="1" nodeType="withEffect">
                                  <p:stCondLst>
                                    <p:cond delay="0"/>
                                  </p:stCondLst>
                                  <p:childTnLst>
                                    <p:set>
                                      <p:cBhvr rctx="PPT">
                                        <p:cTn id="104" dur="indefinite"/>
                                        <p:tgtEl>
                                          <p:spTgt spid="20"/>
                                        </p:tgtEl>
                                        <p:attrNameLst>
                                          <p:attrName>style.opacity</p:attrName>
                                        </p:attrNameLst>
                                      </p:cBhvr>
                                      <p:to>
                                        <p:strVal val="0.9"/>
                                      </p:to>
                                    </p:set>
                                    <p:animEffect filter="image" prLst="opacity: 0.9">
                                      <p:cBhvr rctx="IE">
                                        <p:cTn id="105" dur="indefinite"/>
                                        <p:tgtEl>
                                          <p:spTgt spid="20"/>
                                        </p:tgtEl>
                                      </p:cBhvr>
                                    </p:animEffect>
                                  </p:childTnLst>
                                </p:cTn>
                              </p:par>
                              <p:par>
                                <p:cTn id="106" presetID="9" presetClass="emph" presetSubtype="0" grpId="1" nodeType="withEffect">
                                  <p:stCondLst>
                                    <p:cond delay="0"/>
                                  </p:stCondLst>
                                  <p:childTnLst>
                                    <p:set>
                                      <p:cBhvr rctx="PPT">
                                        <p:cTn id="107" dur="indefinite"/>
                                        <p:tgtEl>
                                          <p:spTgt spid="19"/>
                                        </p:tgtEl>
                                        <p:attrNameLst>
                                          <p:attrName>style.opacity</p:attrName>
                                        </p:attrNameLst>
                                      </p:cBhvr>
                                      <p:to>
                                        <p:strVal val="0.9"/>
                                      </p:to>
                                    </p:set>
                                    <p:animEffect filter="image" prLst="opacity: 0.9">
                                      <p:cBhvr rctx="IE">
                                        <p:cTn id="108" dur="indefinite"/>
                                        <p:tgtEl>
                                          <p:spTgt spid="19"/>
                                        </p:tgtEl>
                                      </p:cBhvr>
                                    </p:animEffect>
                                  </p:childTnLst>
                                </p:cTn>
                              </p:par>
                              <p:par>
                                <p:cTn id="109" presetID="9" presetClass="emph" presetSubtype="0" grpId="1" nodeType="withEffect">
                                  <p:stCondLst>
                                    <p:cond delay="0"/>
                                  </p:stCondLst>
                                  <p:childTnLst>
                                    <p:set>
                                      <p:cBhvr rctx="PPT">
                                        <p:cTn id="110" dur="indefinite"/>
                                        <p:tgtEl>
                                          <p:spTgt spid="18"/>
                                        </p:tgtEl>
                                        <p:attrNameLst>
                                          <p:attrName>style.opacity</p:attrName>
                                        </p:attrNameLst>
                                      </p:cBhvr>
                                      <p:to>
                                        <p:strVal val="0.9"/>
                                      </p:to>
                                    </p:set>
                                    <p:animEffect filter="image" prLst="opacity: 0.9">
                                      <p:cBhvr rctx="IE">
                                        <p:cTn id="111" dur="indefinite"/>
                                        <p:tgtEl>
                                          <p:spTgt spid="18"/>
                                        </p:tgtEl>
                                      </p:cBhvr>
                                    </p:animEffect>
                                  </p:childTnLst>
                                </p:cTn>
                              </p:par>
                              <p:par>
                                <p:cTn id="112" presetID="9" presetClass="emph" presetSubtype="0" grpId="1" nodeType="withEffect">
                                  <p:stCondLst>
                                    <p:cond delay="0"/>
                                  </p:stCondLst>
                                  <p:childTnLst>
                                    <p:set>
                                      <p:cBhvr rctx="PPT">
                                        <p:cTn id="113" dur="indefinite"/>
                                        <p:tgtEl>
                                          <p:spTgt spid="21"/>
                                        </p:tgtEl>
                                        <p:attrNameLst>
                                          <p:attrName>style.opacity</p:attrName>
                                        </p:attrNameLst>
                                      </p:cBhvr>
                                      <p:to>
                                        <p:strVal val="0.9"/>
                                      </p:to>
                                    </p:set>
                                    <p:animEffect filter="image" prLst="opacity: 0.9">
                                      <p:cBhvr rctx="IE">
                                        <p:cTn id="114" dur="indefinite"/>
                                        <p:tgtEl>
                                          <p:spTgt spid="21"/>
                                        </p:tgtEl>
                                      </p:cBhvr>
                                    </p:animEffect>
                                  </p:childTnLst>
                                </p:cTn>
                              </p:par>
                              <p:par>
                                <p:cTn id="115" presetID="9" presetClass="emph" presetSubtype="0" nodeType="withEffect">
                                  <p:stCondLst>
                                    <p:cond delay="0"/>
                                  </p:stCondLst>
                                  <p:childTnLst>
                                    <p:set>
                                      <p:cBhvr rctx="PPT">
                                        <p:cTn id="116" dur="indefinite"/>
                                        <p:tgtEl>
                                          <p:spTgt spid="28"/>
                                        </p:tgtEl>
                                        <p:attrNameLst>
                                          <p:attrName>style.opacity</p:attrName>
                                        </p:attrNameLst>
                                      </p:cBhvr>
                                      <p:to>
                                        <p:strVal val="0.9"/>
                                      </p:to>
                                    </p:set>
                                    <p:animEffect filter="image" prLst="opacity: 0.9">
                                      <p:cBhvr rctx="IE">
                                        <p:cTn id="117" dur="indefinite"/>
                                        <p:tgtEl>
                                          <p:spTgt spid="28"/>
                                        </p:tgtEl>
                                      </p:cBhvr>
                                    </p:animEffect>
                                  </p:childTnLst>
                                </p:cTn>
                              </p:par>
                              <p:par>
                                <p:cTn id="118" presetID="9" presetClass="emph" presetSubtype="0" grpId="1" nodeType="withEffect">
                                  <p:stCondLst>
                                    <p:cond delay="0"/>
                                  </p:stCondLst>
                                  <p:childTnLst>
                                    <p:set>
                                      <p:cBhvr rctx="PPT">
                                        <p:cTn id="119" dur="indefinite"/>
                                        <p:tgtEl>
                                          <p:spTgt spid="22"/>
                                        </p:tgtEl>
                                        <p:attrNameLst>
                                          <p:attrName>style.opacity</p:attrName>
                                        </p:attrNameLst>
                                      </p:cBhvr>
                                      <p:to>
                                        <p:strVal val="0.9"/>
                                      </p:to>
                                    </p:set>
                                    <p:animEffect filter="image" prLst="opacity: 0.9">
                                      <p:cBhvr rctx="IE">
                                        <p:cTn id="120" dur="indefinite"/>
                                        <p:tgtEl>
                                          <p:spTgt spid="22"/>
                                        </p:tgtEl>
                                      </p:cBhvr>
                                    </p:animEffect>
                                  </p:childTnLst>
                                </p:cTn>
                              </p:par>
                              <p:par>
                                <p:cTn id="121" presetID="9" presetClass="emph" presetSubtype="0" nodeType="withEffect">
                                  <p:stCondLst>
                                    <p:cond delay="0"/>
                                  </p:stCondLst>
                                  <p:childTnLst>
                                    <p:set>
                                      <p:cBhvr rctx="PPT">
                                        <p:cTn id="122" dur="indefinite"/>
                                        <p:tgtEl>
                                          <p:spTgt spid="39"/>
                                        </p:tgtEl>
                                        <p:attrNameLst>
                                          <p:attrName>style.opacity</p:attrName>
                                        </p:attrNameLst>
                                      </p:cBhvr>
                                      <p:to>
                                        <p:strVal val="0.9"/>
                                      </p:to>
                                    </p:set>
                                    <p:animEffect filter="image" prLst="opacity: 0.9">
                                      <p:cBhvr rctx="IE">
                                        <p:cTn id="123" dur="indefinite"/>
                                        <p:tgtEl>
                                          <p:spTgt spid="39"/>
                                        </p:tgtEl>
                                      </p:cBhvr>
                                    </p:animEffect>
                                  </p:childTnLst>
                                </p:cTn>
                              </p:par>
                              <p:par>
                                <p:cTn id="124" presetID="9" presetClass="emph" presetSubtype="0" grpId="1" nodeType="withEffect">
                                  <p:stCondLst>
                                    <p:cond delay="0"/>
                                  </p:stCondLst>
                                  <p:childTnLst>
                                    <p:set>
                                      <p:cBhvr rctx="PPT">
                                        <p:cTn id="125" dur="indefinite"/>
                                        <p:tgtEl>
                                          <p:spTgt spid="24"/>
                                        </p:tgtEl>
                                        <p:attrNameLst>
                                          <p:attrName>style.opacity</p:attrName>
                                        </p:attrNameLst>
                                      </p:cBhvr>
                                      <p:to>
                                        <p:strVal val="0.9"/>
                                      </p:to>
                                    </p:set>
                                    <p:animEffect filter="image" prLst="opacity: 0.9">
                                      <p:cBhvr rctx="IE">
                                        <p:cTn id="126" dur="indefinite"/>
                                        <p:tgtEl>
                                          <p:spTgt spid="24"/>
                                        </p:tgtEl>
                                      </p:cBhvr>
                                    </p:animEffect>
                                  </p:childTnLst>
                                </p:cTn>
                              </p:par>
                              <p:par>
                                <p:cTn id="127" presetID="9" presetClass="emph" presetSubtype="0" grpId="1" nodeType="withEffect">
                                  <p:stCondLst>
                                    <p:cond delay="0"/>
                                  </p:stCondLst>
                                  <p:childTnLst>
                                    <p:set>
                                      <p:cBhvr rctx="PPT">
                                        <p:cTn id="128" dur="indefinite"/>
                                        <p:tgtEl>
                                          <p:spTgt spid="23"/>
                                        </p:tgtEl>
                                        <p:attrNameLst>
                                          <p:attrName>style.opacity</p:attrName>
                                        </p:attrNameLst>
                                      </p:cBhvr>
                                      <p:to>
                                        <p:strVal val="0.9"/>
                                      </p:to>
                                    </p:set>
                                    <p:animEffect filter="image" prLst="opacity: 0.9">
                                      <p:cBhvr rctx="IE">
                                        <p:cTn id="129" dur="indefinite"/>
                                        <p:tgtEl>
                                          <p:spTgt spid="23"/>
                                        </p:tgtEl>
                                      </p:cBhvr>
                                    </p:animEffect>
                                  </p:childTnLst>
                                </p:cTn>
                              </p:par>
                              <p:par>
                                <p:cTn id="130" presetID="9" presetClass="emph" presetSubtype="0" nodeType="withEffect">
                                  <p:stCondLst>
                                    <p:cond delay="0"/>
                                  </p:stCondLst>
                                  <p:childTnLst>
                                    <p:set>
                                      <p:cBhvr rctx="PPT">
                                        <p:cTn id="131" dur="indefinite"/>
                                        <p:tgtEl>
                                          <p:spTgt spid="41"/>
                                        </p:tgtEl>
                                        <p:attrNameLst>
                                          <p:attrName>style.opacity</p:attrName>
                                        </p:attrNameLst>
                                      </p:cBhvr>
                                      <p:to>
                                        <p:strVal val="0.9"/>
                                      </p:to>
                                    </p:set>
                                    <p:animEffect filter="image" prLst="opacity: 0.9">
                                      <p:cBhvr rctx="IE">
                                        <p:cTn id="132" dur="indefinite"/>
                                        <p:tgtEl>
                                          <p:spTgt spid="41"/>
                                        </p:tgtEl>
                                      </p:cBhvr>
                                    </p:animEffect>
                                  </p:childTnLst>
                                </p:cTn>
                              </p:par>
                              <p:par>
                                <p:cTn id="133" presetID="9" presetClass="emph" presetSubtype="0" nodeType="withEffect">
                                  <p:stCondLst>
                                    <p:cond delay="0"/>
                                  </p:stCondLst>
                                  <p:childTnLst>
                                    <p:set>
                                      <p:cBhvr rctx="PPT">
                                        <p:cTn id="134" dur="indefinite"/>
                                        <p:tgtEl>
                                          <p:spTgt spid="44"/>
                                        </p:tgtEl>
                                        <p:attrNameLst>
                                          <p:attrName>style.opacity</p:attrName>
                                        </p:attrNameLst>
                                      </p:cBhvr>
                                      <p:to>
                                        <p:strVal val="0.9"/>
                                      </p:to>
                                    </p:set>
                                    <p:animEffect filter="image" prLst="opacity: 0.9">
                                      <p:cBhvr rctx="IE">
                                        <p:cTn id="135" dur="indefinite"/>
                                        <p:tgtEl>
                                          <p:spTgt spid="44"/>
                                        </p:tgtEl>
                                      </p:cBhvr>
                                    </p:animEffect>
                                  </p:childTnLst>
                                </p:cTn>
                              </p:par>
                              <p:par>
                                <p:cTn id="136" presetID="9" presetClass="emph" presetSubtype="0" grpId="1" nodeType="withEffect">
                                  <p:stCondLst>
                                    <p:cond delay="0"/>
                                  </p:stCondLst>
                                  <p:childTnLst>
                                    <p:set>
                                      <p:cBhvr rctx="PPT">
                                        <p:cTn id="137" dur="indefinite"/>
                                        <p:tgtEl>
                                          <p:spTgt spid="25"/>
                                        </p:tgtEl>
                                        <p:attrNameLst>
                                          <p:attrName>style.opacity</p:attrName>
                                        </p:attrNameLst>
                                      </p:cBhvr>
                                      <p:to>
                                        <p:strVal val="0.9"/>
                                      </p:to>
                                    </p:set>
                                    <p:animEffect filter="image" prLst="opacity: 0.9">
                                      <p:cBhvr rctx="IE">
                                        <p:cTn id="138" dur="indefinite"/>
                                        <p:tgtEl>
                                          <p:spTgt spid="25"/>
                                        </p:tgtEl>
                                      </p:cBhvr>
                                    </p:animEffect>
                                  </p:childTnLst>
                                </p:cTn>
                              </p:par>
                              <p:par>
                                <p:cTn id="139" presetID="9" presetClass="emph" presetSubtype="0" grpId="1" nodeType="withEffect">
                                  <p:stCondLst>
                                    <p:cond delay="0"/>
                                  </p:stCondLst>
                                  <p:childTnLst>
                                    <p:set>
                                      <p:cBhvr rctx="PPT">
                                        <p:cTn id="140" dur="indefinite"/>
                                        <p:tgtEl>
                                          <p:spTgt spid="26"/>
                                        </p:tgtEl>
                                        <p:attrNameLst>
                                          <p:attrName>style.opacity</p:attrName>
                                        </p:attrNameLst>
                                      </p:cBhvr>
                                      <p:to>
                                        <p:strVal val="0.9"/>
                                      </p:to>
                                    </p:set>
                                    <p:animEffect filter="image" prLst="opacity: 0.9">
                                      <p:cBhvr rctx="IE">
                                        <p:cTn id="141" dur="indefinite"/>
                                        <p:tgtEl>
                                          <p:spTgt spid="26"/>
                                        </p:tgtEl>
                                      </p:cBhvr>
                                    </p:animEffect>
                                  </p:childTnLst>
                                </p:cTn>
                              </p:par>
                              <p:par>
                                <p:cTn id="142" presetID="9" presetClass="emph" presetSubtype="0" nodeType="withEffect">
                                  <p:stCondLst>
                                    <p:cond delay="0"/>
                                  </p:stCondLst>
                                  <p:childTnLst>
                                    <p:set>
                                      <p:cBhvr rctx="PPT">
                                        <p:cTn id="143" dur="indefinite"/>
                                        <p:tgtEl>
                                          <p:spTgt spid="42"/>
                                        </p:tgtEl>
                                        <p:attrNameLst>
                                          <p:attrName>style.opacity</p:attrName>
                                        </p:attrNameLst>
                                      </p:cBhvr>
                                      <p:to>
                                        <p:strVal val="0.9"/>
                                      </p:to>
                                    </p:set>
                                    <p:animEffect filter="image" prLst="opacity: 0.9">
                                      <p:cBhvr rctx="IE">
                                        <p:cTn id="144" dur="indefinite"/>
                                        <p:tgtEl>
                                          <p:spTgt spid="42"/>
                                        </p:tgtEl>
                                      </p:cBhvr>
                                    </p:animEffect>
                                  </p:childTnLst>
                                </p:cTn>
                              </p:par>
                              <p:par>
                                <p:cTn id="145" presetID="9" presetClass="emph" presetSubtype="0" grpId="1" nodeType="withEffect">
                                  <p:stCondLst>
                                    <p:cond delay="0"/>
                                  </p:stCondLst>
                                  <p:childTnLst>
                                    <p:set>
                                      <p:cBhvr rctx="PPT">
                                        <p:cTn id="146" dur="indefinite"/>
                                        <p:tgtEl>
                                          <p:spTgt spid="27"/>
                                        </p:tgtEl>
                                        <p:attrNameLst>
                                          <p:attrName>style.opacity</p:attrName>
                                        </p:attrNameLst>
                                      </p:cBhvr>
                                      <p:to>
                                        <p:strVal val="0.9"/>
                                      </p:to>
                                    </p:set>
                                    <p:animEffect filter="image" prLst="opacity: 0.9">
                                      <p:cBhvr rctx="IE">
                                        <p:cTn id="147" dur="indefinite"/>
                                        <p:tgtEl>
                                          <p:spTgt spid="27"/>
                                        </p:tgtEl>
                                      </p:cBhvr>
                                    </p:animEffect>
                                  </p:childTnLst>
                                </p:cTn>
                              </p:par>
                              <p:par>
                                <p:cTn id="148" presetID="9" presetClass="emph" presetSubtype="0" grpId="1" nodeType="withEffect">
                                  <p:stCondLst>
                                    <p:cond delay="0"/>
                                  </p:stCondLst>
                                  <p:childTnLst>
                                    <p:set>
                                      <p:cBhvr rctx="PPT">
                                        <p:cTn id="149" dur="indefinite"/>
                                        <p:tgtEl>
                                          <p:spTgt spid="49"/>
                                        </p:tgtEl>
                                        <p:attrNameLst>
                                          <p:attrName>style.opacity</p:attrName>
                                        </p:attrNameLst>
                                      </p:cBhvr>
                                      <p:to>
                                        <p:strVal val="0.9"/>
                                      </p:to>
                                    </p:set>
                                    <p:animEffect filter="image" prLst="opacity: 0.9">
                                      <p:cBhvr rctx="IE">
                                        <p:cTn id="150" dur="indefinite"/>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4" grpId="0" animBg="1"/>
      <p:bldP spid="35" grpId="0" animBg="1"/>
      <p:bldP spid="36" grpId="0" animBg="1"/>
      <p:bldP spid="37" grpId="0" animBg="1"/>
      <p:bldP spid="38" grpId="0" animBg="1"/>
      <p:bldP spid="38" grpId="1" animBg="1"/>
      <p:bldP spid="18" grpId="0"/>
      <p:bldP spid="18" grpId="1"/>
      <p:bldP spid="19" grpId="0"/>
      <p:bldP spid="19" grpId="1"/>
      <p:bldP spid="20" grpId="0"/>
      <p:bldP spid="20" grpId="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49" grpId="0"/>
      <p:bldP spid="49"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Karma’s Insight 1: (Contd.)</a:t>
            </a:r>
            <a:endParaRPr lang="en-US" dirty="0"/>
          </a:p>
        </p:txBody>
      </p:sp>
      <p:sp>
        <p:nvSpPr>
          <p:cNvPr id="3" name="Content Placeholder 2"/>
          <p:cNvSpPr>
            <a:spLocks noGrp="1"/>
          </p:cNvSpPr>
          <p:nvPr>
            <p:ph idx="1"/>
          </p:nvPr>
        </p:nvSpPr>
        <p:spPr>
          <a:xfrm>
            <a:off x="228600" y="1447800"/>
            <a:ext cx="8686800" cy="5105400"/>
          </a:xfrm>
        </p:spPr>
        <p:txBody>
          <a:bodyPr>
            <a:normAutofit/>
          </a:bodyPr>
          <a:lstStyle/>
          <a:p>
            <a:r>
              <a:rPr lang="en-US" sz="2800" dirty="0" smtClean="0"/>
              <a:t>Na</a:t>
            </a:r>
            <a:r>
              <a:rPr lang="en-US" sz="2800" dirty="0"/>
              <a:t>ï</a:t>
            </a:r>
            <a:r>
              <a:rPr lang="en-US" sz="2800" dirty="0" smtClean="0"/>
              <a:t>ve approach: DAG arcs point to episodes</a:t>
            </a:r>
          </a:p>
          <a:p>
            <a:pPr lvl="1"/>
            <a:r>
              <a:rPr lang="en-US" sz="2400" dirty="0" smtClean="0"/>
              <a:t>Episode represented by integers</a:t>
            </a:r>
          </a:p>
          <a:p>
            <a:pPr lvl="1"/>
            <a:r>
              <a:rPr lang="en-US" sz="2400" dirty="0" smtClean="0">
                <a:solidFill>
                  <a:srgbClr val="C00000"/>
                </a:solidFill>
              </a:rPr>
              <a:t>Too much log size overhead !! </a:t>
            </a:r>
          </a:p>
          <a:p>
            <a:pPr lvl="1">
              <a:buNone/>
            </a:pPr>
            <a:endParaRPr lang="en-US" dirty="0" smtClean="0">
              <a:solidFill>
                <a:srgbClr val="C00000"/>
              </a:solidFill>
            </a:endParaRPr>
          </a:p>
          <a:p>
            <a:r>
              <a:rPr lang="en-US" sz="2800" dirty="0" smtClean="0"/>
              <a:t>Our approach:</a:t>
            </a:r>
            <a:r>
              <a:rPr lang="en-US" sz="2800" i="1" dirty="0" smtClean="0"/>
              <a:t> </a:t>
            </a:r>
            <a:r>
              <a:rPr lang="en-US" sz="2800" dirty="0" smtClean="0"/>
              <a:t>DAG arcs point to </a:t>
            </a:r>
            <a:r>
              <a:rPr lang="en-US" sz="2800" dirty="0" smtClean="0">
                <a:solidFill>
                  <a:srgbClr val="C00000"/>
                </a:solidFill>
              </a:rPr>
              <a:t>cores</a:t>
            </a:r>
          </a:p>
          <a:p>
            <a:pPr lvl="1"/>
            <a:r>
              <a:rPr lang="en-US" sz="2400" dirty="0"/>
              <a:t>R</a:t>
            </a:r>
            <a:r>
              <a:rPr lang="en-US" sz="2400" dirty="0" smtClean="0"/>
              <a:t>ecording: Only one </a:t>
            </a:r>
            <a:r>
              <a:rPr lang="en-US" sz="2400" i="1" dirty="0" smtClean="0"/>
              <a:t>“active”</a:t>
            </a:r>
            <a:r>
              <a:rPr lang="en-US" sz="2400" dirty="0" smtClean="0"/>
              <a:t> episode per core </a:t>
            </a:r>
          </a:p>
          <a:p>
            <a:pPr lvl="1"/>
            <a:r>
              <a:rPr lang="en-US" sz="2400" dirty="0"/>
              <a:t>R</a:t>
            </a:r>
            <a:r>
              <a:rPr lang="en-US" sz="2400" dirty="0" smtClean="0"/>
              <a:t>eplay: Send wakeup message(s) to core(s) of successor episode(s)</a:t>
            </a:r>
          </a:p>
          <a:p>
            <a:pPr lvl="1">
              <a:buNone/>
            </a:pPr>
            <a:endParaRPr lang="en-US" i="1" dirty="0" smtClean="0"/>
          </a:p>
          <a:p>
            <a:endParaRPr lang="en-US" dirty="0" smtClean="0">
              <a:solidFill>
                <a:srgbClr val="C00000"/>
              </a:solidFill>
            </a:endParaRPr>
          </a:p>
          <a:p>
            <a:endParaRPr lang="en-US" dirty="0" smtClean="0">
              <a:solidFill>
                <a:schemeClr val="bg2"/>
              </a:solidFill>
            </a:endParaRPr>
          </a:p>
        </p:txBody>
      </p:sp>
      <p:cxnSp>
        <p:nvCxnSpPr>
          <p:cNvPr id="5" name="Straight Connector 4"/>
          <p:cNvCxnSpPr/>
          <p:nvPr/>
        </p:nvCxnSpPr>
        <p:spPr>
          <a:xfrm>
            <a:off x="1219200" y="2209800"/>
            <a:ext cx="47244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1"/>
          </p:nvPr>
        </p:nvSpPr>
        <p:spPr/>
        <p:txBody>
          <a:bodyPr/>
          <a:lstStyle/>
          <a:p>
            <a:fld id="{9D59FB1A-5742-48F7-8D20-DD38EC24F96D}" type="slidenum">
              <a:rPr lang="en-US" smtClean="0"/>
              <a:t>14</a:t>
            </a:fld>
            <a:endParaRPr lang="en-US"/>
          </a:p>
        </p:txBody>
      </p:sp>
    </p:spTree>
    <p:extLst>
      <p:ext uri="{BB962C8B-B14F-4D97-AF65-F5344CB8AC3E}">
        <p14:creationId xmlns:p14="http://schemas.microsoft.com/office/powerpoint/2010/main" val="414438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lt">
                                    <p:tmAbs val="0"/>
                                  </p:iterate>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iterate type="lt">
                                    <p:tmAbs val="0"/>
                                  </p:iterate>
                                  <p:childTnLst>
                                    <p:set>
                                      <p:cBhvr>
                                        <p:cTn id="17" dur="1" fill="hold">
                                          <p:stCondLst>
                                            <p:cond delay="0"/>
                                          </p:stCondLst>
                                        </p:cTn>
                                        <p:tgtEl>
                                          <p:spTgt spid="3">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iterate type="lt">
                                    <p:tmAbs val="0"/>
                                  </p:iterate>
                                  <p:childTnLst>
                                    <p:set>
                                      <p:cBhvr>
                                        <p:cTn id="19" dur="1" fill="hold">
                                          <p:stCondLst>
                                            <p:cond delay="0"/>
                                          </p:stCondLst>
                                        </p:cTn>
                                        <p:tgtEl>
                                          <p:spTgt spid="3">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iterate type="lt">
                                    <p:tmAbs val="0"/>
                                  </p:iterate>
                                  <p:childTnLst>
                                    <p:set>
                                      <p:cBhvr>
                                        <p:cTn id="2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10600" cy="685800"/>
          </a:xfrm>
        </p:spPr>
        <p:txBody>
          <a:bodyPr/>
          <a:lstStyle/>
          <a:p>
            <a:r>
              <a:rPr lang="en-US" dirty="0" smtClean="0"/>
              <a:t>Karma’s Insight 1:</a:t>
            </a:r>
            <a:endParaRPr lang="en-US" dirty="0"/>
          </a:p>
        </p:txBody>
      </p:sp>
      <p:sp>
        <p:nvSpPr>
          <p:cNvPr id="29" name="Text Box 12"/>
          <p:cNvSpPr txBox="1">
            <a:spLocks noChangeArrowheads="1"/>
          </p:cNvSpPr>
          <p:nvPr/>
        </p:nvSpPr>
        <p:spPr bwMode="auto">
          <a:xfrm>
            <a:off x="991595" y="1007576"/>
            <a:ext cx="624262" cy="537336"/>
          </a:xfrm>
          <a:prstGeom prst="rect">
            <a:avLst/>
          </a:prstGeom>
          <a:noFill/>
          <a:ln w="9525">
            <a:noFill/>
            <a:miter lim="800000"/>
            <a:headEnd/>
            <a:tailEnd/>
          </a:ln>
          <a:effectLst/>
        </p:spPr>
        <p:txBody>
          <a:bodyPr wrap="none">
            <a:spAutoFit/>
          </a:bodyPr>
          <a:lstStyle/>
          <a:p>
            <a:r>
              <a:rPr lang="en-US" dirty="0" smtClean="0"/>
              <a:t>T0</a:t>
            </a:r>
            <a:endParaRPr lang="en-US" baseline="-25000" dirty="0"/>
          </a:p>
        </p:txBody>
      </p:sp>
      <p:sp>
        <p:nvSpPr>
          <p:cNvPr id="30" name="Text Box 13"/>
          <p:cNvSpPr txBox="1">
            <a:spLocks noChangeArrowheads="1"/>
          </p:cNvSpPr>
          <p:nvPr/>
        </p:nvSpPr>
        <p:spPr bwMode="auto">
          <a:xfrm>
            <a:off x="2563091" y="1007576"/>
            <a:ext cx="624262" cy="537336"/>
          </a:xfrm>
          <a:prstGeom prst="rect">
            <a:avLst/>
          </a:prstGeom>
          <a:noFill/>
          <a:ln w="9525">
            <a:noFill/>
            <a:miter lim="800000"/>
            <a:headEnd/>
            <a:tailEnd/>
          </a:ln>
          <a:effectLst/>
        </p:spPr>
        <p:txBody>
          <a:bodyPr wrap="none">
            <a:spAutoFit/>
          </a:bodyPr>
          <a:lstStyle/>
          <a:p>
            <a:r>
              <a:rPr lang="en-US" dirty="0" smtClean="0"/>
              <a:t>T1</a:t>
            </a:r>
            <a:endParaRPr lang="en-US" baseline="-25000" dirty="0"/>
          </a:p>
        </p:txBody>
      </p:sp>
      <p:sp>
        <p:nvSpPr>
          <p:cNvPr id="31" name="Text Box 14"/>
          <p:cNvSpPr txBox="1">
            <a:spLocks noChangeArrowheads="1"/>
          </p:cNvSpPr>
          <p:nvPr/>
        </p:nvSpPr>
        <p:spPr bwMode="auto">
          <a:xfrm>
            <a:off x="3820289" y="1007576"/>
            <a:ext cx="624262" cy="537336"/>
          </a:xfrm>
          <a:prstGeom prst="rect">
            <a:avLst/>
          </a:prstGeom>
          <a:noFill/>
          <a:ln w="9525">
            <a:noFill/>
            <a:miter lim="800000"/>
            <a:headEnd/>
            <a:tailEnd/>
          </a:ln>
          <a:effectLst/>
        </p:spPr>
        <p:txBody>
          <a:bodyPr wrap="none">
            <a:spAutoFit/>
          </a:bodyPr>
          <a:lstStyle/>
          <a:p>
            <a:r>
              <a:rPr lang="en-US" dirty="0" smtClean="0"/>
              <a:t>T2</a:t>
            </a:r>
            <a:endParaRPr lang="en-US" baseline="-25000" dirty="0"/>
          </a:p>
        </p:txBody>
      </p:sp>
      <p:sp>
        <p:nvSpPr>
          <p:cNvPr id="32" name="Rectangle 31"/>
          <p:cNvSpPr>
            <a:spLocks noChangeArrowheads="1"/>
          </p:cNvSpPr>
          <p:nvPr/>
        </p:nvSpPr>
        <p:spPr bwMode="auto">
          <a:xfrm>
            <a:off x="3820289" y="1561888"/>
            <a:ext cx="718398" cy="97971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22</a:t>
            </a:r>
          </a:p>
        </p:txBody>
      </p:sp>
      <p:sp>
        <p:nvSpPr>
          <p:cNvPr id="33" name="Rectangle 32"/>
          <p:cNvSpPr>
            <a:spLocks noChangeArrowheads="1"/>
          </p:cNvSpPr>
          <p:nvPr/>
        </p:nvSpPr>
        <p:spPr bwMode="auto">
          <a:xfrm>
            <a:off x="991595" y="1561888"/>
            <a:ext cx="718398" cy="48985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60</a:t>
            </a:r>
          </a:p>
        </p:txBody>
      </p:sp>
      <p:sp>
        <p:nvSpPr>
          <p:cNvPr id="34" name="Rectangle 33"/>
          <p:cNvSpPr>
            <a:spLocks noChangeArrowheads="1"/>
          </p:cNvSpPr>
          <p:nvPr/>
        </p:nvSpPr>
        <p:spPr bwMode="auto">
          <a:xfrm>
            <a:off x="991595" y="2227062"/>
            <a:ext cx="718398" cy="244928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a:t>61</a:t>
            </a:r>
          </a:p>
        </p:txBody>
      </p:sp>
      <p:sp>
        <p:nvSpPr>
          <p:cNvPr id="35" name="Rectangle 34"/>
          <p:cNvSpPr>
            <a:spLocks noChangeArrowheads="1"/>
          </p:cNvSpPr>
          <p:nvPr/>
        </p:nvSpPr>
        <p:spPr bwMode="auto">
          <a:xfrm>
            <a:off x="2563091" y="2781374"/>
            <a:ext cx="718398" cy="1175657"/>
          </a:xfrm>
          <a:prstGeom prst="rect">
            <a:avLst/>
          </a:prstGeom>
          <a:solidFill>
            <a:srgbClr val="0070C0"/>
          </a:solidFill>
          <a:ln w="9525">
            <a:solidFill>
              <a:schemeClr val="tx1"/>
            </a:solidFill>
            <a:miter lim="800000"/>
            <a:headEnd/>
            <a:tailEnd/>
          </a:ln>
          <a:effectLst/>
        </p:spPr>
        <p:txBody>
          <a:bodyPr wrap="none" anchor="ctr"/>
          <a:lstStyle/>
          <a:p>
            <a:pPr algn="ctr"/>
            <a:r>
              <a:rPr lang="en-US" dirty="0"/>
              <a:t>43</a:t>
            </a:r>
          </a:p>
        </p:txBody>
      </p:sp>
      <p:sp>
        <p:nvSpPr>
          <p:cNvPr id="36" name="Rectangle 35"/>
          <p:cNvSpPr>
            <a:spLocks noChangeArrowheads="1"/>
          </p:cNvSpPr>
          <p:nvPr/>
        </p:nvSpPr>
        <p:spPr bwMode="auto">
          <a:xfrm>
            <a:off x="2563091" y="4111723"/>
            <a:ext cx="718398" cy="97971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44</a:t>
            </a:r>
          </a:p>
        </p:txBody>
      </p:sp>
      <p:sp>
        <p:nvSpPr>
          <p:cNvPr id="37" name="Rectangle 36"/>
          <p:cNvSpPr>
            <a:spLocks noChangeArrowheads="1"/>
          </p:cNvSpPr>
          <p:nvPr/>
        </p:nvSpPr>
        <p:spPr bwMode="auto">
          <a:xfrm>
            <a:off x="4134588" y="4111723"/>
            <a:ext cx="718398" cy="1567543"/>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endParaRPr lang="en-US" strike="sngStrike" dirty="0" smtClean="0">
              <a:solidFill>
                <a:srgbClr val="FF0000"/>
              </a:solidFill>
            </a:endParaRPr>
          </a:p>
          <a:p>
            <a:pPr algn="ctr"/>
            <a:r>
              <a:rPr lang="en-US" dirty="0" smtClean="0"/>
              <a:t>44</a:t>
            </a:r>
            <a:endParaRPr lang="en-US" dirty="0"/>
          </a:p>
        </p:txBody>
      </p:sp>
      <p:sp>
        <p:nvSpPr>
          <p:cNvPr id="38" name="Rectangle 37"/>
          <p:cNvSpPr>
            <a:spLocks noChangeArrowheads="1"/>
          </p:cNvSpPr>
          <p:nvPr/>
        </p:nvSpPr>
        <p:spPr bwMode="auto">
          <a:xfrm>
            <a:off x="2563091" y="5220347"/>
            <a:ext cx="718398" cy="1273629"/>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62</a:t>
            </a:r>
          </a:p>
        </p:txBody>
      </p:sp>
      <p:cxnSp>
        <p:nvCxnSpPr>
          <p:cNvPr id="40" name="Straight Arrow Connector 39"/>
          <p:cNvCxnSpPr/>
          <p:nvPr/>
        </p:nvCxnSpPr>
        <p:spPr>
          <a:xfrm rot="10800000" flipV="1">
            <a:off x="3086924" y="2559650"/>
            <a:ext cx="838131" cy="221725"/>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3296457" y="3889999"/>
            <a:ext cx="838131" cy="221725"/>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620194" y="4666035"/>
            <a:ext cx="942898" cy="554312"/>
          </a:xfrm>
          <a:prstGeom prst="straightConnector1">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0800000">
            <a:off x="1143000" y="6858000"/>
            <a:ext cx="5334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4137924" y="2764400"/>
            <a:ext cx="2587467" cy="417955"/>
            <a:chOff x="4882319" y="2840165"/>
            <a:chExt cx="2587467" cy="417955"/>
          </a:xfrm>
        </p:grpSpPr>
        <p:sp>
          <p:nvSpPr>
            <p:cNvPr id="5" name="Rectangle 4"/>
            <p:cNvSpPr/>
            <p:nvPr/>
          </p:nvSpPr>
          <p:spPr bwMode="auto">
            <a:xfrm>
              <a:off x="4882319" y="2840165"/>
              <a:ext cx="644940" cy="417955"/>
            </a:xfrm>
            <a:prstGeom prst="rect">
              <a:avLst/>
            </a:prstGeom>
            <a:solidFill>
              <a:schemeClr val="accent1">
                <a:lumMod val="20000"/>
                <a:lumOff val="80000"/>
              </a:schemeClr>
            </a:solid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Verdana" pitchFamily="34" charset="0"/>
              </a:endParaRPr>
            </a:p>
          </p:txBody>
        </p:sp>
        <p:sp>
          <p:nvSpPr>
            <p:cNvPr id="45" name="Rectangle 44"/>
            <p:cNvSpPr/>
            <p:nvPr/>
          </p:nvSpPr>
          <p:spPr bwMode="auto">
            <a:xfrm>
              <a:off x="5490538" y="2840165"/>
              <a:ext cx="910262" cy="417955"/>
            </a:xfrm>
            <a:prstGeom prst="rect">
              <a:avLst/>
            </a:prstGeom>
            <a:solidFill>
              <a:srgbClr val="FF6699"/>
            </a:solid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Verdana" pitchFamily="34" charset="0"/>
              </a:endParaRPr>
            </a:p>
          </p:txBody>
        </p:sp>
        <p:sp>
          <p:nvSpPr>
            <p:cNvPr id="48" name="Rectangle 47"/>
            <p:cNvSpPr/>
            <p:nvPr/>
          </p:nvSpPr>
          <p:spPr bwMode="auto">
            <a:xfrm>
              <a:off x="6400800" y="2840165"/>
              <a:ext cx="990600" cy="417955"/>
            </a:xfrm>
            <a:prstGeom prst="rect">
              <a:avLst/>
            </a:prstGeom>
            <a:solidFill>
              <a:srgbClr val="61A212"/>
            </a:solid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Verdana" pitchFamily="34" charset="0"/>
              </a:endParaRPr>
            </a:p>
          </p:txBody>
        </p:sp>
        <p:sp>
          <p:nvSpPr>
            <p:cNvPr id="13" name="TextBox 12"/>
            <p:cNvSpPr txBox="1"/>
            <p:nvPr/>
          </p:nvSpPr>
          <p:spPr>
            <a:xfrm>
              <a:off x="4882319" y="2858010"/>
              <a:ext cx="2587467" cy="400110"/>
            </a:xfrm>
            <a:prstGeom prst="rect">
              <a:avLst/>
            </a:prstGeom>
            <a:noFill/>
          </p:spPr>
          <p:txBody>
            <a:bodyPr wrap="square" rtlCol="0">
              <a:spAutoFit/>
            </a:bodyPr>
            <a:lstStyle/>
            <a:p>
              <a:r>
                <a:rPr lang="en-US" sz="2000" dirty="0" smtClean="0"/>
                <a:t>84   0|0|1   0|0|1</a:t>
              </a:r>
              <a:endParaRPr lang="en-US" sz="2000" dirty="0"/>
            </a:p>
          </p:txBody>
        </p:sp>
      </p:grpSp>
      <p:sp>
        <p:nvSpPr>
          <p:cNvPr id="15" name="TextBox 14"/>
          <p:cNvSpPr txBox="1"/>
          <p:nvPr/>
        </p:nvSpPr>
        <p:spPr>
          <a:xfrm>
            <a:off x="4895698" y="1276244"/>
            <a:ext cx="4095901" cy="461665"/>
          </a:xfrm>
          <a:prstGeom prst="rect">
            <a:avLst/>
          </a:prstGeom>
          <a:noFill/>
        </p:spPr>
        <p:txBody>
          <a:bodyPr wrap="square" rtlCol="0">
            <a:spAutoFit/>
          </a:bodyPr>
          <a:lstStyle/>
          <a:p>
            <a:r>
              <a:rPr lang="en-US" dirty="0" smtClean="0"/>
              <a:t>Anatomy of  a log entry</a:t>
            </a:r>
            <a:endParaRPr lang="en-US" dirty="0"/>
          </a:p>
        </p:txBody>
      </p:sp>
      <p:sp>
        <p:nvSpPr>
          <p:cNvPr id="3" name="Slide Number Placeholder 2"/>
          <p:cNvSpPr>
            <a:spLocks noGrp="1"/>
          </p:cNvSpPr>
          <p:nvPr>
            <p:ph type="sldNum" sz="quarter" idx="11"/>
          </p:nvPr>
        </p:nvSpPr>
        <p:spPr/>
        <p:txBody>
          <a:bodyPr/>
          <a:lstStyle/>
          <a:p>
            <a:fld id="{9D59FB1A-5742-48F7-8D20-DD38EC24F96D}" type="slidenum">
              <a:rPr lang="en-US" smtClean="0"/>
              <a:t>15</a:t>
            </a:fld>
            <a:endParaRPr lang="en-US"/>
          </a:p>
        </p:txBody>
      </p:sp>
    </p:spTree>
    <p:extLst>
      <p:ext uri="{BB962C8B-B14F-4D97-AF65-F5344CB8AC3E}">
        <p14:creationId xmlns:p14="http://schemas.microsoft.com/office/powerpoint/2010/main" val="3508509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a:bodyPr>
          <a:lstStyle/>
          <a:p>
            <a:endParaRPr lang="en-US" dirty="0" smtClean="0"/>
          </a:p>
          <a:p>
            <a:r>
              <a:rPr lang="en-US" sz="2800" dirty="0" smtClean="0"/>
              <a:t>Each log entry:</a:t>
            </a:r>
          </a:p>
          <a:p>
            <a:pPr lvl="1">
              <a:buNone/>
            </a:pPr>
            <a:r>
              <a:rPr lang="en-US" i="1" dirty="0" smtClean="0"/>
              <a:t> </a:t>
            </a:r>
          </a:p>
          <a:p>
            <a:endParaRPr lang="en-US" dirty="0"/>
          </a:p>
        </p:txBody>
      </p:sp>
      <p:sp>
        <p:nvSpPr>
          <p:cNvPr id="2" name="Title 1"/>
          <p:cNvSpPr>
            <a:spLocks noGrp="1"/>
          </p:cNvSpPr>
          <p:nvPr>
            <p:ph type="title"/>
          </p:nvPr>
        </p:nvSpPr>
        <p:spPr/>
        <p:txBody>
          <a:bodyPr/>
          <a:lstStyle/>
          <a:p>
            <a:r>
              <a:rPr lang="en-US" dirty="0" smtClean="0"/>
              <a:t>Karma’s Insight 1: (Contd.)</a:t>
            </a:r>
            <a:endParaRPr lang="en-US" dirty="0"/>
          </a:p>
        </p:txBody>
      </p:sp>
      <p:sp>
        <p:nvSpPr>
          <p:cNvPr id="33" name="TextBox 32"/>
          <p:cNvSpPr txBox="1"/>
          <p:nvPr/>
        </p:nvSpPr>
        <p:spPr>
          <a:xfrm>
            <a:off x="7589520" y="3288269"/>
            <a:ext cx="1524000" cy="769441"/>
          </a:xfrm>
          <a:prstGeom prst="rect">
            <a:avLst/>
          </a:prstGeom>
          <a:noFill/>
        </p:spPr>
        <p:txBody>
          <a:bodyPr wrap="square" rtlCol="0">
            <a:spAutoFit/>
          </a:bodyPr>
          <a:lstStyle/>
          <a:p>
            <a:r>
              <a:rPr lang="en-US" dirty="0" smtClean="0"/>
              <a:t>REFS </a:t>
            </a:r>
            <a:r>
              <a:rPr lang="en-US" sz="2000" dirty="0" smtClean="0"/>
              <a:t>Count</a:t>
            </a:r>
            <a:endParaRPr lang="en-US" sz="2000" dirty="0"/>
          </a:p>
        </p:txBody>
      </p:sp>
      <p:sp>
        <p:nvSpPr>
          <p:cNvPr id="24" name="Rectangle 23"/>
          <p:cNvSpPr/>
          <p:nvPr/>
        </p:nvSpPr>
        <p:spPr>
          <a:xfrm>
            <a:off x="1981200" y="3352800"/>
            <a:ext cx="5029200" cy="304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rot="5400000">
            <a:off x="2209800" y="3505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2590800" y="3505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6172200" y="3505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6477000" y="3505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3352800" y="3505200"/>
            <a:ext cx="304800"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191000" y="3276600"/>
            <a:ext cx="2667000" cy="369332"/>
          </a:xfrm>
          <a:prstGeom prst="rect">
            <a:avLst/>
          </a:prstGeom>
          <a:noFill/>
        </p:spPr>
        <p:txBody>
          <a:bodyPr wrap="square" rtlCol="0">
            <a:spAutoFit/>
          </a:bodyPr>
          <a:lstStyle/>
          <a:p>
            <a:r>
              <a:rPr lang="en-US" dirty="0" smtClean="0"/>
              <a:t>---------------</a:t>
            </a:r>
            <a:endParaRPr lang="en-US" dirty="0"/>
          </a:p>
        </p:txBody>
      </p:sp>
      <p:cxnSp>
        <p:nvCxnSpPr>
          <p:cNvPr id="35" name="Straight Connector 34"/>
          <p:cNvCxnSpPr/>
          <p:nvPr/>
        </p:nvCxnSpPr>
        <p:spPr>
          <a:xfrm rot="5400000">
            <a:off x="2971800" y="3505200"/>
            <a:ext cx="304800"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981200" y="3733800"/>
            <a:ext cx="5029200" cy="304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p:nvPr/>
        </p:nvCxnSpPr>
        <p:spPr>
          <a:xfrm rot="5400000">
            <a:off x="2209800" y="3886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2590800" y="3886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3352800" y="3886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971800" y="3886200"/>
            <a:ext cx="304800"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191000" y="3657600"/>
            <a:ext cx="2667000" cy="369332"/>
          </a:xfrm>
          <a:prstGeom prst="rect">
            <a:avLst/>
          </a:prstGeom>
          <a:noFill/>
        </p:spPr>
        <p:txBody>
          <a:bodyPr wrap="square" rtlCol="0">
            <a:spAutoFit/>
          </a:bodyPr>
          <a:lstStyle/>
          <a:p>
            <a:r>
              <a:rPr lang="en-US" dirty="0" smtClean="0"/>
              <a:t>---------------</a:t>
            </a:r>
            <a:endParaRPr lang="en-US" dirty="0"/>
          </a:p>
        </p:txBody>
      </p:sp>
      <p:cxnSp>
        <p:nvCxnSpPr>
          <p:cNvPr id="42" name="Straight Connector 41"/>
          <p:cNvCxnSpPr/>
          <p:nvPr/>
        </p:nvCxnSpPr>
        <p:spPr>
          <a:xfrm rot="5400000">
            <a:off x="6477000" y="3886200"/>
            <a:ext cx="304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6172200" y="3886200"/>
            <a:ext cx="304800"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28600" y="3276600"/>
            <a:ext cx="1752600" cy="400110"/>
          </a:xfrm>
          <a:prstGeom prst="rect">
            <a:avLst/>
          </a:prstGeom>
          <a:noFill/>
        </p:spPr>
        <p:txBody>
          <a:bodyPr wrap="square" rtlCol="0">
            <a:spAutoFit/>
          </a:bodyPr>
          <a:lstStyle/>
          <a:p>
            <a:r>
              <a:rPr lang="en-US" sz="2000" dirty="0" smtClean="0"/>
              <a:t>Predecessor</a:t>
            </a:r>
            <a:endParaRPr lang="en-US" sz="2000" dirty="0"/>
          </a:p>
        </p:txBody>
      </p:sp>
      <p:sp>
        <p:nvSpPr>
          <p:cNvPr id="45" name="TextBox 44"/>
          <p:cNvSpPr txBox="1"/>
          <p:nvPr/>
        </p:nvSpPr>
        <p:spPr>
          <a:xfrm>
            <a:off x="304800" y="3657600"/>
            <a:ext cx="1676400" cy="400110"/>
          </a:xfrm>
          <a:prstGeom prst="rect">
            <a:avLst/>
          </a:prstGeom>
          <a:noFill/>
        </p:spPr>
        <p:txBody>
          <a:bodyPr wrap="square" rtlCol="0">
            <a:spAutoFit/>
          </a:bodyPr>
          <a:lstStyle/>
          <a:p>
            <a:r>
              <a:rPr lang="en-US" sz="2000" dirty="0" smtClean="0"/>
              <a:t>Successor</a:t>
            </a:r>
            <a:endParaRPr lang="en-US" sz="2000" dirty="0"/>
          </a:p>
        </p:txBody>
      </p:sp>
      <p:sp>
        <p:nvSpPr>
          <p:cNvPr id="46" name="Plus 45"/>
          <p:cNvSpPr/>
          <p:nvPr/>
        </p:nvSpPr>
        <p:spPr>
          <a:xfrm>
            <a:off x="7162800" y="3505200"/>
            <a:ext cx="381000" cy="3048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1"/>
          </p:nvPr>
        </p:nvSpPr>
        <p:spPr/>
        <p:txBody>
          <a:bodyPr/>
          <a:lstStyle/>
          <a:p>
            <a:fld id="{9D59FB1A-5742-48F7-8D20-DD38EC24F96D}" type="slidenum">
              <a:rPr lang="en-US" smtClean="0"/>
              <a:t>16</a:t>
            </a:fld>
            <a:endParaRPr lang="en-US"/>
          </a:p>
        </p:txBody>
      </p:sp>
    </p:spTree>
    <p:extLst>
      <p:ext uri="{BB962C8B-B14F-4D97-AF65-F5344CB8AC3E}">
        <p14:creationId xmlns:p14="http://schemas.microsoft.com/office/powerpoint/2010/main" val="4028158556"/>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566"/>
            <a:ext cx="8763000" cy="5410200"/>
          </a:xfrm>
        </p:spPr>
        <p:txBody>
          <a:bodyPr/>
          <a:lstStyle/>
          <a:p>
            <a:r>
              <a:rPr lang="en-US" sz="2800" dirty="0" smtClean="0"/>
              <a:t>Not necessary to end the episode on every conflict:</a:t>
            </a:r>
          </a:p>
          <a:p>
            <a:pPr lvl="1"/>
            <a:r>
              <a:rPr lang="en-US" sz="2400" dirty="0" smtClean="0"/>
              <a:t>As long as the episodes can be ordered during replay</a:t>
            </a:r>
          </a:p>
          <a:p>
            <a:pPr lvl="1">
              <a:buNone/>
            </a:pPr>
            <a:r>
              <a:rPr lang="en-US" sz="2400" dirty="0" smtClean="0"/>
              <a:t>    </a:t>
            </a:r>
            <a:endParaRPr lang="en-US" sz="2400" dirty="0"/>
          </a:p>
        </p:txBody>
      </p:sp>
      <p:sp>
        <p:nvSpPr>
          <p:cNvPr id="16" name="TextBox 15"/>
          <p:cNvSpPr txBox="1"/>
          <p:nvPr/>
        </p:nvSpPr>
        <p:spPr>
          <a:xfrm>
            <a:off x="2022566" y="4052314"/>
            <a:ext cx="1066800" cy="461665"/>
          </a:xfrm>
          <a:prstGeom prst="rect">
            <a:avLst/>
          </a:prstGeom>
          <a:noFill/>
        </p:spPr>
        <p:txBody>
          <a:bodyPr wrap="square" rtlCol="0">
            <a:spAutoFit/>
          </a:bodyPr>
          <a:lstStyle/>
          <a:p>
            <a:r>
              <a:rPr lang="en-US" dirty="0" smtClean="0">
                <a:latin typeface="Courier New" pitchFamily="49" charset="0"/>
                <a:cs typeface="Courier New" pitchFamily="49" charset="0"/>
              </a:rPr>
              <a:t> </a:t>
            </a:r>
            <a:r>
              <a:rPr lang="en-US" sz="1800" dirty="0" smtClean="0">
                <a:latin typeface="Courier New" pitchFamily="49" charset="0"/>
                <a:cs typeface="Courier New" pitchFamily="49" charset="0"/>
              </a:rPr>
              <a:t>ST  B</a:t>
            </a:r>
            <a:endParaRPr lang="en-US" sz="1800" dirty="0">
              <a:latin typeface="Courier New" pitchFamily="49" charset="0"/>
              <a:cs typeface="Courier New" pitchFamily="49" charset="0"/>
            </a:endParaRPr>
          </a:p>
        </p:txBody>
      </p:sp>
      <p:sp>
        <p:nvSpPr>
          <p:cNvPr id="17" name="TextBox 16"/>
          <p:cNvSpPr txBox="1"/>
          <p:nvPr/>
        </p:nvSpPr>
        <p:spPr>
          <a:xfrm>
            <a:off x="2022566" y="4262735"/>
            <a:ext cx="1066800" cy="461665"/>
          </a:xfrm>
          <a:prstGeom prst="rect">
            <a:avLst/>
          </a:prstGeom>
          <a:noFill/>
        </p:spPr>
        <p:txBody>
          <a:bodyPr wrap="square" rtlCol="0">
            <a:spAutoFit/>
          </a:bodyPr>
          <a:lstStyle/>
          <a:p>
            <a:r>
              <a:rPr lang="en-US" dirty="0" smtClean="0">
                <a:latin typeface="Courier New" pitchFamily="49" charset="0"/>
                <a:cs typeface="Courier New" pitchFamily="49" charset="0"/>
              </a:rPr>
              <a:t> </a:t>
            </a:r>
            <a:r>
              <a:rPr lang="en-US" sz="1800" dirty="0" smtClean="0">
                <a:latin typeface="Courier New" pitchFamily="49" charset="0"/>
                <a:cs typeface="Courier New" pitchFamily="49" charset="0"/>
              </a:rPr>
              <a:t>ST  C</a:t>
            </a:r>
            <a:endParaRPr lang="en-US" sz="1800" dirty="0">
              <a:latin typeface="Courier New" pitchFamily="49" charset="0"/>
              <a:cs typeface="Courier New" pitchFamily="49" charset="0"/>
            </a:endParaRPr>
          </a:p>
        </p:txBody>
      </p:sp>
      <p:sp>
        <p:nvSpPr>
          <p:cNvPr id="2" name="Title 1"/>
          <p:cNvSpPr>
            <a:spLocks noGrp="1"/>
          </p:cNvSpPr>
          <p:nvPr>
            <p:ph type="title"/>
          </p:nvPr>
        </p:nvSpPr>
        <p:spPr/>
        <p:txBody>
          <a:bodyPr/>
          <a:lstStyle/>
          <a:p>
            <a:r>
              <a:rPr lang="en-US" dirty="0" smtClean="0"/>
              <a:t>Karma Insight 2:</a:t>
            </a:r>
            <a:endParaRPr lang="en-US" dirty="0"/>
          </a:p>
        </p:txBody>
      </p:sp>
      <p:cxnSp>
        <p:nvCxnSpPr>
          <p:cNvPr id="11" name="Straight Arrow Connector 10"/>
          <p:cNvCxnSpPr>
            <a:stCxn id="14" idx="3"/>
            <a:endCxn id="20" idx="1"/>
          </p:cNvCxnSpPr>
          <p:nvPr/>
        </p:nvCxnSpPr>
        <p:spPr>
          <a:xfrm>
            <a:off x="3124200" y="4381500"/>
            <a:ext cx="838200" cy="14656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2" name="TextBox 11"/>
          <p:cNvSpPr txBox="1"/>
          <p:nvPr/>
        </p:nvSpPr>
        <p:spPr>
          <a:xfrm>
            <a:off x="2438400" y="3352800"/>
            <a:ext cx="425116" cy="379591"/>
          </a:xfrm>
          <a:prstGeom prst="rect">
            <a:avLst/>
          </a:prstGeom>
          <a:noFill/>
        </p:spPr>
        <p:txBody>
          <a:bodyPr wrap="none" rtlCol="0">
            <a:spAutoFit/>
          </a:bodyPr>
          <a:lstStyle/>
          <a:p>
            <a:r>
              <a:rPr lang="en-US" sz="2800" b="1" baseline="-25000" dirty="0" smtClean="0"/>
              <a:t>T0</a:t>
            </a:r>
            <a:endParaRPr lang="en-US" sz="2800" b="1" baseline="-25000" dirty="0"/>
          </a:p>
        </p:txBody>
      </p:sp>
      <p:sp>
        <p:nvSpPr>
          <p:cNvPr id="13" name="TextBox 12"/>
          <p:cNvSpPr txBox="1"/>
          <p:nvPr/>
        </p:nvSpPr>
        <p:spPr>
          <a:xfrm>
            <a:off x="4267200" y="3429000"/>
            <a:ext cx="454046" cy="369332"/>
          </a:xfrm>
          <a:prstGeom prst="rect">
            <a:avLst/>
          </a:prstGeom>
          <a:noFill/>
        </p:spPr>
        <p:txBody>
          <a:bodyPr wrap="none" rtlCol="0">
            <a:spAutoFit/>
          </a:bodyPr>
          <a:lstStyle/>
          <a:p>
            <a:r>
              <a:rPr lang="en-US" b="1" dirty="0" smtClean="0"/>
              <a:t>T1</a:t>
            </a:r>
            <a:endParaRPr lang="en-US" b="1" baseline="-25000" dirty="0"/>
          </a:p>
        </p:txBody>
      </p:sp>
      <p:sp>
        <p:nvSpPr>
          <p:cNvPr id="15" name="TextBox 14"/>
          <p:cNvSpPr txBox="1"/>
          <p:nvPr/>
        </p:nvSpPr>
        <p:spPr>
          <a:xfrm>
            <a:off x="2057400" y="38862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A</a:t>
            </a:r>
            <a:endParaRPr lang="en-US" sz="1800" dirty="0">
              <a:latin typeface="Courier New" pitchFamily="49" charset="0"/>
              <a:cs typeface="Courier New" pitchFamily="49" charset="0"/>
            </a:endParaRPr>
          </a:p>
        </p:txBody>
      </p:sp>
      <p:sp>
        <p:nvSpPr>
          <p:cNvPr id="14" name="Rectangle 13"/>
          <p:cNvSpPr/>
          <p:nvPr/>
        </p:nvSpPr>
        <p:spPr>
          <a:xfrm>
            <a:off x="2057400" y="3886200"/>
            <a:ext cx="1066800" cy="9906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2065307" y="4560145"/>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F</a:t>
            </a:r>
            <a:endParaRPr lang="en-US" sz="1800" dirty="0">
              <a:latin typeface="Courier New" pitchFamily="49" charset="0"/>
              <a:cs typeface="Courier New" pitchFamily="49" charset="0"/>
            </a:endParaRPr>
          </a:p>
        </p:txBody>
      </p:sp>
      <p:sp>
        <p:nvSpPr>
          <p:cNvPr id="19" name="TextBox 18"/>
          <p:cNvSpPr txBox="1"/>
          <p:nvPr/>
        </p:nvSpPr>
        <p:spPr>
          <a:xfrm>
            <a:off x="3962400" y="41148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ST  E</a:t>
            </a:r>
            <a:endParaRPr lang="en-US" sz="1800" dirty="0">
              <a:latin typeface="Courier New" pitchFamily="49" charset="0"/>
              <a:cs typeface="Courier New" pitchFamily="49" charset="0"/>
            </a:endParaRPr>
          </a:p>
        </p:txBody>
      </p:sp>
      <p:sp>
        <p:nvSpPr>
          <p:cNvPr id="20" name="TextBox 19"/>
          <p:cNvSpPr txBox="1"/>
          <p:nvPr/>
        </p:nvSpPr>
        <p:spPr>
          <a:xfrm>
            <a:off x="3962400" y="4343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B</a:t>
            </a:r>
            <a:endParaRPr lang="en-US" sz="1800" dirty="0">
              <a:latin typeface="Courier New" pitchFamily="49" charset="0"/>
              <a:cs typeface="Courier New" pitchFamily="49" charset="0"/>
            </a:endParaRPr>
          </a:p>
        </p:txBody>
      </p:sp>
      <p:sp>
        <p:nvSpPr>
          <p:cNvPr id="21" name="TextBox 20"/>
          <p:cNvSpPr txBox="1"/>
          <p:nvPr/>
        </p:nvSpPr>
        <p:spPr>
          <a:xfrm>
            <a:off x="3921034" y="4513979"/>
            <a:ext cx="1066800" cy="461665"/>
          </a:xfrm>
          <a:prstGeom prst="rect">
            <a:avLst/>
          </a:prstGeom>
          <a:noFill/>
        </p:spPr>
        <p:txBody>
          <a:bodyPr wrap="square" rtlCol="0">
            <a:spAutoFit/>
          </a:bodyPr>
          <a:lstStyle/>
          <a:p>
            <a:r>
              <a:rPr lang="en-US" dirty="0" smtClean="0">
                <a:latin typeface="Courier New" pitchFamily="49" charset="0"/>
                <a:cs typeface="Courier New" pitchFamily="49" charset="0"/>
              </a:rPr>
              <a:t> </a:t>
            </a:r>
            <a:r>
              <a:rPr lang="en-US" sz="1800" dirty="0" smtClean="0">
                <a:latin typeface="Courier New" pitchFamily="49" charset="0"/>
                <a:cs typeface="Courier New" pitchFamily="49" charset="0"/>
              </a:rPr>
              <a:t>ST  X</a:t>
            </a:r>
            <a:endParaRPr lang="en-US" sz="1800" dirty="0">
              <a:latin typeface="Courier New" pitchFamily="49" charset="0"/>
              <a:cs typeface="Courier New" pitchFamily="49" charset="0"/>
            </a:endParaRPr>
          </a:p>
        </p:txBody>
      </p:sp>
      <p:sp>
        <p:nvSpPr>
          <p:cNvPr id="22" name="TextBox 21"/>
          <p:cNvSpPr txBox="1"/>
          <p:nvPr/>
        </p:nvSpPr>
        <p:spPr>
          <a:xfrm>
            <a:off x="3962400" y="48006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R</a:t>
            </a:r>
            <a:endParaRPr lang="en-US" sz="1800" dirty="0">
              <a:latin typeface="Courier New" pitchFamily="49" charset="0"/>
              <a:cs typeface="Courier New" pitchFamily="49" charset="0"/>
            </a:endParaRPr>
          </a:p>
        </p:txBody>
      </p:sp>
      <p:sp>
        <p:nvSpPr>
          <p:cNvPr id="23" name="TextBox 22"/>
          <p:cNvSpPr txBox="1"/>
          <p:nvPr/>
        </p:nvSpPr>
        <p:spPr>
          <a:xfrm>
            <a:off x="3962400" y="50292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ST  T</a:t>
            </a:r>
            <a:endParaRPr lang="en-US" sz="1800" dirty="0">
              <a:latin typeface="Courier New" pitchFamily="49" charset="0"/>
              <a:cs typeface="Courier New" pitchFamily="49" charset="0"/>
            </a:endParaRPr>
          </a:p>
        </p:txBody>
      </p:sp>
      <p:sp>
        <p:nvSpPr>
          <p:cNvPr id="24" name="TextBox 23"/>
          <p:cNvSpPr txBox="1"/>
          <p:nvPr/>
        </p:nvSpPr>
        <p:spPr>
          <a:xfrm>
            <a:off x="2022566" y="4800600"/>
            <a:ext cx="1066800" cy="461665"/>
          </a:xfrm>
          <a:prstGeom prst="rect">
            <a:avLst/>
          </a:prstGeom>
          <a:noFill/>
        </p:spPr>
        <p:txBody>
          <a:bodyPr wrap="square" rtlCol="0">
            <a:spAutoFit/>
          </a:bodyPr>
          <a:lstStyle/>
          <a:p>
            <a:r>
              <a:rPr lang="en-US" dirty="0" smtClean="0">
                <a:latin typeface="Courier New" pitchFamily="49" charset="0"/>
                <a:cs typeface="Courier New" pitchFamily="49" charset="0"/>
              </a:rPr>
              <a:t> </a:t>
            </a:r>
            <a:r>
              <a:rPr lang="en-US" sz="1800" dirty="0" smtClean="0">
                <a:latin typeface="Courier New" pitchFamily="49" charset="0"/>
                <a:cs typeface="Courier New" pitchFamily="49" charset="0"/>
              </a:rPr>
              <a:t>LD  X</a:t>
            </a:r>
            <a:endParaRPr lang="en-US" sz="1800" dirty="0">
              <a:latin typeface="Courier New" pitchFamily="49" charset="0"/>
              <a:cs typeface="Courier New" pitchFamily="49" charset="0"/>
            </a:endParaRPr>
          </a:p>
        </p:txBody>
      </p:sp>
      <p:cxnSp>
        <p:nvCxnSpPr>
          <p:cNvPr id="32" name="Straight Arrow Connector 31"/>
          <p:cNvCxnSpPr/>
          <p:nvPr/>
        </p:nvCxnSpPr>
        <p:spPr>
          <a:xfrm flipH="1">
            <a:off x="3215037" y="4769822"/>
            <a:ext cx="762000" cy="23083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3" name="Rectangle 32"/>
          <p:cNvSpPr/>
          <p:nvPr/>
        </p:nvSpPr>
        <p:spPr>
          <a:xfrm>
            <a:off x="3962400" y="4114800"/>
            <a:ext cx="1066800" cy="16764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TextBox 33"/>
          <p:cNvSpPr txBox="1"/>
          <p:nvPr/>
        </p:nvSpPr>
        <p:spPr>
          <a:xfrm>
            <a:off x="6019800" y="3429000"/>
            <a:ext cx="454046" cy="369332"/>
          </a:xfrm>
          <a:prstGeom prst="rect">
            <a:avLst/>
          </a:prstGeom>
          <a:noFill/>
        </p:spPr>
        <p:txBody>
          <a:bodyPr wrap="none" rtlCol="0">
            <a:spAutoFit/>
          </a:bodyPr>
          <a:lstStyle/>
          <a:p>
            <a:r>
              <a:rPr lang="en-US" b="1" dirty="0" smtClean="0"/>
              <a:t>T2</a:t>
            </a:r>
            <a:endParaRPr lang="en-US" b="1" baseline="-25000" dirty="0"/>
          </a:p>
        </p:txBody>
      </p:sp>
      <p:sp>
        <p:nvSpPr>
          <p:cNvPr id="35" name="TextBox 34"/>
          <p:cNvSpPr txBox="1"/>
          <p:nvPr/>
        </p:nvSpPr>
        <p:spPr>
          <a:xfrm>
            <a:off x="5715000" y="39624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ST  V</a:t>
            </a:r>
            <a:endParaRPr lang="en-US" sz="1800" dirty="0">
              <a:latin typeface="Courier New" pitchFamily="49" charset="0"/>
              <a:cs typeface="Courier New" pitchFamily="49" charset="0"/>
            </a:endParaRPr>
          </a:p>
        </p:txBody>
      </p:sp>
      <p:sp>
        <p:nvSpPr>
          <p:cNvPr id="36" name="TextBox 35"/>
          <p:cNvSpPr txBox="1"/>
          <p:nvPr/>
        </p:nvSpPr>
        <p:spPr>
          <a:xfrm>
            <a:off x="5715000" y="41910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ST  Z</a:t>
            </a:r>
            <a:endParaRPr lang="en-US" sz="1800" dirty="0">
              <a:latin typeface="Courier New" pitchFamily="49" charset="0"/>
              <a:cs typeface="Courier New" pitchFamily="49" charset="0"/>
            </a:endParaRPr>
          </a:p>
        </p:txBody>
      </p:sp>
      <p:sp>
        <p:nvSpPr>
          <p:cNvPr id="37" name="TextBox 36"/>
          <p:cNvSpPr txBox="1"/>
          <p:nvPr/>
        </p:nvSpPr>
        <p:spPr>
          <a:xfrm>
            <a:off x="5715000" y="44196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W</a:t>
            </a:r>
            <a:endParaRPr lang="en-US" sz="1800" dirty="0">
              <a:latin typeface="Courier New" pitchFamily="49" charset="0"/>
              <a:cs typeface="Courier New" pitchFamily="49" charset="0"/>
            </a:endParaRPr>
          </a:p>
        </p:txBody>
      </p:sp>
      <p:sp>
        <p:nvSpPr>
          <p:cNvPr id="38" name="TextBox 37"/>
          <p:cNvSpPr txBox="1"/>
          <p:nvPr/>
        </p:nvSpPr>
        <p:spPr>
          <a:xfrm>
            <a:off x="5715000" y="46482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J</a:t>
            </a:r>
            <a:endParaRPr lang="en-US" sz="1800" dirty="0">
              <a:latin typeface="Courier New" pitchFamily="49" charset="0"/>
              <a:cs typeface="Courier New" pitchFamily="49" charset="0"/>
            </a:endParaRPr>
          </a:p>
        </p:txBody>
      </p:sp>
      <p:sp>
        <p:nvSpPr>
          <p:cNvPr id="39" name="TextBox 38"/>
          <p:cNvSpPr txBox="1"/>
          <p:nvPr/>
        </p:nvSpPr>
        <p:spPr>
          <a:xfrm>
            <a:off x="3962400" y="5257800"/>
            <a:ext cx="1066800" cy="381000"/>
          </a:xfrm>
          <a:prstGeom prst="rect">
            <a:avLst/>
          </a:prstGeom>
          <a:noFill/>
        </p:spPr>
        <p:txBody>
          <a:bodyPr wrap="square" rtlCol="0">
            <a:spAutoFit/>
          </a:bodyPr>
          <a:lstStyle/>
          <a:p>
            <a:r>
              <a:rPr lang="en-US" sz="1800" dirty="0" smtClean="0">
                <a:latin typeface="Courier New" pitchFamily="49" charset="0"/>
                <a:cs typeface="Courier New" pitchFamily="49" charset="0"/>
              </a:rPr>
              <a:t> ST  C</a:t>
            </a:r>
            <a:endParaRPr lang="en-US" sz="1800" dirty="0">
              <a:latin typeface="Courier New" pitchFamily="49" charset="0"/>
              <a:cs typeface="Courier New" pitchFamily="49" charset="0"/>
            </a:endParaRPr>
          </a:p>
        </p:txBody>
      </p:sp>
      <p:sp>
        <p:nvSpPr>
          <p:cNvPr id="40" name="TextBox 39"/>
          <p:cNvSpPr txBox="1"/>
          <p:nvPr/>
        </p:nvSpPr>
        <p:spPr>
          <a:xfrm>
            <a:off x="2057400" y="50292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Q</a:t>
            </a:r>
            <a:endParaRPr lang="en-US" sz="1800" dirty="0">
              <a:latin typeface="Courier New" pitchFamily="49" charset="0"/>
              <a:cs typeface="Courier New" pitchFamily="49" charset="0"/>
            </a:endParaRPr>
          </a:p>
        </p:txBody>
      </p:sp>
      <p:sp>
        <p:nvSpPr>
          <p:cNvPr id="41" name="TextBox 40"/>
          <p:cNvSpPr txBox="1"/>
          <p:nvPr/>
        </p:nvSpPr>
        <p:spPr>
          <a:xfrm>
            <a:off x="5715000" y="48768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J</a:t>
            </a:r>
            <a:endParaRPr lang="en-US" sz="1800" dirty="0">
              <a:latin typeface="Courier New" pitchFamily="49" charset="0"/>
              <a:cs typeface="Courier New" pitchFamily="49" charset="0"/>
            </a:endParaRPr>
          </a:p>
        </p:txBody>
      </p:sp>
      <p:sp>
        <p:nvSpPr>
          <p:cNvPr id="42" name="TextBox 41"/>
          <p:cNvSpPr txBox="1"/>
          <p:nvPr/>
        </p:nvSpPr>
        <p:spPr>
          <a:xfrm>
            <a:off x="2057400" y="52578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Q</a:t>
            </a:r>
            <a:endParaRPr lang="en-US" sz="1800" dirty="0">
              <a:latin typeface="Courier New" pitchFamily="49" charset="0"/>
              <a:cs typeface="Courier New" pitchFamily="49" charset="0"/>
            </a:endParaRPr>
          </a:p>
        </p:txBody>
      </p:sp>
      <p:sp>
        <p:nvSpPr>
          <p:cNvPr id="43" name="TextBox 42"/>
          <p:cNvSpPr txBox="1"/>
          <p:nvPr/>
        </p:nvSpPr>
        <p:spPr>
          <a:xfrm>
            <a:off x="3962400" y="54864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ST  E</a:t>
            </a:r>
            <a:endParaRPr lang="en-US" sz="1800" dirty="0">
              <a:latin typeface="Courier New" pitchFamily="49" charset="0"/>
              <a:cs typeface="Courier New" pitchFamily="49" charset="0"/>
            </a:endParaRPr>
          </a:p>
        </p:txBody>
      </p:sp>
      <p:sp>
        <p:nvSpPr>
          <p:cNvPr id="44" name="TextBox 43"/>
          <p:cNvSpPr txBox="1"/>
          <p:nvPr/>
        </p:nvSpPr>
        <p:spPr>
          <a:xfrm>
            <a:off x="2057400" y="5486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K</a:t>
            </a:r>
            <a:endParaRPr lang="en-US" sz="1800" dirty="0">
              <a:latin typeface="Courier New" pitchFamily="49" charset="0"/>
              <a:cs typeface="Courier New" pitchFamily="49" charset="0"/>
            </a:endParaRPr>
          </a:p>
        </p:txBody>
      </p:sp>
      <p:sp>
        <p:nvSpPr>
          <p:cNvPr id="45" name="TextBox 44"/>
          <p:cNvSpPr txBox="1"/>
          <p:nvPr/>
        </p:nvSpPr>
        <p:spPr>
          <a:xfrm>
            <a:off x="2117558" y="5752496"/>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LD  Z</a:t>
            </a:r>
            <a:endParaRPr lang="en-US" sz="1800" dirty="0">
              <a:latin typeface="Courier New" pitchFamily="49" charset="0"/>
              <a:cs typeface="Courier New" pitchFamily="49" charset="0"/>
            </a:endParaRPr>
          </a:p>
        </p:txBody>
      </p:sp>
      <p:sp>
        <p:nvSpPr>
          <p:cNvPr id="46" name="TextBox 45"/>
          <p:cNvSpPr txBox="1"/>
          <p:nvPr/>
        </p:nvSpPr>
        <p:spPr>
          <a:xfrm>
            <a:off x="5715000" y="5105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V</a:t>
            </a:r>
            <a:endParaRPr lang="en-US" sz="1800" dirty="0">
              <a:latin typeface="Courier New" pitchFamily="49" charset="0"/>
              <a:cs typeface="Courier New" pitchFamily="49" charset="0"/>
            </a:endParaRPr>
          </a:p>
        </p:txBody>
      </p:sp>
      <p:sp>
        <p:nvSpPr>
          <p:cNvPr id="47" name="TextBox 46"/>
          <p:cNvSpPr txBox="1"/>
          <p:nvPr/>
        </p:nvSpPr>
        <p:spPr>
          <a:xfrm>
            <a:off x="3962400" y="5715000"/>
            <a:ext cx="1066800" cy="400110"/>
          </a:xfrm>
          <a:prstGeom prst="rect">
            <a:avLst/>
          </a:prstGeom>
          <a:noFill/>
        </p:spPr>
        <p:txBody>
          <a:bodyPr wrap="square" rtlCol="0">
            <a:spAutoFit/>
          </a:bodyPr>
          <a:lstStyle/>
          <a:p>
            <a:r>
              <a:rPr lang="en-US" sz="2000" dirty="0" smtClean="0">
                <a:latin typeface="Courier New" pitchFamily="49" charset="0"/>
                <a:cs typeface="Courier New" pitchFamily="49" charset="0"/>
              </a:rPr>
              <a:t> </a:t>
            </a:r>
            <a:r>
              <a:rPr lang="en-US" sz="1800" dirty="0" smtClean="0">
                <a:latin typeface="Courier New" pitchFamily="49" charset="0"/>
                <a:cs typeface="Courier New" pitchFamily="49" charset="0"/>
              </a:rPr>
              <a:t>ST  X</a:t>
            </a:r>
            <a:endParaRPr lang="en-US" sz="1800" dirty="0">
              <a:latin typeface="Courier New" pitchFamily="49" charset="0"/>
              <a:cs typeface="Courier New" pitchFamily="49" charset="0"/>
            </a:endParaRPr>
          </a:p>
        </p:txBody>
      </p:sp>
      <p:cxnSp>
        <p:nvCxnSpPr>
          <p:cNvPr id="48" name="Straight Arrow Connector 47"/>
          <p:cNvCxnSpPr>
            <a:stCxn id="36" idx="1"/>
            <a:endCxn id="45" idx="3"/>
          </p:cNvCxnSpPr>
          <p:nvPr/>
        </p:nvCxnSpPr>
        <p:spPr>
          <a:xfrm flipH="1">
            <a:off x="3184358" y="4391055"/>
            <a:ext cx="2530642" cy="156149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50" name="Straight Arrow Connector 49"/>
          <p:cNvCxnSpPr>
            <a:stCxn id="24" idx="3"/>
            <a:endCxn id="47" idx="1"/>
          </p:cNvCxnSpPr>
          <p:nvPr/>
        </p:nvCxnSpPr>
        <p:spPr>
          <a:xfrm>
            <a:off x="3089366" y="5031433"/>
            <a:ext cx="873034" cy="88362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53" name="Rectangle 52"/>
          <p:cNvSpPr/>
          <p:nvPr/>
        </p:nvSpPr>
        <p:spPr>
          <a:xfrm>
            <a:off x="2057400" y="3881735"/>
            <a:ext cx="1066800" cy="762000"/>
          </a:xfrm>
          <a:prstGeom prst="rect">
            <a:avLst/>
          </a:prstGeom>
          <a:no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9" name="Rectangle 48"/>
          <p:cNvSpPr/>
          <p:nvPr/>
        </p:nvSpPr>
        <p:spPr>
          <a:xfrm>
            <a:off x="5791200" y="3962400"/>
            <a:ext cx="1066800" cy="15240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1" name="Rectangle 50"/>
          <p:cNvSpPr/>
          <p:nvPr/>
        </p:nvSpPr>
        <p:spPr>
          <a:xfrm>
            <a:off x="2057400" y="4876800"/>
            <a:ext cx="1066800" cy="12954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54" name="Straight Connector 53"/>
          <p:cNvCxnSpPr/>
          <p:nvPr/>
        </p:nvCxnSpPr>
        <p:spPr>
          <a:xfrm rot="10800000">
            <a:off x="2057400" y="6172200"/>
            <a:ext cx="10668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10800000">
            <a:off x="5791200" y="5486400"/>
            <a:ext cx="10668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962400" y="5791200"/>
            <a:ext cx="1066800" cy="3810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59" name="Straight Connector 58"/>
          <p:cNvCxnSpPr/>
          <p:nvPr/>
        </p:nvCxnSpPr>
        <p:spPr>
          <a:xfrm rot="10800000">
            <a:off x="3962400" y="6172200"/>
            <a:ext cx="10668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Freeform 9"/>
          <p:cNvSpPr/>
          <p:nvPr/>
        </p:nvSpPr>
        <p:spPr>
          <a:xfrm>
            <a:off x="4592782" y="2493818"/>
            <a:ext cx="1255823" cy="1511983"/>
          </a:xfrm>
          <a:custGeom>
            <a:avLst/>
            <a:gdLst>
              <a:gd name="connsiteX0" fmla="*/ 0 w 1255823"/>
              <a:gd name="connsiteY0" fmla="*/ 0 h 1511983"/>
              <a:gd name="connsiteX1" fmla="*/ 685800 w 1255823"/>
              <a:gd name="connsiteY1" fmla="*/ 1101437 h 1511983"/>
            </a:gdLst>
            <a:ahLst/>
            <a:cxnLst>
              <a:cxn ang="0">
                <a:pos x="connsiteX0" y="connsiteY0"/>
              </a:cxn>
              <a:cxn ang="0">
                <a:pos x="connsiteX1" y="connsiteY1"/>
              </a:cxn>
            </a:cxnLst>
            <a:rect l="l" t="t" r="r" b="b"/>
            <a:pathLst>
              <a:path w="1255823" h="1511983">
                <a:moveTo>
                  <a:pt x="0" y="0"/>
                </a:moveTo>
                <a:cubicBezTo>
                  <a:pt x="947304" y="1058141"/>
                  <a:pt x="1894609" y="2116282"/>
                  <a:pt x="685800" y="1101437"/>
                </a:cubicBezTo>
              </a:path>
            </a:pathLst>
          </a:custGeom>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Verdana" pitchFamily="34" charset="0"/>
            </a:endParaRPr>
          </a:p>
        </p:txBody>
      </p:sp>
      <p:sp>
        <p:nvSpPr>
          <p:cNvPr id="55" name="&quot;No&quot; Symbol 54"/>
          <p:cNvSpPr/>
          <p:nvPr/>
        </p:nvSpPr>
        <p:spPr>
          <a:xfrm>
            <a:off x="3409950" y="4528066"/>
            <a:ext cx="266700" cy="253305"/>
          </a:xfrm>
          <a:prstGeom prst="noSmoking">
            <a:avLst/>
          </a:prstGeom>
          <a:solidFill>
            <a:srgbClr val="C00000"/>
          </a:solidFill>
          <a:ln w="31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Verdana" pitchFamily="34" charset="0"/>
            </a:endParaRPr>
          </a:p>
        </p:txBody>
      </p:sp>
      <p:sp>
        <p:nvSpPr>
          <p:cNvPr id="4" name="Slide Number Placeholder 3"/>
          <p:cNvSpPr>
            <a:spLocks noGrp="1"/>
          </p:cNvSpPr>
          <p:nvPr>
            <p:ph type="sldNum" sz="quarter" idx="11"/>
          </p:nvPr>
        </p:nvSpPr>
        <p:spPr/>
        <p:txBody>
          <a:bodyPr/>
          <a:lstStyle/>
          <a:p>
            <a:fld id="{9D59FB1A-5742-48F7-8D20-DD38EC24F96D}" type="slidenum">
              <a:rPr lang="en-US" smtClean="0"/>
              <a:t>17</a:t>
            </a:fld>
            <a:endParaRPr lang="en-US"/>
          </a:p>
        </p:txBody>
      </p:sp>
    </p:spTree>
    <p:extLst>
      <p:ext uri="{BB962C8B-B14F-4D97-AF65-F5344CB8AC3E}">
        <p14:creationId xmlns:p14="http://schemas.microsoft.com/office/powerpoint/2010/main" val="963991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1000"/>
                                        <p:tgtEl>
                                          <p:spTgt spid="15"/>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1000"/>
                                        <p:tgtEl>
                                          <p:spTgt spid="19"/>
                                        </p:tgtEl>
                                      </p:cBhvr>
                                    </p:animEffect>
                                  </p:childTnLst>
                                </p:cTn>
                              </p:par>
                              <p:par>
                                <p:cTn id="17" presetID="10" presetClass="entr" presetSubtype="0" fill="hold" grpId="0" nodeType="withEffect">
                                  <p:stCondLst>
                                    <p:cond delay="30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1000"/>
                                        <p:tgtEl>
                                          <p:spTgt spid="35"/>
                                        </p:tgtEl>
                                      </p:cBhvr>
                                    </p:animEffect>
                                  </p:childTnLst>
                                </p:cTn>
                              </p:par>
                              <p:par>
                                <p:cTn id="20" presetID="10" presetClass="entr" presetSubtype="0" fill="hold" grpId="0" nodeType="withEffect">
                                  <p:stCondLst>
                                    <p:cond delay="100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1000"/>
                                        <p:tgtEl>
                                          <p:spTgt spid="16"/>
                                        </p:tgtEl>
                                      </p:cBhvr>
                                    </p:animEffect>
                                  </p:childTnLst>
                                </p:cTn>
                              </p:par>
                              <p:par>
                                <p:cTn id="23" presetID="10" presetClass="entr" presetSubtype="0" fill="hold" grpId="0" nodeType="withEffect">
                                  <p:stCondLst>
                                    <p:cond delay="1300"/>
                                  </p:stCondLst>
                                  <p:childTnLst>
                                    <p:set>
                                      <p:cBhvr>
                                        <p:cTn id="24" dur="1" fill="hold">
                                          <p:stCondLst>
                                            <p:cond delay="0"/>
                                          </p:stCondLst>
                                        </p:cTn>
                                        <p:tgtEl>
                                          <p:spTgt spid="36"/>
                                        </p:tgtEl>
                                        <p:attrNameLst>
                                          <p:attrName>style.visibility</p:attrName>
                                        </p:attrNameLst>
                                      </p:cBhvr>
                                      <p:to>
                                        <p:strVal val="visible"/>
                                      </p:to>
                                    </p:set>
                                    <p:animEffect transition="in" filter="fade">
                                      <p:cBhvr>
                                        <p:cTn id="25" dur="1000"/>
                                        <p:tgtEl>
                                          <p:spTgt spid="36"/>
                                        </p:tgtEl>
                                      </p:cBhvr>
                                    </p:animEffect>
                                  </p:childTnLst>
                                </p:cTn>
                              </p:par>
                              <p:par>
                                <p:cTn id="26" presetID="10" presetClass="entr" presetSubtype="0" fill="hold" grpId="0" nodeType="withEffect">
                                  <p:stCondLst>
                                    <p:cond delay="200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childTnLst>
                                </p:cTn>
                              </p:par>
                              <p:par>
                                <p:cTn id="29" presetID="10" presetClass="entr" presetSubtype="0" fill="hold" grpId="0" nodeType="withEffect">
                                  <p:stCondLst>
                                    <p:cond delay="230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10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1000"/>
                                        <p:tgtEl>
                                          <p:spTgt spid="20"/>
                                        </p:tgtEl>
                                      </p:cBhvr>
                                    </p:animEffect>
                                  </p:childTnLst>
                                </p:cTn>
                              </p:par>
                            </p:childTnLst>
                          </p:cTn>
                        </p:par>
                        <p:par>
                          <p:cTn id="37" fill="hold">
                            <p:stCondLst>
                              <p:cond delay="1000"/>
                            </p:stCondLst>
                            <p:childTnLst>
                              <p:par>
                                <p:cTn id="38" presetID="5" presetClass="emph" presetSubtype="1" grpId="1" nodeType="afterEffect">
                                  <p:stCondLst>
                                    <p:cond delay="0"/>
                                  </p:stCondLst>
                                  <p:endCondLst>
                                    <p:cond evt="onNext" delay="0">
                                      <p:tgtEl>
                                        <p:sldTgt/>
                                      </p:tgtEl>
                                    </p:cond>
                                  </p:endCondLst>
                                  <p:childTnLst>
                                    <p:set>
                                      <p:cBhvr override="childStyle">
                                        <p:cTn id="39" dur="indefinite"/>
                                        <p:tgtEl>
                                          <p:spTgt spid="16"/>
                                        </p:tgtEl>
                                        <p:attrNameLst>
                                          <p:attrName>style.fontStyle</p:attrName>
                                        </p:attrNameLst>
                                      </p:cBhvr>
                                      <p:to>
                                        <p:strVal val="normal"/>
                                      </p:to>
                                    </p:set>
                                    <p:set>
                                      <p:cBhvr override="childStyle">
                                        <p:cTn id="40" dur="indefinite"/>
                                        <p:tgtEl>
                                          <p:spTgt spid="16"/>
                                        </p:tgtEl>
                                        <p:attrNameLst>
                                          <p:attrName>style.fontWeight</p:attrName>
                                        </p:attrNameLst>
                                      </p:cBhvr>
                                      <p:to>
                                        <p:strVal val="bold"/>
                                      </p:to>
                                    </p:set>
                                    <p:set>
                                      <p:cBhvr override="childStyle">
                                        <p:cTn id="41" dur="indefinite"/>
                                        <p:tgtEl>
                                          <p:spTgt spid="16"/>
                                        </p:tgtEl>
                                        <p:attrNameLst>
                                          <p:attrName>style.textDecorationUnderline</p:attrName>
                                        </p:attrNameLst>
                                      </p:cBhvr>
                                      <p:to>
                                        <p:strVal val="false"/>
                                      </p:to>
                                    </p:set>
                                  </p:childTnLst>
                                </p:cTn>
                              </p:par>
                              <p:par>
                                <p:cTn id="42" presetID="5" presetClass="emph" presetSubtype="1" nodeType="withEffect">
                                  <p:stCondLst>
                                    <p:cond delay="0"/>
                                  </p:stCondLst>
                                  <p:endCondLst>
                                    <p:cond evt="onNext" delay="0">
                                      <p:tgtEl>
                                        <p:sldTgt/>
                                      </p:tgtEl>
                                    </p:cond>
                                  </p:endCondLst>
                                  <p:childTnLst>
                                    <p:set>
                                      <p:cBhvr override="childStyle">
                                        <p:cTn id="43" dur="indefinite"/>
                                        <p:tgtEl>
                                          <p:spTgt spid="20"/>
                                        </p:tgtEl>
                                        <p:attrNameLst>
                                          <p:attrName>style.fontStyle</p:attrName>
                                        </p:attrNameLst>
                                      </p:cBhvr>
                                      <p:to>
                                        <p:strVal val="normal"/>
                                      </p:to>
                                    </p:set>
                                    <p:set>
                                      <p:cBhvr override="childStyle">
                                        <p:cTn id="44" dur="indefinite"/>
                                        <p:tgtEl>
                                          <p:spTgt spid="20"/>
                                        </p:tgtEl>
                                        <p:attrNameLst>
                                          <p:attrName>style.fontWeight</p:attrName>
                                        </p:attrNameLst>
                                      </p:cBhvr>
                                      <p:to>
                                        <p:strVal val="bold"/>
                                      </p:to>
                                    </p:set>
                                    <p:set>
                                      <p:cBhvr override="childStyle">
                                        <p:cTn id="45" dur="indefinite"/>
                                        <p:tgtEl>
                                          <p:spTgt spid="20"/>
                                        </p:tgtEl>
                                        <p:attrNameLst>
                                          <p:attrName>style.textDecorationUnderline</p:attrName>
                                        </p:attrNameLst>
                                      </p:cBhvr>
                                      <p:to>
                                        <p:strVal val="false"/>
                                      </p:to>
                                    </p:set>
                                  </p:childTnLst>
                                </p:cTn>
                              </p:par>
                            </p:childTnLst>
                          </p:cTn>
                        </p:par>
                        <p:par>
                          <p:cTn id="46" fill="hold">
                            <p:stCondLst>
                              <p:cond delay="1000"/>
                            </p:stCondLst>
                            <p:childTnLst>
                              <p:par>
                                <p:cTn id="47" presetID="22" presetClass="entr" presetSubtype="8" fill="hold" nodeType="after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wipe(left)">
                                      <p:cBhvr>
                                        <p:cTn id="49" dur="500"/>
                                        <p:tgtEl>
                                          <p:spTgt spid="11"/>
                                        </p:tgtEl>
                                      </p:cBhvr>
                                    </p:animEffect>
                                  </p:childTnLst>
                                </p:cTn>
                              </p:par>
                              <p:par>
                                <p:cTn id="50" presetID="1" presetClass="entr" presetSubtype="0" fill="hold" grpId="0" nodeType="withEffect">
                                  <p:stCondLst>
                                    <p:cond delay="0"/>
                                  </p:stCondLst>
                                  <p:childTnLst>
                                    <p:set>
                                      <p:cBhvr>
                                        <p:cTn id="51" dur="1" fill="hold">
                                          <p:stCondLst>
                                            <p:cond delay="0"/>
                                          </p:stCondLst>
                                        </p:cTn>
                                        <p:tgtEl>
                                          <p:spTgt spid="53"/>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fade">
                                      <p:cBhvr>
                                        <p:cTn id="56" dur="1000"/>
                                        <p:tgtEl>
                                          <p:spTgt spid="21"/>
                                        </p:tgtEl>
                                      </p:cBhvr>
                                    </p:animEffect>
                                  </p:childTnLst>
                                </p:cTn>
                              </p:par>
                              <p:par>
                                <p:cTn id="57" presetID="10" presetClass="entr" presetSubtype="0" fill="hold" grpId="0" nodeType="withEffect">
                                  <p:stCondLst>
                                    <p:cond delay="30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1000"/>
                                        <p:tgtEl>
                                          <p:spTgt spid="18"/>
                                        </p:tgtEl>
                                      </p:cBhvr>
                                    </p:animEffect>
                                  </p:childTnLst>
                                </p:cTn>
                              </p:par>
                              <p:par>
                                <p:cTn id="60" presetID="10" presetClass="entr" presetSubtype="0" fill="hold" nodeType="withEffect">
                                  <p:stCondLst>
                                    <p:cond delay="100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1000"/>
                                        <p:tgtEl>
                                          <p:spTgt spid="22"/>
                                        </p:tgtEl>
                                      </p:cBhvr>
                                    </p:animEffect>
                                  </p:childTnLst>
                                </p:cTn>
                              </p:par>
                              <p:par>
                                <p:cTn id="63" presetID="10" presetClass="entr" presetSubtype="0" fill="hold" nodeType="withEffect">
                                  <p:stCondLst>
                                    <p:cond delay="20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1000"/>
                                        <p:tgtEl>
                                          <p:spTgt spid="23"/>
                                        </p:tgtEl>
                                      </p:cBhvr>
                                    </p:animEffect>
                                  </p:childTnLst>
                                </p:cTn>
                              </p:par>
                              <p:par>
                                <p:cTn id="66" presetID="10" presetClass="entr" presetSubtype="0" fill="hold" nodeType="withEffect">
                                  <p:stCondLst>
                                    <p:cond delay="2000"/>
                                  </p:stCondLst>
                                  <p:childTnLst>
                                    <p:set>
                                      <p:cBhvr>
                                        <p:cTn id="67" dur="1" fill="hold">
                                          <p:stCondLst>
                                            <p:cond delay="0"/>
                                          </p:stCondLst>
                                        </p:cTn>
                                        <p:tgtEl>
                                          <p:spTgt spid="38"/>
                                        </p:tgtEl>
                                        <p:attrNameLst>
                                          <p:attrName>style.visibility</p:attrName>
                                        </p:attrNameLst>
                                      </p:cBhvr>
                                      <p:to>
                                        <p:strVal val="visible"/>
                                      </p:to>
                                    </p:set>
                                    <p:animEffect transition="in" filter="fade">
                                      <p:cBhvr>
                                        <p:cTn id="68" dur="10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fade">
                                      <p:cBhvr>
                                        <p:cTn id="73" dur="1000"/>
                                        <p:tgtEl>
                                          <p:spTgt spid="24"/>
                                        </p:tgtEl>
                                      </p:cBhvr>
                                    </p:animEffect>
                                  </p:childTnLst>
                                </p:cTn>
                              </p:par>
                            </p:childTnLst>
                          </p:cTn>
                        </p:par>
                        <p:par>
                          <p:cTn id="74" fill="hold">
                            <p:stCondLst>
                              <p:cond delay="2000"/>
                            </p:stCondLst>
                            <p:childTnLst>
                              <p:par>
                                <p:cTn id="75" presetID="5" presetClass="emph" presetSubtype="1" grpId="0" nodeType="afterEffect">
                                  <p:stCondLst>
                                    <p:cond delay="0"/>
                                  </p:stCondLst>
                                  <p:endCondLst>
                                    <p:cond evt="onNext" delay="0">
                                      <p:tgtEl>
                                        <p:sldTgt/>
                                      </p:tgtEl>
                                    </p:cond>
                                  </p:endCondLst>
                                  <p:childTnLst>
                                    <p:set>
                                      <p:cBhvr override="childStyle">
                                        <p:cTn id="76" dur="indefinite"/>
                                        <p:tgtEl>
                                          <p:spTgt spid="24"/>
                                        </p:tgtEl>
                                        <p:attrNameLst>
                                          <p:attrName>style.fontStyle</p:attrName>
                                        </p:attrNameLst>
                                      </p:cBhvr>
                                      <p:to>
                                        <p:strVal val="normal"/>
                                      </p:to>
                                    </p:set>
                                    <p:set>
                                      <p:cBhvr override="childStyle">
                                        <p:cTn id="77" dur="indefinite"/>
                                        <p:tgtEl>
                                          <p:spTgt spid="24"/>
                                        </p:tgtEl>
                                        <p:attrNameLst>
                                          <p:attrName>style.fontWeight</p:attrName>
                                        </p:attrNameLst>
                                      </p:cBhvr>
                                      <p:to>
                                        <p:strVal val="bold"/>
                                      </p:to>
                                    </p:set>
                                    <p:set>
                                      <p:cBhvr override="childStyle">
                                        <p:cTn id="78" dur="indefinite"/>
                                        <p:tgtEl>
                                          <p:spTgt spid="24"/>
                                        </p:tgtEl>
                                        <p:attrNameLst>
                                          <p:attrName>style.textDecorationUnderline</p:attrName>
                                        </p:attrNameLst>
                                      </p:cBhvr>
                                      <p:to>
                                        <p:strVal val="false"/>
                                      </p:to>
                                    </p:set>
                                  </p:childTnLst>
                                </p:cTn>
                              </p:par>
                              <p:par>
                                <p:cTn id="79" presetID="5" presetClass="emph" presetSubtype="1" grpId="1" nodeType="withEffect">
                                  <p:stCondLst>
                                    <p:cond delay="0"/>
                                  </p:stCondLst>
                                  <p:endCondLst>
                                    <p:cond evt="onNext" delay="0">
                                      <p:tgtEl>
                                        <p:sldTgt/>
                                      </p:tgtEl>
                                    </p:cond>
                                  </p:endCondLst>
                                  <p:childTnLst>
                                    <p:set>
                                      <p:cBhvr override="childStyle">
                                        <p:cTn id="80" dur="indefinite"/>
                                        <p:tgtEl>
                                          <p:spTgt spid="21"/>
                                        </p:tgtEl>
                                        <p:attrNameLst>
                                          <p:attrName>style.fontStyle</p:attrName>
                                        </p:attrNameLst>
                                      </p:cBhvr>
                                      <p:to>
                                        <p:strVal val="normal"/>
                                      </p:to>
                                    </p:set>
                                    <p:set>
                                      <p:cBhvr override="childStyle">
                                        <p:cTn id="81" dur="indefinite"/>
                                        <p:tgtEl>
                                          <p:spTgt spid="21"/>
                                        </p:tgtEl>
                                        <p:attrNameLst>
                                          <p:attrName>style.fontWeight</p:attrName>
                                        </p:attrNameLst>
                                      </p:cBhvr>
                                      <p:to>
                                        <p:strVal val="bold"/>
                                      </p:to>
                                    </p:set>
                                    <p:set>
                                      <p:cBhvr override="childStyle">
                                        <p:cTn id="82" dur="indefinite"/>
                                        <p:tgtEl>
                                          <p:spTgt spid="21"/>
                                        </p:tgtEl>
                                        <p:attrNameLst>
                                          <p:attrName>style.textDecorationUnderline</p:attrName>
                                        </p:attrNameLst>
                                      </p:cBhvr>
                                      <p:to>
                                        <p:strVal val="false"/>
                                      </p:to>
                                    </p:set>
                                  </p:childTnLst>
                                </p:cTn>
                              </p:par>
                            </p:childTnLst>
                          </p:cTn>
                        </p:par>
                        <p:par>
                          <p:cTn id="83" fill="hold">
                            <p:stCondLst>
                              <p:cond delay="2000"/>
                            </p:stCondLst>
                            <p:childTnLst>
                              <p:par>
                                <p:cTn id="84" presetID="22" presetClass="entr" presetSubtype="2" fill="hold" nodeType="afterEffect">
                                  <p:stCondLst>
                                    <p:cond delay="0"/>
                                  </p:stCondLst>
                                  <p:childTnLst>
                                    <p:set>
                                      <p:cBhvr>
                                        <p:cTn id="85" dur="1" fill="hold">
                                          <p:stCondLst>
                                            <p:cond delay="0"/>
                                          </p:stCondLst>
                                        </p:cTn>
                                        <p:tgtEl>
                                          <p:spTgt spid="32"/>
                                        </p:tgtEl>
                                        <p:attrNameLst>
                                          <p:attrName>style.visibility</p:attrName>
                                        </p:attrNameLst>
                                      </p:cBhvr>
                                      <p:to>
                                        <p:strVal val="visible"/>
                                      </p:to>
                                    </p:set>
                                    <p:animEffect transition="in" filter="wipe(right)">
                                      <p:cBhvr>
                                        <p:cTn id="86" dur="500"/>
                                        <p:tgtEl>
                                          <p:spTgt spid="32"/>
                                        </p:tgtEl>
                                      </p:cBhvr>
                                    </p:animEffect>
                                  </p:childTnLst>
                                </p:cTn>
                              </p:par>
                              <p:par>
                                <p:cTn id="87" presetID="1" presetClass="entr" presetSubtype="0" fill="hold" grpId="0" nodeType="withEffect">
                                  <p:stCondLst>
                                    <p:cond delay="0"/>
                                  </p:stCondLst>
                                  <p:childTnLst>
                                    <p:set>
                                      <p:cBhvr>
                                        <p:cTn id="88" dur="1" fill="hold">
                                          <p:stCondLst>
                                            <p:cond delay="0"/>
                                          </p:stCondLst>
                                        </p:cTn>
                                        <p:tgtEl>
                                          <p:spTgt spid="55"/>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55" presetClass="entr" presetSubtype="0" fill="hold" grpId="0" nodeType="clickEffect">
                                  <p:stCondLst>
                                    <p:cond delay="0"/>
                                  </p:stCondLst>
                                  <p:childTnLst>
                                    <p:set>
                                      <p:cBhvr>
                                        <p:cTn id="92" dur="1" fill="hold">
                                          <p:stCondLst>
                                            <p:cond delay="0"/>
                                          </p:stCondLst>
                                        </p:cTn>
                                        <p:tgtEl>
                                          <p:spTgt spid="14"/>
                                        </p:tgtEl>
                                        <p:attrNameLst>
                                          <p:attrName>style.visibility</p:attrName>
                                        </p:attrNameLst>
                                      </p:cBhvr>
                                      <p:to>
                                        <p:strVal val="visible"/>
                                      </p:to>
                                    </p:set>
                                    <p:anim calcmode="lin" valueType="num">
                                      <p:cBhvr>
                                        <p:cTn id="93" dur="1000" fill="hold"/>
                                        <p:tgtEl>
                                          <p:spTgt spid="14"/>
                                        </p:tgtEl>
                                        <p:attrNameLst>
                                          <p:attrName>ppt_w</p:attrName>
                                        </p:attrNameLst>
                                      </p:cBhvr>
                                      <p:tavLst>
                                        <p:tav tm="0">
                                          <p:val>
                                            <p:strVal val="#ppt_w*0.70"/>
                                          </p:val>
                                        </p:tav>
                                        <p:tav tm="100000">
                                          <p:val>
                                            <p:strVal val="#ppt_w"/>
                                          </p:val>
                                        </p:tav>
                                      </p:tavLst>
                                    </p:anim>
                                    <p:anim calcmode="lin" valueType="num">
                                      <p:cBhvr>
                                        <p:cTn id="94" dur="1000" fill="hold"/>
                                        <p:tgtEl>
                                          <p:spTgt spid="14"/>
                                        </p:tgtEl>
                                        <p:attrNameLst>
                                          <p:attrName>ppt_h</p:attrName>
                                        </p:attrNameLst>
                                      </p:cBhvr>
                                      <p:tavLst>
                                        <p:tav tm="0">
                                          <p:val>
                                            <p:strVal val="#ppt_h"/>
                                          </p:val>
                                        </p:tav>
                                        <p:tav tm="100000">
                                          <p:val>
                                            <p:strVal val="#ppt_h"/>
                                          </p:val>
                                        </p:tav>
                                      </p:tavLst>
                                    </p:anim>
                                    <p:animEffect transition="in" filter="fade">
                                      <p:cBhvr>
                                        <p:cTn id="95" dur="1000"/>
                                        <p:tgtEl>
                                          <p:spTgt spid="14"/>
                                        </p:tgtEl>
                                      </p:cBhvr>
                                    </p:animEffect>
                                  </p:childTnLst>
                                </p:cTn>
                              </p:par>
                            </p:childTnLst>
                          </p:cTn>
                        </p:par>
                        <p:par>
                          <p:cTn id="96" fill="hold">
                            <p:stCondLst>
                              <p:cond delay="1000"/>
                            </p:stCondLst>
                            <p:childTnLst>
                              <p:par>
                                <p:cTn id="97" presetID="10" presetClass="entr" presetSubtype="0" fill="hold" grpId="0" nodeType="afterEffect">
                                  <p:stCondLst>
                                    <p:cond delay="0"/>
                                  </p:stCondLst>
                                  <p:childTnLst>
                                    <p:set>
                                      <p:cBhvr>
                                        <p:cTn id="98" dur="1" fill="hold">
                                          <p:stCondLst>
                                            <p:cond delay="0"/>
                                          </p:stCondLst>
                                        </p:cTn>
                                        <p:tgtEl>
                                          <p:spTgt spid="39"/>
                                        </p:tgtEl>
                                        <p:attrNameLst>
                                          <p:attrName>style.visibility</p:attrName>
                                        </p:attrNameLst>
                                      </p:cBhvr>
                                      <p:to>
                                        <p:strVal val="visible"/>
                                      </p:to>
                                    </p:set>
                                    <p:animEffect transition="in" filter="fade">
                                      <p:cBhvr>
                                        <p:cTn id="99" dur="1000"/>
                                        <p:tgtEl>
                                          <p:spTgt spid="39"/>
                                        </p:tgtEl>
                                      </p:cBhvr>
                                    </p:animEffect>
                                  </p:childTnLst>
                                </p:cTn>
                              </p:par>
                              <p:par>
                                <p:cTn id="100" presetID="10" presetClass="entr" presetSubtype="0" fill="hold" nodeType="withEffect">
                                  <p:stCondLst>
                                    <p:cond delay="200"/>
                                  </p:stCondLst>
                                  <p:childTnLst>
                                    <p:set>
                                      <p:cBhvr>
                                        <p:cTn id="101" dur="1" fill="hold">
                                          <p:stCondLst>
                                            <p:cond delay="0"/>
                                          </p:stCondLst>
                                        </p:cTn>
                                        <p:tgtEl>
                                          <p:spTgt spid="40"/>
                                        </p:tgtEl>
                                        <p:attrNameLst>
                                          <p:attrName>style.visibility</p:attrName>
                                        </p:attrNameLst>
                                      </p:cBhvr>
                                      <p:to>
                                        <p:strVal val="visible"/>
                                      </p:to>
                                    </p:set>
                                    <p:animEffect transition="in" filter="fade">
                                      <p:cBhvr>
                                        <p:cTn id="102" dur="1000"/>
                                        <p:tgtEl>
                                          <p:spTgt spid="40"/>
                                        </p:tgtEl>
                                      </p:cBhvr>
                                    </p:animEffect>
                                  </p:childTnLst>
                                </p:cTn>
                              </p:par>
                              <p:par>
                                <p:cTn id="103" presetID="10" presetClass="entr" presetSubtype="0" fill="hold" nodeType="withEffect">
                                  <p:stCondLst>
                                    <p:cond delay="600"/>
                                  </p:stCondLst>
                                  <p:childTnLst>
                                    <p:set>
                                      <p:cBhvr>
                                        <p:cTn id="104" dur="1" fill="hold">
                                          <p:stCondLst>
                                            <p:cond delay="0"/>
                                          </p:stCondLst>
                                        </p:cTn>
                                        <p:tgtEl>
                                          <p:spTgt spid="41"/>
                                        </p:tgtEl>
                                        <p:attrNameLst>
                                          <p:attrName>style.visibility</p:attrName>
                                        </p:attrNameLst>
                                      </p:cBhvr>
                                      <p:to>
                                        <p:strVal val="visible"/>
                                      </p:to>
                                    </p:set>
                                    <p:animEffect transition="in" filter="fade">
                                      <p:cBhvr>
                                        <p:cTn id="105" dur="1000"/>
                                        <p:tgtEl>
                                          <p:spTgt spid="41"/>
                                        </p:tgtEl>
                                      </p:cBhvr>
                                    </p:animEffect>
                                  </p:childTnLst>
                                </p:cTn>
                              </p:par>
                              <p:par>
                                <p:cTn id="106" presetID="10" presetClass="entr" presetSubtype="0" fill="hold" nodeType="withEffect">
                                  <p:stCondLst>
                                    <p:cond delay="1200"/>
                                  </p:stCondLst>
                                  <p:childTnLst>
                                    <p:set>
                                      <p:cBhvr>
                                        <p:cTn id="107" dur="1" fill="hold">
                                          <p:stCondLst>
                                            <p:cond delay="0"/>
                                          </p:stCondLst>
                                        </p:cTn>
                                        <p:tgtEl>
                                          <p:spTgt spid="42"/>
                                        </p:tgtEl>
                                        <p:attrNameLst>
                                          <p:attrName>style.visibility</p:attrName>
                                        </p:attrNameLst>
                                      </p:cBhvr>
                                      <p:to>
                                        <p:strVal val="visible"/>
                                      </p:to>
                                    </p:set>
                                    <p:animEffect transition="in" filter="fade">
                                      <p:cBhvr>
                                        <p:cTn id="108" dur="1000"/>
                                        <p:tgtEl>
                                          <p:spTgt spid="42"/>
                                        </p:tgtEl>
                                      </p:cBhvr>
                                    </p:animEffect>
                                  </p:childTnLst>
                                </p:cTn>
                              </p:par>
                              <p:par>
                                <p:cTn id="109" presetID="10" presetClass="entr" presetSubtype="0" fill="hold" nodeType="withEffect">
                                  <p:stCondLst>
                                    <p:cond delay="1200"/>
                                  </p:stCondLst>
                                  <p:childTnLst>
                                    <p:set>
                                      <p:cBhvr>
                                        <p:cTn id="110" dur="1" fill="hold">
                                          <p:stCondLst>
                                            <p:cond delay="0"/>
                                          </p:stCondLst>
                                        </p:cTn>
                                        <p:tgtEl>
                                          <p:spTgt spid="43"/>
                                        </p:tgtEl>
                                        <p:attrNameLst>
                                          <p:attrName>style.visibility</p:attrName>
                                        </p:attrNameLst>
                                      </p:cBhvr>
                                      <p:to>
                                        <p:strVal val="visible"/>
                                      </p:to>
                                    </p:set>
                                    <p:animEffect transition="in" filter="fade">
                                      <p:cBhvr>
                                        <p:cTn id="111" dur="1000"/>
                                        <p:tgtEl>
                                          <p:spTgt spid="43"/>
                                        </p:tgtEl>
                                      </p:cBhvr>
                                    </p:animEffect>
                                  </p:childTnLst>
                                </p:cTn>
                              </p:par>
                              <p:par>
                                <p:cTn id="112" presetID="10" presetClass="entr" presetSubtype="0" fill="hold" nodeType="withEffect">
                                  <p:stCondLst>
                                    <p:cond delay="2500"/>
                                  </p:stCondLst>
                                  <p:childTnLst>
                                    <p:set>
                                      <p:cBhvr>
                                        <p:cTn id="113" dur="1" fill="hold">
                                          <p:stCondLst>
                                            <p:cond delay="0"/>
                                          </p:stCondLst>
                                        </p:cTn>
                                        <p:tgtEl>
                                          <p:spTgt spid="44"/>
                                        </p:tgtEl>
                                        <p:attrNameLst>
                                          <p:attrName>style.visibility</p:attrName>
                                        </p:attrNameLst>
                                      </p:cBhvr>
                                      <p:to>
                                        <p:strVal val="visible"/>
                                      </p:to>
                                    </p:set>
                                    <p:animEffect transition="in" filter="fade">
                                      <p:cBhvr>
                                        <p:cTn id="114" dur="1000"/>
                                        <p:tgtEl>
                                          <p:spTgt spid="44"/>
                                        </p:tgtEl>
                                      </p:cBhvr>
                                    </p:animEffect>
                                  </p:childTnLst>
                                </p:cTn>
                              </p:par>
                              <p:par>
                                <p:cTn id="115" presetID="10" presetClass="entr" presetSubtype="0" fill="hold" nodeType="withEffect">
                                  <p:stCondLst>
                                    <p:cond delay="3500"/>
                                  </p:stCondLst>
                                  <p:childTnLst>
                                    <p:set>
                                      <p:cBhvr>
                                        <p:cTn id="116" dur="1" fill="hold">
                                          <p:stCondLst>
                                            <p:cond delay="0"/>
                                          </p:stCondLst>
                                        </p:cTn>
                                        <p:tgtEl>
                                          <p:spTgt spid="45"/>
                                        </p:tgtEl>
                                        <p:attrNameLst>
                                          <p:attrName>style.visibility</p:attrName>
                                        </p:attrNameLst>
                                      </p:cBhvr>
                                      <p:to>
                                        <p:strVal val="visible"/>
                                      </p:to>
                                    </p:set>
                                    <p:animEffect transition="in" filter="fade">
                                      <p:cBhvr>
                                        <p:cTn id="117" dur="1000"/>
                                        <p:tgtEl>
                                          <p:spTgt spid="45"/>
                                        </p:tgtEl>
                                      </p:cBhvr>
                                    </p:animEffect>
                                  </p:childTnLst>
                                </p:cTn>
                              </p:par>
                              <p:par>
                                <p:cTn id="118" presetID="10" presetClass="entr" presetSubtype="0" fill="hold" nodeType="withEffect">
                                  <p:stCondLst>
                                    <p:cond delay="1900"/>
                                  </p:stCondLst>
                                  <p:childTnLst>
                                    <p:set>
                                      <p:cBhvr>
                                        <p:cTn id="119" dur="1" fill="hold">
                                          <p:stCondLst>
                                            <p:cond delay="0"/>
                                          </p:stCondLst>
                                        </p:cTn>
                                        <p:tgtEl>
                                          <p:spTgt spid="46"/>
                                        </p:tgtEl>
                                        <p:attrNameLst>
                                          <p:attrName>style.visibility</p:attrName>
                                        </p:attrNameLst>
                                      </p:cBhvr>
                                      <p:to>
                                        <p:strVal val="visible"/>
                                      </p:to>
                                    </p:set>
                                    <p:animEffect transition="in" filter="fade">
                                      <p:cBhvr>
                                        <p:cTn id="120" dur="1000"/>
                                        <p:tgtEl>
                                          <p:spTgt spid="46"/>
                                        </p:tgtEl>
                                      </p:cBhvr>
                                    </p:animEffect>
                                  </p:childTnLst>
                                </p:cTn>
                              </p:par>
                            </p:childTnLst>
                          </p:cTn>
                        </p:par>
                        <p:par>
                          <p:cTn id="121" fill="hold">
                            <p:stCondLst>
                              <p:cond delay="5500"/>
                            </p:stCondLst>
                            <p:childTnLst>
                              <p:par>
                                <p:cTn id="122" presetID="5" presetClass="emph" presetSubtype="1" grpId="0" nodeType="afterEffect">
                                  <p:stCondLst>
                                    <p:cond delay="0"/>
                                  </p:stCondLst>
                                  <p:childTnLst>
                                    <p:set>
                                      <p:cBhvr override="childStyle">
                                        <p:cTn id="123" dur="1000"/>
                                        <p:tgtEl>
                                          <p:spTgt spid="45"/>
                                        </p:tgtEl>
                                        <p:attrNameLst>
                                          <p:attrName>style.fontStyle</p:attrName>
                                        </p:attrNameLst>
                                      </p:cBhvr>
                                      <p:to>
                                        <p:strVal val="normal"/>
                                      </p:to>
                                    </p:set>
                                    <p:set>
                                      <p:cBhvr override="childStyle">
                                        <p:cTn id="124" dur="1000"/>
                                        <p:tgtEl>
                                          <p:spTgt spid="45"/>
                                        </p:tgtEl>
                                        <p:attrNameLst>
                                          <p:attrName>style.fontWeight</p:attrName>
                                        </p:attrNameLst>
                                      </p:cBhvr>
                                      <p:to>
                                        <p:strVal val="bold"/>
                                      </p:to>
                                    </p:set>
                                    <p:set>
                                      <p:cBhvr override="childStyle">
                                        <p:cTn id="125" dur="1000"/>
                                        <p:tgtEl>
                                          <p:spTgt spid="45"/>
                                        </p:tgtEl>
                                        <p:attrNameLst>
                                          <p:attrName>style.textDecorationUnderline</p:attrName>
                                        </p:attrNameLst>
                                      </p:cBhvr>
                                      <p:to>
                                        <p:strVal val="false"/>
                                      </p:to>
                                    </p:set>
                                  </p:childTnLst>
                                </p:cTn>
                              </p:par>
                              <p:par>
                                <p:cTn id="126" presetID="5" presetClass="emph" presetSubtype="1" grpId="1" nodeType="withEffect">
                                  <p:stCondLst>
                                    <p:cond delay="0"/>
                                  </p:stCondLst>
                                  <p:childTnLst>
                                    <p:set>
                                      <p:cBhvr override="childStyle">
                                        <p:cTn id="127" dur="1000"/>
                                        <p:tgtEl>
                                          <p:spTgt spid="36"/>
                                        </p:tgtEl>
                                        <p:attrNameLst>
                                          <p:attrName>style.fontStyle</p:attrName>
                                        </p:attrNameLst>
                                      </p:cBhvr>
                                      <p:to>
                                        <p:strVal val="normal"/>
                                      </p:to>
                                    </p:set>
                                    <p:set>
                                      <p:cBhvr override="childStyle">
                                        <p:cTn id="128" dur="1000"/>
                                        <p:tgtEl>
                                          <p:spTgt spid="36"/>
                                        </p:tgtEl>
                                        <p:attrNameLst>
                                          <p:attrName>style.fontWeight</p:attrName>
                                        </p:attrNameLst>
                                      </p:cBhvr>
                                      <p:to>
                                        <p:strVal val="bold"/>
                                      </p:to>
                                    </p:set>
                                    <p:set>
                                      <p:cBhvr override="childStyle">
                                        <p:cTn id="129" dur="1000"/>
                                        <p:tgtEl>
                                          <p:spTgt spid="36"/>
                                        </p:tgtEl>
                                        <p:attrNameLst>
                                          <p:attrName>style.textDecorationUnderline</p:attrName>
                                        </p:attrNameLst>
                                      </p:cBhvr>
                                      <p:to>
                                        <p:strVal val="false"/>
                                      </p:to>
                                    </p:set>
                                  </p:childTnLst>
                                </p:cTn>
                              </p:par>
                            </p:childTnLst>
                          </p:cTn>
                        </p:par>
                        <p:par>
                          <p:cTn id="130" fill="hold">
                            <p:stCondLst>
                              <p:cond delay="6500"/>
                            </p:stCondLst>
                            <p:childTnLst>
                              <p:par>
                                <p:cTn id="131" presetID="22" presetClass="entr" presetSubtype="2" fill="hold" nodeType="afterEffect">
                                  <p:stCondLst>
                                    <p:cond delay="0"/>
                                  </p:stCondLst>
                                  <p:childTnLst>
                                    <p:set>
                                      <p:cBhvr>
                                        <p:cTn id="132" dur="1" fill="hold">
                                          <p:stCondLst>
                                            <p:cond delay="0"/>
                                          </p:stCondLst>
                                        </p:cTn>
                                        <p:tgtEl>
                                          <p:spTgt spid="48"/>
                                        </p:tgtEl>
                                        <p:attrNameLst>
                                          <p:attrName>style.visibility</p:attrName>
                                        </p:attrNameLst>
                                      </p:cBhvr>
                                      <p:to>
                                        <p:strVal val="visible"/>
                                      </p:to>
                                    </p:set>
                                    <p:animEffect transition="in" filter="wipe(right)">
                                      <p:cBhvr>
                                        <p:cTn id="133" dur="500"/>
                                        <p:tgtEl>
                                          <p:spTgt spid="48"/>
                                        </p:tgtEl>
                                      </p:cBhvr>
                                    </p:animEffect>
                                  </p:childTnLst>
                                </p:cTn>
                              </p:par>
                            </p:childTnLst>
                          </p:cTn>
                        </p:par>
                        <p:par>
                          <p:cTn id="134" fill="hold">
                            <p:stCondLst>
                              <p:cond delay="7000"/>
                            </p:stCondLst>
                            <p:childTnLst>
                              <p:par>
                                <p:cTn id="135" presetID="10" presetClass="entr" presetSubtype="0" fill="hold" grpId="0" nodeType="afterEffect">
                                  <p:stCondLst>
                                    <p:cond delay="0"/>
                                  </p:stCondLst>
                                  <p:childTnLst>
                                    <p:set>
                                      <p:cBhvr>
                                        <p:cTn id="136" dur="1" fill="hold">
                                          <p:stCondLst>
                                            <p:cond delay="0"/>
                                          </p:stCondLst>
                                        </p:cTn>
                                        <p:tgtEl>
                                          <p:spTgt spid="47"/>
                                        </p:tgtEl>
                                        <p:attrNameLst>
                                          <p:attrName>style.visibility</p:attrName>
                                        </p:attrNameLst>
                                      </p:cBhvr>
                                      <p:to>
                                        <p:strVal val="visible"/>
                                      </p:to>
                                    </p:set>
                                    <p:animEffect transition="in" filter="fade">
                                      <p:cBhvr>
                                        <p:cTn id="137" dur="1000"/>
                                        <p:tgtEl>
                                          <p:spTgt spid="47"/>
                                        </p:tgtEl>
                                      </p:cBhvr>
                                    </p:animEffect>
                                  </p:childTnLst>
                                </p:cTn>
                              </p:par>
                            </p:childTnLst>
                          </p:cTn>
                        </p:par>
                        <p:par>
                          <p:cTn id="138" fill="hold">
                            <p:stCondLst>
                              <p:cond delay="8000"/>
                            </p:stCondLst>
                            <p:childTnLst>
                              <p:par>
                                <p:cTn id="139" presetID="5" presetClass="emph" presetSubtype="1" grpId="1" nodeType="afterEffect">
                                  <p:stCondLst>
                                    <p:cond delay="0"/>
                                  </p:stCondLst>
                                  <p:childTnLst>
                                    <p:set>
                                      <p:cBhvr override="childStyle">
                                        <p:cTn id="140" dur="1000"/>
                                        <p:tgtEl>
                                          <p:spTgt spid="47"/>
                                        </p:tgtEl>
                                        <p:attrNameLst>
                                          <p:attrName>style.fontStyle</p:attrName>
                                        </p:attrNameLst>
                                      </p:cBhvr>
                                      <p:to>
                                        <p:strVal val="normal"/>
                                      </p:to>
                                    </p:set>
                                    <p:set>
                                      <p:cBhvr override="childStyle">
                                        <p:cTn id="141" dur="1000"/>
                                        <p:tgtEl>
                                          <p:spTgt spid="47"/>
                                        </p:tgtEl>
                                        <p:attrNameLst>
                                          <p:attrName>style.fontWeight</p:attrName>
                                        </p:attrNameLst>
                                      </p:cBhvr>
                                      <p:to>
                                        <p:strVal val="bold"/>
                                      </p:to>
                                    </p:set>
                                    <p:set>
                                      <p:cBhvr override="childStyle">
                                        <p:cTn id="142" dur="1000"/>
                                        <p:tgtEl>
                                          <p:spTgt spid="47"/>
                                        </p:tgtEl>
                                        <p:attrNameLst>
                                          <p:attrName>style.textDecorationUnderline</p:attrName>
                                        </p:attrNameLst>
                                      </p:cBhvr>
                                      <p:to>
                                        <p:strVal val="false"/>
                                      </p:to>
                                    </p:set>
                                  </p:childTnLst>
                                </p:cTn>
                              </p:par>
                              <p:par>
                                <p:cTn id="143" presetID="5" presetClass="emph" presetSubtype="1" grpId="1" nodeType="withEffect">
                                  <p:stCondLst>
                                    <p:cond delay="0"/>
                                  </p:stCondLst>
                                  <p:childTnLst>
                                    <p:set>
                                      <p:cBhvr override="childStyle">
                                        <p:cTn id="144" dur="1000"/>
                                        <p:tgtEl>
                                          <p:spTgt spid="24"/>
                                        </p:tgtEl>
                                        <p:attrNameLst>
                                          <p:attrName>style.fontStyle</p:attrName>
                                        </p:attrNameLst>
                                      </p:cBhvr>
                                      <p:to>
                                        <p:strVal val="normal"/>
                                      </p:to>
                                    </p:set>
                                    <p:set>
                                      <p:cBhvr override="childStyle">
                                        <p:cTn id="145" dur="1000"/>
                                        <p:tgtEl>
                                          <p:spTgt spid="24"/>
                                        </p:tgtEl>
                                        <p:attrNameLst>
                                          <p:attrName>style.fontWeight</p:attrName>
                                        </p:attrNameLst>
                                      </p:cBhvr>
                                      <p:to>
                                        <p:strVal val="bold"/>
                                      </p:to>
                                    </p:set>
                                    <p:set>
                                      <p:cBhvr override="childStyle">
                                        <p:cTn id="146" dur="1000"/>
                                        <p:tgtEl>
                                          <p:spTgt spid="24"/>
                                        </p:tgtEl>
                                        <p:attrNameLst>
                                          <p:attrName>style.textDecorationUnderline</p:attrName>
                                        </p:attrNameLst>
                                      </p:cBhvr>
                                      <p:to>
                                        <p:strVal val="false"/>
                                      </p:to>
                                    </p:set>
                                  </p:childTnLst>
                                </p:cTn>
                              </p:par>
                            </p:childTnLst>
                          </p:cTn>
                        </p:par>
                        <p:par>
                          <p:cTn id="147" fill="hold">
                            <p:stCondLst>
                              <p:cond delay="9000"/>
                            </p:stCondLst>
                            <p:childTnLst>
                              <p:par>
                                <p:cTn id="148" presetID="22" presetClass="entr" presetSubtype="8" fill="hold" nodeType="afterEffect">
                                  <p:stCondLst>
                                    <p:cond delay="0"/>
                                  </p:stCondLst>
                                  <p:childTnLst>
                                    <p:set>
                                      <p:cBhvr>
                                        <p:cTn id="149" dur="1" fill="hold">
                                          <p:stCondLst>
                                            <p:cond delay="0"/>
                                          </p:stCondLst>
                                        </p:cTn>
                                        <p:tgtEl>
                                          <p:spTgt spid="50"/>
                                        </p:tgtEl>
                                        <p:attrNameLst>
                                          <p:attrName>style.visibility</p:attrName>
                                        </p:attrNameLst>
                                      </p:cBhvr>
                                      <p:to>
                                        <p:strVal val="visible"/>
                                      </p:to>
                                    </p:set>
                                    <p:animEffect transition="in" filter="wipe(left)">
                                      <p:cBhvr>
                                        <p:cTn id="150" dur="500"/>
                                        <p:tgtEl>
                                          <p:spTgt spid="50"/>
                                        </p:tgtEl>
                                      </p:cBhvr>
                                    </p:animEffect>
                                  </p:childTnLst>
                                </p:cTn>
                              </p:par>
                            </p:childTnLst>
                          </p:cTn>
                        </p:par>
                        <p:par>
                          <p:cTn id="151" fill="hold">
                            <p:stCondLst>
                              <p:cond delay="9500"/>
                            </p:stCondLst>
                            <p:childTnLst>
                              <p:par>
                                <p:cTn id="152" presetID="55" presetClass="entr" presetSubtype="0" fill="hold" nodeType="afterEffect">
                                  <p:stCondLst>
                                    <p:cond delay="0"/>
                                  </p:stCondLst>
                                  <p:childTnLst>
                                    <p:set>
                                      <p:cBhvr>
                                        <p:cTn id="153" dur="1" fill="hold">
                                          <p:stCondLst>
                                            <p:cond delay="0"/>
                                          </p:stCondLst>
                                        </p:cTn>
                                        <p:tgtEl>
                                          <p:spTgt spid="33"/>
                                        </p:tgtEl>
                                        <p:attrNameLst>
                                          <p:attrName>style.visibility</p:attrName>
                                        </p:attrNameLst>
                                      </p:cBhvr>
                                      <p:to>
                                        <p:strVal val="visible"/>
                                      </p:to>
                                    </p:set>
                                    <p:anim calcmode="lin" valueType="num">
                                      <p:cBhvr>
                                        <p:cTn id="154" dur="1000" fill="hold"/>
                                        <p:tgtEl>
                                          <p:spTgt spid="33"/>
                                        </p:tgtEl>
                                        <p:attrNameLst>
                                          <p:attrName>ppt_w</p:attrName>
                                        </p:attrNameLst>
                                      </p:cBhvr>
                                      <p:tavLst>
                                        <p:tav tm="0">
                                          <p:val>
                                            <p:strVal val="#ppt_w*0.70"/>
                                          </p:val>
                                        </p:tav>
                                        <p:tav tm="100000">
                                          <p:val>
                                            <p:strVal val="#ppt_w"/>
                                          </p:val>
                                        </p:tav>
                                      </p:tavLst>
                                    </p:anim>
                                    <p:anim calcmode="lin" valueType="num">
                                      <p:cBhvr>
                                        <p:cTn id="155" dur="1000" fill="hold"/>
                                        <p:tgtEl>
                                          <p:spTgt spid="33"/>
                                        </p:tgtEl>
                                        <p:attrNameLst>
                                          <p:attrName>ppt_h</p:attrName>
                                        </p:attrNameLst>
                                      </p:cBhvr>
                                      <p:tavLst>
                                        <p:tav tm="0">
                                          <p:val>
                                            <p:strVal val="#ppt_h"/>
                                          </p:val>
                                        </p:tav>
                                        <p:tav tm="100000">
                                          <p:val>
                                            <p:strVal val="#ppt_h"/>
                                          </p:val>
                                        </p:tav>
                                      </p:tavLst>
                                    </p:anim>
                                    <p:animEffect transition="in" filter="fade">
                                      <p:cBhvr>
                                        <p:cTn id="156" dur="1000"/>
                                        <p:tgtEl>
                                          <p:spTgt spid="33"/>
                                        </p:tgtEl>
                                      </p:cBhvr>
                                    </p:animEffect>
                                  </p:childTnLst>
                                </p:cTn>
                              </p:par>
                            </p:childTnLst>
                          </p:cTn>
                        </p:par>
                        <p:par>
                          <p:cTn id="157" fill="hold">
                            <p:stCondLst>
                              <p:cond delay="10500"/>
                            </p:stCondLst>
                            <p:childTnLst>
                              <p:par>
                                <p:cTn id="158" presetID="55" presetClass="entr" presetSubtype="0" fill="hold" nodeType="afterEffect">
                                  <p:stCondLst>
                                    <p:cond delay="0"/>
                                  </p:stCondLst>
                                  <p:childTnLst>
                                    <p:set>
                                      <p:cBhvr>
                                        <p:cTn id="159" dur="1" fill="hold">
                                          <p:stCondLst>
                                            <p:cond delay="0"/>
                                          </p:stCondLst>
                                        </p:cTn>
                                        <p:tgtEl>
                                          <p:spTgt spid="49"/>
                                        </p:tgtEl>
                                        <p:attrNameLst>
                                          <p:attrName>style.visibility</p:attrName>
                                        </p:attrNameLst>
                                      </p:cBhvr>
                                      <p:to>
                                        <p:strVal val="visible"/>
                                      </p:to>
                                    </p:set>
                                    <p:anim calcmode="lin" valueType="num">
                                      <p:cBhvr>
                                        <p:cTn id="160" dur="1000" fill="hold"/>
                                        <p:tgtEl>
                                          <p:spTgt spid="49"/>
                                        </p:tgtEl>
                                        <p:attrNameLst>
                                          <p:attrName>ppt_w</p:attrName>
                                        </p:attrNameLst>
                                      </p:cBhvr>
                                      <p:tavLst>
                                        <p:tav tm="0">
                                          <p:val>
                                            <p:strVal val="#ppt_w*0.70"/>
                                          </p:val>
                                        </p:tav>
                                        <p:tav tm="100000">
                                          <p:val>
                                            <p:strVal val="#ppt_w"/>
                                          </p:val>
                                        </p:tav>
                                      </p:tavLst>
                                    </p:anim>
                                    <p:anim calcmode="lin" valueType="num">
                                      <p:cBhvr>
                                        <p:cTn id="161" dur="1000" fill="hold"/>
                                        <p:tgtEl>
                                          <p:spTgt spid="49"/>
                                        </p:tgtEl>
                                        <p:attrNameLst>
                                          <p:attrName>ppt_h</p:attrName>
                                        </p:attrNameLst>
                                      </p:cBhvr>
                                      <p:tavLst>
                                        <p:tav tm="0">
                                          <p:val>
                                            <p:strVal val="#ppt_h"/>
                                          </p:val>
                                        </p:tav>
                                        <p:tav tm="100000">
                                          <p:val>
                                            <p:strVal val="#ppt_h"/>
                                          </p:val>
                                        </p:tav>
                                      </p:tavLst>
                                    </p:anim>
                                    <p:animEffect transition="in" filter="fade">
                                      <p:cBhvr>
                                        <p:cTn id="162" dur="1000"/>
                                        <p:tgtEl>
                                          <p:spTgt spid="49"/>
                                        </p:tgtEl>
                                      </p:cBhvr>
                                    </p:animEffect>
                                  </p:childTnLst>
                                </p:cTn>
                              </p:par>
                            </p:childTnLst>
                          </p:cTn>
                        </p:par>
                        <p:par>
                          <p:cTn id="163" fill="hold">
                            <p:stCondLst>
                              <p:cond delay="11500"/>
                            </p:stCondLst>
                            <p:childTnLst>
                              <p:par>
                                <p:cTn id="164" presetID="55" presetClass="entr" presetSubtype="0" fill="hold" nodeType="afterEffect">
                                  <p:stCondLst>
                                    <p:cond delay="0"/>
                                  </p:stCondLst>
                                  <p:childTnLst>
                                    <p:set>
                                      <p:cBhvr>
                                        <p:cTn id="165" dur="1" fill="hold">
                                          <p:stCondLst>
                                            <p:cond delay="0"/>
                                          </p:stCondLst>
                                        </p:cTn>
                                        <p:tgtEl>
                                          <p:spTgt spid="51"/>
                                        </p:tgtEl>
                                        <p:attrNameLst>
                                          <p:attrName>style.visibility</p:attrName>
                                        </p:attrNameLst>
                                      </p:cBhvr>
                                      <p:to>
                                        <p:strVal val="visible"/>
                                      </p:to>
                                    </p:set>
                                    <p:anim calcmode="lin" valueType="num">
                                      <p:cBhvr>
                                        <p:cTn id="166" dur="1000" fill="hold"/>
                                        <p:tgtEl>
                                          <p:spTgt spid="51"/>
                                        </p:tgtEl>
                                        <p:attrNameLst>
                                          <p:attrName>ppt_w</p:attrName>
                                        </p:attrNameLst>
                                      </p:cBhvr>
                                      <p:tavLst>
                                        <p:tav tm="0">
                                          <p:val>
                                            <p:strVal val="#ppt_w*0.70"/>
                                          </p:val>
                                        </p:tav>
                                        <p:tav tm="100000">
                                          <p:val>
                                            <p:strVal val="#ppt_w"/>
                                          </p:val>
                                        </p:tav>
                                      </p:tavLst>
                                    </p:anim>
                                    <p:anim calcmode="lin" valueType="num">
                                      <p:cBhvr>
                                        <p:cTn id="167" dur="1000" fill="hold"/>
                                        <p:tgtEl>
                                          <p:spTgt spid="51"/>
                                        </p:tgtEl>
                                        <p:attrNameLst>
                                          <p:attrName>ppt_h</p:attrName>
                                        </p:attrNameLst>
                                      </p:cBhvr>
                                      <p:tavLst>
                                        <p:tav tm="0">
                                          <p:val>
                                            <p:strVal val="#ppt_h"/>
                                          </p:val>
                                        </p:tav>
                                        <p:tav tm="100000">
                                          <p:val>
                                            <p:strVal val="#ppt_h"/>
                                          </p:val>
                                        </p:tav>
                                      </p:tavLst>
                                    </p:anim>
                                    <p:animEffect transition="in" filter="fade">
                                      <p:cBhvr>
                                        <p:cTn id="168" dur="1000"/>
                                        <p:tgtEl>
                                          <p:spTgt spid="51"/>
                                        </p:tgtEl>
                                      </p:cBhvr>
                                    </p:animEffect>
                                  </p:childTnLst>
                                </p:cTn>
                              </p:par>
                            </p:childTnLst>
                          </p:cTn>
                        </p:par>
                        <p:par>
                          <p:cTn id="169" fill="hold">
                            <p:stCondLst>
                              <p:cond delay="12500"/>
                            </p:stCondLst>
                            <p:childTnLst>
                              <p:par>
                                <p:cTn id="170" presetID="55" presetClass="entr" presetSubtype="0" fill="hold" nodeType="afterEffect">
                                  <p:stCondLst>
                                    <p:cond delay="0"/>
                                  </p:stCondLst>
                                  <p:childTnLst>
                                    <p:set>
                                      <p:cBhvr>
                                        <p:cTn id="171" dur="1" fill="hold">
                                          <p:stCondLst>
                                            <p:cond delay="0"/>
                                          </p:stCondLst>
                                        </p:cTn>
                                        <p:tgtEl>
                                          <p:spTgt spid="57"/>
                                        </p:tgtEl>
                                        <p:attrNameLst>
                                          <p:attrName>style.visibility</p:attrName>
                                        </p:attrNameLst>
                                      </p:cBhvr>
                                      <p:to>
                                        <p:strVal val="visible"/>
                                      </p:to>
                                    </p:set>
                                    <p:anim calcmode="lin" valueType="num">
                                      <p:cBhvr>
                                        <p:cTn id="172" dur="1000" fill="hold"/>
                                        <p:tgtEl>
                                          <p:spTgt spid="57"/>
                                        </p:tgtEl>
                                        <p:attrNameLst>
                                          <p:attrName>ppt_w</p:attrName>
                                        </p:attrNameLst>
                                      </p:cBhvr>
                                      <p:tavLst>
                                        <p:tav tm="0">
                                          <p:val>
                                            <p:strVal val="#ppt_w*0.70"/>
                                          </p:val>
                                        </p:tav>
                                        <p:tav tm="100000">
                                          <p:val>
                                            <p:strVal val="#ppt_w"/>
                                          </p:val>
                                        </p:tav>
                                      </p:tavLst>
                                    </p:anim>
                                    <p:anim calcmode="lin" valueType="num">
                                      <p:cBhvr>
                                        <p:cTn id="173" dur="1000" fill="hold"/>
                                        <p:tgtEl>
                                          <p:spTgt spid="57"/>
                                        </p:tgtEl>
                                        <p:attrNameLst>
                                          <p:attrName>ppt_h</p:attrName>
                                        </p:attrNameLst>
                                      </p:cBhvr>
                                      <p:tavLst>
                                        <p:tav tm="0">
                                          <p:val>
                                            <p:strVal val="#ppt_h"/>
                                          </p:val>
                                        </p:tav>
                                        <p:tav tm="100000">
                                          <p:val>
                                            <p:strVal val="#ppt_h"/>
                                          </p:val>
                                        </p:tav>
                                      </p:tavLst>
                                    </p:anim>
                                    <p:animEffect transition="in" filter="fade">
                                      <p:cBhvr>
                                        <p:cTn id="174" dur="1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7" grpId="0"/>
      <p:bldP spid="12" grpId="0"/>
      <p:bldP spid="13" grpId="0"/>
      <p:bldP spid="15" grpId="0"/>
      <p:bldP spid="14" grpId="0" animBg="1"/>
      <p:bldP spid="18" grpId="0"/>
      <p:bldP spid="19" grpId="0"/>
      <p:bldP spid="20" grpId="0"/>
      <p:bldP spid="21" grpId="0"/>
      <p:bldP spid="21" grpId="1"/>
      <p:bldP spid="24" grpId="0"/>
      <p:bldP spid="24" grpId="1"/>
      <p:bldP spid="34" grpId="0"/>
      <p:bldP spid="35" grpId="0"/>
      <p:bldP spid="36" grpId="0"/>
      <p:bldP spid="36" grpId="1"/>
      <p:bldP spid="37" grpId="0"/>
      <p:bldP spid="39" grpId="0"/>
      <p:bldP spid="45" grpId="0"/>
      <p:bldP spid="47" grpId="0"/>
      <p:bldP spid="47" grpId="1"/>
      <p:bldP spid="53" grpId="0" animBg="1"/>
      <p:bldP spid="5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&amp; Motivation</a:t>
            </a:r>
          </a:p>
          <a:p>
            <a:r>
              <a:rPr lang="en-US" dirty="0" smtClean="0"/>
              <a:t>Rerun Overview</a:t>
            </a:r>
          </a:p>
          <a:p>
            <a:r>
              <a:rPr lang="en-US" dirty="0" smtClean="0"/>
              <a:t>Karma Insights</a:t>
            </a:r>
          </a:p>
          <a:p>
            <a:r>
              <a:rPr lang="en-US" dirty="0" smtClean="0">
                <a:solidFill>
                  <a:schemeClr val="accent2"/>
                </a:solidFill>
              </a:rPr>
              <a:t>Karma Implementation</a:t>
            </a:r>
          </a:p>
          <a:p>
            <a:r>
              <a:rPr lang="en-US" dirty="0" smtClean="0"/>
              <a:t>Evaluation</a:t>
            </a:r>
          </a:p>
          <a:p>
            <a:r>
              <a:rPr lang="en-US" dirty="0" smtClean="0"/>
              <a:t>Conclusion</a:t>
            </a:r>
          </a:p>
          <a:p>
            <a:endParaRPr lang="en-US" dirty="0"/>
          </a:p>
          <a:p>
            <a:endParaRPr lang="en-US" dirty="0" smtClean="0"/>
          </a:p>
        </p:txBody>
      </p:sp>
      <p:sp>
        <p:nvSpPr>
          <p:cNvPr id="4" name="Slide Number Placeholder 3"/>
          <p:cNvSpPr>
            <a:spLocks noGrp="1"/>
          </p:cNvSpPr>
          <p:nvPr>
            <p:ph type="sldNum" sz="quarter" idx="11"/>
          </p:nvPr>
        </p:nvSpPr>
        <p:spPr/>
        <p:txBody>
          <a:bodyPr/>
          <a:lstStyle/>
          <a:p>
            <a:fld id="{9D59FB1A-5742-48F7-8D20-DD38EC24F96D}" type="slidenum">
              <a:rPr lang="en-US" smtClean="0"/>
              <a:t>18</a:t>
            </a:fld>
            <a:endParaRPr lang="en-US"/>
          </a:p>
        </p:txBody>
      </p:sp>
    </p:spTree>
    <p:extLst>
      <p:ext uri="{BB962C8B-B14F-4D97-AF65-F5344CB8AC3E}">
        <p14:creationId xmlns:p14="http://schemas.microsoft.com/office/powerpoint/2010/main" val="18852020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05"/>
          <p:cNvGrpSpPr/>
          <p:nvPr/>
        </p:nvGrpSpPr>
        <p:grpSpPr>
          <a:xfrm>
            <a:off x="7391399" y="7162800"/>
            <a:ext cx="2916791" cy="2743200"/>
            <a:chOff x="7391400" y="6400800"/>
            <a:chExt cx="2533003" cy="1905000"/>
          </a:xfrm>
        </p:grpSpPr>
        <p:sp>
          <p:nvSpPr>
            <p:cNvPr id="25" name="Rounded Rectangle 24"/>
            <p:cNvSpPr/>
            <p:nvPr/>
          </p:nvSpPr>
          <p:spPr>
            <a:xfrm>
              <a:off x="7391400" y="6400800"/>
              <a:ext cx="2514600" cy="19050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03" name="TextBox 102"/>
            <p:cNvSpPr txBox="1"/>
            <p:nvPr/>
          </p:nvSpPr>
          <p:spPr>
            <a:xfrm>
              <a:off x="7412809" y="6553200"/>
              <a:ext cx="2511594" cy="235107"/>
            </a:xfrm>
            <a:prstGeom prst="rect">
              <a:avLst/>
            </a:prstGeom>
            <a:noFill/>
          </p:spPr>
          <p:txBody>
            <a:bodyPr wrap="none" rtlCol="0">
              <a:spAutoFit/>
            </a:bodyPr>
            <a:lstStyle/>
            <a:p>
              <a:r>
                <a:rPr lang="en-US" sz="1600" b="1" dirty="0" smtClean="0">
                  <a:solidFill>
                    <a:schemeClr val="bg1"/>
                  </a:solidFill>
                </a:rPr>
                <a:t>Karma’s Per-Core State</a:t>
              </a:r>
              <a:endParaRPr lang="en-US" sz="1600" b="1" dirty="0">
                <a:solidFill>
                  <a:schemeClr val="bg1"/>
                </a:solidFill>
              </a:endParaRPr>
            </a:p>
          </p:txBody>
        </p:sp>
      </p:grpSp>
      <p:sp>
        <p:nvSpPr>
          <p:cNvPr id="97" name="Rectangle 96"/>
          <p:cNvSpPr/>
          <p:nvPr/>
        </p:nvSpPr>
        <p:spPr>
          <a:xfrm>
            <a:off x="6400800" y="5105400"/>
            <a:ext cx="1905000" cy="1143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Karma Hardware</a:t>
            </a:r>
            <a:endParaRPr lang="en-US" dirty="0"/>
          </a:p>
        </p:txBody>
      </p:sp>
      <p:sp>
        <p:nvSpPr>
          <p:cNvPr id="3" name="Content Placeholder 2"/>
          <p:cNvSpPr>
            <a:spLocks noGrp="1"/>
          </p:cNvSpPr>
          <p:nvPr>
            <p:ph idx="1"/>
          </p:nvPr>
        </p:nvSpPr>
        <p:spPr>
          <a:xfrm>
            <a:off x="457200" y="1143001"/>
            <a:ext cx="8229600" cy="1905000"/>
          </a:xfrm>
        </p:spPr>
        <p:txBody>
          <a:bodyPr/>
          <a:lstStyle/>
          <a:p>
            <a:pPr>
              <a:buNone/>
            </a:pPr>
            <a:endParaRPr lang="en-US" sz="2000" dirty="0" smtClean="0"/>
          </a:p>
        </p:txBody>
      </p:sp>
      <p:grpSp>
        <p:nvGrpSpPr>
          <p:cNvPr id="5" name="Group 100"/>
          <p:cNvGrpSpPr/>
          <p:nvPr/>
        </p:nvGrpSpPr>
        <p:grpSpPr>
          <a:xfrm>
            <a:off x="10896600" y="990600"/>
            <a:ext cx="2895600" cy="1447800"/>
            <a:chOff x="10896600" y="990600"/>
            <a:chExt cx="2895600" cy="1447800"/>
          </a:xfrm>
        </p:grpSpPr>
        <p:sp>
          <p:nvSpPr>
            <p:cNvPr id="7" name="Rounded Rectangle 6"/>
            <p:cNvSpPr/>
            <p:nvPr/>
          </p:nvSpPr>
          <p:spPr>
            <a:xfrm>
              <a:off x="10896600" y="990600"/>
              <a:ext cx="2895600" cy="14478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12496800" y="1828800"/>
              <a:ext cx="1143000" cy="1524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 name="Rounded Rectangle 8"/>
            <p:cNvSpPr/>
            <p:nvPr/>
          </p:nvSpPr>
          <p:spPr>
            <a:xfrm>
              <a:off x="11049000" y="1066800"/>
              <a:ext cx="1143000" cy="533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800" b="1" dirty="0" smtClean="0"/>
                <a:t>Data</a:t>
              </a:r>
              <a:endParaRPr lang="en-US" sz="1800" b="1" dirty="0"/>
            </a:p>
          </p:txBody>
        </p:sp>
        <p:sp>
          <p:nvSpPr>
            <p:cNvPr id="10" name="Rounded Rectangle 9"/>
            <p:cNvSpPr/>
            <p:nvPr/>
          </p:nvSpPr>
          <p:spPr>
            <a:xfrm>
              <a:off x="12496800" y="1066800"/>
              <a:ext cx="1066800" cy="457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800" b="1" dirty="0" smtClean="0"/>
                <a:t>Tags</a:t>
              </a:r>
              <a:endParaRPr lang="en-US" sz="1800" b="1" dirty="0"/>
            </a:p>
          </p:txBody>
        </p:sp>
        <p:sp>
          <p:nvSpPr>
            <p:cNvPr id="11" name="Rounded Rectangle 10"/>
            <p:cNvSpPr/>
            <p:nvPr/>
          </p:nvSpPr>
          <p:spPr>
            <a:xfrm>
              <a:off x="11049000" y="1752600"/>
              <a:ext cx="12192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b="1" dirty="0" smtClean="0"/>
                <a:t>Directory</a:t>
              </a:r>
              <a:endParaRPr lang="en-US" sz="1400" b="1" dirty="0"/>
            </a:p>
          </p:txBody>
        </p:sp>
        <p:sp>
          <p:nvSpPr>
            <p:cNvPr id="12" name="Rounded Rectangle 11"/>
            <p:cNvSpPr/>
            <p:nvPr/>
          </p:nvSpPr>
          <p:spPr>
            <a:xfrm>
              <a:off x="11049000" y="2133600"/>
              <a:ext cx="25908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b="1" dirty="0" smtClean="0"/>
                <a:t>Coherence Controller</a:t>
              </a:r>
              <a:endParaRPr lang="en-US" sz="1400" b="1" dirty="0"/>
            </a:p>
          </p:txBody>
        </p:sp>
      </p:grpSp>
      <p:grpSp>
        <p:nvGrpSpPr>
          <p:cNvPr id="6" name="Group 101"/>
          <p:cNvGrpSpPr/>
          <p:nvPr/>
        </p:nvGrpSpPr>
        <p:grpSpPr>
          <a:xfrm>
            <a:off x="8915400" y="5486400"/>
            <a:ext cx="2209800" cy="1752600"/>
            <a:chOff x="10744200" y="5486400"/>
            <a:chExt cx="2209800" cy="1752600"/>
          </a:xfrm>
        </p:grpSpPr>
        <p:sp>
          <p:nvSpPr>
            <p:cNvPr id="24" name="Rounded Rectangle 23"/>
            <p:cNvSpPr/>
            <p:nvPr/>
          </p:nvSpPr>
          <p:spPr>
            <a:xfrm>
              <a:off x="10744200" y="5486400"/>
              <a:ext cx="2209800" cy="1752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30" name="Rounded Rectangle 29"/>
            <p:cNvSpPr/>
            <p:nvPr/>
          </p:nvSpPr>
          <p:spPr>
            <a:xfrm>
              <a:off x="10896600" y="5562600"/>
              <a:ext cx="1905000" cy="533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800" b="1" dirty="0" smtClean="0">
                  <a:latin typeface="Times New Roman" pitchFamily="18" charset="0"/>
                  <a:cs typeface="Times New Roman" pitchFamily="18" charset="0"/>
                </a:rPr>
                <a:t>Coherence Controller</a:t>
              </a:r>
              <a:endParaRPr lang="en-US" sz="1800" b="1" dirty="0">
                <a:latin typeface="Times New Roman" pitchFamily="18" charset="0"/>
                <a:cs typeface="Times New Roman" pitchFamily="18" charset="0"/>
              </a:endParaRPr>
            </a:p>
          </p:txBody>
        </p:sp>
        <p:sp>
          <p:nvSpPr>
            <p:cNvPr id="31" name="Rounded Rectangle 30"/>
            <p:cNvSpPr/>
            <p:nvPr/>
          </p:nvSpPr>
          <p:spPr>
            <a:xfrm>
              <a:off x="10896600" y="6248400"/>
              <a:ext cx="533400" cy="609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800" b="1" dirty="0" smtClean="0">
                  <a:latin typeface="Times New Roman" pitchFamily="18" charset="0"/>
                  <a:cs typeface="Times New Roman" pitchFamily="18" charset="0"/>
                </a:rPr>
                <a:t>L1 I</a:t>
              </a:r>
              <a:endParaRPr lang="en-US" sz="1800" b="1" dirty="0">
                <a:latin typeface="Times New Roman" pitchFamily="18" charset="0"/>
                <a:cs typeface="Times New Roman" pitchFamily="18" charset="0"/>
              </a:endParaRPr>
            </a:p>
          </p:txBody>
        </p:sp>
        <p:sp>
          <p:nvSpPr>
            <p:cNvPr id="32" name="Rounded Rectangle 31"/>
            <p:cNvSpPr/>
            <p:nvPr/>
          </p:nvSpPr>
          <p:spPr>
            <a:xfrm>
              <a:off x="12268200" y="6248400"/>
              <a:ext cx="533400" cy="609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800" b="1" dirty="0" smtClean="0">
                  <a:latin typeface="Times New Roman" pitchFamily="18" charset="0"/>
                  <a:cs typeface="Times New Roman" pitchFamily="18" charset="0"/>
                </a:rPr>
                <a:t>L1 D</a:t>
              </a:r>
              <a:endParaRPr lang="en-US" sz="1800" b="1" dirty="0">
                <a:latin typeface="Times New Roman" pitchFamily="18" charset="0"/>
                <a:cs typeface="Times New Roman" pitchFamily="18" charset="0"/>
              </a:endParaRPr>
            </a:p>
          </p:txBody>
        </p:sp>
        <p:sp>
          <p:nvSpPr>
            <p:cNvPr id="33" name="Rounded Rectangle 32"/>
            <p:cNvSpPr/>
            <p:nvPr/>
          </p:nvSpPr>
          <p:spPr>
            <a:xfrm>
              <a:off x="10896600" y="6934200"/>
              <a:ext cx="1905000" cy="228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800" b="1" dirty="0" smtClean="0"/>
                <a:t>Pipeline</a:t>
              </a:r>
              <a:endParaRPr lang="en-US" sz="1800" b="1" dirty="0"/>
            </a:p>
          </p:txBody>
        </p:sp>
        <p:sp>
          <p:nvSpPr>
            <p:cNvPr id="34" name="Rounded Rectangle 33"/>
            <p:cNvSpPr/>
            <p:nvPr/>
          </p:nvSpPr>
          <p:spPr>
            <a:xfrm>
              <a:off x="11582400" y="6324600"/>
              <a:ext cx="533400" cy="3048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grpSp>
        <p:nvGrpSpPr>
          <p:cNvPr id="17" name="Group 99"/>
          <p:cNvGrpSpPr/>
          <p:nvPr/>
        </p:nvGrpSpPr>
        <p:grpSpPr>
          <a:xfrm>
            <a:off x="1981200" y="2819400"/>
            <a:ext cx="5410200" cy="2057400"/>
            <a:chOff x="1371600" y="3048000"/>
            <a:chExt cx="5410200" cy="2057400"/>
          </a:xfrm>
        </p:grpSpPr>
        <p:sp>
          <p:nvSpPr>
            <p:cNvPr id="13" name="Rounded Rectangle 12"/>
            <p:cNvSpPr/>
            <p:nvPr/>
          </p:nvSpPr>
          <p:spPr>
            <a:xfrm>
              <a:off x="2286000" y="3048000"/>
              <a:ext cx="685800" cy="6858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800" b="1" dirty="0" smtClean="0"/>
                <a:t>L2</a:t>
              </a:r>
              <a:r>
                <a:rPr lang="en-US" dirty="0" smtClean="0"/>
                <a:t> </a:t>
              </a:r>
              <a:r>
                <a:rPr lang="en-US" sz="1800" dirty="0" smtClean="0"/>
                <a:t>0</a:t>
              </a:r>
              <a:endParaRPr lang="en-US" sz="1800" dirty="0"/>
            </a:p>
          </p:txBody>
        </p:sp>
        <p:sp>
          <p:nvSpPr>
            <p:cNvPr id="14" name="Rounded Rectangle 13"/>
            <p:cNvSpPr/>
            <p:nvPr/>
          </p:nvSpPr>
          <p:spPr>
            <a:xfrm>
              <a:off x="3124200" y="3048000"/>
              <a:ext cx="685800" cy="6858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800" b="1" dirty="0" smtClean="0"/>
                <a:t>L2</a:t>
              </a:r>
              <a:r>
                <a:rPr lang="en-US" sz="1800" dirty="0" smtClean="0"/>
                <a:t> 1</a:t>
              </a:r>
              <a:endParaRPr lang="en-US" sz="1800" dirty="0"/>
            </a:p>
          </p:txBody>
        </p:sp>
        <p:sp>
          <p:nvSpPr>
            <p:cNvPr id="15" name="Rounded Rectangle 14"/>
            <p:cNvSpPr/>
            <p:nvPr/>
          </p:nvSpPr>
          <p:spPr>
            <a:xfrm>
              <a:off x="4390697" y="3048000"/>
              <a:ext cx="685800" cy="6858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800" b="1" dirty="0" smtClean="0"/>
                <a:t>L2</a:t>
              </a:r>
              <a:r>
                <a:rPr lang="en-US" sz="1800" dirty="0" smtClean="0"/>
                <a:t> 14</a:t>
              </a:r>
              <a:endParaRPr lang="en-US" sz="1800" dirty="0"/>
            </a:p>
          </p:txBody>
        </p:sp>
        <p:sp>
          <p:nvSpPr>
            <p:cNvPr id="16" name="Rounded Rectangle 15"/>
            <p:cNvSpPr/>
            <p:nvPr/>
          </p:nvSpPr>
          <p:spPr>
            <a:xfrm>
              <a:off x="5181600" y="3048000"/>
              <a:ext cx="685800" cy="6858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800" b="1" dirty="0" smtClean="0"/>
                <a:t>L2</a:t>
              </a:r>
              <a:r>
                <a:rPr lang="en-US" sz="1800" dirty="0" smtClean="0"/>
                <a:t> 15</a:t>
              </a:r>
              <a:endParaRPr lang="en-US" sz="1800" dirty="0"/>
            </a:p>
          </p:txBody>
        </p:sp>
        <p:sp>
          <p:nvSpPr>
            <p:cNvPr id="20" name="Rounded Rectangle 19"/>
            <p:cNvSpPr/>
            <p:nvPr/>
          </p:nvSpPr>
          <p:spPr>
            <a:xfrm>
              <a:off x="5257800" y="4495800"/>
              <a:ext cx="838200" cy="609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800" b="1" dirty="0" smtClean="0"/>
                <a:t>Core</a:t>
              </a:r>
              <a:r>
                <a:rPr lang="en-US" sz="1800" dirty="0" smtClean="0"/>
                <a:t> 15</a:t>
              </a:r>
              <a:endParaRPr lang="en-US" sz="1800" dirty="0"/>
            </a:p>
          </p:txBody>
        </p:sp>
        <p:sp>
          <p:nvSpPr>
            <p:cNvPr id="21" name="Rounded Rectangle 20"/>
            <p:cNvSpPr/>
            <p:nvPr/>
          </p:nvSpPr>
          <p:spPr>
            <a:xfrm>
              <a:off x="2590800" y="3962400"/>
              <a:ext cx="2895600" cy="304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800" b="1" dirty="0" smtClean="0"/>
                <a:t>Interconnect</a:t>
              </a:r>
              <a:endParaRPr lang="en-US" sz="1800" b="1" dirty="0"/>
            </a:p>
          </p:txBody>
        </p:sp>
        <p:sp>
          <p:nvSpPr>
            <p:cNvPr id="22" name="Rounded Rectangle 21"/>
            <p:cNvSpPr/>
            <p:nvPr/>
          </p:nvSpPr>
          <p:spPr>
            <a:xfrm>
              <a:off x="6248400" y="3657600"/>
              <a:ext cx="533400" cy="914400"/>
            </a:xfrm>
            <a:prstGeom prst="roundRect">
              <a:avLst/>
            </a:prstGeom>
          </p:spPr>
          <p:style>
            <a:lnRef idx="0">
              <a:schemeClr val="accent4"/>
            </a:lnRef>
            <a:fillRef idx="3">
              <a:schemeClr val="accent4"/>
            </a:fillRef>
            <a:effectRef idx="3">
              <a:schemeClr val="accent4"/>
            </a:effectRef>
            <a:fontRef idx="minor">
              <a:schemeClr val="lt1"/>
            </a:fontRef>
          </p:style>
          <p:txBody>
            <a:bodyPr vert="vert" rtlCol="0" anchor="ctr"/>
            <a:lstStyle/>
            <a:p>
              <a:pPr algn="ctr"/>
              <a:r>
                <a:rPr lang="en-US" sz="1800" b="1" dirty="0" smtClean="0"/>
                <a:t>DRAM</a:t>
              </a:r>
              <a:endParaRPr lang="en-US" sz="1800" b="1" dirty="0"/>
            </a:p>
          </p:txBody>
        </p:sp>
        <p:sp>
          <p:nvSpPr>
            <p:cNvPr id="23" name="Rounded Rectangle 22"/>
            <p:cNvSpPr/>
            <p:nvPr/>
          </p:nvSpPr>
          <p:spPr>
            <a:xfrm>
              <a:off x="1371600" y="3657600"/>
              <a:ext cx="533400" cy="914400"/>
            </a:xfrm>
            <a:prstGeom prst="roundRect">
              <a:avLst/>
            </a:prstGeom>
          </p:spPr>
          <p:style>
            <a:lnRef idx="0">
              <a:schemeClr val="accent4"/>
            </a:lnRef>
            <a:fillRef idx="3">
              <a:schemeClr val="accent4"/>
            </a:fillRef>
            <a:effectRef idx="3">
              <a:schemeClr val="accent4"/>
            </a:effectRef>
            <a:fontRef idx="minor">
              <a:schemeClr val="lt1"/>
            </a:fontRef>
          </p:style>
          <p:txBody>
            <a:bodyPr vert="vert270" rtlCol="0" anchor="ctr"/>
            <a:lstStyle/>
            <a:p>
              <a:pPr algn="ctr"/>
              <a:r>
                <a:rPr lang="en-US" sz="1800" b="1" dirty="0" smtClean="0">
                  <a:solidFill>
                    <a:schemeClr val="bg1"/>
                  </a:solidFill>
                </a:rPr>
                <a:t>DRAM</a:t>
              </a:r>
              <a:endParaRPr lang="en-US" sz="1800" b="1" dirty="0">
                <a:solidFill>
                  <a:schemeClr val="bg1"/>
                </a:solidFill>
              </a:endParaRPr>
            </a:p>
          </p:txBody>
        </p:sp>
        <p:sp>
          <p:nvSpPr>
            <p:cNvPr id="35" name="TextBox 34"/>
            <p:cNvSpPr txBox="1"/>
            <p:nvPr/>
          </p:nvSpPr>
          <p:spPr>
            <a:xfrm>
              <a:off x="3886200" y="3124200"/>
              <a:ext cx="426720" cy="523220"/>
            </a:xfrm>
            <a:prstGeom prst="rect">
              <a:avLst/>
            </a:prstGeom>
            <a:noFill/>
          </p:spPr>
          <p:txBody>
            <a:bodyPr wrap="none" rtlCol="0">
              <a:spAutoFit/>
            </a:bodyPr>
            <a:lstStyle/>
            <a:p>
              <a:r>
                <a:rPr lang="en-US" sz="2800" b="1" dirty="0" smtClean="0">
                  <a:latin typeface="Comic Sans MS" pitchFamily="66" charset="0"/>
                </a:rPr>
                <a:t>…</a:t>
              </a:r>
              <a:endParaRPr lang="en-US" sz="2800" b="1" dirty="0">
                <a:latin typeface="Comic Sans MS" pitchFamily="66" charset="0"/>
              </a:endParaRPr>
            </a:p>
          </p:txBody>
        </p:sp>
        <p:sp>
          <p:nvSpPr>
            <p:cNvPr id="40" name="Rounded Rectangle 39"/>
            <p:cNvSpPr/>
            <p:nvPr/>
          </p:nvSpPr>
          <p:spPr>
            <a:xfrm>
              <a:off x="4343400" y="4495800"/>
              <a:ext cx="838200" cy="609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800" b="1" dirty="0" smtClean="0"/>
                <a:t>Core</a:t>
              </a:r>
              <a:r>
                <a:rPr lang="en-US" sz="1800" dirty="0" smtClean="0"/>
                <a:t> 14</a:t>
              </a:r>
              <a:endParaRPr lang="en-US" sz="1800" dirty="0"/>
            </a:p>
          </p:txBody>
        </p:sp>
        <p:sp>
          <p:nvSpPr>
            <p:cNvPr id="41" name="Rounded Rectangle 40"/>
            <p:cNvSpPr/>
            <p:nvPr/>
          </p:nvSpPr>
          <p:spPr>
            <a:xfrm>
              <a:off x="2971800" y="4495800"/>
              <a:ext cx="838200" cy="609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800" b="1" dirty="0" smtClean="0"/>
                <a:t>Core</a:t>
              </a:r>
              <a:r>
                <a:rPr lang="en-US" sz="1800" dirty="0" smtClean="0"/>
                <a:t> 1</a:t>
              </a:r>
              <a:endParaRPr lang="en-US" sz="1800" dirty="0"/>
            </a:p>
          </p:txBody>
        </p:sp>
        <p:sp>
          <p:nvSpPr>
            <p:cNvPr id="42" name="Rounded Rectangle 41"/>
            <p:cNvSpPr/>
            <p:nvPr/>
          </p:nvSpPr>
          <p:spPr>
            <a:xfrm>
              <a:off x="2057400" y="4495800"/>
              <a:ext cx="838200" cy="609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800" b="1" dirty="0" smtClean="0"/>
                <a:t>Core</a:t>
              </a:r>
              <a:r>
                <a:rPr lang="en-US" sz="1800" dirty="0" smtClean="0"/>
                <a:t> 0</a:t>
              </a:r>
              <a:endParaRPr lang="en-US" sz="1800" dirty="0"/>
            </a:p>
          </p:txBody>
        </p:sp>
        <p:sp>
          <p:nvSpPr>
            <p:cNvPr id="43" name="TextBox 42"/>
            <p:cNvSpPr txBox="1"/>
            <p:nvPr/>
          </p:nvSpPr>
          <p:spPr>
            <a:xfrm>
              <a:off x="3886200" y="4495800"/>
              <a:ext cx="426720" cy="523220"/>
            </a:xfrm>
            <a:prstGeom prst="rect">
              <a:avLst/>
            </a:prstGeom>
            <a:noFill/>
          </p:spPr>
          <p:txBody>
            <a:bodyPr wrap="none" rtlCol="0">
              <a:spAutoFit/>
            </a:bodyPr>
            <a:lstStyle/>
            <a:p>
              <a:r>
                <a:rPr lang="en-US" sz="2800" b="1" dirty="0" smtClean="0">
                  <a:latin typeface="Comic Sans MS" pitchFamily="66" charset="0"/>
                </a:rPr>
                <a:t>…</a:t>
              </a:r>
              <a:endParaRPr lang="en-US" sz="2800" b="1" dirty="0">
                <a:latin typeface="Comic Sans MS" pitchFamily="66" charset="0"/>
              </a:endParaRPr>
            </a:p>
          </p:txBody>
        </p:sp>
        <p:cxnSp>
          <p:nvCxnSpPr>
            <p:cNvPr id="48" name="Straight Arrow Connector 47"/>
            <p:cNvCxnSpPr>
              <a:stCxn id="23" idx="3"/>
              <a:endCxn id="21" idx="1"/>
            </p:cNvCxnSpPr>
            <p:nvPr/>
          </p:nvCxnSpPr>
          <p:spPr>
            <a:xfrm>
              <a:off x="1905000" y="4114800"/>
              <a:ext cx="685800" cy="1588"/>
            </a:xfrm>
            <a:prstGeom prst="straightConnector1">
              <a:avLst/>
            </a:prstGeom>
            <a:ln>
              <a:headEnd type="stealth"/>
              <a:tailEnd type="stealth"/>
            </a:ln>
          </p:spPr>
          <p:style>
            <a:lnRef idx="2">
              <a:schemeClr val="dk1"/>
            </a:lnRef>
            <a:fillRef idx="0">
              <a:schemeClr val="dk1"/>
            </a:fillRef>
            <a:effectRef idx="1">
              <a:schemeClr val="dk1"/>
            </a:effectRef>
            <a:fontRef idx="minor">
              <a:schemeClr val="tx1"/>
            </a:fontRef>
          </p:style>
        </p:cxnSp>
        <p:cxnSp>
          <p:nvCxnSpPr>
            <p:cNvPr id="49" name="Straight Arrow Connector 48"/>
            <p:cNvCxnSpPr>
              <a:stCxn id="21" idx="3"/>
              <a:endCxn id="22" idx="1"/>
            </p:cNvCxnSpPr>
            <p:nvPr/>
          </p:nvCxnSpPr>
          <p:spPr>
            <a:xfrm>
              <a:off x="5486400" y="4114800"/>
              <a:ext cx="762000" cy="1588"/>
            </a:xfrm>
            <a:prstGeom prst="straightConnector1">
              <a:avLst/>
            </a:prstGeom>
            <a:ln>
              <a:headEnd type="stealth"/>
              <a:tailEnd type="stealth"/>
            </a:ln>
          </p:spPr>
          <p:style>
            <a:lnRef idx="2">
              <a:schemeClr val="dk1"/>
            </a:lnRef>
            <a:fillRef idx="0">
              <a:schemeClr val="dk1"/>
            </a:fillRef>
            <a:effectRef idx="1">
              <a:schemeClr val="dk1"/>
            </a:effectRef>
            <a:fontRef idx="minor">
              <a:schemeClr val="tx1"/>
            </a:fontRef>
          </p:style>
        </p:cxnSp>
        <p:cxnSp>
          <p:nvCxnSpPr>
            <p:cNvPr id="63" name="Shape 62"/>
            <p:cNvCxnSpPr>
              <a:stCxn id="42" idx="0"/>
            </p:cNvCxnSpPr>
            <p:nvPr/>
          </p:nvCxnSpPr>
          <p:spPr>
            <a:xfrm rot="5400000" flipH="1" flipV="1">
              <a:off x="2686050" y="4210050"/>
              <a:ext cx="76200" cy="495300"/>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65" name="Straight Arrow Connector 64"/>
            <p:cNvCxnSpPr/>
            <p:nvPr/>
          </p:nvCxnSpPr>
          <p:spPr>
            <a:xfrm rot="5400000" flipH="1" flipV="1">
              <a:off x="2895600" y="43434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67" name="Shape 66"/>
            <p:cNvCxnSpPr>
              <a:stCxn id="41" idx="0"/>
            </p:cNvCxnSpPr>
            <p:nvPr/>
          </p:nvCxnSpPr>
          <p:spPr>
            <a:xfrm rot="5400000" flipH="1" flipV="1">
              <a:off x="3486150" y="4324350"/>
              <a:ext cx="76200" cy="266700"/>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69" name="Straight Arrow Connector 68"/>
            <p:cNvCxnSpPr/>
            <p:nvPr/>
          </p:nvCxnSpPr>
          <p:spPr>
            <a:xfrm rot="5400000" flipH="1" flipV="1">
              <a:off x="3581400" y="43434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71" name="Shape 70"/>
            <p:cNvCxnSpPr>
              <a:stCxn id="40" idx="0"/>
            </p:cNvCxnSpPr>
            <p:nvPr/>
          </p:nvCxnSpPr>
          <p:spPr>
            <a:xfrm rot="16200000" flipV="1">
              <a:off x="4629150" y="4362450"/>
              <a:ext cx="76200" cy="190500"/>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73" name="Straight Arrow Connector 72"/>
            <p:cNvCxnSpPr/>
            <p:nvPr/>
          </p:nvCxnSpPr>
          <p:spPr>
            <a:xfrm rot="5400000" flipH="1" flipV="1">
              <a:off x="4495800" y="43434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75" name="Shape 74"/>
            <p:cNvCxnSpPr>
              <a:stCxn id="20" idx="0"/>
            </p:cNvCxnSpPr>
            <p:nvPr/>
          </p:nvCxnSpPr>
          <p:spPr>
            <a:xfrm rot="16200000" flipV="1">
              <a:off x="5353050" y="4171950"/>
              <a:ext cx="76200" cy="571500"/>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77" name="Straight Arrow Connector 76"/>
            <p:cNvCxnSpPr/>
            <p:nvPr/>
          </p:nvCxnSpPr>
          <p:spPr>
            <a:xfrm rot="5400000" flipH="1" flipV="1">
              <a:off x="5029200" y="43434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79" name="Shape 78"/>
            <p:cNvCxnSpPr>
              <a:stCxn id="13" idx="2"/>
            </p:cNvCxnSpPr>
            <p:nvPr/>
          </p:nvCxnSpPr>
          <p:spPr>
            <a:xfrm rot="16200000" flipH="1">
              <a:off x="2724150" y="3638550"/>
              <a:ext cx="76200" cy="266700"/>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81" name="Straight Arrow Connector 80"/>
            <p:cNvCxnSpPr/>
            <p:nvPr/>
          </p:nvCxnSpPr>
          <p:spPr>
            <a:xfrm rot="5400000">
              <a:off x="2819400" y="38862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83" name="Shape 82"/>
            <p:cNvCxnSpPr/>
            <p:nvPr/>
          </p:nvCxnSpPr>
          <p:spPr>
            <a:xfrm rot="16200000" flipH="1">
              <a:off x="3600450" y="3638550"/>
              <a:ext cx="76200" cy="266700"/>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84" name="Straight Arrow Connector 83"/>
            <p:cNvCxnSpPr/>
            <p:nvPr/>
          </p:nvCxnSpPr>
          <p:spPr>
            <a:xfrm rot="5400000">
              <a:off x="3695700" y="38862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86" name="Shape 85"/>
            <p:cNvCxnSpPr>
              <a:stCxn id="15" idx="2"/>
            </p:cNvCxnSpPr>
            <p:nvPr/>
          </p:nvCxnSpPr>
          <p:spPr>
            <a:xfrm rot="5400000">
              <a:off x="4576599" y="3653002"/>
              <a:ext cx="76200" cy="237797"/>
            </a:xfrm>
            <a:prstGeom prst="bentConnector2">
              <a:avLst/>
            </a:prstGeom>
            <a:ln>
              <a:headEnd type="stealth"/>
            </a:ln>
          </p:spPr>
          <p:style>
            <a:lnRef idx="2">
              <a:schemeClr val="dk1"/>
            </a:lnRef>
            <a:fillRef idx="0">
              <a:schemeClr val="dk1"/>
            </a:fillRef>
            <a:effectRef idx="1">
              <a:schemeClr val="dk1"/>
            </a:effectRef>
            <a:fontRef idx="minor">
              <a:schemeClr val="tx1"/>
            </a:fontRef>
          </p:style>
        </p:cxnSp>
        <p:cxnSp>
          <p:nvCxnSpPr>
            <p:cNvPr id="88" name="Straight Arrow Connector 87"/>
            <p:cNvCxnSpPr/>
            <p:nvPr/>
          </p:nvCxnSpPr>
          <p:spPr>
            <a:xfrm rot="5400000">
              <a:off x="4420394" y="3886200"/>
              <a:ext cx="151606" cy="794"/>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cxnSp>
          <p:nvCxnSpPr>
            <p:cNvPr id="91" name="Shape 90"/>
            <p:cNvCxnSpPr/>
            <p:nvPr/>
          </p:nvCxnSpPr>
          <p:spPr>
            <a:xfrm rot="10800000" flipV="1">
              <a:off x="5105401" y="3733800"/>
              <a:ext cx="466397" cy="76201"/>
            </a:xfrm>
            <a:prstGeom prst="bentConnector3">
              <a:avLst>
                <a:gd name="adj1" fmla="val -4084"/>
              </a:avLst>
            </a:prstGeom>
            <a:ln>
              <a:headEnd type="stealth"/>
            </a:ln>
          </p:spPr>
          <p:style>
            <a:lnRef idx="2">
              <a:schemeClr val="dk1"/>
            </a:lnRef>
            <a:fillRef idx="0">
              <a:schemeClr val="dk1"/>
            </a:fillRef>
            <a:effectRef idx="1">
              <a:schemeClr val="dk1"/>
            </a:effectRef>
            <a:fontRef idx="minor">
              <a:schemeClr val="tx1"/>
            </a:fontRef>
          </p:style>
        </p:cxnSp>
        <p:cxnSp>
          <p:nvCxnSpPr>
            <p:cNvPr id="95" name="Straight Arrow Connector 94"/>
            <p:cNvCxnSpPr/>
            <p:nvPr/>
          </p:nvCxnSpPr>
          <p:spPr>
            <a:xfrm rot="5400000">
              <a:off x="5029200" y="3886200"/>
              <a:ext cx="152400" cy="1588"/>
            </a:xfrm>
            <a:prstGeom prst="straightConnector1">
              <a:avLst/>
            </a:prstGeom>
            <a:ln>
              <a:tailEnd type="stealth"/>
            </a:ln>
          </p:spPr>
          <p:style>
            <a:lnRef idx="2">
              <a:schemeClr val="dk1"/>
            </a:lnRef>
            <a:fillRef idx="0">
              <a:schemeClr val="dk1"/>
            </a:fillRef>
            <a:effectRef idx="1">
              <a:schemeClr val="dk1"/>
            </a:effectRef>
            <a:fontRef idx="minor">
              <a:schemeClr val="tx1"/>
            </a:fontRef>
          </p:style>
        </p:cxnSp>
      </p:grpSp>
      <p:sp>
        <p:nvSpPr>
          <p:cNvPr id="105" name="TextBox 104"/>
          <p:cNvSpPr txBox="1"/>
          <p:nvPr/>
        </p:nvSpPr>
        <p:spPr>
          <a:xfrm>
            <a:off x="3657600" y="2209800"/>
            <a:ext cx="2103461" cy="461665"/>
          </a:xfrm>
          <a:prstGeom prst="rect">
            <a:avLst/>
          </a:prstGeom>
          <a:noFill/>
        </p:spPr>
        <p:txBody>
          <a:bodyPr wrap="none" rtlCol="0">
            <a:spAutoFit/>
          </a:bodyPr>
          <a:lstStyle/>
          <a:p>
            <a:r>
              <a:rPr lang="en-US" sz="2400" b="1" dirty="0" smtClean="0"/>
              <a:t>Base System</a:t>
            </a:r>
            <a:endParaRPr lang="en-US" sz="2400" b="1" dirty="0"/>
          </a:p>
        </p:txBody>
      </p:sp>
      <p:sp>
        <p:nvSpPr>
          <p:cNvPr id="61" name="TextBox 60"/>
          <p:cNvSpPr txBox="1"/>
          <p:nvPr/>
        </p:nvSpPr>
        <p:spPr>
          <a:xfrm>
            <a:off x="10686734" y="1333500"/>
            <a:ext cx="3315331" cy="369332"/>
          </a:xfrm>
          <a:prstGeom prst="rect">
            <a:avLst/>
          </a:prstGeom>
          <a:noFill/>
        </p:spPr>
        <p:txBody>
          <a:bodyPr wrap="none" rtlCol="0">
            <a:spAutoFit/>
          </a:bodyPr>
          <a:lstStyle/>
          <a:p>
            <a:r>
              <a:rPr lang="en-US" sz="1800" b="1" dirty="0" smtClean="0">
                <a:solidFill>
                  <a:schemeClr val="bg1"/>
                </a:solidFill>
              </a:rPr>
              <a:t>Rerun L2/Memory State</a:t>
            </a:r>
            <a:endParaRPr lang="en-US" sz="1800" b="1" dirty="0">
              <a:solidFill>
                <a:schemeClr val="bg1"/>
              </a:solidFill>
            </a:endParaRPr>
          </a:p>
        </p:txBody>
      </p:sp>
      <p:sp>
        <p:nvSpPr>
          <p:cNvPr id="76" name="TextBox 75"/>
          <p:cNvSpPr txBox="1"/>
          <p:nvPr/>
        </p:nvSpPr>
        <p:spPr>
          <a:xfrm>
            <a:off x="1562100" y="2802969"/>
            <a:ext cx="5562600" cy="1261884"/>
          </a:xfrm>
          <a:prstGeom prst="rect">
            <a:avLst/>
          </a:prstGeom>
          <a:solidFill>
            <a:schemeClr val="bg1"/>
          </a:solidFill>
        </p:spPr>
        <p:txBody>
          <a:bodyPr wrap="square" rtlCol="0">
            <a:spAutoFit/>
          </a:bodyPr>
          <a:lstStyle/>
          <a:p>
            <a:endParaRPr dirty="0"/>
          </a:p>
          <a:p>
            <a:r>
              <a:rPr lang="en-US" b="1" dirty="0" smtClean="0"/>
              <a:t>     Total State: 148 bytes/core</a:t>
            </a:r>
          </a:p>
          <a:p>
            <a:endParaRPr lang="en-US" sz="2800" b="1" dirty="0"/>
          </a:p>
        </p:txBody>
      </p:sp>
      <p:sp>
        <p:nvSpPr>
          <p:cNvPr id="80" name="Rectangle 79"/>
          <p:cNvSpPr/>
          <p:nvPr/>
        </p:nvSpPr>
        <p:spPr>
          <a:xfrm>
            <a:off x="6181398" y="4305300"/>
            <a:ext cx="1981200" cy="3810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smtClean="0"/>
              <a:t>Address Filter(FLT)</a:t>
            </a:r>
            <a:endParaRPr lang="en-US" sz="1400" dirty="0"/>
          </a:p>
        </p:txBody>
      </p:sp>
      <p:sp>
        <p:nvSpPr>
          <p:cNvPr id="82" name="Rectangle 81"/>
          <p:cNvSpPr/>
          <p:nvPr/>
        </p:nvSpPr>
        <p:spPr>
          <a:xfrm>
            <a:off x="6178924" y="4686300"/>
            <a:ext cx="1981200" cy="3810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smtClean="0"/>
              <a:t>Reference (REFS</a:t>
            </a:r>
            <a:r>
              <a:rPr lang="en-US" sz="1600" dirty="0" smtClean="0"/>
              <a:t>)</a:t>
            </a:r>
            <a:endParaRPr lang="en-US" sz="1600" dirty="0"/>
          </a:p>
        </p:txBody>
      </p:sp>
      <p:sp>
        <p:nvSpPr>
          <p:cNvPr id="85" name="Rectangle 84"/>
          <p:cNvSpPr/>
          <p:nvPr/>
        </p:nvSpPr>
        <p:spPr>
          <a:xfrm>
            <a:off x="6172200" y="5257800"/>
            <a:ext cx="1981200" cy="3810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smtClean="0"/>
              <a:t>Predecessor(PRED)</a:t>
            </a:r>
            <a:endParaRPr lang="en-US" sz="1400" dirty="0"/>
          </a:p>
        </p:txBody>
      </p:sp>
      <p:sp>
        <p:nvSpPr>
          <p:cNvPr id="87" name="Rectangle 86"/>
          <p:cNvSpPr/>
          <p:nvPr/>
        </p:nvSpPr>
        <p:spPr>
          <a:xfrm>
            <a:off x="6172200" y="5638800"/>
            <a:ext cx="1981200" cy="3810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smtClean="0"/>
              <a:t>Successor(SUCC</a:t>
            </a:r>
            <a:r>
              <a:rPr lang="en-US" sz="1600" dirty="0" smtClean="0"/>
              <a:t>)</a:t>
            </a:r>
            <a:endParaRPr lang="en-US" sz="1600" dirty="0"/>
          </a:p>
        </p:txBody>
      </p:sp>
      <p:sp>
        <p:nvSpPr>
          <p:cNvPr id="89" name="Rectangle 88"/>
          <p:cNvSpPr/>
          <p:nvPr/>
        </p:nvSpPr>
        <p:spPr>
          <a:xfrm>
            <a:off x="6172200" y="6019800"/>
            <a:ext cx="1981200" cy="3810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smtClean="0"/>
              <a:t>Timestamp(TS</a:t>
            </a:r>
            <a:r>
              <a:rPr lang="en-US" sz="1600" dirty="0" smtClean="0"/>
              <a:t>)</a:t>
            </a:r>
            <a:endParaRPr lang="en-US" sz="1600" dirty="0"/>
          </a:p>
        </p:txBody>
      </p:sp>
      <p:sp>
        <p:nvSpPr>
          <p:cNvPr id="4" name="Slide Number Placeholder 3"/>
          <p:cNvSpPr>
            <a:spLocks noGrp="1"/>
          </p:cNvSpPr>
          <p:nvPr>
            <p:ph type="sldNum" sz="quarter" idx="11"/>
          </p:nvPr>
        </p:nvSpPr>
        <p:spPr/>
        <p:txBody>
          <a:bodyPr/>
          <a:lstStyle/>
          <a:p>
            <a:fld id="{9D59FB1A-5742-48F7-8D20-DD38EC24F96D}" type="slidenum">
              <a:rPr lang="en-US" smtClean="0"/>
              <a:t>19</a:t>
            </a:fld>
            <a:endParaRPr lang="en-US"/>
          </a:p>
        </p:txBody>
      </p:sp>
    </p:spTree>
    <p:extLst>
      <p:ext uri="{BB962C8B-B14F-4D97-AF65-F5344CB8AC3E}">
        <p14:creationId xmlns:p14="http://schemas.microsoft.com/office/powerpoint/2010/main" val="4048275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path" presetSubtype="0" accel="50000" decel="50000" fill="hold" nodeType="clickEffect">
                                  <p:stCondLst>
                                    <p:cond delay="0"/>
                                  </p:stCondLst>
                                  <p:childTnLst>
                                    <p:animMotion origin="layout" path="M -1.11022E-16 -1.11111E-6 L -0.35417 0.31667 " pathEditMode="relative" rAng="0" ptsTypes="AA">
                                      <p:cBhvr>
                                        <p:cTn id="6" dur="2000" fill="hold"/>
                                        <p:tgtEl>
                                          <p:spTgt spid="17"/>
                                        </p:tgtEl>
                                        <p:attrNameLst>
                                          <p:attrName>ppt_x</p:attrName>
                                          <p:attrName>ppt_y</p:attrName>
                                        </p:attrNameLst>
                                      </p:cBhvr>
                                      <p:rCtr x="-17700" y="15800"/>
                                    </p:animMotion>
                                  </p:childTnLst>
                                </p:cTn>
                              </p:par>
                              <p:par>
                                <p:cTn id="7" presetID="6" presetClass="emph" presetSubtype="0" accel="50000" decel="50000" fill="hold" nodeType="withEffect">
                                  <p:stCondLst>
                                    <p:cond delay="0"/>
                                  </p:stCondLst>
                                  <p:childTnLst>
                                    <p:animScale>
                                      <p:cBhvr>
                                        <p:cTn id="8" dur="2000" fill="hold"/>
                                        <p:tgtEl>
                                          <p:spTgt spid="17"/>
                                        </p:tgtEl>
                                      </p:cBhvr>
                                      <p:by x="50000" y="50000"/>
                                    </p:animScale>
                                  </p:childTnLst>
                                </p:cTn>
                              </p:par>
                              <p:par>
                                <p:cTn id="9" presetID="4" presetClass="exit" presetSubtype="16" fill="hold" grpId="0" nodeType="withEffect">
                                  <p:stCondLst>
                                    <p:cond delay="0"/>
                                  </p:stCondLst>
                                  <p:childTnLst>
                                    <p:animEffect transition="out" filter="box(in)">
                                      <p:cBhvr>
                                        <p:cTn id="10" dur="500"/>
                                        <p:tgtEl>
                                          <p:spTgt spid="105"/>
                                        </p:tgtEl>
                                      </p:cBhvr>
                                    </p:animEffect>
                                    <p:set>
                                      <p:cBhvr>
                                        <p:cTn id="11" dur="1" fill="hold">
                                          <p:stCondLst>
                                            <p:cond delay="499"/>
                                          </p:stCondLst>
                                        </p:cTn>
                                        <p:tgtEl>
                                          <p:spTgt spid="105"/>
                                        </p:tgtEl>
                                        <p:attrNameLst>
                                          <p:attrName>style.visibility</p:attrName>
                                        </p:attrNameLst>
                                      </p:cBhvr>
                                      <p:to>
                                        <p:strVal val="hidden"/>
                                      </p:to>
                                    </p:set>
                                  </p:childTnLst>
                                </p:cTn>
                              </p:par>
                            </p:childTnLst>
                          </p:cTn>
                        </p:par>
                        <p:par>
                          <p:cTn id="12" fill="hold">
                            <p:stCondLst>
                              <p:cond delay="2000"/>
                            </p:stCondLst>
                            <p:childTnLst>
                              <p:par>
                                <p:cTn id="13" presetID="5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strVal val="#ppt_w*0.70"/>
                                          </p:val>
                                        </p:tav>
                                        <p:tav tm="100000">
                                          <p:val>
                                            <p:strVal val="#ppt_w"/>
                                          </p:val>
                                        </p:tav>
                                      </p:tavLst>
                                    </p:anim>
                                    <p:anim calcmode="lin" valueType="num">
                                      <p:cBhvr>
                                        <p:cTn id="16" dur="1000" fill="hold"/>
                                        <p:tgtEl>
                                          <p:spTgt spid="5"/>
                                        </p:tgtEl>
                                        <p:attrNameLst>
                                          <p:attrName>ppt_h</p:attrName>
                                        </p:attrNameLst>
                                      </p:cBhvr>
                                      <p:tavLst>
                                        <p:tav tm="0">
                                          <p:val>
                                            <p:strVal val="#ppt_h"/>
                                          </p:val>
                                        </p:tav>
                                        <p:tav tm="100000">
                                          <p:val>
                                            <p:strVal val="#ppt_h"/>
                                          </p:val>
                                        </p:tav>
                                      </p:tavLst>
                                    </p:anim>
                                    <p:animEffect transition="in" filter="fade">
                                      <p:cBhvr>
                                        <p:cTn id="17" dur="1000"/>
                                        <p:tgtEl>
                                          <p:spTgt spid="5"/>
                                        </p:tgtEl>
                                      </p:cBhvr>
                                    </p:animEffect>
                                  </p:childTnLst>
                                </p:cTn>
                              </p:par>
                              <p:par>
                                <p:cTn id="18" presetID="56" presetClass="path" presetSubtype="0" accel="50000" decel="50000" fill="hold" nodeType="withEffect">
                                  <p:stCondLst>
                                    <p:cond delay="0"/>
                                  </p:stCondLst>
                                  <p:childTnLst>
                                    <p:animMotion origin="layout" path="M -1.15833 0.55 L -1.18333 0.33889 " pathEditMode="relative" rAng="0" ptsTypes="AA">
                                      <p:cBhvr>
                                        <p:cTn id="19" dur="2000" fill="hold"/>
                                        <p:tgtEl>
                                          <p:spTgt spid="5"/>
                                        </p:tgtEl>
                                        <p:attrNameLst>
                                          <p:attrName>ppt_x</p:attrName>
                                          <p:attrName>ppt_y</p:attrName>
                                        </p:attrNameLst>
                                      </p:cBhvr>
                                      <p:rCtr x="-1300" y="-10600"/>
                                    </p:animMotion>
                                  </p:childTnLst>
                                </p:cTn>
                              </p:par>
                              <p:par>
                                <p:cTn id="20" presetID="55" presetClass="entr" presetSubtype="0"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ppt_w</p:attrName>
                                        </p:attrNameLst>
                                      </p:cBhvr>
                                      <p:tavLst>
                                        <p:tav tm="0">
                                          <p:val>
                                            <p:strVal val="#ppt_w*0.70"/>
                                          </p:val>
                                        </p:tav>
                                        <p:tav tm="100000">
                                          <p:val>
                                            <p:strVal val="#ppt_w"/>
                                          </p:val>
                                        </p:tav>
                                      </p:tavLst>
                                    </p:anim>
                                    <p:anim calcmode="lin" valueType="num">
                                      <p:cBhvr>
                                        <p:cTn id="23" dur="1000" fill="hold"/>
                                        <p:tgtEl>
                                          <p:spTgt spid="6"/>
                                        </p:tgtEl>
                                        <p:attrNameLst>
                                          <p:attrName>ppt_h</p:attrName>
                                        </p:attrNameLst>
                                      </p:cBhvr>
                                      <p:tavLst>
                                        <p:tav tm="0">
                                          <p:val>
                                            <p:strVal val="#ppt_h"/>
                                          </p:val>
                                        </p:tav>
                                        <p:tav tm="100000">
                                          <p:val>
                                            <p:strVal val="#ppt_h"/>
                                          </p:val>
                                        </p:tav>
                                      </p:tavLst>
                                    </p:anim>
                                    <p:animEffect transition="in" filter="fade">
                                      <p:cBhvr>
                                        <p:cTn id="24" dur="1000"/>
                                        <p:tgtEl>
                                          <p:spTgt spid="6"/>
                                        </p:tgtEl>
                                      </p:cBhvr>
                                    </p:animEffect>
                                  </p:childTnLst>
                                </p:cTn>
                              </p:par>
                              <p:par>
                                <p:cTn id="25" presetID="56" presetClass="path" presetSubtype="0" accel="50000" decel="50000" fill="hold" nodeType="withEffect">
                                  <p:stCondLst>
                                    <p:cond delay="0"/>
                                  </p:stCondLst>
                                  <p:childTnLst>
                                    <p:animMotion origin="layout" path="M -0.9875 -0.03889 L -0.62083 -0.07222 " pathEditMode="relative" rAng="0" ptsTypes="AA">
                                      <p:cBhvr>
                                        <p:cTn id="26" dur="2000" fill="hold"/>
                                        <p:tgtEl>
                                          <p:spTgt spid="6"/>
                                        </p:tgtEl>
                                        <p:attrNameLst>
                                          <p:attrName>ppt_x</p:attrName>
                                          <p:attrName>ppt_y</p:attrName>
                                        </p:attrNameLst>
                                      </p:cBhvr>
                                      <p:rCtr x="18300" y="-1700"/>
                                    </p:animMotion>
                                  </p:childTnLst>
                                </p:cTn>
                              </p:par>
                            </p:childTnLst>
                          </p:cTn>
                        </p:par>
                        <p:par>
                          <p:cTn id="27" fill="hold">
                            <p:stCondLst>
                              <p:cond delay="4000"/>
                            </p:stCondLst>
                            <p:childTnLst>
                              <p:par>
                                <p:cTn id="28" presetID="55" presetClass="entr" presetSubtype="0" fill="hold" nodeType="afterEffect">
                                  <p:stCondLst>
                                    <p:cond delay="0"/>
                                  </p:stCondLst>
                                  <p:childTnLst>
                                    <p:set>
                                      <p:cBhvr>
                                        <p:cTn id="29" dur="1" fill="hold">
                                          <p:stCondLst>
                                            <p:cond delay="0"/>
                                          </p:stCondLst>
                                        </p:cTn>
                                        <p:tgtEl>
                                          <p:spTgt spid="18"/>
                                        </p:tgtEl>
                                        <p:attrNameLst>
                                          <p:attrName>style.visibility</p:attrName>
                                        </p:attrNameLst>
                                      </p:cBhvr>
                                      <p:to>
                                        <p:strVal val="visible"/>
                                      </p:to>
                                    </p:set>
                                    <p:anim calcmode="lin" valueType="num">
                                      <p:cBhvr>
                                        <p:cTn id="30" dur="1000" fill="hold"/>
                                        <p:tgtEl>
                                          <p:spTgt spid="18"/>
                                        </p:tgtEl>
                                        <p:attrNameLst>
                                          <p:attrName>ppt_w</p:attrName>
                                        </p:attrNameLst>
                                      </p:cBhvr>
                                      <p:tavLst>
                                        <p:tav tm="0">
                                          <p:val>
                                            <p:strVal val="#ppt_w*0.70"/>
                                          </p:val>
                                        </p:tav>
                                        <p:tav tm="100000">
                                          <p:val>
                                            <p:strVal val="#ppt_w"/>
                                          </p:val>
                                        </p:tav>
                                      </p:tavLst>
                                    </p:anim>
                                    <p:anim calcmode="lin" valueType="num">
                                      <p:cBhvr>
                                        <p:cTn id="31" dur="1000" fill="hold"/>
                                        <p:tgtEl>
                                          <p:spTgt spid="18"/>
                                        </p:tgtEl>
                                        <p:attrNameLst>
                                          <p:attrName>ppt_h</p:attrName>
                                        </p:attrNameLst>
                                      </p:cBhvr>
                                      <p:tavLst>
                                        <p:tav tm="0">
                                          <p:val>
                                            <p:strVal val="#ppt_h"/>
                                          </p:val>
                                        </p:tav>
                                        <p:tav tm="100000">
                                          <p:val>
                                            <p:strVal val="#ppt_h"/>
                                          </p:val>
                                        </p:tav>
                                      </p:tavLst>
                                    </p:anim>
                                    <p:animEffect transition="in" filter="fade">
                                      <p:cBhvr>
                                        <p:cTn id="32" dur="1000"/>
                                        <p:tgtEl>
                                          <p:spTgt spid="18"/>
                                        </p:tgtEl>
                                      </p:cBhvr>
                                    </p:animEffect>
                                  </p:childTnLst>
                                </p:cTn>
                              </p:par>
                              <p:par>
                                <p:cTn id="33" presetID="56" presetClass="path" presetSubtype="0" accel="50000" decel="50000" fill="hold" nodeType="withEffect">
                                  <p:stCondLst>
                                    <p:cond delay="0"/>
                                  </p:stCondLst>
                                  <p:childTnLst>
                                    <p:animMotion origin="layout" path="M -0.27083 -0.21666 L -0.1875 -0.50555 " pathEditMode="relative" rAng="0" ptsTypes="AA">
                                      <p:cBhvr>
                                        <p:cTn id="34" dur="2000" fill="hold"/>
                                        <p:tgtEl>
                                          <p:spTgt spid="18"/>
                                        </p:tgtEl>
                                        <p:attrNameLst>
                                          <p:attrName>ppt_x</p:attrName>
                                          <p:attrName>ppt_y</p:attrName>
                                        </p:attrNameLst>
                                      </p:cBhvr>
                                      <p:rCtr x="4200" y="-14400"/>
                                    </p:animMotion>
                                  </p:childTnLst>
                                </p:cTn>
                              </p:par>
                              <p:par>
                                <p:cTn id="35" presetID="22" presetClass="entr" presetSubtype="8" fill="hold" grpId="0" nodeType="withEffect" nodePh="1">
                                  <p:stCondLst>
                                    <p:cond delay="0"/>
                                  </p:stCondLst>
                                  <p:endCondLst>
                                    <p:cond evt="begin" delay="0">
                                      <p:tn val="35"/>
                                    </p:cond>
                                  </p:end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wipe(left)">
                                      <p:cBhvr>
                                        <p:cTn id="37" dur="500"/>
                                        <p:tgtEl>
                                          <p:spTgt spid="3">
                                            <p:txEl>
                                              <p:pRg st="0" end="0"/>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80"/>
                                        </p:tgtEl>
                                        <p:attrNameLst>
                                          <p:attrName>style.visibility</p:attrName>
                                        </p:attrNameLst>
                                      </p:cBhvr>
                                      <p:to>
                                        <p:strVal val="visible"/>
                                      </p:to>
                                    </p:set>
                                    <p:animEffect transition="in" filter="wipe(left)">
                                      <p:cBhvr>
                                        <p:cTn id="40" dur="500"/>
                                        <p:tgtEl>
                                          <p:spTgt spid="8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82"/>
                                        </p:tgtEl>
                                        <p:attrNameLst>
                                          <p:attrName>style.visibility</p:attrName>
                                        </p:attrNameLst>
                                      </p:cBhvr>
                                      <p:to>
                                        <p:strVal val="visible"/>
                                      </p:to>
                                    </p:set>
                                    <p:animEffect transition="in" filter="wipe(left)">
                                      <p:cBhvr>
                                        <p:cTn id="45" dur="500"/>
                                        <p:tgtEl>
                                          <p:spTgt spid="82"/>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85"/>
                                        </p:tgtEl>
                                        <p:attrNameLst>
                                          <p:attrName>style.visibility</p:attrName>
                                        </p:attrNameLst>
                                      </p:cBhvr>
                                      <p:to>
                                        <p:strVal val="visible"/>
                                      </p:to>
                                    </p:set>
                                    <p:animEffect transition="in" filter="wipe(left)">
                                      <p:cBhvr>
                                        <p:cTn id="50" dur="500"/>
                                        <p:tgtEl>
                                          <p:spTgt spid="85"/>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87"/>
                                        </p:tgtEl>
                                        <p:attrNameLst>
                                          <p:attrName>style.visibility</p:attrName>
                                        </p:attrNameLst>
                                      </p:cBhvr>
                                      <p:to>
                                        <p:strVal val="visible"/>
                                      </p:to>
                                    </p:set>
                                    <p:animEffect transition="in" filter="wipe(left)">
                                      <p:cBhvr>
                                        <p:cTn id="55" dur="500"/>
                                        <p:tgtEl>
                                          <p:spTgt spid="8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89"/>
                                        </p:tgtEl>
                                        <p:attrNameLst>
                                          <p:attrName>style.visibility</p:attrName>
                                        </p:attrNameLst>
                                      </p:cBhvr>
                                      <p:to>
                                        <p:strVal val="visible"/>
                                      </p:to>
                                    </p:set>
                                    <p:animEffect transition="in" filter="wipe(left)">
                                      <p:cBhvr>
                                        <p:cTn id="60" dur="500"/>
                                        <p:tgtEl>
                                          <p:spTgt spid="89"/>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97"/>
                                        </p:tgtEl>
                                        <p:attrNameLst>
                                          <p:attrName>style.visibility</p:attrName>
                                        </p:attrNameLst>
                                      </p:cBhvr>
                                      <p:to>
                                        <p:strVal val="visible"/>
                                      </p:to>
                                    </p:set>
                                    <p:animEffect transition="in" filter="blinds(horizontal)">
                                      <p:cBhvr>
                                        <p:cTn id="65" dur="500"/>
                                        <p:tgtEl>
                                          <p:spTgt spid="97"/>
                                        </p:tgtEl>
                                      </p:cBhvr>
                                    </p:animEffec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3" grpId="0" build="p"/>
      <p:bldP spid="105" grpId="0"/>
      <p:bldP spid="76" grpId="0" animBg="1"/>
      <p:bldP spid="80" grpId="0" animBg="1"/>
      <p:bldP spid="82" grpId="0" animBg="1"/>
      <p:bldP spid="85" grpId="0" animBg="1"/>
      <p:bldP spid="87" grpId="0" animBg="1"/>
      <p:bldP spid="8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summary</a:t>
            </a:r>
            <a:endParaRPr lang="en-US" dirty="0"/>
          </a:p>
        </p:txBody>
      </p:sp>
      <p:sp>
        <p:nvSpPr>
          <p:cNvPr id="3" name="Content Placeholder 2"/>
          <p:cNvSpPr>
            <a:spLocks noGrp="1"/>
          </p:cNvSpPr>
          <p:nvPr>
            <p:ph idx="1"/>
          </p:nvPr>
        </p:nvSpPr>
        <p:spPr>
          <a:xfrm>
            <a:off x="304800" y="1066800"/>
            <a:ext cx="8229600" cy="5029200"/>
          </a:xfrm>
        </p:spPr>
        <p:txBody>
          <a:bodyPr>
            <a:normAutofit fontScale="92500" lnSpcReduction="10000"/>
          </a:bodyPr>
          <a:lstStyle/>
          <a:p>
            <a:r>
              <a:rPr lang="en-US" sz="2800" dirty="0" smtClean="0"/>
              <a:t>Applications of deterministic record-replay</a:t>
            </a:r>
          </a:p>
          <a:p>
            <a:pPr lvl="1"/>
            <a:r>
              <a:rPr lang="en-US" sz="2400" dirty="0" smtClean="0"/>
              <a:t>Debugging</a:t>
            </a:r>
          </a:p>
          <a:p>
            <a:pPr lvl="1"/>
            <a:r>
              <a:rPr lang="en-US" sz="2400" dirty="0"/>
              <a:t>Fault tolerance</a:t>
            </a:r>
          </a:p>
          <a:p>
            <a:pPr lvl="1"/>
            <a:r>
              <a:rPr lang="en-US" sz="2400" dirty="0" smtClean="0"/>
              <a:t>Security</a:t>
            </a:r>
          </a:p>
          <a:p>
            <a:r>
              <a:rPr lang="en-US" sz="2800" dirty="0" smtClean="0"/>
              <a:t>Existing hardware record-</a:t>
            </a:r>
            <a:r>
              <a:rPr lang="en-US" sz="2800" dirty="0" err="1" smtClean="0"/>
              <a:t>replayer</a:t>
            </a:r>
            <a:endParaRPr lang="en-US" sz="2800" dirty="0" smtClean="0"/>
          </a:p>
          <a:p>
            <a:pPr lvl="1"/>
            <a:r>
              <a:rPr lang="en-US" sz="2400" dirty="0" smtClean="0"/>
              <a:t>Fast record but</a:t>
            </a:r>
          </a:p>
          <a:p>
            <a:pPr lvl="1"/>
            <a:r>
              <a:rPr lang="en-US" sz="2400" dirty="0"/>
              <a:t>S</a:t>
            </a:r>
            <a:r>
              <a:rPr lang="en-US" sz="2400" dirty="0" smtClean="0"/>
              <a:t>low replay or </a:t>
            </a:r>
          </a:p>
          <a:p>
            <a:pPr lvl="1"/>
            <a:r>
              <a:rPr lang="en-US" sz="2400" dirty="0" smtClean="0"/>
              <a:t>Requires major hardware changes</a:t>
            </a:r>
          </a:p>
          <a:p>
            <a:r>
              <a:rPr lang="en-US" sz="2800" dirty="0" smtClean="0"/>
              <a:t>Karma: Faster Replay with nearly-conventional h/w</a:t>
            </a:r>
          </a:p>
          <a:p>
            <a:pPr lvl="1"/>
            <a:r>
              <a:rPr lang="en-US" sz="2400" dirty="0" smtClean="0"/>
              <a:t>Extends Rerun</a:t>
            </a:r>
          </a:p>
          <a:p>
            <a:pPr lvl="1"/>
            <a:r>
              <a:rPr lang="en-US" sz="2400" dirty="0" smtClean="0"/>
              <a:t>Records more parallelism </a:t>
            </a:r>
          </a:p>
          <a:p>
            <a:endParaRPr lang="en-US" dirty="0"/>
          </a:p>
        </p:txBody>
      </p:sp>
      <p:sp>
        <p:nvSpPr>
          <p:cNvPr id="4" name="Slide Number Placeholder 3"/>
          <p:cNvSpPr>
            <a:spLocks noGrp="1"/>
          </p:cNvSpPr>
          <p:nvPr>
            <p:ph type="sldNum" sz="quarter" idx="11"/>
          </p:nvPr>
        </p:nvSpPr>
        <p:spPr/>
        <p:txBody>
          <a:bodyPr/>
          <a:lstStyle/>
          <a:p>
            <a:fld id="{9D59FB1A-5742-48F7-8D20-DD38EC24F96D}" type="slidenum">
              <a:rPr lang="en-US" smtClean="0"/>
              <a:t>2</a:t>
            </a:fld>
            <a:endParaRPr lang="en-US"/>
          </a:p>
        </p:txBody>
      </p:sp>
    </p:spTree>
    <p:extLst>
      <p:ext uri="{BB962C8B-B14F-4D97-AF65-F5344CB8AC3E}">
        <p14:creationId xmlns:p14="http://schemas.microsoft.com/office/powerpoint/2010/main" val="10866425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&amp; Motivation</a:t>
            </a:r>
          </a:p>
          <a:p>
            <a:r>
              <a:rPr lang="en-US" dirty="0" smtClean="0"/>
              <a:t>Rerun Overview</a:t>
            </a:r>
          </a:p>
          <a:p>
            <a:r>
              <a:rPr lang="en-US" dirty="0" smtClean="0"/>
              <a:t>Karma Insights</a:t>
            </a:r>
          </a:p>
          <a:p>
            <a:r>
              <a:rPr lang="en-US" dirty="0" smtClean="0"/>
              <a:t>Karma Implementation</a:t>
            </a:r>
          </a:p>
          <a:p>
            <a:r>
              <a:rPr lang="en-US" dirty="0" smtClean="0">
                <a:solidFill>
                  <a:schemeClr val="accent2"/>
                </a:solidFill>
              </a:rPr>
              <a:t>Evaluation</a:t>
            </a:r>
          </a:p>
          <a:p>
            <a:r>
              <a:rPr lang="en-US" dirty="0" smtClean="0"/>
              <a:t>Conclusion</a:t>
            </a:r>
          </a:p>
          <a:p>
            <a:endParaRPr lang="en-US" dirty="0"/>
          </a:p>
          <a:p>
            <a:endParaRPr lang="en-US" dirty="0" smtClean="0"/>
          </a:p>
        </p:txBody>
      </p:sp>
      <p:sp>
        <p:nvSpPr>
          <p:cNvPr id="4" name="Slide Number Placeholder 3"/>
          <p:cNvSpPr>
            <a:spLocks noGrp="1"/>
          </p:cNvSpPr>
          <p:nvPr>
            <p:ph type="sldNum" sz="quarter" idx="11"/>
          </p:nvPr>
        </p:nvSpPr>
        <p:spPr/>
        <p:txBody>
          <a:bodyPr/>
          <a:lstStyle/>
          <a:p>
            <a:fld id="{9D59FB1A-5742-48F7-8D20-DD38EC24F96D}" type="slidenum">
              <a:rPr lang="en-US" smtClean="0"/>
              <a:t>20</a:t>
            </a:fld>
            <a:endParaRPr lang="en-US"/>
          </a:p>
        </p:txBody>
      </p:sp>
    </p:spTree>
    <p:extLst>
      <p:ext uri="{BB962C8B-B14F-4D97-AF65-F5344CB8AC3E}">
        <p14:creationId xmlns:p14="http://schemas.microsoft.com/office/powerpoint/2010/main" val="40829309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10600" cy="685800"/>
          </a:xfrm>
        </p:spPr>
        <p:txBody>
          <a:bodyPr/>
          <a:lstStyle/>
          <a:p>
            <a:r>
              <a:rPr lang="en-US" dirty="0" smtClean="0"/>
              <a:t>Evaluation:</a:t>
            </a:r>
            <a:endParaRPr lang="en-US" dirty="0"/>
          </a:p>
        </p:txBody>
      </p:sp>
      <p:sp>
        <p:nvSpPr>
          <p:cNvPr id="3" name="Content Placeholder 2"/>
          <p:cNvSpPr>
            <a:spLocks noGrp="1"/>
          </p:cNvSpPr>
          <p:nvPr>
            <p:ph idx="1"/>
          </p:nvPr>
        </p:nvSpPr>
        <p:spPr>
          <a:xfrm>
            <a:off x="457200" y="1143000"/>
            <a:ext cx="8229600" cy="4983163"/>
          </a:xfrm>
        </p:spPr>
        <p:txBody>
          <a:bodyPr/>
          <a:lstStyle/>
          <a:p>
            <a:r>
              <a:rPr lang="en-US" sz="2800" dirty="0" smtClean="0"/>
              <a:t>Were we able to speed up the replay?</a:t>
            </a:r>
            <a:endParaRPr lang="en-US" sz="2800" dirty="0"/>
          </a:p>
        </p:txBody>
      </p:sp>
      <p:pic>
        <p:nvPicPr>
          <p:cNvPr id="4" name="Picture 3"/>
          <p:cNvPicPr>
            <a:picLocks noChangeAspect="1" noChangeArrowheads="1"/>
          </p:cNvPicPr>
          <p:nvPr/>
        </p:nvPicPr>
        <p:blipFill>
          <a:blip r:embed="rId3" cstate="print"/>
          <a:srcRect/>
          <a:stretch>
            <a:fillRect/>
          </a:stretch>
        </p:blipFill>
        <p:spPr bwMode="auto">
          <a:xfrm>
            <a:off x="1143000" y="1828800"/>
            <a:ext cx="6354097" cy="4191000"/>
          </a:xfrm>
          <a:prstGeom prst="rect">
            <a:avLst/>
          </a:prstGeom>
          <a:noFill/>
          <a:ln w="9525">
            <a:noFill/>
            <a:miter lim="800000"/>
            <a:headEnd/>
            <a:tailEnd/>
          </a:ln>
          <a:effectLst/>
        </p:spPr>
      </p:pic>
      <p:cxnSp>
        <p:nvCxnSpPr>
          <p:cNvPr id="6" name="Straight Arrow Connector 5"/>
          <p:cNvCxnSpPr/>
          <p:nvPr/>
        </p:nvCxnSpPr>
        <p:spPr>
          <a:xfrm flipV="1">
            <a:off x="6324600" y="3276600"/>
            <a:ext cx="304800" cy="13716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572000" y="2971800"/>
            <a:ext cx="304800" cy="12192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2895600" y="2895600"/>
            <a:ext cx="228600" cy="6858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1"/>
          </p:nvPr>
        </p:nvSpPr>
        <p:spPr/>
        <p:txBody>
          <a:bodyPr/>
          <a:lstStyle/>
          <a:p>
            <a:fld id="{9D59FB1A-5742-48F7-8D20-DD38EC24F96D}" type="slidenum">
              <a:rPr lang="en-US" smtClean="0"/>
              <a:t>21</a:t>
            </a:fld>
            <a:endParaRPr lang="en-US"/>
          </a:p>
        </p:txBody>
      </p:sp>
    </p:spTree>
    <p:extLst>
      <p:ext uri="{BB962C8B-B14F-4D97-AF65-F5344CB8AC3E}">
        <p14:creationId xmlns:p14="http://schemas.microsoft.com/office/powerpoint/2010/main" val="190259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par>
                                <p:cTn id="11" presetID="22" presetClass="entr" presetSubtype="4"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10600" cy="685800"/>
          </a:xfrm>
        </p:spPr>
        <p:txBody>
          <a:bodyPr/>
          <a:lstStyle/>
          <a:p>
            <a:r>
              <a:rPr lang="en-US" dirty="0" smtClean="0"/>
              <a:t>Evaluation:</a:t>
            </a:r>
            <a:endParaRPr lang="en-US" dirty="0"/>
          </a:p>
        </p:txBody>
      </p:sp>
      <p:sp>
        <p:nvSpPr>
          <p:cNvPr id="3" name="Content Placeholder 2"/>
          <p:cNvSpPr>
            <a:spLocks noGrp="1"/>
          </p:cNvSpPr>
          <p:nvPr>
            <p:ph idx="1"/>
          </p:nvPr>
        </p:nvSpPr>
        <p:spPr>
          <a:xfrm>
            <a:off x="457200" y="1143000"/>
            <a:ext cx="8229600" cy="4983163"/>
          </a:xfrm>
        </p:spPr>
        <p:txBody>
          <a:bodyPr/>
          <a:lstStyle/>
          <a:p>
            <a:r>
              <a:rPr lang="en-US" sz="2800" dirty="0" smtClean="0"/>
              <a:t>Were we able to speed up the replay?</a:t>
            </a:r>
            <a:endParaRPr lang="en-US" sz="2800" dirty="0"/>
          </a:p>
        </p:txBody>
      </p:sp>
      <p:pic>
        <p:nvPicPr>
          <p:cNvPr id="4" name="Picture 3"/>
          <p:cNvPicPr>
            <a:picLocks noChangeAspect="1" noChangeArrowheads="1"/>
          </p:cNvPicPr>
          <p:nvPr/>
        </p:nvPicPr>
        <p:blipFill>
          <a:blip r:embed="rId3" cstate="print"/>
          <a:srcRect/>
          <a:stretch>
            <a:fillRect/>
          </a:stretch>
        </p:blipFill>
        <p:spPr bwMode="auto">
          <a:xfrm>
            <a:off x="1143000" y="1828800"/>
            <a:ext cx="3581400" cy="2362200"/>
          </a:xfrm>
          <a:prstGeom prst="rect">
            <a:avLst/>
          </a:prstGeom>
          <a:noFill/>
          <a:ln w="9525">
            <a:noFill/>
            <a:miter lim="800000"/>
            <a:headEnd/>
            <a:tailEnd/>
          </a:ln>
          <a:effectLst/>
        </p:spPr>
      </p:pic>
      <p:pic>
        <p:nvPicPr>
          <p:cNvPr id="5" name="Picture 6"/>
          <p:cNvPicPr>
            <a:picLocks noChangeAspect="1" noChangeArrowheads="1"/>
          </p:cNvPicPr>
          <p:nvPr/>
        </p:nvPicPr>
        <p:blipFill>
          <a:blip r:embed="rId4" cstate="print"/>
          <a:srcRect/>
          <a:stretch>
            <a:fillRect/>
          </a:stretch>
        </p:blipFill>
        <p:spPr bwMode="auto">
          <a:xfrm>
            <a:off x="4876800" y="1828800"/>
            <a:ext cx="3505200" cy="2362200"/>
          </a:xfrm>
          <a:prstGeom prst="rect">
            <a:avLst/>
          </a:prstGeom>
          <a:noFill/>
          <a:ln w="9525">
            <a:noFill/>
            <a:miter lim="800000"/>
            <a:headEnd/>
            <a:tailEnd/>
          </a:ln>
          <a:effectLst/>
        </p:spPr>
      </p:pic>
      <p:pic>
        <p:nvPicPr>
          <p:cNvPr id="6" name="Picture 5"/>
          <p:cNvPicPr>
            <a:picLocks noChangeAspect="1" noChangeArrowheads="1"/>
          </p:cNvPicPr>
          <p:nvPr/>
        </p:nvPicPr>
        <p:blipFill>
          <a:blip r:embed="rId5" cstate="print"/>
          <a:srcRect/>
          <a:stretch>
            <a:fillRect/>
          </a:stretch>
        </p:blipFill>
        <p:spPr bwMode="auto">
          <a:xfrm>
            <a:off x="1143000" y="4267200"/>
            <a:ext cx="3581400" cy="2438400"/>
          </a:xfrm>
          <a:prstGeom prst="rect">
            <a:avLst/>
          </a:prstGeom>
          <a:noFill/>
          <a:ln w="9525">
            <a:noFill/>
            <a:miter lim="800000"/>
            <a:headEnd/>
            <a:tailEnd/>
          </a:ln>
          <a:effectLst/>
        </p:spPr>
      </p:pic>
      <p:pic>
        <p:nvPicPr>
          <p:cNvPr id="7" name="Picture 8"/>
          <p:cNvPicPr>
            <a:picLocks noChangeAspect="1" noChangeArrowheads="1"/>
          </p:cNvPicPr>
          <p:nvPr/>
        </p:nvPicPr>
        <p:blipFill>
          <a:blip r:embed="rId6" cstate="print"/>
          <a:srcRect/>
          <a:stretch>
            <a:fillRect/>
          </a:stretch>
        </p:blipFill>
        <p:spPr bwMode="auto">
          <a:xfrm>
            <a:off x="4876800" y="4267200"/>
            <a:ext cx="3505200" cy="2438400"/>
          </a:xfrm>
          <a:prstGeom prst="rect">
            <a:avLst/>
          </a:prstGeom>
          <a:noFill/>
          <a:ln w="9525">
            <a:noFill/>
            <a:miter lim="800000"/>
            <a:headEnd/>
            <a:tailEnd/>
          </a:ln>
          <a:effectLst/>
        </p:spPr>
      </p:pic>
      <p:sp>
        <p:nvSpPr>
          <p:cNvPr id="11" name="TextBox 10"/>
          <p:cNvSpPr txBox="1"/>
          <p:nvPr/>
        </p:nvSpPr>
        <p:spPr>
          <a:xfrm>
            <a:off x="2590800" y="3505200"/>
            <a:ext cx="4876800" cy="830997"/>
          </a:xfrm>
          <a:prstGeom prst="rect">
            <a:avLst/>
          </a:prstGeom>
          <a:noFill/>
        </p:spPr>
        <p:txBody>
          <a:bodyPr wrap="square" rtlCol="0">
            <a:spAutoFit/>
          </a:bodyPr>
          <a:lstStyle/>
          <a:p>
            <a:r>
              <a:rPr lang="en-US" sz="2400" dirty="0" smtClean="0"/>
              <a:t>On Average ~4X improvement in replay speed over Rerun</a:t>
            </a:r>
            <a:endParaRPr lang="en-US" sz="2400" dirty="0"/>
          </a:p>
        </p:txBody>
      </p:sp>
      <p:sp>
        <p:nvSpPr>
          <p:cNvPr id="8" name="Slide Number Placeholder 7"/>
          <p:cNvSpPr>
            <a:spLocks noGrp="1"/>
          </p:cNvSpPr>
          <p:nvPr>
            <p:ph type="sldNum" sz="quarter" idx="11"/>
          </p:nvPr>
        </p:nvSpPr>
        <p:spPr/>
        <p:txBody>
          <a:bodyPr/>
          <a:lstStyle/>
          <a:p>
            <a:fld id="{9D59FB1A-5742-48F7-8D20-DD38EC24F96D}" type="slidenum">
              <a:rPr lang="en-US" smtClean="0"/>
              <a:t>22</a:t>
            </a:fld>
            <a:endParaRPr lang="en-US"/>
          </a:p>
        </p:txBody>
      </p:sp>
    </p:spTree>
    <p:extLst>
      <p:ext uri="{BB962C8B-B14F-4D97-AF65-F5344CB8AC3E}">
        <p14:creationId xmlns:p14="http://schemas.microsoft.com/office/powerpoint/2010/main" val="103182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4"/>
                                        </p:tgtEl>
                                        <p:attrNameLst>
                                          <p:attrName>style.opacity</p:attrName>
                                        </p:attrNameLst>
                                      </p:cBhvr>
                                      <p:to>
                                        <p:strVal val="0.15"/>
                                      </p:to>
                                    </p:set>
                                    <p:animEffect filter="image" prLst="opacity: 0.15">
                                      <p:cBhvr rctx="IE">
                                        <p:cTn id="17" dur="indefinite"/>
                                        <p:tgtEl>
                                          <p:spTgt spid="4"/>
                                        </p:tgtEl>
                                      </p:cBhvr>
                                    </p:animEffect>
                                  </p:childTnLst>
                                </p:cTn>
                              </p:par>
                              <p:par>
                                <p:cTn id="18" presetID="9" presetClass="emph" presetSubtype="0" nodeType="withEffect">
                                  <p:stCondLst>
                                    <p:cond delay="0"/>
                                  </p:stCondLst>
                                  <p:childTnLst>
                                    <p:set>
                                      <p:cBhvr rctx="PPT">
                                        <p:cTn id="19" dur="indefinite"/>
                                        <p:tgtEl>
                                          <p:spTgt spid="5"/>
                                        </p:tgtEl>
                                        <p:attrNameLst>
                                          <p:attrName>style.opacity</p:attrName>
                                        </p:attrNameLst>
                                      </p:cBhvr>
                                      <p:to>
                                        <p:strVal val="0.15"/>
                                      </p:to>
                                    </p:set>
                                    <p:animEffect filter="image" prLst="opacity: 0.15">
                                      <p:cBhvr rctx="IE">
                                        <p:cTn id="20" dur="indefinite"/>
                                        <p:tgtEl>
                                          <p:spTgt spid="5"/>
                                        </p:tgtEl>
                                      </p:cBhvr>
                                    </p:animEffect>
                                  </p:childTnLst>
                                </p:cTn>
                              </p:par>
                              <p:par>
                                <p:cTn id="21" presetID="9" presetClass="emph" presetSubtype="0" nodeType="withEffect">
                                  <p:stCondLst>
                                    <p:cond delay="0"/>
                                  </p:stCondLst>
                                  <p:childTnLst>
                                    <p:set>
                                      <p:cBhvr rctx="PPT">
                                        <p:cTn id="22" dur="indefinite"/>
                                        <p:tgtEl>
                                          <p:spTgt spid="6"/>
                                        </p:tgtEl>
                                        <p:attrNameLst>
                                          <p:attrName>style.opacity</p:attrName>
                                        </p:attrNameLst>
                                      </p:cBhvr>
                                      <p:to>
                                        <p:strVal val="0.15"/>
                                      </p:to>
                                    </p:set>
                                    <p:animEffect filter="image" prLst="opacity: 0.15">
                                      <p:cBhvr rctx="IE">
                                        <p:cTn id="23" dur="indefinite"/>
                                        <p:tgtEl>
                                          <p:spTgt spid="6"/>
                                        </p:tgtEl>
                                      </p:cBhvr>
                                    </p:animEffect>
                                  </p:childTnLst>
                                </p:cTn>
                              </p:par>
                              <p:par>
                                <p:cTn id="24" presetID="9" presetClass="emph" presetSubtype="0" nodeType="withEffect">
                                  <p:stCondLst>
                                    <p:cond delay="0"/>
                                  </p:stCondLst>
                                  <p:childTnLst>
                                    <p:set>
                                      <p:cBhvr rctx="PPT">
                                        <p:cTn id="25" dur="indefinite"/>
                                        <p:tgtEl>
                                          <p:spTgt spid="7"/>
                                        </p:tgtEl>
                                        <p:attrNameLst>
                                          <p:attrName>style.opacity</p:attrName>
                                        </p:attrNameLst>
                                      </p:cBhvr>
                                      <p:to>
                                        <p:strVal val="0.15"/>
                                      </p:to>
                                    </p:set>
                                    <p:animEffect filter="image" prLst="opacity: 0.15">
                                      <p:cBhvr rctx="IE">
                                        <p:cTn id="26" dur="indefinite"/>
                                        <p:tgtEl>
                                          <p:spTgt spid="7"/>
                                        </p:tgtEl>
                                      </p:cBhvr>
                                    </p:animEffec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Did we blowup log size?</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1600200" y="2362200"/>
            <a:ext cx="5486400" cy="3413919"/>
          </a:xfrm>
          <a:prstGeom prst="rect">
            <a:avLst/>
          </a:prstGeom>
          <a:noFill/>
          <a:ln w="9525">
            <a:noFill/>
            <a:miter lim="800000"/>
            <a:headEnd/>
            <a:tailEnd/>
          </a:ln>
          <a:effectLst/>
        </p:spPr>
      </p:pic>
      <p:cxnSp>
        <p:nvCxnSpPr>
          <p:cNvPr id="6" name="Straight Connector 5"/>
          <p:cNvCxnSpPr/>
          <p:nvPr/>
        </p:nvCxnSpPr>
        <p:spPr>
          <a:xfrm rot="5400000">
            <a:off x="6477000" y="3675888"/>
            <a:ext cx="1219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485900" y="3407439"/>
            <a:ext cx="5715000" cy="1323439"/>
          </a:xfrm>
          <a:prstGeom prst="rect">
            <a:avLst/>
          </a:prstGeom>
          <a:noFill/>
        </p:spPr>
        <p:txBody>
          <a:bodyPr wrap="square" rtlCol="0">
            <a:spAutoFit/>
          </a:bodyPr>
          <a:lstStyle/>
          <a:p>
            <a:r>
              <a:rPr lang="en-US" sz="2000" dirty="0" smtClean="0"/>
              <a:t>On average Karma does not increase the size of the log but instead improves it by as much as 40% as we allow larger episodes</a:t>
            </a:r>
            <a:endParaRPr lang="en-US" sz="2000" dirty="0"/>
          </a:p>
        </p:txBody>
      </p:sp>
      <p:cxnSp>
        <p:nvCxnSpPr>
          <p:cNvPr id="7" name="Straight Connector 6"/>
          <p:cNvCxnSpPr/>
          <p:nvPr/>
        </p:nvCxnSpPr>
        <p:spPr bwMode="auto">
          <a:xfrm>
            <a:off x="1981200" y="3538330"/>
            <a:ext cx="4419600" cy="0"/>
          </a:xfrm>
          <a:prstGeom prst="line">
            <a:avLst/>
          </a:prstGeom>
          <a:solidFill>
            <a:schemeClr val="accent1"/>
          </a:solidFill>
          <a:ln w="1587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Slide Number Placeholder 4"/>
          <p:cNvSpPr>
            <a:spLocks noGrp="1"/>
          </p:cNvSpPr>
          <p:nvPr>
            <p:ph type="sldNum" sz="quarter" idx="11"/>
          </p:nvPr>
        </p:nvSpPr>
        <p:spPr/>
        <p:txBody>
          <a:bodyPr/>
          <a:lstStyle/>
          <a:p>
            <a:fld id="{9D59FB1A-5742-48F7-8D20-DD38EC24F96D}" type="slidenum">
              <a:rPr lang="en-US" smtClean="0"/>
              <a:t>23</a:t>
            </a:fld>
            <a:endParaRPr lang="en-US"/>
          </a:p>
        </p:txBody>
      </p:sp>
    </p:spTree>
    <p:extLst>
      <p:ext uri="{BB962C8B-B14F-4D97-AF65-F5344CB8AC3E}">
        <p14:creationId xmlns:p14="http://schemas.microsoft.com/office/powerpoint/2010/main" val="41760228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mph" presetSubtype="0" nodeType="clickEffect">
                                  <p:stCondLst>
                                    <p:cond delay="0"/>
                                  </p:stCondLst>
                                  <p:childTnLst>
                                    <p:set>
                                      <p:cBhvr rctx="PPT">
                                        <p:cTn id="14" dur="indefinite"/>
                                        <p:tgtEl>
                                          <p:spTgt spid="4"/>
                                        </p:tgtEl>
                                        <p:attrNameLst>
                                          <p:attrName>style.opacity</p:attrName>
                                        </p:attrNameLst>
                                      </p:cBhvr>
                                      <p:to>
                                        <p:strVal val="0.1"/>
                                      </p:to>
                                    </p:set>
                                    <p:animEffect filter="image" prLst="opacity: 0.1">
                                      <p:cBhvr rctx="IE">
                                        <p:cTn id="15" dur="indefinite"/>
                                        <p:tgtEl>
                                          <p:spTgt spid="4"/>
                                        </p:tgtEl>
                                      </p:cBhvr>
                                    </p:animEffect>
                                  </p:childTnLst>
                                </p:cTn>
                              </p:par>
                              <p:par>
                                <p:cTn id="16" presetID="9" presetClass="emph" presetSubtype="0" nodeType="withEffect">
                                  <p:stCondLst>
                                    <p:cond delay="0"/>
                                  </p:stCondLst>
                                  <p:childTnLst>
                                    <p:set>
                                      <p:cBhvr rctx="PPT">
                                        <p:cTn id="17" dur="indefinite"/>
                                        <p:tgtEl>
                                          <p:spTgt spid="6"/>
                                        </p:tgtEl>
                                        <p:attrNameLst>
                                          <p:attrName>style.opacity</p:attrName>
                                        </p:attrNameLst>
                                      </p:cBhvr>
                                      <p:to>
                                        <p:strVal val="0.1"/>
                                      </p:to>
                                    </p:set>
                                    <p:animEffect filter="image" prLst="opacity: 0.1">
                                      <p:cBhvr rctx="IE">
                                        <p:cTn id="18" dur="indefinite"/>
                                        <p:tgtEl>
                                          <p:spTgt spid="6"/>
                                        </p:tgtEl>
                                      </p:cBhvr>
                                    </p:animEffect>
                                  </p:childTnLst>
                                </p:cTn>
                              </p:par>
                              <p:par>
                                <p:cTn id="19" presetID="9" presetClass="emph" presetSubtype="0" nodeType="withEffect">
                                  <p:stCondLst>
                                    <p:cond delay="0"/>
                                  </p:stCondLst>
                                  <p:childTnLst>
                                    <p:set>
                                      <p:cBhvr rctx="PPT">
                                        <p:cTn id="20" dur="indefinite"/>
                                        <p:tgtEl>
                                          <p:spTgt spid="7"/>
                                        </p:tgtEl>
                                        <p:attrNameLst>
                                          <p:attrName>style.opacity</p:attrName>
                                        </p:attrNameLst>
                                      </p:cBhvr>
                                      <p:to>
                                        <p:strVal val="0.1"/>
                                      </p:to>
                                    </p:set>
                                    <p:animEffect filter="image" prLst="opacity: 0.1">
                                      <p:cBhvr rctx="IE">
                                        <p:cTn id="21" dur="indefinite"/>
                                        <p:tgtEl>
                                          <p:spTgt spid="7"/>
                                        </p:tgtEl>
                                      </p:cBhvr>
                                    </p:animEffect>
                                  </p:childTnLst>
                                </p:cTn>
                              </p:par>
                              <p:par>
                                <p:cTn id="22" presetID="1" presetClass="entr" presetSubtype="0" fill="hold" nodeType="withEffect">
                                  <p:stCondLst>
                                    <p:cond delay="0"/>
                                  </p:stCondLst>
                                  <p:childTnLst>
                                    <p:set>
                                      <p:cBhvr>
                                        <p:cTn id="2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&amp; Motivation</a:t>
            </a:r>
          </a:p>
          <a:p>
            <a:r>
              <a:rPr lang="en-US" dirty="0" smtClean="0"/>
              <a:t>Rerun Overview</a:t>
            </a:r>
          </a:p>
          <a:p>
            <a:r>
              <a:rPr lang="en-US" dirty="0" smtClean="0"/>
              <a:t>Karma Insights</a:t>
            </a:r>
          </a:p>
          <a:p>
            <a:r>
              <a:rPr lang="en-US" dirty="0" smtClean="0"/>
              <a:t>Karma Implementation</a:t>
            </a:r>
          </a:p>
          <a:p>
            <a:r>
              <a:rPr lang="en-US" dirty="0" smtClean="0"/>
              <a:t>Evaluation</a:t>
            </a:r>
          </a:p>
          <a:p>
            <a:r>
              <a:rPr lang="en-US" dirty="0" smtClean="0">
                <a:solidFill>
                  <a:schemeClr val="tx2"/>
                </a:solidFill>
              </a:rPr>
              <a:t>Conclusion</a:t>
            </a:r>
          </a:p>
          <a:p>
            <a:endParaRPr lang="en-US" dirty="0"/>
          </a:p>
          <a:p>
            <a:endParaRPr lang="en-US" dirty="0" smtClean="0"/>
          </a:p>
        </p:txBody>
      </p:sp>
      <p:sp>
        <p:nvSpPr>
          <p:cNvPr id="4" name="Slide Number Placeholder 3"/>
          <p:cNvSpPr>
            <a:spLocks noGrp="1"/>
          </p:cNvSpPr>
          <p:nvPr>
            <p:ph type="sldNum" sz="quarter" idx="11"/>
          </p:nvPr>
        </p:nvSpPr>
        <p:spPr/>
        <p:txBody>
          <a:bodyPr/>
          <a:lstStyle/>
          <a:p>
            <a:fld id="{9D59FB1A-5742-48F7-8D20-DD38EC24F96D}" type="slidenum">
              <a:rPr lang="en-US" smtClean="0"/>
              <a:t>24</a:t>
            </a:fld>
            <a:endParaRPr lang="en-US"/>
          </a:p>
        </p:txBody>
      </p:sp>
    </p:spTree>
    <p:extLst>
      <p:ext uri="{BB962C8B-B14F-4D97-AF65-F5344CB8AC3E}">
        <p14:creationId xmlns:p14="http://schemas.microsoft.com/office/powerpoint/2010/main" val="1795886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Conclusion</a:t>
            </a:r>
            <a:endParaRPr lang="en-US" dirty="0"/>
          </a:p>
        </p:txBody>
      </p:sp>
      <p:sp>
        <p:nvSpPr>
          <p:cNvPr id="3" name="Content Placeholder 2"/>
          <p:cNvSpPr>
            <a:spLocks noGrp="1"/>
          </p:cNvSpPr>
          <p:nvPr>
            <p:ph idx="1"/>
          </p:nvPr>
        </p:nvSpPr>
        <p:spPr>
          <a:xfrm>
            <a:off x="228600" y="1066800"/>
            <a:ext cx="8610600" cy="5257800"/>
          </a:xfrm>
        </p:spPr>
        <p:txBody>
          <a:bodyPr>
            <a:normAutofit fontScale="92500" lnSpcReduction="20000"/>
          </a:bodyPr>
          <a:lstStyle/>
          <a:p>
            <a:r>
              <a:rPr lang="en-US" sz="2800" dirty="0" smtClean="0"/>
              <a:t>Applications of deterministic replay</a:t>
            </a:r>
          </a:p>
          <a:p>
            <a:pPr lvl="1"/>
            <a:r>
              <a:rPr lang="en-US" sz="2400" dirty="0" smtClean="0"/>
              <a:t>Debugging</a:t>
            </a:r>
          </a:p>
          <a:p>
            <a:pPr lvl="1"/>
            <a:r>
              <a:rPr lang="en-US" sz="2400" dirty="0"/>
              <a:t>Fault tolerance</a:t>
            </a:r>
          </a:p>
          <a:p>
            <a:pPr lvl="1"/>
            <a:r>
              <a:rPr lang="en-US" sz="2400" dirty="0" smtClean="0"/>
              <a:t>Security</a:t>
            </a:r>
          </a:p>
          <a:p>
            <a:r>
              <a:rPr lang="en-US" sz="2800" dirty="0" smtClean="0"/>
              <a:t>Existing hardware record-</a:t>
            </a:r>
            <a:r>
              <a:rPr lang="en-US" sz="2800" dirty="0" err="1" smtClean="0"/>
              <a:t>replayer</a:t>
            </a:r>
            <a:endParaRPr lang="en-US" sz="2800" dirty="0" smtClean="0"/>
          </a:p>
          <a:p>
            <a:pPr lvl="1"/>
            <a:r>
              <a:rPr lang="en-US" sz="2400" dirty="0"/>
              <a:t>S</a:t>
            </a:r>
            <a:r>
              <a:rPr lang="en-US" sz="2400" dirty="0" smtClean="0"/>
              <a:t>low replay or </a:t>
            </a:r>
          </a:p>
          <a:p>
            <a:pPr lvl="1"/>
            <a:r>
              <a:rPr lang="en-US" sz="2400" dirty="0" smtClean="0"/>
              <a:t>Requires major hardware changes</a:t>
            </a:r>
          </a:p>
          <a:p>
            <a:r>
              <a:rPr lang="en-US" sz="2800" dirty="0" smtClean="0">
                <a:solidFill>
                  <a:srgbClr val="FF0000"/>
                </a:solidFill>
              </a:rPr>
              <a:t>Karma: Faster Replay with </a:t>
            </a:r>
            <a:r>
              <a:rPr lang="en-US" sz="2800" i="1" dirty="0" smtClean="0">
                <a:solidFill>
                  <a:srgbClr val="FF0000"/>
                </a:solidFill>
              </a:rPr>
              <a:t>nearly</a:t>
            </a:r>
            <a:r>
              <a:rPr lang="en-US" sz="2800" dirty="0" smtClean="0">
                <a:solidFill>
                  <a:srgbClr val="FF0000"/>
                </a:solidFill>
              </a:rPr>
              <a:t>-conventional h/w</a:t>
            </a:r>
          </a:p>
          <a:p>
            <a:pPr lvl="1"/>
            <a:r>
              <a:rPr lang="en-US" sz="2400" dirty="0" smtClean="0">
                <a:solidFill>
                  <a:srgbClr val="FF0000"/>
                </a:solidFill>
              </a:rPr>
              <a:t>Extends Rerun</a:t>
            </a:r>
          </a:p>
          <a:p>
            <a:pPr lvl="1"/>
            <a:r>
              <a:rPr lang="en-US" sz="2400" dirty="0" smtClean="0">
                <a:solidFill>
                  <a:srgbClr val="FF0000"/>
                </a:solidFill>
              </a:rPr>
              <a:t>Uses DAG instead of Scalar clock</a:t>
            </a:r>
          </a:p>
          <a:p>
            <a:pPr lvl="1"/>
            <a:r>
              <a:rPr lang="en-US" sz="2400" dirty="0" smtClean="0">
                <a:solidFill>
                  <a:srgbClr val="FF0000"/>
                </a:solidFill>
              </a:rPr>
              <a:t>Extend episodes past conflicts</a:t>
            </a:r>
          </a:p>
          <a:p>
            <a:r>
              <a:rPr lang="en-US" sz="2800" dirty="0" smtClean="0">
                <a:solidFill>
                  <a:srgbClr val="FF0000"/>
                </a:solidFill>
              </a:rPr>
              <a:t>Widen Application + Lower Cost </a:t>
            </a:r>
            <a:r>
              <a:rPr lang="en-US" sz="2800" dirty="0" smtClean="0">
                <a:solidFill>
                  <a:srgbClr val="FF0000"/>
                </a:solidFill>
                <a:sym typeface="Wingdings" pitchFamily="2" charset="2"/>
              </a:rPr>
              <a:t> More Attractive</a:t>
            </a:r>
            <a:endParaRPr lang="en-US" sz="2800" dirty="0" smtClean="0">
              <a:solidFill>
                <a:srgbClr val="FF0000"/>
              </a:solidFill>
            </a:endParaRPr>
          </a:p>
          <a:p>
            <a:endParaRPr lang="en-US" dirty="0"/>
          </a:p>
        </p:txBody>
      </p:sp>
      <p:sp>
        <p:nvSpPr>
          <p:cNvPr id="4" name="Slide Number Placeholder 3"/>
          <p:cNvSpPr>
            <a:spLocks noGrp="1"/>
          </p:cNvSpPr>
          <p:nvPr>
            <p:ph type="sldNum" sz="quarter" idx="11"/>
          </p:nvPr>
        </p:nvSpPr>
        <p:spPr/>
        <p:txBody>
          <a:bodyPr/>
          <a:lstStyle/>
          <a:p>
            <a:fld id="{9D59FB1A-5742-48F7-8D20-DD38EC24F96D}" type="slidenum">
              <a:rPr lang="en-US" smtClean="0"/>
              <a:t>25</a:t>
            </a:fld>
            <a:endParaRPr lang="en-US"/>
          </a:p>
        </p:txBody>
      </p:sp>
    </p:spTree>
    <p:extLst>
      <p:ext uri="{BB962C8B-B14F-4D97-AF65-F5344CB8AC3E}">
        <p14:creationId xmlns:p14="http://schemas.microsoft.com/office/powerpoint/2010/main" val="278881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Effect transition="in" filter="wipe(left)">
                                      <p:cBhvr>
                                        <p:cTn id="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4000" dirty="0" smtClean="0"/>
          </a:p>
          <a:p>
            <a:pPr marL="0" indent="0" algn="ctr">
              <a:buNone/>
            </a:pPr>
            <a:endParaRPr lang="en-US" sz="4000" dirty="0"/>
          </a:p>
          <a:p>
            <a:pPr marL="0" indent="0" algn="ctr">
              <a:buNone/>
            </a:pPr>
            <a:r>
              <a:rPr lang="en-US" sz="4000" dirty="0" smtClean="0"/>
              <a:t>Questions?</a:t>
            </a:r>
            <a:endParaRPr lang="en-US" sz="4000" dirty="0"/>
          </a:p>
        </p:txBody>
      </p:sp>
      <p:sp>
        <p:nvSpPr>
          <p:cNvPr id="4" name="Slide Number Placeholder 3"/>
          <p:cNvSpPr>
            <a:spLocks noGrp="1"/>
          </p:cNvSpPr>
          <p:nvPr>
            <p:ph type="sldNum" sz="quarter" idx="11"/>
          </p:nvPr>
        </p:nvSpPr>
        <p:spPr/>
        <p:txBody>
          <a:bodyPr/>
          <a:lstStyle/>
          <a:p>
            <a:fld id="{9D59FB1A-5742-48F7-8D20-DD38EC24F96D}" type="slidenum">
              <a:rPr lang="en-US" smtClean="0"/>
              <a:t>26</a:t>
            </a:fld>
            <a:endParaRPr lang="en-US"/>
          </a:p>
        </p:txBody>
      </p:sp>
    </p:spTree>
    <p:extLst>
      <p:ext uri="{BB962C8B-B14F-4D97-AF65-F5344CB8AC3E}">
        <p14:creationId xmlns:p14="http://schemas.microsoft.com/office/powerpoint/2010/main" val="4215956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chemeClr val="accent2"/>
                </a:solidFill>
              </a:rPr>
              <a:t>Background &amp; Motivation</a:t>
            </a:r>
          </a:p>
          <a:p>
            <a:r>
              <a:rPr lang="en-US" dirty="0" smtClean="0"/>
              <a:t>Rerun Overview</a:t>
            </a:r>
          </a:p>
          <a:p>
            <a:r>
              <a:rPr lang="en-US" dirty="0" smtClean="0"/>
              <a:t>Karma Insights</a:t>
            </a:r>
          </a:p>
          <a:p>
            <a:r>
              <a:rPr lang="en-US" dirty="0" smtClean="0"/>
              <a:t>Karma Implementation</a:t>
            </a:r>
          </a:p>
          <a:p>
            <a:r>
              <a:rPr lang="en-US" dirty="0" smtClean="0"/>
              <a:t>Evaluation</a:t>
            </a:r>
          </a:p>
          <a:p>
            <a:r>
              <a:rPr lang="en-US" dirty="0" smtClean="0"/>
              <a:t>Conclusion</a:t>
            </a:r>
          </a:p>
          <a:p>
            <a:endParaRPr lang="en-US" dirty="0"/>
          </a:p>
          <a:p>
            <a:endParaRPr lang="en-US" dirty="0" smtClean="0"/>
          </a:p>
        </p:txBody>
      </p:sp>
      <p:sp>
        <p:nvSpPr>
          <p:cNvPr id="4" name="Slide Number Placeholder 3"/>
          <p:cNvSpPr>
            <a:spLocks noGrp="1"/>
          </p:cNvSpPr>
          <p:nvPr>
            <p:ph type="sldNum" sz="quarter" idx="11"/>
          </p:nvPr>
        </p:nvSpPr>
        <p:spPr/>
        <p:txBody>
          <a:bodyPr/>
          <a:lstStyle/>
          <a:p>
            <a:fld id="{9D59FB1A-5742-48F7-8D20-DD38EC24F96D}" type="slidenum">
              <a:rPr lang="en-US" smtClean="0"/>
              <a:t>3</a:t>
            </a:fld>
            <a:endParaRPr lang="en-US"/>
          </a:p>
        </p:txBody>
      </p:sp>
    </p:spTree>
    <p:extLst>
      <p:ext uri="{BB962C8B-B14F-4D97-AF65-F5344CB8AC3E}">
        <p14:creationId xmlns:p14="http://schemas.microsoft.com/office/powerpoint/2010/main" val="8756671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Deterministic Record-Replay</a:t>
            </a:r>
            <a:endParaRPr lang="en-US" dirty="0"/>
          </a:p>
        </p:txBody>
      </p:sp>
      <p:sp>
        <p:nvSpPr>
          <p:cNvPr id="3" name="Content Placeholder 2"/>
          <p:cNvSpPr>
            <a:spLocks noGrp="1"/>
          </p:cNvSpPr>
          <p:nvPr>
            <p:ph idx="1"/>
          </p:nvPr>
        </p:nvSpPr>
        <p:spPr/>
        <p:txBody>
          <a:bodyPr/>
          <a:lstStyle/>
          <a:p>
            <a:r>
              <a:rPr lang="en-US" sz="2800" dirty="0" smtClean="0"/>
              <a:t>Multi-threaded execution non-deterministic</a:t>
            </a:r>
          </a:p>
          <a:p>
            <a:r>
              <a:rPr lang="en-US" sz="2800" dirty="0" smtClean="0"/>
              <a:t>Deterministic record-replay to reincarnate past execution</a:t>
            </a:r>
          </a:p>
          <a:p>
            <a:r>
              <a:rPr lang="en-US" sz="2800" dirty="0" smtClean="0"/>
              <a:t>Record:</a:t>
            </a:r>
          </a:p>
          <a:p>
            <a:pPr lvl="1"/>
            <a:r>
              <a:rPr lang="en-US" sz="2400" dirty="0" smtClean="0"/>
              <a:t>Record selective events in a log</a:t>
            </a:r>
          </a:p>
          <a:p>
            <a:r>
              <a:rPr lang="en-US" sz="2800" dirty="0" smtClean="0"/>
              <a:t>Replay:</a:t>
            </a:r>
          </a:p>
          <a:p>
            <a:pPr lvl="1"/>
            <a:r>
              <a:rPr lang="en-US" sz="2400" dirty="0" smtClean="0"/>
              <a:t>Use the log to reincarnate past execution</a:t>
            </a:r>
          </a:p>
          <a:p>
            <a:r>
              <a:rPr lang="en-US" sz="2800" dirty="0" smtClean="0"/>
              <a:t>Key Challenge: </a:t>
            </a:r>
            <a:r>
              <a:rPr lang="en-US" sz="2800" dirty="0" smtClean="0">
                <a:solidFill>
                  <a:srgbClr val="FF0000"/>
                </a:solidFill>
              </a:rPr>
              <a:t>Memory races</a:t>
            </a:r>
            <a:endParaRPr lang="en-US" sz="2800" dirty="0">
              <a:solidFill>
                <a:srgbClr val="FF0000"/>
              </a:solidFill>
            </a:endParaRPr>
          </a:p>
        </p:txBody>
      </p:sp>
      <p:sp>
        <p:nvSpPr>
          <p:cNvPr id="4" name="Slide Number Placeholder 3"/>
          <p:cNvSpPr>
            <a:spLocks noGrp="1"/>
          </p:cNvSpPr>
          <p:nvPr>
            <p:ph type="sldNum" sz="quarter" idx="11"/>
          </p:nvPr>
        </p:nvSpPr>
        <p:spPr/>
        <p:txBody>
          <a:bodyPr/>
          <a:lstStyle/>
          <a:p>
            <a:fld id="{9D59FB1A-5742-48F7-8D20-DD38EC24F96D}" type="slidenum">
              <a:rPr lang="en-US" smtClean="0"/>
              <a:t>4</a:t>
            </a:fld>
            <a:endParaRPr lang="en-US"/>
          </a:p>
        </p:txBody>
      </p:sp>
    </p:spTree>
    <p:extLst>
      <p:ext uri="{BB962C8B-B14F-4D97-AF65-F5344CB8AC3E}">
        <p14:creationId xmlns:p14="http://schemas.microsoft.com/office/powerpoint/2010/main" val="169130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Record-Replay Motivation</a:t>
            </a:r>
            <a:endParaRPr lang="en-US" dirty="0"/>
          </a:p>
        </p:txBody>
      </p:sp>
      <p:sp>
        <p:nvSpPr>
          <p:cNvPr id="3" name="Content Placeholder 2"/>
          <p:cNvSpPr>
            <a:spLocks noGrp="1"/>
          </p:cNvSpPr>
          <p:nvPr>
            <p:ph idx="1"/>
          </p:nvPr>
        </p:nvSpPr>
        <p:spPr/>
        <p:txBody>
          <a:bodyPr>
            <a:normAutofit/>
          </a:bodyPr>
          <a:lstStyle/>
          <a:p>
            <a:r>
              <a:rPr lang="en-US" sz="2800" dirty="0" smtClean="0"/>
              <a:t>Debugging</a:t>
            </a:r>
          </a:p>
          <a:p>
            <a:pPr lvl="1"/>
            <a:r>
              <a:rPr lang="en-US" sz="2400" dirty="0" smtClean="0"/>
              <a:t>Ensures bugs faithfully reappear (no </a:t>
            </a:r>
            <a:r>
              <a:rPr lang="en-US" sz="2400" dirty="0" err="1" smtClean="0"/>
              <a:t>heisenbugs</a:t>
            </a:r>
            <a:r>
              <a:rPr lang="en-US" sz="2400" dirty="0" smtClean="0"/>
              <a:t>)</a:t>
            </a:r>
          </a:p>
          <a:p>
            <a:pPr lvl="2"/>
            <a:endParaRPr lang="en-US" dirty="0" smtClean="0"/>
          </a:p>
          <a:p>
            <a:r>
              <a:rPr lang="en-US" dirty="0" smtClean="0"/>
              <a:t> </a:t>
            </a:r>
            <a:r>
              <a:rPr lang="en-US" sz="2800" dirty="0" smtClean="0"/>
              <a:t>Fault-Tolerance</a:t>
            </a:r>
          </a:p>
          <a:p>
            <a:pPr lvl="1"/>
            <a:r>
              <a:rPr lang="en-US" sz="2400" dirty="0"/>
              <a:t>E</a:t>
            </a:r>
            <a:r>
              <a:rPr lang="en-US" sz="2400" dirty="0" smtClean="0"/>
              <a:t>nable hot backup for primary server to</a:t>
            </a:r>
            <a:br>
              <a:rPr lang="en-US" sz="2400" dirty="0" smtClean="0"/>
            </a:br>
            <a:r>
              <a:rPr lang="en-US" sz="2400" dirty="0" smtClean="0"/>
              <a:t>shadow primary &amp; take over on failure</a:t>
            </a:r>
          </a:p>
          <a:p>
            <a:pPr lvl="2"/>
            <a:endParaRPr lang="en-US" dirty="0" smtClean="0"/>
          </a:p>
          <a:p>
            <a:r>
              <a:rPr lang="en-US" sz="2800" dirty="0" smtClean="0"/>
              <a:t>Security</a:t>
            </a:r>
          </a:p>
          <a:p>
            <a:pPr lvl="1"/>
            <a:r>
              <a:rPr lang="en-US" sz="2400" dirty="0" smtClean="0"/>
              <a:t>Real time intrusion detection &amp; attack analysis </a:t>
            </a:r>
          </a:p>
          <a:p>
            <a:endParaRPr lang="en-US" dirty="0"/>
          </a:p>
          <a:p>
            <a:endParaRPr lang="en-US" dirty="0"/>
          </a:p>
        </p:txBody>
      </p:sp>
      <p:sp>
        <p:nvSpPr>
          <p:cNvPr id="4" name="Right Brace 3"/>
          <p:cNvSpPr/>
          <p:nvPr/>
        </p:nvSpPr>
        <p:spPr>
          <a:xfrm>
            <a:off x="7675296" y="2667000"/>
            <a:ext cx="990600" cy="2667000"/>
          </a:xfrm>
          <a:prstGeom prst="rightBrace">
            <a:avLst/>
          </a:prstGeom>
          <a:ln w="2222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rot="5400000">
            <a:off x="6936434" y="4341168"/>
            <a:ext cx="3809998" cy="461665"/>
          </a:xfrm>
          <a:prstGeom prst="rect">
            <a:avLst/>
          </a:prstGeom>
          <a:noFill/>
        </p:spPr>
        <p:txBody>
          <a:bodyPr wrap="square" rtlCol="0">
            <a:spAutoFit/>
          </a:bodyPr>
          <a:lstStyle/>
          <a:p>
            <a:r>
              <a:rPr lang="en-US" sz="2400" dirty="0" smtClean="0">
                <a:solidFill>
                  <a:srgbClr val="C00000"/>
                </a:solidFill>
              </a:rPr>
              <a:t>Replay speed matters</a:t>
            </a:r>
            <a:endParaRPr lang="en-US" sz="2400" dirty="0">
              <a:solidFill>
                <a:srgbClr val="C00000"/>
              </a:solidFill>
            </a:endParaRPr>
          </a:p>
        </p:txBody>
      </p:sp>
      <p:sp>
        <p:nvSpPr>
          <p:cNvPr id="5" name="Slide Number Placeholder 4"/>
          <p:cNvSpPr>
            <a:spLocks noGrp="1"/>
          </p:cNvSpPr>
          <p:nvPr>
            <p:ph type="sldNum" sz="quarter" idx="11"/>
          </p:nvPr>
        </p:nvSpPr>
        <p:spPr/>
        <p:txBody>
          <a:bodyPr/>
          <a:lstStyle/>
          <a:p>
            <a:fld id="{9D59FB1A-5742-48F7-8D20-DD38EC24F96D}" type="slidenum">
              <a:rPr lang="en-US" smtClean="0"/>
              <a:t>5</a:t>
            </a:fld>
            <a:endParaRPr lang="en-US"/>
          </a:p>
        </p:txBody>
      </p:sp>
    </p:spTree>
    <p:extLst>
      <p:ext uri="{BB962C8B-B14F-4D97-AF65-F5344CB8AC3E}">
        <p14:creationId xmlns:p14="http://schemas.microsoft.com/office/powerpoint/2010/main" val="2549252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work</a:t>
            </a:r>
            <a:endParaRPr lang="en-US" dirty="0"/>
          </a:p>
        </p:txBody>
      </p:sp>
      <p:sp>
        <p:nvSpPr>
          <p:cNvPr id="3" name="Content Placeholder 2"/>
          <p:cNvSpPr>
            <a:spLocks noGrp="1"/>
          </p:cNvSpPr>
          <p:nvPr>
            <p:ph idx="1"/>
          </p:nvPr>
        </p:nvSpPr>
        <p:spPr>
          <a:xfrm>
            <a:off x="352697" y="1143000"/>
            <a:ext cx="8763000" cy="5257800"/>
          </a:xfrm>
        </p:spPr>
        <p:txBody>
          <a:bodyPr>
            <a:normAutofit fontScale="70000" lnSpcReduction="20000"/>
          </a:bodyPr>
          <a:lstStyle/>
          <a:p>
            <a:pPr lvl="1"/>
            <a:endParaRPr lang="en-US" sz="2400" dirty="0" smtClean="0"/>
          </a:p>
          <a:p>
            <a:r>
              <a:rPr lang="en-US" dirty="0" smtClean="0"/>
              <a:t>Record Dependence</a:t>
            </a:r>
          </a:p>
          <a:p>
            <a:pPr lvl="1"/>
            <a:r>
              <a:rPr lang="en-US" dirty="0" smtClean="0"/>
              <a:t>Wisconsin Flight Data Recorder [ISCA’03,etc.]: Too much state</a:t>
            </a:r>
          </a:p>
          <a:p>
            <a:pPr lvl="1"/>
            <a:r>
              <a:rPr lang="en-US" dirty="0" smtClean="0"/>
              <a:t>UCSD Strata [ASPLOS’06]: Log size grows rapidly w #cores</a:t>
            </a:r>
          </a:p>
          <a:p>
            <a:pPr lvl="6"/>
            <a:endParaRPr lang="en-US" dirty="0" smtClean="0"/>
          </a:p>
          <a:p>
            <a:r>
              <a:rPr lang="en-US" dirty="0" smtClean="0"/>
              <a:t>Record Independence</a:t>
            </a:r>
          </a:p>
          <a:p>
            <a:pPr lvl="1"/>
            <a:r>
              <a:rPr lang="en-US" dirty="0" smtClean="0">
                <a:solidFill>
                  <a:srgbClr val="FF0000"/>
                </a:solidFill>
              </a:rPr>
              <a:t>UIUC </a:t>
            </a:r>
            <a:r>
              <a:rPr lang="en-US" dirty="0" err="1" smtClean="0">
                <a:solidFill>
                  <a:srgbClr val="FF0000"/>
                </a:solidFill>
              </a:rPr>
              <a:t>DeLorean</a:t>
            </a:r>
            <a:r>
              <a:rPr lang="en-US" dirty="0" smtClean="0">
                <a:solidFill>
                  <a:srgbClr val="FF0000"/>
                </a:solidFill>
              </a:rPr>
              <a:t> [ISCA’08]: Non-conventional </a:t>
            </a:r>
            <a:r>
              <a:rPr lang="en-US" dirty="0" err="1" smtClean="0">
                <a:solidFill>
                  <a:srgbClr val="FF0000"/>
                </a:solidFill>
              </a:rPr>
              <a:t>BulkSC</a:t>
            </a:r>
            <a:r>
              <a:rPr lang="en-US" dirty="0" smtClean="0">
                <a:solidFill>
                  <a:srgbClr val="FF0000"/>
                </a:solidFill>
              </a:rPr>
              <a:t> H/W</a:t>
            </a:r>
          </a:p>
          <a:p>
            <a:pPr lvl="1"/>
            <a:r>
              <a:rPr lang="en-US" dirty="0" smtClean="0">
                <a:solidFill>
                  <a:srgbClr val="FF0000"/>
                </a:solidFill>
              </a:rPr>
              <a:t>Wisconsin Rerun [ISCA’08]: Sequential replay</a:t>
            </a:r>
          </a:p>
          <a:p>
            <a:pPr lvl="1"/>
            <a:r>
              <a:rPr lang="en-US" dirty="0" smtClean="0"/>
              <a:t>Intel MRR [MICRO’09]: Only for snoop based systems</a:t>
            </a:r>
          </a:p>
          <a:p>
            <a:pPr lvl="1"/>
            <a:r>
              <a:rPr lang="en-US" dirty="0" err="1" smtClean="0"/>
              <a:t>Timetraveler</a:t>
            </a:r>
            <a:r>
              <a:rPr lang="en-US" dirty="0" smtClean="0"/>
              <a:t> [ISCA’10]: Extends Rerun to lower log size</a:t>
            </a:r>
          </a:p>
          <a:p>
            <a:pPr lvl="1"/>
            <a:endParaRPr lang="en-US" sz="2400" dirty="0" smtClean="0">
              <a:solidFill>
                <a:srgbClr val="C00000"/>
              </a:solidFill>
            </a:endParaRPr>
          </a:p>
          <a:p>
            <a:r>
              <a:rPr lang="en-US" dirty="0" smtClean="0">
                <a:solidFill>
                  <a:srgbClr val="FF0000"/>
                </a:solidFill>
              </a:rPr>
              <a:t>Our Goal</a:t>
            </a:r>
          </a:p>
          <a:p>
            <a:pPr lvl="1"/>
            <a:r>
              <a:rPr lang="en-US" dirty="0" smtClean="0">
                <a:solidFill>
                  <a:srgbClr val="FF0000"/>
                </a:solidFill>
              </a:rPr>
              <a:t>Retain Rerun’s near-conventional hardware</a:t>
            </a:r>
          </a:p>
          <a:p>
            <a:pPr lvl="1"/>
            <a:r>
              <a:rPr lang="en-US" dirty="0" smtClean="0">
                <a:solidFill>
                  <a:srgbClr val="FF0000"/>
                </a:solidFill>
              </a:rPr>
              <a:t>Enable Faster Replay</a:t>
            </a:r>
            <a:endParaRPr lang="en-US" sz="1600" dirty="0" smtClean="0">
              <a:solidFill>
                <a:srgbClr val="FF0000"/>
              </a:solidFill>
            </a:endParaRPr>
          </a:p>
          <a:p>
            <a:pPr lvl="2">
              <a:buNone/>
            </a:pPr>
            <a:r>
              <a:rPr lang="en-US" sz="1600" dirty="0" smtClean="0"/>
              <a:t> </a:t>
            </a:r>
          </a:p>
          <a:p>
            <a:endParaRPr lang="en-US" dirty="0"/>
          </a:p>
        </p:txBody>
      </p:sp>
      <p:sp>
        <p:nvSpPr>
          <p:cNvPr id="4" name="Slide Number Placeholder 3"/>
          <p:cNvSpPr>
            <a:spLocks noGrp="1"/>
          </p:cNvSpPr>
          <p:nvPr>
            <p:ph type="sldNum" sz="quarter" idx="11"/>
          </p:nvPr>
        </p:nvSpPr>
        <p:spPr/>
        <p:txBody>
          <a:bodyPr/>
          <a:lstStyle/>
          <a:p>
            <a:fld id="{9D59FB1A-5742-48F7-8D20-DD38EC24F96D}" type="slidenum">
              <a:rPr lang="en-US" smtClean="0"/>
              <a:t>6</a:t>
            </a:fld>
            <a:endParaRPr lang="en-US"/>
          </a:p>
        </p:txBody>
      </p:sp>
    </p:spTree>
    <p:extLst>
      <p:ext uri="{BB962C8B-B14F-4D97-AF65-F5344CB8AC3E}">
        <p14:creationId xmlns:p14="http://schemas.microsoft.com/office/powerpoint/2010/main" val="1731421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&amp; Motivation</a:t>
            </a:r>
          </a:p>
          <a:p>
            <a:r>
              <a:rPr lang="en-US" dirty="0" smtClean="0">
                <a:solidFill>
                  <a:schemeClr val="accent2"/>
                </a:solidFill>
              </a:rPr>
              <a:t>Rerun Overview</a:t>
            </a:r>
          </a:p>
          <a:p>
            <a:r>
              <a:rPr lang="en-US" dirty="0" smtClean="0"/>
              <a:t>Karma Insights</a:t>
            </a:r>
          </a:p>
          <a:p>
            <a:r>
              <a:rPr lang="en-US" dirty="0" smtClean="0"/>
              <a:t>Karma Implementation</a:t>
            </a:r>
          </a:p>
          <a:p>
            <a:r>
              <a:rPr lang="en-US" dirty="0" smtClean="0"/>
              <a:t>Evaluation</a:t>
            </a:r>
          </a:p>
          <a:p>
            <a:r>
              <a:rPr lang="en-US" dirty="0" smtClean="0"/>
              <a:t>Conclusion</a:t>
            </a:r>
          </a:p>
          <a:p>
            <a:endParaRPr lang="en-US" dirty="0"/>
          </a:p>
          <a:p>
            <a:endParaRPr lang="en-US" dirty="0" smtClean="0"/>
          </a:p>
        </p:txBody>
      </p:sp>
      <p:sp>
        <p:nvSpPr>
          <p:cNvPr id="4" name="Slide Number Placeholder 3"/>
          <p:cNvSpPr>
            <a:spLocks noGrp="1"/>
          </p:cNvSpPr>
          <p:nvPr>
            <p:ph type="sldNum" sz="quarter" idx="11"/>
          </p:nvPr>
        </p:nvSpPr>
        <p:spPr/>
        <p:txBody>
          <a:bodyPr/>
          <a:lstStyle/>
          <a:p>
            <a:fld id="{9D59FB1A-5742-48F7-8D20-DD38EC24F96D}" type="slidenum">
              <a:rPr lang="en-US" smtClean="0"/>
              <a:t>7</a:t>
            </a:fld>
            <a:endParaRPr lang="en-US"/>
          </a:p>
        </p:txBody>
      </p:sp>
    </p:spTree>
    <p:extLst>
      <p:ext uri="{BB962C8B-B14F-4D97-AF65-F5344CB8AC3E}">
        <p14:creationId xmlns:p14="http://schemas.microsoft.com/office/powerpoint/2010/main" val="2810541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Rerun’s Recording</a:t>
            </a:r>
            <a:endParaRPr lang="en-US" dirty="0"/>
          </a:p>
        </p:txBody>
      </p:sp>
      <p:sp>
        <p:nvSpPr>
          <p:cNvPr id="3" name="Content Placeholder 2"/>
          <p:cNvSpPr>
            <a:spLocks noGrp="1"/>
          </p:cNvSpPr>
          <p:nvPr>
            <p:ph idx="1"/>
          </p:nvPr>
        </p:nvSpPr>
        <p:spPr>
          <a:xfrm>
            <a:off x="304799" y="896984"/>
            <a:ext cx="8229600" cy="2438399"/>
          </a:xfrm>
        </p:spPr>
        <p:txBody>
          <a:bodyPr/>
          <a:lstStyle/>
          <a:p>
            <a:endParaRPr lang="en-US" sz="2400" dirty="0" smtClean="0"/>
          </a:p>
          <a:p>
            <a:r>
              <a:rPr lang="en-US" sz="2400" dirty="0" smtClean="0"/>
              <a:t>Most code executes </a:t>
            </a:r>
            <a:r>
              <a:rPr lang="en-US" sz="2400" i="1" dirty="0" smtClean="0"/>
              <a:t>without</a:t>
            </a:r>
            <a:r>
              <a:rPr lang="en-US" sz="2400" dirty="0" smtClean="0"/>
              <a:t> races</a:t>
            </a:r>
          </a:p>
          <a:p>
            <a:pPr lvl="1"/>
            <a:r>
              <a:rPr lang="en-US" sz="2000" dirty="0" smtClean="0"/>
              <a:t>Use race-free regions for ordering</a:t>
            </a:r>
          </a:p>
          <a:p>
            <a:r>
              <a:rPr lang="en-US" sz="2400" b="1" dirty="0" smtClean="0">
                <a:solidFill>
                  <a:schemeClr val="accent2"/>
                </a:solidFill>
              </a:rPr>
              <a:t>Episodes</a:t>
            </a:r>
            <a:r>
              <a:rPr lang="en-US" sz="2400" dirty="0" smtClean="0"/>
              <a:t>: independent execution regions</a:t>
            </a:r>
          </a:p>
          <a:p>
            <a:pPr lvl="1"/>
            <a:r>
              <a:rPr lang="en-US" sz="2000" dirty="0" smtClean="0"/>
              <a:t>Defined per thread</a:t>
            </a:r>
          </a:p>
        </p:txBody>
      </p:sp>
      <p:cxnSp>
        <p:nvCxnSpPr>
          <p:cNvPr id="5" name="Straight Arrow Connector 4"/>
          <p:cNvCxnSpPr>
            <a:stCxn id="8" idx="3"/>
            <a:endCxn id="14" idx="1"/>
          </p:cNvCxnSpPr>
          <p:nvPr/>
        </p:nvCxnSpPr>
        <p:spPr>
          <a:xfrm>
            <a:off x="3124200" y="4419600"/>
            <a:ext cx="838200" cy="10846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6" name="TextBox 5"/>
          <p:cNvSpPr txBox="1"/>
          <p:nvPr/>
        </p:nvSpPr>
        <p:spPr>
          <a:xfrm>
            <a:off x="2362200" y="3352800"/>
            <a:ext cx="576515" cy="379591"/>
          </a:xfrm>
          <a:prstGeom prst="rect">
            <a:avLst/>
          </a:prstGeom>
          <a:noFill/>
        </p:spPr>
        <p:txBody>
          <a:bodyPr wrap="square" rtlCol="0">
            <a:spAutoFit/>
          </a:bodyPr>
          <a:lstStyle/>
          <a:p>
            <a:r>
              <a:rPr lang="en-US" sz="2800" b="1" baseline="-25000" dirty="0" smtClean="0"/>
              <a:t>T0</a:t>
            </a:r>
            <a:endParaRPr lang="en-US" sz="2800" b="1" baseline="-25000" dirty="0"/>
          </a:p>
        </p:txBody>
      </p:sp>
      <p:sp>
        <p:nvSpPr>
          <p:cNvPr id="7" name="TextBox 6"/>
          <p:cNvSpPr txBox="1"/>
          <p:nvPr/>
        </p:nvSpPr>
        <p:spPr>
          <a:xfrm>
            <a:off x="4267200" y="3429000"/>
            <a:ext cx="542136" cy="400110"/>
          </a:xfrm>
          <a:prstGeom prst="rect">
            <a:avLst/>
          </a:prstGeom>
          <a:noFill/>
        </p:spPr>
        <p:txBody>
          <a:bodyPr wrap="none" rtlCol="0">
            <a:spAutoFit/>
          </a:bodyPr>
          <a:lstStyle/>
          <a:p>
            <a:r>
              <a:rPr lang="en-US" sz="2000" b="1" dirty="0" smtClean="0"/>
              <a:t>T1</a:t>
            </a:r>
            <a:endParaRPr lang="en-US" sz="2000" b="1" baseline="-25000" dirty="0"/>
          </a:p>
        </p:txBody>
      </p:sp>
      <p:sp>
        <p:nvSpPr>
          <p:cNvPr id="8" name="Rectangle 7"/>
          <p:cNvSpPr/>
          <p:nvPr/>
        </p:nvSpPr>
        <p:spPr>
          <a:xfrm>
            <a:off x="2057400" y="4038600"/>
            <a:ext cx="1066800" cy="7620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a:p>
        </p:txBody>
      </p:sp>
      <p:sp>
        <p:nvSpPr>
          <p:cNvPr id="9" name="TextBox 8"/>
          <p:cNvSpPr txBox="1"/>
          <p:nvPr/>
        </p:nvSpPr>
        <p:spPr>
          <a:xfrm>
            <a:off x="2057400" y="40386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A</a:t>
            </a:r>
            <a:endParaRPr lang="en-US" sz="1800" dirty="0">
              <a:latin typeface="Courier New" pitchFamily="49" charset="0"/>
              <a:cs typeface="Courier New" pitchFamily="49" charset="0"/>
            </a:endParaRPr>
          </a:p>
        </p:txBody>
      </p:sp>
      <p:sp>
        <p:nvSpPr>
          <p:cNvPr id="10" name="TextBox 9"/>
          <p:cNvSpPr txBox="1"/>
          <p:nvPr/>
        </p:nvSpPr>
        <p:spPr>
          <a:xfrm>
            <a:off x="2057400" y="42672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B</a:t>
            </a:r>
            <a:endParaRPr lang="en-US" sz="1800" dirty="0">
              <a:latin typeface="Courier New" pitchFamily="49" charset="0"/>
              <a:cs typeface="Courier New" pitchFamily="49" charset="0"/>
            </a:endParaRPr>
          </a:p>
        </p:txBody>
      </p:sp>
      <p:sp>
        <p:nvSpPr>
          <p:cNvPr id="11" name="TextBox 10"/>
          <p:cNvSpPr txBox="1"/>
          <p:nvPr/>
        </p:nvSpPr>
        <p:spPr>
          <a:xfrm>
            <a:off x="2057400" y="44958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C</a:t>
            </a:r>
            <a:endParaRPr lang="en-US" sz="1800" dirty="0">
              <a:latin typeface="Courier New" pitchFamily="49" charset="0"/>
              <a:cs typeface="Courier New" pitchFamily="49" charset="0"/>
            </a:endParaRPr>
          </a:p>
        </p:txBody>
      </p:sp>
      <p:sp>
        <p:nvSpPr>
          <p:cNvPr id="12" name="TextBox 11"/>
          <p:cNvSpPr txBox="1"/>
          <p:nvPr/>
        </p:nvSpPr>
        <p:spPr>
          <a:xfrm>
            <a:off x="2057400" y="4724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F</a:t>
            </a:r>
            <a:endParaRPr lang="en-US" sz="1800" dirty="0">
              <a:latin typeface="Courier New" pitchFamily="49" charset="0"/>
              <a:cs typeface="Courier New" pitchFamily="49" charset="0"/>
            </a:endParaRPr>
          </a:p>
        </p:txBody>
      </p:sp>
      <p:sp>
        <p:nvSpPr>
          <p:cNvPr id="13" name="TextBox 12"/>
          <p:cNvSpPr txBox="1"/>
          <p:nvPr/>
        </p:nvSpPr>
        <p:spPr>
          <a:xfrm>
            <a:off x="3962400" y="41148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E</a:t>
            </a:r>
            <a:endParaRPr lang="en-US" sz="1800" dirty="0">
              <a:latin typeface="Courier New" pitchFamily="49" charset="0"/>
              <a:cs typeface="Courier New" pitchFamily="49" charset="0"/>
            </a:endParaRPr>
          </a:p>
        </p:txBody>
      </p:sp>
      <p:sp>
        <p:nvSpPr>
          <p:cNvPr id="14" name="TextBox 13"/>
          <p:cNvSpPr txBox="1"/>
          <p:nvPr/>
        </p:nvSpPr>
        <p:spPr>
          <a:xfrm>
            <a:off x="3962400" y="4343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B</a:t>
            </a:r>
            <a:endParaRPr lang="en-US" sz="1800" dirty="0">
              <a:latin typeface="Courier New" pitchFamily="49" charset="0"/>
              <a:cs typeface="Courier New" pitchFamily="49" charset="0"/>
            </a:endParaRPr>
          </a:p>
        </p:txBody>
      </p:sp>
      <p:sp>
        <p:nvSpPr>
          <p:cNvPr id="15" name="TextBox 14"/>
          <p:cNvSpPr txBox="1"/>
          <p:nvPr/>
        </p:nvSpPr>
        <p:spPr>
          <a:xfrm>
            <a:off x="3962400" y="45720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X</a:t>
            </a:r>
            <a:endParaRPr lang="en-US" sz="1800" dirty="0">
              <a:latin typeface="Courier New" pitchFamily="49" charset="0"/>
              <a:cs typeface="Courier New" pitchFamily="49" charset="0"/>
            </a:endParaRPr>
          </a:p>
        </p:txBody>
      </p:sp>
      <p:sp>
        <p:nvSpPr>
          <p:cNvPr id="16" name="TextBox 15"/>
          <p:cNvSpPr txBox="1"/>
          <p:nvPr/>
        </p:nvSpPr>
        <p:spPr>
          <a:xfrm>
            <a:off x="3962400" y="48006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R</a:t>
            </a:r>
            <a:endParaRPr lang="en-US" sz="1800" dirty="0">
              <a:latin typeface="Courier New" pitchFamily="49" charset="0"/>
              <a:cs typeface="Courier New" pitchFamily="49" charset="0"/>
            </a:endParaRPr>
          </a:p>
        </p:txBody>
      </p:sp>
      <p:sp>
        <p:nvSpPr>
          <p:cNvPr id="17" name="TextBox 16"/>
          <p:cNvSpPr txBox="1"/>
          <p:nvPr/>
        </p:nvSpPr>
        <p:spPr>
          <a:xfrm>
            <a:off x="3962400" y="50292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T</a:t>
            </a:r>
            <a:endParaRPr lang="en-US" sz="1800" dirty="0">
              <a:latin typeface="Courier New" pitchFamily="49" charset="0"/>
              <a:cs typeface="Courier New" pitchFamily="49" charset="0"/>
            </a:endParaRPr>
          </a:p>
        </p:txBody>
      </p:sp>
      <p:sp>
        <p:nvSpPr>
          <p:cNvPr id="18" name="TextBox 17"/>
          <p:cNvSpPr txBox="1"/>
          <p:nvPr/>
        </p:nvSpPr>
        <p:spPr>
          <a:xfrm>
            <a:off x="2057400" y="49530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X</a:t>
            </a:r>
            <a:endParaRPr lang="en-US" sz="1800" dirty="0">
              <a:latin typeface="Courier New" pitchFamily="49" charset="0"/>
              <a:cs typeface="Courier New" pitchFamily="49" charset="0"/>
            </a:endParaRPr>
          </a:p>
        </p:txBody>
      </p:sp>
      <p:cxnSp>
        <p:nvCxnSpPr>
          <p:cNvPr id="19" name="Straight Arrow Connector 18"/>
          <p:cNvCxnSpPr>
            <a:stCxn id="20" idx="1"/>
            <a:endCxn id="18" idx="3"/>
          </p:cNvCxnSpPr>
          <p:nvPr/>
        </p:nvCxnSpPr>
        <p:spPr>
          <a:xfrm rot="10800000" flipV="1">
            <a:off x="3124200" y="4724400"/>
            <a:ext cx="838200" cy="41326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20" name="Rectangle 19"/>
          <p:cNvSpPr/>
          <p:nvPr/>
        </p:nvSpPr>
        <p:spPr>
          <a:xfrm>
            <a:off x="3962400" y="4114800"/>
            <a:ext cx="1066800" cy="12192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a:p>
        </p:txBody>
      </p:sp>
      <p:sp>
        <p:nvSpPr>
          <p:cNvPr id="21" name="TextBox 20"/>
          <p:cNvSpPr txBox="1"/>
          <p:nvPr/>
        </p:nvSpPr>
        <p:spPr>
          <a:xfrm>
            <a:off x="6019800" y="3429000"/>
            <a:ext cx="542136" cy="400110"/>
          </a:xfrm>
          <a:prstGeom prst="rect">
            <a:avLst/>
          </a:prstGeom>
          <a:noFill/>
        </p:spPr>
        <p:txBody>
          <a:bodyPr wrap="none" rtlCol="0">
            <a:spAutoFit/>
          </a:bodyPr>
          <a:lstStyle/>
          <a:p>
            <a:r>
              <a:rPr lang="en-US" sz="2000" b="1" dirty="0" smtClean="0"/>
              <a:t>T2</a:t>
            </a:r>
            <a:endParaRPr lang="en-US" sz="2000" b="1" baseline="-25000" dirty="0"/>
          </a:p>
        </p:txBody>
      </p:sp>
      <p:sp>
        <p:nvSpPr>
          <p:cNvPr id="22" name="TextBox 21"/>
          <p:cNvSpPr txBox="1"/>
          <p:nvPr/>
        </p:nvSpPr>
        <p:spPr>
          <a:xfrm>
            <a:off x="5715000" y="3962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V</a:t>
            </a:r>
            <a:endParaRPr lang="en-US" sz="1800" dirty="0">
              <a:latin typeface="Courier New" pitchFamily="49" charset="0"/>
              <a:cs typeface="Courier New" pitchFamily="49" charset="0"/>
            </a:endParaRPr>
          </a:p>
        </p:txBody>
      </p:sp>
      <p:sp>
        <p:nvSpPr>
          <p:cNvPr id="23" name="TextBox 22"/>
          <p:cNvSpPr txBox="1"/>
          <p:nvPr/>
        </p:nvSpPr>
        <p:spPr>
          <a:xfrm>
            <a:off x="5715000" y="41910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Z</a:t>
            </a:r>
            <a:endParaRPr lang="en-US" sz="1800" dirty="0">
              <a:latin typeface="Courier New" pitchFamily="49" charset="0"/>
              <a:cs typeface="Courier New" pitchFamily="49" charset="0"/>
            </a:endParaRPr>
          </a:p>
        </p:txBody>
      </p:sp>
      <p:sp>
        <p:nvSpPr>
          <p:cNvPr id="24" name="TextBox 23"/>
          <p:cNvSpPr txBox="1"/>
          <p:nvPr/>
        </p:nvSpPr>
        <p:spPr>
          <a:xfrm>
            <a:off x="5715000" y="44196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W</a:t>
            </a:r>
            <a:endParaRPr lang="en-US" sz="1800" dirty="0">
              <a:latin typeface="Courier New" pitchFamily="49" charset="0"/>
              <a:cs typeface="Courier New" pitchFamily="49" charset="0"/>
            </a:endParaRPr>
          </a:p>
        </p:txBody>
      </p:sp>
      <p:sp>
        <p:nvSpPr>
          <p:cNvPr id="25" name="TextBox 24"/>
          <p:cNvSpPr txBox="1"/>
          <p:nvPr/>
        </p:nvSpPr>
        <p:spPr>
          <a:xfrm>
            <a:off x="5715000" y="46482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J</a:t>
            </a:r>
            <a:endParaRPr lang="en-US" sz="1800" dirty="0">
              <a:latin typeface="Courier New" pitchFamily="49" charset="0"/>
              <a:cs typeface="Courier New" pitchFamily="49" charset="0"/>
            </a:endParaRPr>
          </a:p>
        </p:txBody>
      </p:sp>
      <p:sp>
        <p:nvSpPr>
          <p:cNvPr id="26" name="TextBox 25"/>
          <p:cNvSpPr txBox="1"/>
          <p:nvPr/>
        </p:nvSpPr>
        <p:spPr>
          <a:xfrm>
            <a:off x="3962400" y="5257800"/>
            <a:ext cx="1066800" cy="381000"/>
          </a:xfrm>
          <a:prstGeom prst="rect">
            <a:avLst/>
          </a:prstGeom>
          <a:noFill/>
        </p:spPr>
        <p:txBody>
          <a:bodyPr wrap="square" rtlCol="0">
            <a:spAutoFit/>
          </a:bodyPr>
          <a:lstStyle/>
          <a:p>
            <a:r>
              <a:rPr lang="en-US" sz="1800" dirty="0" smtClean="0">
                <a:latin typeface="Courier New" pitchFamily="49" charset="0"/>
                <a:cs typeface="Courier New" pitchFamily="49" charset="0"/>
              </a:rPr>
              <a:t> ST  C</a:t>
            </a:r>
            <a:endParaRPr lang="en-US" sz="1800" dirty="0">
              <a:latin typeface="Courier New" pitchFamily="49" charset="0"/>
              <a:cs typeface="Courier New" pitchFamily="49" charset="0"/>
            </a:endParaRPr>
          </a:p>
        </p:txBody>
      </p:sp>
      <p:sp>
        <p:nvSpPr>
          <p:cNvPr id="27" name="TextBox 26"/>
          <p:cNvSpPr txBox="1"/>
          <p:nvPr/>
        </p:nvSpPr>
        <p:spPr>
          <a:xfrm>
            <a:off x="2057400" y="51816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Q</a:t>
            </a:r>
            <a:endParaRPr lang="en-US" sz="1800" dirty="0">
              <a:latin typeface="Courier New" pitchFamily="49" charset="0"/>
              <a:cs typeface="Courier New" pitchFamily="49" charset="0"/>
            </a:endParaRPr>
          </a:p>
        </p:txBody>
      </p:sp>
      <p:sp>
        <p:nvSpPr>
          <p:cNvPr id="28" name="TextBox 27"/>
          <p:cNvSpPr txBox="1"/>
          <p:nvPr/>
        </p:nvSpPr>
        <p:spPr>
          <a:xfrm>
            <a:off x="5715000" y="48768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J</a:t>
            </a:r>
            <a:endParaRPr lang="en-US" sz="1800" dirty="0">
              <a:latin typeface="Courier New" pitchFamily="49" charset="0"/>
              <a:cs typeface="Courier New" pitchFamily="49" charset="0"/>
            </a:endParaRPr>
          </a:p>
        </p:txBody>
      </p:sp>
      <p:sp>
        <p:nvSpPr>
          <p:cNvPr id="29" name="TextBox 28"/>
          <p:cNvSpPr txBox="1"/>
          <p:nvPr/>
        </p:nvSpPr>
        <p:spPr>
          <a:xfrm>
            <a:off x="2057400" y="54102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Q</a:t>
            </a:r>
            <a:endParaRPr lang="en-US" sz="1800" dirty="0">
              <a:latin typeface="Courier New" pitchFamily="49" charset="0"/>
              <a:cs typeface="Courier New" pitchFamily="49" charset="0"/>
            </a:endParaRPr>
          </a:p>
        </p:txBody>
      </p:sp>
      <p:sp>
        <p:nvSpPr>
          <p:cNvPr id="30" name="TextBox 29"/>
          <p:cNvSpPr txBox="1"/>
          <p:nvPr/>
        </p:nvSpPr>
        <p:spPr>
          <a:xfrm>
            <a:off x="3962400" y="5486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E</a:t>
            </a:r>
            <a:endParaRPr lang="en-US" sz="1800" dirty="0">
              <a:latin typeface="Courier New" pitchFamily="49" charset="0"/>
              <a:cs typeface="Courier New" pitchFamily="49" charset="0"/>
            </a:endParaRPr>
          </a:p>
        </p:txBody>
      </p:sp>
      <p:sp>
        <p:nvSpPr>
          <p:cNvPr id="31" name="TextBox 30"/>
          <p:cNvSpPr txBox="1"/>
          <p:nvPr/>
        </p:nvSpPr>
        <p:spPr>
          <a:xfrm>
            <a:off x="2057400" y="56388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K</a:t>
            </a:r>
            <a:endParaRPr lang="en-US" sz="1800" dirty="0">
              <a:latin typeface="Courier New" pitchFamily="49" charset="0"/>
              <a:cs typeface="Courier New" pitchFamily="49" charset="0"/>
            </a:endParaRPr>
          </a:p>
        </p:txBody>
      </p:sp>
      <p:sp>
        <p:nvSpPr>
          <p:cNvPr id="32" name="TextBox 31"/>
          <p:cNvSpPr txBox="1"/>
          <p:nvPr/>
        </p:nvSpPr>
        <p:spPr>
          <a:xfrm>
            <a:off x="2057400" y="5867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Z</a:t>
            </a:r>
            <a:endParaRPr lang="en-US" sz="1800" dirty="0">
              <a:latin typeface="Courier New" pitchFamily="49" charset="0"/>
              <a:cs typeface="Courier New" pitchFamily="49" charset="0"/>
            </a:endParaRPr>
          </a:p>
        </p:txBody>
      </p:sp>
      <p:sp>
        <p:nvSpPr>
          <p:cNvPr id="33" name="TextBox 32"/>
          <p:cNvSpPr txBox="1"/>
          <p:nvPr/>
        </p:nvSpPr>
        <p:spPr>
          <a:xfrm>
            <a:off x="5715000" y="51054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LD  V</a:t>
            </a:r>
            <a:endParaRPr lang="en-US" sz="1800" dirty="0">
              <a:latin typeface="Courier New" pitchFamily="49" charset="0"/>
              <a:cs typeface="Courier New" pitchFamily="49" charset="0"/>
            </a:endParaRPr>
          </a:p>
        </p:txBody>
      </p:sp>
      <p:sp>
        <p:nvSpPr>
          <p:cNvPr id="34" name="TextBox 33"/>
          <p:cNvSpPr txBox="1"/>
          <p:nvPr/>
        </p:nvSpPr>
        <p:spPr>
          <a:xfrm>
            <a:off x="3962400" y="5715000"/>
            <a:ext cx="1066800" cy="369332"/>
          </a:xfrm>
          <a:prstGeom prst="rect">
            <a:avLst/>
          </a:prstGeom>
          <a:noFill/>
        </p:spPr>
        <p:txBody>
          <a:bodyPr wrap="square" rtlCol="0">
            <a:spAutoFit/>
          </a:bodyPr>
          <a:lstStyle/>
          <a:p>
            <a:r>
              <a:rPr lang="en-US" sz="1800" dirty="0" smtClean="0">
                <a:latin typeface="Courier New" pitchFamily="49" charset="0"/>
                <a:cs typeface="Courier New" pitchFamily="49" charset="0"/>
              </a:rPr>
              <a:t> ST  X</a:t>
            </a:r>
            <a:endParaRPr lang="en-US" sz="1800" dirty="0">
              <a:latin typeface="Courier New" pitchFamily="49" charset="0"/>
              <a:cs typeface="Courier New" pitchFamily="49" charset="0"/>
            </a:endParaRPr>
          </a:p>
        </p:txBody>
      </p:sp>
      <p:cxnSp>
        <p:nvCxnSpPr>
          <p:cNvPr id="35" name="Straight Arrow Connector 34"/>
          <p:cNvCxnSpPr>
            <a:stCxn id="23" idx="1"/>
            <a:endCxn id="32" idx="3"/>
          </p:cNvCxnSpPr>
          <p:nvPr/>
        </p:nvCxnSpPr>
        <p:spPr>
          <a:xfrm rot="10800000" flipV="1">
            <a:off x="3124200" y="4375666"/>
            <a:ext cx="2590800" cy="1676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6" name="Rectangle 35"/>
          <p:cNvSpPr/>
          <p:nvPr/>
        </p:nvSpPr>
        <p:spPr>
          <a:xfrm>
            <a:off x="5715000" y="3962400"/>
            <a:ext cx="1066800" cy="14478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a:p>
        </p:txBody>
      </p:sp>
      <p:cxnSp>
        <p:nvCxnSpPr>
          <p:cNvPr id="37" name="Straight Arrow Connector 36"/>
          <p:cNvCxnSpPr>
            <a:stCxn id="18" idx="3"/>
            <a:endCxn id="34" idx="1"/>
          </p:cNvCxnSpPr>
          <p:nvPr/>
        </p:nvCxnSpPr>
        <p:spPr>
          <a:xfrm>
            <a:off x="3124200" y="5137666"/>
            <a:ext cx="838200" cy="7620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8" name="Rectangle 37"/>
          <p:cNvSpPr/>
          <p:nvPr/>
        </p:nvSpPr>
        <p:spPr>
          <a:xfrm>
            <a:off x="2057400" y="4800600"/>
            <a:ext cx="1066800" cy="13716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a:p>
        </p:txBody>
      </p:sp>
      <p:sp>
        <p:nvSpPr>
          <p:cNvPr id="39" name="Rectangle 38"/>
          <p:cNvSpPr/>
          <p:nvPr/>
        </p:nvSpPr>
        <p:spPr>
          <a:xfrm>
            <a:off x="3962400" y="5334000"/>
            <a:ext cx="1066800" cy="762000"/>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a:p>
        </p:txBody>
      </p:sp>
      <p:sp>
        <p:nvSpPr>
          <p:cNvPr id="4" name="TextBox 3"/>
          <p:cNvSpPr txBox="1"/>
          <p:nvPr/>
        </p:nvSpPr>
        <p:spPr>
          <a:xfrm>
            <a:off x="6038850" y="6513731"/>
            <a:ext cx="3124200" cy="276999"/>
          </a:xfrm>
          <a:prstGeom prst="rect">
            <a:avLst/>
          </a:prstGeom>
          <a:noFill/>
        </p:spPr>
        <p:txBody>
          <a:bodyPr wrap="square" rtlCol="0">
            <a:spAutoFit/>
          </a:bodyPr>
          <a:lstStyle/>
          <a:p>
            <a:r>
              <a:rPr lang="en-US" sz="1200" dirty="0" smtClean="0"/>
              <a:t>Partially adopted from ISCA’08 talk</a:t>
            </a:r>
            <a:endParaRPr lang="en-US" sz="1200" dirty="0"/>
          </a:p>
        </p:txBody>
      </p:sp>
      <p:sp>
        <p:nvSpPr>
          <p:cNvPr id="40" name="Slide Number Placeholder 39"/>
          <p:cNvSpPr>
            <a:spLocks noGrp="1"/>
          </p:cNvSpPr>
          <p:nvPr>
            <p:ph type="sldNum" sz="quarter" idx="11"/>
          </p:nvPr>
        </p:nvSpPr>
        <p:spPr/>
        <p:txBody>
          <a:bodyPr/>
          <a:lstStyle/>
          <a:p>
            <a:fld id="{9D59FB1A-5742-48F7-8D20-DD38EC24F96D}" type="slidenum">
              <a:rPr lang="en-US" smtClean="0"/>
              <a:t>8</a:t>
            </a:fld>
            <a:endParaRPr lang="en-US"/>
          </a:p>
        </p:txBody>
      </p:sp>
    </p:spTree>
    <p:extLst>
      <p:ext uri="{BB962C8B-B14F-4D97-AF65-F5344CB8AC3E}">
        <p14:creationId xmlns:p14="http://schemas.microsoft.com/office/powerpoint/2010/main" val="120354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left)">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childTnLst>
                                </p:cTn>
                              </p:par>
                              <p:par>
                                <p:cTn id="22" presetID="10" presetClass="entr" presetSubtype="0" fill="hold" grpId="0" nodeType="withEffect">
                                  <p:stCondLst>
                                    <p:cond delay="50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childTnLst>
                                </p:cTn>
                              </p:par>
                              <p:par>
                                <p:cTn id="25" presetID="10" presetClass="entr" presetSubtype="0" fill="hold" grpId="0" nodeType="withEffect">
                                  <p:stCondLst>
                                    <p:cond delay="30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childTnLst>
                                </p:cTn>
                              </p:par>
                              <p:par>
                                <p:cTn id="28" presetID="10" presetClass="entr" presetSubtype="0" fill="hold" grpId="0" nodeType="withEffect">
                                  <p:stCondLst>
                                    <p:cond delay="100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1000"/>
                                        <p:tgtEl>
                                          <p:spTgt spid="10"/>
                                        </p:tgtEl>
                                      </p:cBhvr>
                                    </p:animEffect>
                                  </p:childTnLst>
                                </p:cTn>
                              </p:par>
                              <p:par>
                                <p:cTn id="31" presetID="10" presetClass="entr" presetSubtype="0" fill="hold" grpId="0" nodeType="withEffect">
                                  <p:stCondLst>
                                    <p:cond delay="130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1000"/>
                                        <p:tgtEl>
                                          <p:spTgt spid="23"/>
                                        </p:tgtEl>
                                      </p:cBhvr>
                                    </p:animEffect>
                                  </p:childTnLst>
                                </p:cTn>
                              </p:par>
                              <p:par>
                                <p:cTn id="34" presetID="10" presetClass="entr" presetSubtype="0" fill="hold" grpId="0" nodeType="withEffect">
                                  <p:stCondLst>
                                    <p:cond delay="200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childTnLst>
                                </p:cTn>
                              </p:par>
                              <p:par>
                                <p:cTn id="37" presetID="10" presetClass="entr" presetSubtype="0" fill="hold" grpId="0" nodeType="withEffect">
                                  <p:stCondLst>
                                    <p:cond delay="230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10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1000"/>
                                        <p:tgtEl>
                                          <p:spTgt spid="14"/>
                                        </p:tgtEl>
                                      </p:cBhvr>
                                    </p:animEffect>
                                  </p:childTnLst>
                                </p:cTn>
                              </p:par>
                            </p:childTnLst>
                          </p:cTn>
                        </p:par>
                        <p:par>
                          <p:cTn id="45" fill="hold">
                            <p:stCondLst>
                              <p:cond delay="1000"/>
                            </p:stCondLst>
                            <p:childTnLst>
                              <p:par>
                                <p:cTn id="46" presetID="5" presetClass="emph" presetSubtype="1" grpId="1" nodeType="afterEffect">
                                  <p:stCondLst>
                                    <p:cond delay="0"/>
                                  </p:stCondLst>
                                  <p:endCondLst>
                                    <p:cond evt="onNext" delay="0">
                                      <p:tgtEl>
                                        <p:sldTgt/>
                                      </p:tgtEl>
                                    </p:cond>
                                  </p:endCondLst>
                                  <p:childTnLst>
                                    <p:set>
                                      <p:cBhvr override="childStyle">
                                        <p:cTn id="47" dur="indefinite"/>
                                        <p:tgtEl>
                                          <p:spTgt spid="10"/>
                                        </p:tgtEl>
                                        <p:attrNameLst>
                                          <p:attrName>style.fontStyle</p:attrName>
                                        </p:attrNameLst>
                                      </p:cBhvr>
                                      <p:to>
                                        <p:strVal val="normal"/>
                                      </p:to>
                                    </p:set>
                                    <p:set>
                                      <p:cBhvr override="childStyle">
                                        <p:cTn id="48" dur="indefinite"/>
                                        <p:tgtEl>
                                          <p:spTgt spid="10"/>
                                        </p:tgtEl>
                                        <p:attrNameLst>
                                          <p:attrName>style.fontWeight</p:attrName>
                                        </p:attrNameLst>
                                      </p:cBhvr>
                                      <p:to>
                                        <p:strVal val="bold"/>
                                      </p:to>
                                    </p:set>
                                    <p:set>
                                      <p:cBhvr override="childStyle">
                                        <p:cTn id="49" dur="indefinite"/>
                                        <p:tgtEl>
                                          <p:spTgt spid="10"/>
                                        </p:tgtEl>
                                        <p:attrNameLst>
                                          <p:attrName>style.textDecorationUnderline</p:attrName>
                                        </p:attrNameLst>
                                      </p:cBhvr>
                                      <p:to>
                                        <p:strVal val="false"/>
                                      </p:to>
                                    </p:set>
                                  </p:childTnLst>
                                </p:cTn>
                              </p:par>
                              <p:par>
                                <p:cTn id="50" presetID="5" presetClass="emph" presetSubtype="1" nodeType="withEffect">
                                  <p:stCondLst>
                                    <p:cond delay="0"/>
                                  </p:stCondLst>
                                  <p:endCondLst>
                                    <p:cond evt="onNext" delay="0">
                                      <p:tgtEl>
                                        <p:sldTgt/>
                                      </p:tgtEl>
                                    </p:cond>
                                  </p:endCondLst>
                                  <p:childTnLst>
                                    <p:set>
                                      <p:cBhvr override="childStyle">
                                        <p:cTn id="51" dur="indefinite"/>
                                        <p:tgtEl>
                                          <p:spTgt spid="14"/>
                                        </p:tgtEl>
                                        <p:attrNameLst>
                                          <p:attrName>style.fontStyle</p:attrName>
                                        </p:attrNameLst>
                                      </p:cBhvr>
                                      <p:to>
                                        <p:strVal val="normal"/>
                                      </p:to>
                                    </p:set>
                                    <p:set>
                                      <p:cBhvr override="childStyle">
                                        <p:cTn id="52" dur="indefinite"/>
                                        <p:tgtEl>
                                          <p:spTgt spid="14"/>
                                        </p:tgtEl>
                                        <p:attrNameLst>
                                          <p:attrName>style.fontWeight</p:attrName>
                                        </p:attrNameLst>
                                      </p:cBhvr>
                                      <p:to>
                                        <p:strVal val="bold"/>
                                      </p:to>
                                    </p:set>
                                    <p:set>
                                      <p:cBhvr override="childStyle">
                                        <p:cTn id="53" dur="indefinite"/>
                                        <p:tgtEl>
                                          <p:spTgt spid="14"/>
                                        </p:tgtEl>
                                        <p:attrNameLst>
                                          <p:attrName>style.textDecorationUnderline</p:attrName>
                                        </p:attrNameLst>
                                      </p:cBhvr>
                                      <p:to>
                                        <p:strVal val="false"/>
                                      </p:to>
                                    </p:set>
                                  </p:childTnLst>
                                </p:cTn>
                              </p:par>
                            </p:childTnLst>
                          </p:cTn>
                        </p:par>
                        <p:par>
                          <p:cTn id="54" fill="hold">
                            <p:stCondLst>
                              <p:cond delay="1000"/>
                            </p:stCondLst>
                            <p:childTnLst>
                              <p:par>
                                <p:cTn id="55" presetID="22" presetClass="entr" presetSubtype="8" fill="hold" nodeType="after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left)">
                                      <p:cBhvr>
                                        <p:cTn id="57" dur="500"/>
                                        <p:tgtEl>
                                          <p:spTgt spid="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xit" presetSubtype="4" fill="hold" nodeType="clickEffect">
                                  <p:stCondLst>
                                    <p:cond delay="0"/>
                                  </p:stCondLst>
                                  <p:childTnLst>
                                    <p:animEffect transition="out" filter="wipe(down)">
                                      <p:cBhvr>
                                        <p:cTn id="61" dur="500"/>
                                        <p:tgtEl>
                                          <p:spTgt spid="5"/>
                                        </p:tgtEl>
                                      </p:cBhvr>
                                    </p:animEffect>
                                    <p:set>
                                      <p:cBhvr>
                                        <p:cTn id="62" dur="1" fill="hold">
                                          <p:stCondLst>
                                            <p:cond delay="499"/>
                                          </p:stCondLst>
                                        </p:cTn>
                                        <p:tgtEl>
                                          <p:spTgt spid="5"/>
                                        </p:tgtEl>
                                        <p:attrNameLst>
                                          <p:attrName>style.visibility</p:attrName>
                                        </p:attrNameLst>
                                      </p:cBhvr>
                                      <p:to>
                                        <p:strVal val="hidden"/>
                                      </p:to>
                                    </p:set>
                                  </p:childTnLst>
                                </p:cTn>
                              </p:par>
                            </p:childTnLst>
                          </p:cTn>
                        </p:par>
                        <p:par>
                          <p:cTn id="63" fill="hold">
                            <p:stCondLst>
                              <p:cond delay="500"/>
                            </p:stCondLst>
                            <p:childTnLst>
                              <p:par>
                                <p:cTn id="64" presetID="55" presetClass="entr" presetSubtype="0" fill="hold" grpId="0" nodeType="afterEffect">
                                  <p:stCondLst>
                                    <p:cond delay="0"/>
                                  </p:stCondLst>
                                  <p:childTnLst>
                                    <p:set>
                                      <p:cBhvr>
                                        <p:cTn id="65" dur="1" fill="hold">
                                          <p:stCondLst>
                                            <p:cond delay="0"/>
                                          </p:stCondLst>
                                        </p:cTn>
                                        <p:tgtEl>
                                          <p:spTgt spid="8"/>
                                        </p:tgtEl>
                                        <p:attrNameLst>
                                          <p:attrName>style.visibility</p:attrName>
                                        </p:attrNameLst>
                                      </p:cBhvr>
                                      <p:to>
                                        <p:strVal val="visible"/>
                                      </p:to>
                                    </p:set>
                                    <p:anim calcmode="lin" valueType="num">
                                      <p:cBhvr>
                                        <p:cTn id="66" dur="1000" fill="hold"/>
                                        <p:tgtEl>
                                          <p:spTgt spid="8"/>
                                        </p:tgtEl>
                                        <p:attrNameLst>
                                          <p:attrName>ppt_w</p:attrName>
                                        </p:attrNameLst>
                                      </p:cBhvr>
                                      <p:tavLst>
                                        <p:tav tm="0">
                                          <p:val>
                                            <p:strVal val="#ppt_w*0.70"/>
                                          </p:val>
                                        </p:tav>
                                        <p:tav tm="100000">
                                          <p:val>
                                            <p:strVal val="#ppt_w"/>
                                          </p:val>
                                        </p:tav>
                                      </p:tavLst>
                                    </p:anim>
                                    <p:anim calcmode="lin" valueType="num">
                                      <p:cBhvr>
                                        <p:cTn id="67" dur="1000" fill="hold"/>
                                        <p:tgtEl>
                                          <p:spTgt spid="8"/>
                                        </p:tgtEl>
                                        <p:attrNameLst>
                                          <p:attrName>ppt_h</p:attrName>
                                        </p:attrNameLst>
                                      </p:cBhvr>
                                      <p:tavLst>
                                        <p:tav tm="0">
                                          <p:val>
                                            <p:strVal val="#ppt_h"/>
                                          </p:val>
                                        </p:tav>
                                        <p:tav tm="100000">
                                          <p:val>
                                            <p:strVal val="#ppt_h"/>
                                          </p:val>
                                        </p:tav>
                                      </p:tavLst>
                                    </p:anim>
                                    <p:animEffect transition="in" filter="fade">
                                      <p:cBhvr>
                                        <p:cTn id="68" dur="1000"/>
                                        <p:tgtEl>
                                          <p:spTgt spid="8"/>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fade">
                                      <p:cBhvr>
                                        <p:cTn id="73" dur="1000"/>
                                        <p:tgtEl>
                                          <p:spTgt spid="15"/>
                                        </p:tgtEl>
                                      </p:cBhvr>
                                    </p:animEffect>
                                  </p:childTnLst>
                                </p:cTn>
                              </p:par>
                              <p:par>
                                <p:cTn id="74" presetID="10" presetClass="entr" presetSubtype="0" fill="hold" grpId="0" nodeType="withEffect">
                                  <p:stCondLst>
                                    <p:cond delay="30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1000"/>
                                        <p:tgtEl>
                                          <p:spTgt spid="12"/>
                                        </p:tgtEl>
                                      </p:cBhvr>
                                    </p:animEffect>
                                  </p:childTnLst>
                                </p:cTn>
                              </p:par>
                              <p:par>
                                <p:cTn id="77" presetID="10" presetClass="entr" presetSubtype="0" fill="hold" nodeType="withEffect">
                                  <p:stCondLst>
                                    <p:cond delay="1000"/>
                                  </p:stCondLst>
                                  <p:childTnLst>
                                    <p:set>
                                      <p:cBhvr>
                                        <p:cTn id="78" dur="1" fill="hold">
                                          <p:stCondLst>
                                            <p:cond delay="0"/>
                                          </p:stCondLst>
                                        </p:cTn>
                                        <p:tgtEl>
                                          <p:spTgt spid="16"/>
                                        </p:tgtEl>
                                        <p:attrNameLst>
                                          <p:attrName>style.visibility</p:attrName>
                                        </p:attrNameLst>
                                      </p:cBhvr>
                                      <p:to>
                                        <p:strVal val="visible"/>
                                      </p:to>
                                    </p:set>
                                    <p:animEffect transition="in" filter="fade">
                                      <p:cBhvr>
                                        <p:cTn id="79" dur="1000"/>
                                        <p:tgtEl>
                                          <p:spTgt spid="16"/>
                                        </p:tgtEl>
                                      </p:cBhvr>
                                    </p:animEffect>
                                  </p:childTnLst>
                                </p:cTn>
                              </p:par>
                              <p:par>
                                <p:cTn id="80" presetID="10" presetClass="entr" presetSubtype="0" fill="hold" nodeType="withEffect">
                                  <p:stCondLst>
                                    <p:cond delay="2000"/>
                                  </p:stCondLst>
                                  <p:childTnLst>
                                    <p:set>
                                      <p:cBhvr>
                                        <p:cTn id="81" dur="1" fill="hold">
                                          <p:stCondLst>
                                            <p:cond delay="0"/>
                                          </p:stCondLst>
                                        </p:cTn>
                                        <p:tgtEl>
                                          <p:spTgt spid="17"/>
                                        </p:tgtEl>
                                        <p:attrNameLst>
                                          <p:attrName>style.visibility</p:attrName>
                                        </p:attrNameLst>
                                      </p:cBhvr>
                                      <p:to>
                                        <p:strVal val="visible"/>
                                      </p:to>
                                    </p:set>
                                    <p:animEffect transition="in" filter="fade">
                                      <p:cBhvr>
                                        <p:cTn id="82" dur="1000"/>
                                        <p:tgtEl>
                                          <p:spTgt spid="17"/>
                                        </p:tgtEl>
                                      </p:cBhvr>
                                    </p:animEffect>
                                  </p:childTnLst>
                                </p:cTn>
                              </p:par>
                              <p:par>
                                <p:cTn id="83" presetID="10" presetClass="entr" presetSubtype="0" fill="hold" nodeType="withEffect">
                                  <p:stCondLst>
                                    <p:cond delay="2000"/>
                                  </p:stCondLst>
                                  <p:childTnLst>
                                    <p:set>
                                      <p:cBhvr>
                                        <p:cTn id="84" dur="1" fill="hold">
                                          <p:stCondLst>
                                            <p:cond delay="0"/>
                                          </p:stCondLst>
                                        </p:cTn>
                                        <p:tgtEl>
                                          <p:spTgt spid="25"/>
                                        </p:tgtEl>
                                        <p:attrNameLst>
                                          <p:attrName>style.visibility</p:attrName>
                                        </p:attrNameLst>
                                      </p:cBhvr>
                                      <p:to>
                                        <p:strVal val="visible"/>
                                      </p:to>
                                    </p:set>
                                    <p:animEffect transition="in" filter="fade">
                                      <p:cBhvr>
                                        <p:cTn id="85" dur="1000"/>
                                        <p:tgtEl>
                                          <p:spTgt spid="25"/>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18"/>
                                        </p:tgtEl>
                                        <p:attrNameLst>
                                          <p:attrName>style.visibility</p:attrName>
                                        </p:attrNameLst>
                                      </p:cBhvr>
                                      <p:to>
                                        <p:strVal val="visible"/>
                                      </p:to>
                                    </p:set>
                                    <p:animEffect transition="in" filter="fade">
                                      <p:cBhvr>
                                        <p:cTn id="90" dur="1000"/>
                                        <p:tgtEl>
                                          <p:spTgt spid="18"/>
                                        </p:tgtEl>
                                      </p:cBhvr>
                                    </p:animEffect>
                                  </p:childTnLst>
                                </p:cTn>
                              </p:par>
                            </p:childTnLst>
                          </p:cTn>
                        </p:par>
                        <p:par>
                          <p:cTn id="91" fill="hold">
                            <p:stCondLst>
                              <p:cond delay="1000"/>
                            </p:stCondLst>
                            <p:childTnLst>
                              <p:par>
                                <p:cTn id="92" presetID="5" presetClass="emph" presetSubtype="1" grpId="0" nodeType="afterEffect">
                                  <p:stCondLst>
                                    <p:cond delay="0"/>
                                  </p:stCondLst>
                                  <p:endCondLst>
                                    <p:cond evt="onNext" delay="0">
                                      <p:tgtEl>
                                        <p:sldTgt/>
                                      </p:tgtEl>
                                    </p:cond>
                                  </p:endCondLst>
                                  <p:childTnLst>
                                    <p:set>
                                      <p:cBhvr override="childStyle">
                                        <p:cTn id="93" dur="indefinite"/>
                                        <p:tgtEl>
                                          <p:spTgt spid="18"/>
                                        </p:tgtEl>
                                        <p:attrNameLst>
                                          <p:attrName>style.fontStyle</p:attrName>
                                        </p:attrNameLst>
                                      </p:cBhvr>
                                      <p:to>
                                        <p:strVal val="normal"/>
                                      </p:to>
                                    </p:set>
                                    <p:set>
                                      <p:cBhvr override="childStyle">
                                        <p:cTn id="94" dur="indefinite"/>
                                        <p:tgtEl>
                                          <p:spTgt spid="18"/>
                                        </p:tgtEl>
                                        <p:attrNameLst>
                                          <p:attrName>style.fontWeight</p:attrName>
                                        </p:attrNameLst>
                                      </p:cBhvr>
                                      <p:to>
                                        <p:strVal val="bold"/>
                                      </p:to>
                                    </p:set>
                                    <p:set>
                                      <p:cBhvr override="childStyle">
                                        <p:cTn id="95" dur="indefinite"/>
                                        <p:tgtEl>
                                          <p:spTgt spid="18"/>
                                        </p:tgtEl>
                                        <p:attrNameLst>
                                          <p:attrName>style.textDecorationUnderline</p:attrName>
                                        </p:attrNameLst>
                                      </p:cBhvr>
                                      <p:to>
                                        <p:strVal val="false"/>
                                      </p:to>
                                    </p:set>
                                  </p:childTnLst>
                                </p:cTn>
                              </p:par>
                              <p:par>
                                <p:cTn id="96" presetID="5" presetClass="emph" presetSubtype="1" grpId="1" nodeType="withEffect">
                                  <p:stCondLst>
                                    <p:cond delay="0"/>
                                  </p:stCondLst>
                                  <p:endCondLst>
                                    <p:cond evt="onNext" delay="0">
                                      <p:tgtEl>
                                        <p:sldTgt/>
                                      </p:tgtEl>
                                    </p:cond>
                                  </p:endCondLst>
                                  <p:childTnLst>
                                    <p:set>
                                      <p:cBhvr override="childStyle">
                                        <p:cTn id="97" dur="indefinite"/>
                                        <p:tgtEl>
                                          <p:spTgt spid="15"/>
                                        </p:tgtEl>
                                        <p:attrNameLst>
                                          <p:attrName>style.fontStyle</p:attrName>
                                        </p:attrNameLst>
                                      </p:cBhvr>
                                      <p:to>
                                        <p:strVal val="normal"/>
                                      </p:to>
                                    </p:set>
                                    <p:set>
                                      <p:cBhvr override="childStyle">
                                        <p:cTn id="98" dur="indefinite"/>
                                        <p:tgtEl>
                                          <p:spTgt spid="15"/>
                                        </p:tgtEl>
                                        <p:attrNameLst>
                                          <p:attrName>style.fontWeight</p:attrName>
                                        </p:attrNameLst>
                                      </p:cBhvr>
                                      <p:to>
                                        <p:strVal val="bold"/>
                                      </p:to>
                                    </p:set>
                                    <p:set>
                                      <p:cBhvr override="childStyle">
                                        <p:cTn id="99" dur="indefinite"/>
                                        <p:tgtEl>
                                          <p:spTgt spid="15"/>
                                        </p:tgtEl>
                                        <p:attrNameLst>
                                          <p:attrName>style.textDecorationUnderline</p:attrName>
                                        </p:attrNameLst>
                                      </p:cBhvr>
                                      <p:to>
                                        <p:strVal val="false"/>
                                      </p:to>
                                    </p:set>
                                  </p:childTnLst>
                                </p:cTn>
                              </p:par>
                            </p:childTnLst>
                          </p:cTn>
                        </p:par>
                        <p:par>
                          <p:cTn id="100" fill="hold">
                            <p:stCondLst>
                              <p:cond delay="1000"/>
                            </p:stCondLst>
                            <p:childTnLst>
                              <p:par>
                                <p:cTn id="101" presetID="22" presetClass="entr" presetSubtype="2" fill="hold" nodeType="after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wipe(right)">
                                      <p:cBhvr>
                                        <p:cTn id="103" dur="500"/>
                                        <p:tgtEl>
                                          <p:spTgt spid="19"/>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xit" presetSubtype="4" fill="hold" nodeType="clickEffect">
                                  <p:stCondLst>
                                    <p:cond delay="0"/>
                                  </p:stCondLst>
                                  <p:childTnLst>
                                    <p:animEffect transition="out" filter="wipe(down)">
                                      <p:cBhvr>
                                        <p:cTn id="107" dur="500"/>
                                        <p:tgtEl>
                                          <p:spTgt spid="19"/>
                                        </p:tgtEl>
                                      </p:cBhvr>
                                    </p:animEffect>
                                    <p:set>
                                      <p:cBhvr>
                                        <p:cTn id="108" dur="1" fill="hold">
                                          <p:stCondLst>
                                            <p:cond delay="499"/>
                                          </p:stCondLst>
                                        </p:cTn>
                                        <p:tgtEl>
                                          <p:spTgt spid="19"/>
                                        </p:tgtEl>
                                        <p:attrNameLst>
                                          <p:attrName>style.visibility</p:attrName>
                                        </p:attrNameLst>
                                      </p:cBhvr>
                                      <p:to>
                                        <p:strVal val="hidden"/>
                                      </p:to>
                                    </p:set>
                                  </p:childTnLst>
                                </p:cTn>
                              </p:par>
                            </p:childTnLst>
                          </p:cTn>
                        </p:par>
                        <p:par>
                          <p:cTn id="109" fill="hold">
                            <p:stCondLst>
                              <p:cond delay="500"/>
                            </p:stCondLst>
                            <p:childTnLst>
                              <p:par>
                                <p:cTn id="110" presetID="55" presetClass="entr" presetSubtype="0" fill="hold" grpId="0" nodeType="afterEffect">
                                  <p:stCondLst>
                                    <p:cond delay="0"/>
                                  </p:stCondLst>
                                  <p:childTnLst>
                                    <p:set>
                                      <p:cBhvr>
                                        <p:cTn id="111" dur="1" fill="hold">
                                          <p:stCondLst>
                                            <p:cond delay="0"/>
                                          </p:stCondLst>
                                        </p:cTn>
                                        <p:tgtEl>
                                          <p:spTgt spid="20"/>
                                        </p:tgtEl>
                                        <p:attrNameLst>
                                          <p:attrName>style.visibility</p:attrName>
                                        </p:attrNameLst>
                                      </p:cBhvr>
                                      <p:to>
                                        <p:strVal val="visible"/>
                                      </p:to>
                                    </p:set>
                                    <p:anim calcmode="lin" valueType="num">
                                      <p:cBhvr>
                                        <p:cTn id="112" dur="1000" fill="hold"/>
                                        <p:tgtEl>
                                          <p:spTgt spid="20"/>
                                        </p:tgtEl>
                                        <p:attrNameLst>
                                          <p:attrName>ppt_w</p:attrName>
                                        </p:attrNameLst>
                                      </p:cBhvr>
                                      <p:tavLst>
                                        <p:tav tm="0">
                                          <p:val>
                                            <p:strVal val="#ppt_w*0.70"/>
                                          </p:val>
                                        </p:tav>
                                        <p:tav tm="100000">
                                          <p:val>
                                            <p:strVal val="#ppt_w"/>
                                          </p:val>
                                        </p:tav>
                                      </p:tavLst>
                                    </p:anim>
                                    <p:anim calcmode="lin" valueType="num">
                                      <p:cBhvr>
                                        <p:cTn id="113" dur="1000" fill="hold"/>
                                        <p:tgtEl>
                                          <p:spTgt spid="20"/>
                                        </p:tgtEl>
                                        <p:attrNameLst>
                                          <p:attrName>ppt_h</p:attrName>
                                        </p:attrNameLst>
                                      </p:cBhvr>
                                      <p:tavLst>
                                        <p:tav tm="0">
                                          <p:val>
                                            <p:strVal val="#ppt_h"/>
                                          </p:val>
                                        </p:tav>
                                        <p:tav tm="100000">
                                          <p:val>
                                            <p:strVal val="#ppt_h"/>
                                          </p:val>
                                        </p:tav>
                                      </p:tavLst>
                                    </p:anim>
                                    <p:animEffect transition="in" filter="fade">
                                      <p:cBhvr>
                                        <p:cTn id="114" dur="1000"/>
                                        <p:tgtEl>
                                          <p:spTgt spid="20"/>
                                        </p:tgtEl>
                                      </p:cBhvr>
                                    </p:animEffect>
                                  </p:childTnLst>
                                </p:cTn>
                              </p:par>
                            </p:childTnLst>
                          </p:cTn>
                        </p:par>
                        <p:par>
                          <p:cTn id="115" fill="hold">
                            <p:stCondLst>
                              <p:cond delay="1500"/>
                            </p:stCondLst>
                            <p:childTnLst>
                              <p:par>
                                <p:cTn id="116" presetID="10" presetClass="entr" presetSubtype="0" fill="hold" grpId="0" nodeType="afterEffect">
                                  <p:stCondLst>
                                    <p:cond delay="0"/>
                                  </p:stCondLst>
                                  <p:childTnLst>
                                    <p:set>
                                      <p:cBhvr>
                                        <p:cTn id="117" dur="1" fill="hold">
                                          <p:stCondLst>
                                            <p:cond delay="0"/>
                                          </p:stCondLst>
                                        </p:cTn>
                                        <p:tgtEl>
                                          <p:spTgt spid="26"/>
                                        </p:tgtEl>
                                        <p:attrNameLst>
                                          <p:attrName>style.visibility</p:attrName>
                                        </p:attrNameLst>
                                      </p:cBhvr>
                                      <p:to>
                                        <p:strVal val="visible"/>
                                      </p:to>
                                    </p:set>
                                    <p:animEffect transition="in" filter="fade">
                                      <p:cBhvr>
                                        <p:cTn id="118" dur="1000"/>
                                        <p:tgtEl>
                                          <p:spTgt spid="26"/>
                                        </p:tgtEl>
                                      </p:cBhvr>
                                    </p:animEffect>
                                  </p:childTnLst>
                                </p:cTn>
                              </p:par>
                              <p:par>
                                <p:cTn id="119" presetID="10" presetClass="entr" presetSubtype="0" fill="hold" grpId="0" nodeType="withEffect">
                                  <p:stCondLst>
                                    <p:cond delay="200"/>
                                  </p:stCondLst>
                                  <p:childTnLst>
                                    <p:set>
                                      <p:cBhvr>
                                        <p:cTn id="120" dur="1" fill="hold">
                                          <p:stCondLst>
                                            <p:cond delay="0"/>
                                          </p:stCondLst>
                                        </p:cTn>
                                        <p:tgtEl>
                                          <p:spTgt spid="27"/>
                                        </p:tgtEl>
                                        <p:attrNameLst>
                                          <p:attrName>style.visibility</p:attrName>
                                        </p:attrNameLst>
                                      </p:cBhvr>
                                      <p:to>
                                        <p:strVal val="visible"/>
                                      </p:to>
                                    </p:set>
                                    <p:animEffect transition="in" filter="fade">
                                      <p:cBhvr>
                                        <p:cTn id="121" dur="1000"/>
                                        <p:tgtEl>
                                          <p:spTgt spid="27"/>
                                        </p:tgtEl>
                                      </p:cBhvr>
                                    </p:animEffect>
                                  </p:childTnLst>
                                </p:cTn>
                              </p:par>
                              <p:par>
                                <p:cTn id="122" presetID="10" presetClass="entr" presetSubtype="0" fill="hold" grpId="0" nodeType="withEffect">
                                  <p:stCondLst>
                                    <p:cond delay="600"/>
                                  </p:stCondLst>
                                  <p:childTnLst>
                                    <p:set>
                                      <p:cBhvr>
                                        <p:cTn id="123" dur="1" fill="hold">
                                          <p:stCondLst>
                                            <p:cond delay="0"/>
                                          </p:stCondLst>
                                        </p:cTn>
                                        <p:tgtEl>
                                          <p:spTgt spid="28"/>
                                        </p:tgtEl>
                                        <p:attrNameLst>
                                          <p:attrName>style.visibility</p:attrName>
                                        </p:attrNameLst>
                                      </p:cBhvr>
                                      <p:to>
                                        <p:strVal val="visible"/>
                                      </p:to>
                                    </p:set>
                                    <p:animEffect transition="in" filter="fade">
                                      <p:cBhvr>
                                        <p:cTn id="124" dur="1000"/>
                                        <p:tgtEl>
                                          <p:spTgt spid="28"/>
                                        </p:tgtEl>
                                      </p:cBhvr>
                                    </p:animEffect>
                                  </p:childTnLst>
                                </p:cTn>
                              </p:par>
                              <p:par>
                                <p:cTn id="125" presetID="10" presetClass="entr" presetSubtype="0" fill="hold" grpId="0" nodeType="withEffect">
                                  <p:stCondLst>
                                    <p:cond delay="1200"/>
                                  </p:stCondLst>
                                  <p:childTnLst>
                                    <p:set>
                                      <p:cBhvr>
                                        <p:cTn id="126" dur="1" fill="hold">
                                          <p:stCondLst>
                                            <p:cond delay="0"/>
                                          </p:stCondLst>
                                        </p:cTn>
                                        <p:tgtEl>
                                          <p:spTgt spid="29"/>
                                        </p:tgtEl>
                                        <p:attrNameLst>
                                          <p:attrName>style.visibility</p:attrName>
                                        </p:attrNameLst>
                                      </p:cBhvr>
                                      <p:to>
                                        <p:strVal val="visible"/>
                                      </p:to>
                                    </p:set>
                                    <p:animEffect transition="in" filter="fade">
                                      <p:cBhvr>
                                        <p:cTn id="127" dur="1000"/>
                                        <p:tgtEl>
                                          <p:spTgt spid="29"/>
                                        </p:tgtEl>
                                      </p:cBhvr>
                                    </p:animEffect>
                                  </p:childTnLst>
                                </p:cTn>
                              </p:par>
                              <p:par>
                                <p:cTn id="128" presetID="10" presetClass="entr" presetSubtype="0" fill="hold" grpId="0" nodeType="withEffect">
                                  <p:stCondLst>
                                    <p:cond delay="1400"/>
                                  </p:stCondLst>
                                  <p:childTnLst>
                                    <p:set>
                                      <p:cBhvr>
                                        <p:cTn id="129" dur="1" fill="hold">
                                          <p:stCondLst>
                                            <p:cond delay="0"/>
                                          </p:stCondLst>
                                        </p:cTn>
                                        <p:tgtEl>
                                          <p:spTgt spid="30"/>
                                        </p:tgtEl>
                                        <p:attrNameLst>
                                          <p:attrName>style.visibility</p:attrName>
                                        </p:attrNameLst>
                                      </p:cBhvr>
                                      <p:to>
                                        <p:strVal val="visible"/>
                                      </p:to>
                                    </p:set>
                                    <p:animEffect transition="in" filter="fade">
                                      <p:cBhvr>
                                        <p:cTn id="130" dur="1000"/>
                                        <p:tgtEl>
                                          <p:spTgt spid="30"/>
                                        </p:tgtEl>
                                      </p:cBhvr>
                                    </p:animEffect>
                                  </p:childTnLst>
                                </p:cTn>
                              </p:par>
                              <p:par>
                                <p:cTn id="131" presetID="10" presetClass="entr" presetSubtype="0" fill="hold" grpId="0" nodeType="withEffect">
                                  <p:stCondLst>
                                    <p:cond delay="2500"/>
                                  </p:stCondLst>
                                  <p:childTnLst>
                                    <p:set>
                                      <p:cBhvr>
                                        <p:cTn id="132" dur="1" fill="hold">
                                          <p:stCondLst>
                                            <p:cond delay="0"/>
                                          </p:stCondLst>
                                        </p:cTn>
                                        <p:tgtEl>
                                          <p:spTgt spid="31"/>
                                        </p:tgtEl>
                                        <p:attrNameLst>
                                          <p:attrName>style.visibility</p:attrName>
                                        </p:attrNameLst>
                                      </p:cBhvr>
                                      <p:to>
                                        <p:strVal val="visible"/>
                                      </p:to>
                                    </p:set>
                                    <p:animEffect transition="in" filter="fade">
                                      <p:cBhvr>
                                        <p:cTn id="133" dur="1000"/>
                                        <p:tgtEl>
                                          <p:spTgt spid="31"/>
                                        </p:tgtEl>
                                      </p:cBhvr>
                                    </p:animEffect>
                                  </p:childTnLst>
                                </p:cTn>
                              </p:par>
                              <p:par>
                                <p:cTn id="134" presetID="10" presetClass="entr" presetSubtype="0" fill="hold" grpId="0" nodeType="withEffect">
                                  <p:stCondLst>
                                    <p:cond delay="3500"/>
                                  </p:stCondLst>
                                  <p:childTnLst>
                                    <p:set>
                                      <p:cBhvr>
                                        <p:cTn id="135" dur="1" fill="hold">
                                          <p:stCondLst>
                                            <p:cond delay="0"/>
                                          </p:stCondLst>
                                        </p:cTn>
                                        <p:tgtEl>
                                          <p:spTgt spid="32"/>
                                        </p:tgtEl>
                                        <p:attrNameLst>
                                          <p:attrName>style.visibility</p:attrName>
                                        </p:attrNameLst>
                                      </p:cBhvr>
                                      <p:to>
                                        <p:strVal val="visible"/>
                                      </p:to>
                                    </p:set>
                                    <p:animEffect transition="in" filter="fade">
                                      <p:cBhvr>
                                        <p:cTn id="136" dur="1000"/>
                                        <p:tgtEl>
                                          <p:spTgt spid="32"/>
                                        </p:tgtEl>
                                      </p:cBhvr>
                                    </p:animEffect>
                                  </p:childTnLst>
                                </p:cTn>
                              </p:par>
                              <p:par>
                                <p:cTn id="137" presetID="10" presetClass="entr" presetSubtype="0" fill="hold" grpId="0" nodeType="withEffect">
                                  <p:stCondLst>
                                    <p:cond delay="1900"/>
                                  </p:stCondLst>
                                  <p:childTnLst>
                                    <p:set>
                                      <p:cBhvr>
                                        <p:cTn id="138" dur="1" fill="hold">
                                          <p:stCondLst>
                                            <p:cond delay="0"/>
                                          </p:stCondLst>
                                        </p:cTn>
                                        <p:tgtEl>
                                          <p:spTgt spid="33"/>
                                        </p:tgtEl>
                                        <p:attrNameLst>
                                          <p:attrName>style.visibility</p:attrName>
                                        </p:attrNameLst>
                                      </p:cBhvr>
                                      <p:to>
                                        <p:strVal val="visible"/>
                                      </p:to>
                                    </p:set>
                                    <p:animEffect transition="in" filter="fade">
                                      <p:cBhvr>
                                        <p:cTn id="139" dur="1000"/>
                                        <p:tgtEl>
                                          <p:spTgt spid="33"/>
                                        </p:tgtEl>
                                      </p:cBhvr>
                                    </p:animEffect>
                                  </p:childTnLst>
                                </p:cTn>
                              </p:par>
                            </p:childTnLst>
                          </p:cTn>
                        </p:par>
                        <p:par>
                          <p:cTn id="140" fill="hold">
                            <p:stCondLst>
                              <p:cond delay="6000"/>
                            </p:stCondLst>
                            <p:childTnLst>
                              <p:par>
                                <p:cTn id="141" presetID="5" presetClass="emph" presetSubtype="1" grpId="1" nodeType="afterEffect">
                                  <p:stCondLst>
                                    <p:cond delay="0"/>
                                  </p:stCondLst>
                                  <p:childTnLst>
                                    <p:set>
                                      <p:cBhvr override="childStyle">
                                        <p:cTn id="142" dur="1000"/>
                                        <p:tgtEl>
                                          <p:spTgt spid="32"/>
                                        </p:tgtEl>
                                        <p:attrNameLst>
                                          <p:attrName>style.fontStyle</p:attrName>
                                        </p:attrNameLst>
                                      </p:cBhvr>
                                      <p:to>
                                        <p:strVal val="normal"/>
                                      </p:to>
                                    </p:set>
                                    <p:set>
                                      <p:cBhvr override="childStyle">
                                        <p:cTn id="143" dur="1000"/>
                                        <p:tgtEl>
                                          <p:spTgt spid="32"/>
                                        </p:tgtEl>
                                        <p:attrNameLst>
                                          <p:attrName>style.fontWeight</p:attrName>
                                        </p:attrNameLst>
                                      </p:cBhvr>
                                      <p:to>
                                        <p:strVal val="bold"/>
                                      </p:to>
                                    </p:set>
                                    <p:set>
                                      <p:cBhvr override="childStyle">
                                        <p:cTn id="144" dur="1000"/>
                                        <p:tgtEl>
                                          <p:spTgt spid="32"/>
                                        </p:tgtEl>
                                        <p:attrNameLst>
                                          <p:attrName>style.textDecorationUnderline</p:attrName>
                                        </p:attrNameLst>
                                      </p:cBhvr>
                                      <p:to>
                                        <p:strVal val="false"/>
                                      </p:to>
                                    </p:set>
                                  </p:childTnLst>
                                </p:cTn>
                              </p:par>
                              <p:par>
                                <p:cTn id="145" presetID="5" presetClass="emph" presetSubtype="1" grpId="1" nodeType="withEffect">
                                  <p:stCondLst>
                                    <p:cond delay="0"/>
                                  </p:stCondLst>
                                  <p:childTnLst>
                                    <p:set>
                                      <p:cBhvr override="childStyle">
                                        <p:cTn id="146" dur="1000"/>
                                        <p:tgtEl>
                                          <p:spTgt spid="23"/>
                                        </p:tgtEl>
                                        <p:attrNameLst>
                                          <p:attrName>style.fontStyle</p:attrName>
                                        </p:attrNameLst>
                                      </p:cBhvr>
                                      <p:to>
                                        <p:strVal val="normal"/>
                                      </p:to>
                                    </p:set>
                                    <p:set>
                                      <p:cBhvr override="childStyle">
                                        <p:cTn id="147" dur="1000"/>
                                        <p:tgtEl>
                                          <p:spTgt spid="23"/>
                                        </p:tgtEl>
                                        <p:attrNameLst>
                                          <p:attrName>style.fontWeight</p:attrName>
                                        </p:attrNameLst>
                                      </p:cBhvr>
                                      <p:to>
                                        <p:strVal val="bold"/>
                                      </p:to>
                                    </p:set>
                                    <p:set>
                                      <p:cBhvr override="childStyle">
                                        <p:cTn id="148" dur="1000"/>
                                        <p:tgtEl>
                                          <p:spTgt spid="23"/>
                                        </p:tgtEl>
                                        <p:attrNameLst>
                                          <p:attrName>style.textDecorationUnderline</p:attrName>
                                        </p:attrNameLst>
                                      </p:cBhvr>
                                      <p:to>
                                        <p:strVal val="false"/>
                                      </p:to>
                                    </p:set>
                                  </p:childTnLst>
                                </p:cTn>
                              </p:par>
                            </p:childTnLst>
                          </p:cTn>
                        </p:par>
                        <p:par>
                          <p:cTn id="149" fill="hold">
                            <p:stCondLst>
                              <p:cond delay="7000"/>
                            </p:stCondLst>
                            <p:childTnLst>
                              <p:par>
                                <p:cTn id="150" presetID="22" presetClass="entr" presetSubtype="2" fill="hold" nodeType="afterEffect">
                                  <p:stCondLst>
                                    <p:cond delay="0"/>
                                  </p:stCondLst>
                                  <p:childTnLst>
                                    <p:set>
                                      <p:cBhvr>
                                        <p:cTn id="151" dur="1" fill="hold">
                                          <p:stCondLst>
                                            <p:cond delay="0"/>
                                          </p:stCondLst>
                                        </p:cTn>
                                        <p:tgtEl>
                                          <p:spTgt spid="35"/>
                                        </p:tgtEl>
                                        <p:attrNameLst>
                                          <p:attrName>style.visibility</p:attrName>
                                        </p:attrNameLst>
                                      </p:cBhvr>
                                      <p:to>
                                        <p:strVal val="visible"/>
                                      </p:to>
                                    </p:set>
                                    <p:animEffect transition="in" filter="wipe(right)">
                                      <p:cBhvr>
                                        <p:cTn id="152" dur="500"/>
                                        <p:tgtEl>
                                          <p:spTgt spid="35"/>
                                        </p:tgtEl>
                                      </p:cBhvr>
                                    </p:animEffect>
                                  </p:childTnLst>
                                </p:cTn>
                              </p:par>
                            </p:childTnLst>
                          </p:cTn>
                        </p:par>
                        <p:par>
                          <p:cTn id="153" fill="hold">
                            <p:stCondLst>
                              <p:cond delay="7500"/>
                            </p:stCondLst>
                            <p:childTnLst>
                              <p:par>
                                <p:cTn id="154" presetID="22" presetClass="exit" presetSubtype="4" fill="hold" nodeType="afterEffect">
                                  <p:stCondLst>
                                    <p:cond delay="0"/>
                                  </p:stCondLst>
                                  <p:childTnLst>
                                    <p:animEffect transition="out" filter="wipe(down)">
                                      <p:cBhvr>
                                        <p:cTn id="155" dur="500"/>
                                        <p:tgtEl>
                                          <p:spTgt spid="35"/>
                                        </p:tgtEl>
                                      </p:cBhvr>
                                    </p:animEffect>
                                    <p:set>
                                      <p:cBhvr>
                                        <p:cTn id="156" dur="1" fill="hold">
                                          <p:stCondLst>
                                            <p:cond delay="499"/>
                                          </p:stCondLst>
                                        </p:cTn>
                                        <p:tgtEl>
                                          <p:spTgt spid="35"/>
                                        </p:tgtEl>
                                        <p:attrNameLst>
                                          <p:attrName>style.visibility</p:attrName>
                                        </p:attrNameLst>
                                      </p:cBhvr>
                                      <p:to>
                                        <p:strVal val="hidden"/>
                                      </p:to>
                                    </p:set>
                                  </p:childTnLst>
                                </p:cTn>
                              </p:par>
                            </p:childTnLst>
                          </p:cTn>
                        </p:par>
                        <p:par>
                          <p:cTn id="157" fill="hold">
                            <p:stCondLst>
                              <p:cond delay="8000"/>
                            </p:stCondLst>
                            <p:childTnLst>
                              <p:par>
                                <p:cTn id="158" presetID="55" presetClass="entr" presetSubtype="0" fill="hold" grpId="0" nodeType="afterEffect">
                                  <p:stCondLst>
                                    <p:cond delay="0"/>
                                  </p:stCondLst>
                                  <p:childTnLst>
                                    <p:set>
                                      <p:cBhvr>
                                        <p:cTn id="159" dur="1" fill="hold">
                                          <p:stCondLst>
                                            <p:cond delay="0"/>
                                          </p:stCondLst>
                                        </p:cTn>
                                        <p:tgtEl>
                                          <p:spTgt spid="36"/>
                                        </p:tgtEl>
                                        <p:attrNameLst>
                                          <p:attrName>style.visibility</p:attrName>
                                        </p:attrNameLst>
                                      </p:cBhvr>
                                      <p:to>
                                        <p:strVal val="visible"/>
                                      </p:to>
                                    </p:set>
                                    <p:anim calcmode="lin" valueType="num">
                                      <p:cBhvr>
                                        <p:cTn id="160" dur="1000" fill="hold"/>
                                        <p:tgtEl>
                                          <p:spTgt spid="36"/>
                                        </p:tgtEl>
                                        <p:attrNameLst>
                                          <p:attrName>ppt_w</p:attrName>
                                        </p:attrNameLst>
                                      </p:cBhvr>
                                      <p:tavLst>
                                        <p:tav tm="0">
                                          <p:val>
                                            <p:strVal val="#ppt_w*0.70"/>
                                          </p:val>
                                        </p:tav>
                                        <p:tav tm="100000">
                                          <p:val>
                                            <p:strVal val="#ppt_w"/>
                                          </p:val>
                                        </p:tav>
                                      </p:tavLst>
                                    </p:anim>
                                    <p:anim calcmode="lin" valueType="num">
                                      <p:cBhvr>
                                        <p:cTn id="161" dur="1000" fill="hold"/>
                                        <p:tgtEl>
                                          <p:spTgt spid="36"/>
                                        </p:tgtEl>
                                        <p:attrNameLst>
                                          <p:attrName>ppt_h</p:attrName>
                                        </p:attrNameLst>
                                      </p:cBhvr>
                                      <p:tavLst>
                                        <p:tav tm="0">
                                          <p:val>
                                            <p:strVal val="#ppt_h"/>
                                          </p:val>
                                        </p:tav>
                                        <p:tav tm="100000">
                                          <p:val>
                                            <p:strVal val="#ppt_h"/>
                                          </p:val>
                                        </p:tav>
                                      </p:tavLst>
                                    </p:anim>
                                    <p:animEffect transition="in" filter="fade">
                                      <p:cBhvr>
                                        <p:cTn id="162" dur="1000"/>
                                        <p:tgtEl>
                                          <p:spTgt spid="36"/>
                                        </p:tgtEl>
                                      </p:cBhvr>
                                    </p:animEffect>
                                  </p:childTnLst>
                                </p:cTn>
                              </p:par>
                            </p:childTnLst>
                          </p:cTn>
                        </p:par>
                        <p:par>
                          <p:cTn id="163" fill="hold">
                            <p:stCondLst>
                              <p:cond delay="9000"/>
                            </p:stCondLst>
                            <p:childTnLst>
                              <p:par>
                                <p:cTn id="164" presetID="10" presetClass="entr" presetSubtype="0" fill="hold" grpId="0" nodeType="afterEffect">
                                  <p:stCondLst>
                                    <p:cond delay="0"/>
                                  </p:stCondLst>
                                  <p:childTnLst>
                                    <p:set>
                                      <p:cBhvr>
                                        <p:cTn id="165" dur="1" fill="hold">
                                          <p:stCondLst>
                                            <p:cond delay="0"/>
                                          </p:stCondLst>
                                        </p:cTn>
                                        <p:tgtEl>
                                          <p:spTgt spid="34"/>
                                        </p:tgtEl>
                                        <p:attrNameLst>
                                          <p:attrName>style.visibility</p:attrName>
                                        </p:attrNameLst>
                                      </p:cBhvr>
                                      <p:to>
                                        <p:strVal val="visible"/>
                                      </p:to>
                                    </p:set>
                                    <p:animEffect transition="in" filter="fade">
                                      <p:cBhvr>
                                        <p:cTn id="166" dur="1000"/>
                                        <p:tgtEl>
                                          <p:spTgt spid="34"/>
                                        </p:tgtEl>
                                      </p:cBhvr>
                                    </p:animEffect>
                                  </p:childTnLst>
                                </p:cTn>
                              </p:par>
                            </p:childTnLst>
                          </p:cTn>
                        </p:par>
                        <p:par>
                          <p:cTn id="167" fill="hold">
                            <p:stCondLst>
                              <p:cond delay="10000"/>
                            </p:stCondLst>
                            <p:childTnLst>
                              <p:par>
                                <p:cTn id="168" presetID="5" presetClass="emph" presetSubtype="1" grpId="1" nodeType="afterEffect">
                                  <p:stCondLst>
                                    <p:cond delay="0"/>
                                  </p:stCondLst>
                                  <p:childTnLst>
                                    <p:set>
                                      <p:cBhvr override="childStyle">
                                        <p:cTn id="169" dur="1000"/>
                                        <p:tgtEl>
                                          <p:spTgt spid="34"/>
                                        </p:tgtEl>
                                        <p:attrNameLst>
                                          <p:attrName>style.fontStyle</p:attrName>
                                        </p:attrNameLst>
                                      </p:cBhvr>
                                      <p:to>
                                        <p:strVal val="normal"/>
                                      </p:to>
                                    </p:set>
                                    <p:set>
                                      <p:cBhvr override="childStyle">
                                        <p:cTn id="170" dur="1000"/>
                                        <p:tgtEl>
                                          <p:spTgt spid="34"/>
                                        </p:tgtEl>
                                        <p:attrNameLst>
                                          <p:attrName>style.fontWeight</p:attrName>
                                        </p:attrNameLst>
                                      </p:cBhvr>
                                      <p:to>
                                        <p:strVal val="bold"/>
                                      </p:to>
                                    </p:set>
                                    <p:set>
                                      <p:cBhvr override="childStyle">
                                        <p:cTn id="171" dur="1000"/>
                                        <p:tgtEl>
                                          <p:spTgt spid="34"/>
                                        </p:tgtEl>
                                        <p:attrNameLst>
                                          <p:attrName>style.textDecorationUnderline</p:attrName>
                                        </p:attrNameLst>
                                      </p:cBhvr>
                                      <p:to>
                                        <p:strVal val="false"/>
                                      </p:to>
                                    </p:set>
                                  </p:childTnLst>
                                </p:cTn>
                              </p:par>
                              <p:par>
                                <p:cTn id="172" presetID="5" presetClass="emph" presetSubtype="1" grpId="1" nodeType="withEffect">
                                  <p:stCondLst>
                                    <p:cond delay="0"/>
                                  </p:stCondLst>
                                  <p:childTnLst>
                                    <p:set>
                                      <p:cBhvr override="childStyle">
                                        <p:cTn id="173" dur="1000"/>
                                        <p:tgtEl>
                                          <p:spTgt spid="18"/>
                                        </p:tgtEl>
                                        <p:attrNameLst>
                                          <p:attrName>style.fontStyle</p:attrName>
                                        </p:attrNameLst>
                                      </p:cBhvr>
                                      <p:to>
                                        <p:strVal val="normal"/>
                                      </p:to>
                                    </p:set>
                                    <p:set>
                                      <p:cBhvr override="childStyle">
                                        <p:cTn id="174" dur="1000"/>
                                        <p:tgtEl>
                                          <p:spTgt spid="18"/>
                                        </p:tgtEl>
                                        <p:attrNameLst>
                                          <p:attrName>style.fontWeight</p:attrName>
                                        </p:attrNameLst>
                                      </p:cBhvr>
                                      <p:to>
                                        <p:strVal val="bold"/>
                                      </p:to>
                                    </p:set>
                                    <p:set>
                                      <p:cBhvr override="childStyle">
                                        <p:cTn id="175" dur="1000"/>
                                        <p:tgtEl>
                                          <p:spTgt spid="18"/>
                                        </p:tgtEl>
                                        <p:attrNameLst>
                                          <p:attrName>style.textDecorationUnderline</p:attrName>
                                        </p:attrNameLst>
                                      </p:cBhvr>
                                      <p:to>
                                        <p:strVal val="false"/>
                                      </p:to>
                                    </p:set>
                                  </p:childTnLst>
                                </p:cTn>
                              </p:par>
                            </p:childTnLst>
                          </p:cTn>
                        </p:par>
                        <p:par>
                          <p:cTn id="176" fill="hold">
                            <p:stCondLst>
                              <p:cond delay="11000"/>
                            </p:stCondLst>
                            <p:childTnLst>
                              <p:par>
                                <p:cTn id="177" presetID="22" presetClass="entr" presetSubtype="8" fill="hold" nodeType="afterEffect">
                                  <p:stCondLst>
                                    <p:cond delay="0"/>
                                  </p:stCondLst>
                                  <p:childTnLst>
                                    <p:set>
                                      <p:cBhvr>
                                        <p:cTn id="178" dur="1" fill="hold">
                                          <p:stCondLst>
                                            <p:cond delay="0"/>
                                          </p:stCondLst>
                                        </p:cTn>
                                        <p:tgtEl>
                                          <p:spTgt spid="37"/>
                                        </p:tgtEl>
                                        <p:attrNameLst>
                                          <p:attrName>style.visibility</p:attrName>
                                        </p:attrNameLst>
                                      </p:cBhvr>
                                      <p:to>
                                        <p:strVal val="visible"/>
                                      </p:to>
                                    </p:set>
                                    <p:animEffect transition="in" filter="wipe(left)">
                                      <p:cBhvr>
                                        <p:cTn id="179" dur="500"/>
                                        <p:tgtEl>
                                          <p:spTgt spid="37"/>
                                        </p:tgtEl>
                                      </p:cBhvr>
                                    </p:animEffect>
                                  </p:childTnLst>
                                </p:cTn>
                              </p:par>
                            </p:childTnLst>
                          </p:cTn>
                        </p:par>
                        <p:par>
                          <p:cTn id="180" fill="hold">
                            <p:stCondLst>
                              <p:cond delay="11500"/>
                            </p:stCondLst>
                            <p:childTnLst>
                              <p:par>
                                <p:cTn id="181" presetID="22" presetClass="exit" presetSubtype="4" fill="hold" nodeType="afterEffect">
                                  <p:stCondLst>
                                    <p:cond delay="0"/>
                                  </p:stCondLst>
                                  <p:childTnLst>
                                    <p:animEffect transition="out" filter="wipe(down)">
                                      <p:cBhvr>
                                        <p:cTn id="182" dur="500"/>
                                        <p:tgtEl>
                                          <p:spTgt spid="37"/>
                                        </p:tgtEl>
                                      </p:cBhvr>
                                    </p:animEffect>
                                    <p:set>
                                      <p:cBhvr>
                                        <p:cTn id="183" dur="1" fill="hold">
                                          <p:stCondLst>
                                            <p:cond delay="499"/>
                                          </p:stCondLst>
                                        </p:cTn>
                                        <p:tgtEl>
                                          <p:spTgt spid="37"/>
                                        </p:tgtEl>
                                        <p:attrNameLst>
                                          <p:attrName>style.visibility</p:attrName>
                                        </p:attrNameLst>
                                      </p:cBhvr>
                                      <p:to>
                                        <p:strVal val="hidden"/>
                                      </p:to>
                                    </p:set>
                                  </p:childTnLst>
                                </p:cTn>
                              </p:par>
                            </p:childTnLst>
                          </p:cTn>
                        </p:par>
                        <p:par>
                          <p:cTn id="184" fill="hold">
                            <p:stCondLst>
                              <p:cond delay="12000"/>
                            </p:stCondLst>
                            <p:childTnLst>
                              <p:par>
                                <p:cTn id="185" presetID="55" presetClass="entr" presetSubtype="0" fill="hold" grpId="0" nodeType="afterEffect">
                                  <p:stCondLst>
                                    <p:cond delay="0"/>
                                  </p:stCondLst>
                                  <p:childTnLst>
                                    <p:set>
                                      <p:cBhvr>
                                        <p:cTn id="186" dur="1" fill="hold">
                                          <p:stCondLst>
                                            <p:cond delay="0"/>
                                          </p:stCondLst>
                                        </p:cTn>
                                        <p:tgtEl>
                                          <p:spTgt spid="38"/>
                                        </p:tgtEl>
                                        <p:attrNameLst>
                                          <p:attrName>style.visibility</p:attrName>
                                        </p:attrNameLst>
                                      </p:cBhvr>
                                      <p:to>
                                        <p:strVal val="visible"/>
                                      </p:to>
                                    </p:set>
                                    <p:anim calcmode="lin" valueType="num">
                                      <p:cBhvr>
                                        <p:cTn id="187" dur="1000" fill="hold"/>
                                        <p:tgtEl>
                                          <p:spTgt spid="38"/>
                                        </p:tgtEl>
                                        <p:attrNameLst>
                                          <p:attrName>ppt_w</p:attrName>
                                        </p:attrNameLst>
                                      </p:cBhvr>
                                      <p:tavLst>
                                        <p:tav tm="0">
                                          <p:val>
                                            <p:strVal val="#ppt_w*0.70"/>
                                          </p:val>
                                        </p:tav>
                                        <p:tav tm="100000">
                                          <p:val>
                                            <p:strVal val="#ppt_w"/>
                                          </p:val>
                                        </p:tav>
                                      </p:tavLst>
                                    </p:anim>
                                    <p:anim calcmode="lin" valueType="num">
                                      <p:cBhvr>
                                        <p:cTn id="188" dur="1000" fill="hold"/>
                                        <p:tgtEl>
                                          <p:spTgt spid="38"/>
                                        </p:tgtEl>
                                        <p:attrNameLst>
                                          <p:attrName>ppt_h</p:attrName>
                                        </p:attrNameLst>
                                      </p:cBhvr>
                                      <p:tavLst>
                                        <p:tav tm="0">
                                          <p:val>
                                            <p:strVal val="#ppt_h"/>
                                          </p:val>
                                        </p:tav>
                                        <p:tav tm="100000">
                                          <p:val>
                                            <p:strVal val="#ppt_h"/>
                                          </p:val>
                                        </p:tav>
                                      </p:tavLst>
                                    </p:anim>
                                    <p:animEffect transition="in" filter="fade">
                                      <p:cBhvr>
                                        <p:cTn id="189" dur="1000"/>
                                        <p:tgtEl>
                                          <p:spTgt spid="38"/>
                                        </p:tgtEl>
                                      </p:cBhvr>
                                    </p:animEffect>
                                  </p:childTnLst>
                                </p:cTn>
                              </p:par>
                            </p:childTnLst>
                          </p:cTn>
                        </p:par>
                        <p:par>
                          <p:cTn id="190" fill="hold">
                            <p:stCondLst>
                              <p:cond delay="13000"/>
                            </p:stCondLst>
                            <p:childTnLst>
                              <p:par>
                                <p:cTn id="191" presetID="55" presetClass="entr" presetSubtype="0" fill="hold" grpId="0" nodeType="afterEffect">
                                  <p:stCondLst>
                                    <p:cond delay="0"/>
                                  </p:stCondLst>
                                  <p:childTnLst>
                                    <p:set>
                                      <p:cBhvr>
                                        <p:cTn id="192" dur="1" fill="hold">
                                          <p:stCondLst>
                                            <p:cond delay="0"/>
                                          </p:stCondLst>
                                        </p:cTn>
                                        <p:tgtEl>
                                          <p:spTgt spid="39"/>
                                        </p:tgtEl>
                                        <p:attrNameLst>
                                          <p:attrName>style.visibility</p:attrName>
                                        </p:attrNameLst>
                                      </p:cBhvr>
                                      <p:to>
                                        <p:strVal val="visible"/>
                                      </p:to>
                                    </p:set>
                                    <p:anim calcmode="lin" valueType="num">
                                      <p:cBhvr>
                                        <p:cTn id="193" dur="1000" fill="hold"/>
                                        <p:tgtEl>
                                          <p:spTgt spid="39"/>
                                        </p:tgtEl>
                                        <p:attrNameLst>
                                          <p:attrName>ppt_w</p:attrName>
                                        </p:attrNameLst>
                                      </p:cBhvr>
                                      <p:tavLst>
                                        <p:tav tm="0">
                                          <p:val>
                                            <p:strVal val="#ppt_w*0.70"/>
                                          </p:val>
                                        </p:tav>
                                        <p:tav tm="100000">
                                          <p:val>
                                            <p:strVal val="#ppt_w"/>
                                          </p:val>
                                        </p:tav>
                                      </p:tavLst>
                                    </p:anim>
                                    <p:anim calcmode="lin" valueType="num">
                                      <p:cBhvr>
                                        <p:cTn id="194" dur="1000" fill="hold"/>
                                        <p:tgtEl>
                                          <p:spTgt spid="39"/>
                                        </p:tgtEl>
                                        <p:attrNameLst>
                                          <p:attrName>ppt_h</p:attrName>
                                        </p:attrNameLst>
                                      </p:cBhvr>
                                      <p:tavLst>
                                        <p:tav tm="0">
                                          <p:val>
                                            <p:strVal val="#ppt_h"/>
                                          </p:val>
                                        </p:tav>
                                        <p:tav tm="100000">
                                          <p:val>
                                            <p:strVal val="#ppt_h"/>
                                          </p:val>
                                        </p:tav>
                                      </p:tavLst>
                                    </p:anim>
                                    <p:animEffect transition="in" filter="fade">
                                      <p:cBhvr>
                                        <p:cTn id="195" dur="1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8" grpId="0" animBg="1"/>
      <p:bldP spid="9" grpId="0"/>
      <p:bldP spid="10" grpId="0"/>
      <p:bldP spid="10" grpId="1"/>
      <p:bldP spid="11" grpId="0"/>
      <p:bldP spid="12" grpId="0"/>
      <p:bldP spid="13" grpId="0"/>
      <p:bldP spid="14" grpId="0"/>
      <p:bldP spid="15" grpId="0"/>
      <p:bldP spid="15" grpId="1"/>
      <p:bldP spid="18" grpId="0"/>
      <p:bldP spid="18" grpId="1"/>
      <p:bldP spid="20" grpId="0" animBg="1"/>
      <p:bldP spid="21" grpId="0"/>
      <p:bldP spid="22" grpId="0"/>
      <p:bldP spid="23" grpId="0"/>
      <p:bldP spid="23" grpId="1"/>
      <p:bldP spid="24" grpId="0"/>
      <p:bldP spid="26" grpId="0"/>
      <p:bldP spid="27" grpId="0"/>
      <p:bldP spid="28" grpId="0"/>
      <p:bldP spid="29" grpId="0"/>
      <p:bldP spid="30" grpId="0"/>
      <p:bldP spid="31" grpId="0"/>
      <p:bldP spid="32" grpId="0"/>
      <p:bldP spid="32" grpId="1"/>
      <p:bldP spid="33" grpId="0"/>
      <p:bldP spid="34" grpId="0"/>
      <p:bldP spid="34" grpId="1"/>
      <p:bldP spid="36" grpId="0" animBg="1"/>
      <p:bldP spid="38" grpId="0" animBg="1"/>
      <p:bldP spid="3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a:spLocks noChangeArrowheads="1"/>
          </p:cNvSpPr>
          <p:nvPr/>
        </p:nvSpPr>
        <p:spPr bwMode="auto">
          <a:xfrm>
            <a:off x="4953000" y="4800600"/>
            <a:ext cx="522514" cy="1066800"/>
          </a:xfrm>
          <a:prstGeom prst="rect">
            <a:avLst/>
          </a:prstGeom>
          <a:solidFill>
            <a:schemeClr val="accent1"/>
          </a:solidFill>
          <a:ln w="9525">
            <a:solidFill>
              <a:schemeClr val="tx1"/>
            </a:solidFill>
            <a:miter lim="800000"/>
            <a:headEnd/>
            <a:tailEnd/>
          </a:ln>
          <a:effectLst/>
        </p:spPr>
        <p:txBody>
          <a:bodyPr wrap="none" anchor="ctr"/>
          <a:lstStyle/>
          <a:p>
            <a:pPr algn="ctr"/>
            <a:r>
              <a:rPr lang="en-US" dirty="0" smtClean="0"/>
              <a:t>23</a:t>
            </a:r>
            <a:endParaRPr lang="en-US" dirty="0"/>
          </a:p>
        </p:txBody>
      </p:sp>
      <p:sp>
        <p:nvSpPr>
          <p:cNvPr id="2" name="Title 1"/>
          <p:cNvSpPr>
            <a:spLocks noGrp="1"/>
          </p:cNvSpPr>
          <p:nvPr>
            <p:ph type="title"/>
          </p:nvPr>
        </p:nvSpPr>
        <p:spPr/>
        <p:txBody>
          <a:bodyPr/>
          <a:lstStyle/>
          <a:p>
            <a:r>
              <a:rPr lang="en-US" dirty="0" smtClean="0"/>
              <a:t>Rerun’s Recording (Contd.)</a:t>
            </a:r>
            <a:endParaRPr lang="en-US" dirty="0"/>
          </a:p>
        </p:txBody>
      </p:sp>
      <p:sp>
        <p:nvSpPr>
          <p:cNvPr id="6" name="Content Placeholder 5"/>
          <p:cNvSpPr>
            <a:spLocks noGrp="1"/>
          </p:cNvSpPr>
          <p:nvPr>
            <p:ph idx="1"/>
          </p:nvPr>
        </p:nvSpPr>
        <p:spPr>
          <a:xfrm>
            <a:off x="457200" y="1143001"/>
            <a:ext cx="8153400" cy="2133600"/>
          </a:xfrm>
        </p:spPr>
        <p:txBody>
          <a:bodyPr>
            <a:normAutofit fontScale="92500" lnSpcReduction="20000"/>
          </a:bodyPr>
          <a:lstStyle/>
          <a:p>
            <a:endParaRPr lang="en-US" sz="2400" dirty="0" smtClean="0"/>
          </a:p>
          <a:p>
            <a:r>
              <a:rPr lang="en-US" sz="2400" dirty="0" smtClean="0"/>
              <a:t>Capturing causality:</a:t>
            </a:r>
          </a:p>
          <a:p>
            <a:pPr lvl="1"/>
            <a:r>
              <a:rPr lang="en-US" sz="2000" dirty="0" smtClean="0"/>
              <a:t>Timestamp via </a:t>
            </a:r>
            <a:r>
              <a:rPr lang="en-US" sz="2000" dirty="0" err="1" smtClean="0"/>
              <a:t>Lamport</a:t>
            </a:r>
            <a:r>
              <a:rPr lang="en-US" sz="2000" dirty="0" smtClean="0"/>
              <a:t> scalar clock [</a:t>
            </a:r>
            <a:r>
              <a:rPr lang="en-US" sz="2000" dirty="0" err="1" smtClean="0"/>
              <a:t>Lamport</a:t>
            </a:r>
            <a:r>
              <a:rPr lang="en-US" sz="2000" dirty="0" smtClean="0"/>
              <a:t> ‘78]</a:t>
            </a:r>
          </a:p>
          <a:p>
            <a:endParaRPr lang="en-US" sz="2400" dirty="0" smtClean="0"/>
          </a:p>
          <a:p>
            <a:r>
              <a:rPr lang="en-US" sz="2400" dirty="0" smtClean="0"/>
              <a:t>Replay in timestamp order</a:t>
            </a:r>
          </a:p>
          <a:p>
            <a:pPr lvl="1"/>
            <a:r>
              <a:rPr lang="en-US" sz="2000" dirty="0" smtClean="0"/>
              <a:t>Episodes with same timestamp can be replayed in parallel </a:t>
            </a:r>
          </a:p>
        </p:txBody>
      </p:sp>
      <p:sp>
        <p:nvSpPr>
          <p:cNvPr id="8" name="Rectangle 7"/>
          <p:cNvSpPr>
            <a:spLocks noChangeArrowheads="1"/>
          </p:cNvSpPr>
          <p:nvPr/>
        </p:nvSpPr>
        <p:spPr bwMode="auto">
          <a:xfrm>
            <a:off x="4049486" y="4061637"/>
            <a:ext cx="522514" cy="80807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43</a:t>
            </a:r>
          </a:p>
        </p:txBody>
      </p:sp>
      <p:sp>
        <p:nvSpPr>
          <p:cNvPr id="9" name="Rectangle 8"/>
          <p:cNvSpPr>
            <a:spLocks noChangeArrowheads="1"/>
          </p:cNvSpPr>
          <p:nvPr/>
        </p:nvSpPr>
        <p:spPr bwMode="auto">
          <a:xfrm>
            <a:off x="4963886" y="4061637"/>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22</a:t>
            </a:r>
          </a:p>
        </p:txBody>
      </p:sp>
      <p:sp>
        <p:nvSpPr>
          <p:cNvPr id="10" name="Rectangle 9"/>
          <p:cNvSpPr>
            <a:spLocks noChangeArrowheads="1"/>
          </p:cNvSpPr>
          <p:nvPr/>
        </p:nvSpPr>
        <p:spPr bwMode="auto">
          <a:xfrm>
            <a:off x="3200400" y="4061637"/>
            <a:ext cx="522514" cy="33669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60</a:t>
            </a:r>
          </a:p>
        </p:txBody>
      </p:sp>
      <p:sp>
        <p:nvSpPr>
          <p:cNvPr id="11" name="Rectangle 10"/>
          <p:cNvSpPr>
            <a:spLocks noChangeArrowheads="1"/>
          </p:cNvSpPr>
          <p:nvPr/>
        </p:nvSpPr>
        <p:spPr bwMode="auto">
          <a:xfrm>
            <a:off x="3200400" y="4465674"/>
            <a:ext cx="522514" cy="1683488"/>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a:t>61</a:t>
            </a:r>
          </a:p>
        </p:txBody>
      </p:sp>
      <p:sp>
        <p:nvSpPr>
          <p:cNvPr id="12" name="Rectangle 11"/>
          <p:cNvSpPr>
            <a:spLocks noChangeArrowheads="1"/>
          </p:cNvSpPr>
          <p:nvPr/>
        </p:nvSpPr>
        <p:spPr bwMode="auto">
          <a:xfrm>
            <a:off x="4049486" y="4937051"/>
            <a:ext cx="522514" cy="673395"/>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44</a:t>
            </a:r>
          </a:p>
        </p:txBody>
      </p:sp>
      <p:sp>
        <p:nvSpPr>
          <p:cNvPr id="13" name="Rectangle 12"/>
          <p:cNvSpPr>
            <a:spLocks noChangeArrowheads="1"/>
          </p:cNvSpPr>
          <p:nvPr/>
        </p:nvSpPr>
        <p:spPr bwMode="auto">
          <a:xfrm>
            <a:off x="4049486" y="5677786"/>
            <a:ext cx="522514" cy="875414"/>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a:t>62</a:t>
            </a:r>
          </a:p>
        </p:txBody>
      </p:sp>
      <p:sp>
        <p:nvSpPr>
          <p:cNvPr id="14" name="Rectangle 13"/>
          <p:cNvSpPr>
            <a:spLocks noChangeArrowheads="1"/>
          </p:cNvSpPr>
          <p:nvPr/>
        </p:nvSpPr>
        <p:spPr bwMode="auto">
          <a:xfrm>
            <a:off x="4953000" y="4800600"/>
            <a:ext cx="522514" cy="1077433"/>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strike="sngStrike" dirty="0" smtClean="0">
                <a:solidFill>
                  <a:srgbClr val="FF0000"/>
                </a:solidFill>
              </a:rPr>
              <a:t>23</a:t>
            </a:r>
          </a:p>
          <a:p>
            <a:pPr algn="ctr"/>
            <a:r>
              <a:rPr lang="en-US" dirty="0" smtClean="0"/>
              <a:t>44</a:t>
            </a:r>
            <a:endParaRPr lang="en-US" dirty="0"/>
          </a:p>
        </p:txBody>
      </p:sp>
      <p:sp>
        <p:nvSpPr>
          <p:cNvPr id="15" name="Rectangle 14"/>
          <p:cNvSpPr>
            <a:spLocks noChangeArrowheads="1"/>
          </p:cNvSpPr>
          <p:nvPr/>
        </p:nvSpPr>
        <p:spPr bwMode="auto">
          <a:xfrm>
            <a:off x="4963886" y="5947144"/>
            <a:ext cx="522514" cy="471377"/>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lgn="ctr"/>
            <a:r>
              <a:rPr lang="en-US" dirty="0"/>
              <a:t>45</a:t>
            </a:r>
          </a:p>
        </p:txBody>
      </p:sp>
      <p:sp>
        <p:nvSpPr>
          <p:cNvPr id="16" name="Text Box 12"/>
          <p:cNvSpPr txBox="1">
            <a:spLocks noChangeArrowheads="1"/>
          </p:cNvSpPr>
          <p:nvPr/>
        </p:nvSpPr>
        <p:spPr bwMode="auto">
          <a:xfrm>
            <a:off x="3265714" y="3657600"/>
            <a:ext cx="454046" cy="369332"/>
          </a:xfrm>
          <a:prstGeom prst="rect">
            <a:avLst/>
          </a:prstGeom>
          <a:noFill/>
          <a:ln w="9525">
            <a:noFill/>
            <a:miter lim="800000"/>
            <a:headEnd/>
            <a:tailEnd/>
          </a:ln>
          <a:effectLst/>
        </p:spPr>
        <p:txBody>
          <a:bodyPr wrap="none">
            <a:spAutoFit/>
          </a:bodyPr>
          <a:lstStyle/>
          <a:p>
            <a:r>
              <a:rPr lang="en-US" dirty="0" smtClean="0"/>
              <a:t>T0</a:t>
            </a:r>
            <a:endParaRPr lang="en-US" baseline="-25000" dirty="0"/>
          </a:p>
        </p:txBody>
      </p:sp>
      <p:sp>
        <p:nvSpPr>
          <p:cNvPr id="17" name="Text Box 13"/>
          <p:cNvSpPr txBox="1">
            <a:spLocks noChangeArrowheads="1"/>
          </p:cNvSpPr>
          <p:nvPr/>
        </p:nvSpPr>
        <p:spPr bwMode="auto">
          <a:xfrm>
            <a:off x="4114800" y="3657600"/>
            <a:ext cx="454046" cy="369332"/>
          </a:xfrm>
          <a:prstGeom prst="rect">
            <a:avLst/>
          </a:prstGeom>
          <a:noFill/>
          <a:ln w="9525">
            <a:noFill/>
            <a:miter lim="800000"/>
            <a:headEnd/>
            <a:tailEnd/>
          </a:ln>
          <a:effectLst/>
        </p:spPr>
        <p:txBody>
          <a:bodyPr wrap="none">
            <a:spAutoFit/>
          </a:bodyPr>
          <a:lstStyle/>
          <a:p>
            <a:r>
              <a:rPr lang="en-US" dirty="0" smtClean="0"/>
              <a:t>T1</a:t>
            </a:r>
            <a:endParaRPr lang="en-US" baseline="-25000" dirty="0"/>
          </a:p>
        </p:txBody>
      </p:sp>
      <p:sp>
        <p:nvSpPr>
          <p:cNvPr id="18" name="Text Box 14"/>
          <p:cNvSpPr txBox="1">
            <a:spLocks noChangeArrowheads="1"/>
          </p:cNvSpPr>
          <p:nvPr/>
        </p:nvSpPr>
        <p:spPr bwMode="auto">
          <a:xfrm>
            <a:off x="5029200" y="3657600"/>
            <a:ext cx="454046" cy="369332"/>
          </a:xfrm>
          <a:prstGeom prst="rect">
            <a:avLst/>
          </a:prstGeom>
          <a:noFill/>
          <a:ln w="9525">
            <a:noFill/>
            <a:miter lim="800000"/>
            <a:headEnd/>
            <a:tailEnd/>
          </a:ln>
          <a:effectLst/>
        </p:spPr>
        <p:txBody>
          <a:bodyPr wrap="none">
            <a:spAutoFit/>
          </a:bodyPr>
          <a:lstStyle/>
          <a:p>
            <a:r>
              <a:rPr lang="en-US" dirty="0" smtClean="0"/>
              <a:t>T2</a:t>
            </a:r>
            <a:endParaRPr lang="en-US" baseline="-25000" dirty="0"/>
          </a:p>
        </p:txBody>
      </p:sp>
      <p:cxnSp>
        <p:nvCxnSpPr>
          <p:cNvPr id="20" name="Straight Arrow Connector 19"/>
          <p:cNvCxnSpPr>
            <a:stCxn id="9" idx="1"/>
            <a:endCxn id="8" idx="3"/>
          </p:cNvCxnSpPr>
          <p:nvPr/>
        </p:nvCxnSpPr>
        <p:spPr>
          <a:xfrm rot="10800000" flipV="1">
            <a:off x="4572000" y="4398334"/>
            <a:ext cx="391885" cy="6733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6" name="Straight Arrow Connector 25"/>
          <p:cNvCxnSpPr>
            <a:stCxn id="8" idx="3"/>
            <a:endCxn id="14" idx="1"/>
          </p:cNvCxnSpPr>
          <p:nvPr/>
        </p:nvCxnSpPr>
        <p:spPr>
          <a:xfrm>
            <a:off x="4572000" y="4465674"/>
            <a:ext cx="381000" cy="873643"/>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8" name="Straight Arrow Connector 27"/>
          <p:cNvCxnSpPr>
            <a:stCxn id="8" idx="2"/>
            <a:endCxn id="12" idx="0"/>
          </p:cNvCxnSpPr>
          <p:nvPr/>
        </p:nvCxnSpPr>
        <p:spPr>
          <a:xfrm rot="5400000">
            <a:off x="4277074" y="4903352"/>
            <a:ext cx="67339" cy="18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10" idx="2"/>
            <a:endCxn id="11" idx="0"/>
          </p:cNvCxnSpPr>
          <p:nvPr/>
        </p:nvCxnSpPr>
        <p:spPr>
          <a:xfrm rot="5400000">
            <a:off x="3427988" y="4431975"/>
            <a:ext cx="67339" cy="18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9" idx="2"/>
            <a:endCxn id="14" idx="0"/>
          </p:cNvCxnSpPr>
          <p:nvPr/>
        </p:nvCxnSpPr>
        <p:spPr>
          <a:xfrm rot="5400000">
            <a:off x="5186916" y="4762373"/>
            <a:ext cx="65568" cy="108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a:stCxn id="14" idx="2"/>
            <a:endCxn id="15" idx="0"/>
          </p:cNvCxnSpPr>
          <p:nvPr/>
        </p:nvCxnSpPr>
        <p:spPr>
          <a:xfrm rot="16200000" flipH="1">
            <a:off x="5185145" y="5907145"/>
            <a:ext cx="69111" cy="1088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a:stCxn id="11" idx="3"/>
            <a:endCxn id="13" idx="1"/>
          </p:cNvCxnSpPr>
          <p:nvPr/>
        </p:nvCxnSpPr>
        <p:spPr>
          <a:xfrm>
            <a:off x="3722915" y="5307419"/>
            <a:ext cx="326571" cy="80807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a:stCxn id="12" idx="2"/>
            <a:endCxn id="13" idx="0"/>
          </p:cNvCxnSpPr>
          <p:nvPr/>
        </p:nvCxnSpPr>
        <p:spPr>
          <a:xfrm rot="5400000">
            <a:off x="4277073" y="5644116"/>
            <a:ext cx="6734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 name="Slide Number Placeholder 2"/>
          <p:cNvSpPr>
            <a:spLocks noGrp="1"/>
          </p:cNvSpPr>
          <p:nvPr>
            <p:ph type="sldNum" sz="quarter" idx="11"/>
          </p:nvPr>
        </p:nvSpPr>
        <p:spPr/>
        <p:txBody>
          <a:bodyPr/>
          <a:lstStyle/>
          <a:p>
            <a:fld id="{9D59FB1A-5742-48F7-8D20-DD38EC24F96D}" type="slidenum">
              <a:rPr lang="en-US" smtClean="0"/>
              <a:t>9</a:t>
            </a:fld>
            <a:endParaRPr lang="en-US"/>
          </a:p>
        </p:txBody>
      </p:sp>
    </p:spTree>
    <p:extLst>
      <p:ext uri="{BB962C8B-B14F-4D97-AF65-F5344CB8AC3E}">
        <p14:creationId xmlns:p14="http://schemas.microsoft.com/office/powerpoint/2010/main" val="2488254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right)">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wipe(down)">
                                      <p:cBhvr>
                                        <p:cTn id="26" dur="500"/>
                                        <p:tgtEl>
                                          <p:spTgt spid="32"/>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p:cTn id="29" dur="1000" fill="hold"/>
                                        <p:tgtEl>
                                          <p:spTgt spid="27"/>
                                        </p:tgtEl>
                                        <p:attrNameLst>
                                          <p:attrName>ppt_w</p:attrName>
                                        </p:attrNameLst>
                                      </p:cBhvr>
                                      <p:tavLst>
                                        <p:tav tm="0">
                                          <p:val>
                                            <p:strVal val="#ppt_w*0.70"/>
                                          </p:val>
                                        </p:tav>
                                        <p:tav tm="100000">
                                          <p:val>
                                            <p:strVal val="#ppt_w"/>
                                          </p:val>
                                        </p:tav>
                                      </p:tavLst>
                                    </p:anim>
                                    <p:anim calcmode="lin" valueType="num">
                                      <p:cBhvr>
                                        <p:cTn id="30" dur="1000" fill="hold"/>
                                        <p:tgtEl>
                                          <p:spTgt spid="27"/>
                                        </p:tgtEl>
                                        <p:attrNameLst>
                                          <p:attrName>ppt_h</p:attrName>
                                        </p:attrNameLst>
                                      </p:cBhvr>
                                      <p:tavLst>
                                        <p:tav tm="0">
                                          <p:val>
                                            <p:strVal val="#ppt_h"/>
                                          </p:val>
                                        </p:tav>
                                        <p:tav tm="100000">
                                          <p:val>
                                            <p:strVal val="#ppt_h"/>
                                          </p:val>
                                        </p:tav>
                                      </p:tavLst>
                                    </p:anim>
                                    <p:animEffect transition="in" filter="fade">
                                      <p:cBhvr>
                                        <p:cTn id="31" dur="10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wipe(up)">
                                      <p:cBhvr>
                                        <p:cTn id="36" dur="500"/>
                                        <p:tgtEl>
                                          <p:spTgt spid="26"/>
                                        </p:tgtEl>
                                      </p:cBhvr>
                                    </p:animEffect>
                                  </p:childTnLst>
                                </p:cTn>
                              </p:par>
                            </p:childTnLst>
                          </p:cTn>
                        </p:par>
                        <p:par>
                          <p:cTn id="37" fill="hold">
                            <p:stCondLst>
                              <p:cond delay="500"/>
                            </p:stCondLst>
                            <p:childTnLst>
                              <p:par>
                                <p:cTn id="38" presetID="1" presetClass="entr" presetSubtype="0" fill="hold" grpId="0" nodeType="afterEffect">
                                  <p:stCondLst>
                                    <p:cond delay="0"/>
                                  </p:stCondLst>
                                  <p:childTnLst>
                                    <p:set>
                                      <p:cBhvr>
                                        <p:cTn id="39" dur="1" fill="hold">
                                          <p:stCondLst>
                                            <p:cond delay="0"/>
                                          </p:stCondLst>
                                        </p:cTn>
                                        <p:tgtEl>
                                          <p:spTgt spid="1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38"/>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34"/>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41"/>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12"/>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28"/>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30"/>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nodeType="clickEffect">
                                  <p:stCondLst>
                                    <p:cond delay="0"/>
                                  </p:stCondLst>
                                  <p:childTnLst>
                                    <p:set>
                                      <p:cBhvr>
                                        <p:cTn id="63" dur="1" fill="hold">
                                          <p:stCondLst>
                                            <p:cond delay="0"/>
                                          </p:stCondLst>
                                        </p:cTn>
                                        <p:tgtEl>
                                          <p:spTgt spid="6">
                                            <p:txEl>
                                              <p:pRg st="4" end="4"/>
                                            </p:txEl>
                                          </p:spTgt>
                                        </p:tgtEl>
                                        <p:attrNameLst>
                                          <p:attrName>style.visibility</p:attrName>
                                        </p:attrNameLst>
                                      </p:cBhvr>
                                      <p:to>
                                        <p:strVal val="visible"/>
                                      </p:to>
                                    </p:set>
                                    <p:animEffect transition="in" filter="wipe(left)">
                                      <p:cBhvr>
                                        <p:cTn id="64" dur="500"/>
                                        <p:tgtEl>
                                          <p:spTgt spid="6">
                                            <p:txEl>
                                              <p:pRg st="4" end="4"/>
                                            </p:txEl>
                                          </p:spTgt>
                                        </p:tgtEl>
                                      </p:cBhvr>
                                    </p:animEffect>
                                  </p:childTnLst>
                                </p:cTn>
                              </p:par>
                              <p:par>
                                <p:cTn id="65" presetID="22" presetClass="entr" presetSubtype="8" fill="hold" nodeType="withEffect">
                                  <p:stCondLst>
                                    <p:cond delay="0"/>
                                  </p:stCondLst>
                                  <p:childTnLst>
                                    <p:set>
                                      <p:cBhvr>
                                        <p:cTn id="66" dur="1" fill="hold">
                                          <p:stCondLst>
                                            <p:cond delay="0"/>
                                          </p:stCondLst>
                                        </p:cTn>
                                        <p:tgtEl>
                                          <p:spTgt spid="6">
                                            <p:txEl>
                                              <p:pRg st="5" end="5"/>
                                            </p:txEl>
                                          </p:spTgt>
                                        </p:tgtEl>
                                        <p:attrNameLst>
                                          <p:attrName>style.visibility</p:attrName>
                                        </p:attrNameLst>
                                      </p:cBhvr>
                                      <p:to>
                                        <p:strVal val="visible"/>
                                      </p:to>
                                    </p:set>
                                    <p:animEffect transition="in" filter="wipe(left)">
                                      <p:cBhvr>
                                        <p:cTn id="6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8" grpId="0" animBg="1"/>
      <p:bldP spid="9" grpId="0" animBg="1"/>
      <p:bldP spid="10" grpId="0" animBg="1"/>
      <p:bldP spid="11" grpId="0" animBg="1"/>
      <p:bldP spid="12" grpId="0" animBg="1"/>
      <p:bldP spid="13" grpId="0" animBg="1"/>
      <p:bldP spid="14" grpId="0" animBg="1"/>
      <p:bldP spid="15" grpId="0" animBg="1"/>
      <p:bldP spid="16" grpId="0"/>
      <p:bldP spid="17" grpId="0"/>
      <p:bldP spid="18" grpId="0"/>
    </p:bldLst>
  </p:timing>
</p:sld>
</file>

<file path=ppt/theme/theme1.xml><?xml version="1.0" encoding="utf-8"?>
<a:theme xmlns:a="http://schemas.openxmlformats.org/drawingml/2006/main" name="mfacet1">
  <a:themeElements>
    <a:clrScheme name="mfacet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facet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3175">
          <a:solidFill>
            <a:schemeClr val="tx1"/>
          </a:solidFill>
        </a:ln>
      </a:spPr>
      <a:bodyPr vert="horz" wrap="square" lIns="91440" tIns="45720" rIns="91440" bIns="45720" numCol="1" rtlCol="0"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mfacet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facet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facet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facet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facet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facet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facet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Y:\private\ppt\mfacet_template\mfacet1.pot</Template>
  <TotalTime>16431</TotalTime>
  <Pages>12</Pages>
  <Words>1970</Words>
  <Application>Microsoft Office PowerPoint</Application>
  <PresentationFormat>Letter Paper (8.5x11 in)</PresentationFormat>
  <Paragraphs>508</Paragraphs>
  <Slides>26</Slides>
  <Notes>26</Notes>
  <HiddenSlides>2</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mfacet1</vt:lpstr>
      <vt:lpstr>Karma: Scalable Deterministic Record-Replay</vt:lpstr>
      <vt:lpstr>Executive summary</vt:lpstr>
      <vt:lpstr>Outline</vt:lpstr>
      <vt:lpstr>Deterministic Record-Replay</vt:lpstr>
      <vt:lpstr>Record-Replay Motivation</vt:lpstr>
      <vt:lpstr>Previous work</vt:lpstr>
      <vt:lpstr>Outline</vt:lpstr>
      <vt:lpstr>Rerun’s Recording</vt:lpstr>
      <vt:lpstr>Rerun’s Recording (Contd.)</vt:lpstr>
      <vt:lpstr>Rerun’s Replay</vt:lpstr>
      <vt:lpstr>Outline</vt:lpstr>
      <vt:lpstr>Karma’s Insight 1:</vt:lpstr>
      <vt:lpstr>Karma’s Insight 1:</vt:lpstr>
      <vt:lpstr>Karma’s Insight 1: (Contd.)</vt:lpstr>
      <vt:lpstr>Karma’s Insight 1:</vt:lpstr>
      <vt:lpstr>Karma’s Insight 1: (Contd.)</vt:lpstr>
      <vt:lpstr>Karma Insight 2:</vt:lpstr>
      <vt:lpstr>Outline</vt:lpstr>
      <vt:lpstr>Karma Hardware</vt:lpstr>
      <vt:lpstr>Outline</vt:lpstr>
      <vt:lpstr>Evaluation:</vt:lpstr>
      <vt:lpstr>Evaluation:</vt:lpstr>
      <vt:lpstr>Evaluation</vt:lpstr>
      <vt:lpstr>Outline</vt:lpstr>
      <vt:lpstr>Conclusion</vt:lpstr>
      <vt:lpstr>PowerPoint Presentation</vt:lpstr>
    </vt:vector>
  </TitlesOfParts>
  <Company>Univ. of Wisconsin-Madison Computer Sciences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Leveraging Dynamically Scalable Cores in CMPs</dc:title>
  <dc:subject>Thesis Proposal</dc:subject>
  <dc:creator>Dan Gibson</dc:creator>
  <cp:lastModifiedBy>Arka</cp:lastModifiedBy>
  <cp:revision>426</cp:revision>
  <cp:lastPrinted>2011-05-29T17:38:14Z</cp:lastPrinted>
  <dcterms:created xsi:type="dcterms:W3CDTF">1996-08-13T00:04:47Z</dcterms:created>
  <dcterms:modified xsi:type="dcterms:W3CDTF">2011-06-03T18:04:01Z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3</vt:i4>
  </property>
  <property fmtid="{D5CDD505-2E9C-101B-9397-08002B2CF9AE}" pid="6" name="ScreenUsage">
    <vt:i4>3</vt:i4>
  </property>
  <property fmtid="{D5CDD505-2E9C-101B-9397-08002B2CF9AE}" pid="7" name="MailAddress">
    <vt:lpwstr>alvy@cs.duke.edu</vt:lpwstr>
  </property>
  <property fmtid="{D5CDD505-2E9C-101B-9397-08002B2CF9AE}" pid="8" name="HomePage">
    <vt:lpwstr>http://www.cs.duke.edu/~alvy</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4</vt:i4>
  </property>
  <property fmtid="{D5CDD505-2E9C-101B-9397-08002B2CF9AE}" pid="19" name="ShowNotes">
    <vt:bool>false</vt:bool>
  </property>
  <property fmtid="{D5CDD505-2E9C-101B-9397-08002B2CF9AE}" pid="20" name="NavBtnPos">
    <vt:i4>3</vt:i4>
  </property>
  <property fmtid="{D5CDD505-2E9C-101B-9397-08002B2CF9AE}" pid="21" name="OutputDir">
    <vt:lpwstr>H:\courses\221\s99\lectures\www</vt:lpwstr>
  </property>
</Properties>
</file>