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303" r:id="rId3"/>
    <p:sldId id="297" r:id="rId4"/>
    <p:sldId id="285" r:id="rId5"/>
    <p:sldId id="284" r:id="rId6"/>
    <p:sldId id="287" r:id="rId7"/>
    <p:sldId id="289" r:id="rId8"/>
    <p:sldId id="260" r:id="rId9"/>
    <p:sldId id="300" r:id="rId10"/>
    <p:sldId id="263" r:id="rId11"/>
    <p:sldId id="290" r:id="rId12"/>
    <p:sldId id="291" r:id="rId13"/>
    <p:sldId id="301" r:id="rId14"/>
    <p:sldId id="292" r:id="rId15"/>
    <p:sldId id="276" r:id="rId16"/>
    <p:sldId id="277" r:id="rId17"/>
    <p:sldId id="270" r:id="rId18"/>
    <p:sldId id="302" r:id="rId19"/>
    <p:sldId id="275" r:id="rId20"/>
    <p:sldId id="299" r:id="rId21"/>
    <p:sldId id="293" r:id="rId22"/>
    <p:sldId id="294" r:id="rId23"/>
    <p:sldId id="283" r:id="rId24"/>
    <p:sldId id="280" r:id="rId25"/>
    <p:sldId id="281" r:id="rId26"/>
    <p:sldId id="306" r:id="rId27"/>
    <p:sldId id="279" r:id="rId28"/>
    <p:sldId id="305" r:id="rId29"/>
    <p:sldId id="304" r:id="rId30"/>
    <p:sldId id="307" r:id="rId31"/>
    <p:sldId id="308" r:id="rId32"/>
    <p:sldId id="309" r:id="rId3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885" autoAdjust="0"/>
  </p:normalViewPr>
  <p:slideViewPr>
    <p:cSldViewPr>
      <p:cViewPr varScale="1">
        <p:scale>
          <a:sx n="49" d="100"/>
          <a:sy n="49" d="100"/>
        </p:scale>
        <p:origin x="-111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Sheet2!$B$68</c:f>
              <c:strCache>
                <c:ptCount val="1"/>
                <c:pt idx="0">
                  <c:v>L2+L3  Energy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Sheet2!$A$69:$A$97</c:f>
              <c:strCache>
                <c:ptCount val="28"/>
                <c:pt idx="0">
                  <c:v>canneal</c:v>
                </c:pt>
                <c:pt idx="3">
                  <c:v>facesim</c:v>
                </c:pt>
                <c:pt idx="6">
                  <c:v>fluidanimate</c:v>
                </c:pt>
                <c:pt idx="9">
                  <c:v>streamcluster</c:v>
                </c:pt>
                <c:pt idx="12">
                  <c:v>swaptions</c:v>
                </c:pt>
                <c:pt idx="15">
                  <c:v>x264</c:v>
                </c:pt>
                <c:pt idx="18">
                  <c:v>specjbb</c:v>
                </c:pt>
                <c:pt idx="21">
                  <c:v>memcached</c:v>
                </c:pt>
                <c:pt idx="24">
                  <c:v>bind</c:v>
                </c:pt>
                <c:pt idx="27">
                  <c:v>Mean</c:v>
                </c:pt>
              </c:strCache>
            </c:strRef>
          </c:cat>
          <c:val>
            <c:numRef>
              <c:f>Sheet2!$B$69:$B$97</c:f>
              <c:numCache>
                <c:formatCode>General</c:formatCode>
                <c:ptCount val="29"/>
                <c:pt idx="0">
                  <c:v>65.346436966780814</c:v>
                </c:pt>
                <c:pt idx="1">
                  <c:v>0</c:v>
                </c:pt>
                <c:pt idx="2">
                  <c:v>0</c:v>
                </c:pt>
                <c:pt idx="3">
                  <c:v>42.823506208532322</c:v>
                </c:pt>
                <c:pt idx="4">
                  <c:v>0</c:v>
                </c:pt>
                <c:pt idx="5">
                  <c:v>0</c:v>
                </c:pt>
                <c:pt idx="6">
                  <c:v>6.911972013032619</c:v>
                </c:pt>
                <c:pt idx="7">
                  <c:v>0</c:v>
                </c:pt>
                <c:pt idx="8">
                  <c:v>0</c:v>
                </c:pt>
                <c:pt idx="9">
                  <c:v>48.068064275105549</c:v>
                </c:pt>
                <c:pt idx="10">
                  <c:v>0</c:v>
                </c:pt>
                <c:pt idx="11">
                  <c:v>0</c:v>
                </c:pt>
                <c:pt idx="12">
                  <c:v>1.1639538709058983</c:v>
                </c:pt>
                <c:pt idx="13">
                  <c:v>0</c:v>
                </c:pt>
                <c:pt idx="14">
                  <c:v>0</c:v>
                </c:pt>
                <c:pt idx="15">
                  <c:v>28.969368084082859</c:v>
                </c:pt>
                <c:pt idx="16">
                  <c:v>0</c:v>
                </c:pt>
                <c:pt idx="17">
                  <c:v>0</c:v>
                </c:pt>
                <c:pt idx="18">
                  <c:v>46.896620165697144</c:v>
                </c:pt>
                <c:pt idx="19">
                  <c:v>0</c:v>
                </c:pt>
                <c:pt idx="20">
                  <c:v>0</c:v>
                </c:pt>
                <c:pt idx="21">
                  <c:v>50.054596617154544</c:v>
                </c:pt>
                <c:pt idx="22">
                  <c:v>0</c:v>
                </c:pt>
                <c:pt idx="23">
                  <c:v>0</c:v>
                </c:pt>
                <c:pt idx="24">
                  <c:v>10.572100095788329</c:v>
                </c:pt>
                <c:pt idx="25">
                  <c:v>0</c:v>
                </c:pt>
                <c:pt idx="26">
                  <c:v>0</c:v>
                </c:pt>
                <c:pt idx="27">
                  <c:v>40.079536790783862</c:v>
                </c:pt>
                <c:pt idx="28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Sheet2!$C$68</c:f>
              <c:strCache>
                <c:ptCount val="1"/>
                <c:pt idx="0">
                  <c:v>L1 Energy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Sheet2!$A$69:$A$97</c:f>
              <c:strCache>
                <c:ptCount val="28"/>
                <c:pt idx="0">
                  <c:v>canneal</c:v>
                </c:pt>
                <c:pt idx="3">
                  <c:v>facesim</c:v>
                </c:pt>
                <c:pt idx="6">
                  <c:v>fluidanimate</c:v>
                </c:pt>
                <c:pt idx="9">
                  <c:v>streamcluster</c:v>
                </c:pt>
                <c:pt idx="12">
                  <c:v>swaptions</c:v>
                </c:pt>
                <c:pt idx="15">
                  <c:v>x264</c:v>
                </c:pt>
                <c:pt idx="18">
                  <c:v>specjbb</c:v>
                </c:pt>
                <c:pt idx="21">
                  <c:v>memcached</c:v>
                </c:pt>
                <c:pt idx="24">
                  <c:v>bind</c:v>
                </c:pt>
                <c:pt idx="27">
                  <c:v>Mean</c:v>
                </c:pt>
              </c:strCache>
            </c:strRef>
          </c:cat>
          <c:val>
            <c:numRef>
              <c:f>Sheet2!$C$69:$C$97</c:f>
              <c:numCache>
                <c:formatCode>General</c:formatCode>
                <c:ptCount val="29"/>
                <c:pt idx="0">
                  <c:v>30.105236629428418</c:v>
                </c:pt>
                <c:pt idx="1">
                  <c:v>0</c:v>
                </c:pt>
                <c:pt idx="2">
                  <c:v>0</c:v>
                </c:pt>
                <c:pt idx="3">
                  <c:v>49.65449435691179</c:v>
                </c:pt>
                <c:pt idx="4">
                  <c:v>0</c:v>
                </c:pt>
                <c:pt idx="5">
                  <c:v>0</c:v>
                </c:pt>
                <c:pt idx="6">
                  <c:v>80.773526596994841</c:v>
                </c:pt>
                <c:pt idx="7">
                  <c:v>0</c:v>
                </c:pt>
                <c:pt idx="8">
                  <c:v>0</c:v>
                </c:pt>
                <c:pt idx="9">
                  <c:v>45.120299168314602</c:v>
                </c:pt>
                <c:pt idx="10">
                  <c:v>0</c:v>
                </c:pt>
                <c:pt idx="11">
                  <c:v>0</c:v>
                </c:pt>
                <c:pt idx="12">
                  <c:v>85.732943768459663</c:v>
                </c:pt>
                <c:pt idx="13">
                  <c:v>0</c:v>
                </c:pt>
                <c:pt idx="14">
                  <c:v>0</c:v>
                </c:pt>
                <c:pt idx="15">
                  <c:v>61.150498921895448</c:v>
                </c:pt>
                <c:pt idx="16">
                  <c:v>0</c:v>
                </c:pt>
                <c:pt idx="17">
                  <c:v>0</c:v>
                </c:pt>
                <c:pt idx="18">
                  <c:v>45.987927383004838</c:v>
                </c:pt>
                <c:pt idx="19">
                  <c:v>0</c:v>
                </c:pt>
                <c:pt idx="20">
                  <c:v>0</c:v>
                </c:pt>
                <c:pt idx="21">
                  <c:v>43.333540348137106</c:v>
                </c:pt>
                <c:pt idx="22">
                  <c:v>0</c:v>
                </c:pt>
                <c:pt idx="23">
                  <c:v>0</c:v>
                </c:pt>
                <c:pt idx="24">
                  <c:v>77.602004142352442</c:v>
                </c:pt>
                <c:pt idx="25">
                  <c:v>0</c:v>
                </c:pt>
                <c:pt idx="26">
                  <c:v>0</c:v>
                </c:pt>
                <c:pt idx="27">
                  <c:v>51.955133537553799</c:v>
                </c:pt>
                <c:pt idx="28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Sheet2!$D$68</c:f>
              <c:strCache>
                <c:ptCount val="1"/>
                <c:pt idx="0">
                  <c:v>TLB Energy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cat>
            <c:strRef>
              <c:f>Sheet2!$A$69:$A$97</c:f>
              <c:strCache>
                <c:ptCount val="28"/>
                <c:pt idx="0">
                  <c:v>canneal</c:v>
                </c:pt>
                <c:pt idx="3">
                  <c:v>facesim</c:v>
                </c:pt>
                <c:pt idx="6">
                  <c:v>fluidanimate</c:v>
                </c:pt>
                <c:pt idx="9">
                  <c:v>streamcluster</c:v>
                </c:pt>
                <c:pt idx="12">
                  <c:v>swaptions</c:v>
                </c:pt>
                <c:pt idx="15">
                  <c:v>x264</c:v>
                </c:pt>
                <c:pt idx="18">
                  <c:v>specjbb</c:v>
                </c:pt>
                <c:pt idx="21">
                  <c:v>memcached</c:v>
                </c:pt>
                <c:pt idx="24">
                  <c:v>bind</c:v>
                </c:pt>
                <c:pt idx="27">
                  <c:v>Mean</c:v>
                </c:pt>
              </c:strCache>
            </c:strRef>
          </c:cat>
          <c:val>
            <c:numRef>
              <c:f>Sheet2!$D$69:$D$97</c:f>
              <c:numCache>
                <c:formatCode>General</c:formatCode>
                <c:ptCount val="29"/>
                <c:pt idx="0">
                  <c:v>4.548326403790762</c:v>
                </c:pt>
                <c:pt idx="1">
                  <c:v>0</c:v>
                </c:pt>
                <c:pt idx="2">
                  <c:v>0</c:v>
                </c:pt>
                <c:pt idx="3">
                  <c:v>7.5219994345558874</c:v>
                </c:pt>
                <c:pt idx="4">
                  <c:v>0</c:v>
                </c:pt>
                <c:pt idx="5">
                  <c:v>0</c:v>
                </c:pt>
                <c:pt idx="6">
                  <c:v>12.31450138997254</c:v>
                </c:pt>
                <c:pt idx="7">
                  <c:v>0</c:v>
                </c:pt>
                <c:pt idx="8">
                  <c:v>0</c:v>
                </c:pt>
                <c:pt idx="9">
                  <c:v>6.8116365565798516</c:v>
                </c:pt>
                <c:pt idx="10">
                  <c:v>0</c:v>
                </c:pt>
                <c:pt idx="11">
                  <c:v>0</c:v>
                </c:pt>
                <c:pt idx="12">
                  <c:v>13.103102360634447</c:v>
                </c:pt>
                <c:pt idx="13">
                  <c:v>0</c:v>
                </c:pt>
                <c:pt idx="14">
                  <c:v>0</c:v>
                </c:pt>
                <c:pt idx="15">
                  <c:v>9.8801329940217002</c:v>
                </c:pt>
                <c:pt idx="16">
                  <c:v>0</c:v>
                </c:pt>
                <c:pt idx="17">
                  <c:v>0</c:v>
                </c:pt>
                <c:pt idx="18">
                  <c:v>7.1154524512980171</c:v>
                </c:pt>
                <c:pt idx="19">
                  <c:v>0</c:v>
                </c:pt>
                <c:pt idx="20">
                  <c:v>0</c:v>
                </c:pt>
                <c:pt idx="21">
                  <c:v>6.6118630347083522</c:v>
                </c:pt>
                <c:pt idx="22">
                  <c:v>0</c:v>
                </c:pt>
                <c:pt idx="23">
                  <c:v>0</c:v>
                </c:pt>
                <c:pt idx="24">
                  <c:v>11.825895761859229</c:v>
                </c:pt>
                <c:pt idx="25">
                  <c:v>0</c:v>
                </c:pt>
                <c:pt idx="26">
                  <c:v>0</c:v>
                </c:pt>
                <c:pt idx="27">
                  <c:v>7.965329671662337</c:v>
                </c:pt>
                <c:pt idx="28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Sheet2!$E$68</c:f>
              <c:strCache>
                <c:ptCount val="1"/>
                <c:pt idx="0">
                  <c:v>L2+L3 Fraction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Sheet2!$A$69:$A$97</c:f>
              <c:strCache>
                <c:ptCount val="28"/>
                <c:pt idx="0">
                  <c:v>canneal</c:v>
                </c:pt>
                <c:pt idx="3">
                  <c:v>facesim</c:v>
                </c:pt>
                <c:pt idx="6">
                  <c:v>fluidanimate</c:v>
                </c:pt>
                <c:pt idx="9">
                  <c:v>streamcluster</c:v>
                </c:pt>
                <c:pt idx="12">
                  <c:v>swaptions</c:v>
                </c:pt>
                <c:pt idx="15">
                  <c:v>x264</c:v>
                </c:pt>
                <c:pt idx="18">
                  <c:v>specjbb</c:v>
                </c:pt>
                <c:pt idx="21">
                  <c:v>memcached</c:v>
                </c:pt>
                <c:pt idx="24">
                  <c:v>bind</c:v>
                </c:pt>
                <c:pt idx="27">
                  <c:v>Mean</c:v>
                </c:pt>
              </c:strCache>
            </c:strRef>
          </c:cat>
          <c:val>
            <c:numRef>
              <c:f>Sheet2!$E$69:$E$97</c:f>
              <c:numCache>
                <c:formatCode>General</c:formatCode>
                <c:ptCount val="29"/>
                <c:pt idx="0">
                  <c:v>0</c:v>
                </c:pt>
                <c:pt idx="1">
                  <c:v>65.322725489211621</c:v>
                </c:pt>
                <c:pt idx="2">
                  <c:v>0</c:v>
                </c:pt>
                <c:pt idx="3">
                  <c:v>0</c:v>
                </c:pt>
                <c:pt idx="4">
                  <c:v>42.834798511040226</c:v>
                </c:pt>
                <c:pt idx="5">
                  <c:v>0</c:v>
                </c:pt>
                <c:pt idx="6">
                  <c:v>0</c:v>
                </c:pt>
                <c:pt idx="7">
                  <c:v>6.9024757381457107</c:v>
                </c:pt>
                <c:pt idx="8">
                  <c:v>0</c:v>
                </c:pt>
                <c:pt idx="9">
                  <c:v>0</c:v>
                </c:pt>
                <c:pt idx="10">
                  <c:v>48.066438322957858</c:v>
                </c:pt>
                <c:pt idx="11">
                  <c:v>0</c:v>
                </c:pt>
                <c:pt idx="12">
                  <c:v>0</c:v>
                </c:pt>
                <c:pt idx="13">
                  <c:v>1.2094803215525858</c:v>
                </c:pt>
                <c:pt idx="14">
                  <c:v>0</c:v>
                </c:pt>
                <c:pt idx="15">
                  <c:v>0</c:v>
                </c:pt>
                <c:pt idx="16">
                  <c:v>28.719580274029486</c:v>
                </c:pt>
                <c:pt idx="17">
                  <c:v>0</c:v>
                </c:pt>
                <c:pt idx="18">
                  <c:v>0</c:v>
                </c:pt>
                <c:pt idx="19">
                  <c:v>46.724911158601756</c:v>
                </c:pt>
                <c:pt idx="20">
                  <c:v>0</c:v>
                </c:pt>
                <c:pt idx="21">
                  <c:v>0</c:v>
                </c:pt>
                <c:pt idx="22">
                  <c:v>49.752725223800887</c:v>
                </c:pt>
                <c:pt idx="23">
                  <c:v>0</c:v>
                </c:pt>
                <c:pt idx="24">
                  <c:v>0</c:v>
                </c:pt>
                <c:pt idx="25">
                  <c:v>11.534705159464368</c:v>
                </c:pt>
                <c:pt idx="26">
                  <c:v>0</c:v>
                </c:pt>
                <c:pt idx="27">
                  <c:v>0</c:v>
                </c:pt>
                <c:pt idx="28">
                  <c:v>40.040496433894177</c:v>
                </c:pt>
              </c:numCache>
            </c:numRef>
          </c:val>
        </c:ser>
        <c:ser>
          <c:idx val="4"/>
          <c:order val="4"/>
          <c:tx>
            <c:strRef>
              <c:f>Sheet2!$F$68</c:f>
              <c:strCache>
                <c:ptCount val="1"/>
                <c:pt idx="0">
                  <c:v>L1 Fraction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Sheet2!$A$69:$A$97</c:f>
              <c:strCache>
                <c:ptCount val="28"/>
                <c:pt idx="0">
                  <c:v>canneal</c:v>
                </c:pt>
                <c:pt idx="3">
                  <c:v>facesim</c:v>
                </c:pt>
                <c:pt idx="6">
                  <c:v>fluidanimate</c:v>
                </c:pt>
                <c:pt idx="9">
                  <c:v>streamcluster</c:v>
                </c:pt>
                <c:pt idx="12">
                  <c:v>swaptions</c:v>
                </c:pt>
                <c:pt idx="15">
                  <c:v>x264</c:v>
                </c:pt>
                <c:pt idx="18">
                  <c:v>specjbb</c:v>
                </c:pt>
                <c:pt idx="21">
                  <c:v>memcached</c:v>
                </c:pt>
                <c:pt idx="24">
                  <c:v>bind</c:v>
                </c:pt>
                <c:pt idx="27">
                  <c:v>Mean</c:v>
                </c:pt>
              </c:strCache>
            </c:strRef>
          </c:cat>
          <c:val>
            <c:numRef>
              <c:f>Sheet2!$F$69:$F$97</c:f>
              <c:numCache>
                <c:formatCode>General</c:formatCode>
                <c:ptCount val="29"/>
                <c:pt idx="0">
                  <c:v>0</c:v>
                </c:pt>
                <c:pt idx="1">
                  <c:v>24.0569440643931</c:v>
                </c:pt>
                <c:pt idx="2">
                  <c:v>0</c:v>
                </c:pt>
                <c:pt idx="3">
                  <c:v>0</c:v>
                </c:pt>
                <c:pt idx="4">
                  <c:v>38.469322958073839</c:v>
                </c:pt>
                <c:pt idx="5">
                  <c:v>0</c:v>
                </c:pt>
                <c:pt idx="6">
                  <c:v>0</c:v>
                </c:pt>
                <c:pt idx="7">
                  <c:v>62.386241002454938</c:v>
                </c:pt>
                <c:pt idx="8">
                  <c:v>0</c:v>
                </c:pt>
                <c:pt idx="9">
                  <c:v>0</c:v>
                </c:pt>
                <c:pt idx="10">
                  <c:v>24.761885197932489</c:v>
                </c:pt>
                <c:pt idx="11">
                  <c:v>0</c:v>
                </c:pt>
                <c:pt idx="12">
                  <c:v>0</c:v>
                </c:pt>
                <c:pt idx="13">
                  <c:v>66.184117930375493</c:v>
                </c:pt>
                <c:pt idx="14">
                  <c:v>0</c:v>
                </c:pt>
                <c:pt idx="15">
                  <c:v>0</c:v>
                </c:pt>
                <c:pt idx="16">
                  <c:v>45.567211529134227</c:v>
                </c:pt>
                <c:pt idx="17">
                  <c:v>0</c:v>
                </c:pt>
                <c:pt idx="18">
                  <c:v>0</c:v>
                </c:pt>
                <c:pt idx="19">
                  <c:v>35.410704084913725</c:v>
                </c:pt>
                <c:pt idx="20">
                  <c:v>0</c:v>
                </c:pt>
                <c:pt idx="21">
                  <c:v>0</c:v>
                </c:pt>
                <c:pt idx="22">
                  <c:v>33.256975543283041</c:v>
                </c:pt>
                <c:pt idx="23">
                  <c:v>0</c:v>
                </c:pt>
                <c:pt idx="24">
                  <c:v>0</c:v>
                </c:pt>
                <c:pt idx="25">
                  <c:v>59.910299237978926</c:v>
                </c:pt>
                <c:pt idx="26">
                  <c:v>0</c:v>
                </c:pt>
                <c:pt idx="27">
                  <c:v>0</c:v>
                </c:pt>
                <c:pt idx="28">
                  <c:v>40.133522228086491</c:v>
                </c:pt>
              </c:numCache>
            </c:numRef>
          </c:val>
        </c:ser>
        <c:ser>
          <c:idx val="5"/>
          <c:order val="5"/>
          <c:tx>
            <c:strRef>
              <c:f>Sheet2!$G$68</c:f>
              <c:strCache>
                <c:ptCount val="1"/>
                <c:pt idx="0">
                  <c:v>TLB Fraction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cat>
            <c:strRef>
              <c:f>Sheet2!$A$69:$A$97</c:f>
              <c:strCache>
                <c:ptCount val="28"/>
                <c:pt idx="0">
                  <c:v>canneal</c:v>
                </c:pt>
                <c:pt idx="3">
                  <c:v>facesim</c:v>
                </c:pt>
                <c:pt idx="6">
                  <c:v>fluidanimate</c:v>
                </c:pt>
                <c:pt idx="9">
                  <c:v>streamcluster</c:v>
                </c:pt>
                <c:pt idx="12">
                  <c:v>swaptions</c:v>
                </c:pt>
                <c:pt idx="15">
                  <c:v>x264</c:v>
                </c:pt>
                <c:pt idx="18">
                  <c:v>specjbb</c:v>
                </c:pt>
                <c:pt idx="21">
                  <c:v>memcached</c:v>
                </c:pt>
                <c:pt idx="24">
                  <c:v>bind</c:v>
                </c:pt>
                <c:pt idx="27">
                  <c:v>Mean</c:v>
                </c:pt>
              </c:strCache>
            </c:strRef>
          </c:cat>
          <c:val>
            <c:numRef>
              <c:f>Sheet2!$G$69:$G$97</c:f>
              <c:numCache>
                <c:formatCode>General</c:formatCode>
                <c:ptCount val="29"/>
                <c:pt idx="0">
                  <c:v>0</c:v>
                </c:pt>
                <c:pt idx="1">
                  <c:v>0.63133044647817649</c:v>
                </c:pt>
                <c:pt idx="2">
                  <c:v>0</c:v>
                </c:pt>
                <c:pt idx="3">
                  <c:v>0</c:v>
                </c:pt>
                <c:pt idx="4">
                  <c:v>0.12087853091331333</c:v>
                </c:pt>
                <c:pt idx="5">
                  <c:v>0</c:v>
                </c:pt>
                <c:pt idx="6">
                  <c:v>0</c:v>
                </c:pt>
                <c:pt idx="7">
                  <c:v>3.9283259434012723E-2</c:v>
                </c:pt>
                <c:pt idx="8">
                  <c:v>0</c:v>
                </c:pt>
                <c:pt idx="9">
                  <c:v>0</c:v>
                </c:pt>
                <c:pt idx="10">
                  <c:v>0.1676684338402134</c:v>
                </c:pt>
                <c:pt idx="11">
                  <c:v>0</c:v>
                </c:pt>
                <c:pt idx="12">
                  <c:v>0</c:v>
                </c:pt>
                <c:pt idx="13">
                  <c:v>6.4401748102518336E-2</c:v>
                </c:pt>
                <c:pt idx="14">
                  <c:v>0</c:v>
                </c:pt>
                <c:pt idx="15">
                  <c:v>0</c:v>
                </c:pt>
                <c:pt idx="16">
                  <c:v>0.26720819682331676</c:v>
                </c:pt>
                <c:pt idx="17">
                  <c:v>0</c:v>
                </c:pt>
                <c:pt idx="18">
                  <c:v>0</c:v>
                </c:pt>
                <c:pt idx="19">
                  <c:v>0.31738475659014809</c:v>
                </c:pt>
                <c:pt idx="20">
                  <c:v>0</c:v>
                </c:pt>
                <c:pt idx="21">
                  <c:v>0</c:v>
                </c:pt>
                <c:pt idx="22">
                  <c:v>0.22529923290768689</c:v>
                </c:pt>
                <c:pt idx="23">
                  <c:v>0</c:v>
                </c:pt>
                <c:pt idx="24">
                  <c:v>0</c:v>
                </c:pt>
                <c:pt idx="25">
                  <c:v>0.2719956025227625</c:v>
                </c:pt>
                <c:pt idx="26">
                  <c:v>0</c:v>
                </c:pt>
                <c:pt idx="27">
                  <c:v>0</c:v>
                </c:pt>
                <c:pt idx="28">
                  <c:v>0.27998133795893126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overlap val="100"/>
        <c:axId val="80592896"/>
        <c:axId val="80594432"/>
      </c:barChart>
      <c:catAx>
        <c:axId val="80592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80594432"/>
        <c:crosses val="autoZero"/>
        <c:auto val="0"/>
        <c:lblAlgn val="ctr"/>
        <c:lblOffset val="0"/>
        <c:noMultiLvlLbl val="0"/>
      </c:catAx>
      <c:valAx>
        <c:axId val="80594432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2000" dirty="0" smtClean="0"/>
                  <a:t>%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of on-chip memory subsystem's dynamic</a:t>
                </a:r>
                <a:r>
                  <a:rPr lang="en-US" sz="1800" baseline="0" dirty="0"/>
                  <a:t> energy </a:t>
                </a:r>
                <a:endParaRPr lang="en-US" sz="18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80592896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76981999125109357"/>
          <c:y val="3.646106736657919E-2"/>
          <c:w val="0.19684667541557305"/>
          <c:h val="0.31596638961796442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69A53-164B-4FB2-8A03-AC9AB14AD75D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3A0A0-B36E-418C-A19F-7537564C2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18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2D410EA-5ADE-4977-A27E-FD5DBE6243F4}" type="datetimeFigureOut">
              <a:rPr lang="en-US" smtClean="0"/>
              <a:t>6/12/2012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A5113D2-3FE3-48D2-A5CC-D10755ADB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89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113D2-3FE3-48D2-A5CC-D10755ADB8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73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113D2-3FE3-48D2-A5CC-D10755ADB8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81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Should I have short</a:t>
            </a:r>
            <a:r>
              <a:rPr lang="en-US" baseline="0" dirty="0" smtClean="0"/>
              <a:t> animation describing the issue?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113D2-3FE3-48D2-A5CC-D10755ADB8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94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113D2-3FE3-48D2-A5CC-D10755ADB8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73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113D2-3FE3-48D2-A5CC-D10755ADB8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73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587" indent="-228587">
              <a:buAutoNum type="arabicPeriod"/>
            </a:pPr>
            <a:r>
              <a:rPr lang="en-US" dirty="0" smtClean="0"/>
              <a:t>Should we show example to make people</a:t>
            </a:r>
            <a:r>
              <a:rPr lang="en-US" baseline="0" dirty="0" smtClean="0"/>
              <a:t> understand how the tag matching work?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CA5FD-D45D-42C7-A6E3-360CA4EDAAA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11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587" indent="-228587">
              <a:buAutoNum type="arabicPeriod"/>
            </a:pPr>
            <a:r>
              <a:rPr lang="en-US" dirty="0" smtClean="0"/>
              <a:t>How to show the TAG match?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CA5FD-D45D-42C7-A6E3-360CA4EDAAA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11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113D2-3FE3-48D2-A5CC-D10755ADB83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73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025-7D10-4B72-BDAA-E3B1BBA04941}" type="datetime1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71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48E0A-AFA6-4DF8-97C5-B0F7D937485E}" type="datetime1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36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0CE1-2BFF-4C3F-94AA-863905A2F807}" type="datetime1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7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40B5-4E41-4B0B-89C1-A96AA0553103}" type="datetime1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19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8966-8A09-4341-84DC-C18E89496FF8}" type="datetime1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032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B10FC-B0B5-40E9-87EA-78D83607DF63}" type="datetime1">
              <a:rPr lang="en-US" smtClean="0"/>
              <a:t>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6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D446-12CE-418E-AEAD-188695064103}" type="datetime1">
              <a:rPr lang="en-US" smtClean="0"/>
              <a:t>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82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F3BB2-C9E7-4B1A-8B36-E22389633E83}" type="datetime1">
              <a:rPr lang="en-US" smtClean="0"/>
              <a:t>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6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B9C8E-A5A1-4040-845B-3B938FF1991A}" type="datetime1">
              <a:rPr lang="en-US" smtClean="0"/>
              <a:t>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7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4565-A860-4E2F-A6B8-A360EE0671EA}" type="datetime1">
              <a:rPr lang="en-US" smtClean="0"/>
              <a:t>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3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3CF2-276F-441C-A47E-100B3DD5A338}" type="datetime1">
              <a:rPr lang="en-US" smtClean="0"/>
              <a:t>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1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217E8-3FBA-420E-9B94-EF1CE650FBFD}" type="datetime1">
              <a:rPr lang="en-US" smtClean="0"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38C9A-F48E-4F79-8B73-069DD9C1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5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924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Reducing Memory Reference Energy with </a:t>
            </a:r>
            <a:r>
              <a:rPr lang="en-US" i="1" dirty="0" smtClean="0">
                <a:solidFill>
                  <a:schemeClr val="accent2"/>
                </a:solidFill>
              </a:rPr>
              <a:t>Opportunistic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Virtual Caching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Arkaprava</a:t>
            </a:r>
            <a:r>
              <a:rPr lang="en-US" dirty="0" smtClean="0"/>
              <a:t> </a:t>
            </a:r>
            <a:r>
              <a:rPr lang="en-US" dirty="0" err="1" smtClean="0"/>
              <a:t>Basu</a:t>
            </a:r>
            <a:endParaRPr lang="en-US" dirty="0" smtClean="0"/>
          </a:p>
          <a:p>
            <a:r>
              <a:rPr lang="en-US" dirty="0" smtClean="0"/>
              <a:t>Mark D. Hill</a:t>
            </a:r>
          </a:p>
          <a:p>
            <a:r>
              <a:rPr lang="en-US" dirty="0" smtClean="0"/>
              <a:t>Michael M. Swift</a:t>
            </a:r>
          </a:p>
          <a:p>
            <a:r>
              <a:rPr lang="en-US" dirty="0" smtClean="0"/>
              <a:t>University of Wisconsin-Madison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04800"/>
            <a:ext cx="2057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42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txBody>
          <a:bodyPr/>
          <a:lstStyle/>
          <a:p>
            <a:r>
              <a:rPr lang="en-US" dirty="0" smtClean="0"/>
              <a:t>How Frequent are Synonyms?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76111"/>
              </p:ext>
            </p:extLst>
          </p:nvPr>
        </p:nvGraphicFramePr>
        <p:xfrm>
          <a:off x="1156997" y="1447800"/>
          <a:ext cx="6615404" cy="40411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0034"/>
                <a:gridCol w="1905308"/>
                <a:gridCol w="2750062"/>
              </a:tblGrid>
              <a:tr h="533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Applications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18415" marR="18415" marT="8890" marB="889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Static Synonym</a:t>
                      </a:r>
                      <a:r>
                        <a:rPr lang="en-US" sz="2200" baseline="0" dirty="0" smtClean="0">
                          <a:effectLst/>
                        </a:rPr>
                        <a:t> Pages 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18415" marR="18415" marT="8890" marB="889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Dynamic accesses to Synonyms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18415" marR="18415" marT="8890" marB="8890"/>
                </a:tc>
              </a:tr>
              <a:tr h="154437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</a:rPr>
                        <a:t>canneal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</a:rPr>
                        <a:t>fluidanimate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</a:rPr>
                        <a:t>facesim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</a:rPr>
                        <a:t>streamcluster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</a:rPr>
                        <a:t>swaptions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x264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0.06%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0.28%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0.00%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0.23%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5.90%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1.40%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0.01%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26%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575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bind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</a:rPr>
                        <a:t>firefox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</a:rPr>
                        <a:t>memcached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</a:rPr>
                        <a:t>specjbb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0.01%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9%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0.01%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0.16%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13%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0%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2%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600" y="5652023"/>
            <a:ext cx="7315200" cy="830997"/>
          </a:xfrm>
          <a:prstGeom prst="rect">
            <a:avLst/>
          </a:prstGeom>
          <a:noFill/>
          <a:ln w="3492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Synonyms occur, but conflicting use rare; </a:t>
            </a:r>
            <a:br>
              <a:rPr lang="en-US" sz="2400" b="1" dirty="0" smtClean="0"/>
            </a:br>
            <a:r>
              <a:rPr lang="en-US" sz="2400" b="1" dirty="0" smtClean="0"/>
              <a:t>confined to small region. 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27456" y="2718257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Parsec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127456" y="4623256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Commercial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7848600" y="3424534"/>
            <a:ext cx="853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879080" y="4377034"/>
            <a:ext cx="853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95%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696200" y="2558385"/>
            <a:ext cx="1539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Read-only</a:t>
            </a:r>
            <a:endParaRPr lang="en-US" sz="24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8229600" y="3020050"/>
            <a:ext cx="0" cy="4044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029200" y="1447800"/>
            <a:ext cx="2819400" cy="403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4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dirty="0" smtClean="0"/>
              <a:t>dentify Synonyms at Allocation?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Process address space </a:t>
            </a:r>
            <a:br>
              <a:rPr lang="en-US" dirty="0" smtClean="0"/>
            </a:br>
            <a:r>
              <a:rPr lang="en-US" dirty="0" smtClean="0"/>
              <a:t>divided into regions</a:t>
            </a:r>
          </a:p>
          <a:p>
            <a:r>
              <a:rPr lang="en-US" dirty="0" smtClean="0"/>
              <a:t>Synonym possibility </a:t>
            </a:r>
            <a:br>
              <a:rPr lang="en-US" dirty="0" smtClean="0"/>
            </a:br>
            <a:r>
              <a:rPr lang="en-US" dirty="0" smtClean="0"/>
              <a:t>indicated by protection flags</a:t>
            </a:r>
          </a:p>
          <a:p>
            <a:endParaRPr lang="en-US" dirty="0" smtClean="0"/>
          </a:p>
          <a:p>
            <a:r>
              <a:rPr lang="en-US" dirty="0" smtClean="0"/>
              <a:t>OS knows where in the memory</a:t>
            </a:r>
            <a:br>
              <a:rPr lang="en-US" dirty="0" smtClean="0"/>
            </a:br>
            <a:r>
              <a:rPr lang="en-US" dirty="0" smtClean="0"/>
              <a:t>page tables are located 	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OVC @ISCA 2012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19800" y="1981200"/>
            <a:ext cx="1892558" cy="2286000"/>
          </a:xfrm>
          <a:prstGeom prst="rect">
            <a:avLst/>
          </a:prstGeom>
          <a:solidFill>
            <a:schemeClr val="bg1"/>
          </a:solidFill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19800" y="1981200"/>
            <a:ext cx="1892559" cy="457200"/>
          </a:xfrm>
          <a:prstGeom prst="rect">
            <a:avLst/>
          </a:prstGeom>
          <a:solidFill>
            <a:schemeClr val="bg1"/>
          </a:solidFill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Code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19800" y="2438400"/>
            <a:ext cx="1892559" cy="381000"/>
          </a:xfrm>
          <a:prstGeom prst="rect">
            <a:avLst/>
          </a:prstGeom>
          <a:solidFill>
            <a:schemeClr val="bg1"/>
          </a:solidFill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Constants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19800" y="3886200"/>
            <a:ext cx="1892559" cy="381000"/>
          </a:xfrm>
          <a:prstGeom prst="rect">
            <a:avLst/>
          </a:prstGeom>
          <a:solidFill>
            <a:schemeClr val="bg1"/>
          </a:solidFill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Stack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19800" y="2819400"/>
            <a:ext cx="1892558" cy="602990"/>
          </a:xfrm>
          <a:prstGeom prst="rect">
            <a:avLst/>
          </a:prstGeom>
          <a:solidFill>
            <a:schemeClr val="bg1"/>
          </a:solidFill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Heap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19800" y="3422390"/>
            <a:ext cx="1892559" cy="288274"/>
          </a:xfrm>
          <a:prstGeom prst="rect">
            <a:avLst/>
          </a:prstGeom>
          <a:solidFill>
            <a:schemeClr val="bg1"/>
          </a:solidFill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Sys V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01000" y="1981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r-x--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01000" y="2450068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r----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01000" y="2939534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r-w--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01000" y="3341332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r-w-s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01000" y="3863064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r-w--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01000" y="362960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-</a:t>
            </a:r>
            <a:r>
              <a:rPr lang="en-US" b="1" dirty="0" smtClean="0">
                <a:solidFill>
                  <a:schemeClr val="tx2"/>
                </a:solidFill>
              </a:rPr>
              <a:t>----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8001000" y="3422389"/>
            <a:ext cx="838200" cy="391883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57200" y="5594866"/>
            <a:ext cx="7899141" cy="89255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Possible to separate memory regions with and</a:t>
            </a:r>
            <a:br>
              <a:rPr lang="en-US" sz="2600" b="1" dirty="0" smtClean="0"/>
            </a:br>
            <a:r>
              <a:rPr lang="en-US" sz="2600" b="1" dirty="0" smtClean="0"/>
              <a:t> without read-write synonyms</a:t>
            </a:r>
            <a:endParaRPr lang="en-US" sz="2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781800" y="13716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Protection flags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stCxn id="6" idx="2"/>
          </p:cNvCxnSpPr>
          <p:nvPr/>
        </p:nvCxnSpPr>
        <p:spPr>
          <a:xfrm>
            <a:off x="7962900" y="1833265"/>
            <a:ext cx="241429" cy="1479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00" y="4917758"/>
            <a:ext cx="3352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r-&gt; read</a:t>
            </a:r>
          </a:p>
          <a:p>
            <a:r>
              <a:rPr lang="en-US" sz="2400" dirty="0"/>
              <a:t>w</a:t>
            </a:r>
            <a:r>
              <a:rPr lang="en-US" sz="2400" dirty="0" smtClean="0"/>
              <a:t>-&gt; write</a:t>
            </a:r>
          </a:p>
          <a:p>
            <a:r>
              <a:rPr lang="en-US" sz="2400" dirty="0" smtClean="0"/>
              <a:t>s-&gt;shared</a:t>
            </a:r>
          </a:p>
          <a:p>
            <a:r>
              <a:rPr lang="en-US" sz="2400" dirty="0"/>
              <a:t>x</a:t>
            </a:r>
            <a:r>
              <a:rPr lang="en-US" sz="2400" dirty="0" smtClean="0"/>
              <a:t>-&gt;execute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09800" y="3893842"/>
            <a:ext cx="39591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System V Shared Memory</a:t>
            </a:r>
            <a:endParaRPr lang="en-US" sz="2200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457701" y="3566527"/>
            <a:ext cx="1866899" cy="43241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36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 animBg="1"/>
      <p:bldP spid="24" grpId="0" animBg="1"/>
      <p:bldP spid="6" grpId="0"/>
      <p:bldP spid="10" grpId="0"/>
      <p:bldP spid="10" grpId="1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Insights and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Recap:</a:t>
            </a:r>
          </a:p>
          <a:p>
            <a:pPr lvl="1"/>
            <a:r>
              <a:rPr lang="en-US" dirty="0" smtClean="0"/>
              <a:t>Physical Caching energy </a:t>
            </a:r>
            <a:r>
              <a:rPr lang="en-US" dirty="0"/>
              <a:t>h</a:t>
            </a:r>
            <a:r>
              <a:rPr lang="en-US" dirty="0" smtClean="0"/>
              <a:t>ungry</a:t>
            </a:r>
          </a:p>
          <a:p>
            <a:pPr lvl="1"/>
            <a:r>
              <a:rPr lang="en-US" dirty="0" smtClean="0"/>
              <a:t>Virtual Caching can be energy efficient, But hard</a:t>
            </a:r>
          </a:p>
          <a:p>
            <a:pPr lvl="1"/>
            <a:r>
              <a:rPr lang="en-US" dirty="0" smtClean="0"/>
              <a:t>Read-write synonyms occur but </a:t>
            </a:r>
            <a:r>
              <a:rPr lang="en-US" i="1" dirty="0" smtClean="0"/>
              <a:t>rare  </a:t>
            </a:r>
            <a:endParaRPr lang="en-US" dirty="0" smtClean="0"/>
          </a:p>
          <a:p>
            <a:pPr lvl="1"/>
            <a:r>
              <a:rPr lang="en-US" dirty="0" smtClean="0"/>
              <a:t>OS knows where read-write synonyms possible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 Opportunistic Virtual Caching</a:t>
            </a:r>
            <a:endParaRPr lang="en-US" dirty="0" smtClean="0"/>
          </a:p>
          <a:p>
            <a:pPr lvl="1"/>
            <a:r>
              <a:rPr lang="en-US" dirty="0" smtClean="0"/>
              <a:t>Virtual Caching when opportunity exists</a:t>
            </a:r>
          </a:p>
          <a:p>
            <a:pPr lvl="1"/>
            <a:r>
              <a:rPr lang="en-US" dirty="0" smtClean="0"/>
              <a:t>Default to </a:t>
            </a:r>
            <a:r>
              <a:rPr lang="en-US" dirty="0"/>
              <a:t>P</a:t>
            </a:r>
            <a:r>
              <a:rPr lang="en-US" dirty="0" smtClean="0"/>
              <a:t>hysical Caching when needed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93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Motivation and Goal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Opportunities for Virtual Caching</a:t>
            </a:r>
          </a:p>
          <a:p>
            <a:r>
              <a:rPr lang="en-US" dirty="0" smtClean="0"/>
              <a:t>Mechanisms for Opportunistic Virtual Caching</a:t>
            </a:r>
          </a:p>
          <a:p>
            <a:pPr lvl="1"/>
            <a:r>
              <a:rPr lang="en-US" dirty="0" smtClean="0"/>
              <a:t>Role for Hardware and Operating System</a:t>
            </a:r>
          </a:p>
          <a:p>
            <a:pPr lvl="1"/>
            <a:r>
              <a:rPr lang="en-US" dirty="0" smtClean="0"/>
              <a:t>Physical Caching in Opportunistic Virtual caching</a:t>
            </a:r>
          </a:p>
          <a:p>
            <a:pPr lvl="1"/>
            <a:r>
              <a:rPr lang="en-US" dirty="0" smtClean="0"/>
              <a:t>Virtual Caching in Opportunistic Virtual caching</a:t>
            </a:r>
          </a:p>
          <a:p>
            <a:pPr lvl="1"/>
            <a:r>
              <a:rPr lang="en-US" dirty="0" smtClean="0"/>
              <a:t>Operating System support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Notched Right Arrow 5"/>
          <p:cNvSpPr/>
          <p:nvPr/>
        </p:nvSpPr>
        <p:spPr>
          <a:xfrm>
            <a:off x="488302" y="3227293"/>
            <a:ext cx="457200" cy="230833"/>
          </a:xfrm>
          <a:prstGeom prst="notched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3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Role of the H/W and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Hardware </a:t>
            </a:r>
            <a:r>
              <a:rPr lang="en-US" dirty="0"/>
              <a:t>allows Virtual or Physical Caching</a:t>
            </a:r>
          </a:p>
          <a:p>
            <a:endParaRPr lang="en-US" dirty="0" smtClean="0"/>
          </a:p>
          <a:p>
            <a:r>
              <a:rPr lang="en-US" dirty="0" smtClean="0"/>
              <a:t>OS </a:t>
            </a:r>
            <a:r>
              <a:rPr lang="en-US" dirty="0"/>
              <a:t>decides when to use Virtual Caching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OS responsible for correctness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8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76"/>
            <a:ext cx="8409922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3600" i="1" dirty="0">
                <a:solidFill>
                  <a:srgbClr val="C00000"/>
                </a:solidFill>
              </a:rPr>
              <a:t>Physical Caching </a:t>
            </a:r>
            <a:r>
              <a:rPr lang="en-US" sz="3600" dirty="0" smtClean="0"/>
              <a:t>in Opportunistic Virtual Caching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2303-5E75-4E0C-AA21-478177E79839}" type="datetime1">
              <a:rPr lang="en-US" smtClean="0"/>
              <a:t>6/12/2012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5A6-8AB5-477F-AF3A-8269F8BA863A}" type="slidenum">
              <a:rPr lang="en-US" smtClean="0"/>
              <a:t>15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76449" y="3214198"/>
            <a:ext cx="685800" cy="762000"/>
          </a:xfrm>
          <a:prstGeom prst="rect">
            <a:avLst/>
          </a:prstGeom>
          <a:solidFill>
            <a:srgbClr val="FFC000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67149" y="3695590"/>
            <a:ext cx="4572000" cy="176825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Elbow Connector 23"/>
          <p:cNvCxnSpPr>
            <a:endCxn id="8" idx="1"/>
          </p:cNvCxnSpPr>
          <p:nvPr/>
        </p:nvCxnSpPr>
        <p:spPr>
          <a:xfrm rot="16200000" flipH="1">
            <a:off x="2223170" y="2935739"/>
            <a:ext cx="2361813" cy="926145"/>
          </a:xfrm>
          <a:prstGeom prst="bentConnector2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endCxn id="7" idx="0"/>
          </p:cNvCxnSpPr>
          <p:nvPr/>
        </p:nvCxnSpPr>
        <p:spPr>
          <a:xfrm rot="16200000" flipH="1">
            <a:off x="1841026" y="2635874"/>
            <a:ext cx="585147" cy="5715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endCxn id="38" idx="2"/>
          </p:cNvCxnSpPr>
          <p:nvPr/>
        </p:nvCxnSpPr>
        <p:spPr>
          <a:xfrm>
            <a:off x="2419349" y="3987866"/>
            <a:ext cx="2838451" cy="1947198"/>
          </a:xfrm>
          <a:prstGeom prst="bentConnector3">
            <a:avLst>
              <a:gd name="adj1" fmla="val -47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5257800" y="5744564"/>
            <a:ext cx="2667000" cy="38100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782327" y="5715000"/>
            <a:ext cx="2828273" cy="369332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Tag matching logic</a:t>
            </a:r>
            <a:endParaRPr lang="en-US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3859322" y="4030064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859322" y="4614612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859322" y="4916280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859322" y="4350522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859322" y="5173064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852539" y="4342693"/>
            <a:ext cx="4586610" cy="265655"/>
          </a:xfrm>
          <a:prstGeom prst="rect">
            <a:avLst/>
          </a:prstGeom>
          <a:solidFill>
            <a:srgbClr val="FFC000"/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>
            <a:off x="7905749" y="3704387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476749" y="3718142"/>
            <a:ext cx="0" cy="174570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010149" y="3704387"/>
            <a:ext cx="0" cy="172147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573820" y="3704387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179245" y="3704387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762749" y="3704387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7372349" y="3657600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4171949" y="5463848"/>
            <a:ext cx="2228851" cy="280716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6705601" y="5484313"/>
            <a:ext cx="1600199" cy="260251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6534149" y="5463848"/>
            <a:ext cx="1" cy="292384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867400" y="5472645"/>
            <a:ext cx="666749" cy="27191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>
            <a:off x="6591301" y="5472645"/>
            <a:ext cx="1047748" cy="27191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6534149" y="5484313"/>
            <a:ext cx="533401" cy="27191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4763543" y="5472645"/>
            <a:ext cx="1637257" cy="27191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5334000" y="5484313"/>
            <a:ext cx="1200149" cy="260251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38" idx="4"/>
          </p:cNvCxnSpPr>
          <p:nvPr/>
        </p:nvCxnSpPr>
        <p:spPr>
          <a:xfrm>
            <a:off x="6591300" y="6125564"/>
            <a:ext cx="0" cy="4191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010149" y="2629051"/>
            <a:ext cx="3200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L1 Cache (32 KB, 8Way)</a:t>
            </a:r>
            <a:endParaRPr lang="en-US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2018121" y="3407695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TLB</a:t>
            </a:r>
            <a:endParaRPr lang="en-US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3772943" y="3335055"/>
            <a:ext cx="1981200" cy="338554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Way</a:t>
            </a:r>
            <a:r>
              <a:rPr lang="en-US" sz="1600" baseline="-25000" dirty="0" smtClean="0"/>
              <a:t>0</a:t>
            </a:r>
            <a:endParaRPr lang="en-US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6076949" y="3335055"/>
            <a:ext cx="1981200" cy="338554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Way</a:t>
            </a:r>
            <a:r>
              <a:rPr lang="en-US" sz="1600" baseline="-25000" dirty="0"/>
              <a:t>4</a:t>
            </a:r>
            <a:endParaRPr lang="en-US" sz="1600" dirty="0"/>
          </a:p>
        </p:txBody>
      </p:sp>
      <p:sp>
        <p:nvSpPr>
          <p:cNvPr id="95" name="TextBox 94"/>
          <p:cNvSpPr txBox="1"/>
          <p:nvPr/>
        </p:nvSpPr>
        <p:spPr>
          <a:xfrm>
            <a:off x="7876522" y="326877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Way</a:t>
            </a:r>
            <a:r>
              <a:rPr lang="en-US" sz="1600" baseline="-25000" dirty="0"/>
              <a:t>7</a:t>
            </a:r>
            <a:endParaRPr lang="en-US" sz="1600" dirty="0"/>
          </a:p>
        </p:txBody>
      </p:sp>
      <p:sp>
        <p:nvSpPr>
          <p:cNvPr id="96" name="TextBox 95"/>
          <p:cNvSpPr txBox="1"/>
          <p:nvPr/>
        </p:nvSpPr>
        <p:spPr>
          <a:xfrm>
            <a:off x="225793" y="1763245"/>
            <a:ext cx="3244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0 = VA</a:t>
            </a:r>
            <a:r>
              <a:rPr lang="en-US" b="1" baseline="-25000" dirty="0" smtClean="0">
                <a:solidFill>
                  <a:srgbClr val="C00000"/>
                </a:solidFill>
              </a:rPr>
              <a:t>47     </a:t>
            </a:r>
            <a:r>
              <a:rPr lang="en-US" dirty="0" smtClean="0"/>
              <a:t>VA</a:t>
            </a:r>
            <a:r>
              <a:rPr lang="en-US" baseline="-25000" dirty="0" smtClean="0"/>
              <a:t>46 </a:t>
            </a:r>
            <a:r>
              <a:rPr lang="en-US" dirty="0" smtClean="0"/>
              <a:t>……………… VA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10" name="Right Brace 109"/>
          <p:cNvSpPr/>
          <p:nvPr/>
        </p:nvSpPr>
        <p:spPr>
          <a:xfrm rot="16200000">
            <a:off x="1656759" y="439464"/>
            <a:ext cx="458377" cy="2197289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273993" y="990600"/>
            <a:ext cx="1488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Virtual </a:t>
            </a:r>
            <a:r>
              <a:rPr lang="en-US" dirty="0" err="1" smtClean="0"/>
              <a:t>Addr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1007944" y="2600951"/>
            <a:ext cx="742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sp>
        <p:nvSpPr>
          <p:cNvPr id="57" name="Flowchart: Delay 56"/>
          <p:cNvSpPr/>
          <p:nvPr/>
        </p:nvSpPr>
        <p:spPr>
          <a:xfrm>
            <a:off x="966911" y="2360230"/>
            <a:ext cx="264544" cy="253860"/>
          </a:xfrm>
          <a:prstGeom prst="flowChartDelay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Elbow Connector 19"/>
          <p:cNvCxnSpPr/>
          <p:nvPr/>
        </p:nvCxnSpPr>
        <p:spPr>
          <a:xfrm>
            <a:off x="660351" y="2132577"/>
            <a:ext cx="307448" cy="287495"/>
          </a:xfrm>
          <a:prstGeom prst="bentConnector3">
            <a:avLst>
              <a:gd name="adj1" fmla="val 431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flipV="1">
            <a:off x="560173" y="2561140"/>
            <a:ext cx="399119" cy="328900"/>
          </a:xfrm>
          <a:prstGeom prst="bentConnector3">
            <a:avLst>
              <a:gd name="adj1" fmla="val 361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130078" y="2859883"/>
            <a:ext cx="1616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/>
              <a:t>ovc_enable</a:t>
            </a:r>
            <a:endParaRPr lang="en-US" b="1" i="1" dirty="0" smtClean="0"/>
          </a:p>
          <a:p>
            <a:r>
              <a:rPr lang="en-US" sz="1400" dirty="0" smtClean="0"/>
              <a:t>(Default Off)</a:t>
            </a:r>
            <a:endParaRPr lang="en-US" sz="1400" dirty="0"/>
          </a:p>
        </p:txBody>
      </p:sp>
      <p:sp>
        <p:nvSpPr>
          <p:cNvPr id="87" name="Right Brace 86"/>
          <p:cNvSpPr/>
          <p:nvPr/>
        </p:nvSpPr>
        <p:spPr>
          <a:xfrm rot="5400000">
            <a:off x="2702905" y="1805408"/>
            <a:ext cx="56342" cy="671946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ight Brace 88"/>
          <p:cNvSpPr/>
          <p:nvPr/>
        </p:nvSpPr>
        <p:spPr>
          <a:xfrm rot="5400000">
            <a:off x="1651605" y="1557160"/>
            <a:ext cx="198582" cy="112291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rapezoid 89"/>
          <p:cNvSpPr/>
          <p:nvPr/>
        </p:nvSpPr>
        <p:spPr>
          <a:xfrm rot="10800000">
            <a:off x="1475189" y="2362775"/>
            <a:ext cx="542932" cy="254587"/>
          </a:xfrm>
          <a:prstGeom prst="trapezoid">
            <a:avLst/>
          </a:prstGeom>
          <a:solidFill>
            <a:schemeClr val="bg1">
              <a:alpha val="54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8" name="Straight Arrow Connector 67"/>
          <p:cNvCxnSpPr>
            <a:stCxn id="57" idx="3"/>
            <a:endCxn id="90" idx="3"/>
          </p:cNvCxnSpPr>
          <p:nvPr/>
        </p:nvCxnSpPr>
        <p:spPr>
          <a:xfrm>
            <a:off x="1231455" y="2487160"/>
            <a:ext cx="275557" cy="2908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1750895" y="2132577"/>
            <a:ext cx="0" cy="222396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Picture 10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737" y="3187030"/>
            <a:ext cx="360318" cy="44133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806" y="3987865"/>
            <a:ext cx="360318" cy="44133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560173" y="1359932"/>
            <a:ext cx="199559" cy="40736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5793" y="990601"/>
            <a:ext cx="3547150" cy="1178952"/>
          </a:xfrm>
          <a:prstGeom prst="rect">
            <a:avLst/>
          </a:prstGeom>
          <a:solidFill>
            <a:schemeClr val="bg1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60173" y="2141382"/>
            <a:ext cx="407627" cy="348688"/>
          </a:xfrm>
          <a:prstGeom prst="rect">
            <a:avLst/>
          </a:prstGeom>
          <a:solidFill>
            <a:schemeClr val="bg1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38366" y="2276325"/>
            <a:ext cx="632371" cy="493904"/>
          </a:xfrm>
          <a:prstGeom prst="rect">
            <a:avLst/>
          </a:prstGeom>
          <a:solidFill>
            <a:schemeClr val="bg1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9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8" grpId="0" animBg="1"/>
      <p:bldP spid="40" grpId="0"/>
      <p:bldP spid="56" grpId="0" animBg="1"/>
      <p:bldP spid="91" grpId="0"/>
      <p:bldP spid="92" grpId="0"/>
      <p:bldP spid="93" grpId="0"/>
      <p:bldP spid="94" grpId="0"/>
      <p:bldP spid="95" grpId="0"/>
      <p:bldP spid="114" grpId="0"/>
      <p:bldP spid="87" grpId="0" animBg="1"/>
      <p:bldP spid="89" grpId="0" animBg="1"/>
      <p:bldP spid="90" grpId="0" animBg="1"/>
      <p:bldP spid="3" grpId="0" animBg="1"/>
      <p:bldP spid="3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738" y="-401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600" i="1" dirty="0" smtClean="0">
                <a:solidFill>
                  <a:srgbClr val="008000"/>
                </a:solidFill>
              </a:rPr>
              <a:t>Virtual Caching</a:t>
            </a:r>
            <a:r>
              <a:rPr lang="en-US" sz="3600" i="1" dirty="0">
                <a:solidFill>
                  <a:srgbClr val="008000"/>
                </a:solidFill>
              </a:rPr>
              <a:t> </a:t>
            </a:r>
            <a:r>
              <a:rPr lang="en-US" sz="3600" dirty="0" smtClean="0"/>
              <a:t>in Opportunistic  Virtual Caching 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2303-5E75-4E0C-AA21-478177E79839}" type="datetime1">
              <a:rPr lang="en-US" smtClean="0"/>
              <a:t>6/12/2012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5A6-8AB5-477F-AF3A-8269F8BA863A}" type="slidenum">
              <a:rPr lang="en-US" smtClean="0"/>
              <a:t>16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76449" y="3214198"/>
            <a:ext cx="685800" cy="76200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67149" y="3695590"/>
            <a:ext cx="4572000" cy="176825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Elbow Connector 23"/>
          <p:cNvCxnSpPr>
            <a:endCxn id="56" idx="1"/>
          </p:cNvCxnSpPr>
          <p:nvPr/>
        </p:nvCxnSpPr>
        <p:spPr>
          <a:xfrm rot="16200000" flipH="1">
            <a:off x="2267963" y="2890945"/>
            <a:ext cx="2257616" cy="911536"/>
          </a:xfrm>
          <a:prstGeom prst="bentConnector2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5391149" y="5744564"/>
            <a:ext cx="2667000" cy="38100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791200" y="5744564"/>
            <a:ext cx="2514600" cy="369332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Tag matching logic</a:t>
            </a:r>
            <a:endParaRPr lang="en-US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3859322" y="4030064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859322" y="4614612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859322" y="4916280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859322" y="4350522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859322" y="5173064"/>
            <a:ext cx="457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852539" y="4342693"/>
            <a:ext cx="2326706" cy="265655"/>
          </a:xfrm>
          <a:prstGeom prst="rect">
            <a:avLst/>
          </a:prstGeom>
          <a:solidFill>
            <a:srgbClr val="FFC000"/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>
            <a:off x="7905749" y="3704387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476749" y="3704387"/>
            <a:ext cx="0" cy="172147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002844" y="3695590"/>
            <a:ext cx="7969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573820" y="3704387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179245" y="3704387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762749" y="3704387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7372349" y="3673609"/>
            <a:ext cx="0" cy="176825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4171949" y="5472645"/>
            <a:ext cx="2305051" cy="27191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endCxn id="38" idx="0"/>
          </p:cNvCxnSpPr>
          <p:nvPr/>
        </p:nvCxnSpPr>
        <p:spPr>
          <a:xfrm flipH="1">
            <a:off x="6724649" y="5492477"/>
            <a:ext cx="1392494" cy="25208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>
            <a:off x="6477001" y="5463848"/>
            <a:ext cx="79980" cy="280716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924549" y="5463848"/>
            <a:ext cx="609600" cy="280716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>
            <a:off x="6556981" y="5472645"/>
            <a:ext cx="1082068" cy="27191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6580502" y="5472645"/>
            <a:ext cx="467998" cy="281834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4972049" y="5492477"/>
            <a:ext cx="1562100" cy="25208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5391150" y="5472645"/>
            <a:ext cx="1165831" cy="27191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38" idx="4"/>
          </p:cNvCxnSpPr>
          <p:nvPr/>
        </p:nvCxnSpPr>
        <p:spPr>
          <a:xfrm>
            <a:off x="6724649" y="6125564"/>
            <a:ext cx="0" cy="5038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4510540" y="2886834"/>
            <a:ext cx="4092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L1 Cache (32 KB, 4-way/8-way)</a:t>
            </a:r>
            <a:endParaRPr lang="en-US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2018121" y="3407695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TLB</a:t>
            </a:r>
            <a:endParaRPr lang="en-US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3772943" y="3335055"/>
            <a:ext cx="1981200" cy="338554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Way</a:t>
            </a:r>
            <a:r>
              <a:rPr lang="en-US" sz="1600" baseline="-25000" dirty="0" smtClean="0"/>
              <a:t>0</a:t>
            </a:r>
            <a:endParaRPr lang="en-US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6076949" y="3335055"/>
            <a:ext cx="1981200" cy="338554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Way</a:t>
            </a:r>
            <a:r>
              <a:rPr lang="en-US" sz="1600" baseline="-25000" dirty="0"/>
              <a:t>4</a:t>
            </a:r>
            <a:endParaRPr lang="en-US" sz="1600" dirty="0"/>
          </a:p>
        </p:txBody>
      </p:sp>
      <p:sp>
        <p:nvSpPr>
          <p:cNvPr id="95" name="TextBox 94"/>
          <p:cNvSpPr txBox="1"/>
          <p:nvPr/>
        </p:nvSpPr>
        <p:spPr>
          <a:xfrm>
            <a:off x="7876522" y="326877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Way</a:t>
            </a:r>
            <a:r>
              <a:rPr lang="en-US" sz="1600" baseline="-25000" dirty="0"/>
              <a:t>7</a:t>
            </a:r>
            <a:endParaRPr lang="en-US" sz="1600" dirty="0"/>
          </a:p>
        </p:txBody>
      </p:sp>
      <p:sp>
        <p:nvSpPr>
          <p:cNvPr id="96" name="TextBox 95"/>
          <p:cNvSpPr txBox="1"/>
          <p:nvPr/>
        </p:nvSpPr>
        <p:spPr>
          <a:xfrm>
            <a:off x="233145" y="1746238"/>
            <a:ext cx="3035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</a:rPr>
              <a:t>1 = VA</a:t>
            </a:r>
            <a:r>
              <a:rPr lang="en-US" b="1" baseline="-25000" dirty="0" smtClean="0">
                <a:solidFill>
                  <a:srgbClr val="008000"/>
                </a:solidFill>
              </a:rPr>
              <a:t>47     </a:t>
            </a:r>
            <a:r>
              <a:rPr lang="en-US" dirty="0" smtClean="0"/>
              <a:t>VA</a:t>
            </a:r>
            <a:r>
              <a:rPr lang="en-US" baseline="-25000" dirty="0" smtClean="0"/>
              <a:t>46 </a:t>
            </a:r>
            <a:r>
              <a:rPr lang="en-US" dirty="0" smtClean="0"/>
              <a:t>……………… VA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10" name="Right Brace 109"/>
          <p:cNvSpPr/>
          <p:nvPr/>
        </p:nvSpPr>
        <p:spPr>
          <a:xfrm rot="16200000">
            <a:off x="1656759" y="439464"/>
            <a:ext cx="458377" cy="2197289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273993" y="990600"/>
            <a:ext cx="1488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Virtual </a:t>
            </a:r>
            <a:r>
              <a:rPr lang="en-US" dirty="0" err="1" smtClean="0"/>
              <a:t>Addr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1007944" y="2600951"/>
            <a:ext cx="742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33400" y="1359932"/>
            <a:ext cx="126951" cy="41775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lowchart: Delay 56"/>
          <p:cNvSpPr/>
          <p:nvPr/>
        </p:nvSpPr>
        <p:spPr>
          <a:xfrm>
            <a:off x="966911" y="2360230"/>
            <a:ext cx="264544" cy="253860"/>
          </a:xfrm>
          <a:prstGeom prst="flowChartDelay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Elbow Connector 19"/>
          <p:cNvCxnSpPr/>
          <p:nvPr/>
        </p:nvCxnSpPr>
        <p:spPr>
          <a:xfrm>
            <a:off x="660351" y="2132577"/>
            <a:ext cx="307448" cy="287495"/>
          </a:xfrm>
          <a:prstGeom prst="bentConnector3">
            <a:avLst>
              <a:gd name="adj1" fmla="val 431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flipV="1">
            <a:off x="560173" y="2561140"/>
            <a:ext cx="399119" cy="328900"/>
          </a:xfrm>
          <a:prstGeom prst="bentConnector3">
            <a:avLst>
              <a:gd name="adj1" fmla="val 361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130078" y="2859883"/>
            <a:ext cx="1317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/>
              <a:t>o</a:t>
            </a:r>
            <a:r>
              <a:rPr lang="en-US" b="1" i="1" dirty="0" err="1" smtClean="0"/>
              <a:t>vc_enable</a:t>
            </a:r>
            <a:endParaRPr lang="en-US" b="1" i="1" dirty="0"/>
          </a:p>
        </p:txBody>
      </p:sp>
      <p:sp>
        <p:nvSpPr>
          <p:cNvPr id="87" name="Right Brace 86"/>
          <p:cNvSpPr/>
          <p:nvPr/>
        </p:nvSpPr>
        <p:spPr>
          <a:xfrm rot="5400000">
            <a:off x="2702905" y="1805408"/>
            <a:ext cx="56342" cy="671946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ight Brace 88"/>
          <p:cNvSpPr/>
          <p:nvPr/>
        </p:nvSpPr>
        <p:spPr>
          <a:xfrm rot="5400000">
            <a:off x="1651605" y="1557160"/>
            <a:ext cx="198582" cy="112291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rapezoid 89"/>
          <p:cNvSpPr/>
          <p:nvPr/>
        </p:nvSpPr>
        <p:spPr>
          <a:xfrm rot="10800000">
            <a:off x="1475189" y="2362775"/>
            <a:ext cx="542932" cy="254587"/>
          </a:xfrm>
          <a:prstGeom prst="trapezoid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8" name="Straight Arrow Connector 67"/>
          <p:cNvCxnSpPr>
            <a:stCxn id="57" idx="3"/>
            <a:endCxn id="90" idx="3"/>
          </p:cNvCxnSpPr>
          <p:nvPr/>
        </p:nvCxnSpPr>
        <p:spPr>
          <a:xfrm>
            <a:off x="1231455" y="2487160"/>
            <a:ext cx="275557" cy="2908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1750895" y="2132577"/>
            <a:ext cx="0" cy="222396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>
            <a:stCxn id="90" idx="0"/>
            <a:endCxn id="38" idx="2"/>
          </p:cNvCxnSpPr>
          <p:nvPr/>
        </p:nvCxnSpPr>
        <p:spPr>
          <a:xfrm rot="16200000" flipH="1">
            <a:off x="1910051" y="2453966"/>
            <a:ext cx="3317702" cy="3644494"/>
          </a:xfrm>
          <a:prstGeom prst="bentConnector2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4676392" y="2353573"/>
            <a:ext cx="3077620" cy="457200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5753761" y="2353573"/>
            <a:ext cx="2076451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10761" y="2353573"/>
            <a:ext cx="400052" cy="457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/>
          <p:cNvSpPr txBox="1"/>
          <p:nvPr/>
        </p:nvSpPr>
        <p:spPr>
          <a:xfrm>
            <a:off x="6073801" y="2397507"/>
            <a:ext cx="2287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5543549" y="1777686"/>
            <a:ext cx="2287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(V/P) TAG</a:t>
            </a:r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4448506" y="2353573"/>
            <a:ext cx="162255" cy="457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Arrow Connector 104"/>
          <p:cNvCxnSpPr/>
          <p:nvPr/>
        </p:nvCxnSpPr>
        <p:spPr>
          <a:xfrm>
            <a:off x="4171949" y="2353572"/>
            <a:ext cx="276117" cy="228602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>
            <a:off x="8210549" y="2353572"/>
            <a:ext cx="648222" cy="45720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8058149" y="1634985"/>
            <a:ext cx="0" cy="15250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H="1">
            <a:off x="5350659" y="2139670"/>
            <a:ext cx="573890" cy="222008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3262469" y="1935987"/>
            <a:ext cx="1616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Permission bits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4879006" y="1712874"/>
            <a:ext cx="943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ASID</a:t>
            </a:r>
            <a:endParaRPr lang="en-US" dirty="0"/>
          </a:p>
        </p:txBody>
      </p:sp>
      <p:cxnSp>
        <p:nvCxnSpPr>
          <p:cNvPr id="113" name="Straight Arrow Connector 112"/>
          <p:cNvCxnSpPr>
            <a:endCxn id="101" idx="0"/>
          </p:cNvCxnSpPr>
          <p:nvPr/>
        </p:nvCxnSpPr>
        <p:spPr>
          <a:xfrm flipH="1">
            <a:off x="4810787" y="2082206"/>
            <a:ext cx="318448" cy="271367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867149" y="2766839"/>
            <a:ext cx="563933" cy="1575854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4476749" y="2810773"/>
            <a:ext cx="3353463" cy="153975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8117143" y="1604343"/>
            <a:ext cx="2287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Physical</a:t>
            </a:r>
          </a:p>
          <a:p>
            <a:r>
              <a:rPr lang="en-US" dirty="0" smtClean="0"/>
              <a:t>Tag</a:t>
            </a:r>
            <a:endParaRPr lang="en-US" dirty="0"/>
          </a:p>
        </p:txBody>
      </p:sp>
      <p:cxnSp>
        <p:nvCxnSpPr>
          <p:cNvPr id="33" name="Straight Arrow Connector 32"/>
          <p:cNvCxnSpPr>
            <a:endCxn id="106" idx="0"/>
          </p:cNvCxnSpPr>
          <p:nvPr/>
        </p:nvCxnSpPr>
        <p:spPr>
          <a:xfrm flipH="1">
            <a:off x="8534660" y="2095945"/>
            <a:ext cx="162055" cy="257627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/>
          <p:cNvCxnSpPr/>
          <p:nvPr/>
        </p:nvCxnSpPr>
        <p:spPr>
          <a:xfrm rot="5400000">
            <a:off x="6528262" y="2411944"/>
            <a:ext cx="888077" cy="228600"/>
          </a:xfrm>
          <a:prstGeom prst="curvedConnector3">
            <a:avLst>
              <a:gd name="adj1" fmla="val 50000"/>
            </a:avLst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urved Connector 74"/>
          <p:cNvCxnSpPr/>
          <p:nvPr/>
        </p:nvCxnSpPr>
        <p:spPr>
          <a:xfrm rot="5400000">
            <a:off x="6604462" y="2489661"/>
            <a:ext cx="888077" cy="228600"/>
          </a:xfrm>
          <a:prstGeom prst="curvedConnector3">
            <a:avLst>
              <a:gd name="adj1" fmla="val 43136"/>
            </a:avLst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459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7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8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1" dur="indefinite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3" dur="indefinite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4" dur="indefinite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7" dur="indefinite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9" dur="indefinite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0" dur="indefinite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2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3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6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9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2" dur="indefinite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4" dur="indefinit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5" dur="indefinite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7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8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0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1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3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4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6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7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9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0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2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3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5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6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8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9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1" dur="indefinite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2" dur="indefinite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4" dur="indefinite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5" dur="indefinite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7" dur="indefinite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8" dur="indefinite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0" dur="indefinite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1" dur="indefinite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3" dur="indefinite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4" dur="indefinite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6" dur="indefinite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7" dur="indefinite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9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0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2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3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5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6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8" dur="indefinite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9" dur="indefinite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1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2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5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7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8" dur="indefinite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0" dur="indefinite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1" dur="indefinite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3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4" dur="indefinite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6" dur="indefinite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7" dur="indefinite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9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0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2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3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5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6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8" dur="indefinite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9" dur="indefinite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1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2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4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5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7" dur="indefinite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8" dur="indefinite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0" dur="indefinit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1" dur="indefinite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3" dur="indefinite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4" dur="indefinite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6" dur="indefinite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7" dur="indefinite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2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3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5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6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8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9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1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2" dur="indefinite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  <p:bldP spid="7" grpId="1" animBg="1"/>
      <p:bldP spid="8" grpId="0" animBg="1"/>
      <p:bldP spid="8" grpId="1" animBg="1"/>
      <p:bldP spid="38" grpId="0" animBg="1"/>
      <p:bldP spid="38" grpId="1" animBg="1"/>
      <p:bldP spid="40" grpId="0"/>
      <p:bldP spid="40" grpId="1"/>
      <p:bldP spid="56" grpId="0" animBg="1"/>
      <p:bldP spid="56" grpId="1" animBg="1"/>
      <p:bldP spid="91" grpId="0"/>
      <p:bldP spid="91" grpId="1"/>
      <p:bldP spid="91" grpId="2"/>
      <p:bldP spid="92" grpId="0"/>
      <p:bldP spid="92" grpId="1"/>
      <p:bldP spid="93" grpId="0"/>
      <p:bldP spid="93" grpId="1"/>
      <p:bldP spid="94" grpId="0"/>
      <p:bldP spid="94" grpId="1"/>
      <p:bldP spid="95" grpId="0"/>
      <p:bldP spid="95" grpId="1"/>
      <p:bldP spid="96" grpId="0"/>
      <p:bldP spid="110" grpId="0" animBg="1"/>
      <p:bldP spid="111" grpId="0"/>
      <p:bldP spid="114" grpId="0"/>
      <p:bldP spid="57" grpId="0" animBg="1"/>
      <p:bldP spid="81" grpId="0"/>
      <p:bldP spid="81" grpId="1"/>
      <p:bldP spid="87" grpId="0" animBg="1"/>
      <p:bldP spid="87" grpId="1" animBg="1"/>
      <p:bldP spid="89" grpId="0" animBg="1"/>
      <p:bldP spid="89" grpId="1" animBg="1"/>
      <p:bldP spid="90" grpId="0" animBg="1"/>
      <p:bldP spid="90" grpId="1" animBg="1"/>
      <p:bldP spid="98" grpId="0" animBg="1"/>
      <p:bldP spid="99" grpId="0" animBg="1"/>
      <p:bldP spid="101" grpId="0" animBg="1"/>
      <p:bldP spid="102" grpId="0"/>
      <p:bldP spid="103" grpId="0"/>
      <p:bldP spid="104" grpId="0" animBg="1"/>
      <p:bldP spid="106" grpId="0" animBg="1"/>
      <p:bldP spid="109" grpId="0"/>
      <p:bldP spid="112" grpId="0"/>
      <p:bldP spid="1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Memory allocations from two partitions</a:t>
            </a:r>
          </a:p>
          <a:p>
            <a:pPr lvl="1"/>
            <a:r>
              <a:rPr lang="en-US" dirty="0" smtClean="0"/>
              <a:t>Separate partitions for virtual and physical caching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.g., </a:t>
            </a:r>
            <a:r>
              <a:rPr lang="en-US" sz="2000" dirty="0" smtClean="0"/>
              <a:t>VA</a:t>
            </a:r>
            <a:r>
              <a:rPr lang="en-US" sz="2000" baseline="-25000" dirty="0" smtClean="0"/>
              <a:t>47</a:t>
            </a:r>
            <a:r>
              <a:rPr lang="en-US" sz="2000" dirty="0" smtClean="0"/>
              <a:t>= 0 =&gt;Physical Caching  and </a:t>
            </a:r>
            <a:r>
              <a:rPr lang="en-US" sz="2000" dirty="0"/>
              <a:t>VA</a:t>
            </a:r>
            <a:r>
              <a:rPr lang="en-US" sz="2000" baseline="-25000" dirty="0"/>
              <a:t>47</a:t>
            </a:r>
            <a:r>
              <a:rPr lang="en-US" sz="2000" dirty="0"/>
              <a:t>= </a:t>
            </a:r>
            <a:r>
              <a:rPr lang="en-US" sz="2000" dirty="0" smtClean="0"/>
              <a:t>1 =&gt; Virtual </a:t>
            </a:r>
            <a:r>
              <a:rPr lang="en-US" sz="2000" dirty="0"/>
              <a:t>Caching </a:t>
            </a:r>
            <a:endParaRPr lang="en-US" sz="2000" dirty="0" smtClean="0"/>
          </a:p>
          <a:p>
            <a:pPr lvl="1"/>
            <a:r>
              <a:rPr lang="en-US" dirty="0"/>
              <a:t>P</a:t>
            </a:r>
            <a:r>
              <a:rPr lang="en-US" dirty="0" smtClean="0"/>
              <a:t>rotection flags determine which partition to use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Operating System responsible for correctness</a:t>
            </a:r>
          </a:p>
          <a:p>
            <a:pPr lvl="1"/>
            <a:r>
              <a:rPr lang="en-US" dirty="0" smtClean="0"/>
              <a:t>Wrong classification possible, but </a:t>
            </a:r>
            <a:r>
              <a:rPr lang="en-US" i="1" dirty="0" smtClean="0">
                <a:solidFill>
                  <a:srgbClr val="C00000"/>
                </a:solidFill>
              </a:rPr>
              <a:t>rare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.g., User makes a region shared after allocation</a:t>
            </a:r>
          </a:p>
          <a:p>
            <a:pPr lvl="1"/>
            <a:r>
              <a:rPr lang="en-US" dirty="0" smtClean="0"/>
              <a:t>Cache flush on possible violation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Motivation and Goal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Opportunities for Virtual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Mechanisms for Opportunistic Virtual Caching</a:t>
            </a:r>
          </a:p>
          <a:p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Methodology</a:t>
            </a:r>
          </a:p>
          <a:p>
            <a:pPr lvl="1"/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Overheads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Notched Right Arrow 5"/>
          <p:cNvSpPr/>
          <p:nvPr/>
        </p:nvSpPr>
        <p:spPr>
          <a:xfrm>
            <a:off x="353008" y="4038600"/>
            <a:ext cx="457200" cy="230833"/>
          </a:xfrm>
          <a:prstGeom prst="notched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0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Modification to Linux kernel (2.6.28-4)</a:t>
            </a:r>
          </a:p>
          <a:p>
            <a:pPr lvl="1"/>
            <a:r>
              <a:rPr lang="en-US" sz="2200" dirty="0" smtClean="0"/>
              <a:t>&lt; 300 LOC changes among hundreds thousands LOC</a:t>
            </a:r>
          </a:p>
          <a:p>
            <a:r>
              <a:rPr lang="en-US" dirty="0" smtClean="0"/>
              <a:t>Hardware changes simulated in gem5 full-system simulator</a:t>
            </a:r>
          </a:p>
          <a:p>
            <a:r>
              <a:rPr lang="en-US" dirty="0" smtClean="0"/>
              <a:t>Energy numbers from CACTI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4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TLB is energy hungry</a:t>
            </a:r>
          </a:p>
          <a:p>
            <a:pPr lvl="1"/>
            <a:r>
              <a:rPr lang="en-US" dirty="0" smtClean="0"/>
              <a:t>TLB lookup on each access due to Physical Caching</a:t>
            </a:r>
          </a:p>
          <a:p>
            <a:pPr lvl="1"/>
            <a:r>
              <a:rPr lang="en-US" dirty="0" smtClean="0"/>
              <a:t>TLB latency hiding makes L1 cache energy worse</a:t>
            </a:r>
          </a:p>
          <a:p>
            <a:r>
              <a:rPr lang="en-US" dirty="0" smtClean="0"/>
              <a:t>Virtual Caching could help</a:t>
            </a:r>
          </a:p>
          <a:p>
            <a:pPr lvl="1"/>
            <a:r>
              <a:rPr lang="en-US" dirty="0" smtClean="0"/>
              <a:t>But read-write synonyms</a:t>
            </a:r>
          </a:p>
          <a:p>
            <a:pPr lvl="1"/>
            <a:r>
              <a:rPr lang="en-US" dirty="0" smtClean="0"/>
              <a:t>ISA-specific incompatibility etc.</a:t>
            </a:r>
          </a:p>
          <a:p>
            <a:r>
              <a:rPr lang="en-US" dirty="0" smtClean="0"/>
              <a:t>Virtual Caching problems are </a:t>
            </a:r>
            <a:r>
              <a:rPr lang="en-US" i="1" dirty="0" smtClean="0">
                <a:solidFill>
                  <a:srgbClr val="FF0000"/>
                </a:solidFill>
              </a:rPr>
              <a:t>real but rare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Opportunistic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Virtual caching </a:t>
            </a:r>
          </a:p>
          <a:p>
            <a:pPr lvl="1"/>
            <a:r>
              <a:rPr lang="en-US" dirty="0" smtClean="0"/>
              <a:t>Best of Virtual and Physical Caching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59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752439"/>
              </p:ext>
            </p:extLst>
          </p:nvPr>
        </p:nvGraphicFramePr>
        <p:xfrm>
          <a:off x="1066800" y="1447800"/>
          <a:ext cx="7620000" cy="4785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1250"/>
                <a:gridCol w="5238750"/>
              </a:tblGrid>
              <a:tr h="624116">
                <a:tc>
                  <a:txBody>
                    <a:bodyPr/>
                    <a:lstStyle/>
                    <a:p>
                      <a:r>
                        <a:rPr lang="en-US" sz="2600" b="0" dirty="0" smtClean="0">
                          <a:solidFill>
                            <a:schemeClr val="tx1"/>
                          </a:solidFill>
                        </a:rPr>
                        <a:t>Cores</a:t>
                      </a:r>
                      <a:endParaRPr lang="en-US" sz="2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0" dirty="0" smtClean="0">
                          <a:solidFill>
                            <a:srgbClr val="FF0000"/>
                          </a:solidFill>
                        </a:rPr>
                        <a:t>4 cores, in-order</a:t>
                      </a:r>
                      <a:r>
                        <a:rPr lang="en-US" sz="2600" b="0" dirty="0" smtClean="0">
                          <a:solidFill>
                            <a:schemeClr val="tx1"/>
                          </a:solidFill>
                        </a:rPr>
                        <a:t>,  x86-64 ISA</a:t>
                      </a:r>
                      <a:endParaRPr lang="en-US" sz="2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21398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TLBs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solidFill>
                            <a:srgbClr val="FF0000"/>
                          </a:solidFill>
                        </a:rPr>
                        <a:t>L1 DTLB/ITLB 64 entries, Fully associative,</a:t>
                      </a:r>
                    </a:p>
                    <a:p>
                      <a:r>
                        <a:rPr lang="en-US" sz="2600" dirty="0" smtClean="0"/>
                        <a:t>L2 TLB 512 entries, 4-way set</a:t>
                      </a:r>
                      <a:r>
                        <a:rPr lang="en-US" sz="2600" baseline="0" dirty="0" smtClean="0"/>
                        <a:t> associative</a:t>
                      </a:r>
                      <a:endParaRPr lang="en-US" sz="2600" dirty="0"/>
                    </a:p>
                  </a:txBody>
                  <a:tcPr/>
                </a:tc>
              </a:tr>
              <a:tr h="109220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Privates</a:t>
                      </a:r>
                      <a:r>
                        <a:rPr lang="en-US" sz="2600" baseline="0" dirty="0" smtClean="0"/>
                        <a:t> Caches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solidFill>
                            <a:srgbClr val="FF0000"/>
                          </a:solidFill>
                        </a:rPr>
                        <a:t>32 KB 8way </a:t>
                      </a:r>
                      <a:r>
                        <a:rPr lang="en-US" sz="2600" dirty="0" smtClean="0"/>
                        <a:t>I/D-L1</a:t>
                      </a:r>
                      <a:r>
                        <a:rPr lang="en-US" sz="2600" baseline="0" dirty="0" smtClean="0"/>
                        <a:t> cache,</a:t>
                      </a:r>
                      <a:r>
                        <a:rPr lang="en-US" sz="2600" dirty="0" smtClean="0"/>
                        <a:t> </a:t>
                      </a:r>
                    </a:p>
                    <a:p>
                      <a:r>
                        <a:rPr lang="en-US" sz="2600" dirty="0" smtClean="0"/>
                        <a:t>256 KB , 8-way L2 per core</a:t>
                      </a:r>
                      <a:endParaRPr lang="en-US" sz="2600" dirty="0"/>
                    </a:p>
                  </a:txBody>
                  <a:tcPr/>
                </a:tc>
              </a:tr>
              <a:tr h="624116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Shared Caches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8MB, 16-way L3 cache</a:t>
                      </a:r>
                      <a:endParaRPr lang="en-US" sz="2600" dirty="0"/>
                    </a:p>
                  </a:txBody>
                  <a:tcPr/>
                </a:tc>
              </a:tr>
              <a:tr h="624116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Memory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4 GB</a:t>
                      </a:r>
                      <a:r>
                        <a:rPr lang="en-US" sz="2600" baseline="0" dirty="0" smtClean="0"/>
                        <a:t> memory 300 cycles round trip</a:t>
                      </a:r>
                      <a:endParaRPr lang="en-US" sz="2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28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Energy Savings?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161407"/>
              </p:ext>
            </p:extLst>
          </p:nvPr>
        </p:nvGraphicFramePr>
        <p:xfrm>
          <a:off x="352230" y="2187833"/>
          <a:ext cx="8563169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90188" y="1425066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Physical Caching</a:t>
            </a:r>
          </a:p>
          <a:p>
            <a:r>
              <a:rPr lang="en-US" dirty="0"/>
              <a:t> </a:t>
            </a:r>
            <a:r>
              <a:rPr lang="en-US" dirty="0" smtClean="0"/>
              <a:t>    (VIPT)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25547" y="1228341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Opportunistic Virtual  Caching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96000" y="1794398"/>
            <a:ext cx="609600" cy="545068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29" idx="0"/>
          </p:cNvCxnSpPr>
          <p:nvPr/>
        </p:nvCxnSpPr>
        <p:spPr>
          <a:xfrm flipH="1">
            <a:off x="6917094" y="1717233"/>
            <a:ext cx="169506" cy="1117407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676400" y="2395728"/>
            <a:ext cx="4876800" cy="2798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1676400" y="2670048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676400" y="2953512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676400" y="3227832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676400" y="3502152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676400" y="3794760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6400" y="4069080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676400" y="4352544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676400" y="4636008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676400" y="4901184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823788" y="2834640"/>
            <a:ext cx="186612" cy="236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6823788" y="2962656"/>
            <a:ext cx="18661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823788" y="3236976"/>
            <a:ext cx="18661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823788" y="3505200"/>
            <a:ext cx="18661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676400" y="5193792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823788" y="3794760"/>
            <a:ext cx="18661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823788" y="4069080"/>
            <a:ext cx="18661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823788" y="4352544"/>
            <a:ext cx="18661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823788" y="4626864"/>
            <a:ext cx="18661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23788" y="4901184"/>
            <a:ext cx="18661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676400" y="2386584"/>
            <a:ext cx="4876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38201" y="5196840"/>
            <a:ext cx="6697046" cy="112776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On average ~20% of the on-chip memory subsystem’s dynamic energy is reduced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71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7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0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3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5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6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8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9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4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5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8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1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4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7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9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0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2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3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6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8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9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1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2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4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5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7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8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0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1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3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4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6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7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9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0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2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3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mph" presetSubtype="0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4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25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9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2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4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5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6" grpId="0">
        <p:bldAsOne/>
      </p:bldGraphic>
      <p:bldP spid="7" grpId="0"/>
      <p:bldP spid="8" grpId="0"/>
      <p:bldP spid="8" grpId="1"/>
      <p:bldP spid="16" grpId="0" animBg="1"/>
      <p:bldP spid="16" grpId="1" animBg="1"/>
      <p:bldP spid="29" grpId="0" animBg="1"/>
      <p:bldP spid="29" grpId="1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Overheads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i="1" dirty="0" smtClean="0"/>
              <a:t>No</a:t>
            </a:r>
            <a:r>
              <a:rPr lang="en-US" dirty="0" smtClean="0"/>
              <a:t> significant performance overhead</a:t>
            </a:r>
          </a:p>
          <a:p>
            <a:pPr lvl="1"/>
            <a:r>
              <a:rPr lang="en-US" sz="2400" dirty="0" smtClean="0"/>
              <a:t>Average performance degradation 0.017%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dirty="0" smtClean="0"/>
              <a:t>State overhead</a:t>
            </a:r>
          </a:p>
          <a:p>
            <a:pPr lvl="1"/>
            <a:r>
              <a:rPr lang="en-US" sz="2400" dirty="0" smtClean="0"/>
              <a:t>27.5KB extra state for ~9.25 MB cache hierarchy (&lt; 0.3%)</a:t>
            </a:r>
          </a:p>
          <a:p>
            <a:pPr lvl="1"/>
            <a:r>
              <a:rPr lang="en-US" sz="2400" dirty="0" smtClean="0"/>
              <a:t>&lt; 1% static power overhead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5181600"/>
            <a:ext cx="8077200" cy="89255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No significant state or static power overheads but significant dynamic power savings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428156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 and Goal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Observation and Opportunity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Mechanisms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Results</a:t>
            </a:r>
          </a:p>
          <a:p>
            <a:r>
              <a:rPr lang="en-US" dirty="0" smtClean="0"/>
              <a:t>Related Work and Conclusion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Notched Right Arrow 5"/>
          <p:cNvSpPr/>
          <p:nvPr/>
        </p:nvSpPr>
        <p:spPr>
          <a:xfrm>
            <a:off x="297024" y="4114800"/>
            <a:ext cx="457200" cy="230833"/>
          </a:xfrm>
          <a:prstGeom prst="notched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2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Virtual Caching</a:t>
            </a:r>
          </a:p>
          <a:p>
            <a:pPr lvl="1"/>
            <a:r>
              <a:rPr lang="en-US" sz="2600" dirty="0" smtClean="0"/>
              <a:t>In-cache address translation [Wood’86]</a:t>
            </a:r>
          </a:p>
          <a:p>
            <a:pPr lvl="1"/>
            <a:r>
              <a:rPr lang="en-US" sz="2600" dirty="0" smtClean="0"/>
              <a:t>TLB energy reduction using Virtual Caching [Ekman’02]</a:t>
            </a:r>
          </a:p>
          <a:p>
            <a:pPr lvl="1"/>
            <a:r>
              <a:rPr lang="en-US" sz="2600" dirty="0"/>
              <a:t>Bloom filter for synonym </a:t>
            </a:r>
            <a:r>
              <a:rPr lang="en-US" sz="2600" dirty="0" smtClean="0"/>
              <a:t>lookup [Woo’06]</a:t>
            </a:r>
            <a:endParaRPr lang="en-US" sz="2600" dirty="0"/>
          </a:p>
          <a:p>
            <a:r>
              <a:rPr lang="en-US" dirty="0" smtClean="0"/>
              <a:t>TLB structure optimizations</a:t>
            </a:r>
          </a:p>
          <a:p>
            <a:pPr lvl="1"/>
            <a:r>
              <a:rPr lang="en-US" sz="2600" dirty="0" smtClean="0"/>
              <a:t>Hardware </a:t>
            </a:r>
            <a:r>
              <a:rPr lang="en-US" sz="2600" dirty="0"/>
              <a:t>Translation register [</a:t>
            </a:r>
            <a:r>
              <a:rPr lang="en-US" sz="2600" dirty="0" smtClean="0"/>
              <a:t>Kadayif’07]</a:t>
            </a:r>
          </a:p>
          <a:p>
            <a:pPr lvl="1"/>
            <a:r>
              <a:rPr lang="en-US" sz="2600" dirty="0" smtClean="0"/>
              <a:t>Hardware filter to buffer access [Chang’07]</a:t>
            </a:r>
          </a:p>
          <a:p>
            <a:r>
              <a:rPr lang="en-US" dirty="0" smtClean="0"/>
              <a:t>Software aided TLB optimizations</a:t>
            </a:r>
          </a:p>
          <a:p>
            <a:pPr lvl="1"/>
            <a:r>
              <a:rPr lang="en-US" sz="2600" dirty="0" smtClean="0"/>
              <a:t>TLB static portioning for memory regions [Lee’03]</a:t>
            </a:r>
          </a:p>
          <a:p>
            <a:pPr lvl="1"/>
            <a:r>
              <a:rPr lang="en-US" sz="2600" dirty="0" smtClean="0"/>
              <a:t>Heterogeneous tagged cache [Zhou’08]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0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TLB energy dissipation non-negligible</a:t>
            </a:r>
          </a:p>
          <a:p>
            <a:r>
              <a:rPr lang="en-US" dirty="0" smtClean="0"/>
              <a:t>TLB latency hiding makes L1 energy worse</a:t>
            </a:r>
          </a:p>
          <a:p>
            <a:r>
              <a:rPr lang="en-US" dirty="0" smtClean="0"/>
              <a:t>Virtual Caching could help, but hard</a:t>
            </a:r>
          </a:p>
          <a:p>
            <a:pPr lvl="1"/>
            <a:r>
              <a:rPr lang="en-US" dirty="0" smtClean="0"/>
              <a:t>Read-Write Synonym can occur but </a:t>
            </a:r>
            <a:r>
              <a:rPr lang="en-US" i="1" dirty="0" smtClean="0">
                <a:solidFill>
                  <a:srgbClr val="FF0000"/>
                </a:solidFill>
              </a:rPr>
              <a:t>rare </a:t>
            </a:r>
          </a:p>
          <a:p>
            <a:pPr lvl="1"/>
            <a:r>
              <a:rPr lang="en-US" dirty="0" smtClean="0"/>
              <a:t>OS can find where read-write synonym possible</a:t>
            </a:r>
            <a:endParaRPr lang="en-US" dirty="0"/>
          </a:p>
          <a:p>
            <a:pPr>
              <a:buFont typeface="Wingdings"/>
              <a:buChar char="è"/>
            </a:pPr>
            <a:r>
              <a:rPr lang="en-US" dirty="0" smtClean="0">
                <a:sym typeface="Wingdings" pitchFamily="2" charset="2"/>
              </a:rPr>
              <a:t>Opportunistic Virtual Caching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Best of both Virtual and Physical Caching</a:t>
            </a:r>
          </a:p>
          <a:p>
            <a:pPr lvl="2"/>
            <a:r>
              <a:rPr lang="en-US" sz="2200" dirty="0" smtClean="0"/>
              <a:t>Virtual Caching for power savings</a:t>
            </a:r>
          </a:p>
          <a:p>
            <a:pPr lvl="2"/>
            <a:r>
              <a:rPr lang="en-US" sz="2200" dirty="0" smtClean="0"/>
              <a:t>Physical caching for compatibility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2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07375" y="3200400"/>
            <a:ext cx="685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Thank you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3103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 smtClean="0"/>
              <a:t>	Backup</a:t>
            </a:r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8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r>
              <a:rPr lang="en-US" dirty="0" smtClean="0"/>
              <a:t>How Coherence is Maintained?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57400" y="2514600"/>
            <a:ext cx="25908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2057400" y="2819400"/>
            <a:ext cx="25908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057400" y="2971800"/>
            <a:ext cx="25908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57400" y="3124200"/>
            <a:ext cx="25908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057400" y="3276600"/>
            <a:ext cx="25908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057400" y="2667000"/>
            <a:ext cx="2590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362200" y="2514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743200" y="2514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24200" y="2514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505200" y="2514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86200" y="2514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267200" y="2514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29" idx="2"/>
          </p:cNvCxnSpPr>
          <p:nvPr/>
        </p:nvCxnSpPr>
        <p:spPr>
          <a:xfrm rot="16200000" flipH="1">
            <a:off x="1402973" y="2469773"/>
            <a:ext cx="318254" cy="990600"/>
          </a:xfrm>
          <a:prstGeom prst="bentConnector2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6200" y="2051893"/>
            <a:ext cx="19812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/>
              <a:t>0x10ab16e10</a:t>
            </a:r>
            <a:br>
              <a:rPr lang="en-US" sz="2300" dirty="0" smtClean="0"/>
            </a:br>
            <a:r>
              <a:rPr lang="en-US" sz="2000" dirty="0" smtClean="0">
                <a:solidFill>
                  <a:schemeClr val="tx2"/>
                </a:solidFill>
              </a:rPr>
              <a:t>(VA)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00600" y="3581400"/>
            <a:ext cx="6858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49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lbow Connector 7"/>
          <p:cNvCxnSpPr/>
          <p:nvPr/>
        </p:nvCxnSpPr>
        <p:spPr>
          <a:xfrm rot="16200000" flipH="1">
            <a:off x="3733801" y="3048000"/>
            <a:ext cx="685800" cy="1447802"/>
          </a:xfrm>
          <a:prstGeom prst="bentConnector2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3" idx="3"/>
            <a:endCxn id="24" idx="1"/>
          </p:cNvCxnSpPr>
          <p:nvPr/>
        </p:nvCxnSpPr>
        <p:spPr>
          <a:xfrm>
            <a:off x="5486400" y="4000500"/>
            <a:ext cx="762000" cy="1143000"/>
          </a:xfrm>
          <a:prstGeom prst="bentConnector3">
            <a:avLst>
              <a:gd name="adj1" fmla="val 50000"/>
            </a:avLst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6248400" y="4800600"/>
            <a:ext cx="762000" cy="685800"/>
          </a:xfrm>
          <a:prstGeom prst="roundRect">
            <a:avLst/>
          </a:prstGeom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248400" y="5105400"/>
            <a:ext cx="762000" cy="190500"/>
          </a:xfrm>
          <a:prstGeom prst="rect">
            <a:avLst/>
          </a:prstGeom>
          <a:solidFill>
            <a:schemeClr val="bg2"/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396489" y="5715000"/>
            <a:ext cx="2251711" cy="430887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     0x10ab16e10</a:t>
            </a:r>
            <a:endParaRPr lang="en-US" sz="2200" dirty="0"/>
          </a:p>
        </p:txBody>
      </p:sp>
      <p:sp>
        <p:nvSpPr>
          <p:cNvPr id="33" name="Rectangle 32"/>
          <p:cNvSpPr/>
          <p:nvPr/>
        </p:nvSpPr>
        <p:spPr>
          <a:xfrm>
            <a:off x="2396489" y="5772149"/>
            <a:ext cx="2386966" cy="381000"/>
          </a:xfrm>
          <a:prstGeom prst="rect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562600" y="3581400"/>
            <a:ext cx="1828800" cy="830997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0x00fc10d10</a:t>
            </a:r>
          </a:p>
          <a:p>
            <a:pPr algn="ctr"/>
            <a:r>
              <a:rPr lang="en-US" sz="2200" dirty="0" smtClean="0">
                <a:solidFill>
                  <a:schemeClr val="tx2"/>
                </a:solidFill>
              </a:rPr>
              <a:t>(PA)</a:t>
            </a:r>
            <a:endParaRPr lang="en-US" sz="2200" dirty="0">
              <a:solidFill>
                <a:schemeClr val="tx2"/>
              </a:solidFill>
            </a:endParaRPr>
          </a:p>
        </p:txBody>
      </p:sp>
      <p:cxnSp>
        <p:nvCxnSpPr>
          <p:cNvPr id="37" name="Straight Arrow Connector 36"/>
          <p:cNvCxnSpPr>
            <a:stCxn id="24" idx="1"/>
          </p:cNvCxnSpPr>
          <p:nvPr/>
        </p:nvCxnSpPr>
        <p:spPr>
          <a:xfrm flipH="1">
            <a:off x="2362200" y="5143500"/>
            <a:ext cx="3886200" cy="628649"/>
          </a:xfrm>
          <a:prstGeom prst="straightConnector1">
            <a:avLst/>
          </a:prstGeom>
          <a:ln w="3492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800602" y="5295900"/>
            <a:ext cx="1447799" cy="482379"/>
          </a:xfrm>
          <a:prstGeom prst="straightConnector1">
            <a:avLst/>
          </a:prstGeom>
          <a:ln w="3492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391400" y="5530213"/>
            <a:ext cx="2110740" cy="830997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0x00fc10d10</a:t>
            </a:r>
          </a:p>
          <a:p>
            <a:pPr algn="ctr"/>
            <a:r>
              <a:rPr lang="en-US" sz="2200" dirty="0" smtClean="0">
                <a:solidFill>
                  <a:schemeClr val="tx2"/>
                </a:solidFill>
              </a:rPr>
              <a:t>(PA)</a:t>
            </a:r>
            <a:endParaRPr lang="en-US" sz="2200" dirty="0">
              <a:solidFill>
                <a:schemeClr val="tx2"/>
              </a:solidFill>
            </a:endParaRPr>
          </a:p>
        </p:txBody>
      </p:sp>
      <p:cxnSp>
        <p:nvCxnSpPr>
          <p:cNvPr id="53" name="Elbow Connector 52"/>
          <p:cNvCxnSpPr>
            <a:stCxn id="24" idx="0"/>
          </p:cNvCxnSpPr>
          <p:nvPr/>
        </p:nvCxnSpPr>
        <p:spPr>
          <a:xfrm rot="16200000" flipV="1">
            <a:off x="4800600" y="2971800"/>
            <a:ext cx="1676400" cy="1981200"/>
          </a:xfrm>
          <a:prstGeom prst="bentConnector2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endCxn id="31" idx="3"/>
          </p:cNvCxnSpPr>
          <p:nvPr/>
        </p:nvCxnSpPr>
        <p:spPr>
          <a:xfrm rot="16200000" flipV="1">
            <a:off x="6435090" y="5775960"/>
            <a:ext cx="1581150" cy="430529"/>
          </a:xfrm>
          <a:prstGeom prst="bentConnector2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800600" y="3764280"/>
            <a:ext cx="1565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TLB</a:t>
            </a:r>
            <a:endParaRPr lang="en-US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2743200" y="2051893"/>
            <a:ext cx="1710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L1 Cache</a:t>
            </a:r>
            <a:endParaRPr lang="en-US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2971800" y="6320134"/>
            <a:ext cx="362331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lower level caches</a:t>
            </a:r>
            <a:endParaRPr lang="en-US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4876800" y="2242720"/>
            <a:ext cx="19812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/>
              <a:t>0x10ab16e10</a:t>
            </a:r>
            <a:br>
              <a:rPr lang="en-US" sz="2300" dirty="0" smtClean="0"/>
            </a:br>
            <a:r>
              <a:rPr lang="en-US" sz="2000" dirty="0" smtClean="0">
                <a:solidFill>
                  <a:schemeClr val="tx2"/>
                </a:solidFill>
              </a:rPr>
              <a:t>(VA)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248400" y="5562836"/>
            <a:ext cx="10248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MSHR</a:t>
            </a:r>
            <a:endParaRPr lang="en-US" sz="2200" dirty="0"/>
          </a:p>
        </p:txBody>
      </p:sp>
      <p:sp>
        <p:nvSpPr>
          <p:cNvPr id="69" name="TextBox 68"/>
          <p:cNvSpPr txBox="1"/>
          <p:nvPr/>
        </p:nvSpPr>
        <p:spPr>
          <a:xfrm>
            <a:off x="304800" y="1524000"/>
            <a:ext cx="6968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CASE 1.  Coherence reply due to </a:t>
            </a:r>
            <a:r>
              <a:rPr lang="en-US" sz="2400" b="1" dirty="0" smtClean="0">
                <a:solidFill>
                  <a:schemeClr val="accent2"/>
                </a:solidFill>
              </a:rPr>
              <a:t>own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/>
              <a:t>request   </a:t>
            </a:r>
            <a:endParaRPr lang="en-US" sz="24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5867400" y="5143500"/>
            <a:ext cx="0" cy="14859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79370" y="3579614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Miss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600200" y="5886449"/>
            <a:ext cx="3048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44" name="Oval 43"/>
          <p:cNvSpPr/>
          <p:nvPr/>
        </p:nvSpPr>
        <p:spPr>
          <a:xfrm>
            <a:off x="7162800" y="4800600"/>
            <a:ext cx="3048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5631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9" grpId="0"/>
      <p:bldP spid="3" grpId="0" animBg="1"/>
      <p:bldP spid="24" grpId="0" animBg="1"/>
      <p:bldP spid="31" grpId="0" animBg="1"/>
      <p:bldP spid="32" grpId="0"/>
      <p:bldP spid="33" grpId="0" animBg="1"/>
      <p:bldP spid="35" grpId="0"/>
      <p:bldP spid="46" grpId="0"/>
      <p:bldP spid="65" grpId="0"/>
      <p:bldP spid="66" grpId="0"/>
      <p:bldP spid="70" grpId="0" animBg="1"/>
      <p:bldP spid="67" grpId="0"/>
      <p:bldP spid="68" grpId="0"/>
      <p:bldP spid="7" grpId="0"/>
      <p:bldP spid="15" grpId="0" animBg="1"/>
      <p:bldP spid="4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r>
              <a:rPr lang="en-US" dirty="0" smtClean="0"/>
              <a:t>How Coherence is maintained?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29</a:t>
            </a:fld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81000" y="2819399"/>
            <a:ext cx="3962400" cy="19812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381000" y="3276600"/>
            <a:ext cx="39624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81000" y="3810000"/>
            <a:ext cx="39624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81000" y="4343400"/>
            <a:ext cx="39624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371600" y="2819400"/>
            <a:ext cx="0" cy="198120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438400" y="2819400"/>
            <a:ext cx="0" cy="198120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9000" y="2819400"/>
            <a:ext cx="0" cy="198120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595585" y="2356693"/>
            <a:ext cx="2616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L1 Cache</a:t>
            </a:r>
            <a:endParaRPr lang="en-US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304800" y="1524000"/>
            <a:ext cx="6968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CASE 2.  Coherence request due to </a:t>
            </a:r>
            <a:r>
              <a:rPr lang="en-US" sz="2400" b="1" dirty="0" smtClean="0">
                <a:solidFill>
                  <a:schemeClr val="accent2"/>
                </a:solidFill>
              </a:rPr>
              <a:t>other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/>
              <a:t>controller   </a:t>
            </a:r>
            <a:endParaRPr lang="en-US" sz="2400" dirty="0"/>
          </a:p>
        </p:txBody>
      </p:sp>
      <p:sp>
        <p:nvSpPr>
          <p:cNvPr id="47" name="Rectangle 46"/>
          <p:cNvSpPr/>
          <p:nvPr/>
        </p:nvSpPr>
        <p:spPr>
          <a:xfrm>
            <a:off x="5024937" y="3276600"/>
            <a:ext cx="2061663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5029200" y="3505200"/>
            <a:ext cx="2057400" cy="1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000786" y="3733800"/>
            <a:ext cx="208581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000786" y="3962400"/>
            <a:ext cx="208581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486400" y="3276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6553200" y="3276600"/>
            <a:ext cx="1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019800" y="3276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876800" y="2662535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Physical Tag array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7273289" y="2902803"/>
            <a:ext cx="2110740" cy="830997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0x00fc10d10</a:t>
            </a:r>
          </a:p>
          <a:p>
            <a:pPr algn="ctr"/>
            <a:r>
              <a:rPr lang="en-US" sz="2200" dirty="0" smtClean="0">
                <a:solidFill>
                  <a:schemeClr val="tx2"/>
                </a:solidFill>
              </a:rPr>
              <a:t>(PA)</a:t>
            </a:r>
            <a:endParaRPr lang="en-US" sz="2200" dirty="0">
              <a:solidFill>
                <a:schemeClr val="tx2"/>
              </a:solidFill>
            </a:endParaRPr>
          </a:p>
        </p:txBody>
      </p:sp>
      <p:cxnSp>
        <p:nvCxnSpPr>
          <p:cNvPr id="62" name="Elbow Connector 61"/>
          <p:cNvCxnSpPr>
            <a:endCxn id="47" idx="3"/>
          </p:cNvCxnSpPr>
          <p:nvPr/>
        </p:nvCxnSpPr>
        <p:spPr>
          <a:xfrm rot="16200000" flipV="1">
            <a:off x="6512969" y="4307431"/>
            <a:ext cx="2362200" cy="1214938"/>
          </a:xfrm>
          <a:prstGeom prst="bentConnector2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1143000" y="3505201"/>
            <a:ext cx="4191000" cy="114299"/>
          </a:xfrm>
          <a:prstGeom prst="straightConnector1">
            <a:avLst/>
          </a:prstGeom>
          <a:ln w="34925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39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 and Goal</a:t>
            </a:r>
          </a:p>
          <a:p>
            <a:pPr lvl="1"/>
            <a:r>
              <a:rPr lang="en-US" dirty="0" smtClean="0"/>
              <a:t>TLB Energy hungry</a:t>
            </a:r>
          </a:p>
          <a:p>
            <a:pPr lvl="1"/>
            <a:r>
              <a:rPr lang="en-US" dirty="0" smtClean="0"/>
              <a:t>Physical Caching</a:t>
            </a:r>
          </a:p>
          <a:p>
            <a:pPr lvl="1"/>
            <a:r>
              <a:rPr lang="en-US" dirty="0" smtClean="0"/>
              <a:t>Problems of Virtual Caching</a:t>
            </a:r>
          </a:p>
          <a:p>
            <a:r>
              <a:rPr lang="en-US" dirty="0" smtClean="0"/>
              <a:t>Opportunities for Virtual Caching</a:t>
            </a:r>
          </a:p>
          <a:p>
            <a:r>
              <a:rPr lang="en-US" dirty="0" smtClean="0"/>
              <a:t>Mechanisms for Opportunistic Virtual Caching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Notched Right Arrow 5"/>
          <p:cNvSpPr/>
          <p:nvPr/>
        </p:nvSpPr>
        <p:spPr>
          <a:xfrm>
            <a:off x="370114" y="1752600"/>
            <a:ext cx="457200" cy="230833"/>
          </a:xfrm>
          <a:prstGeom prst="notched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8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Alternative techniques for address differentiation?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 Range register(s) for Virtual Caching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8670" y="3745623"/>
            <a:ext cx="1927330" cy="5215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573491" y="3741003"/>
            <a:ext cx="1960909" cy="50839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743200" y="3790628"/>
            <a:ext cx="609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≥</a:t>
            </a:r>
            <a:endParaRPr lang="en-US" sz="3200" b="1" dirty="0"/>
          </a:p>
        </p:txBody>
      </p:sp>
      <p:sp>
        <p:nvSpPr>
          <p:cNvPr id="9" name="Oval 8"/>
          <p:cNvSpPr/>
          <p:nvPr/>
        </p:nvSpPr>
        <p:spPr>
          <a:xfrm>
            <a:off x="5419241" y="3753174"/>
            <a:ext cx="666427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≤</a:t>
            </a:r>
            <a:endParaRPr lang="en-US" sz="3200" b="1" dirty="0"/>
          </a:p>
        </p:txBody>
      </p:sp>
      <p:cxnSp>
        <p:nvCxnSpPr>
          <p:cNvPr id="12" name="Elbow Connector 11"/>
          <p:cNvCxnSpPr/>
          <p:nvPr/>
        </p:nvCxnSpPr>
        <p:spPr>
          <a:xfrm rot="10800000" flipV="1">
            <a:off x="3048000" y="3181027"/>
            <a:ext cx="1533686" cy="609600"/>
          </a:xfrm>
          <a:prstGeom prst="bentConnector2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>
            <a:off x="4592055" y="3162947"/>
            <a:ext cx="1170732" cy="590227"/>
          </a:xfrm>
          <a:prstGeom prst="bentConnector2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Delay 10"/>
          <p:cNvSpPr/>
          <p:nvPr/>
        </p:nvSpPr>
        <p:spPr>
          <a:xfrm rot="5400000">
            <a:off x="4162191" y="5786317"/>
            <a:ext cx="545068" cy="537873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>
            <a:stCxn id="8" idx="4"/>
            <a:endCxn id="11" idx="1"/>
          </p:cNvCxnSpPr>
          <p:nvPr/>
        </p:nvCxnSpPr>
        <p:spPr>
          <a:xfrm rot="16200000" flipH="1">
            <a:off x="2973916" y="4321911"/>
            <a:ext cx="1534892" cy="1386725"/>
          </a:xfrm>
          <a:prstGeom prst="bentConnector3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9" idx="4"/>
            <a:endCxn id="11" idx="1"/>
          </p:cNvCxnSpPr>
          <p:nvPr/>
        </p:nvCxnSpPr>
        <p:spPr>
          <a:xfrm rot="5400000">
            <a:off x="4307417" y="4337682"/>
            <a:ext cx="1572346" cy="1317730"/>
          </a:xfrm>
          <a:prstGeom prst="bentConnector3">
            <a:avLst>
              <a:gd name="adj1" fmla="val 51971"/>
            </a:avLst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8" idx="0"/>
          </p:cNvCxnSpPr>
          <p:nvPr/>
        </p:nvCxnSpPr>
        <p:spPr>
          <a:xfrm>
            <a:off x="3048000" y="3333428"/>
            <a:ext cx="0" cy="457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161655" y="2369403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0xfff10000100</a:t>
            </a:r>
            <a:br>
              <a:rPr lang="en-US" sz="2400" dirty="0" smtClean="0"/>
            </a:br>
            <a:r>
              <a:rPr lang="en-US" sz="2400" dirty="0" smtClean="0"/>
              <a:t>(VA)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28600" y="3817203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0xfff10000000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6530274" y="3741003"/>
            <a:ext cx="2156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0xfff10f00000</a:t>
            </a:r>
            <a:br>
              <a:rPr lang="en-US" sz="2400" dirty="0" smtClean="0"/>
            </a:br>
            <a:endParaRPr lang="en-US" sz="24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459265" y="6327788"/>
            <a:ext cx="0" cy="30161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341909" y="4019228"/>
            <a:ext cx="457200" cy="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 flipV="1">
            <a:off x="6141578" y="3968860"/>
            <a:ext cx="487822" cy="12914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7200" y="4648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Lower bound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6859292" y="4572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Upper bound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971563" y="6155428"/>
            <a:ext cx="3117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1= Use Virtual Caching</a:t>
            </a:r>
            <a:br>
              <a:rPr lang="en-US" dirty="0" smtClean="0"/>
            </a:br>
            <a:r>
              <a:rPr lang="en-US" dirty="0" smtClean="0"/>
              <a:t>0= Use Physical Caching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91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28" grpId="0"/>
      <p:bldP spid="36" grpId="0"/>
      <p:bldP spid="37" grpId="0"/>
      <p:bldP spid="10" grpId="0"/>
      <p:bldP spid="23" grpId="0"/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static power?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Around 42-45% of the total on-chip memory subsystem power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 OVC can save around 12% of total on-chip     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     memory subsystem’s power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9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breakup of TLB lookup savings?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1163745"/>
              </p:ext>
            </p:extLst>
          </p:nvPr>
        </p:nvGraphicFramePr>
        <p:xfrm>
          <a:off x="1295401" y="1828800"/>
          <a:ext cx="6095999" cy="4069080"/>
        </p:xfrm>
        <a:graphic>
          <a:graphicData uri="http://schemas.openxmlformats.org/drawingml/2006/table">
            <a:tbl>
              <a:tblPr firstRow="1" firstCol="1" bandRow="1"/>
              <a:tblGrid>
                <a:gridCol w="1894194"/>
                <a:gridCol w="2014461"/>
                <a:gridCol w="2187344"/>
              </a:tblGrid>
              <a:tr h="240042">
                <a:tc>
                  <a:txBody>
                    <a:bodyPr/>
                    <a:lstStyle/>
                    <a:p>
                      <a:endParaRPr lang="en-US" sz="2400" dirty="0">
                        <a:effectLst/>
                        <a:latin typeface="Calibri"/>
                        <a:cs typeface="Arial"/>
                      </a:endParaRPr>
                    </a:p>
                  </a:txBody>
                  <a:tcPr marL="27305" marR="27305" marT="8890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L1 Data TLB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18415" marB="2730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L1 Instr. TLB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18415" marB="2730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80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/>
                          <a:ea typeface="Calibri"/>
                          <a:cs typeface="Arial"/>
                        </a:rPr>
                        <a:t>canneal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72.253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99.986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080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/>
                          <a:ea typeface="Calibri"/>
                          <a:cs typeface="Arial"/>
                        </a:rPr>
                        <a:t>facesim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96.787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99.999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0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/>
                          <a:ea typeface="Calibri"/>
                          <a:cs typeface="Arial"/>
                        </a:rPr>
                        <a:t>fluidanimate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99.363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99.999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0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streamcluster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95.083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99.994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0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swaptions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99.028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99.989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0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x264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95.287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99.304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80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specjbb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91.887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99.192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080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memcached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94.580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98.605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95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bind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97.090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98.310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80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Mean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Arial"/>
                        </a:rPr>
                        <a:t>93.484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99.486</a:t>
                      </a:r>
                    </a:p>
                  </a:txBody>
                  <a:tcPr marL="27305" marR="27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3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TLB is Energy Hungry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sz="2400" dirty="0" smtClean="0"/>
          </a:p>
          <a:p>
            <a:r>
              <a:rPr lang="en-US" sz="2600" dirty="0" smtClean="0"/>
              <a:t>~3-13% of “core” power due to TLB [</a:t>
            </a:r>
            <a:r>
              <a:rPr lang="en-US" sz="2600" dirty="0" err="1" smtClean="0"/>
              <a:t>Sodani</a:t>
            </a:r>
            <a:r>
              <a:rPr lang="en-US" sz="2600" dirty="0" smtClean="0"/>
              <a:t>, MICRO’11 Keynote] </a:t>
            </a:r>
          </a:p>
          <a:p>
            <a:r>
              <a:rPr lang="en-US" sz="2600" dirty="0" smtClean="0"/>
              <a:t>We find TLB contributes 6.6-13% on-chip memory’s dynamic energy</a:t>
            </a:r>
          </a:p>
          <a:p>
            <a:r>
              <a:rPr lang="en-US" sz="2600" dirty="0" smtClean="0"/>
              <a:t>TLB shows up as hotspot </a:t>
            </a:r>
            <a:r>
              <a:rPr lang="en-US" sz="2600" dirty="0"/>
              <a:t>[</a:t>
            </a:r>
            <a:r>
              <a:rPr lang="en-US" sz="2600" dirty="0" err="1" smtClean="0"/>
              <a:t>Puttaswamy</a:t>
            </a:r>
            <a:r>
              <a:rPr lang="en-US" sz="2600" dirty="0" smtClean="0"/>
              <a:t>, VLSI ‘06]  </a:t>
            </a:r>
            <a:endParaRPr lang="en-US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426028"/>
            <a:ext cx="4876800" cy="3069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 rot="1657609">
            <a:off x="2336339" y="2280029"/>
            <a:ext cx="1428609" cy="5683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029200" y="3983075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From </a:t>
            </a:r>
            <a:r>
              <a:rPr lang="en-US" sz="1400" dirty="0" err="1" smtClean="0"/>
              <a:t>Sodani’s</a:t>
            </a:r>
            <a:r>
              <a:rPr lang="en-US" sz="1400" dirty="0" smtClean="0"/>
              <a:t> /Intel’s MICRO 2011 Keynote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1426029"/>
            <a:ext cx="1600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>
                <a:solidFill>
                  <a:srgbClr val="FF0000"/>
                </a:solidFill>
              </a:rPr>
              <a:t>13%</a:t>
            </a:r>
            <a:endParaRPr lang="en-US" sz="2300" b="1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676400" y="1649167"/>
            <a:ext cx="609599" cy="48443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08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47" y="210928"/>
            <a:ext cx="8229600" cy="1143000"/>
          </a:xfrm>
        </p:spPr>
        <p:txBody>
          <a:bodyPr/>
          <a:lstStyle/>
          <a:p>
            <a:r>
              <a:rPr lang="en-US" dirty="0" smtClean="0"/>
              <a:t>Why is TLB energy hungry?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TLB looked up on </a:t>
            </a:r>
            <a:r>
              <a:rPr lang="en-US" dirty="0" smtClean="0">
                <a:solidFill>
                  <a:srgbClr val="FF0000"/>
                </a:solidFill>
              </a:rPr>
              <a:t>every </a:t>
            </a:r>
            <a:r>
              <a:rPr lang="en-US" dirty="0" smtClean="0"/>
              <a:t>cache access </a:t>
            </a:r>
          </a:p>
          <a:p>
            <a:pPr lvl="1"/>
            <a:r>
              <a:rPr lang="en-US" sz="2600" dirty="0"/>
              <a:t> </a:t>
            </a:r>
            <a:r>
              <a:rPr lang="en-US" sz="2600" dirty="0" smtClean="0">
                <a:solidFill>
                  <a:srgbClr val="FF0000"/>
                </a:solidFill>
              </a:rPr>
              <a:t>ALL </a:t>
            </a:r>
            <a:r>
              <a:rPr lang="en-US" sz="2600" dirty="0" smtClean="0"/>
              <a:t>blocks cached with physical address</a:t>
            </a:r>
          </a:p>
          <a:p>
            <a:pPr lvl="1"/>
            <a:r>
              <a:rPr lang="en-US" dirty="0" smtClean="0"/>
              <a:t>Each access needs address translation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TLB lookup latency in critical path</a:t>
            </a:r>
          </a:p>
          <a:p>
            <a:pPr lvl="1"/>
            <a:r>
              <a:rPr lang="en-US" dirty="0" smtClean="0"/>
              <a:t>Fast and thus energy hungry transistors </a:t>
            </a:r>
          </a:p>
          <a:p>
            <a:pPr lvl="1"/>
            <a:r>
              <a:rPr lang="en-US" dirty="0" smtClean="0"/>
              <a:t>Content Addressable Memory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13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489" y="152400"/>
            <a:ext cx="8686800" cy="12573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TLB Latency Hiding Constrains L1 </a:t>
            </a:r>
            <a:r>
              <a:rPr lang="en-US" sz="3600" dirty="0"/>
              <a:t>A</a:t>
            </a:r>
            <a:r>
              <a:rPr lang="en-US" sz="3600" dirty="0" smtClean="0"/>
              <a:t>ssociativity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428" y="1630833"/>
            <a:ext cx="8229600" cy="4525963"/>
          </a:xfrm>
        </p:spPr>
        <p:txBody>
          <a:bodyPr/>
          <a:lstStyle/>
          <a:p>
            <a:r>
              <a:rPr lang="en-US" dirty="0" smtClean="0"/>
              <a:t>Virtually Indexed Physically Tagged L1 Caches</a:t>
            </a:r>
          </a:p>
          <a:p>
            <a:pPr lvl="1"/>
            <a:r>
              <a:rPr lang="en-US" sz="2400" dirty="0" smtClean="0"/>
              <a:t>L1 Assoc. &gt;= Cache Size/Page Size; e.g., 32KB/4KB =&gt; 8-way</a:t>
            </a:r>
          </a:p>
          <a:p>
            <a:pPr marL="914400" lvl="2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9838C9A-F48E-4F79-8B73-069DD9C17634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OVC @ISCA 2012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545340" y="6578082"/>
            <a:ext cx="2133600" cy="365125"/>
          </a:xfrm>
        </p:spPr>
        <p:txBody>
          <a:bodyPr/>
          <a:lstStyle/>
          <a:p>
            <a:fld id="{743F2303-5E75-4E0C-AA21-478177E79839}" type="datetime1">
              <a:rPr lang="en-US" smtClean="0"/>
              <a:t>6/12/2012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164589" y="3911610"/>
            <a:ext cx="654627" cy="707428"/>
          </a:xfrm>
          <a:prstGeom prst="rect">
            <a:avLst/>
          </a:prstGeom>
          <a:solidFill>
            <a:srgbClr val="FFC000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955288" y="4338430"/>
            <a:ext cx="4579111" cy="147747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>
            <a:endCxn id="25" idx="1"/>
          </p:cNvCxnSpPr>
          <p:nvPr/>
        </p:nvCxnSpPr>
        <p:spPr>
          <a:xfrm rot="16200000" flipH="1">
            <a:off x="2682395" y="3857250"/>
            <a:ext cx="1635204" cy="926147"/>
          </a:xfrm>
          <a:prstGeom prst="bentConnector2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endCxn id="13" idx="0"/>
          </p:cNvCxnSpPr>
          <p:nvPr/>
        </p:nvCxnSpPr>
        <p:spPr>
          <a:xfrm rot="16200000" flipH="1">
            <a:off x="2130137" y="3549843"/>
            <a:ext cx="408885" cy="314647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3" idx="2"/>
            <a:endCxn id="18" idx="2"/>
          </p:cNvCxnSpPr>
          <p:nvPr/>
        </p:nvCxnSpPr>
        <p:spPr>
          <a:xfrm rot="16200000" flipH="1">
            <a:off x="3137067" y="3973874"/>
            <a:ext cx="1597998" cy="2888326"/>
          </a:xfrm>
          <a:prstGeom prst="bentConnector2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380229" y="6026536"/>
            <a:ext cx="2667000" cy="381000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715000" y="6031468"/>
            <a:ext cx="2828273" cy="369332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Tag matching logic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3947462" y="4672904"/>
            <a:ext cx="4586937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947462" y="5257452"/>
            <a:ext cx="43434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47462" y="5559120"/>
            <a:ext cx="4586937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955288" y="5029200"/>
            <a:ext cx="4579111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947462" y="5815904"/>
            <a:ext cx="43434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963071" y="5018400"/>
            <a:ext cx="4571328" cy="239052"/>
          </a:xfrm>
          <a:prstGeom prst="rect">
            <a:avLst/>
          </a:prstGeom>
          <a:solidFill>
            <a:srgbClr val="FFC000"/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7993889" y="4347227"/>
            <a:ext cx="0" cy="147747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564889" y="4367059"/>
            <a:ext cx="0" cy="144884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098289" y="4373323"/>
            <a:ext cx="0" cy="144258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661960" y="4347227"/>
            <a:ext cx="0" cy="147747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267385" y="4347227"/>
            <a:ext cx="0" cy="147747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850889" y="4347227"/>
            <a:ext cx="0" cy="147747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460489" y="4373323"/>
            <a:ext cx="0" cy="144258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267200" y="5815904"/>
            <a:ext cx="2209800" cy="210632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6760851" y="5815904"/>
            <a:ext cx="1066800" cy="185794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641819" y="5815904"/>
            <a:ext cx="1" cy="21419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334509" y="5809436"/>
            <a:ext cx="1142491" cy="192262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8" idx="0"/>
          </p:cNvCxnSpPr>
          <p:nvPr/>
        </p:nvCxnSpPr>
        <p:spPr>
          <a:xfrm flipH="1">
            <a:off x="6713729" y="5824701"/>
            <a:ext cx="1577133" cy="20183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18" idx="0"/>
          </p:cNvCxnSpPr>
          <p:nvPr/>
        </p:nvCxnSpPr>
        <p:spPr>
          <a:xfrm flipH="1">
            <a:off x="6713729" y="5824701"/>
            <a:ext cx="464625" cy="20183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802153" y="5815904"/>
            <a:ext cx="1674847" cy="185794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6019800" y="5815904"/>
            <a:ext cx="506419" cy="21419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8" idx="4"/>
          </p:cNvCxnSpPr>
          <p:nvPr/>
        </p:nvCxnSpPr>
        <p:spPr>
          <a:xfrm>
            <a:off x="6713729" y="6407536"/>
            <a:ext cx="0" cy="4191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680783" y="3557666"/>
            <a:ext cx="3042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L1 Cache (32KB, 8 way) 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2160570" y="4019331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TLB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3861083" y="3977895"/>
            <a:ext cx="1882140" cy="338554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Way</a:t>
            </a:r>
            <a:r>
              <a:rPr lang="en-US" sz="1600" baseline="-25000" dirty="0" smtClean="0"/>
              <a:t>0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6165089" y="3977895"/>
            <a:ext cx="1882140" cy="338554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Way</a:t>
            </a:r>
            <a:r>
              <a:rPr lang="en-US" sz="1600" baseline="-25000" dirty="0"/>
              <a:t>4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7677660" y="3978042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Way</a:t>
            </a:r>
            <a:r>
              <a:rPr lang="en-US" sz="1600" baseline="-25000" dirty="0"/>
              <a:t>7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1020130" y="2896949"/>
            <a:ext cx="2628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-25000" dirty="0" smtClean="0"/>
              <a:t>             </a:t>
            </a:r>
            <a:r>
              <a:rPr lang="en-US" dirty="0" smtClean="0"/>
              <a:t>VA</a:t>
            </a:r>
            <a:r>
              <a:rPr lang="en-US" baseline="-25000" dirty="0" smtClean="0"/>
              <a:t>46 </a:t>
            </a:r>
            <a:r>
              <a:rPr lang="en-US" dirty="0" smtClean="0"/>
              <a:t>………………… VA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877" y="3829870"/>
            <a:ext cx="360318" cy="441330"/>
          </a:xfrm>
          <a:prstGeom prst="rect">
            <a:avLst/>
          </a:prstGeom>
        </p:spPr>
      </p:pic>
      <p:sp>
        <p:nvSpPr>
          <p:cNvPr id="283" name="Left Brace 282"/>
          <p:cNvSpPr/>
          <p:nvPr/>
        </p:nvSpPr>
        <p:spPr>
          <a:xfrm rot="16200000">
            <a:off x="2050235" y="2874926"/>
            <a:ext cx="254038" cy="1036750"/>
          </a:xfrm>
          <a:prstGeom prst="leftBrac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Left Brace 283"/>
          <p:cNvSpPr/>
          <p:nvPr/>
        </p:nvSpPr>
        <p:spPr>
          <a:xfrm rot="16200000">
            <a:off x="2920412" y="3090071"/>
            <a:ext cx="233022" cy="611152"/>
          </a:xfrm>
          <a:prstGeom prst="leftBrac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2" name="Picture 3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869" y="4619037"/>
            <a:ext cx="360318" cy="44133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16200000">
            <a:off x="2537474" y="3722594"/>
            <a:ext cx="1413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offset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49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8" grpId="0" animBg="1"/>
      <p:bldP spid="19" grpId="0"/>
      <p:bldP spid="25" grpId="0" animBg="1"/>
      <p:bldP spid="42" grpId="0"/>
      <p:bldP spid="43" grpId="0"/>
      <p:bldP spid="44" grpId="0"/>
      <p:bldP spid="45" grpId="0"/>
      <p:bldP spid="46" grpId="0"/>
      <p:bldP spid="47" grpId="0"/>
      <p:bldP spid="283" grpId="0" animBg="1"/>
      <p:bldP spid="284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152400"/>
            <a:ext cx="8877298" cy="1143000"/>
          </a:xfrm>
        </p:spPr>
        <p:txBody>
          <a:bodyPr>
            <a:noAutofit/>
          </a:bodyPr>
          <a:lstStyle/>
          <a:p>
            <a:r>
              <a:rPr lang="en-US" sz="3800" dirty="0" smtClean="0"/>
              <a:t>TLB Latency Hiding Makes L1 Energy Worse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OVC @ISCA 2012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216649"/>
              </p:ext>
            </p:extLst>
          </p:nvPr>
        </p:nvGraphicFramePr>
        <p:xfrm>
          <a:off x="4572000" y="1524000"/>
          <a:ext cx="4348161" cy="1792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0561"/>
                <a:gridCol w="839985"/>
                <a:gridCol w="874194"/>
                <a:gridCol w="1003421"/>
              </a:tblGrid>
              <a:tr h="5389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 </a:t>
                      </a:r>
                      <a:r>
                        <a:rPr lang="en-US" sz="2200" dirty="0" smtClean="0">
                          <a:effectLst/>
                        </a:rPr>
                        <a:t>Dynamic Energy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4-way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8-way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16-way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</a:tr>
              <a:tr h="5380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Read 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Energy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1.309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1.858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</a:tr>
              <a:tr h="5840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Write 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Energy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1</a:t>
                      </a:r>
                      <a:endParaRPr lang="en-US" sz="2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1.111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1.296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305" marR="27305" marT="0" marB="0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34677"/>
              </p:ext>
            </p:extLst>
          </p:nvPr>
        </p:nvGraphicFramePr>
        <p:xfrm>
          <a:off x="304800" y="1524000"/>
          <a:ext cx="4212675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5676"/>
                <a:gridCol w="838200"/>
                <a:gridCol w="838200"/>
                <a:gridCol w="990599"/>
              </a:tblGrid>
              <a:tr h="68580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 Workloads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4-way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8-way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16-way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857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Parsec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1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1.002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1.002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442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Commercial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1.002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1.004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0" y="3350566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Relative  L1 </a:t>
            </a:r>
            <a:r>
              <a:rPr lang="en-US" sz="2400" b="1" dirty="0"/>
              <a:t>A</a:t>
            </a:r>
            <a:r>
              <a:rPr lang="en-US" sz="2400" b="1" dirty="0" smtClean="0"/>
              <a:t>ccess Energy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19099" y="3350567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Relative Performance</a:t>
            </a:r>
            <a:endParaRPr lang="en-US" sz="24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152400" y="5060302"/>
            <a:ext cx="8610599" cy="89255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Substantial energy impact dominates negligible performance benefit of increased associativity</a:t>
            </a:r>
            <a:endParaRPr lang="en-US" sz="26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352800" y="2667000"/>
            <a:ext cx="3810000" cy="0"/>
          </a:xfrm>
          <a:prstGeom prst="straightConnector1">
            <a:avLst/>
          </a:prstGeom>
          <a:ln w="349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76800" y="60960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*Methods: CACTI, full system simulation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72000" y="1447800"/>
            <a:ext cx="4419600" cy="243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4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Virtual Caching?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Cache </a:t>
            </a:r>
            <a:r>
              <a:rPr lang="en-US" dirty="0">
                <a:solidFill>
                  <a:srgbClr val="FF0000"/>
                </a:solidFill>
              </a:rPr>
              <a:t>ALL </a:t>
            </a:r>
            <a:r>
              <a:rPr lang="en-US" dirty="0"/>
              <a:t>blocks under </a:t>
            </a:r>
            <a:r>
              <a:rPr lang="en-US" dirty="0" smtClean="0"/>
              <a:t>virtual address</a:t>
            </a:r>
          </a:p>
          <a:p>
            <a:pPr lvl="1"/>
            <a:r>
              <a:rPr lang="en-US" dirty="0" smtClean="0"/>
              <a:t>Saves TLB lookup on L1 cache hits</a:t>
            </a:r>
          </a:p>
          <a:p>
            <a:pPr lvl="1"/>
            <a:r>
              <a:rPr lang="en-US" dirty="0" smtClean="0"/>
              <a:t>L1 Cache associativity not constrained</a:t>
            </a:r>
          </a:p>
          <a:p>
            <a:pPr lvl="1"/>
            <a:r>
              <a:rPr lang="en-US" dirty="0" smtClean="0"/>
              <a:t>Read-Write Synonyms</a:t>
            </a:r>
          </a:p>
          <a:p>
            <a:pPr lvl="2"/>
            <a:r>
              <a:rPr lang="en-US" dirty="0" err="1"/>
              <a:t>e</a:t>
            </a:r>
            <a:r>
              <a:rPr lang="en-US" dirty="0" err="1" smtClean="0"/>
              <a:t>.g</a:t>
            </a:r>
            <a:r>
              <a:rPr lang="en-US" dirty="0" smtClean="0"/>
              <a:t>, </a:t>
            </a:r>
            <a:r>
              <a:rPr lang="en-US" sz="2000" dirty="0" smtClean="0"/>
              <a:t>V1 -&gt; P0 &lt;- V2</a:t>
            </a:r>
          </a:p>
          <a:p>
            <a:pPr lvl="1"/>
            <a:r>
              <a:rPr lang="en-US" dirty="0" smtClean="0"/>
              <a:t>Incompatibility </a:t>
            </a:r>
            <a:r>
              <a:rPr lang="en-US" dirty="0"/>
              <a:t>with commercial </a:t>
            </a:r>
            <a:r>
              <a:rPr lang="en-US" dirty="0" smtClean="0"/>
              <a:t>ISAs</a:t>
            </a:r>
          </a:p>
          <a:p>
            <a:pPr lvl="2"/>
            <a:r>
              <a:rPr lang="en-US" dirty="0" smtClean="0"/>
              <a:t>e.g.,  x86 ‘s hardware page table walker</a:t>
            </a:r>
            <a:endParaRPr lang="en-US" dirty="0"/>
          </a:p>
          <a:p>
            <a:pPr lvl="1"/>
            <a:r>
              <a:rPr lang="en-US" dirty="0"/>
              <a:t>a</a:t>
            </a:r>
            <a:r>
              <a:rPr lang="en-US" dirty="0" smtClean="0"/>
              <a:t>nd many more…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117" y="2286000"/>
            <a:ext cx="317890" cy="4191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872" y="2735035"/>
            <a:ext cx="313130" cy="4191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95206" y="3238405"/>
            <a:ext cx="581023" cy="381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8473" y="4329463"/>
            <a:ext cx="581023" cy="381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184" y="3238687"/>
            <a:ext cx="307288" cy="38090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117" y="4201781"/>
            <a:ext cx="307288" cy="38090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96777" y="5136256"/>
            <a:ext cx="581023" cy="381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117" y="5155160"/>
            <a:ext cx="307288" cy="38090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140933" y="5714999"/>
            <a:ext cx="6400800" cy="49244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Best of Virtual and Physical Caching?</a:t>
            </a:r>
            <a:r>
              <a:rPr lang="en-US" sz="2600" dirty="0" smtClean="0"/>
              <a:t>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91208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2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Motivation and Goal</a:t>
            </a:r>
          </a:p>
          <a:p>
            <a:r>
              <a:rPr lang="en-US" dirty="0" smtClean="0"/>
              <a:t>Opportunities for Virtual Caching</a:t>
            </a:r>
          </a:p>
          <a:p>
            <a:r>
              <a:rPr lang="en-US" dirty="0" smtClean="0"/>
              <a:t>Mechanisms for Opportunistic Virtual Caching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8C9A-F48E-4F79-8B73-069DD9C17634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OVC @ISCA 2012</a:t>
            </a:r>
            <a:endParaRPr lang="en-US"/>
          </a:p>
        </p:txBody>
      </p:sp>
      <p:sp>
        <p:nvSpPr>
          <p:cNvPr id="6" name="Notched Right Arrow 5"/>
          <p:cNvSpPr/>
          <p:nvPr/>
        </p:nvSpPr>
        <p:spPr>
          <a:xfrm>
            <a:off x="241041" y="2362200"/>
            <a:ext cx="457200" cy="230833"/>
          </a:xfrm>
          <a:prstGeom prst="notched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3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5595</TotalTime>
  <Words>1385</Words>
  <Application>Microsoft Office PowerPoint</Application>
  <PresentationFormat>On-screen Show (4:3)</PresentationFormat>
  <Paragraphs>449</Paragraphs>
  <Slides>32</Slides>
  <Notes>8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Reducing Memory Reference Energy with Opportunistic Virtual Caching</vt:lpstr>
      <vt:lpstr>Executive Summary</vt:lpstr>
      <vt:lpstr>Outline</vt:lpstr>
      <vt:lpstr>TLB is Energy Hungry</vt:lpstr>
      <vt:lpstr>Why is TLB energy hungry?</vt:lpstr>
      <vt:lpstr>TLB Latency Hiding Constrains L1 Associativity</vt:lpstr>
      <vt:lpstr>TLB Latency Hiding Makes L1 Energy Worse</vt:lpstr>
      <vt:lpstr>Why Not Virtual Caching?</vt:lpstr>
      <vt:lpstr>Outline</vt:lpstr>
      <vt:lpstr>How Frequent are Synonyms?</vt:lpstr>
      <vt:lpstr>Identify Synonyms at Allocation?</vt:lpstr>
      <vt:lpstr>Insights and Idea</vt:lpstr>
      <vt:lpstr>Outline</vt:lpstr>
      <vt:lpstr>Role of the H/W and the OS</vt:lpstr>
      <vt:lpstr> Physical Caching in Opportunistic Virtual Caching</vt:lpstr>
      <vt:lpstr>Virtual Caching in Opportunistic  Virtual Caching </vt:lpstr>
      <vt:lpstr>Operating System Mechanisms</vt:lpstr>
      <vt:lpstr>Outline</vt:lpstr>
      <vt:lpstr>Methodology</vt:lpstr>
      <vt:lpstr>Configuration</vt:lpstr>
      <vt:lpstr>Dynamic Energy Savings?</vt:lpstr>
      <vt:lpstr>Overheads</vt:lpstr>
      <vt:lpstr>Outline</vt:lpstr>
      <vt:lpstr>Related Work</vt:lpstr>
      <vt:lpstr>Summary </vt:lpstr>
      <vt:lpstr>PowerPoint Presentation</vt:lpstr>
      <vt:lpstr>PowerPoint Presentation</vt:lpstr>
      <vt:lpstr>How Coherence is Maintained?</vt:lpstr>
      <vt:lpstr>How Coherence is maintained?</vt:lpstr>
      <vt:lpstr>Alternative techniques for address differentiation?</vt:lpstr>
      <vt:lpstr>What about static power?</vt:lpstr>
      <vt:lpstr>What is the breakup of TLB lookup savings?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Reducing Memory Reference Energy with Opportunistic Virtual Caching</dc:title>
  <dc:creator>Arka</dc:creator>
  <cp:lastModifiedBy>Arka</cp:lastModifiedBy>
  <cp:revision>416</cp:revision>
  <cp:lastPrinted>2012-06-05T20:13:53Z</cp:lastPrinted>
  <dcterms:created xsi:type="dcterms:W3CDTF">2012-05-16T02:34:18Z</dcterms:created>
  <dcterms:modified xsi:type="dcterms:W3CDTF">2012-06-12T20:31:38Z</dcterms:modified>
</cp:coreProperties>
</file>