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gif" ContentType="image/gif"/>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40"/>
  </p:notesMasterIdLst>
  <p:handoutMasterIdLst>
    <p:handoutMasterId r:id="rId41"/>
  </p:handoutMasterIdLst>
  <p:sldIdLst>
    <p:sldId id="257" r:id="rId2"/>
    <p:sldId id="258" r:id="rId3"/>
    <p:sldId id="324" r:id="rId4"/>
    <p:sldId id="262" r:id="rId5"/>
    <p:sldId id="263" r:id="rId6"/>
    <p:sldId id="264" r:id="rId7"/>
    <p:sldId id="309" r:id="rId8"/>
    <p:sldId id="310" r:id="rId9"/>
    <p:sldId id="311" r:id="rId10"/>
    <p:sldId id="333" r:id="rId11"/>
    <p:sldId id="332" r:id="rId12"/>
    <p:sldId id="268" r:id="rId13"/>
    <p:sldId id="269" r:id="rId14"/>
    <p:sldId id="300" r:id="rId15"/>
    <p:sldId id="301" r:id="rId16"/>
    <p:sldId id="304" r:id="rId17"/>
    <p:sldId id="320" r:id="rId18"/>
    <p:sldId id="278" r:id="rId19"/>
    <p:sldId id="314" r:id="rId20"/>
    <p:sldId id="315" r:id="rId21"/>
    <p:sldId id="322" r:id="rId22"/>
    <p:sldId id="325" r:id="rId23"/>
    <p:sldId id="326" r:id="rId24"/>
    <p:sldId id="318" r:id="rId25"/>
    <p:sldId id="321" r:id="rId26"/>
    <p:sldId id="286" r:id="rId27"/>
    <p:sldId id="334" r:id="rId28"/>
    <p:sldId id="313" r:id="rId29"/>
    <p:sldId id="337" r:id="rId30"/>
    <p:sldId id="338" r:id="rId31"/>
    <p:sldId id="290" r:id="rId32"/>
    <p:sldId id="342" r:id="rId33"/>
    <p:sldId id="329" r:id="rId34"/>
    <p:sldId id="330" r:id="rId35"/>
    <p:sldId id="331" r:id="rId36"/>
    <p:sldId id="341" r:id="rId37"/>
    <p:sldId id="339" r:id="rId38"/>
    <p:sldId id="340" r:id="rId3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528" autoAdjust="0"/>
  </p:normalViewPr>
  <p:slideViewPr>
    <p:cSldViewPr snapToGrid="0" snapToObjects="1">
      <p:cViewPr>
        <p:scale>
          <a:sx n="100" d="100"/>
          <a:sy n="100" d="100"/>
        </p:scale>
        <p:origin x="-960" y="3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notesMaster" Target="notesMasters/notesMaster1.xml"/><Relationship Id="rId41" Type="http://schemas.openxmlformats.org/officeDocument/2006/relationships/handoutMaster" Target="handoutMasters/handoutMaster1.xml"/><Relationship Id="rId42" Type="http://schemas.openxmlformats.org/officeDocument/2006/relationships/printerSettings" Target="printerSettings/printerSettings1.bin"/><Relationship Id="rId43" Type="http://schemas.openxmlformats.org/officeDocument/2006/relationships/presProps" Target="presProps.xml"/><Relationship Id="rId44" Type="http://schemas.openxmlformats.org/officeDocument/2006/relationships/viewProps" Target="viewProps.xml"/><Relationship Id="rId45"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arka:Google%20Drive:DirectSegment:Post_ISCA:Final_version:Data:MemoryAllocationAnalysisNEW.xlsx" TargetMode="External"/><Relationship Id="rId2"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117748164671805"/>
          <c:y val="0.148445363579145"/>
          <c:w val="0.830676865708911"/>
          <c:h val="0.680537693799694"/>
        </c:manualLayout>
      </c:layout>
      <c:lineChart>
        <c:grouping val="standard"/>
        <c:varyColors val="0"/>
        <c:ser>
          <c:idx val="0"/>
          <c:order val="0"/>
          <c:tx>
            <c:strRef>
              <c:f>Sheet1!$C$7</c:f>
              <c:strCache>
                <c:ptCount val="1"/>
                <c:pt idx="0">
                  <c:v>graph500</c:v>
                </c:pt>
              </c:strCache>
            </c:strRef>
          </c:tx>
          <c:spPr>
            <a:ln w="31750"/>
          </c:spPr>
          <c:marker>
            <c:symbol val="none"/>
          </c:marker>
          <c:cat>
            <c:numRef>
              <c:f>Sheet1!$B$8:$B$308</c:f>
              <c:numCache>
                <c:formatCode>General</c:formatCode>
                <c:ptCount val="301"/>
                <c:pt idx="0">
                  <c:v>0.0</c:v>
                </c:pt>
                <c:pt idx="1">
                  <c:v>5.0</c:v>
                </c:pt>
                <c:pt idx="2">
                  <c:v>10.0</c:v>
                </c:pt>
                <c:pt idx="3">
                  <c:v>15.0</c:v>
                </c:pt>
                <c:pt idx="4">
                  <c:v>20.0</c:v>
                </c:pt>
                <c:pt idx="5">
                  <c:v>25.0</c:v>
                </c:pt>
                <c:pt idx="6">
                  <c:v>30.0</c:v>
                </c:pt>
                <c:pt idx="7">
                  <c:v>35.0</c:v>
                </c:pt>
                <c:pt idx="8">
                  <c:v>40.0</c:v>
                </c:pt>
                <c:pt idx="9">
                  <c:v>45.0</c:v>
                </c:pt>
                <c:pt idx="10">
                  <c:v>50.0</c:v>
                </c:pt>
                <c:pt idx="11">
                  <c:v>55.0</c:v>
                </c:pt>
                <c:pt idx="12">
                  <c:v>60.0</c:v>
                </c:pt>
                <c:pt idx="13">
                  <c:v>65.0</c:v>
                </c:pt>
                <c:pt idx="14">
                  <c:v>70.0</c:v>
                </c:pt>
                <c:pt idx="15">
                  <c:v>75.0</c:v>
                </c:pt>
                <c:pt idx="16">
                  <c:v>80.0</c:v>
                </c:pt>
                <c:pt idx="17">
                  <c:v>85.0</c:v>
                </c:pt>
                <c:pt idx="18">
                  <c:v>90.0</c:v>
                </c:pt>
                <c:pt idx="19">
                  <c:v>95.0</c:v>
                </c:pt>
                <c:pt idx="20">
                  <c:v>100.0</c:v>
                </c:pt>
                <c:pt idx="21">
                  <c:v>105.0</c:v>
                </c:pt>
                <c:pt idx="22">
                  <c:v>110.0</c:v>
                </c:pt>
                <c:pt idx="23">
                  <c:v>115.0</c:v>
                </c:pt>
                <c:pt idx="24">
                  <c:v>120.0</c:v>
                </c:pt>
                <c:pt idx="25">
                  <c:v>125.0</c:v>
                </c:pt>
                <c:pt idx="26">
                  <c:v>130.0</c:v>
                </c:pt>
                <c:pt idx="27">
                  <c:v>135.0</c:v>
                </c:pt>
                <c:pt idx="28">
                  <c:v>140.0</c:v>
                </c:pt>
                <c:pt idx="29">
                  <c:v>145.0</c:v>
                </c:pt>
                <c:pt idx="30">
                  <c:v>150.0</c:v>
                </c:pt>
                <c:pt idx="31">
                  <c:v>155.0</c:v>
                </c:pt>
                <c:pt idx="32">
                  <c:v>160.0</c:v>
                </c:pt>
                <c:pt idx="33">
                  <c:v>165.0</c:v>
                </c:pt>
                <c:pt idx="34">
                  <c:v>170.0</c:v>
                </c:pt>
                <c:pt idx="35">
                  <c:v>175.0</c:v>
                </c:pt>
                <c:pt idx="36">
                  <c:v>180.0</c:v>
                </c:pt>
                <c:pt idx="37">
                  <c:v>185.0</c:v>
                </c:pt>
                <c:pt idx="38">
                  <c:v>190.0</c:v>
                </c:pt>
                <c:pt idx="39">
                  <c:v>195.0</c:v>
                </c:pt>
                <c:pt idx="40">
                  <c:v>200.0</c:v>
                </c:pt>
                <c:pt idx="41">
                  <c:v>205.0</c:v>
                </c:pt>
                <c:pt idx="42">
                  <c:v>210.0</c:v>
                </c:pt>
                <c:pt idx="43">
                  <c:v>215.0</c:v>
                </c:pt>
                <c:pt idx="44">
                  <c:v>220.0</c:v>
                </c:pt>
                <c:pt idx="45">
                  <c:v>225.0</c:v>
                </c:pt>
                <c:pt idx="46">
                  <c:v>230.0</c:v>
                </c:pt>
                <c:pt idx="47">
                  <c:v>235.0</c:v>
                </c:pt>
                <c:pt idx="48">
                  <c:v>240.0</c:v>
                </c:pt>
                <c:pt idx="49">
                  <c:v>245.0</c:v>
                </c:pt>
                <c:pt idx="50">
                  <c:v>250.0</c:v>
                </c:pt>
                <c:pt idx="51">
                  <c:v>255.0</c:v>
                </c:pt>
                <c:pt idx="52">
                  <c:v>260.0</c:v>
                </c:pt>
                <c:pt idx="53">
                  <c:v>265.0</c:v>
                </c:pt>
                <c:pt idx="54">
                  <c:v>270.0</c:v>
                </c:pt>
                <c:pt idx="55">
                  <c:v>275.0</c:v>
                </c:pt>
                <c:pt idx="56">
                  <c:v>280.0</c:v>
                </c:pt>
                <c:pt idx="57">
                  <c:v>285.0</c:v>
                </c:pt>
                <c:pt idx="58">
                  <c:v>290.0</c:v>
                </c:pt>
                <c:pt idx="59">
                  <c:v>295.0</c:v>
                </c:pt>
                <c:pt idx="60">
                  <c:v>300.0</c:v>
                </c:pt>
                <c:pt idx="61">
                  <c:v>305.0</c:v>
                </c:pt>
                <c:pt idx="62">
                  <c:v>310.0</c:v>
                </c:pt>
                <c:pt idx="63">
                  <c:v>315.0</c:v>
                </c:pt>
                <c:pt idx="64">
                  <c:v>320.0</c:v>
                </c:pt>
                <c:pt idx="65">
                  <c:v>325.0</c:v>
                </c:pt>
                <c:pt idx="66">
                  <c:v>330.0</c:v>
                </c:pt>
                <c:pt idx="67">
                  <c:v>335.0</c:v>
                </c:pt>
                <c:pt idx="68">
                  <c:v>340.0</c:v>
                </c:pt>
                <c:pt idx="69">
                  <c:v>345.0</c:v>
                </c:pt>
                <c:pt idx="70">
                  <c:v>350.0</c:v>
                </c:pt>
                <c:pt idx="71">
                  <c:v>355.0</c:v>
                </c:pt>
                <c:pt idx="72">
                  <c:v>360.0</c:v>
                </c:pt>
                <c:pt idx="73">
                  <c:v>365.0</c:v>
                </c:pt>
                <c:pt idx="74">
                  <c:v>370.0</c:v>
                </c:pt>
                <c:pt idx="75">
                  <c:v>375.0</c:v>
                </c:pt>
                <c:pt idx="76">
                  <c:v>380.0</c:v>
                </c:pt>
                <c:pt idx="77">
                  <c:v>385.0</c:v>
                </c:pt>
                <c:pt idx="78">
                  <c:v>390.0</c:v>
                </c:pt>
                <c:pt idx="79">
                  <c:v>395.0</c:v>
                </c:pt>
                <c:pt idx="80">
                  <c:v>400.0</c:v>
                </c:pt>
                <c:pt idx="81">
                  <c:v>405.0</c:v>
                </c:pt>
                <c:pt idx="82">
                  <c:v>410.0</c:v>
                </c:pt>
                <c:pt idx="83">
                  <c:v>415.0</c:v>
                </c:pt>
                <c:pt idx="84">
                  <c:v>420.0</c:v>
                </c:pt>
                <c:pt idx="85">
                  <c:v>425.0</c:v>
                </c:pt>
                <c:pt idx="86">
                  <c:v>430.0</c:v>
                </c:pt>
                <c:pt idx="87">
                  <c:v>435.0</c:v>
                </c:pt>
                <c:pt idx="88">
                  <c:v>440.0</c:v>
                </c:pt>
                <c:pt idx="89">
                  <c:v>445.0</c:v>
                </c:pt>
                <c:pt idx="90">
                  <c:v>450.0</c:v>
                </c:pt>
                <c:pt idx="91">
                  <c:v>455.0</c:v>
                </c:pt>
                <c:pt idx="92">
                  <c:v>460.0</c:v>
                </c:pt>
                <c:pt idx="93">
                  <c:v>465.0</c:v>
                </c:pt>
                <c:pt idx="94">
                  <c:v>470.0</c:v>
                </c:pt>
                <c:pt idx="95">
                  <c:v>475.0</c:v>
                </c:pt>
                <c:pt idx="96">
                  <c:v>480.0</c:v>
                </c:pt>
                <c:pt idx="97">
                  <c:v>485.0</c:v>
                </c:pt>
                <c:pt idx="98">
                  <c:v>490.0</c:v>
                </c:pt>
                <c:pt idx="99">
                  <c:v>495.0</c:v>
                </c:pt>
                <c:pt idx="100">
                  <c:v>500.0</c:v>
                </c:pt>
                <c:pt idx="101">
                  <c:v>505.0</c:v>
                </c:pt>
                <c:pt idx="102">
                  <c:v>510.0</c:v>
                </c:pt>
                <c:pt idx="103">
                  <c:v>515.0</c:v>
                </c:pt>
                <c:pt idx="104">
                  <c:v>520.0</c:v>
                </c:pt>
                <c:pt idx="105">
                  <c:v>525.0</c:v>
                </c:pt>
                <c:pt idx="106">
                  <c:v>530.0</c:v>
                </c:pt>
                <c:pt idx="107">
                  <c:v>535.0</c:v>
                </c:pt>
                <c:pt idx="108">
                  <c:v>540.0</c:v>
                </c:pt>
                <c:pt idx="109">
                  <c:v>545.0</c:v>
                </c:pt>
                <c:pt idx="110">
                  <c:v>550.0</c:v>
                </c:pt>
                <c:pt idx="111">
                  <c:v>555.0</c:v>
                </c:pt>
                <c:pt idx="112">
                  <c:v>560.0</c:v>
                </c:pt>
                <c:pt idx="113">
                  <c:v>565.0</c:v>
                </c:pt>
                <c:pt idx="114">
                  <c:v>570.0</c:v>
                </c:pt>
                <c:pt idx="115">
                  <c:v>575.0</c:v>
                </c:pt>
                <c:pt idx="116">
                  <c:v>580.0</c:v>
                </c:pt>
                <c:pt idx="117">
                  <c:v>585.0</c:v>
                </c:pt>
                <c:pt idx="118">
                  <c:v>590.0</c:v>
                </c:pt>
                <c:pt idx="119">
                  <c:v>595.0</c:v>
                </c:pt>
                <c:pt idx="120">
                  <c:v>600.0</c:v>
                </c:pt>
                <c:pt idx="121">
                  <c:v>605.0</c:v>
                </c:pt>
                <c:pt idx="122">
                  <c:v>610.0</c:v>
                </c:pt>
                <c:pt idx="123">
                  <c:v>615.0</c:v>
                </c:pt>
                <c:pt idx="124">
                  <c:v>620.0</c:v>
                </c:pt>
                <c:pt idx="125">
                  <c:v>625.0</c:v>
                </c:pt>
                <c:pt idx="126">
                  <c:v>630.0</c:v>
                </c:pt>
                <c:pt idx="127">
                  <c:v>635.0</c:v>
                </c:pt>
                <c:pt idx="128">
                  <c:v>640.0</c:v>
                </c:pt>
                <c:pt idx="129">
                  <c:v>645.0</c:v>
                </c:pt>
                <c:pt idx="130">
                  <c:v>650.0</c:v>
                </c:pt>
                <c:pt idx="131">
                  <c:v>655.0</c:v>
                </c:pt>
                <c:pt idx="132">
                  <c:v>660.0</c:v>
                </c:pt>
                <c:pt idx="133">
                  <c:v>665.0</c:v>
                </c:pt>
                <c:pt idx="134">
                  <c:v>670.0</c:v>
                </c:pt>
                <c:pt idx="135">
                  <c:v>675.0</c:v>
                </c:pt>
                <c:pt idx="136">
                  <c:v>680.0</c:v>
                </c:pt>
                <c:pt idx="137">
                  <c:v>685.0</c:v>
                </c:pt>
                <c:pt idx="138">
                  <c:v>690.0</c:v>
                </c:pt>
                <c:pt idx="139">
                  <c:v>695.0</c:v>
                </c:pt>
                <c:pt idx="140">
                  <c:v>700.0</c:v>
                </c:pt>
                <c:pt idx="141">
                  <c:v>705.0</c:v>
                </c:pt>
                <c:pt idx="142">
                  <c:v>710.0</c:v>
                </c:pt>
                <c:pt idx="143">
                  <c:v>715.0</c:v>
                </c:pt>
                <c:pt idx="144">
                  <c:v>720.0</c:v>
                </c:pt>
                <c:pt idx="145">
                  <c:v>725.0</c:v>
                </c:pt>
                <c:pt idx="146">
                  <c:v>730.0</c:v>
                </c:pt>
                <c:pt idx="147">
                  <c:v>735.0</c:v>
                </c:pt>
                <c:pt idx="148">
                  <c:v>740.0</c:v>
                </c:pt>
                <c:pt idx="149">
                  <c:v>745.0</c:v>
                </c:pt>
                <c:pt idx="150">
                  <c:v>750.0</c:v>
                </c:pt>
                <c:pt idx="151">
                  <c:v>755.0</c:v>
                </c:pt>
                <c:pt idx="152">
                  <c:v>760.0</c:v>
                </c:pt>
                <c:pt idx="153">
                  <c:v>765.0</c:v>
                </c:pt>
                <c:pt idx="154">
                  <c:v>770.0</c:v>
                </c:pt>
                <c:pt idx="155">
                  <c:v>775.0</c:v>
                </c:pt>
                <c:pt idx="156">
                  <c:v>780.0</c:v>
                </c:pt>
                <c:pt idx="157">
                  <c:v>785.0</c:v>
                </c:pt>
                <c:pt idx="158">
                  <c:v>790.0</c:v>
                </c:pt>
                <c:pt idx="159">
                  <c:v>795.0</c:v>
                </c:pt>
                <c:pt idx="160">
                  <c:v>800.0</c:v>
                </c:pt>
                <c:pt idx="161">
                  <c:v>805.0</c:v>
                </c:pt>
                <c:pt idx="162">
                  <c:v>810.0</c:v>
                </c:pt>
                <c:pt idx="163">
                  <c:v>815.0</c:v>
                </c:pt>
                <c:pt idx="164">
                  <c:v>820.0</c:v>
                </c:pt>
                <c:pt idx="165">
                  <c:v>825.0</c:v>
                </c:pt>
                <c:pt idx="166">
                  <c:v>830.0</c:v>
                </c:pt>
                <c:pt idx="167">
                  <c:v>835.0</c:v>
                </c:pt>
                <c:pt idx="168">
                  <c:v>840.0</c:v>
                </c:pt>
                <c:pt idx="169">
                  <c:v>845.0</c:v>
                </c:pt>
                <c:pt idx="170">
                  <c:v>850.0</c:v>
                </c:pt>
                <c:pt idx="171">
                  <c:v>855.0</c:v>
                </c:pt>
                <c:pt idx="172">
                  <c:v>860.0</c:v>
                </c:pt>
                <c:pt idx="173">
                  <c:v>865.0</c:v>
                </c:pt>
                <c:pt idx="174">
                  <c:v>870.0</c:v>
                </c:pt>
                <c:pt idx="175">
                  <c:v>875.0</c:v>
                </c:pt>
                <c:pt idx="176">
                  <c:v>880.0</c:v>
                </c:pt>
                <c:pt idx="177">
                  <c:v>885.0</c:v>
                </c:pt>
                <c:pt idx="178">
                  <c:v>890.0</c:v>
                </c:pt>
                <c:pt idx="179">
                  <c:v>895.0</c:v>
                </c:pt>
                <c:pt idx="180">
                  <c:v>900.0</c:v>
                </c:pt>
                <c:pt idx="181">
                  <c:v>905.0</c:v>
                </c:pt>
                <c:pt idx="182">
                  <c:v>910.0</c:v>
                </c:pt>
                <c:pt idx="183">
                  <c:v>915.0</c:v>
                </c:pt>
                <c:pt idx="184">
                  <c:v>920.0</c:v>
                </c:pt>
                <c:pt idx="185">
                  <c:v>925.0</c:v>
                </c:pt>
                <c:pt idx="186">
                  <c:v>930.0</c:v>
                </c:pt>
                <c:pt idx="187">
                  <c:v>935.0</c:v>
                </c:pt>
                <c:pt idx="188">
                  <c:v>940.0</c:v>
                </c:pt>
                <c:pt idx="189">
                  <c:v>945.0</c:v>
                </c:pt>
                <c:pt idx="190">
                  <c:v>950.0</c:v>
                </c:pt>
                <c:pt idx="191">
                  <c:v>955.0</c:v>
                </c:pt>
                <c:pt idx="192">
                  <c:v>960.0</c:v>
                </c:pt>
                <c:pt idx="193">
                  <c:v>965.0</c:v>
                </c:pt>
                <c:pt idx="194">
                  <c:v>970.0</c:v>
                </c:pt>
                <c:pt idx="195">
                  <c:v>975.0</c:v>
                </c:pt>
                <c:pt idx="196">
                  <c:v>980.0</c:v>
                </c:pt>
                <c:pt idx="197">
                  <c:v>985.0</c:v>
                </c:pt>
                <c:pt idx="198">
                  <c:v>990.0</c:v>
                </c:pt>
                <c:pt idx="199">
                  <c:v>995.0</c:v>
                </c:pt>
                <c:pt idx="200">
                  <c:v>1000.0</c:v>
                </c:pt>
                <c:pt idx="201">
                  <c:v>1005.0</c:v>
                </c:pt>
                <c:pt idx="202">
                  <c:v>1010.0</c:v>
                </c:pt>
                <c:pt idx="203">
                  <c:v>1015.0</c:v>
                </c:pt>
                <c:pt idx="204">
                  <c:v>1020.0</c:v>
                </c:pt>
                <c:pt idx="205">
                  <c:v>1025.0</c:v>
                </c:pt>
                <c:pt idx="206">
                  <c:v>1030.0</c:v>
                </c:pt>
                <c:pt idx="207">
                  <c:v>1035.0</c:v>
                </c:pt>
                <c:pt idx="208">
                  <c:v>1040.0</c:v>
                </c:pt>
                <c:pt idx="209">
                  <c:v>1045.0</c:v>
                </c:pt>
                <c:pt idx="210">
                  <c:v>1050.0</c:v>
                </c:pt>
                <c:pt idx="211">
                  <c:v>1055.0</c:v>
                </c:pt>
                <c:pt idx="212">
                  <c:v>1060.0</c:v>
                </c:pt>
                <c:pt idx="213">
                  <c:v>1065.0</c:v>
                </c:pt>
                <c:pt idx="214">
                  <c:v>1070.0</c:v>
                </c:pt>
                <c:pt idx="215">
                  <c:v>1075.0</c:v>
                </c:pt>
                <c:pt idx="216">
                  <c:v>1080.0</c:v>
                </c:pt>
                <c:pt idx="217">
                  <c:v>1085.0</c:v>
                </c:pt>
                <c:pt idx="218">
                  <c:v>1090.0</c:v>
                </c:pt>
                <c:pt idx="219">
                  <c:v>1095.0</c:v>
                </c:pt>
                <c:pt idx="220">
                  <c:v>1100.0</c:v>
                </c:pt>
                <c:pt idx="221">
                  <c:v>1105.0</c:v>
                </c:pt>
                <c:pt idx="222">
                  <c:v>1110.0</c:v>
                </c:pt>
                <c:pt idx="223">
                  <c:v>1115.0</c:v>
                </c:pt>
                <c:pt idx="224">
                  <c:v>1120.0</c:v>
                </c:pt>
                <c:pt idx="225">
                  <c:v>1125.0</c:v>
                </c:pt>
                <c:pt idx="226">
                  <c:v>1130.0</c:v>
                </c:pt>
                <c:pt idx="227">
                  <c:v>1135.0</c:v>
                </c:pt>
                <c:pt idx="228">
                  <c:v>1140.0</c:v>
                </c:pt>
                <c:pt idx="229">
                  <c:v>1145.0</c:v>
                </c:pt>
                <c:pt idx="230">
                  <c:v>1150.0</c:v>
                </c:pt>
                <c:pt idx="231">
                  <c:v>1155.0</c:v>
                </c:pt>
                <c:pt idx="232">
                  <c:v>1160.0</c:v>
                </c:pt>
                <c:pt idx="233">
                  <c:v>1165.0</c:v>
                </c:pt>
                <c:pt idx="234">
                  <c:v>1170.0</c:v>
                </c:pt>
                <c:pt idx="235">
                  <c:v>1175.0</c:v>
                </c:pt>
                <c:pt idx="236">
                  <c:v>1180.0</c:v>
                </c:pt>
                <c:pt idx="237">
                  <c:v>1185.0</c:v>
                </c:pt>
                <c:pt idx="238">
                  <c:v>1190.0</c:v>
                </c:pt>
                <c:pt idx="239">
                  <c:v>1195.0</c:v>
                </c:pt>
                <c:pt idx="240">
                  <c:v>1200.0</c:v>
                </c:pt>
                <c:pt idx="241">
                  <c:v>1205.0</c:v>
                </c:pt>
                <c:pt idx="242">
                  <c:v>1210.0</c:v>
                </c:pt>
                <c:pt idx="243">
                  <c:v>1215.0</c:v>
                </c:pt>
                <c:pt idx="244">
                  <c:v>1220.0</c:v>
                </c:pt>
                <c:pt idx="245">
                  <c:v>1225.0</c:v>
                </c:pt>
                <c:pt idx="246">
                  <c:v>1230.0</c:v>
                </c:pt>
                <c:pt idx="247">
                  <c:v>1235.0</c:v>
                </c:pt>
                <c:pt idx="248">
                  <c:v>1240.0</c:v>
                </c:pt>
                <c:pt idx="249">
                  <c:v>1245.0</c:v>
                </c:pt>
                <c:pt idx="250">
                  <c:v>1250.0</c:v>
                </c:pt>
                <c:pt idx="251">
                  <c:v>1255.0</c:v>
                </c:pt>
                <c:pt idx="252">
                  <c:v>1260.0</c:v>
                </c:pt>
                <c:pt idx="253">
                  <c:v>1265.0</c:v>
                </c:pt>
                <c:pt idx="254">
                  <c:v>1270.0</c:v>
                </c:pt>
                <c:pt idx="255">
                  <c:v>1275.0</c:v>
                </c:pt>
                <c:pt idx="256">
                  <c:v>1280.0</c:v>
                </c:pt>
                <c:pt idx="257">
                  <c:v>1285.0</c:v>
                </c:pt>
                <c:pt idx="258">
                  <c:v>1290.0</c:v>
                </c:pt>
                <c:pt idx="259">
                  <c:v>1295.0</c:v>
                </c:pt>
                <c:pt idx="260">
                  <c:v>1300.0</c:v>
                </c:pt>
                <c:pt idx="261">
                  <c:v>1305.0</c:v>
                </c:pt>
                <c:pt idx="262">
                  <c:v>1310.0</c:v>
                </c:pt>
                <c:pt idx="263">
                  <c:v>1315.0</c:v>
                </c:pt>
                <c:pt idx="264">
                  <c:v>1320.0</c:v>
                </c:pt>
                <c:pt idx="265">
                  <c:v>1325.0</c:v>
                </c:pt>
                <c:pt idx="266">
                  <c:v>1330.0</c:v>
                </c:pt>
                <c:pt idx="267">
                  <c:v>1335.0</c:v>
                </c:pt>
                <c:pt idx="268">
                  <c:v>1340.0</c:v>
                </c:pt>
                <c:pt idx="269">
                  <c:v>1345.0</c:v>
                </c:pt>
                <c:pt idx="270">
                  <c:v>1350.0</c:v>
                </c:pt>
                <c:pt idx="271">
                  <c:v>1355.0</c:v>
                </c:pt>
                <c:pt idx="272">
                  <c:v>1360.0</c:v>
                </c:pt>
                <c:pt idx="273">
                  <c:v>1365.0</c:v>
                </c:pt>
                <c:pt idx="274">
                  <c:v>1370.0</c:v>
                </c:pt>
                <c:pt idx="275">
                  <c:v>1375.0</c:v>
                </c:pt>
                <c:pt idx="276">
                  <c:v>1380.0</c:v>
                </c:pt>
                <c:pt idx="277">
                  <c:v>1385.0</c:v>
                </c:pt>
                <c:pt idx="278">
                  <c:v>1390.0</c:v>
                </c:pt>
                <c:pt idx="279">
                  <c:v>1395.0</c:v>
                </c:pt>
                <c:pt idx="280">
                  <c:v>1400.0</c:v>
                </c:pt>
                <c:pt idx="281">
                  <c:v>1405.0</c:v>
                </c:pt>
                <c:pt idx="282">
                  <c:v>1410.0</c:v>
                </c:pt>
                <c:pt idx="283">
                  <c:v>1415.0</c:v>
                </c:pt>
                <c:pt idx="284">
                  <c:v>1420.0</c:v>
                </c:pt>
                <c:pt idx="285">
                  <c:v>1425.0</c:v>
                </c:pt>
                <c:pt idx="286">
                  <c:v>1430.0</c:v>
                </c:pt>
                <c:pt idx="287">
                  <c:v>1435.0</c:v>
                </c:pt>
                <c:pt idx="288">
                  <c:v>1440.0</c:v>
                </c:pt>
                <c:pt idx="289">
                  <c:v>1445.0</c:v>
                </c:pt>
                <c:pt idx="290">
                  <c:v>1450.0</c:v>
                </c:pt>
                <c:pt idx="291">
                  <c:v>1455.0</c:v>
                </c:pt>
                <c:pt idx="292">
                  <c:v>1460.0</c:v>
                </c:pt>
                <c:pt idx="293">
                  <c:v>1465.0</c:v>
                </c:pt>
                <c:pt idx="294">
                  <c:v>1470.0</c:v>
                </c:pt>
                <c:pt idx="295">
                  <c:v>1475.0</c:v>
                </c:pt>
                <c:pt idx="296">
                  <c:v>1480.0</c:v>
                </c:pt>
                <c:pt idx="297">
                  <c:v>1485.0</c:v>
                </c:pt>
                <c:pt idx="298">
                  <c:v>1490.0</c:v>
                </c:pt>
                <c:pt idx="299">
                  <c:v>1495.0</c:v>
                </c:pt>
                <c:pt idx="300">
                  <c:v>1500.0</c:v>
                </c:pt>
              </c:numCache>
            </c:numRef>
          </c:cat>
          <c:val>
            <c:numRef>
              <c:f>Sheet1!$C$8:$C$308</c:f>
              <c:numCache>
                <c:formatCode>General</c:formatCode>
                <c:ptCount val="301"/>
                <c:pt idx="0">
                  <c:v>0.0</c:v>
                </c:pt>
                <c:pt idx="1">
                  <c:v>32.2350959778</c:v>
                </c:pt>
                <c:pt idx="2">
                  <c:v>32.2350959778</c:v>
                </c:pt>
                <c:pt idx="3">
                  <c:v>32.2350959778</c:v>
                </c:pt>
                <c:pt idx="4">
                  <c:v>32.2350959778</c:v>
                </c:pt>
                <c:pt idx="5">
                  <c:v>32.2350959778</c:v>
                </c:pt>
                <c:pt idx="6">
                  <c:v>32.2350959778</c:v>
                </c:pt>
                <c:pt idx="7">
                  <c:v>32.2350959778</c:v>
                </c:pt>
                <c:pt idx="8">
                  <c:v>32.2350959778</c:v>
                </c:pt>
                <c:pt idx="9">
                  <c:v>32.2350959778</c:v>
                </c:pt>
                <c:pt idx="10">
                  <c:v>32.2350959778</c:v>
                </c:pt>
                <c:pt idx="11">
                  <c:v>32.2350959778</c:v>
                </c:pt>
                <c:pt idx="12">
                  <c:v>32.2350959778</c:v>
                </c:pt>
                <c:pt idx="13">
                  <c:v>32.2350959778</c:v>
                </c:pt>
                <c:pt idx="14">
                  <c:v>32.2350959778</c:v>
                </c:pt>
                <c:pt idx="15">
                  <c:v>32.2350959778</c:v>
                </c:pt>
                <c:pt idx="16">
                  <c:v>32.2350959778</c:v>
                </c:pt>
                <c:pt idx="17">
                  <c:v>32.2350959778</c:v>
                </c:pt>
                <c:pt idx="18">
                  <c:v>32.2350959778</c:v>
                </c:pt>
                <c:pt idx="19">
                  <c:v>32.2350959778</c:v>
                </c:pt>
                <c:pt idx="20">
                  <c:v>32.2350959778</c:v>
                </c:pt>
                <c:pt idx="21">
                  <c:v>34.2370643616</c:v>
                </c:pt>
                <c:pt idx="22">
                  <c:v>34.2370643616</c:v>
                </c:pt>
                <c:pt idx="23">
                  <c:v>34.2370643616</c:v>
                </c:pt>
                <c:pt idx="24">
                  <c:v>34.2370643616</c:v>
                </c:pt>
                <c:pt idx="25">
                  <c:v>34.2370643616</c:v>
                </c:pt>
                <c:pt idx="26">
                  <c:v>34.2370643616</c:v>
                </c:pt>
                <c:pt idx="27">
                  <c:v>67.4514045715</c:v>
                </c:pt>
                <c:pt idx="28">
                  <c:v>67.4514045715</c:v>
                </c:pt>
                <c:pt idx="29">
                  <c:v>67.4514045715</c:v>
                </c:pt>
                <c:pt idx="30">
                  <c:v>67.4514045715</c:v>
                </c:pt>
                <c:pt idx="31">
                  <c:v>67.4514045715</c:v>
                </c:pt>
                <c:pt idx="32">
                  <c:v>67.4514045715</c:v>
                </c:pt>
                <c:pt idx="33">
                  <c:v>67.4514045715</c:v>
                </c:pt>
                <c:pt idx="34">
                  <c:v>67.4514045715</c:v>
                </c:pt>
                <c:pt idx="35">
                  <c:v>67.4514045715</c:v>
                </c:pt>
                <c:pt idx="36">
                  <c:v>67.4514045715</c:v>
                </c:pt>
                <c:pt idx="37">
                  <c:v>67.4514045715</c:v>
                </c:pt>
                <c:pt idx="38">
                  <c:v>67.4514045715</c:v>
                </c:pt>
                <c:pt idx="39">
                  <c:v>67.4514045715</c:v>
                </c:pt>
                <c:pt idx="40">
                  <c:v>67.4514045715</c:v>
                </c:pt>
                <c:pt idx="41">
                  <c:v>67.4514045715</c:v>
                </c:pt>
                <c:pt idx="42">
                  <c:v>67.4514045715</c:v>
                </c:pt>
                <c:pt idx="43">
                  <c:v>67.4821739197</c:v>
                </c:pt>
                <c:pt idx="44">
                  <c:v>67.48830795289956</c:v>
                </c:pt>
                <c:pt idx="45">
                  <c:v>67.507686615</c:v>
                </c:pt>
                <c:pt idx="46">
                  <c:v>67.507686615</c:v>
                </c:pt>
                <c:pt idx="47">
                  <c:v>67.507686615</c:v>
                </c:pt>
                <c:pt idx="48">
                  <c:v>68.00817489619956</c:v>
                </c:pt>
                <c:pt idx="49">
                  <c:v>68.00817489619956</c:v>
                </c:pt>
                <c:pt idx="50">
                  <c:v>68.00817489619956</c:v>
                </c:pt>
                <c:pt idx="51">
                  <c:v>70.0101928711</c:v>
                </c:pt>
                <c:pt idx="52">
                  <c:v>70.0101928711</c:v>
                </c:pt>
                <c:pt idx="53">
                  <c:v>70.0101928711</c:v>
                </c:pt>
                <c:pt idx="54">
                  <c:v>70.0101928711</c:v>
                </c:pt>
                <c:pt idx="55">
                  <c:v>70.0101928711</c:v>
                </c:pt>
                <c:pt idx="56">
                  <c:v>70.0101928711</c:v>
                </c:pt>
                <c:pt idx="57">
                  <c:v>70.0101928711</c:v>
                </c:pt>
                <c:pt idx="58">
                  <c:v>70.0101928711</c:v>
                </c:pt>
                <c:pt idx="59">
                  <c:v>70.0101928711</c:v>
                </c:pt>
                <c:pt idx="60">
                  <c:v>70.0101928711</c:v>
                </c:pt>
                <c:pt idx="61">
                  <c:v>70.0101928711</c:v>
                </c:pt>
                <c:pt idx="62">
                  <c:v>70.0101928711</c:v>
                </c:pt>
                <c:pt idx="63">
                  <c:v>70.0101928711</c:v>
                </c:pt>
                <c:pt idx="64">
                  <c:v>70.0101928711</c:v>
                </c:pt>
                <c:pt idx="65">
                  <c:v>70.0101928711</c:v>
                </c:pt>
                <c:pt idx="66">
                  <c:v>70.0101928711</c:v>
                </c:pt>
                <c:pt idx="67">
                  <c:v>70.0101928711</c:v>
                </c:pt>
                <c:pt idx="68">
                  <c:v>70.0101928711</c:v>
                </c:pt>
                <c:pt idx="69">
                  <c:v>70.0101928711</c:v>
                </c:pt>
                <c:pt idx="70">
                  <c:v>70.0101928711</c:v>
                </c:pt>
                <c:pt idx="71">
                  <c:v>70.0101928711</c:v>
                </c:pt>
                <c:pt idx="72">
                  <c:v>70.0101928711</c:v>
                </c:pt>
                <c:pt idx="73">
                  <c:v>70.0101928711</c:v>
                </c:pt>
                <c:pt idx="74">
                  <c:v>70.0101928711</c:v>
                </c:pt>
                <c:pt idx="75">
                  <c:v>70.0101928711</c:v>
                </c:pt>
                <c:pt idx="76">
                  <c:v>70.0101928711</c:v>
                </c:pt>
                <c:pt idx="77">
                  <c:v>70.0101928711</c:v>
                </c:pt>
                <c:pt idx="78">
                  <c:v>70.0101928711</c:v>
                </c:pt>
                <c:pt idx="79">
                  <c:v>70.0101928711</c:v>
                </c:pt>
                <c:pt idx="80">
                  <c:v>70.0101928711</c:v>
                </c:pt>
                <c:pt idx="81">
                  <c:v>70.0101928711</c:v>
                </c:pt>
                <c:pt idx="82">
                  <c:v>70.0101928711</c:v>
                </c:pt>
                <c:pt idx="83">
                  <c:v>70.0101928711</c:v>
                </c:pt>
                <c:pt idx="84">
                  <c:v>70.0101928711</c:v>
                </c:pt>
                <c:pt idx="85">
                  <c:v>70.0101928711</c:v>
                </c:pt>
                <c:pt idx="86">
                  <c:v>70.0101928711</c:v>
                </c:pt>
                <c:pt idx="87">
                  <c:v>70.0101928711</c:v>
                </c:pt>
                <c:pt idx="88">
                  <c:v>70.0101928711</c:v>
                </c:pt>
                <c:pt idx="89">
                  <c:v>70.0101928711</c:v>
                </c:pt>
                <c:pt idx="90">
                  <c:v>70.0101928711</c:v>
                </c:pt>
                <c:pt idx="91">
                  <c:v>70.0101928711</c:v>
                </c:pt>
                <c:pt idx="92">
                  <c:v>70.0101928711</c:v>
                </c:pt>
                <c:pt idx="93">
                  <c:v>70.0101928711</c:v>
                </c:pt>
                <c:pt idx="94">
                  <c:v>70.0101928711</c:v>
                </c:pt>
                <c:pt idx="95">
                  <c:v>70.0101928711</c:v>
                </c:pt>
                <c:pt idx="96">
                  <c:v>70.0101928711</c:v>
                </c:pt>
                <c:pt idx="97">
                  <c:v>70.0101928711</c:v>
                </c:pt>
                <c:pt idx="98">
                  <c:v>70.0101928711</c:v>
                </c:pt>
                <c:pt idx="99">
                  <c:v>70.0101928711</c:v>
                </c:pt>
                <c:pt idx="100">
                  <c:v>70.0101928711</c:v>
                </c:pt>
                <c:pt idx="101">
                  <c:v>70.0101928711</c:v>
                </c:pt>
                <c:pt idx="102">
                  <c:v>70.0101928711</c:v>
                </c:pt>
                <c:pt idx="103">
                  <c:v>70.0101928711</c:v>
                </c:pt>
                <c:pt idx="104">
                  <c:v>70.0101928711</c:v>
                </c:pt>
                <c:pt idx="105">
                  <c:v>70.0101928711</c:v>
                </c:pt>
                <c:pt idx="106">
                  <c:v>70.0101928711</c:v>
                </c:pt>
                <c:pt idx="107">
                  <c:v>70.0101928711</c:v>
                </c:pt>
                <c:pt idx="108">
                  <c:v>70.0101928711</c:v>
                </c:pt>
                <c:pt idx="109">
                  <c:v>70.0101928711</c:v>
                </c:pt>
                <c:pt idx="110">
                  <c:v>70.0101928711</c:v>
                </c:pt>
                <c:pt idx="111">
                  <c:v>70.0101928711</c:v>
                </c:pt>
                <c:pt idx="112">
                  <c:v>70.0101928711</c:v>
                </c:pt>
                <c:pt idx="113">
                  <c:v>70.0101928711</c:v>
                </c:pt>
                <c:pt idx="114">
                  <c:v>70.0101928711</c:v>
                </c:pt>
                <c:pt idx="115">
                  <c:v>70.0101928711</c:v>
                </c:pt>
                <c:pt idx="116">
                  <c:v>70.0101928711</c:v>
                </c:pt>
                <c:pt idx="117">
                  <c:v>70.0101928711</c:v>
                </c:pt>
                <c:pt idx="118">
                  <c:v>70.0101928711</c:v>
                </c:pt>
                <c:pt idx="119">
                  <c:v>70.0101928711</c:v>
                </c:pt>
                <c:pt idx="120">
                  <c:v>70.0101928711</c:v>
                </c:pt>
                <c:pt idx="121">
                  <c:v>70.0101928711</c:v>
                </c:pt>
                <c:pt idx="122">
                  <c:v>70.0101928711</c:v>
                </c:pt>
                <c:pt idx="123">
                  <c:v>70.0101928711</c:v>
                </c:pt>
                <c:pt idx="124">
                  <c:v>70.0101928711</c:v>
                </c:pt>
                <c:pt idx="125">
                  <c:v>70.0101928711</c:v>
                </c:pt>
                <c:pt idx="126">
                  <c:v>70.0101928711</c:v>
                </c:pt>
                <c:pt idx="127">
                  <c:v>70.0101928711</c:v>
                </c:pt>
                <c:pt idx="128">
                  <c:v>70.0101928711</c:v>
                </c:pt>
                <c:pt idx="129">
                  <c:v>70.0101928711</c:v>
                </c:pt>
                <c:pt idx="130">
                  <c:v>70.0101928711</c:v>
                </c:pt>
                <c:pt idx="131">
                  <c:v>70.0101928711</c:v>
                </c:pt>
                <c:pt idx="132">
                  <c:v>70.0101928711</c:v>
                </c:pt>
                <c:pt idx="133">
                  <c:v>70.0101928711</c:v>
                </c:pt>
                <c:pt idx="134">
                  <c:v>70.0101928711</c:v>
                </c:pt>
                <c:pt idx="135">
                  <c:v>70.0101928711</c:v>
                </c:pt>
                <c:pt idx="136">
                  <c:v>70.0101928711</c:v>
                </c:pt>
                <c:pt idx="137">
                  <c:v>70.0101928711</c:v>
                </c:pt>
                <c:pt idx="138">
                  <c:v>70.0101928711</c:v>
                </c:pt>
                <c:pt idx="139">
                  <c:v>70.0101928711</c:v>
                </c:pt>
                <c:pt idx="140">
                  <c:v>70.0101928711</c:v>
                </c:pt>
                <c:pt idx="141">
                  <c:v>70.0101928711</c:v>
                </c:pt>
                <c:pt idx="142">
                  <c:v>70.0101928711</c:v>
                </c:pt>
                <c:pt idx="143">
                  <c:v>70.0101928711</c:v>
                </c:pt>
                <c:pt idx="144">
                  <c:v>70.0101928711</c:v>
                </c:pt>
                <c:pt idx="145">
                  <c:v>70.0101928711</c:v>
                </c:pt>
                <c:pt idx="146">
                  <c:v>70.0101928711</c:v>
                </c:pt>
                <c:pt idx="147">
                  <c:v>70.0101928711</c:v>
                </c:pt>
                <c:pt idx="148">
                  <c:v>70.0101928711</c:v>
                </c:pt>
                <c:pt idx="149">
                  <c:v>70.0101928711</c:v>
                </c:pt>
                <c:pt idx="150">
                  <c:v>70.0101928711</c:v>
                </c:pt>
                <c:pt idx="151">
                  <c:v>70.0101928711</c:v>
                </c:pt>
                <c:pt idx="152">
                  <c:v>70.0101928711</c:v>
                </c:pt>
                <c:pt idx="153">
                  <c:v>70.0101928711</c:v>
                </c:pt>
                <c:pt idx="154">
                  <c:v>70.0101928711</c:v>
                </c:pt>
                <c:pt idx="155">
                  <c:v>70.0101928711</c:v>
                </c:pt>
                <c:pt idx="156">
                  <c:v>70.0101928711</c:v>
                </c:pt>
                <c:pt idx="157">
                  <c:v>70.0101928711</c:v>
                </c:pt>
                <c:pt idx="158">
                  <c:v>70.0101928711</c:v>
                </c:pt>
                <c:pt idx="159">
                  <c:v>70.0101928711</c:v>
                </c:pt>
                <c:pt idx="160">
                  <c:v>70.0101928711</c:v>
                </c:pt>
                <c:pt idx="161">
                  <c:v>70.0101928711</c:v>
                </c:pt>
                <c:pt idx="162">
                  <c:v>70.0101928711</c:v>
                </c:pt>
                <c:pt idx="163">
                  <c:v>70.0101928711</c:v>
                </c:pt>
                <c:pt idx="164">
                  <c:v>70.0101928711</c:v>
                </c:pt>
                <c:pt idx="165">
                  <c:v>70.0101928711</c:v>
                </c:pt>
                <c:pt idx="166">
                  <c:v>70.0101928711</c:v>
                </c:pt>
                <c:pt idx="167">
                  <c:v>70.0101928711</c:v>
                </c:pt>
                <c:pt idx="168">
                  <c:v>70.0101928711</c:v>
                </c:pt>
                <c:pt idx="169">
                  <c:v>70.0101928711</c:v>
                </c:pt>
                <c:pt idx="170">
                  <c:v>70.0101928711</c:v>
                </c:pt>
                <c:pt idx="171">
                  <c:v>70.0101928711</c:v>
                </c:pt>
                <c:pt idx="172">
                  <c:v>70.0101928711</c:v>
                </c:pt>
                <c:pt idx="173">
                  <c:v>70.0101928711</c:v>
                </c:pt>
                <c:pt idx="174">
                  <c:v>70.0101928711</c:v>
                </c:pt>
                <c:pt idx="175">
                  <c:v>70.0101928711</c:v>
                </c:pt>
                <c:pt idx="176">
                  <c:v>70.0101928711</c:v>
                </c:pt>
                <c:pt idx="177">
                  <c:v>70.0101928711</c:v>
                </c:pt>
                <c:pt idx="178">
                  <c:v>70.0101928711</c:v>
                </c:pt>
                <c:pt idx="179">
                  <c:v>70.0101928711</c:v>
                </c:pt>
                <c:pt idx="180">
                  <c:v>70.0101928711</c:v>
                </c:pt>
                <c:pt idx="181">
                  <c:v>70.0101928711</c:v>
                </c:pt>
                <c:pt idx="182">
                  <c:v>70.0101928711</c:v>
                </c:pt>
                <c:pt idx="183">
                  <c:v>70.0101928711</c:v>
                </c:pt>
                <c:pt idx="184">
                  <c:v>70.0101928711</c:v>
                </c:pt>
                <c:pt idx="185">
                  <c:v>70.0101928711</c:v>
                </c:pt>
                <c:pt idx="186">
                  <c:v>70.0101928711</c:v>
                </c:pt>
                <c:pt idx="187">
                  <c:v>70.0101928711</c:v>
                </c:pt>
                <c:pt idx="188">
                  <c:v>70.0101928711</c:v>
                </c:pt>
                <c:pt idx="189">
                  <c:v>70.0101928711</c:v>
                </c:pt>
                <c:pt idx="190">
                  <c:v>70.0101928711</c:v>
                </c:pt>
                <c:pt idx="191">
                  <c:v>70.0101928711</c:v>
                </c:pt>
                <c:pt idx="192">
                  <c:v>70.0101928711</c:v>
                </c:pt>
                <c:pt idx="193">
                  <c:v>70.0101928711</c:v>
                </c:pt>
                <c:pt idx="194">
                  <c:v>70.0101928711</c:v>
                </c:pt>
                <c:pt idx="195">
                  <c:v>70.0101928711</c:v>
                </c:pt>
                <c:pt idx="196">
                  <c:v>70.0101928711</c:v>
                </c:pt>
                <c:pt idx="197">
                  <c:v>70.0101928711</c:v>
                </c:pt>
                <c:pt idx="198">
                  <c:v>70.0101928711</c:v>
                </c:pt>
                <c:pt idx="199">
                  <c:v>70.0101928711</c:v>
                </c:pt>
                <c:pt idx="200">
                  <c:v>70.0101928711</c:v>
                </c:pt>
                <c:pt idx="201">
                  <c:v>70.0101928711</c:v>
                </c:pt>
                <c:pt idx="202">
                  <c:v>70.0101928711</c:v>
                </c:pt>
                <c:pt idx="203">
                  <c:v>70.0101928711</c:v>
                </c:pt>
                <c:pt idx="204">
                  <c:v>70.0101928711</c:v>
                </c:pt>
                <c:pt idx="205">
                  <c:v>70.0101928711</c:v>
                </c:pt>
                <c:pt idx="206">
                  <c:v>70.0101928711</c:v>
                </c:pt>
                <c:pt idx="207">
                  <c:v>70.0101928711</c:v>
                </c:pt>
                <c:pt idx="208">
                  <c:v>70.0101928711</c:v>
                </c:pt>
                <c:pt idx="209">
                  <c:v>70.0101928711</c:v>
                </c:pt>
                <c:pt idx="210">
                  <c:v>70.0101928711</c:v>
                </c:pt>
                <c:pt idx="211">
                  <c:v>70.0101928711</c:v>
                </c:pt>
                <c:pt idx="212">
                  <c:v>70.0101928711</c:v>
                </c:pt>
                <c:pt idx="213">
                  <c:v>70.0101928711</c:v>
                </c:pt>
                <c:pt idx="214">
                  <c:v>70.0101928711</c:v>
                </c:pt>
                <c:pt idx="215">
                  <c:v>70.0101928711</c:v>
                </c:pt>
                <c:pt idx="216">
                  <c:v>70.0101928711</c:v>
                </c:pt>
                <c:pt idx="217">
                  <c:v>70.0101928711</c:v>
                </c:pt>
                <c:pt idx="218">
                  <c:v>70.0101928711</c:v>
                </c:pt>
                <c:pt idx="219">
                  <c:v>70.0101928711</c:v>
                </c:pt>
                <c:pt idx="220">
                  <c:v>70.0101928711</c:v>
                </c:pt>
                <c:pt idx="221">
                  <c:v>70.0101928711</c:v>
                </c:pt>
                <c:pt idx="222">
                  <c:v>70.0101928711</c:v>
                </c:pt>
                <c:pt idx="223">
                  <c:v>70.0101928711</c:v>
                </c:pt>
                <c:pt idx="224">
                  <c:v>70.0101928711</c:v>
                </c:pt>
                <c:pt idx="225">
                  <c:v>70.0101928711</c:v>
                </c:pt>
                <c:pt idx="226">
                  <c:v>70.0101928711</c:v>
                </c:pt>
                <c:pt idx="227">
                  <c:v>70.0101928711</c:v>
                </c:pt>
                <c:pt idx="228">
                  <c:v>70.0101928711</c:v>
                </c:pt>
                <c:pt idx="229">
                  <c:v>70.0101928711</c:v>
                </c:pt>
                <c:pt idx="230">
                  <c:v>70.0101928711</c:v>
                </c:pt>
                <c:pt idx="231">
                  <c:v>70.0101928711</c:v>
                </c:pt>
                <c:pt idx="232">
                  <c:v>70.0101928711</c:v>
                </c:pt>
                <c:pt idx="233">
                  <c:v>70.0101928711</c:v>
                </c:pt>
                <c:pt idx="234">
                  <c:v>70.0101928711</c:v>
                </c:pt>
                <c:pt idx="235">
                  <c:v>70.0101928711</c:v>
                </c:pt>
                <c:pt idx="236">
                  <c:v>70.0101928711</c:v>
                </c:pt>
                <c:pt idx="237">
                  <c:v>70.0101928711</c:v>
                </c:pt>
                <c:pt idx="238">
                  <c:v>70.0101928711</c:v>
                </c:pt>
                <c:pt idx="239">
                  <c:v>70.0101928711</c:v>
                </c:pt>
                <c:pt idx="240">
                  <c:v>70.0101928711</c:v>
                </c:pt>
                <c:pt idx="241">
                  <c:v>70.0101928711</c:v>
                </c:pt>
                <c:pt idx="242">
                  <c:v>70.0101928711</c:v>
                </c:pt>
                <c:pt idx="243">
                  <c:v>70.0101928711</c:v>
                </c:pt>
                <c:pt idx="244">
                  <c:v>70.0101928711</c:v>
                </c:pt>
                <c:pt idx="245">
                  <c:v>70.0101928711</c:v>
                </c:pt>
                <c:pt idx="246">
                  <c:v>70.0101928711</c:v>
                </c:pt>
                <c:pt idx="247">
                  <c:v>70.0101928711</c:v>
                </c:pt>
                <c:pt idx="248">
                  <c:v>70.0101928711</c:v>
                </c:pt>
                <c:pt idx="249">
                  <c:v>70.0101928711</c:v>
                </c:pt>
                <c:pt idx="250">
                  <c:v>70.0101928711</c:v>
                </c:pt>
                <c:pt idx="251">
                  <c:v>70.0101928711</c:v>
                </c:pt>
                <c:pt idx="252">
                  <c:v>70.0101928711</c:v>
                </c:pt>
                <c:pt idx="253">
                  <c:v>70.0101928711</c:v>
                </c:pt>
                <c:pt idx="254">
                  <c:v>70.0101928711</c:v>
                </c:pt>
                <c:pt idx="255">
                  <c:v>70.0101928711</c:v>
                </c:pt>
                <c:pt idx="256">
                  <c:v>70.0101928711</c:v>
                </c:pt>
                <c:pt idx="257">
                  <c:v>70.0101928711</c:v>
                </c:pt>
                <c:pt idx="258">
                  <c:v>70.0101928711</c:v>
                </c:pt>
                <c:pt idx="259">
                  <c:v>70.0101928711</c:v>
                </c:pt>
                <c:pt idx="260">
                  <c:v>70.0101928711</c:v>
                </c:pt>
                <c:pt idx="261">
                  <c:v>70.0101928711</c:v>
                </c:pt>
                <c:pt idx="262">
                  <c:v>70.0101928711</c:v>
                </c:pt>
                <c:pt idx="263">
                  <c:v>70.0101928711</c:v>
                </c:pt>
                <c:pt idx="264">
                  <c:v>70.0101928711</c:v>
                </c:pt>
                <c:pt idx="265">
                  <c:v>70.0101928711</c:v>
                </c:pt>
                <c:pt idx="266">
                  <c:v>70.0101928711</c:v>
                </c:pt>
                <c:pt idx="267">
                  <c:v>70.0101928711</c:v>
                </c:pt>
                <c:pt idx="268">
                  <c:v>70.0101928711</c:v>
                </c:pt>
                <c:pt idx="269">
                  <c:v>70.0101928711</c:v>
                </c:pt>
                <c:pt idx="270">
                  <c:v>70.0101928711</c:v>
                </c:pt>
                <c:pt idx="271">
                  <c:v>70.0101928711</c:v>
                </c:pt>
                <c:pt idx="272">
                  <c:v>70.0101928711</c:v>
                </c:pt>
                <c:pt idx="273">
                  <c:v>70.0101928711</c:v>
                </c:pt>
                <c:pt idx="274">
                  <c:v>70.0101928711</c:v>
                </c:pt>
                <c:pt idx="275">
                  <c:v>70.0101928711</c:v>
                </c:pt>
                <c:pt idx="276">
                  <c:v>70.0101928711</c:v>
                </c:pt>
                <c:pt idx="277">
                  <c:v>70.0101928711</c:v>
                </c:pt>
                <c:pt idx="278">
                  <c:v>70.0101928711</c:v>
                </c:pt>
                <c:pt idx="279">
                  <c:v>70.0101928711</c:v>
                </c:pt>
                <c:pt idx="280">
                  <c:v>70.0101928711</c:v>
                </c:pt>
                <c:pt idx="281">
                  <c:v>70.0101928711</c:v>
                </c:pt>
                <c:pt idx="282">
                  <c:v>70.0101928711</c:v>
                </c:pt>
                <c:pt idx="283">
                  <c:v>70.0101928711</c:v>
                </c:pt>
                <c:pt idx="284">
                  <c:v>70.0101928711</c:v>
                </c:pt>
                <c:pt idx="285">
                  <c:v>70.0101928711</c:v>
                </c:pt>
                <c:pt idx="286">
                  <c:v>70.0101928711</c:v>
                </c:pt>
                <c:pt idx="287">
                  <c:v>70.0101928711</c:v>
                </c:pt>
                <c:pt idx="288">
                  <c:v>70.0101928711</c:v>
                </c:pt>
                <c:pt idx="289">
                  <c:v>70.0101928711</c:v>
                </c:pt>
                <c:pt idx="290">
                  <c:v>70.0101928711</c:v>
                </c:pt>
                <c:pt idx="291">
                  <c:v>70.0101928711</c:v>
                </c:pt>
                <c:pt idx="292">
                  <c:v>70.0101928711</c:v>
                </c:pt>
                <c:pt idx="293">
                  <c:v>70.0101928711</c:v>
                </c:pt>
                <c:pt idx="294">
                  <c:v>70.0101928711</c:v>
                </c:pt>
                <c:pt idx="295">
                  <c:v>70.0101928711</c:v>
                </c:pt>
                <c:pt idx="296">
                  <c:v>70.0101928711</c:v>
                </c:pt>
                <c:pt idx="297">
                  <c:v>70.0101928711</c:v>
                </c:pt>
                <c:pt idx="298">
                  <c:v>70.0101928711</c:v>
                </c:pt>
                <c:pt idx="299">
                  <c:v>70.0101928711</c:v>
                </c:pt>
                <c:pt idx="300">
                  <c:v>70.0101928711</c:v>
                </c:pt>
              </c:numCache>
            </c:numRef>
          </c:val>
          <c:smooth val="0"/>
        </c:ser>
        <c:ser>
          <c:idx val="1"/>
          <c:order val="1"/>
          <c:tx>
            <c:strRef>
              <c:f>Sheet1!$D$7</c:f>
              <c:strCache>
                <c:ptCount val="1"/>
                <c:pt idx="0">
                  <c:v>memcached</c:v>
                </c:pt>
              </c:strCache>
            </c:strRef>
          </c:tx>
          <c:spPr>
            <a:ln w="31750"/>
          </c:spPr>
          <c:marker>
            <c:symbol val="none"/>
          </c:marker>
          <c:cat>
            <c:numRef>
              <c:f>Sheet1!$B$8:$B$308</c:f>
              <c:numCache>
                <c:formatCode>General</c:formatCode>
                <c:ptCount val="301"/>
                <c:pt idx="0">
                  <c:v>0.0</c:v>
                </c:pt>
                <c:pt idx="1">
                  <c:v>5.0</c:v>
                </c:pt>
                <c:pt idx="2">
                  <c:v>10.0</c:v>
                </c:pt>
                <c:pt idx="3">
                  <c:v>15.0</c:v>
                </c:pt>
                <c:pt idx="4">
                  <c:v>20.0</c:v>
                </c:pt>
                <c:pt idx="5">
                  <c:v>25.0</c:v>
                </c:pt>
                <c:pt idx="6">
                  <c:v>30.0</c:v>
                </c:pt>
                <c:pt idx="7">
                  <c:v>35.0</c:v>
                </c:pt>
                <c:pt idx="8">
                  <c:v>40.0</c:v>
                </c:pt>
                <c:pt idx="9">
                  <c:v>45.0</c:v>
                </c:pt>
                <c:pt idx="10">
                  <c:v>50.0</c:v>
                </c:pt>
                <c:pt idx="11">
                  <c:v>55.0</c:v>
                </c:pt>
                <c:pt idx="12">
                  <c:v>60.0</c:v>
                </c:pt>
                <c:pt idx="13">
                  <c:v>65.0</c:v>
                </c:pt>
                <c:pt idx="14">
                  <c:v>70.0</c:v>
                </c:pt>
                <c:pt idx="15">
                  <c:v>75.0</c:v>
                </c:pt>
                <c:pt idx="16">
                  <c:v>80.0</c:v>
                </c:pt>
                <c:pt idx="17">
                  <c:v>85.0</c:v>
                </c:pt>
                <c:pt idx="18">
                  <c:v>90.0</c:v>
                </c:pt>
                <c:pt idx="19">
                  <c:v>95.0</c:v>
                </c:pt>
                <c:pt idx="20">
                  <c:v>100.0</c:v>
                </c:pt>
                <c:pt idx="21">
                  <c:v>105.0</c:v>
                </c:pt>
                <c:pt idx="22">
                  <c:v>110.0</c:v>
                </c:pt>
                <c:pt idx="23">
                  <c:v>115.0</c:v>
                </c:pt>
                <c:pt idx="24">
                  <c:v>120.0</c:v>
                </c:pt>
                <c:pt idx="25">
                  <c:v>125.0</c:v>
                </c:pt>
                <c:pt idx="26">
                  <c:v>130.0</c:v>
                </c:pt>
                <c:pt idx="27">
                  <c:v>135.0</c:v>
                </c:pt>
                <c:pt idx="28">
                  <c:v>140.0</c:v>
                </c:pt>
                <c:pt idx="29">
                  <c:v>145.0</c:v>
                </c:pt>
                <c:pt idx="30">
                  <c:v>150.0</c:v>
                </c:pt>
                <c:pt idx="31">
                  <c:v>155.0</c:v>
                </c:pt>
                <c:pt idx="32">
                  <c:v>160.0</c:v>
                </c:pt>
                <c:pt idx="33">
                  <c:v>165.0</c:v>
                </c:pt>
                <c:pt idx="34">
                  <c:v>170.0</c:v>
                </c:pt>
                <c:pt idx="35">
                  <c:v>175.0</c:v>
                </c:pt>
                <c:pt idx="36">
                  <c:v>180.0</c:v>
                </c:pt>
                <c:pt idx="37">
                  <c:v>185.0</c:v>
                </c:pt>
                <c:pt idx="38">
                  <c:v>190.0</c:v>
                </c:pt>
                <c:pt idx="39">
                  <c:v>195.0</c:v>
                </c:pt>
                <c:pt idx="40">
                  <c:v>200.0</c:v>
                </c:pt>
                <c:pt idx="41">
                  <c:v>205.0</c:v>
                </c:pt>
                <c:pt idx="42">
                  <c:v>210.0</c:v>
                </c:pt>
                <c:pt idx="43">
                  <c:v>215.0</c:v>
                </c:pt>
                <c:pt idx="44">
                  <c:v>220.0</c:v>
                </c:pt>
                <c:pt idx="45">
                  <c:v>225.0</c:v>
                </c:pt>
                <c:pt idx="46">
                  <c:v>230.0</c:v>
                </c:pt>
                <c:pt idx="47">
                  <c:v>235.0</c:v>
                </c:pt>
                <c:pt idx="48">
                  <c:v>240.0</c:v>
                </c:pt>
                <c:pt idx="49">
                  <c:v>245.0</c:v>
                </c:pt>
                <c:pt idx="50">
                  <c:v>250.0</c:v>
                </c:pt>
                <c:pt idx="51">
                  <c:v>255.0</c:v>
                </c:pt>
                <c:pt idx="52">
                  <c:v>260.0</c:v>
                </c:pt>
                <c:pt idx="53">
                  <c:v>265.0</c:v>
                </c:pt>
                <c:pt idx="54">
                  <c:v>270.0</c:v>
                </c:pt>
                <c:pt idx="55">
                  <c:v>275.0</c:v>
                </c:pt>
                <c:pt idx="56">
                  <c:v>280.0</c:v>
                </c:pt>
                <c:pt idx="57">
                  <c:v>285.0</c:v>
                </c:pt>
                <c:pt idx="58">
                  <c:v>290.0</c:v>
                </c:pt>
                <c:pt idx="59">
                  <c:v>295.0</c:v>
                </c:pt>
                <c:pt idx="60">
                  <c:v>300.0</c:v>
                </c:pt>
                <c:pt idx="61">
                  <c:v>305.0</c:v>
                </c:pt>
                <c:pt idx="62">
                  <c:v>310.0</c:v>
                </c:pt>
                <c:pt idx="63">
                  <c:v>315.0</c:v>
                </c:pt>
                <c:pt idx="64">
                  <c:v>320.0</c:v>
                </c:pt>
                <c:pt idx="65">
                  <c:v>325.0</c:v>
                </c:pt>
                <c:pt idx="66">
                  <c:v>330.0</c:v>
                </c:pt>
                <c:pt idx="67">
                  <c:v>335.0</c:v>
                </c:pt>
                <c:pt idx="68">
                  <c:v>340.0</c:v>
                </c:pt>
                <c:pt idx="69">
                  <c:v>345.0</c:v>
                </c:pt>
                <c:pt idx="70">
                  <c:v>350.0</c:v>
                </c:pt>
                <c:pt idx="71">
                  <c:v>355.0</c:v>
                </c:pt>
                <c:pt idx="72">
                  <c:v>360.0</c:v>
                </c:pt>
                <c:pt idx="73">
                  <c:v>365.0</c:v>
                </c:pt>
                <c:pt idx="74">
                  <c:v>370.0</c:v>
                </c:pt>
                <c:pt idx="75">
                  <c:v>375.0</c:v>
                </c:pt>
                <c:pt idx="76">
                  <c:v>380.0</c:v>
                </c:pt>
                <c:pt idx="77">
                  <c:v>385.0</c:v>
                </c:pt>
                <c:pt idx="78">
                  <c:v>390.0</c:v>
                </c:pt>
                <c:pt idx="79">
                  <c:v>395.0</c:v>
                </c:pt>
                <c:pt idx="80">
                  <c:v>400.0</c:v>
                </c:pt>
                <c:pt idx="81">
                  <c:v>405.0</c:v>
                </c:pt>
                <c:pt idx="82">
                  <c:v>410.0</c:v>
                </c:pt>
                <c:pt idx="83">
                  <c:v>415.0</c:v>
                </c:pt>
                <c:pt idx="84">
                  <c:v>420.0</c:v>
                </c:pt>
                <c:pt idx="85">
                  <c:v>425.0</c:v>
                </c:pt>
                <c:pt idx="86">
                  <c:v>430.0</c:v>
                </c:pt>
                <c:pt idx="87">
                  <c:v>435.0</c:v>
                </c:pt>
                <c:pt idx="88">
                  <c:v>440.0</c:v>
                </c:pt>
                <c:pt idx="89">
                  <c:v>445.0</c:v>
                </c:pt>
                <c:pt idx="90">
                  <c:v>450.0</c:v>
                </c:pt>
                <c:pt idx="91">
                  <c:v>455.0</c:v>
                </c:pt>
                <c:pt idx="92">
                  <c:v>460.0</c:v>
                </c:pt>
                <c:pt idx="93">
                  <c:v>465.0</c:v>
                </c:pt>
                <c:pt idx="94">
                  <c:v>470.0</c:v>
                </c:pt>
                <c:pt idx="95">
                  <c:v>475.0</c:v>
                </c:pt>
                <c:pt idx="96">
                  <c:v>480.0</c:v>
                </c:pt>
                <c:pt idx="97">
                  <c:v>485.0</c:v>
                </c:pt>
                <c:pt idx="98">
                  <c:v>490.0</c:v>
                </c:pt>
                <c:pt idx="99">
                  <c:v>495.0</c:v>
                </c:pt>
                <c:pt idx="100">
                  <c:v>500.0</c:v>
                </c:pt>
                <c:pt idx="101">
                  <c:v>505.0</c:v>
                </c:pt>
                <c:pt idx="102">
                  <c:v>510.0</c:v>
                </c:pt>
                <c:pt idx="103">
                  <c:v>515.0</c:v>
                </c:pt>
                <c:pt idx="104">
                  <c:v>520.0</c:v>
                </c:pt>
                <c:pt idx="105">
                  <c:v>525.0</c:v>
                </c:pt>
                <c:pt idx="106">
                  <c:v>530.0</c:v>
                </c:pt>
                <c:pt idx="107">
                  <c:v>535.0</c:v>
                </c:pt>
                <c:pt idx="108">
                  <c:v>540.0</c:v>
                </c:pt>
                <c:pt idx="109">
                  <c:v>545.0</c:v>
                </c:pt>
                <c:pt idx="110">
                  <c:v>550.0</c:v>
                </c:pt>
                <c:pt idx="111">
                  <c:v>555.0</c:v>
                </c:pt>
                <c:pt idx="112">
                  <c:v>560.0</c:v>
                </c:pt>
                <c:pt idx="113">
                  <c:v>565.0</c:v>
                </c:pt>
                <c:pt idx="114">
                  <c:v>570.0</c:v>
                </c:pt>
                <c:pt idx="115">
                  <c:v>575.0</c:v>
                </c:pt>
                <c:pt idx="116">
                  <c:v>580.0</c:v>
                </c:pt>
                <c:pt idx="117">
                  <c:v>585.0</c:v>
                </c:pt>
                <c:pt idx="118">
                  <c:v>590.0</c:v>
                </c:pt>
                <c:pt idx="119">
                  <c:v>595.0</c:v>
                </c:pt>
                <c:pt idx="120">
                  <c:v>600.0</c:v>
                </c:pt>
                <c:pt idx="121">
                  <c:v>605.0</c:v>
                </c:pt>
                <c:pt idx="122">
                  <c:v>610.0</c:v>
                </c:pt>
                <c:pt idx="123">
                  <c:v>615.0</c:v>
                </c:pt>
                <c:pt idx="124">
                  <c:v>620.0</c:v>
                </c:pt>
                <c:pt idx="125">
                  <c:v>625.0</c:v>
                </c:pt>
                <c:pt idx="126">
                  <c:v>630.0</c:v>
                </c:pt>
                <c:pt idx="127">
                  <c:v>635.0</c:v>
                </c:pt>
                <c:pt idx="128">
                  <c:v>640.0</c:v>
                </c:pt>
                <c:pt idx="129">
                  <c:v>645.0</c:v>
                </c:pt>
                <c:pt idx="130">
                  <c:v>650.0</c:v>
                </c:pt>
                <c:pt idx="131">
                  <c:v>655.0</c:v>
                </c:pt>
                <c:pt idx="132">
                  <c:v>660.0</c:v>
                </c:pt>
                <c:pt idx="133">
                  <c:v>665.0</c:v>
                </c:pt>
                <c:pt idx="134">
                  <c:v>670.0</c:v>
                </c:pt>
                <c:pt idx="135">
                  <c:v>675.0</c:v>
                </c:pt>
                <c:pt idx="136">
                  <c:v>680.0</c:v>
                </c:pt>
                <c:pt idx="137">
                  <c:v>685.0</c:v>
                </c:pt>
                <c:pt idx="138">
                  <c:v>690.0</c:v>
                </c:pt>
                <c:pt idx="139">
                  <c:v>695.0</c:v>
                </c:pt>
                <c:pt idx="140">
                  <c:v>700.0</c:v>
                </c:pt>
                <c:pt idx="141">
                  <c:v>705.0</c:v>
                </c:pt>
                <c:pt idx="142">
                  <c:v>710.0</c:v>
                </c:pt>
                <c:pt idx="143">
                  <c:v>715.0</c:v>
                </c:pt>
                <c:pt idx="144">
                  <c:v>720.0</c:v>
                </c:pt>
                <c:pt idx="145">
                  <c:v>725.0</c:v>
                </c:pt>
                <c:pt idx="146">
                  <c:v>730.0</c:v>
                </c:pt>
                <c:pt idx="147">
                  <c:v>735.0</c:v>
                </c:pt>
                <c:pt idx="148">
                  <c:v>740.0</c:v>
                </c:pt>
                <c:pt idx="149">
                  <c:v>745.0</c:v>
                </c:pt>
                <c:pt idx="150">
                  <c:v>750.0</c:v>
                </c:pt>
                <c:pt idx="151">
                  <c:v>755.0</c:v>
                </c:pt>
                <c:pt idx="152">
                  <c:v>760.0</c:v>
                </c:pt>
                <c:pt idx="153">
                  <c:v>765.0</c:v>
                </c:pt>
                <c:pt idx="154">
                  <c:v>770.0</c:v>
                </c:pt>
                <c:pt idx="155">
                  <c:v>775.0</c:v>
                </c:pt>
                <c:pt idx="156">
                  <c:v>780.0</c:v>
                </c:pt>
                <c:pt idx="157">
                  <c:v>785.0</c:v>
                </c:pt>
                <c:pt idx="158">
                  <c:v>790.0</c:v>
                </c:pt>
                <c:pt idx="159">
                  <c:v>795.0</c:v>
                </c:pt>
                <c:pt idx="160">
                  <c:v>800.0</c:v>
                </c:pt>
                <c:pt idx="161">
                  <c:v>805.0</c:v>
                </c:pt>
                <c:pt idx="162">
                  <c:v>810.0</c:v>
                </c:pt>
                <c:pt idx="163">
                  <c:v>815.0</c:v>
                </c:pt>
                <c:pt idx="164">
                  <c:v>820.0</c:v>
                </c:pt>
                <c:pt idx="165">
                  <c:v>825.0</c:v>
                </c:pt>
                <c:pt idx="166">
                  <c:v>830.0</c:v>
                </c:pt>
                <c:pt idx="167">
                  <c:v>835.0</c:v>
                </c:pt>
                <c:pt idx="168">
                  <c:v>840.0</c:v>
                </c:pt>
                <c:pt idx="169">
                  <c:v>845.0</c:v>
                </c:pt>
                <c:pt idx="170">
                  <c:v>850.0</c:v>
                </c:pt>
                <c:pt idx="171">
                  <c:v>855.0</c:v>
                </c:pt>
                <c:pt idx="172">
                  <c:v>860.0</c:v>
                </c:pt>
                <c:pt idx="173">
                  <c:v>865.0</c:v>
                </c:pt>
                <c:pt idx="174">
                  <c:v>870.0</c:v>
                </c:pt>
                <c:pt idx="175">
                  <c:v>875.0</c:v>
                </c:pt>
                <c:pt idx="176">
                  <c:v>880.0</c:v>
                </c:pt>
                <c:pt idx="177">
                  <c:v>885.0</c:v>
                </c:pt>
                <c:pt idx="178">
                  <c:v>890.0</c:v>
                </c:pt>
                <c:pt idx="179">
                  <c:v>895.0</c:v>
                </c:pt>
                <c:pt idx="180">
                  <c:v>900.0</c:v>
                </c:pt>
                <c:pt idx="181">
                  <c:v>905.0</c:v>
                </c:pt>
                <c:pt idx="182">
                  <c:v>910.0</c:v>
                </c:pt>
                <c:pt idx="183">
                  <c:v>915.0</c:v>
                </c:pt>
                <c:pt idx="184">
                  <c:v>920.0</c:v>
                </c:pt>
                <c:pt idx="185">
                  <c:v>925.0</c:v>
                </c:pt>
                <c:pt idx="186">
                  <c:v>930.0</c:v>
                </c:pt>
                <c:pt idx="187">
                  <c:v>935.0</c:v>
                </c:pt>
                <c:pt idx="188">
                  <c:v>940.0</c:v>
                </c:pt>
                <c:pt idx="189">
                  <c:v>945.0</c:v>
                </c:pt>
                <c:pt idx="190">
                  <c:v>950.0</c:v>
                </c:pt>
                <c:pt idx="191">
                  <c:v>955.0</c:v>
                </c:pt>
                <c:pt idx="192">
                  <c:v>960.0</c:v>
                </c:pt>
                <c:pt idx="193">
                  <c:v>965.0</c:v>
                </c:pt>
                <c:pt idx="194">
                  <c:v>970.0</c:v>
                </c:pt>
                <c:pt idx="195">
                  <c:v>975.0</c:v>
                </c:pt>
                <c:pt idx="196">
                  <c:v>980.0</c:v>
                </c:pt>
                <c:pt idx="197">
                  <c:v>985.0</c:v>
                </c:pt>
                <c:pt idx="198">
                  <c:v>990.0</c:v>
                </c:pt>
                <c:pt idx="199">
                  <c:v>995.0</c:v>
                </c:pt>
                <c:pt idx="200">
                  <c:v>1000.0</c:v>
                </c:pt>
                <c:pt idx="201">
                  <c:v>1005.0</c:v>
                </c:pt>
                <c:pt idx="202">
                  <c:v>1010.0</c:v>
                </c:pt>
                <c:pt idx="203">
                  <c:v>1015.0</c:v>
                </c:pt>
                <c:pt idx="204">
                  <c:v>1020.0</c:v>
                </c:pt>
                <c:pt idx="205">
                  <c:v>1025.0</c:v>
                </c:pt>
                <c:pt idx="206">
                  <c:v>1030.0</c:v>
                </c:pt>
                <c:pt idx="207">
                  <c:v>1035.0</c:v>
                </c:pt>
                <c:pt idx="208">
                  <c:v>1040.0</c:v>
                </c:pt>
                <c:pt idx="209">
                  <c:v>1045.0</c:v>
                </c:pt>
                <c:pt idx="210">
                  <c:v>1050.0</c:v>
                </c:pt>
                <c:pt idx="211">
                  <c:v>1055.0</c:v>
                </c:pt>
                <c:pt idx="212">
                  <c:v>1060.0</c:v>
                </c:pt>
                <c:pt idx="213">
                  <c:v>1065.0</c:v>
                </c:pt>
                <c:pt idx="214">
                  <c:v>1070.0</c:v>
                </c:pt>
                <c:pt idx="215">
                  <c:v>1075.0</c:v>
                </c:pt>
                <c:pt idx="216">
                  <c:v>1080.0</c:v>
                </c:pt>
                <c:pt idx="217">
                  <c:v>1085.0</c:v>
                </c:pt>
                <c:pt idx="218">
                  <c:v>1090.0</c:v>
                </c:pt>
                <c:pt idx="219">
                  <c:v>1095.0</c:v>
                </c:pt>
                <c:pt idx="220">
                  <c:v>1100.0</c:v>
                </c:pt>
                <c:pt idx="221">
                  <c:v>1105.0</c:v>
                </c:pt>
                <c:pt idx="222">
                  <c:v>1110.0</c:v>
                </c:pt>
                <c:pt idx="223">
                  <c:v>1115.0</c:v>
                </c:pt>
                <c:pt idx="224">
                  <c:v>1120.0</c:v>
                </c:pt>
                <c:pt idx="225">
                  <c:v>1125.0</c:v>
                </c:pt>
                <c:pt idx="226">
                  <c:v>1130.0</c:v>
                </c:pt>
                <c:pt idx="227">
                  <c:v>1135.0</c:v>
                </c:pt>
                <c:pt idx="228">
                  <c:v>1140.0</c:v>
                </c:pt>
                <c:pt idx="229">
                  <c:v>1145.0</c:v>
                </c:pt>
                <c:pt idx="230">
                  <c:v>1150.0</c:v>
                </c:pt>
                <c:pt idx="231">
                  <c:v>1155.0</c:v>
                </c:pt>
                <c:pt idx="232">
                  <c:v>1160.0</c:v>
                </c:pt>
                <c:pt idx="233">
                  <c:v>1165.0</c:v>
                </c:pt>
                <c:pt idx="234">
                  <c:v>1170.0</c:v>
                </c:pt>
                <c:pt idx="235">
                  <c:v>1175.0</c:v>
                </c:pt>
                <c:pt idx="236">
                  <c:v>1180.0</c:v>
                </c:pt>
                <c:pt idx="237">
                  <c:v>1185.0</c:v>
                </c:pt>
                <c:pt idx="238">
                  <c:v>1190.0</c:v>
                </c:pt>
                <c:pt idx="239">
                  <c:v>1195.0</c:v>
                </c:pt>
                <c:pt idx="240">
                  <c:v>1200.0</c:v>
                </c:pt>
                <c:pt idx="241">
                  <c:v>1205.0</c:v>
                </c:pt>
                <c:pt idx="242">
                  <c:v>1210.0</c:v>
                </c:pt>
                <c:pt idx="243">
                  <c:v>1215.0</c:v>
                </c:pt>
                <c:pt idx="244">
                  <c:v>1220.0</c:v>
                </c:pt>
                <c:pt idx="245">
                  <c:v>1225.0</c:v>
                </c:pt>
                <c:pt idx="246">
                  <c:v>1230.0</c:v>
                </c:pt>
                <c:pt idx="247">
                  <c:v>1235.0</c:v>
                </c:pt>
                <c:pt idx="248">
                  <c:v>1240.0</c:v>
                </c:pt>
                <c:pt idx="249">
                  <c:v>1245.0</c:v>
                </c:pt>
                <c:pt idx="250">
                  <c:v>1250.0</c:v>
                </c:pt>
                <c:pt idx="251">
                  <c:v>1255.0</c:v>
                </c:pt>
                <c:pt idx="252">
                  <c:v>1260.0</c:v>
                </c:pt>
                <c:pt idx="253">
                  <c:v>1265.0</c:v>
                </c:pt>
                <c:pt idx="254">
                  <c:v>1270.0</c:v>
                </c:pt>
                <c:pt idx="255">
                  <c:v>1275.0</c:v>
                </c:pt>
                <c:pt idx="256">
                  <c:v>1280.0</c:v>
                </c:pt>
                <c:pt idx="257">
                  <c:v>1285.0</c:v>
                </c:pt>
                <c:pt idx="258">
                  <c:v>1290.0</c:v>
                </c:pt>
                <c:pt idx="259">
                  <c:v>1295.0</c:v>
                </c:pt>
                <c:pt idx="260">
                  <c:v>1300.0</c:v>
                </c:pt>
                <c:pt idx="261">
                  <c:v>1305.0</c:v>
                </c:pt>
                <c:pt idx="262">
                  <c:v>1310.0</c:v>
                </c:pt>
                <c:pt idx="263">
                  <c:v>1315.0</c:v>
                </c:pt>
                <c:pt idx="264">
                  <c:v>1320.0</c:v>
                </c:pt>
                <c:pt idx="265">
                  <c:v>1325.0</c:v>
                </c:pt>
                <c:pt idx="266">
                  <c:v>1330.0</c:v>
                </c:pt>
                <c:pt idx="267">
                  <c:v>1335.0</c:v>
                </c:pt>
                <c:pt idx="268">
                  <c:v>1340.0</c:v>
                </c:pt>
                <c:pt idx="269">
                  <c:v>1345.0</c:v>
                </c:pt>
                <c:pt idx="270">
                  <c:v>1350.0</c:v>
                </c:pt>
                <c:pt idx="271">
                  <c:v>1355.0</c:v>
                </c:pt>
                <c:pt idx="272">
                  <c:v>1360.0</c:v>
                </c:pt>
                <c:pt idx="273">
                  <c:v>1365.0</c:v>
                </c:pt>
                <c:pt idx="274">
                  <c:v>1370.0</c:v>
                </c:pt>
                <c:pt idx="275">
                  <c:v>1375.0</c:v>
                </c:pt>
                <c:pt idx="276">
                  <c:v>1380.0</c:v>
                </c:pt>
                <c:pt idx="277">
                  <c:v>1385.0</c:v>
                </c:pt>
                <c:pt idx="278">
                  <c:v>1390.0</c:v>
                </c:pt>
                <c:pt idx="279">
                  <c:v>1395.0</c:v>
                </c:pt>
                <c:pt idx="280">
                  <c:v>1400.0</c:v>
                </c:pt>
                <c:pt idx="281">
                  <c:v>1405.0</c:v>
                </c:pt>
                <c:pt idx="282">
                  <c:v>1410.0</c:v>
                </c:pt>
                <c:pt idx="283">
                  <c:v>1415.0</c:v>
                </c:pt>
                <c:pt idx="284">
                  <c:v>1420.0</c:v>
                </c:pt>
                <c:pt idx="285">
                  <c:v>1425.0</c:v>
                </c:pt>
                <c:pt idx="286">
                  <c:v>1430.0</c:v>
                </c:pt>
                <c:pt idx="287">
                  <c:v>1435.0</c:v>
                </c:pt>
                <c:pt idx="288">
                  <c:v>1440.0</c:v>
                </c:pt>
                <c:pt idx="289">
                  <c:v>1445.0</c:v>
                </c:pt>
                <c:pt idx="290">
                  <c:v>1450.0</c:v>
                </c:pt>
                <c:pt idx="291">
                  <c:v>1455.0</c:v>
                </c:pt>
                <c:pt idx="292">
                  <c:v>1460.0</c:v>
                </c:pt>
                <c:pt idx="293">
                  <c:v>1465.0</c:v>
                </c:pt>
                <c:pt idx="294">
                  <c:v>1470.0</c:v>
                </c:pt>
                <c:pt idx="295">
                  <c:v>1475.0</c:v>
                </c:pt>
                <c:pt idx="296">
                  <c:v>1480.0</c:v>
                </c:pt>
                <c:pt idx="297">
                  <c:v>1485.0</c:v>
                </c:pt>
                <c:pt idx="298">
                  <c:v>1490.0</c:v>
                </c:pt>
                <c:pt idx="299">
                  <c:v>1495.0</c:v>
                </c:pt>
                <c:pt idx="300">
                  <c:v>1500.0</c:v>
                </c:pt>
              </c:numCache>
            </c:numRef>
          </c:cat>
          <c:val>
            <c:numRef>
              <c:f>Sheet1!$D$8:$D$308</c:f>
              <c:numCache>
                <c:formatCode>General</c:formatCode>
                <c:ptCount val="301"/>
                <c:pt idx="0">
                  <c:v>0.0</c:v>
                </c:pt>
                <c:pt idx="1">
                  <c:v>70.4468078613</c:v>
                </c:pt>
                <c:pt idx="2">
                  <c:v>70.5107727051</c:v>
                </c:pt>
                <c:pt idx="3">
                  <c:v>70.5127258301</c:v>
                </c:pt>
                <c:pt idx="4">
                  <c:v>70.52054214479956</c:v>
                </c:pt>
                <c:pt idx="5">
                  <c:v>70.5166320801</c:v>
                </c:pt>
                <c:pt idx="6">
                  <c:v>70.5166320801</c:v>
                </c:pt>
                <c:pt idx="7">
                  <c:v>70.5322608948</c:v>
                </c:pt>
                <c:pt idx="8">
                  <c:v>70.5322608948</c:v>
                </c:pt>
                <c:pt idx="9">
                  <c:v>70.5244445801</c:v>
                </c:pt>
                <c:pt idx="10">
                  <c:v>70.5244445801</c:v>
                </c:pt>
                <c:pt idx="11">
                  <c:v>70.5244445801</c:v>
                </c:pt>
                <c:pt idx="12">
                  <c:v>70.55569839479956</c:v>
                </c:pt>
                <c:pt idx="13">
                  <c:v>70.55569839479956</c:v>
                </c:pt>
                <c:pt idx="14">
                  <c:v>70.55569839479956</c:v>
                </c:pt>
                <c:pt idx="15">
                  <c:v>70.55569839479956</c:v>
                </c:pt>
                <c:pt idx="16">
                  <c:v>70.5400695801</c:v>
                </c:pt>
                <c:pt idx="17">
                  <c:v>70.5400695801</c:v>
                </c:pt>
                <c:pt idx="18">
                  <c:v>70.5400695801</c:v>
                </c:pt>
                <c:pt idx="19">
                  <c:v>70.5400695801</c:v>
                </c:pt>
                <c:pt idx="20">
                  <c:v>70.5400695801</c:v>
                </c:pt>
                <c:pt idx="21">
                  <c:v>70.5400695801</c:v>
                </c:pt>
                <c:pt idx="22">
                  <c:v>70.60257339479956</c:v>
                </c:pt>
                <c:pt idx="23">
                  <c:v>70.60257339479956</c:v>
                </c:pt>
                <c:pt idx="24">
                  <c:v>70.5713195801</c:v>
                </c:pt>
                <c:pt idx="25">
                  <c:v>70.5715293884</c:v>
                </c:pt>
                <c:pt idx="26">
                  <c:v>70.5715293884</c:v>
                </c:pt>
                <c:pt idx="27">
                  <c:v>70.5715293884</c:v>
                </c:pt>
                <c:pt idx="28">
                  <c:v>70.5715293884</c:v>
                </c:pt>
                <c:pt idx="29">
                  <c:v>70.5715293884</c:v>
                </c:pt>
                <c:pt idx="30">
                  <c:v>70.5715293884</c:v>
                </c:pt>
                <c:pt idx="31">
                  <c:v>70.5715293884</c:v>
                </c:pt>
                <c:pt idx="32">
                  <c:v>70.5715293884</c:v>
                </c:pt>
                <c:pt idx="33">
                  <c:v>70.5715293884</c:v>
                </c:pt>
                <c:pt idx="34">
                  <c:v>70.5715293884</c:v>
                </c:pt>
                <c:pt idx="35">
                  <c:v>70.5715293884</c:v>
                </c:pt>
                <c:pt idx="36">
                  <c:v>70.5715293884</c:v>
                </c:pt>
                <c:pt idx="37">
                  <c:v>70.6965332031</c:v>
                </c:pt>
                <c:pt idx="38">
                  <c:v>70.6965332031</c:v>
                </c:pt>
                <c:pt idx="39">
                  <c:v>70.6965332031</c:v>
                </c:pt>
                <c:pt idx="40">
                  <c:v>70.6965332031</c:v>
                </c:pt>
                <c:pt idx="41">
                  <c:v>70.6965332031</c:v>
                </c:pt>
                <c:pt idx="42">
                  <c:v>70.6340293884</c:v>
                </c:pt>
                <c:pt idx="43">
                  <c:v>70.6340293884</c:v>
                </c:pt>
                <c:pt idx="44">
                  <c:v>70.6340293884</c:v>
                </c:pt>
                <c:pt idx="45">
                  <c:v>70.6340293884</c:v>
                </c:pt>
                <c:pt idx="46">
                  <c:v>70.6340293884</c:v>
                </c:pt>
                <c:pt idx="47">
                  <c:v>70.6340293884</c:v>
                </c:pt>
                <c:pt idx="48">
                  <c:v>70.6340293884</c:v>
                </c:pt>
                <c:pt idx="49">
                  <c:v>70.6340293884</c:v>
                </c:pt>
                <c:pt idx="50">
                  <c:v>70.6340293884</c:v>
                </c:pt>
                <c:pt idx="51">
                  <c:v>70.6340293884</c:v>
                </c:pt>
                <c:pt idx="52">
                  <c:v>70.6340293884</c:v>
                </c:pt>
                <c:pt idx="53">
                  <c:v>70.6340293884</c:v>
                </c:pt>
                <c:pt idx="54">
                  <c:v>70.6340293884</c:v>
                </c:pt>
                <c:pt idx="55">
                  <c:v>70.6340293884</c:v>
                </c:pt>
                <c:pt idx="56">
                  <c:v>70.6340293884</c:v>
                </c:pt>
                <c:pt idx="57">
                  <c:v>70.6340293884</c:v>
                </c:pt>
                <c:pt idx="58">
                  <c:v>70.6340293884</c:v>
                </c:pt>
                <c:pt idx="59">
                  <c:v>70.6340293884</c:v>
                </c:pt>
                <c:pt idx="60">
                  <c:v>70.6340293884</c:v>
                </c:pt>
                <c:pt idx="61">
                  <c:v>70.6340293884</c:v>
                </c:pt>
                <c:pt idx="62">
                  <c:v>70.6340293884</c:v>
                </c:pt>
                <c:pt idx="63">
                  <c:v>70.6340293884</c:v>
                </c:pt>
                <c:pt idx="64">
                  <c:v>70.6340293884</c:v>
                </c:pt>
                <c:pt idx="65">
                  <c:v>70.6340293884</c:v>
                </c:pt>
                <c:pt idx="66">
                  <c:v>70.6340293884</c:v>
                </c:pt>
                <c:pt idx="67">
                  <c:v>70.6340293884</c:v>
                </c:pt>
                <c:pt idx="68">
                  <c:v>70.6340293884</c:v>
                </c:pt>
                <c:pt idx="69">
                  <c:v>70.8840332031</c:v>
                </c:pt>
                <c:pt idx="70">
                  <c:v>70.8840332031</c:v>
                </c:pt>
                <c:pt idx="71">
                  <c:v>70.8840332031</c:v>
                </c:pt>
                <c:pt idx="72">
                  <c:v>70.8840332031</c:v>
                </c:pt>
                <c:pt idx="73">
                  <c:v>70.8840332031</c:v>
                </c:pt>
                <c:pt idx="74">
                  <c:v>70.8840332031</c:v>
                </c:pt>
                <c:pt idx="75">
                  <c:v>70.7590293884</c:v>
                </c:pt>
                <c:pt idx="76">
                  <c:v>70.7590293884</c:v>
                </c:pt>
                <c:pt idx="77">
                  <c:v>70.7590293884</c:v>
                </c:pt>
                <c:pt idx="78">
                  <c:v>70.7590293884</c:v>
                </c:pt>
                <c:pt idx="79">
                  <c:v>70.7590293884</c:v>
                </c:pt>
                <c:pt idx="80">
                  <c:v>70.7590293884</c:v>
                </c:pt>
                <c:pt idx="81">
                  <c:v>70.7590293884</c:v>
                </c:pt>
                <c:pt idx="82">
                  <c:v>70.7590293884</c:v>
                </c:pt>
                <c:pt idx="83">
                  <c:v>70.7590293884</c:v>
                </c:pt>
                <c:pt idx="84">
                  <c:v>70.75957870480001</c:v>
                </c:pt>
                <c:pt idx="85">
                  <c:v>70.75957870480001</c:v>
                </c:pt>
                <c:pt idx="86">
                  <c:v>70.75957870480001</c:v>
                </c:pt>
                <c:pt idx="87">
                  <c:v>70.75957870480001</c:v>
                </c:pt>
                <c:pt idx="88">
                  <c:v>70.75957870480001</c:v>
                </c:pt>
                <c:pt idx="89">
                  <c:v>70.75957870480001</c:v>
                </c:pt>
                <c:pt idx="90">
                  <c:v>70.75957870480001</c:v>
                </c:pt>
                <c:pt idx="91">
                  <c:v>70.75957870480001</c:v>
                </c:pt>
                <c:pt idx="92">
                  <c:v>70.75957870480001</c:v>
                </c:pt>
                <c:pt idx="93">
                  <c:v>70.75957870480001</c:v>
                </c:pt>
                <c:pt idx="94">
                  <c:v>70.75957870480001</c:v>
                </c:pt>
                <c:pt idx="95">
                  <c:v>70.75957870480001</c:v>
                </c:pt>
                <c:pt idx="96">
                  <c:v>70.75957870480001</c:v>
                </c:pt>
                <c:pt idx="97">
                  <c:v>70.75957870480001</c:v>
                </c:pt>
                <c:pt idx="98">
                  <c:v>70.75957870480001</c:v>
                </c:pt>
                <c:pt idx="99">
                  <c:v>70.75957870480001</c:v>
                </c:pt>
                <c:pt idx="100">
                  <c:v>70.75957870480001</c:v>
                </c:pt>
                <c:pt idx="101">
                  <c:v>70.75957870480001</c:v>
                </c:pt>
                <c:pt idx="102">
                  <c:v>70.75957870480001</c:v>
                </c:pt>
                <c:pt idx="103">
                  <c:v>70.75957870480001</c:v>
                </c:pt>
                <c:pt idx="104">
                  <c:v>70.75957870480001</c:v>
                </c:pt>
                <c:pt idx="105">
                  <c:v>70.75957870480001</c:v>
                </c:pt>
                <c:pt idx="106">
                  <c:v>70.75957870480001</c:v>
                </c:pt>
                <c:pt idx="107">
                  <c:v>70.75957870480001</c:v>
                </c:pt>
                <c:pt idx="108">
                  <c:v>70.75957870480001</c:v>
                </c:pt>
                <c:pt idx="109">
                  <c:v>70.75957870480001</c:v>
                </c:pt>
                <c:pt idx="110">
                  <c:v>70.75957870480001</c:v>
                </c:pt>
                <c:pt idx="111">
                  <c:v>70.75957870480001</c:v>
                </c:pt>
                <c:pt idx="112">
                  <c:v>70.75957870480001</c:v>
                </c:pt>
                <c:pt idx="113">
                  <c:v>70.75957870480001</c:v>
                </c:pt>
                <c:pt idx="114">
                  <c:v>70.75957870480001</c:v>
                </c:pt>
                <c:pt idx="115">
                  <c:v>70.75957870480001</c:v>
                </c:pt>
                <c:pt idx="116">
                  <c:v>70.75957870480001</c:v>
                </c:pt>
                <c:pt idx="117">
                  <c:v>70.75957870480001</c:v>
                </c:pt>
                <c:pt idx="118">
                  <c:v>70.75957870480001</c:v>
                </c:pt>
                <c:pt idx="119">
                  <c:v>70.75957870480001</c:v>
                </c:pt>
                <c:pt idx="120">
                  <c:v>70.75957870480001</c:v>
                </c:pt>
                <c:pt idx="121">
                  <c:v>70.75957870480001</c:v>
                </c:pt>
                <c:pt idx="122">
                  <c:v>70.75957870480001</c:v>
                </c:pt>
                <c:pt idx="123">
                  <c:v>70.75957870480001</c:v>
                </c:pt>
                <c:pt idx="124">
                  <c:v>70.75957870480001</c:v>
                </c:pt>
                <c:pt idx="125">
                  <c:v>70.75957870480001</c:v>
                </c:pt>
                <c:pt idx="126">
                  <c:v>70.75957870480001</c:v>
                </c:pt>
                <c:pt idx="127">
                  <c:v>70.75957870480001</c:v>
                </c:pt>
                <c:pt idx="128">
                  <c:v>70.75957870480001</c:v>
                </c:pt>
                <c:pt idx="129">
                  <c:v>70.75957870480001</c:v>
                </c:pt>
                <c:pt idx="130">
                  <c:v>70.75957870480001</c:v>
                </c:pt>
                <c:pt idx="131">
                  <c:v>70.75957870480001</c:v>
                </c:pt>
                <c:pt idx="132">
                  <c:v>71.25958251949953</c:v>
                </c:pt>
                <c:pt idx="133">
                  <c:v>71.25958251949953</c:v>
                </c:pt>
                <c:pt idx="134">
                  <c:v>71.25958251949953</c:v>
                </c:pt>
                <c:pt idx="135">
                  <c:v>71.25958251949953</c:v>
                </c:pt>
                <c:pt idx="136">
                  <c:v>71.25958251949953</c:v>
                </c:pt>
                <c:pt idx="137">
                  <c:v>71.25958251949953</c:v>
                </c:pt>
                <c:pt idx="138">
                  <c:v>71.25958251949953</c:v>
                </c:pt>
                <c:pt idx="139">
                  <c:v>71.25958251949953</c:v>
                </c:pt>
                <c:pt idx="140">
                  <c:v>71.25958251949953</c:v>
                </c:pt>
                <c:pt idx="141">
                  <c:v>71.25958251949953</c:v>
                </c:pt>
                <c:pt idx="142">
                  <c:v>71.25958251949953</c:v>
                </c:pt>
                <c:pt idx="143">
                  <c:v>71.25958251949953</c:v>
                </c:pt>
                <c:pt idx="144">
                  <c:v>71.00957870480001</c:v>
                </c:pt>
                <c:pt idx="145">
                  <c:v>71.00957870480001</c:v>
                </c:pt>
                <c:pt idx="146">
                  <c:v>71.00957870480001</c:v>
                </c:pt>
                <c:pt idx="147">
                  <c:v>71.00957870480001</c:v>
                </c:pt>
                <c:pt idx="148">
                  <c:v>71.00957870480001</c:v>
                </c:pt>
                <c:pt idx="149">
                  <c:v>71.00957870480001</c:v>
                </c:pt>
                <c:pt idx="150">
                  <c:v>71.00957870480001</c:v>
                </c:pt>
                <c:pt idx="151">
                  <c:v>71.00957870480001</c:v>
                </c:pt>
                <c:pt idx="152">
                  <c:v>71.00957870480001</c:v>
                </c:pt>
                <c:pt idx="153">
                  <c:v>71.00957870480001</c:v>
                </c:pt>
                <c:pt idx="154">
                  <c:v>71.00957870480001</c:v>
                </c:pt>
                <c:pt idx="155">
                  <c:v>71.00957870480001</c:v>
                </c:pt>
                <c:pt idx="156">
                  <c:v>71.00957870480001</c:v>
                </c:pt>
                <c:pt idx="157">
                  <c:v>71.00957870480001</c:v>
                </c:pt>
                <c:pt idx="158">
                  <c:v>71.00957870480001</c:v>
                </c:pt>
                <c:pt idx="159">
                  <c:v>71.00957870480001</c:v>
                </c:pt>
                <c:pt idx="160">
                  <c:v>71.00957870480001</c:v>
                </c:pt>
                <c:pt idx="161">
                  <c:v>71.01031112669956</c:v>
                </c:pt>
                <c:pt idx="162">
                  <c:v>71.01031112669956</c:v>
                </c:pt>
                <c:pt idx="163">
                  <c:v>71.01031112669956</c:v>
                </c:pt>
                <c:pt idx="164">
                  <c:v>71.01031112669956</c:v>
                </c:pt>
                <c:pt idx="165">
                  <c:v>71.01031112669956</c:v>
                </c:pt>
                <c:pt idx="166">
                  <c:v>71.01031112669956</c:v>
                </c:pt>
                <c:pt idx="167">
                  <c:v>71.01031112669956</c:v>
                </c:pt>
                <c:pt idx="168">
                  <c:v>71.01031112669956</c:v>
                </c:pt>
                <c:pt idx="169">
                  <c:v>71.01031112669956</c:v>
                </c:pt>
                <c:pt idx="170">
                  <c:v>71.01031112669956</c:v>
                </c:pt>
                <c:pt idx="171">
                  <c:v>71.01031112669956</c:v>
                </c:pt>
                <c:pt idx="172">
                  <c:v>71.01031112669956</c:v>
                </c:pt>
                <c:pt idx="173">
                  <c:v>71.01031112669956</c:v>
                </c:pt>
                <c:pt idx="174">
                  <c:v>71.01031112669956</c:v>
                </c:pt>
                <c:pt idx="175">
                  <c:v>71.01031112669956</c:v>
                </c:pt>
                <c:pt idx="176">
                  <c:v>71.01031112669956</c:v>
                </c:pt>
                <c:pt idx="177">
                  <c:v>71.01031112669956</c:v>
                </c:pt>
                <c:pt idx="178">
                  <c:v>71.01031112669956</c:v>
                </c:pt>
                <c:pt idx="179">
                  <c:v>71.01031112669956</c:v>
                </c:pt>
                <c:pt idx="180">
                  <c:v>71.01031112669956</c:v>
                </c:pt>
                <c:pt idx="181">
                  <c:v>71.01031112669956</c:v>
                </c:pt>
                <c:pt idx="182">
                  <c:v>71.01031112669956</c:v>
                </c:pt>
                <c:pt idx="183">
                  <c:v>71.01031112669956</c:v>
                </c:pt>
                <c:pt idx="184">
                  <c:v>71.01031112669956</c:v>
                </c:pt>
                <c:pt idx="185">
                  <c:v>71.01031112669956</c:v>
                </c:pt>
                <c:pt idx="186">
                  <c:v>71.01031112669956</c:v>
                </c:pt>
                <c:pt idx="187">
                  <c:v>71.01031112669956</c:v>
                </c:pt>
                <c:pt idx="188">
                  <c:v>71.01031112669956</c:v>
                </c:pt>
                <c:pt idx="189">
                  <c:v>71.01031112669956</c:v>
                </c:pt>
                <c:pt idx="190">
                  <c:v>71.01031112669956</c:v>
                </c:pt>
                <c:pt idx="191">
                  <c:v>71.01031112669956</c:v>
                </c:pt>
                <c:pt idx="192">
                  <c:v>71.01031112669956</c:v>
                </c:pt>
                <c:pt idx="193">
                  <c:v>71.01031112669956</c:v>
                </c:pt>
                <c:pt idx="194">
                  <c:v>71.01031112669956</c:v>
                </c:pt>
                <c:pt idx="195">
                  <c:v>71.01031112669956</c:v>
                </c:pt>
                <c:pt idx="196">
                  <c:v>71.01031112669956</c:v>
                </c:pt>
                <c:pt idx="197">
                  <c:v>71.01031112669956</c:v>
                </c:pt>
                <c:pt idx="198">
                  <c:v>71.01031112669956</c:v>
                </c:pt>
                <c:pt idx="199">
                  <c:v>71.01031112669956</c:v>
                </c:pt>
                <c:pt idx="200">
                  <c:v>71.01031112669956</c:v>
                </c:pt>
                <c:pt idx="201">
                  <c:v>71.01031112669956</c:v>
                </c:pt>
                <c:pt idx="202">
                  <c:v>71.01031112669956</c:v>
                </c:pt>
                <c:pt idx="203">
                  <c:v>71.01031112669956</c:v>
                </c:pt>
                <c:pt idx="204">
                  <c:v>71.01031112669956</c:v>
                </c:pt>
                <c:pt idx="205">
                  <c:v>71.01031112669956</c:v>
                </c:pt>
                <c:pt idx="206">
                  <c:v>71.01031112669956</c:v>
                </c:pt>
                <c:pt idx="207">
                  <c:v>71.01031112669956</c:v>
                </c:pt>
                <c:pt idx="208">
                  <c:v>71.01031112669956</c:v>
                </c:pt>
                <c:pt idx="209">
                  <c:v>71.01031112669956</c:v>
                </c:pt>
                <c:pt idx="210">
                  <c:v>71.01031112669956</c:v>
                </c:pt>
                <c:pt idx="211">
                  <c:v>71.01031112669956</c:v>
                </c:pt>
                <c:pt idx="212">
                  <c:v>71.01031112669956</c:v>
                </c:pt>
                <c:pt idx="213">
                  <c:v>71.01031112669956</c:v>
                </c:pt>
                <c:pt idx="214">
                  <c:v>71.01031112669956</c:v>
                </c:pt>
                <c:pt idx="215">
                  <c:v>71.01031112669956</c:v>
                </c:pt>
                <c:pt idx="216">
                  <c:v>71.01031112669956</c:v>
                </c:pt>
                <c:pt idx="217">
                  <c:v>71.01031112669956</c:v>
                </c:pt>
                <c:pt idx="218">
                  <c:v>71.01031112669956</c:v>
                </c:pt>
                <c:pt idx="219">
                  <c:v>71.01031112669956</c:v>
                </c:pt>
                <c:pt idx="220">
                  <c:v>71.01031112669956</c:v>
                </c:pt>
                <c:pt idx="221">
                  <c:v>71.01031112669956</c:v>
                </c:pt>
                <c:pt idx="222">
                  <c:v>71.01031112669956</c:v>
                </c:pt>
                <c:pt idx="223">
                  <c:v>71.01031112669956</c:v>
                </c:pt>
                <c:pt idx="224">
                  <c:v>71.01031112669956</c:v>
                </c:pt>
                <c:pt idx="225">
                  <c:v>71.01031112669956</c:v>
                </c:pt>
                <c:pt idx="226">
                  <c:v>71.01031112669956</c:v>
                </c:pt>
                <c:pt idx="227">
                  <c:v>71.01031112669956</c:v>
                </c:pt>
                <c:pt idx="228">
                  <c:v>71.01031112669956</c:v>
                </c:pt>
                <c:pt idx="229">
                  <c:v>71.01031112669956</c:v>
                </c:pt>
                <c:pt idx="230">
                  <c:v>71.01031112669956</c:v>
                </c:pt>
                <c:pt idx="231">
                  <c:v>71.01031112669956</c:v>
                </c:pt>
                <c:pt idx="232">
                  <c:v>71.01031112669956</c:v>
                </c:pt>
                <c:pt idx="233">
                  <c:v>71.01031112669956</c:v>
                </c:pt>
                <c:pt idx="234">
                  <c:v>71.01031112669956</c:v>
                </c:pt>
                <c:pt idx="235">
                  <c:v>71.01031112669956</c:v>
                </c:pt>
                <c:pt idx="236">
                  <c:v>71.01031112669956</c:v>
                </c:pt>
                <c:pt idx="237">
                  <c:v>71.01031112669956</c:v>
                </c:pt>
                <c:pt idx="238">
                  <c:v>71.01031112669956</c:v>
                </c:pt>
                <c:pt idx="239">
                  <c:v>71.01031112669956</c:v>
                </c:pt>
                <c:pt idx="240">
                  <c:v>71.01031112669956</c:v>
                </c:pt>
                <c:pt idx="241">
                  <c:v>71.01031112669956</c:v>
                </c:pt>
                <c:pt idx="242">
                  <c:v>71.01031112669956</c:v>
                </c:pt>
                <c:pt idx="243">
                  <c:v>71.01031112669956</c:v>
                </c:pt>
                <c:pt idx="244">
                  <c:v>71.01031112669956</c:v>
                </c:pt>
                <c:pt idx="245">
                  <c:v>71.01031112669956</c:v>
                </c:pt>
                <c:pt idx="246">
                  <c:v>71.01031112669956</c:v>
                </c:pt>
                <c:pt idx="247">
                  <c:v>71.01031112669956</c:v>
                </c:pt>
                <c:pt idx="248">
                  <c:v>71.01031112669956</c:v>
                </c:pt>
                <c:pt idx="249">
                  <c:v>71.01031112669956</c:v>
                </c:pt>
                <c:pt idx="250">
                  <c:v>71.01031112669956</c:v>
                </c:pt>
                <c:pt idx="251">
                  <c:v>71.01031112669956</c:v>
                </c:pt>
                <c:pt idx="252">
                  <c:v>71.01031112669956</c:v>
                </c:pt>
                <c:pt idx="253">
                  <c:v>71.01031112669956</c:v>
                </c:pt>
                <c:pt idx="254">
                  <c:v>71.01031112669956</c:v>
                </c:pt>
                <c:pt idx="255">
                  <c:v>71.01031112669956</c:v>
                </c:pt>
                <c:pt idx="256">
                  <c:v>71.01031112669956</c:v>
                </c:pt>
                <c:pt idx="257">
                  <c:v>71.01031112669956</c:v>
                </c:pt>
                <c:pt idx="258">
                  <c:v>71.01031112669956</c:v>
                </c:pt>
                <c:pt idx="259">
                  <c:v>71.01031112669956</c:v>
                </c:pt>
                <c:pt idx="260">
                  <c:v>71.01031112669956</c:v>
                </c:pt>
                <c:pt idx="261">
                  <c:v>71.01031112669956</c:v>
                </c:pt>
                <c:pt idx="262">
                  <c:v>71.01031112669956</c:v>
                </c:pt>
                <c:pt idx="263">
                  <c:v>71.01031112669956</c:v>
                </c:pt>
                <c:pt idx="264">
                  <c:v>71.01031112669956</c:v>
                </c:pt>
                <c:pt idx="265">
                  <c:v>71.01031112669956</c:v>
                </c:pt>
                <c:pt idx="266">
                  <c:v>71.01031112669956</c:v>
                </c:pt>
                <c:pt idx="267">
                  <c:v>71.01031112669956</c:v>
                </c:pt>
                <c:pt idx="268">
                  <c:v>71.01031112669956</c:v>
                </c:pt>
                <c:pt idx="269">
                  <c:v>71.01031112669956</c:v>
                </c:pt>
                <c:pt idx="270">
                  <c:v>71.01031112669956</c:v>
                </c:pt>
                <c:pt idx="271">
                  <c:v>71.01031112669956</c:v>
                </c:pt>
                <c:pt idx="272">
                  <c:v>71.01031112669956</c:v>
                </c:pt>
                <c:pt idx="273">
                  <c:v>71.01031112669956</c:v>
                </c:pt>
                <c:pt idx="274">
                  <c:v>71.01031112669956</c:v>
                </c:pt>
                <c:pt idx="275">
                  <c:v>71.01031112669956</c:v>
                </c:pt>
                <c:pt idx="276">
                  <c:v>71.01031112669956</c:v>
                </c:pt>
                <c:pt idx="277">
                  <c:v>71.01031112669956</c:v>
                </c:pt>
                <c:pt idx="278">
                  <c:v>71.01031112669956</c:v>
                </c:pt>
                <c:pt idx="279">
                  <c:v>71.01031112669956</c:v>
                </c:pt>
                <c:pt idx="280">
                  <c:v>71.01031112669956</c:v>
                </c:pt>
                <c:pt idx="281">
                  <c:v>71.01031112669956</c:v>
                </c:pt>
                <c:pt idx="282">
                  <c:v>71.01031112669956</c:v>
                </c:pt>
                <c:pt idx="283">
                  <c:v>71.01031112669956</c:v>
                </c:pt>
                <c:pt idx="284">
                  <c:v>71.01031112669956</c:v>
                </c:pt>
                <c:pt idx="285">
                  <c:v>71.01031112669956</c:v>
                </c:pt>
                <c:pt idx="286">
                  <c:v>71.01031112669956</c:v>
                </c:pt>
                <c:pt idx="287">
                  <c:v>71.01031112669956</c:v>
                </c:pt>
                <c:pt idx="288">
                  <c:v>71.01031112669956</c:v>
                </c:pt>
                <c:pt idx="289">
                  <c:v>71.01031112669956</c:v>
                </c:pt>
                <c:pt idx="290">
                  <c:v>71.01031112669956</c:v>
                </c:pt>
                <c:pt idx="291">
                  <c:v>71.01031112669956</c:v>
                </c:pt>
                <c:pt idx="292">
                  <c:v>71.01031112669956</c:v>
                </c:pt>
                <c:pt idx="293">
                  <c:v>71.01031112669956</c:v>
                </c:pt>
                <c:pt idx="294">
                  <c:v>71.01031112669956</c:v>
                </c:pt>
                <c:pt idx="295">
                  <c:v>71.01031112669956</c:v>
                </c:pt>
                <c:pt idx="296">
                  <c:v>71.01031112669956</c:v>
                </c:pt>
                <c:pt idx="297">
                  <c:v>71.01031112669956</c:v>
                </c:pt>
                <c:pt idx="298">
                  <c:v>71.01031112669956</c:v>
                </c:pt>
                <c:pt idx="299">
                  <c:v>71.01031112669956</c:v>
                </c:pt>
                <c:pt idx="300">
                  <c:v>71.01031112669956</c:v>
                </c:pt>
              </c:numCache>
            </c:numRef>
          </c:val>
          <c:smooth val="0"/>
        </c:ser>
        <c:ser>
          <c:idx val="2"/>
          <c:order val="2"/>
          <c:tx>
            <c:strRef>
              <c:f>Sheet1!$E$7</c:f>
              <c:strCache>
                <c:ptCount val="1"/>
                <c:pt idx="0">
                  <c:v>MySQL</c:v>
                </c:pt>
              </c:strCache>
            </c:strRef>
          </c:tx>
          <c:spPr>
            <a:ln w="31750"/>
          </c:spPr>
          <c:marker>
            <c:symbol val="none"/>
          </c:marker>
          <c:cat>
            <c:numRef>
              <c:f>Sheet1!$B$8:$B$308</c:f>
              <c:numCache>
                <c:formatCode>General</c:formatCode>
                <c:ptCount val="301"/>
                <c:pt idx="0">
                  <c:v>0.0</c:v>
                </c:pt>
                <c:pt idx="1">
                  <c:v>5.0</c:v>
                </c:pt>
                <c:pt idx="2">
                  <c:v>10.0</c:v>
                </c:pt>
                <c:pt idx="3">
                  <c:v>15.0</c:v>
                </c:pt>
                <c:pt idx="4">
                  <c:v>20.0</c:v>
                </c:pt>
                <c:pt idx="5">
                  <c:v>25.0</c:v>
                </c:pt>
                <c:pt idx="6">
                  <c:v>30.0</c:v>
                </c:pt>
                <c:pt idx="7">
                  <c:v>35.0</c:v>
                </c:pt>
                <c:pt idx="8">
                  <c:v>40.0</c:v>
                </c:pt>
                <c:pt idx="9">
                  <c:v>45.0</c:v>
                </c:pt>
                <c:pt idx="10">
                  <c:v>50.0</c:v>
                </c:pt>
                <c:pt idx="11">
                  <c:v>55.0</c:v>
                </c:pt>
                <c:pt idx="12">
                  <c:v>60.0</c:v>
                </c:pt>
                <c:pt idx="13">
                  <c:v>65.0</c:v>
                </c:pt>
                <c:pt idx="14">
                  <c:v>70.0</c:v>
                </c:pt>
                <c:pt idx="15">
                  <c:v>75.0</c:v>
                </c:pt>
                <c:pt idx="16">
                  <c:v>80.0</c:v>
                </c:pt>
                <c:pt idx="17">
                  <c:v>85.0</c:v>
                </c:pt>
                <c:pt idx="18">
                  <c:v>90.0</c:v>
                </c:pt>
                <c:pt idx="19">
                  <c:v>95.0</c:v>
                </c:pt>
                <c:pt idx="20">
                  <c:v>100.0</c:v>
                </c:pt>
                <c:pt idx="21">
                  <c:v>105.0</c:v>
                </c:pt>
                <c:pt idx="22">
                  <c:v>110.0</c:v>
                </c:pt>
                <c:pt idx="23">
                  <c:v>115.0</c:v>
                </c:pt>
                <c:pt idx="24">
                  <c:v>120.0</c:v>
                </c:pt>
                <c:pt idx="25">
                  <c:v>125.0</c:v>
                </c:pt>
                <c:pt idx="26">
                  <c:v>130.0</c:v>
                </c:pt>
                <c:pt idx="27">
                  <c:v>135.0</c:v>
                </c:pt>
                <c:pt idx="28">
                  <c:v>140.0</c:v>
                </c:pt>
                <c:pt idx="29">
                  <c:v>145.0</c:v>
                </c:pt>
                <c:pt idx="30">
                  <c:v>150.0</c:v>
                </c:pt>
                <c:pt idx="31">
                  <c:v>155.0</c:v>
                </c:pt>
                <c:pt idx="32">
                  <c:v>160.0</c:v>
                </c:pt>
                <c:pt idx="33">
                  <c:v>165.0</c:v>
                </c:pt>
                <c:pt idx="34">
                  <c:v>170.0</c:v>
                </c:pt>
                <c:pt idx="35">
                  <c:v>175.0</c:v>
                </c:pt>
                <c:pt idx="36">
                  <c:v>180.0</c:v>
                </c:pt>
                <c:pt idx="37">
                  <c:v>185.0</c:v>
                </c:pt>
                <c:pt idx="38">
                  <c:v>190.0</c:v>
                </c:pt>
                <c:pt idx="39">
                  <c:v>195.0</c:v>
                </c:pt>
                <c:pt idx="40">
                  <c:v>200.0</c:v>
                </c:pt>
                <c:pt idx="41">
                  <c:v>205.0</c:v>
                </c:pt>
                <c:pt idx="42">
                  <c:v>210.0</c:v>
                </c:pt>
                <c:pt idx="43">
                  <c:v>215.0</c:v>
                </c:pt>
                <c:pt idx="44">
                  <c:v>220.0</c:v>
                </c:pt>
                <c:pt idx="45">
                  <c:v>225.0</c:v>
                </c:pt>
                <c:pt idx="46">
                  <c:v>230.0</c:v>
                </c:pt>
                <c:pt idx="47">
                  <c:v>235.0</c:v>
                </c:pt>
                <c:pt idx="48">
                  <c:v>240.0</c:v>
                </c:pt>
                <c:pt idx="49">
                  <c:v>245.0</c:v>
                </c:pt>
                <c:pt idx="50">
                  <c:v>250.0</c:v>
                </c:pt>
                <c:pt idx="51">
                  <c:v>255.0</c:v>
                </c:pt>
                <c:pt idx="52">
                  <c:v>260.0</c:v>
                </c:pt>
                <c:pt idx="53">
                  <c:v>265.0</c:v>
                </c:pt>
                <c:pt idx="54">
                  <c:v>270.0</c:v>
                </c:pt>
                <c:pt idx="55">
                  <c:v>275.0</c:v>
                </c:pt>
                <c:pt idx="56">
                  <c:v>280.0</c:v>
                </c:pt>
                <c:pt idx="57">
                  <c:v>285.0</c:v>
                </c:pt>
                <c:pt idx="58">
                  <c:v>290.0</c:v>
                </c:pt>
                <c:pt idx="59">
                  <c:v>295.0</c:v>
                </c:pt>
                <c:pt idx="60">
                  <c:v>300.0</c:v>
                </c:pt>
                <c:pt idx="61">
                  <c:v>305.0</c:v>
                </c:pt>
                <c:pt idx="62">
                  <c:v>310.0</c:v>
                </c:pt>
                <c:pt idx="63">
                  <c:v>315.0</c:v>
                </c:pt>
                <c:pt idx="64">
                  <c:v>320.0</c:v>
                </c:pt>
                <c:pt idx="65">
                  <c:v>325.0</c:v>
                </c:pt>
                <c:pt idx="66">
                  <c:v>330.0</c:v>
                </c:pt>
                <c:pt idx="67">
                  <c:v>335.0</c:v>
                </c:pt>
                <c:pt idx="68">
                  <c:v>340.0</c:v>
                </c:pt>
                <c:pt idx="69">
                  <c:v>345.0</c:v>
                </c:pt>
                <c:pt idx="70">
                  <c:v>350.0</c:v>
                </c:pt>
                <c:pt idx="71">
                  <c:v>355.0</c:v>
                </c:pt>
                <c:pt idx="72">
                  <c:v>360.0</c:v>
                </c:pt>
                <c:pt idx="73">
                  <c:v>365.0</c:v>
                </c:pt>
                <c:pt idx="74">
                  <c:v>370.0</c:v>
                </c:pt>
                <c:pt idx="75">
                  <c:v>375.0</c:v>
                </c:pt>
                <c:pt idx="76">
                  <c:v>380.0</c:v>
                </c:pt>
                <c:pt idx="77">
                  <c:v>385.0</c:v>
                </c:pt>
                <c:pt idx="78">
                  <c:v>390.0</c:v>
                </c:pt>
                <c:pt idx="79">
                  <c:v>395.0</c:v>
                </c:pt>
                <c:pt idx="80">
                  <c:v>400.0</c:v>
                </c:pt>
                <c:pt idx="81">
                  <c:v>405.0</c:v>
                </c:pt>
                <c:pt idx="82">
                  <c:v>410.0</c:v>
                </c:pt>
                <c:pt idx="83">
                  <c:v>415.0</c:v>
                </c:pt>
                <c:pt idx="84">
                  <c:v>420.0</c:v>
                </c:pt>
                <c:pt idx="85">
                  <c:v>425.0</c:v>
                </c:pt>
                <c:pt idx="86">
                  <c:v>430.0</c:v>
                </c:pt>
                <c:pt idx="87">
                  <c:v>435.0</c:v>
                </c:pt>
                <c:pt idx="88">
                  <c:v>440.0</c:v>
                </c:pt>
                <c:pt idx="89">
                  <c:v>445.0</c:v>
                </c:pt>
                <c:pt idx="90">
                  <c:v>450.0</c:v>
                </c:pt>
                <c:pt idx="91">
                  <c:v>455.0</c:v>
                </c:pt>
                <c:pt idx="92">
                  <c:v>460.0</c:v>
                </c:pt>
                <c:pt idx="93">
                  <c:v>465.0</c:v>
                </c:pt>
                <c:pt idx="94">
                  <c:v>470.0</c:v>
                </c:pt>
                <c:pt idx="95">
                  <c:v>475.0</c:v>
                </c:pt>
                <c:pt idx="96">
                  <c:v>480.0</c:v>
                </c:pt>
                <c:pt idx="97">
                  <c:v>485.0</c:v>
                </c:pt>
                <c:pt idx="98">
                  <c:v>490.0</c:v>
                </c:pt>
                <c:pt idx="99">
                  <c:v>495.0</c:v>
                </c:pt>
                <c:pt idx="100">
                  <c:v>500.0</c:v>
                </c:pt>
                <c:pt idx="101">
                  <c:v>505.0</c:v>
                </c:pt>
                <c:pt idx="102">
                  <c:v>510.0</c:v>
                </c:pt>
                <c:pt idx="103">
                  <c:v>515.0</c:v>
                </c:pt>
                <c:pt idx="104">
                  <c:v>520.0</c:v>
                </c:pt>
                <c:pt idx="105">
                  <c:v>525.0</c:v>
                </c:pt>
                <c:pt idx="106">
                  <c:v>530.0</c:v>
                </c:pt>
                <c:pt idx="107">
                  <c:v>535.0</c:v>
                </c:pt>
                <c:pt idx="108">
                  <c:v>540.0</c:v>
                </c:pt>
                <c:pt idx="109">
                  <c:v>545.0</c:v>
                </c:pt>
                <c:pt idx="110">
                  <c:v>550.0</c:v>
                </c:pt>
                <c:pt idx="111">
                  <c:v>555.0</c:v>
                </c:pt>
                <c:pt idx="112">
                  <c:v>560.0</c:v>
                </c:pt>
                <c:pt idx="113">
                  <c:v>565.0</c:v>
                </c:pt>
                <c:pt idx="114">
                  <c:v>570.0</c:v>
                </c:pt>
                <c:pt idx="115">
                  <c:v>575.0</c:v>
                </c:pt>
                <c:pt idx="116">
                  <c:v>580.0</c:v>
                </c:pt>
                <c:pt idx="117">
                  <c:v>585.0</c:v>
                </c:pt>
                <c:pt idx="118">
                  <c:v>590.0</c:v>
                </c:pt>
                <c:pt idx="119">
                  <c:v>595.0</c:v>
                </c:pt>
                <c:pt idx="120">
                  <c:v>600.0</c:v>
                </c:pt>
                <c:pt idx="121">
                  <c:v>605.0</c:v>
                </c:pt>
                <c:pt idx="122">
                  <c:v>610.0</c:v>
                </c:pt>
                <c:pt idx="123">
                  <c:v>615.0</c:v>
                </c:pt>
                <c:pt idx="124">
                  <c:v>620.0</c:v>
                </c:pt>
                <c:pt idx="125">
                  <c:v>625.0</c:v>
                </c:pt>
                <c:pt idx="126">
                  <c:v>630.0</c:v>
                </c:pt>
                <c:pt idx="127">
                  <c:v>635.0</c:v>
                </c:pt>
                <c:pt idx="128">
                  <c:v>640.0</c:v>
                </c:pt>
                <c:pt idx="129">
                  <c:v>645.0</c:v>
                </c:pt>
                <c:pt idx="130">
                  <c:v>650.0</c:v>
                </c:pt>
                <c:pt idx="131">
                  <c:v>655.0</c:v>
                </c:pt>
                <c:pt idx="132">
                  <c:v>660.0</c:v>
                </c:pt>
                <c:pt idx="133">
                  <c:v>665.0</c:v>
                </c:pt>
                <c:pt idx="134">
                  <c:v>670.0</c:v>
                </c:pt>
                <c:pt idx="135">
                  <c:v>675.0</c:v>
                </c:pt>
                <c:pt idx="136">
                  <c:v>680.0</c:v>
                </c:pt>
                <c:pt idx="137">
                  <c:v>685.0</c:v>
                </c:pt>
                <c:pt idx="138">
                  <c:v>690.0</c:v>
                </c:pt>
                <c:pt idx="139">
                  <c:v>695.0</c:v>
                </c:pt>
                <c:pt idx="140">
                  <c:v>700.0</c:v>
                </c:pt>
                <c:pt idx="141">
                  <c:v>705.0</c:v>
                </c:pt>
                <c:pt idx="142">
                  <c:v>710.0</c:v>
                </c:pt>
                <c:pt idx="143">
                  <c:v>715.0</c:v>
                </c:pt>
                <c:pt idx="144">
                  <c:v>720.0</c:v>
                </c:pt>
                <c:pt idx="145">
                  <c:v>725.0</c:v>
                </c:pt>
                <c:pt idx="146">
                  <c:v>730.0</c:v>
                </c:pt>
                <c:pt idx="147">
                  <c:v>735.0</c:v>
                </c:pt>
                <c:pt idx="148">
                  <c:v>740.0</c:v>
                </c:pt>
                <c:pt idx="149">
                  <c:v>745.0</c:v>
                </c:pt>
                <c:pt idx="150">
                  <c:v>750.0</c:v>
                </c:pt>
                <c:pt idx="151">
                  <c:v>755.0</c:v>
                </c:pt>
                <c:pt idx="152">
                  <c:v>760.0</c:v>
                </c:pt>
                <c:pt idx="153">
                  <c:v>765.0</c:v>
                </c:pt>
                <c:pt idx="154">
                  <c:v>770.0</c:v>
                </c:pt>
                <c:pt idx="155">
                  <c:v>775.0</c:v>
                </c:pt>
                <c:pt idx="156">
                  <c:v>780.0</c:v>
                </c:pt>
                <c:pt idx="157">
                  <c:v>785.0</c:v>
                </c:pt>
                <c:pt idx="158">
                  <c:v>790.0</c:v>
                </c:pt>
                <c:pt idx="159">
                  <c:v>795.0</c:v>
                </c:pt>
                <c:pt idx="160">
                  <c:v>800.0</c:v>
                </c:pt>
                <c:pt idx="161">
                  <c:v>805.0</c:v>
                </c:pt>
                <c:pt idx="162">
                  <c:v>810.0</c:v>
                </c:pt>
                <c:pt idx="163">
                  <c:v>815.0</c:v>
                </c:pt>
                <c:pt idx="164">
                  <c:v>820.0</c:v>
                </c:pt>
                <c:pt idx="165">
                  <c:v>825.0</c:v>
                </c:pt>
                <c:pt idx="166">
                  <c:v>830.0</c:v>
                </c:pt>
                <c:pt idx="167">
                  <c:v>835.0</c:v>
                </c:pt>
                <c:pt idx="168">
                  <c:v>840.0</c:v>
                </c:pt>
                <c:pt idx="169">
                  <c:v>845.0</c:v>
                </c:pt>
                <c:pt idx="170">
                  <c:v>850.0</c:v>
                </c:pt>
                <c:pt idx="171">
                  <c:v>855.0</c:v>
                </c:pt>
                <c:pt idx="172">
                  <c:v>860.0</c:v>
                </c:pt>
                <c:pt idx="173">
                  <c:v>865.0</c:v>
                </c:pt>
                <c:pt idx="174">
                  <c:v>870.0</c:v>
                </c:pt>
                <c:pt idx="175">
                  <c:v>875.0</c:v>
                </c:pt>
                <c:pt idx="176">
                  <c:v>880.0</c:v>
                </c:pt>
                <c:pt idx="177">
                  <c:v>885.0</c:v>
                </c:pt>
                <c:pt idx="178">
                  <c:v>890.0</c:v>
                </c:pt>
                <c:pt idx="179">
                  <c:v>895.0</c:v>
                </c:pt>
                <c:pt idx="180">
                  <c:v>900.0</c:v>
                </c:pt>
                <c:pt idx="181">
                  <c:v>905.0</c:v>
                </c:pt>
                <c:pt idx="182">
                  <c:v>910.0</c:v>
                </c:pt>
                <c:pt idx="183">
                  <c:v>915.0</c:v>
                </c:pt>
                <c:pt idx="184">
                  <c:v>920.0</c:v>
                </c:pt>
                <c:pt idx="185">
                  <c:v>925.0</c:v>
                </c:pt>
                <c:pt idx="186">
                  <c:v>930.0</c:v>
                </c:pt>
                <c:pt idx="187">
                  <c:v>935.0</c:v>
                </c:pt>
                <c:pt idx="188">
                  <c:v>940.0</c:v>
                </c:pt>
                <c:pt idx="189">
                  <c:v>945.0</c:v>
                </c:pt>
                <c:pt idx="190">
                  <c:v>950.0</c:v>
                </c:pt>
                <c:pt idx="191">
                  <c:v>955.0</c:v>
                </c:pt>
                <c:pt idx="192">
                  <c:v>960.0</c:v>
                </c:pt>
                <c:pt idx="193">
                  <c:v>965.0</c:v>
                </c:pt>
                <c:pt idx="194">
                  <c:v>970.0</c:v>
                </c:pt>
                <c:pt idx="195">
                  <c:v>975.0</c:v>
                </c:pt>
                <c:pt idx="196">
                  <c:v>980.0</c:v>
                </c:pt>
                <c:pt idx="197">
                  <c:v>985.0</c:v>
                </c:pt>
                <c:pt idx="198">
                  <c:v>990.0</c:v>
                </c:pt>
                <c:pt idx="199">
                  <c:v>995.0</c:v>
                </c:pt>
                <c:pt idx="200">
                  <c:v>1000.0</c:v>
                </c:pt>
                <c:pt idx="201">
                  <c:v>1005.0</c:v>
                </c:pt>
                <c:pt idx="202">
                  <c:v>1010.0</c:v>
                </c:pt>
                <c:pt idx="203">
                  <c:v>1015.0</c:v>
                </c:pt>
                <c:pt idx="204">
                  <c:v>1020.0</c:v>
                </c:pt>
                <c:pt idx="205">
                  <c:v>1025.0</c:v>
                </c:pt>
                <c:pt idx="206">
                  <c:v>1030.0</c:v>
                </c:pt>
                <c:pt idx="207">
                  <c:v>1035.0</c:v>
                </c:pt>
                <c:pt idx="208">
                  <c:v>1040.0</c:v>
                </c:pt>
                <c:pt idx="209">
                  <c:v>1045.0</c:v>
                </c:pt>
                <c:pt idx="210">
                  <c:v>1050.0</c:v>
                </c:pt>
                <c:pt idx="211">
                  <c:v>1055.0</c:v>
                </c:pt>
                <c:pt idx="212">
                  <c:v>1060.0</c:v>
                </c:pt>
                <c:pt idx="213">
                  <c:v>1065.0</c:v>
                </c:pt>
                <c:pt idx="214">
                  <c:v>1070.0</c:v>
                </c:pt>
                <c:pt idx="215">
                  <c:v>1075.0</c:v>
                </c:pt>
                <c:pt idx="216">
                  <c:v>1080.0</c:v>
                </c:pt>
                <c:pt idx="217">
                  <c:v>1085.0</c:v>
                </c:pt>
                <c:pt idx="218">
                  <c:v>1090.0</c:v>
                </c:pt>
                <c:pt idx="219">
                  <c:v>1095.0</c:v>
                </c:pt>
                <c:pt idx="220">
                  <c:v>1100.0</c:v>
                </c:pt>
                <c:pt idx="221">
                  <c:v>1105.0</c:v>
                </c:pt>
                <c:pt idx="222">
                  <c:v>1110.0</c:v>
                </c:pt>
                <c:pt idx="223">
                  <c:v>1115.0</c:v>
                </c:pt>
                <c:pt idx="224">
                  <c:v>1120.0</c:v>
                </c:pt>
                <c:pt idx="225">
                  <c:v>1125.0</c:v>
                </c:pt>
                <c:pt idx="226">
                  <c:v>1130.0</c:v>
                </c:pt>
                <c:pt idx="227">
                  <c:v>1135.0</c:v>
                </c:pt>
                <c:pt idx="228">
                  <c:v>1140.0</c:v>
                </c:pt>
                <c:pt idx="229">
                  <c:v>1145.0</c:v>
                </c:pt>
                <c:pt idx="230">
                  <c:v>1150.0</c:v>
                </c:pt>
                <c:pt idx="231">
                  <c:v>1155.0</c:v>
                </c:pt>
                <c:pt idx="232">
                  <c:v>1160.0</c:v>
                </c:pt>
                <c:pt idx="233">
                  <c:v>1165.0</c:v>
                </c:pt>
                <c:pt idx="234">
                  <c:v>1170.0</c:v>
                </c:pt>
                <c:pt idx="235">
                  <c:v>1175.0</c:v>
                </c:pt>
                <c:pt idx="236">
                  <c:v>1180.0</c:v>
                </c:pt>
                <c:pt idx="237">
                  <c:v>1185.0</c:v>
                </c:pt>
                <c:pt idx="238">
                  <c:v>1190.0</c:v>
                </c:pt>
                <c:pt idx="239">
                  <c:v>1195.0</c:v>
                </c:pt>
                <c:pt idx="240">
                  <c:v>1200.0</c:v>
                </c:pt>
                <c:pt idx="241">
                  <c:v>1205.0</c:v>
                </c:pt>
                <c:pt idx="242">
                  <c:v>1210.0</c:v>
                </c:pt>
                <c:pt idx="243">
                  <c:v>1215.0</c:v>
                </c:pt>
                <c:pt idx="244">
                  <c:v>1220.0</c:v>
                </c:pt>
                <c:pt idx="245">
                  <c:v>1225.0</c:v>
                </c:pt>
                <c:pt idx="246">
                  <c:v>1230.0</c:v>
                </c:pt>
                <c:pt idx="247">
                  <c:v>1235.0</c:v>
                </c:pt>
                <c:pt idx="248">
                  <c:v>1240.0</c:v>
                </c:pt>
                <c:pt idx="249">
                  <c:v>1245.0</c:v>
                </c:pt>
                <c:pt idx="250">
                  <c:v>1250.0</c:v>
                </c:pt>
                <c:pt idx="251">
                  <c:v>1255.0</c:v>
                </c:pt>
                <c:pt idx="252">
                  <c:v>1260.0</c:v>
                </c:pt>
                <c:pt idx="253">
                  <c:v>1265.0</c:v>
                </c:pt>
                <c:pt idx="254">
                  <c:v>1270.0</c:v>
                </c:pt>
                <c:pt idx="255">
                  <c:v>1275.0</c:v>
                </c:pt>
                <c:pt idx="256">
                  <c:v>1280.0</c:v>
                </c:pt>
                <c:pt idx="257">
                  <c:v>1285.0</c:v>
                </c:pt>
                <c:pt idx="258">
                  <c:v>1290.0</c:v>
                </c:pt>
                <c:pt idx="259">
                  <c:v>1295.0</c:v>
                </c:pt>
                <c:pt idx="260">
                  <c:v>1300.0</c:v>
                </c:pt>
                <c:pt idx="261">
                  <c:v>1305.0</c:v>
                </c:pt>
                <c:pt idx="262">
                  <c:v>1310.0</c:v>
                </c:pt>
                <c:pt idx="263">
                  <c:v>1315.0</c:v>
                </c:pt>
                <c:pt idx="264">
                  <c:v>1320.0</c:v>
                </c:pt>
                <c:pt idx="265">
                  <c:v>1325.0</c:v>
                </c:pt>
                <c:pt idx="266">
                  <c:v>1330.0</c:v>
                </c:pt>
                <c:pt idx="267">
                  <c:v>1335.0</c:v>
                </c:pt>
                <c:pt idx="268">
                  <c:v>1340.0</c:v>
                </c:pt>
                <c:pt idx="269">
                  <c:v>1345.0</c:v>
                </c:pt>
                <c:pt idx="270">
                  <c:v>1350.0</c:v>
                </c:pt>
                <c:pt idx="271">
                  <c:v>1355.0</c:v>
                </c:pt>
                <c:pt idx="272">
                  <c:v>1360.0</c:v>
                </c:pt>
                <c:pt idx="273">
                  <c:v>1365.0</c:v>
                </c:pt>
                <c:pt idx="274">
                  <c:v>1370.0</c:v>
                </c:pt>
                <c:pt idx="275">
                  <c:v>1375.0</c:v>
                </c:pt>
                <c:pt idx="276">
                  <c:v>1380.0</c:v>
                </c:pt>
                <c:pt idx="277">
                  <c:v>1385.0</c:v>
                </c:pt>
                <c:pt idx="278">
                  <c:v>1390.0</c:v>
                </c:pt>
                <c:pt idx="279">
                  <c:v>1395.0</c:v>
                </c:pt>
                <c:pt idx="280">
                  <c:v>1400.0</c:v>
                </c:pt>
                <c:pt idx="281">
                  <c:v>1405.0</c:v>
                </c:pt>
                <c:pt idx="282">
                  <c:v>1410.0</c:v>
                </c:pt>
                <c:pt idx="283">
                  <c:v>1415.0</c:v>
                </c:pt>
                <c:pt idx="284">
                  <c:v>1420.0</c:v>
                </c:pt>
                <c:pt idx="285">
                  <c:v>1425.0</c:v>
                </c:pt>
                <c:pt idx="286">
                  <c:v>1430.0</c:v>
                </c:pt>
                <c:pt idx="287">
                  <c:v>1435.0</c:v>
                </c:pt>
                <c:pt idx="288">
                  <c:v>1440.0</c:v>
                </c:pt>
                <c:pt idx="289">
                  <c:v>1445.0</c:v>
                </c:pt>
                <c:pt idx="290">
                  <c:v>1450.0</c:v>
                </c:pt>
                <c:pt idx="291">
                  <c:v>1455.0</c:v>
                </c:pt>
                <c:pt idx="292">
                  <c:v>1460.0</c:v>
                </c:pt>
                <c:pt idx="293">
                  <c:v>1465.0</c:v>
                </c:pt>
                <c:pt idx="294">
                  <c:v>1470.0</c:v>
                </c:pt>
                <c:pt idx="295">
                  <c:v>1475.0</c:v>
                </c:pt>
                <c:pt idx="296">
                  <c:v>1480.0</c:v>
                </c:pt>
                <c:pt idx="297">
                  <c:v>1485.0</c:v>
                </c:pt>
                <c:pt idx="298">
                  <c:v>1490.0</c:v>
                </c:pt>
                <c:pt idx="299">
                  <c:v>1495.0</c:v>
                </c:pt>
                <c:pt idx="300">
                  <c:v>1500.0</c:v>
                </c:pt>
              </c:numCache>
            </c:numRef>
          </c:cat>
          <c:val>
            <c:numRef>
              <c:f>Sheet1!$E$8:$E$308</c:f>
              <c:numCache>
                <c:formatCode>General</c:formatCode>
                <c:ptCount val="301"/>
                <c:pt idx="0">
                  <c:v>0.0</c:v>
                </c:pt>
                <c:pt idx="1">
                  <c:v>68.85855102539998</c:v>
                </c:pt>
                <c:pt idx="2">
                  <c:v>70.40288543699968</c:v>
                </c:pt>
                <c:pt idx="3">
                  <c:v>70.904750824</c:v>
                </c:pt>
                <c:pt idx="4">
                  <c:v>71.85582733149947</c:v>
                </c:pt>
                <c:pt idx="5">
                  <c:v>71.8597335815</c:v>
                </c:pt>
                <c:pt idx="6">
                  <c:v>71.8636550903</c:v>
                </c:pt>
                <c:pt idx="7">
                  <c:v>71.8656082153</c:v>
                </c:pt>
                <c:pt idx="8">
                  <c:v>71.8685379027995</c:v>
                </c:pt>
                <c:pt idx="9">
                  <c:v>71.8704910277995</c:v>
                </c:pt>
                <c:pt idx="10">
                  <c:v>71.8714675903</c:v>
                </c:pt>
                <c:pt idx="11">
                  <c:v>71.8734207153</c:v>
                </c:pt>
                <c:pt idx="12">
                  <c:v>71.8734207153</c:v>
                </c:pt>
                <c:pt idx="13">
                  <c:v>71.8743972777995</c:v>
                </c:pt>
                <c:pt idx="14">
                  <c:v>71.8743972777995</c:v>
                </c:pt>
                <c:pt idx="15">
                  <c:v>71.8743972777995</c:v>
                </c:pt>
                <c:pt idx="16">
                  <c:v>71.8743972777995</c:v>
                </c:pt>
                <c:pt idx="17">
                  <c:v>71.8753738402995</c:v>
                </c:pt>
                <c:pt idx="18">
                  <c:v>71.8753738402995</c:v>
                </c:pt>
                <c:pt idx="19">
                  <c:v>71.8753738402995</c:v>
                </c:pt>
                <c:pt idx="20">
                  <c:v>71.8753738402995</c:v>
                </c:pt>
                <c:pt idx="21">
                  <c:v>71.8753738402995</c:v>
                </c:pt>
                <c:pt idx="22">
                  <c:v>71.8753738402995</c:v>
                </c:pt>
                <c:pt idx="23">
                  <c:v>71.8753738402995</c:v>
                </c:pt>
                <c:pt idx="24">
                  <c:v>71.8753738402995</c:v>
                </c:pt>
                <c:pt idx="25">
                  <c:v>71.8753738402995</c:v>
                </c:pt>
                <c:pt idx="26">
                  <c:v>71.8753738402995</c:v>
                </c:pt>
                <c:pt idx="27">
                  <c:v>71.8763504027995</c:v>
                </c:pt>
                <c:pt idx="28">
                  <c:v>71.8763504027995</c:v>
                </c:pt>
                <c:pt idx="29">
                  <c:v>71.8773651122995</c:v>
                </c:pt>
                <c:pt idx="30">
                  <c:v>71.8773651122995</c:v>
                </c:pt>
                <c:pt idx="31">
                  <c:v>71.8773651122995</c:v>
                </c:pt>
                <c:pt idx="32">
                  <c:v>71.8773651122995</c:v>
                </c:pt>
                <c:pt idx="33">
                  <c:v>71.8773651122995</c:v>
                </c:pt>
                <c:pt idx="34">
                  <c:v>71.8773651122995</c:v>
                </c:pt>
                <c:pt idx="35">
                  <c:v>71.8773651122995</c:v>
                </c:pt>
                <c:pt idx="36">
                  <c:v>71.8773651122995</c:v>
                </c:pt>
                <c:pt idx="37">
                  <c:v>71.8773651122995</c:v>
                </c:pt>
                <c:pt idx="38">
                  <c:v>71.8773651122995</c:v>
                </c:pt>
                <c:pt idx="39">
                  <c:v>71.8773651122995</c:v>
                </c:pt>
                <c:pt idx="40">
                  <c:v>71.8773651122995</c:v>
                </c:pt>
                <c:pt idx="41">
                  <c:v>71.8773651122995</c:v>
                </c:pt>
                <c:pt idx="42">
                  <c:v>71.8773651122995</c:v>
                </c:pt>
                <c:pt idx="43">
                  <c:v>71.8773651122995</c:v>
                </c:pt>
                <c:pt idx="44">
                  <c:v>71.8773651122995</c:v>
                </c:pt>
                <c:pt idx="45">
                  <c:v>71.8773651122995</c:v>
                </c:pt>
                <c:pt idx="46">
                  <c:v>71.8773651122995</c:v>
                </c:pt>
                <c:pt idx="47">
                  <c:v>71.8773651122995</c:v>
                </c:pt>
                <c:pt idx="48">
                  <c:v>71.8773651122995</c:v>
                </c:pt>
                <c:pt idx="49">
                  <c:v>71.8773651122995</c:v>
                </c:pt>
                <c:pt idx="50">
                  <c:v>71.8773651122995</c:v>
                </c:pt>
                <c:pt idx="51">
                  <c:v>71.8773651122995</c:v>
                </c:pt>
                <c:pt idx="52">
                  <c:v>71.8773651122995</c:v>
                </c:pt>
                <c:pt idx="53">
                  <c:v>71.8773651122995</c:v>
                </c:pt>
                <c:pt idx="54">
                  <c:v>71.8773651122995</c:v>
                </c:pt>
                <c:pt idx="55">
                  <c:v>71.8773651122995</c:v>
                </c:pt>
                <c:pt idx="56">
                  <c:v>71.8773651122995</c:v>
                </c:pt>
                <c:pt idx="57">
                  <c:v>71.8773651122995</c:v>
                </c:pt>
                <c:pt idx="58">
                  <c:v>71.8773651122995</c:v>
                </c:pt>
                <c:pt idx="59">
                  <c:v>71.8773651122995</c:v>
                </c:pt>
                <c:pt idx="60">
                  <c:v>71.8773651122995</c:v>
                </c:pt>
                <c:pt idx="61">
                  <c:v>71.8773651122995</c:v>
                </c:pt>
                <c:pt idx="62">
                  <c:v>71.8773651122995</c:v>
                </c:pt>
                <c:pt idx="63">
                  <c:v>71.8773651122995</c:v>
                </c:pt>
                <c:pt idx="64">
                  <c:v>71.8773651122995</c:v>
                </c:pt>
                <c:pt idx="65">
                  <c:v>71.8773651122995</c:v>
                </c:pt>
                <c:pt idx="66">
                  <c:v>71.8773651122995</c:v>
                </c:pt>
                <c:pt idx="67">
                  <c:v>71.8773651122995</c:v>
                </c:pt>
                <c:pt idx="68">
                  <c:v>71.8773651122995</c:v>
                </c:pt>
                <c:pt idx="69">
                  <c:v>71.8773651122995</c:v>
                </c:pt>
                <c:pt idx="70">
                  <c:v>71.8773651122995</c:v>
                </c:pt>
                <c:pt idx="71">
                  <c:v>71.8773651122995</c:v>
                </c:pt>
                <c:pt idx="72">
                  <c:v>71.8773651122995</c:v>
                </c:pt>
                <c:pt idx="73">
                  <c:v>71.8773651122995</c:v>
                </c:pt>
                <c:pt idx="74">
                  <c:v>71.8773651122995</c:v>
                </c:pt>
                <c:pt idx="75">
                  <c:v>71.8773651122995</c:v>
                </c:pt>
                <c:pt idx="76">
                  <c:v>71.8773651122995</c:v>
                </c:pt>
                <c:pt idx="77">
                  <c:v>71.8773651122995</c:v>
                </c:pt>
                <c:pt idx="78">
                  <c:v>71.8773651122995</c:v>
                </c:pt>
                <c:pt idx="79">
                  <c:v>71.8773651122995</c:v>
                </c:pt>
                <c:pt idx="80">
                  <c:v>71.8773651122995</c:v>
                </c:pt>
                <c:pt idx="81">
                  <c:v>71.8773651122995</c:v>
                </c:pt>
                <c:pt idx="82">
                  <c:v>71.8773651122995</c:v>
                </c:pt>
                <c:pt idx="83">
                  <c:v>71.8773651122995</c:v>
                </c:pt>
                <c:pt idx="84">
                  <c:v>71.8773651122995</c:v>
                </c:pt>
                <c:pt idx="85">
                  <c:v>71.8773651122995</c:v>
                </c:pt>
                <c:pt idx="86">
                  <c:v>71.8773651122995</c:v>
                </c:pt>
                <c:pt idx="87">
                  <c:v>71.8773651122995</c:v>
                </c:pt>
                <c:pt idx="88">
                  <c:v>71.8773651122995</c:v>
                </c:pt>
                <c:pt idx="89">
                  <c:v>71.8773651122995</c:v>
                </c:pt>
                <c:pt idx="90">
                  <c:v>71.8773651122995</c:v>
                </c:pt>
                <c:pt idx="91">
                  <c:v>71.8773651122995</c:v>
                </c:pt>
                <c:pt idx="92">
                  <c:v>71.8773651122995</c:v>
                </c:pt>
                <c:pt idx="93">
                  <c:v>71.8773651122995</c:v>
                </c:pt>
                <c:pt idx="94">
                  <c:v>71.8773651122995</c:v>
                </c:pt>
                <c:pt idx="95">
                  <c:v>71.8773651122995</c:v>
                </c:pt>
                <c:pt idx="96">
                  <c:v>71.8773651122995</c:v>
                </c:pt>
                <c:pt idx="97">
                  <c:v>71.8773651122995</c:v>
                </c:pt>
                <c:pt idx="98">
                  <c:v>71.8773651122995</c:v>
                </c:pt>
                <c:pt idx="99">
                  <c:v>71.8773651122995</c:v>
                </c:pt>
                <c:pt idx="100">
                  <c:v>71.8773651122995</c:v>
                </c:pt>
                <c:pt idx="101">
                  <c:v>71.8773651122995</c:v>
                </c:pt>
                <c:pt idx="102">
                  <c:v>71.8773651122995</c:v>
                </c:pt>
                <c:pt idx="103">
                  <c:v>71.8773651122995</c:v>
                </c:pt>
                <c:pt idx="104">
                  <c:v>71.8773651122995</c:v>
                </c:pt>
                <c:pt idx="105">
                  <c:v>71.8773651122995</c:v>
                </c:pt>
                <c:pt idx="106">
                  <c:v>71.8773651122995</c:v>
                </c:pt>
                <c:pt idx="107">
                  <c:v>71.8773651122995</c:v>
                </c:pt>
                <c:pt idx="108">
                  <c:v>71.8773651122995</c:v>
                </c:pt>
                <c:pt idx="109">
                  <c:v>71.8773651122995</c:v>
                </c:pt>
                <c:pt idx="110">
                  <c:v>71.87834930419953</c:v>
                </c:pt>
                <c:pt idx="111">
                  <c:v>71.87834930419953</c:v>
                </c:pt>
                <c:pt idx="112">
                  <c:v>71.87834930419953</c:v>
                </c:pt>
                <c:pt idx="113">
                  <c:v>71.87834930419953</c:v>
                </c:pt>
                <c:pt idx="114">
                  <c:v>71.87834930419953</c:v>
                </c:pt>
                <c:pt idx="115">
                  <c:v>71.87834930419953</c:v>
                </c:pt>
                <c:pt idx="116">
                  <c:v>71.87834930419953</c:v>
                </c:pt>
                <c:pt idx="117">
                  <c:v>71.87834930419953</c:v>
                </c:pt>
                <c:pt idx="118">
                  <c:v>71.87834930419953</c:v>
                </c:pt>
                <c:pt idx="119">
                  <c:v>71.87834930419953</c:v>
                </c:pt>
                <c:pt idx="120">
                  <c:v>71.87834930419953</c:v>
                </c:pt>
                <c:pt idx="121">
                  <c:v>71.87834930419953</c:v>
                </c:pt>
                <c:pt idx="122">
                  <c:v>71.87834930419953</c:v>
                </c:pt>
                <c:pt idx="123">
                  <c:v>71.87834930419953</c:v>
                </c:pt>
                <c:pt idx="124">
                  <c:v>71.87834930419953</c:v>
                </c:pt>
                <c:pt idx="125">
                  <c:v>71.87834930419953</c:v>
                </c:pt>
                <c:pt idx="126">
                  <c:v>71.87834930419953</c:v>
                </c:pt>
                <c:pt idx="127">
                  <c:v>71.87834930419953</c:v>
                </c:pt>
                <c:pt idx="128">
                  <c:v>71.87834930419953</c:v>
                </c:pt>
                <c:pt idx="129">
                  <c:v>71.87834930419953</c:v>
                </c:pt>
                <c:pt idx="130">
                  <c:v>71.87834930419953</c:v>
                </c:pt>
                <c:pt idx="131">
                  <c:v>71.87834930419953</c:v>
                </c:pt>
                <c:pt idx="132">
                  <c:v>71.87834930419953</c:v>
                </c:pt>
                <c:pt idx="133">
                  <c:v>71.87834930419953</c:v>
                </c:pt>
                <c:pt idx="134">
                  <c:v>71.87834930419953</c:v>
                </c:pt>
                <c:pt idx="135">
                  <c:v>71.87834930419953</c:v>
                </c:pt>
                <c:pt idx="136">
                  <c:v>71.87834930419953</c:v>
                </c:pt>
                <c:pt idx="137">
                  <c:v>71.87834930419953</c:v>
                </c:pt>
                <c:pt idx="138">
                  <c:v>71.87834930419953</c:v>
                </c:pt>
                <c:pt idx="139">
                  <c:v>71.87834930419953</c:v>
                </c:pt>
                <c:pt idx="140">
                  <c:v>71.87834930419953</c:v>
                </c:pt>
                <c:pt idx="141">
                  <c:v>71.87834930419953</c:v>
                </c:pt>
                <c:pt idx="142">
                  <c:v>71.87834930419953</c:v>
                </c:pt>
                <c:pt idx="143">
                  <c:v>71.87834930419953</c:v>
                </c:pt>
                <c:pt idx="144">
                  <c:v>71.87834930419953</c:v>
                </c:pt>
                <c:pt idx="145">
                  <c:v>71.87834930419953</c:v>
                </c:pt>
                <c:pt idx="146">
                  <c:v>71.87834930419953</c:v>
                </c:pt>
                <c:pt idx="147">
                  <c:v>71.87834930419953</c:v>
                </c:pt>
                <c:pt idx="148">
                  <c:v>71.87834930419953</c:v>
                </c:pt>
                <c:pt idx="149">
                  <c:v>71.87834930419953</c:v>
                </c:pt>
                <c:pt idx="150">
                  <c:v>71.87834930419953</c:v>
                </c:pt>
                <c:pt idx="151">
                  <c:v>71.87834930419953</c:v>
                </c:pt>
                <c:pt idx="152">
                  <c:v>71.87834930419953</c:v>
                </c:pt>
                <c:pt idx="153">
                  <c:v>71.87834930419953</c:v>
                </c:pt>
                <c:pt idx="154">
                  <c:v>71.87834930419953</c:v>
                </c:pt>
                <c:pt idx="155">
                  <c:v>71.87834930419953</c:v>
                </c:pt>
                <c:pt idx="156">
                  <c:v>71.87834930419953</c:v>
                </c:pt>
                <c:pt idx="157">
                  <c:v>71.87834930419953</c:v>
                </c:pt>
                <c:pt idx="158">
                  <c:v>71.87834930419953</c:v>
                </c:pt>
                <c:pt idx="159">
                  <c:v>71.87834930419953</c:v>
                </c:pt>
                <c:pt idx="160">
                  <c:v>71.87834930419953</c:v>
                </c:pt>
                <c:pt idx="161">
                  <c:v>71.87834930419953</c:v>
                </c:pt>
                <c:pt idx="162">
                  <c:v>71.87834930419953</c:v>
                </c:pt>
                <c:pt idx="163">
                  <c:v>71.87834930419953</c:v>
                </c:pt>
                <c:pt idx="164">
                  <c:v>71.87834930419953</c:v>
                </c:pt>
                <c:pt idx="165">
                  <c:v>71.87834930419953</c:v>
                </c:pt>
                <c:pt idx="166">
                  <c:v>71.87834930419953</c:v>
                </c:pt>
                <c:pt idx="167">
                  <c:v>71.87834930419953</c:v>
                </c:pt>
                <c:pt idx="168">
                  <c:v>71.87834930419953</c:v>
                </c:pt>
                <c:pt idx="169">
                  <c:v>71.87834930419953</c:v>
                </c:pt>
                <c:pt idx="170">
                  <c:v>71.87834930419953</c:v>
                </c:pt>
                <c:pt idx="171">
                  <c:v>71.87834930419953</c:v>
                </c:pt>
                <c:pt idx="172">
                  <c:v>71.87834930419953</c:v>
                </c:pt>
                <c:pt idx="173">
                  <c:v>71.87834930419953</c:v>
                </c:pt>
                <c:pt idx="174">
                  <c:v>71.87834930419953</c:v>
                </c:pt>
                <c:pt idx="175">
                  <c:v>71.87834930419953</c:v>
                </c:pt>
                <c:pt idx="176">
                  <c:v>71.87834930419953</c:v>
                </c:pt>
                <c:pt idx="177">
                  <c:v>71.87834930419953</c:v>
                </c:pt>
                <c:pt idx="178">
                  <c:v>71.87834930419953</c:v>
                </c:pt>
                <c:pt idx="179">
                  <c:v>71.87834930419953</c:v>
                </c:pt>
                <c:pt idx="180">
                  <c:v>71.87834930419953</c:v>
                </c:pt>
                <c:pt idx="181">
                  <c:v>71.87834930419953</c:v>
                </c:pt>
                <c:pt idx="182">
                  <c:v>71.87834930419953</c:v>
                </c:pt>
                <c:pt idx="183">
                  <c:v>71.87834930419953</c:v>
                </c:pt>
                <c:pt idx="184">
                  <c:v>71.87834930419953</c:v>
                </c:pt>
                <c:pt idx="185">
                  <c:v>71.87834930419953</c:v>
                </c:pt>
                <c:pt idx="186">
                  <c:v>71.87834930419953</c:v>
                </c:pt>
                <c:pt idx="187">
                  <c:v>71.87834930419953</c:v>
                </c:pt>
                <c:pt idx="188">
                  <c:v>71.87834930419953</c:v>
                </c:pt>
                <c:pt idx="189">
                  <c:v>71.87834930419953</c:v>
                </c:pt>
                <c:pt idx="190">
                  <c:v>71.87834930419953</c:v>
                </c:pt>
                <c:pt idx="191">
                  <c:v>71.87834930419953</c:v>
                </c:pt>
                <c:pt idx="192">
                  <c:v>71.87834930419953</c:v>
                </c:pt>
                <c:pt idx="193">
                  <c:v>71.87834930419953</c:v>
                </c:pt>
                <c:pt idx="194">
                  <c:v>71.87834930419953</c:v>
                </c:pt>
                <c:pt idx="195">
                  <c:v>71.87834930419953</c:v>
                </c:pt>
                <c:pt idx="196">
                  <c:v>71.87834930419953</c:v>
                </c:pt>
                <c:pt idx="197">
                  <c:v>71.87834930419953</c:v>
                </c:pt>
                <c:pt idx="198">
                  <c:v>71.87834930419953</c:v>
                </c:pt>
                <c:pt idx="199">
                  <c:v>71.87834930419953</c:v>
                </c:pt>
                <c:pt idx="200">
                  <c:v>71.87834930419953</c:v>
                </c:pt>
                <c:pt idx="201">
                  <c:v>71.87834930419953</c:v>
                </c:pt>
                <c:pt idx="202">
                  <c:v>71.87834930419953</c:v>
                </c:pt>
                <c:pt idx="203">
                  <c:v>71.87834930419953</c:v>
                </c:pt>
                <c:pt idx="204">
                  <c:v>71.87834930419953</c:v>
                </c:pt>
                <c:pt idx="205">
                  <c:v>71.87834930419953</c:v>
                </c:pt>
                <c:pt idx="206">
                  <c:v>71.87834930419953</c:v>
                </c:pt>
                <c:pt idx="207">
                  <c:v>71.87834930419953</c:v>
                </c:pt>
                <c:pt idx="208">
                  <c:v>71.87834930419953</c:v>
                </c:pt>
                <c:pt idx="209">
                  <c:v>71.87834930419953</c:v>
                </c:pt>
                <c:pt idx="210">
                  <c:v>71.87834930419953</c:v>
                </c:pt>
                <c:pt idx="211">
                  <c:v>71.87834930419953</c:v>
                </c:pt>
                <c:pt idx="212">
                  <c:v>71.87834930419953</c:v>
                </c:pt>
                <c:pt idx="213">
                  <c:v>71.87834930419953</c:v>
                </c:pt>
                <c:pt idx="214">
                  <c:v>71.87834930419953</c:v>
                </c:pt>
                <c:pt idx="215">
                  <c:v>71.87834930419953</c:v>
                </c:pt>
                <c:pt idx="216">
                  <c:v>71.87834930419953</c:v>
                </c:pt>
                <c:pt idx="217">
                  <c:v>71.87834930419953</c:v>
                </c:pt>
                <c:pt idx="218">
                  <c:v>71.87834930419953</c:v>
                </c:pt>
                <c:pt idx="219">
                  <c:v>71.87834930419953</c:v>
                </c:pt>
                <c:pt idx="220">
                  <c:v>71.87834930419953</c:v>
                </c:pt>
                <c:pt idx="221">
                  <c:v>71.87834930419953</c:v>
                </c:pt>
                <c:pt idx="222">
                  <c:v>71.87834930419953</c:v>
                </c:pt>
                <c:pt idx="223">
                  <c:v>71.87834930419953</c:v>
                </c:pt>
                <c:pt idx="224">
                  <c:v>71.87834930419953</c:v>
                </c:pt>
                <c:pt idx="225">
                  <c:v>71.87834930419953</c:v>
                </c:pt>
                <c:pt idx="226">
                  <c:v>71.87834930419953</c:v>
                </c:pt>
                <c:pt idx="227">
                  <c:v>71.87834930419953</c:v>
                </c:pt>
                <c:pt idx="228">
                  <c:v>71.87834930419953</c:v>
                </c:pt>
                <c:pt idx="229">
                  <c:v>71.87834930419953</c:v>
                </c:pt>
                <c:pt idx="230">
                  <c:v>71.87834930419953</c:v>
                </c:pt>
                <c:pt idx="231">
                  <c:v>71.87834930419953</c:v>
                </c:pt>
                <c:pt idx="232">
                  <c:v>71.87834930419953</c:v>
                </c:pt>
                <c:pt idx="233">
                  <c:v>71.87834930419953</c:v>
                </c:pt>
                <c:pt idx="234">
                  <c:v>71.87834930419953</c:v>
                </c:pt>
                <c:pt idx="235">
                  <c:v>71.87834930419953</c:v>
                </c:pt>
                <c:pt idx="236">
                  <c:v>71.87834930419953</c:v>
                </c:pt>
                <c:pt idx="237">
                  <c:v>71.87834930419953</c:v>
                </c:pt>
                <c:pt idx="238">
                  <c:v>71.87834930419953</c:v>
                </c:pt>
                <c:pt idx="239">
                  <c:v>71.87834930419953</c:v>
                </c:pt>
                <c:pt idx="240">
                  <c:v>71.87834930419953</c:v>
                </c:pt>
                <c:pt idx="241">
                  <c:v>71.87834930419953</c:v>
                </c:pt>
                <c:pt idx="242">
                  <c:v>71.87834930419953</c:v>
                </c:pt>
                <c:pt idx="243">
                  <c:v>71.87834930419953</c:v>
                </c:pt>
                <c:pt idx="244">
                  <c:v>71.87834930419953</c:v>
                </c:pt>
                <c:pt idx="245">
                  <c:v>71.87834930419953</c:v>
                </c:pt>
                <c:pt idx="246">
                  <c:v>71.87834930419953</c:v>
                </c:pt>
                <c:pt idx="247">
                  <c:v>71.87834930419953</c:v>
                </c:pt>
                <c:pt idx="248">
                  <c:v>71.87834930419953</c:v>
                </c:pt>
                <c:pt idx="249">
                  <c:v>71.87834930419953</c:v>
                </c:pt>
                <c:pt idx="250">
                  <c:v>71.87834930419953</c:v>
                </c:pt>
                <c:pt idx="251">
                  <c:v>71.87834930419953</c:v>
                </c:pt>
                <c:pt idx="252">
                  <c:v>71.87834930419953</c:v>
                </c:pt>
                <c:pt idx="253">
                  <c:v>71.87834930419953</c:v>
                </c:pt>
                <c:pt idx="254">
                  <c:v>71.87834930419953</c:v>
                </c:pt>
                <c:pt idx="255">
                  <c:v>71.87834930419953</c:v>
                </c:pt>
                <c:pt idx="256">
                  <c:v>71.87834930419953</c:v>
                </c:pt>
                <c:pt idx="257">
                  <c:v>71.87834930419953</c:v>
                </c:pt>
                <c:pt idx="258">
                  <c:v>71.87834930419953</c:v>
                </c:pt>
                <c:pt idx="259">
                  <c:v>71.87834930419953</c:v>
                </c:pt>
                <c:pt idx="260">
                  <c:v>71.87834930419953</c:v>
                </c:pt>
                <c:pt idx="261">
                  <c:v>71.87834930419953</c:v>
                </c:pt>
                <c:pt idx="262">
                  <c:v>71.87834930419953</c:v>
                </c:pt>
                <c:pt idx="263">
                  <c:v>71.87834930419953</c:v>
                </c:pt>
                <c:pt idx="264">
                  <c:v>71.87834930419953</c:v>
                </c:pt>
                <c:pt idx="265">
                  <c:v>71.87834930419953</c:v>
                </c:pt>
                <c:pt idx="266">
                  <c:v>71.87834930419953</c:v>
                </c:pt>
                <c:pt idx="267">
                  <c:v>71.87834930419953</c:v>
                </c:pt>
                <c:pt idx="268">
                  <c:v>71.87834930419953</c:v>
                </c:pt>
                <c:pt idx="269">
                  <c:v>71.87834930419953</c:v>
                </c:pt>
                <c:pt idx="270">
                  <c:v>71.87834930419953</c:v>
                </c:pt>
                <c:pt idx="271">
                  <c:v>71.87834930419953</c:v>
                </c:pt>
                <c:pt idx="272">
                  <c:v>71.87834930419953</c:v>
                </c:pt>
                <c:pt idx="273">
                  <c:v>71.87834930419953</c:v>
                </c:pt>
                <c:pt idx="274">
                  <c:v>71.87834930419953</c:v>
                </c:pt>
                <c:pt idx="275">
                  <c:v>71.87834930419953</c:v>
                </c:pt>
                <c:pt idx="276">
                  <c:v>71.87834930419953</c:v>
                </c:pt>
                <c:pt idx="277">
                  <c:v>71.87834930419953</c:v>
                </c:pt>
                <c:pt idx="278">
                  <c:v>71.87834930419953</c:v>
                </c:pt>
                <c:pt idx="279">
                  <c:v>71.87834930419953</c:v>
                </c:pt>
                <c:pt idx="280">
                  <c:v>71.87834930419953</c:v>
                </c:pt>
                <c:pt idx="281">
                  <c:v>71.87834930419953</c:v>
                </c:pt>
                <c:pt idx="282">
                  <c:v>71.87834930419953</c:v>
                </c:pt>
                <c:pt idx="283">
                  <c:v>71.87834930419953</c:v>
                </c:pt>
                <c:pt idx="284">
                  <c:v>71.87834930419953</c:v>
                </c:pt>
                <c:pt idx="285">
                  <c:v>71.87834930419953</c:v>
                </c:pt>
                <c:pt idx="286">
                  <c:v>71.87834930419953</c:v>
                </c:pt>
                <c:pt idx="287">
                  <c:v>71.87834930419953</c:v>
                </c:pt>
                <c:pt idx="288">
                  <c:v>71.87834930419953</c:v>
                </c:pt>
                <c:pt idx="289">
                  <c:v>71.87834930419953</c:v>
                </c:pt>
                <c:pt idx="290">
                  <c:v>71.87834930419953</c:v>
                </c:pt>
                <c:pt idx="291">
                  <c:v>71.87834930419953</c:v>
                </c:pt>
                <c:pt idx="292">
                  <c:v>71.87834930419953</c:v>
                </c:pt>
                <c:pt idx="293">
                  <c:v>71.87834930419953</c:v>
                </c:pt>
                <c:pt idx="294">
                  <c:v>71.87834930419953</c:v>
                </c:pt>
                <c:pt idx="295">
                  <c:v>71.87834930419953</c:v>
                </c:pt>
                <c:pt idx="296">
                  <c:v>71.87834930419953</c:v>
                </c:pt>
                <c:pt idx="297">
                  <c:v>71.87834930419953</c:v>
                </c:pt>
                <c:pt idx="298">
                  <c:v>71.87834930419953</c:v>
                </c:pt>
                <c:pt idx="299">
                  <c:v>71.87834930419953</c:v>
                </c:pt>
                <c:pt idx="300">
                  <c:v>71.87834930419953</c:v>
                </c:pt>
              </c:numCache>
            </c:numRef>
          </c:val>
          <c:smooth val="0"/>
        </c:ser>
        <c:ser>
          <c:idx val="3"/>
          <c:order val="3"/>
          <c:tx>
            <c:strRef>
              <c:f>Sheet1!$F$7</c:f>
              <c:strCache>
                <c:ptCount val="1"/>
                <c:pt idx="0">
                  <c:v>NPB:BT</c:v>
                </c:pt>
              </c:strCache>
            </c:strRef>
          </c:tx>
          <c:spPr>
            <a:ln w="28575"/>
          </c:spPr>
          <c:marker>
            <c:symbol val="none"/>
          </c:marker>
          <c:cat>
            <c:numRef>
              <c:f>Sheet1!$B$8:$B$308</c:f>
              <c:numCache>
                <c:formatCode>General</c:formatCode>
                <c:ptCount val="301"/>
                <c:pt idx="0">
                  <c:v>0.0</c:v>
                </c:pt>
                <c:pt idx="1">
                  <c:v>5.0</c:v>
                </c:pt>
                <c:pt idx="2">
                  <c:v>10.0</c:v>
                </c:pt>
                <c:pt idx="3">
                  <c:v>15.0</c:v>
                </c:pt>
                <c:pt idx="4">
                  <c:v>20.0</c:v>
                </c:pt>
                <c:pt idx="5">
                  <c:v>25.0</c:v>
                </c:pt>
                <c:pt idx="6">
                  <c:v>30.0</c:v>
                </c:pt>
                <c:pt idx="7">
                  <c:v>35.0</c:v>
                </c:pt>
                <c:pt idx="8">
                  <c:v>40.0</c:v>
                </c:pt>
                <c:pt idx="9">
                  <c:v>45.0</c:v>
                </c:pt>
                <c:pt idx="10">
                  <c:v>50.0</c:v>
                </c:pt>
                <c:pt idx="11">
                  <c:v>55.0</c:v>
                </c:pt>
                <c:pt idx="12">
                  <c:v>60.0</c:v>
                </c:pt>
                <c:pt idx="13">
                  <c:v>65.0</c:v>
                </c:pt>
                <c:pt idx="14">
                  <c:v>70.0</c:v>
                </c:pt>
                <c:pt idx="15">
                  <c:v>75.0</c:v>
                </c:pt>
                <c:pt idx="16">
                  <c:v>80.0</c:v>
                </c:pt>
                <c:pt idx="17">
                  <c:v>85.0</c:v>
                </c:pt>
                <c:pt idx="18">
                  <c:v>90.0</c:v>
                </c:pt>
                <c:pt idx="19">
                  <c:v>95.0</c:v>
                </c:pt>
                <c:pt idx="20">
                  <c:v>100.0</c:v>
                </c:pt>
                <c:pt idx="21">
                  <c:v>105.0</c:v>
                </c:pt>
                <c:pt idx="22">
                  <c:v>110.0</c:v>
                </c:pt>
                <c:pt idx="23">
                  <c:v>115.0</c:v>
                </c:pt>
                <c:pt idx="24">
                  <c:v>120.0</c:v>
                </c:pt>
                <c:pt idx="25">
                  <c:v>125.0</c:v>
                </c:pt>
                <c:pt idx="26">
                  <c:v>130.0</c:v>
                </c:pt>
                <c:pt idx="27">
                  <c:v>135.0</c:v>
                </c:pt>
                <c:pt idx="28">
                  <c:v>140.0</c:v>
                </c:pt>
                <c:pt idx="29">
                  <c:v>145.0</c:v>
                </c:pt>
                <c:pt idx="30">
                  <c:v>150.0</c:v>
                </c:pt>
                <c:pt idx="31">
                  <c:v>155.0</c:v>
                </c:pt>
                <c:pt idx="32">
                  <c:v>160.0</c:v>
                </c:pt>
                <c:pt idx="33">
                  <c:v>165.0</c:v>
                </c:pt>
                <c:pt idx="34">
                  <c:v>170.0</c:v>
                </c:pt>
                <c:pt idx="35">
                  <c:v>175.0</c:v>
                </c:pt>
                <c:pt idx="36">
                  <c:v>180.0</c:v>
                </c:pt>
                <c:pt idx="37">
                  <c:v>185.0</c:v>
                </c:pt>
                <c:pt idx="38">
                  <c:v>190.0</c:v>
                </c:pt>
                <c:pt idx="39">
                  <c:v>195.0</c:v>
                </c:pt>
                <c:pt idx="40">
                  <c:v>200.0</c:v>
                </c:pt>
                <c:pt idx="41">
                  <c:v>205.0</c:v>
                </c:pt>
                <c:pt idx="42">
                  <c:v>210.0</c:v>
                </c:pt>
                <c:pt idx="43">
                  <c:v>215.0</c:v>
                </c:pt>
                <c:pt idx="44">
                  <c:v>220.0</c:v>
                </c:pt>
                <c:pt idx="45">
                  <c:v>225.0</c:v>
                </c:pt>
                <c:pt idx="46">
                  <c:v>230.0</c:v>
                </c:pt>
                <c:pt idx="47">
                  <c:v>235.0</c:v>
                </c:pt>
                <c:pt idx="48">
                  <c:v>240.0</c:v>
                </c:pt>
                <c:pt idx="49">
                  <c:v>245.0</c:v>
                </c:pt>
                <c:pt idx="50">
                  <c:v>250.0</c:v>
                </c:pt>
                <c:pt idx="51">
                  <c:v>255.0</c:v>
                </c:pt>
                <c:pt idx="52">
                  <c:v>260.0</c:v>
                </c:pt>
                <c:pt idx="53">
                  <c:v>265.0</c:v>
                </c:pt>
                <c:pt idx="54">
                  <c:v>270.0</c:v>
                </c:pt>
                <c:pt idx="55">
                  <c:v>275.0</c:v>
                </c:pt>
                <c:pt idx="56">
                  <c:v>280.0</c:v>
                </c:pt>
                <c:pt idx="57">
                  <c:v>285.0</c:v>
                </c:pt>
                <c:pt idx="58">
                  <c:v>290.0</c:v>
                </c:pt>
                <c:pt idx="59">
                  <c:v>295.0</c:v>
                </c:pt>
                <c:pt idx="60">
                  <c:v>300.0</c:v>
                </c:pt>
                <c:pt idx="61">
                  <c:v>305.0</c:v>
                </c:pt>
                <c:pt idx="62">
                  <c:v>310.0</c:v>
                </c:pt>
                <c:pt idx="63">
                  <c:v>315.0</c:v>
                </c:pt>
                <c:pt idx="64">
                  <c:v>320.0</c:v>
                </c:pt>
                <c:pt idx="65">
                  <c:v>325.0</c:v>
                </c:pt>
                <c:pt idx="66">
                  <c:v>330.0</c:v>
                </c:pt>
                <c:pt idx="67">
                  <c:v>335.0</c:v>
                </c:pt>
                <c:pt idx="68">
                  <c:v>340.0</c:v>
                </c:pt>
                <c:pt idx="69">
                  <c:v>345.0</c:v>
                </c:pt>
                <c:pt idx="70">
                  <c:v>350.0</c:v>
                </c:pt>
                <c:pt idx="71">
                  <c:v>355.0</c:v>
                </c:pt>
                <c:pt idx="72">
                  <c:v>360.0</c:v>
                </c:pt>
                <c:pt idx="73">
                  <c:v>365.0</c:v>
                </c:pt>
                <c:pt idx="74">
                  <c:v>370.0</c:v>
                </c:pt>
                <c:pt idx="75">
                  <c:v>375.0</c:v>
                </c:pt>
                <c:pt idx="76">
                  <c:v>380.0</c:v>
                </c:pt>
                <c:pt idx="77">
                  <c:v>385.0</c:v>
                </c:pt>
                <c:pt idx="78">
                  <c:v>390.0</c:v>
                </c:pt>
                <c:pt idx="79">
                  <c:v>395.0</c:v>
                </c:pt>
                <c:pt idx="80">
                  <c:v>400.0</c:v>
                </c:pt>
                <c:pt idx="81">
                  <c:v>405.0</c:v>
                </c:pt>
                <c:pt idx="82">
                  <c:v>410.0</c:v>
                </c:pt>
                <c:pt idx="83">
                  <c:v>415.0</c:v>
                </c:pt>
                <c:pt idx="84">
                  <c:v>420.0</c:v>
                </c:pt>
                <c:pt idx="85">
                  <c:v>425.0</c:v>
                </c:pt>
                <c:pt idx="86">
                  <c:v>430.0</c:v>
                </c:pt>
                <c:pt idx="87">
                  <c:v>435.0</c:v>
                </c:pt>
                <c:pt idx="88">
                  <c:v>440.0</c:v>
                </c:pt>
                <c:pt idx="89">
                  <c:v>445.0</c:v>
                </c:pt>
                <c:pt idx="90">
                  <c:v>450.0</c:v>
                </c:pt>
                <c:pt idx="91">
                  <c:v>455.0</c:v>
                </c:pt>
                <c:pt idx="92">
                  <c:v>460.0</c:v>
                </c:pt>
                <c:pt idx="93">
                  <c:v>465.0</c:v>
                </c:pt>
                <c:pt idx="94">
                  <c:v>470.0</c:v>
                </c:pt>
                <c:pt idx="95">
                  <c:v>475.0</c:v>
                </c:pt>
                <c:pt idx="96">
                  <c:v>480.0</c:v>
                </c:pt>
                <c:pt idx="97">
                  <c:v>485.0</c:v>
                </c:pt>
                <c:pt idx="98">
                  <c:v>490.0</c:v>
                </c:pt>
                <c:pt idx="99">
                  <c:v>495.0</c:v>
                </c:pt>
                <c:pt idx="100">
                  <c:v>500.0</c:v>
                </c:pt>
                <c:pt idx="101">
                  <c:v>505.0</c:v>
                </c:pt>
                <c:pt idx="102">
                  <c:v>510.0</c:v>
                </c:pt>
                <c:pt idx="103">
                  <c:v>515.0</c:v>
                </c:pt>
                <c:pt idx="104">
                  <c:v>520.0</c:v>
                </c:pt>
                <c:pt idx="105">
                  <c:v>525.0</c:v>
                </c:pt>
                <c:pt idx="106">
                  <c:v>530.0</c:v>
                </c:pt>
                <c:pt idx="107">
                  <c:v>535.0</c:v>
                </c:pt>
                <c:pt idx="108">
                  <c:v>540.0</c:v>
                </c:pt>
                <c:pt idx="109">
                  <c:v>545.0</c:v>
                </c:pt>
                <c:pt idx="110">
                  <c:v>550.0</c:v>
                </c:pt>
                <c:pt idx="111">
                  <c:v>555.0</c:v>
                </c:pt>
                <c:pt idx="112">
                  <c:v>560.0</c:v>
                </c:pt>
                <c:pt idx="113">
                  <c:v>565.0</c:v>
                </c:pt>
                <c:pt idx="114">
                  <c:v>570.0</c:v>
                </c:pt>
                <c:pt idx="115">
                  <c:v>575.0</c:v>
                </c:pt>
                <c:pt idx="116">
                  <c:v>580.0</c:v>
                </c:pt>
                <c:pt idx="117">
                  <c:v>585.0</c:v>
                </c:pt>
                <c:pt idx="118">
                  <c:v>590.0</c:v>
                </c:pt>
                <c:pt idx="119">
                  <c:v>595.0</c:v>
                </c:pt>
                <c:pt idx="120">
                  <c:v>600.0</c:v>
                </c:pt>
                <c:pt idx="121">
                  <c:v>605.0</c:v>
                </c:pt>
                <c:pt idx="122">
                  <c:v>610.0</c:v>
                </c:pt>
                <c:pt idx="123">
                  <c:v>615.0</c:v>
                </c:pt>
                <c:pt idx="124">
                  <c:v>620.0</c:v>
                </c:pt>
                <c:pt idx="125">
                  <c:v>625.0</c:v>
                </c:pt>
                <c:pt idx="126">
                  <c:v>630.0</c:v>
                </c:pt>
                <c:pt idx="127">
                  <c:v>635.0</c:v>
                </c:pt>
                <c:pt idx="128">
                  <c:v>640.0</c:v>
                </c:pt>
                <c:pt idx="129">
                  <c:v>645.0</c:v>
                </c:pt>
                <c:pt idx="130">
                  <c:v>650.0</c:v>
                </c:pt>
                <c:pt idx="131">
                  <c:v>655.0</c:v>
                </c:pt>
                <c:pt idx="132">
                  <c:v>660.0</c:v>
                </c:pt>
                <c:pt idx="133">
                  <c:v>665.0</c:v>
                </c:pt>
                <c:pt idx="134">
                  <c:v>670.0</c:v>
                </c:pt>
                <c:pt idx="135">
                  <c:v>675.0</c:v>
                </c:pt>
                <c:pt idx="136">
                  <c:v>680.0</c:v>
                </c:pt>
                <c:pt idx="137">
                  <c:v>685.0</c:v>
                </c:pt>
                <c:pt idx="138">
                  <c:v>690.0</c:v>
                </c:pt>
                <c:pt idx="139">
                  <c:v>695.0</c:v>
                </c:pt>
                <c:pt idx="140">
                  <c:v>700.0</c:v>
                </c:pt>
                <c:pt idx="141">
                  <c:v>705.0</c:v>
                </c:pt>
                <c:pt idx="142">
                  <c:v>710.0</c:v>
                </c:pt>
                <c:pt idx="143">
                  <c:v>715.0</c:v>
                </c:pt>
                <c:pt idx="144">
                  <c:v>720.0</c:v>
                </c:pt>
                <c:pt idx="145">
                  <c:v>725.0</c:v>
                </c:pt>
                <c:pt idx="146">
                  <c:v>730.0</c:v>
                </c:pt>
                <c:pt idx="147">
                  <c:v>735.0</c:v>
                </c:pt>
                <c:pt idx="148">
                  <c:v>740.0</c:v>
                </c:pt>
                <c:pt idx="149">
                  <c:v>745.0</c:v>
                </c:pt>
                <c:pt idx="150">
                  <c:v>750.0</c:v>
                </c:pt>
                <c:pt idx="151">
                  <c:v>755.0</c:v>
                </c:pt>
                <c:pt idx="152">
                  <c:v>760.0</c:v>
                </c:pt>
                <c:pt idx="153">
                  <c:v>765.0</c:v>
                </c:pt>
                <c:pt idx="154">
                  <c:v>770.0</c:v>
                </c:pt>
                <c:pt idx="155">
                  <c:v>775.0</c:v>
                </c:pt>
                <c:pt idx="156">
                  <c:v>780.0</c:v>
                </c:pt>
                <c:pt idx="157">
                  <c:v>785.0</c:v>
                </c:pt>
                <c:pt idx="158">
                  <c:v>790.0</c:v>
                </c:pt>
                <c:pt idx="159">
                  <c:v>795.0</c:v>
                </c:pt>
                <c:pt idx="160">
                  <c:v>800.0</c:v>
                </c:pt>
                <c:pt idx="161">
                  <c:v>805.0</c:v>
                </c:pt>
                <c:pt idx="162">
                  <c:v>810.0</c:v>
                </c:pt>
                <c:pt idx="163">
                  <c:v>815.0</c:v>
                </c:pt>
                <c:pt idx="164">
                  <c:v>820.0</c:v>
                </c:pt>
                <c:pt idx="165">
                  <c:v>825.0</c:v>
                </c:pt>
                <c:pt idx="166">
                  <c:v>830.0</c:v>
                </c:pt>
                <c:pt idx="167">
                  <c:v>835.0</c:v>
                </c:pt>
                <c:pt idx="168">
                  <c:v>840.0</c:v>
                </c:pt>
                <c:pt idx="169">
                  <c:v>845.0</c:v>
                </c:pt>
                <c:pt idx="170">
                  <c:v>850.0</c:v>
                </c:pt>
                <c:pt idx="171">
                  <c:v>855.0</c:v>
                </c:pt>
                <c:pt idx="172">
                  <c:v>860.0</c:v>
                </c:pt>
                <c:pt idx="173">
                  <c:v>865.0</c:v>
                </c:pt>
                <c:pt idx="174">
                  <c:v>870.0</c:v>
                </c:pt>
                <c:pt idx="175">
                  <c:v>875.0</c:v>
                </c:pt>
                <c:pt idx="176">
                  <c:v>880.0</c:v>
                </c:pt>
                <c:pt idx="177">
                  <c:v>885.0</c:v>
                </c:pt>
                <c:pt idx="178">
                  <c:v>890.0</c:v>
                </c:pt>
                <c:pt idx="179">
                  <c:v>895.0</c:v>
                </c:pt>
                <c:pt idx="180">
                  <c:v>900.0</c:v>
                </c:pt>
                <c:pt idx="181">
                  <c:v>905.0</c:v>
                </c:pt>
                <c:pt idx="182">
                  <c:v>910.0</c:v>
                </c:pt>
                <c:pt idx="183">
                  <c:v>915.0</c:v>
                </c:pt>
                <c:pt idx="184">
                  <c:v>920.0</c:v>
                </c:pt>
                <c:pt idx="185">
                  <c:v>925.0</c:v>
                </c:pt>
                <c:pt idx="186">
                  <c:v>930.0</c:v>
                </c:pt>
                <c:pt idx="187">
                  <c:v>935.0</c:v>
                </c:pt>
                <c:pt idx="188">
                  <c:v>940.0</c:v>
                </c:pt>
                <c:pt idx="189">
                  <c:v>945.0</c:v>
                </c:pt>
                <c:pt idx="190">
                  <c:v>950.0</c:v>
                </c:pt>
                <c:pt idx="191">
                  <c:v>955.0</c:v>
                </c:pt>
                <c:pt idx="192">
                  <c:v>960.0</c:v>
                </c:pt>
                <c:pt idx="193">
                  <c:v>965.0</c:v>
                </c:pt>
                <c:pt idx="194">
                  <c:v>970.0</c:v>
                </c:pt>
                <c:pt idx="195">
                  <c:v>975.0</c:v>
                </c:pt>
                <c:pt idx="196">
                  <c:v>980.0</c:v>
                </c:pt>
                <c:pt idx="197">
                  <c:v>985.0</c:v>
                </c:pt>
                <c:pt idx="198">
                  <c:v>990.0</c:v>
                </c:pt>
                <c:pt idx="199">
                  <c:v>995.0</c:v>
                </c:pt>
                <c:pt idx="200">
                  <c:v>1000.0</c:v>
                </c:pt>
                <c:pt idx="201">
                  <c:v>1005.0</c:v>
                </c:pt>
                <c:pt idx="202">
                  <c:v>1010.0</c:v>
                </c:pt>
                <c:pt idx="203">
                  <c:v>1015.0</c:v>
                </c:pt>
                <c:pt idx="204">
                  <c:v>1020.0</c:v>
                </c:pt>
                <c:pt idx="205">
                  <c:v>1025.0</c:v>
                </c:pt>
                <c:pt idx="206">
                  <c:v>1030.0</c:v>
                </c:pt>
                <c:pt idx="207">
                  <c:v>1035.0</c:v>
                </c:pt>
                <c:pt idx="208">
                  <c:v>1040.0</c:v>
                </c:pt>
                <c:pt idx="209">
                  <c:v>1045.0</c:v>
                </c:pt>
                <c:pt idx="210">
                  <c:v>1050.0</c:v>
                </c:pt>
                <c:pt idx="211">
                  <c:v>1055.0</c:v>
                </c:pt>
                <c:pt idx="212">
                  <c:v>1060.0</c:v>
                </c:pt>
                <c:pt idx="213">
                  <c:v>1065.0</c:v>
                </c:pt>
                <c:pt idx="214">
                  <c:v>1070.0</c:v>
                </c:pt>
                <c:pt idx="215">
                  <c:v>1075.0</c:v>
                </c:pt>
                <c:pt idx="216">
                  <c:v>1080.0</c:v>
                </c:pt>
                <c:pt idx="217">
                  <c:v>1085.0</c:v>
                </c:pt>
                <c:pt idx="218">
                  <c:v>1090.0</c:v>
                </c:pt>
                <c:pt idx="219">
                  <c:v>1095.0</c:v>
                </c:pt>
                <c:pt idx="220">
                  <c:v>1100.0</c:v>
                </c:pt>
                <c:pt idx="221">
                  <c:v>1105.0</c:v>
                </c:pt>
                <c:pt idx="222">
                  <c:v>1110.0</c:v>
                </c:pt>
                <c:pt idx="223">
                  <c:v>1115.0</c:v>
                </c:pt>
                <c:pt idx="224">
                  <c:v>1120.0</c:v>
                </c:pt>
                <c:pt idx="225">
                  <c:v>1125.0</c:v>
                </c:pt>
                <c:pt idx="226">
                  <c:v>1130.0</c:v>
                </c:pt>
                <c:pt idx="227">
                  <c:v>1135.0</c:v>
                </c:pt>
                <c:pt idx="228">
                  <c:v>1140.0</c:v>
                </c:pt>
                <c:pt idx="229">
                  <c:v>1145.0</c:v>
                </c:pt>
                <c:pt idx="230">
                  <c:v>1150.0</c:v>
                </c:pt>
                <c:pt idx="231">
                  <c:v>1155.0</c:v>
                </c:pt>
                <c:pt idx="232">
                  <c:v>1160.0</c:v>
                </c:pt>
                <c:pt idx="233">
                  <c:v>1165.0</c:v>
                </c:pt>
                <c:pt idx="234">
                  <c:v>1170.0</c:v>
                </c:pt>
                <c:pt idx="235">
                  <c:v>1175.0</c:v>
                </c:pt>
                <c:pt idx="236">
                  <c:v>1180.0</c:v>
                </c:pt>
                <c:pt idx="237">
                  <c:v>1185.0</c:v>
                </c:pt>
                <c:pt idx="238">
                  <c:v>1190.0</c:v>
                </c:pt>
                <c:pt idx="239">
                  <c:v>1195.0</c:v>
                </c:pt>
                <c:pt idx="240">
                  <c:v>1200.0</c:v>
                </c:pt>
                <c:pt idx="241">
                  <c:v>1205.0</c:v>
                </c:pt>
                <c:pt idx="242">
                  <c:v>1210.0</c:v>
                </c:pt>
                <c:pt idx="243">
                  <c:v>1215.0</c:v>
                </c:pt>
                <c:pt idx="244">
                  <c:v>1220.0</c:v>
                </c:pt>
                <c:pt idx="245">
                  <c:v>1225.0</c:v>
                </c:pt>
                <c:pt idx="246">
                  <c:v>1230.0</c:v>
                </c:pt>
                <c:pt idx="247">
                  <c:v>1235.0</c:v>
                </c:pt>
                <c:pt idx="248">
                  <c:v>1240.0</c:v>
                </c:pt>
                <c:pt idx="249">
                  <c:v>1245.0</c:v>
                </c:pt>
                <c:pt idx="250">
                  <c:v>1250.0</c:v>
                </c:pt>
                <c:pt idx="251">
                  <c:v>1255.0</c:v>
                </c:pt>
                <c:pt idx="252">
                  <c:v>1260.0</c:v>
                </c:pt>
                <c:pt idx="253">
                  <c:v>1265.0</c:v>
                </c:pt>
                <c:pt idx="254">
                  <c:v>1270.0</c:v>
                </c:pt>
                <c:pt idx="255">
                  <c:v>1275.0</c:v>
                </c:pt>
                <c:pt idx="256">
                  <c:v>1280.0</c:v>
                </c:pt>
                <c:pt idx="257">
                  <c:v>1285.0</c:v>
                </c:pt>
                <c:pt idx="258">
                  <c:v>1290.0</c:v>
                </c:pt>
                <c:pt idx="259">
                  <c:v>1295.0</c:v>
                </c:pt>
                <c:pt idx="260">
                  <c:v>1300.0</c:v>
                </c:pt>
                <c:pt idx="261">
                  <c:v>1305.0</c:v>
                </c:pt>
                <c:pt idx="262">
                  <c:v>1310.0</c:v>
                </c:pt>
                <c:pt idx="263">
                  <c:v>1315.0</c:v>
                </c:pt>
                <c:pt idx="264">
                  <c:v>1320.0</c:v>
                </c:pt>
                <c:pt idx="265">
                  <c:v>1325.0</c:v>
                </c:pt>
                <c:pt idx="266">
                  <c:v>1330.0</c:v>
                </c:pt>
                <c:pt idx="267">
                  <c:v>1335.0</c:v>
                </c:pt>
                <c:pt idx="268">
                  <c:v>1340.0</c:v>
                </c:pt>
                <c:pt idx="269">
                  <c:v>1345.0</c:v>
                </c:pt>
                <c:pt idx="270">
                  <c:v>1350.0</c:v>
                </c:pt>
                <c:pt idx="271">
                  <c:v>1355.0</c:v>
                </c:pt>
                <c:pt idx="272">
                  <c:v>1360.0</c:v>
                </c:pt>
                <c:pt idx="273">
                  <c:v>1365.0</c:v>
                </c:pt>
                <c:pt idx="274">
                  <c:v>1370.0</c:v>
                </c:pt>
                <c:pt idx="275">
                  <c:v>1375.0</c:v>
                </c:pt>
                <c:pt idx="276">
                  <c:v>1380.0</c:v>
                </c:pt>
                <c:pt idx="277">
                  <c:v>1385.0</c:v>
                </c:pt>
                <c:pt idx="278">
                  <c:v>1390.0</c:v>
                </c:pt>
                <c:pt idx="279">
                  <c:v>1395.0</c:v>
                </c:pt>
                <c:pt idx="280">
                  <c:v>1400.0</c:v>
                </c:pt>
                <c:pt idx="281">
                  <c:v>1405.0</c:v>
                </c:pt>
                <c:pt idx="282">
                  <c:v>1410.0</c:v>
                </c:pt>
                <c:pt idx="283">
                  <c:v>1415.0</c:v>
                </c:pt>
                <c:pt idx="284">
                  <c:v>1420.0</c:v>
                </c:pt>
                <c:pt idx="285">
                  <c:v>1425.0</c:v>
                </c:pt>
                <c:pt idx="286">
                  <c:v>1430.0</c:v>
                </c:pt>
                <c:pt idx="287">
                  <c:v>1435.0</c:v>
                </c:pt>
                <c:pt idx="288">
                  <c:v>1440.0</c:v>
                </c:pt>
                <c:pt idx="289">
                  <c:v>1445.0</c:v>
                </c:pt>
                <c:pt idx="290">
                  <c:v>1450.0</c:v>
                </c:pt>
                <c:pt idx="291">
                  <c:v>1455.0</c:v>
                </c:pt>
                <c:pt idx="292">
                  <c:v>1460.0</c:v>
                </c:pt>
                <c:pt idx="293">
                  <c:v>1465.0</c:v>
                </c:pt>
                <c:pt idx="294">
                  <c:v>1470.0</c:v>
                </c:pt>
                <c:pt idx="295">
                  <c:v>1475.0</c:v>
                </c:pt>
                <c:pt idx="296">
                  <c:v>1480.0</c:v>
                </c:pt>
                <c:pt idx="297">
                  <c:v>1485.0</c:v>
                </c:pt>
                <c:pt idx="298">
                  <c:v>1490.0</c:v>
                </c:pt>
                <c:pt idx="299">
                  <c:v>1495.0</c:v>
                </c:pt>
                <c:pt idx="300">
                  <c:v>1500.0</c:v>
                </c:pt>
              </c:numCache>
            </c:numRef>
          </c:cat>
          <c:val>
            <c:numRef>
              <c:f>Sheet1!$F$8:$F$308</c:f>
              <c:numCache>
                <c:formatCode>General</c:formatCode>
                <c:ptCount val="301"/>
                <c:pt idx="0">
                  <c:v>0.0</c:v>
                </c:pt>
                <c:pt idx="1">
                  <c:v>4.602413177489975</c:v>
                </c:pt>
                <c:pt idx="2">
                  <c:v>10.1870498657</c:v>
                </c:pt>
                <c:pt idx="3">
                  <c:v>15.7765960693</c:v>
                </c:pt>
                <c:pt idx="4">
                  <c:v>21.302822113</c:v>
                </c:pt>
                <c:pt idx="5">
                  <c:v>26.7228012085</c:v>
                </c:pt>
                <c:pt idx="6">
                  <c:v>31.9858016968</c:v>
                </c:pt>
                <c:pt idx="7">
                  <c:v>37.44543457029999</c:v>
                </c:pt>
                <c:pt idx="8">
                  <c:v>42.8484191895</c:v>
                </c:pt>
                <c:pt idx="9">
                  <c:v>48.38660430909999</c:v>
                </c:pt>
                <c:pt idx="10">
                  <c:v>53.7688179016</c:v>
                </c:pt>
                <c:pt idx="11">
                  <c:v>59.0810394287</c:v>
                </c:pt>
                <c:pt idx="12">
                  <c:v>64.47672271730001</c:v>
                </c:pt>
                <c:pt idx="13">
                  <c:v>69.87051773069956</c:v>
                </c:pt>
                <c:pt idx="14">
                  <c:v>75.2680892944</c:v>
                </c:pt>
                <c:pt idx="15">
                  <c:v>80.83208084109967</c:v>
                </c:pt>
                <c:pt idx="16">
                  <c:v>82.4007453918</c:v>
                </c:pt>
                <c:pt idx="17">
                  <c:v>82.4007453918</c:v>
                </c:pt>
                <c:pt idx="18">
                  <c:v>82.4007453918</c:v>
                </c:pt>
                <c:pt idx="19">
                  <c:v>82.4007453918</c:v>
                </c:pt>
                <c:pt idx="20">
                  <c:v>82.4007453918</c:v>
                </c:pt>
                <c:pt idx="21">
                  <c:v>82.4007453918</c:v>
                </c:pt>
                <c:pt idx="22">
                  <c:v>82.4007453918</c:v>
                </c:pt>
                <c:pt idx="23">
                  <c:v>82.4007453918</c:v>
                </c:pt>
                <c:pt idx="24">
                  <c:v>82.4007453918</c:v>
                </c:pt>
                <c:pt idx="25">
                  <c:v>82.4007453918</c:v>
                </c:pt>
                <c:pt idx="26">
                  <c:v>82.4007453918</c:v>
                </c:pt>
                <c:pt idx="27">
                  <c:v>82.4007453918</c:v>
                </c:pt>
                <c:pt idx="28">
                  <c:v>82.4007453918</c:v>
                </c:pt>
                <c:pt idx="29">
                  <c:v>82.4007453918</c:v>
                </c:pt>
                <c:pt idx="30">
                  <c:v>82.4007453918</c:v>
                </c:pt>
                <c:pt idx="31">
                  <c:v>82.4007453918</c:v>
                </c:pt>
                <c:pt idx="32">
                  <c:v>82.4007453918</c:v>
                </c:pt>
                <c:pt idx="33">
                  <c:v>82.4007453918</c:v>
                </c:pt>
                <c:pt idx="34">
                  <c:v>82.4007453918</c:v>
                </c:pt>
                <c:pt idx="35">
                  <c:v>82.4007453918</c:v>
                </c:pt>
                <c:pt idx="36">
                  <c:v>82.4007453918</c:v>
                </c:pt>
                <c:pt idx="37">
                  <c:v>82.4007453918</c:v>
                </c:pt>
                <c:pt idx="38">
                  <c:v>82.4007453918</c:v>
                </c:pt>
                <c:pt idx="39">
                  <c:v>82.4007453918</c:v>
                </c:pt>
                <c:pt idx="40">
                  <c:v>82.4007453918</c:v>
                </c:pt>
                <c:pt idx="41">
                  <c:v>82.4007453918</c:v>
                </c:pt>
                <c:pt idx="42">
                  <c:v>82.4007453918</c:v>
                </c:pt>
                <c:pt idx="43">
                  <c:v>82.4007453918</c:v>
                </c:pt>
                <c:pt idx="44">
                  <c:v>82.4007453918</c:v>
                </c:pt>
                <c:pt idx="45">
                  <c:v>82.4007453918</c:v>
                </c:pt>
                <c:pt idx="46">
                  <c:v>82.4007453918</c:v>
                </c:pt>
                <c:pt idx="47">
                  <c:v>82.4007453918</c:v>
                </c:pt>
                <c:pt idx="48">
                  <c:v>82.4007453918</c:v>
                </c:pt>
                <c:pt idx="49">
                  <c:v>82.4007453918</c:v>
                </c:pt>
                <c:pt idx="50">
                  <c:v>82.4007453918</c:v>
                </c:pt>
                <c:pt idx="51">
                  <c:v>82.4007453918</c:v>
                </c:pt>
                <c:pt idx="52">
                  <c:v>82.4007453918</c:v>
                </c:pt>
                <c:pt idx="53">
                  <c:v>82.4007453918</c:v>
                </c:pt>
                <c:pt idx="54">
                  <c:v>82.4007453918</c:v>
                </c:pt>
                <c:pt idx="55">
                  <c:v>82.4007453918</c:v>
                </c:pt>
                <c:pt idx="56">
                  <c:v>82.4007453918</c:v>
                </c:pt>
                <c:pt idx="57">
                  <c:v>82.4007453918</c:v>
                </c:pt>
                <c:pt idx="58">
                  <c:v>82.4007453918</c:v>
                </c:pt>
                <c:pt idx="59">
                  <c:v>82.4007453918</c:v>
                </c:pt>
                <c:pt idx="60">
                  <c:v>82.4007453918</c:v>
                </c:pt>
                <c:pt idx="61">
                  <c:v>82.4007453918</c:v>
                </c:pt>
                <c:pt idx="62">
                  <c:v>82.4007453918</c:v>
                </c:pt>
                <c:pt idx="63">
                  <c:v>82.4007453918</c:v>
                </c:pt>
                <c:pt idx="64">
                  <c:v>82.4007453918</c:v>
                </c:pt>
                <c:pt idx="65">
                  <c:v>82.4007453918</c:v>
                </c:pt>
                <c:pt idx="66">
                  <c:v>82.4007453918</c:v>
                </c:pt>
                <c:pt idx="67">
                  <c:v>82.4007453918</c:v>
                </c:pt>
                <c:pt idx="68">
                  <c:v>82.4007453918</c:v>
                </c:pt>
                <c:pt idx="69">
                  <c:v>82.4007453918</c:v>
                </c:pt>
                <c:pt idx="70">
                  <c:v>82.4007453918</c:v>
                </c:pt>
                <c:pt idx="71">
                  <c:v>82.4007453918</c:v>
                </c:pt>
                <c:pt idx="72">
                  <c:v>82.4007453918</c:v>
                </c:pt>
                <c:pt idx="73">
                  <c:v>82.4007453918</c:v>
                </c:pt>
                <c:pt idx="74">
                  <c:v>82.4007453918</c:v>
                </c:pt>
                <c:pt idx="75">
                  <c:v>82.4007453918</c:v>
                </c:pt>
                <c:pt idx="76">
                  <c:v>82.4007453918</c:v>
                </c:pt>
                <c:pt idx="77">
                  <c:v>82.4007453918</c:v>
                </c:pt>
                <c:pt idx="78">
                  <c:v>82.4007453918</c:v>
                </c:pt>
                <c:pt idx="79">
                  <c:v>82.4007453918</c:v>
                </c:pt>
                <c:pt idx="80">
                  <c:v>82.4007453918</c:v>
                </c:pt>
                <c:pt idx="81">
                  <c:v>82.4007453918</c:v>
                </c:pt>
                <c:pt idx="82">
                  <c:v>82.4007453918</c:v>
                </c:pt>
                <c:pt idx="83">
                  <c:v>82.4007453918</c:v>
                </c:pt>
                <c:pt idx="84">
                  <c:v>82.4007453918</c:v>
                </c:pt>
                <c:pt idx="85">
                  <c:v>82.4007453918</c:v>
                </c:pt>
                <c:pt idx="86">
                  <c:v>82.4007453918</c:v>
                </c:pt>
                <c:pt idx="87">
                  <c:v>82.4007453918</c:v>
                </c:pt>
                <c:pt idx="88">
                  <c:v>82.4007453918</c:v>
                </c:pt>
                <c:pt idx="89">
                  <c:v>82.4007453918</c:v>
                </c:pt>
                <c:pt idx="90">
                  <c:v>82.4007453918</c:v>
                </c:pt>
                <c:pt idx="91">
                  <c:v>82.4007453918</c:v>
                </c:pt>
                <c:pt idx="92">
                  <c:v>82.4007453918</c:v>
                </c:pt>
                <c:pt idx="93">
                  <c:v>82.4007453918</c:v>
                </c:pt>
                <c:pt idx="94">
                  <c:v>82.4007453918</c:v>
                </c:pt>
                <c:pt idx="95">
                  <c:v>82.4007453918</c:v>
                </c:pt>
                <c:pt idx="96">
                  <c:v>82.4007453918</c:v>
                </c:pt>
                <c:pt idx="97">
                  <c:v>82.4007453918</c:v>
                </c:pt>
                <c:pt idx="98">
                  <c:v>82.4007453918</c:v>
                </c:pt>
                <c:pt idx="99">
                  <c:v>82.4007453918</c:v>
                </c:pt>
                <c:pt idx="100">
                  <c:v>82.4007453918</c:v>
                </c:pt>
                <c:pt idx="101">
                  <c:v>82.4007453918</c:v>
                </c:pt>
                <c:pt idx="102">
                  <c:v>82.4007453918</c:v>
                </c:pt>
                <c:pt idx="103">
                  <c:v>82.4007453918</c:v>
                </c:pt>
                <c:pt idx="104">
                  <c:v>82.4007453918</c:v>
                </c:pt>
                <c:pt idx="105">
                  <c:v>82.4007453918</c:v>
                </c:pt>
                <c:pt idx="106">
                  <c:v>82.4007453918</c:v>
                </c:pt>
                <c:pt idx="107">
                  <c:v>82.4007453918</c:v>
                </c:pt>
                <c:pt idx="108">
                  <c:v>82.4007453918</c:v>
                </c:pt>
                <c:pt idx="109">
                  <c:v>82.4007453918</c:v>
                </c:pt>
                <c:pt idx="110">
                  <c:v>82.4007453918</c:v>
                </c:pt>
                <c:pt idx="111">
                  <c:v>82.4007453918</c:v>
                </c:pt>
                <c:pt idx="112">
                  <c:v>82.4007453918</c:v>
                </c:pt>
                <c:pt idx="113">
                  <c:v>82.4007453918</c:v>
                </c:pt>
                <c:pt idx="114">
                  <c:v>82.4007453918</c:v>
                </c:pt>
                <c:pt idx="115">
                  <c:v>82.4007453918</c:v>
                </c:pt>
                <c:pt idx="116">
                  <c:v>82.4007453918</c:v>
                </c:pt>
                <c:pt idx="117">
                  <c:v>82.4007453918</c:v>
                </c:pt>
                <c:pt idx="118">
                  <c:v>82.4007453918</c:v>
                </c:pt>
                <c:pt idx="119">
                  <c:v>82.4007453918</c:v>
                </c:pt>
                <c:pt idx="120">
                  <c:v>82.4007453918</c:v>
                </c:pt>
                <c:pt idx="121">
                  <c:v>82.4007453918</c:v>
                </c:pt>
                <c:pt idx="122">
                  <c:v>82.4007453918</c:v>
                </c:pt>
                <c:pt idx="123">
                  <c:v>82.4007453918</c:v>
                </c:pt>
                <c:pt idx="124">
                  <c:v>82.4007453918</c:v>
                </c:pt>
                <c:pt idx="125">
                  <c:v>82.4007453918</c:v>
                </c:pt>
                <c:pt idx="126">
                  <c:v>82.4007453918</c:v>
                </c:pt>
                <c:pt idx="127">
                  <c:v>82.4007453918</c:v>
                </c:pt>
                <c:pt idx="128">
                  <c:v>82.4007453918</c:v>
                </c:pt>
                <c:pt idx="129">
                  <c:v>82.4007453918</c:v>
                </c:pt>
                <c:pt idx="130">
                  <c:v>82.4007453918</c:v>
                </c:pt>
                <c:pt idx="131">
                  <c:v>82.4007453918</c:v>
                </c:pt>
                <c:pt idx="132">
                  <c:v>82.4007453918</c:v>
                </c:pt>
                <c:pt idx="133">
                  <c:v>82.4007453918</c:v>
                </c:pt>
                <c:pt idx="134">
                  <c:v>82.4007453918</c:v>
                </c:pt>
                <c:pt idx="135">
                  <c:v>82.4007453918</c:v>
                </c:pt>
                <c:pt idx="136">
                  <c:v>82.4007453918</c:v>
                </c:pt>
                <c:pt idx="137">
                  <c:v>82.4007453918</c:v>
                </c:pt>
                <c:pt idx="138">
                  <c:v>82.4007453918</c:v>
                </c:pt>
                <c:pt idx="139">
                  <c:v>82.4007453918</c:v>
                </c:pt>
                <c:pt idx="140">
                  <c:v>82.4007453918</c:v>
                </c:pt>
                <c:pt idx="141">
                  <c:v>82.4007453918</c:v>
                </c:pt>
                <c:pt idx="142">
                  <c:v>82.4007453918</c:v>
                </c:pt>
                <c:pt idx="143">
                  <c:v>82.4007453918</c:v>
                </c:pt>
                <c:pt idx="144">
                  <c:v>82.4007453918</c:v>
                </c:pt>
                <c:pt idx="145">
                  <c:v>82.4007453918</c:v>
                </c:pt>
                <c:pt idx="146">
                  <c:v>82.4007453918</c:v>
                </c:pt>
                <c:pt idx="147">
                  <c:v>82.4007453918</c:v>
                </c:pt>
                <c:pt idx="148">
                  <c:v>82.4007453918</c:v>
                </c:pt>
                <c:pt idx="149">
                  <c:v>82.4007453918</c:v>
                </c:pt>
                <c:pt idx="150">
                  <c:v>82.4007453918</c:v>
                </c:pt>
                <c:pt idx="151">
                  <c:v>82.4007453918</c:v>
                </c:pt>
                <c:pt idx="152">
                  <c:v>82.4007453918</c:v>
                </c:pt>
                <c:pt idx="153">
                  <c:v>82.4007453918</c:v>
                </c:pt>
                <c:pt idx="154">
                  <c:v>82.4007453918</c:v>
                </c:pt>
                <c:pt idx="155">
                  <c:v>82.4007453918</c:v>
                </c:pt>
                <c:pt idx="156">
                  <c:v>82.4007453918</c:v>
                </c:pt>
                <c:pt idx="157">
                  <c:v>82.4007453918</c:v>
                </c:pt>
                <c:pt idx="158">
                  <c:v>82.4007453918</c:v>
                </c:pt>
                <c:pt idx="159">
                  <c:v>82.4007453918</c:v>
                </c:pt>
                <c:pt idx="160">
                  <c:v>82.4007453918</c:v>
                </c:pt>
                <c:pt idx="161">
                  <c:v>82.4007453918</c:v>
                </c:pt>
                <c:pt idx="162">
                  <c:v>82.4007453918</c:v>
                </c:pt>
                <c:pt idx="163">
                  <c:v>82.4007453918</c:v>
                </c:pt>
                <c:pt idx="164">
                  <c:v>82.4007453918</c:v>
                </c:pt>
                <c:pt idx="165">
                  <c:v>82.4007453918</c:v>
                </c:pt>
                <c:pt idx="166">
                  <c:v>82.4007453918</c:v>
                </c:pt>
                <c:pt idx="167">
                  <c:v>82.4007453918</c:v>
                </c:pt>
                <c:pt idx="168">
                  <c:v>82.4007453918</c:v>
                </c:pt>
                <c:pt idx="169">
                  <c:v>82.4007453918</c:v>
                </c:pt>
                <c:pt idx="170">
                  <c:v>82.4007453918</c:v>
                </c:pt>
                <c:pt idx="171">
                  <c:v>82.4007453918</c:v>
                </c:pt>
                <c:pt idx="172">
                  <c:v>82.4007453918</c:v>
                </c:pt>
                <c:pt idx="173">
                  <c:v>82.4007453918</c:v>
                </c:pt>
                <c:pt idx="174">
                  <c:v>82.4007453918</c:v>
                </c:pt>
                <c:pt idx="175">
                  <c:v>82.4007453918</c:v>
                </c:pt>
                <c:pt idx="176">
                  <c:v>82.4007453918</c:v>
                </c:pt>
                <c:pt idx="177">
                  <c:v>82.4007453918</c:v>
                </c:pt>
                <c:pt idx="178">
                  <c:v>82.4007453918</c:v>
                </c:pt>
                <c:pt idx="179">
                  <c:v>82.4007453918</c:v>
                </c:pt>
                <c:pt idx="180">
                  <c:v>82.4007453918</c:v>
                </c:pt>
                <c:pt idx="181">
                  <c:v>82.4007453918</c:v>
                </c:pt>
                <c:pt idx="182">
                  <c:v>82.4007453918</c:v>
                </c:pt>
                <c:pt idx="183">
                  <c:v>82.4007453918</c:v>
                </c:pt>
                <c:pt idx="184">
                  <c:v>82.4007453918</c:v>
                </c:pt>
                <c:pt idx="185">
                  <c:v>82.4007453918</c:v>
                </c:pt>
                <c:pt idx="186">
                  <c:v>82.4007453918</c:v>
                </c:pt>
                <c:pt idx="187">
                  <c:v>82.4007453918</c:v>
                </c:pt>
                <c:pt idx="188">
                  <c:v>82.4007453918</c:v>
                </c:pt>
                <c:pt idx="189">
                  <c:v>82.4007453918</c:v>
                </c:pt>
                <c:pt idx="190">
                  <c:v>82.4007453918</c:v>
                </c:pt>
                <c:pt idx="191">
                  <c:v>82.4007453918</c:v>
                </c:pt>
                <c:pt idx="192">
                  <c:v>82.4007453918</c:v>
                </c:pt>
                <c:pt idx="193">
                  <c:v>82.4007453918</c:v>
                </c:pt>
                <c:pt idx="194">
                  <c:v>82.4007453918</c:v>
                </c:pt>
                <c:pt idx="195">
                  <c:v>82.4007453918</c:v>
                </c:pt>
                <c:pt idx="196">
                  <c:v>82.4007453918</c:v>
                </c:pt>
                <c:pt idx="197">
                  <c:v>82.4007453918</c:v>
                </c:pt>
                <c:pt idx="198">
                  <c:v>82.4007453918</c:v>
                </c:pt>
                <c:pt idx="199">
                  <c:v>82.4007453918</c:v>
                </c:pt>
                <c:pt idx="200">
                  <c:v>82.4007453918</c:v>
                </c:pt>
                <c:pt idx="201">
                  <c:v>82.4007453918</c:v>
                </c:pt>
                <c:pt idx="202">
                  <c:v>82.4007453918</c:v>
                </c:pt>
                <c:pt idx="203">
                  <c:v>82.4007453918</c:v>
                </c:pt>
                <c:pt idx="204">
                  <c:v>82.4007453918</c:v>
                </c:pt>
                <c:pt idx="205">
                  <c:v>82.4007453918</c:v>
                </c:pt>
                <c:pt idx="206">
                  <c:v>82.4007453918</c:v>
                </c:pt>
                <c:pt idx="207">
                  <c:v>82.4007453918</c:v>
                </c:pt>
                <c:pt idx="208">
                  <c:v>82.4007453918</c:v>
                </c:pt>
                <c:pt idx="209">
                  <c:v>82.4007453918</c:v>
                </c:pt>
                <c:pt idx="210">
                  <c:v>82.4007453918</c:v>
                </c:pt>
                <c:pt idx="211">
                  <c:v>82.4007453918</c:v>
                </c:pt>
                <c:pt idx="212">
                  <c:v>82.4007453918</c:v>
                </c:pt>
                <c:pt idx="213">
                  <c:v>82.4007453918</c:v>
                </c:pt>
                <c:pt idx="214">
                  <c:v>82.4007453918</c:v>
                </c:pt>
                <c:pt idx="215">
                  <c:v>82.4007453918</c:v>
                </c:pt>
                <c:pt idx="216">
                  <c:v>82.4007453918</c:v>
                </c:pt>
                <c:pt idx="217">
                  <c:v>82.4007453918</c:v>
                </c:pt>
                <c:pt idx="218">
                  <c:v>82.4007453918</c:v>
                </c:pt>
                <c:pt idx="219">
                  <c:v>82.4007453918</c:v>
                </c:pt>
                <c:pt idx="220">
                  <c:v>82.4007453918</c:v>
                </c:pt>
                <c:pt idx="221">
                  <c:v>82.4007453918</c:v>
                </c:pt>
                <c:pt idx="222">
                  <c:v>82.4007453918</c:v>
                </c:pt>
                <c:pt idx="223">
                  <c:v>82.4007453918</c:v>
                </c:pt>
                <c:pt idx="224">
                  <c:v>82.4007453918</c:v>
                </c:pt>
                <c:pt idx="225">
                  <c:v>82.4007453918</c:v>
                </c:pt>
                <c:pt idx="226">
                  <c:v>82.4007453918</c:v>
                </c:pt>
                <c:pt idx="227">
                  <c:v>82.4007453918</c:v>
                </c:pt>
                <c:pt idx="228">
                  <c:v>82.4007453918</c:v>
                </c:pt>
                <c:pt idx="229">
                  <c:v>82.4007453918</c:v>
                </c:pt>
                <c:pt idx="230">
                  <c:v>82.4007453918</c:v>
                </c:pt>
                <c:pt idx="231">
                  <c:v>82.4007453918</c:v>
                </c:pt>
                <c:pt idx="232">
                  <c:v>82.4007453918</c:v>
                </c:pt>
                <c:pt idx="233">
                  <c:v>82.4007453918</c:v>
                </c:pt>
                <c:pt idx="234">
                  <c:v>82.4007453918</c:v>
                </c:pt>
                <c:pt idx="235">
                  <c:v>82.4007453918</c:v>
                </c:pt>
                <c:pt idx="236">
                  <c:v>82.4007453918</c:v>
                </c:pt>
                <c:pt idx="237">
                  <c:v>82.4007453918</c:v>
                </c:pt>
                <c:pt idx="238">
                  <c:v>82.4007453918</c:v>
                </c:pt>
                <c:pt idx="239">
                  <c:v>82.4007453918</c:v>
                </c:pt>
                <c:pt idx="240">
                  <c:v>82.4007453918</c:v>
                </c:pt>
                <c:pt idx="241">
                  <c:v>82.4007453918</c:v>
                </c:pt>
                <c:pt idx="242">
                  <c:v>82.4007453918</c:v>
                </c:pt>
                <c:pt idx="243">
                  <c:v>82.4007453918</c:v>
                </c:pt>
                <c:pt idx="244">
                  <c:v>82.4007453918</c:v>
                </c:pt>
                <c:pt idx="245">
                  <c:v>82.4007453918</c:v>
                </c:pt>
                <c:pt idx="246">
                  <c:v>82.4007453918</c:v>
                </c:pt>
                <c:pt idx="247">
                  <c:v>82.4007453918</c:v>
                </c:pt>
                <c:pt idx="248">
                  <c:v>82.4007453918</c:v>
                </c:pt>
                <c:pt idx="249">
                  <c:v>82.4007453918</c:v>
                </c:pt>
                <c:pt idx="250">
                  <c:v>82.4007453918</c:v>
                </c:pt>
                <c:pt idx="251">
                  <c:v>82.4007453918</c:v>
                </c:pt>
                <c:pt idx="252">
                  <c:v>82.4007453918</c:v>
                </c:pt>
                <c:pt idx="253">
                  <c:v>82.4007453918</c:v>
                </c:pt>
                <c:pt idx="254">
                  <c:v>82.4007453918</c:v>
                </c:pt>
                <c:pt idx="255">
                  <c:v>82.4007453918</c:v>
                </c:pt>
                <c:pt idx="256">
                  <c:v>82.4007453918</c:v>
                </c:pt>
                <c:pt idx="257">
                  <c:v>82.4007453918</c:v>
                </c:pt>
                <c:pt idx="258">
                  <c:v>82.4007453918</c:v>
                </c:pt>
                <c:pt idx="259">
                  <c:v>82.4007453918</c:v>
                </c:pt>
                <c:pt idx="260">
                  <c:v>82.4007453918</c:v>
                </c:pt>
                <c:pt idx="261">
                  <c:v>82.4007453918</c:v>
                </c:pt>
                <c:pt idx="262">
                  <c:v>82.4007453918</c:v>
                </c:pt>
                <c:pt idx="263">
                  <c:v>82.4007453918</c:v>
                </c:pt>
                <c:pt idx="264">
                  <c:v>82.4007453918</c:v>
                </c:pt>
                <c:pt idx="265">
                  <c:v>82.4007453918</c:v>
                </c:pt>
                <c:pt idx="266">
                  <c:v>82.4007453918</c:v>
                </c:pt>
                <c:pt idx="267">
                  <c:v>82.4007453918</c:v>
                </c:pt>
                <c:pt idx="268">
                  <c:v>82.4007453918</c:v>
                </c:pt>
                <c:pt idx="269">
                  <c:v>82.4007453918</c:v>
                </c:pt>
                <c:pt idx="270">
                  <c:v>82.4007453918</c:v>
                </c:pt>
                <c:pt idx="271">
                  <c:v>82.4007453918</c:v>
                </c:pt>
                <c:pt idx="272">
                  <c:v>82.4007453918</c:v>
                </c:pt>
                <c:pt idx="273">
                  <c:v>82.4007453918</c:v>
                </c:pt>
                <c:pt idx="274">
                  <c:v>82.4007453918</c:v>
                </c:pt>
                <c:pt idx="275">
                  <c:v>82.4007453918</c:v>
                </c:pt>
                <c:pt idx="276">
                  <c:v>82.4007453918</c:v>
                </c:pt>
                <c:pt idx="277">
                  <c:v>82.4007453918</c:v>
                </c:pt>
                <c:pt idx="278">
                  <c:v>82.4007453918</c:v>
                </c:pt>
                <c:pt idx="279">
                  <c:v>82.4007453918</c:v>
                </c:pt>
                <c:pt idx="280">
                  <c:v>82.4007453918</c:v>
                </c:pt>
                <c:pt idx="281">
                  <c:v>82.4007453918</c:v>
                </c:pt>
                <c:pt idx="282">
                  <c:v>82.4007453918</c:v>
                </c:pt>
                <c:pt idx="283">
                  <c:v>82.4007453918</c:v>
                </c:pt>
                <c:pt idx="284">
                  <c:v>82.4007453918</c:v>
                </c:pt>
                <c:pt idx="285">
                  <c:v>82.4007453918</c:v>
                </c:pt>
                <c:pt idx="286">
                  <c:v>82.4007453918</c:v>
                </c:pt>
                <c:pt idx="287">
                  <c:v>82.4007453918</c:v>
                </c:pt>
                <c:pt idx="288">
                  <c:v>82.4007453918</c:v>
                </c:pt>
                <c:pt idx="289">
                  <c:v>82.4007453918</c:v>
                </c:pt>
                <c:pt idx="290">
                  <c:v>82.4007453918</c:v>
                </c:pt>
                <c:pt idx="291">
                  <c:v>82.4007453918</c:v>
                </c:pt>
                <c:pt idx="292">
                  <c:v>82.4007453918</c:v>
                </c:pt>
                <c:pt idx="293">
                  <c:v>82.4007453918</c:v>
                </c:pt>
                <c:pt idx="294">
                  <c:v>82.4007453918</c:v>
                </c:pt>
                <c:pt idx="295">
                  <c:v>82.4007453918</c:v>
                </c:pt>
                <c:pt idx="296">
                  <c:v>82.4007453918</c:v>
                </c:pt>
                <c:pt idx="297">
                  <c:v>82.4007453918</c:v>
                </c:pt>
                <c:pt idx="298">
                  <c:v>82.4007453918</c:v>
                </c:pt>
                <c:pt idx="299">
                  <c:v>82.4007453918</c:v>
                </c:pt>
                <c:pt idx="300">
                  <c:v>82.4007453918</c:v>
                </c:pt>
              </c:numCache>
            </c:numRef>
          </c:val>
          <c:smooth val="0"/>
        </c:ser>
        <c:ser>
          <c:idx val="4"/>
          <c:order val="4"/>
          <c:tx>
            <c:strRef>
              <c:f>Sheet1!$G$7</c:f>
              <c:strCache>
                <c:ptCount val="1"/>
                <c:pt idx="0">
                  <c:v>NPB:CG</c:v>
                </c:pt>
              </c:strCache>
            </c:strRef>
          </c:tx>
          <c:spPr>
            <a:ln w="31750"/>
          </c:spPr>
          <c:marker>
            <c:symbol val="none"/>
          </c:marker>
          <c:cat>
            <c:numRef>
              <c:f>Sheet1!$B$8:$B$308</c:f>
              <c:numCache>
                <c:formatCode>General</c:formatCode>
                <c:ptCount val="301"/>
                <c:pt idx="0">
                  <c:v>0.0</c:v>
                </c:pt>
                <c:pt idx="1">
                  <c:v>5.0</c:v>
                </c:pt>
                <c:pt idx="2">
                  <c:v>10.0</c:v>
                </c:pt>
                <c:pt idx="3">
                  <c:v>15.0</c:v>
                </c:pt>
                <c:pt idx="4">
                  <c:v>20.0</c:v>
                </c:pt>
                <c:pt idx="5">
                  <c:v>25.0</c:v>
                </c:pt>
                <c:pt idx="6">
                  <c:v>30.0</c:v>
                </c:pt>
                <c:pt idx="7">
                  <c:v>35.0</c:v>
                </c:pt>
                <c:pt idx="8">
                  <c:v>40.0</c:v>
                </c:pt>
                <c:pt idx="9">
                  <c:v>45.0</c:v>
                </c:pt>
                <c:pt idx="10">
                  <c:v>50.0</c:v>
                </c:pt>
                <c:pt idx="11">
                  <c:v>55.0</c:v>
                </c:pt>
                <c:pt idx="12">
                  <c:v>60.0</c:v>
                </c:pt>
                <c:pt idx="13">
                  <c:v>65.0</c:v>
                </c:pt>
                <c:pt idx="14">
                  <c:v>70.0</c:v>
                </c:pt>
                <c:pt idx="15">
                  <c:v>75.0</c:v>
                </c:pt>
                <c:pt idx="16">
                  <c:v>80.0</c:v>
                </c:pt>
                <c:pt idx="17">
                  <c:v>85.0</c:v>
                </c:pt>
                <c:pt idx="18">
                  <c:v>90.0</c:v>
                </c:pt>
                <c:pt idx="19">
                  <c:v>95.0</c:v>
                </c:pt>
                <c:pt idx="20">
                  <c:v>100.0</c:v>
                </c:pt>
                <c:pt idx="21">
                  <c:v>105.0</c:v>
                </c:pt>
                <c:pt idx="22">
                  <c:v>110.0</c:v>
                </c:pt>
                <c:pt idx="23">
                  <c:v>115.0</c:v>
                </c:pt>
                <c:pt idx="24">
                  <c:v>120.0</c:v>
                </c:pt>
                <c:pt idx="25">
                  <c:v>125.0</c:v>
                </c:pt>
                <c:pt idx="26">
                  <c:v>130.0</c:v>
                </c:pt>
                <c:pt idx="27">
                  <c:v>135.0</c:v>
                </c:pt>
                <c:pt idx="28">
                  <c:v>140.0</c:v>
                </c:pt>
                <c:pt idx="29">
                  <c:v>145.0</c:v>
                </c:pt>
                <c:pt idx="30">
                  <c:v>150.0</c:v>
                </c:pt>
                <c:pt idx="31">
                  <c:v>155.0</c:v>
                </c:pt>
                <c:pt idx="32">
                  <c:v>160.0</c:v>
                </c:pt>
                <c:pt idx="33">
                  <c:v>165.0</c:v>
                </c:pt>
                <c:pt idx="34">
                  <c:v>170.0</c:v>
                </c:pt>
                <c:pt idx="35">
                  <c:v>175.0</c:v>
                </c:pt>
                <c:pt idx="36">
                  <c:v>180.0</c:v>
                </c:pt>
                <c:pt idx="37">
                  <c:v>185.0</c:v>
                </c:pt>
                <c:pt idx="38">
                  <c:v>190.0</c:v>
                </c:pt>
                <c:pt idx="39">
                  <c:v>195.0</c:v>
                </c:pt>
                <c:pt idx="40">
                  <c:v>200.0</c:v>
                </c:pt>
                <c:pt idx="41">
                  <c:v>205.0</c:v>
                </c:pt>
                <c:pt idx="42">
                  <c:v>210.0</c:v>
                </c:pt>
                <c:pt idx="43">
                  <c:v>215.0</c:v>
                </c:pt>
                <c:pt idx="44">
                  <c:v>220.0</c:v>
                </c:pt>
                <c:pt idx="45">
                  <c:v>225.0</c:v>
                </c:pt>
                <c:pt idx="46">
                  <c:v>230.0</c:v>
                </c:pt>
                <c:pt idx="47">
                  <c:v>235.0</c:v>
                </c:pt>
                <c:pt idx="48">
                  <c:v>240.0</c:v>
                </c:pt>
                <c:pt idx="49">
                  <c:v>245.0</c:v>
                </c:pt>
                <c:pt idx="50">
                  <c:v>250.0</c:v>
                </c:pt>
                <c:pt idx="51">
                  <c:v>255.0</c:v>
                </c:pt>
                <c:pt idx="52">
                  <c:v>260.0</c:v>
                </c:pt>
                <c:pt idx="53">
                  <c:v>265.0</c:v>
                </c:pt>
                <c:pt idx="54">
                  <c:v>270.0</c:v>
                </c:pt>
                <c:pt idx="55">
                  <c:v>275.0</c:v>
                </c:pt>
                <c:pt idx="56">
                  <c:v>280.0</c:v>
                </c:pt>
                <c:pt idx="57">
                  <c:v>285.0</c:v>
                </c:pt>
                <c:pt idx="58">
                  <c:v>290.0</c:v>
                </c:pt>
                <c:pt idx="59">
                  <c:v>295.0</c:v>
                </c:pt>
                <c:pt idx="60">
                  <c:v>300.0</c:v>
                </c:pt>
                <c:pt idx="61">
                  <c:v>305.0</c:v>
                </c:pt>
                <c:pt idx="62">
                  <c:v>310.0</c:v>
                </c:pt>
                <c:pt idx="63">
                  <c:v>315.0</c:v>
                </c:pt>
                <c:pt idx="64">
                  <c:v>320.0</c:v>
                </c:pt>
                <c:pt idx="65">
                  <c:v>325.0</c:v>
                </c:pt>
                <c:pt idx="66">
                  <c:v>330.0</c:v>
                </c:pt>
                <c:pt idx="67">
                  <c:v>335.0</c:v>
                </c:pt>
                <c:pt idx="68">
                  <c:v>340.0</c:v>
                </c:pt>
                <c:pt idx="69">
                  <c:v>345.0</c:v>
                </c:pt>
                <c:pt idx="70">
                  <c:v>350.0</c:v>
                </c:pt>
                <c:pt idx="71">
                  <c:v>355.0</c:v>
                </c:pt>
                <c:pt idx="72">
                  <c:v>360.0</c:v>
                </c:pt>
                <c:pt idx="73">
                  <c:v>365.0</c:v>
                </c:pt>
                <c:pt idx="74">
                  <c:v>370.0</c:v>
                </c:pt>
                <c:pt idx="75">
                  <c:v>375.0</c:v>
                </c:pt>
                <c:pt idx="76">
                  <c:v>380.0</c:v>
                </c:pt>
                <c:pt idx="77">
                  <c:v>385.0</c:v>
                </c:pt>
                <c:pt idx="78">
                  <c:v>390.0</c:v>
                </c:pt>
                <c:pt idx="79">
                  <c:v>395.0</c:v>
                </c:pt>
                <c:pt idx="80">
                  <c:v>400.0</c:v>
                </c:pt>
                <c:pt idx="81">
                  <c:v>405.0</c:v>
                </c:pt>
                <c:pt idx="82">
                  <c:v>410.0</c:v>
                </c:pt>
                <c:pt idx="83">
                  <c:v>415.0</c:v>
                </c:pt>
                <c:pt idx="84">
                  <c:v>420.0</c:v>
                </c:pt>
                <c:pt idx="85">
                  <c:v>425.0</c:v>
                </c:pt>
                <c:pt idx="86">
                  <c:v>430.0</c:v>
                </c:pt>
                <c:pt idx="87">
                  <c:v>435.0</c:v>
                </c:pt>
                <c:pt idx="88">
                  <c:v>440.0</c:v>
                </c:pt>
                <c:pt idx="89">
                  <c:v>445.0</c:v>
                </c:pt>
                <c:pt idx="90">
                  <c:v>450.0</c:v>
                </c:pt>
                <c:pt idx="91">
                  <c:v>455.0</c:v>
                </c:pt>
                <c:pt idx="92">
                  <c:v>460.0</c:v>
                </c:pt>
                <c:pt idx="93">
                  <c:v>465.0</c:v>
                </c:pt>
                <c:pt idx="94">
                  <c:v>470.0</c:v>
                </c:pt>
                <c:pt idx="95">
                  <c:v>475.0</c:v>
                </c:pt>
                <c:pt idx="96">
                  <c:v>480.0</c:v>
                </c:pt>
                <c:pt idx="97">
                  <c:v>485.0</c:v>
                </c:pt>
                <c:pt idx="98">
                  <c:v>490.0</c:v>
                </c:pt>
                <c:pt idx="99">
                  <c:v>495.0</c:v>
                </c:pt>
                <c:pt idx="100">
                  <c:v>500.0</c:v>
                </c:pt>
                <c:pt idx="101">
                  <c:v>505.0</c:v>
                </c:pt>
                <c:pt idx="102">
                  <c:v>510.0</c:v>
                </c:pt>
                <c:pt idx="103">
                  <c:v>515.0</c:v>
                </c:pt>
                <c:pt idx="104">
                  <c:v>520.0</c:v>
                </c:pt>
                <c:pt idx="105">
                  <c:v>525.0</c:v>
                </c:pt>
                <c:pt idx="106">
                  <c:v>530.0</c:v>
                </c:pt>
                <c:pt idx="107">
                  <c:v>535.0</c:v>
                </c:pt>
                <c:pt idx="108">
                  <c:v>540.0</c:v>
                </c:pt>
                <c:pt idx="109">
                  <c:v>545.0</c:v>
                </c:pt>
                <c:pt idx="110">
                  <c:v>550.0</c:v>
                </c:pt>
                <c:pt idx="111">
                  <c:v>555.0</c:v>
                </c:pt>
                <c:pt idx="112">
                  <c:v>560.0</c:v>
                </c:pt>
                <c:pt idx="113">
                  <c:v>565.0</c:v>
                </c:pt>
                <c:pt idx="114">
                  <c:v>570.0</c:v>
                </c:pt>
                <c:pt idx="115">
                  <c:v>575.0</c:v>
                </c:pt>
                <c:pt idx="116">
                  <c:v>580.0</c:v>
                </c:pt>
                <c:pt idx="117">
                  <c:v>585.0</c:v>
                </c:pt>
                <c:pt idx="118">
                  <c:v>590.0</c:v>
                </c:pt>
                <c:pt idx="119">
                  <c:v>595.0</c:v>
                </c:pt>
                <c:pt idx="120">
                  <c:v>600.0</c:v>
                </c:pt>
                <c:pt idx="121">
                  <c:v>605.0</c:v>
                </c:pt>
                <c:pt idx="122">
                  <c:v>610.0</c:v>
                </c:pt>
                <c:pt idx="123">
                  <c:v>615.0</c:v>
                </c:pt>
                <c:pt idx="124">
                  <c:v>620.0</c:v>
                </c:pt>
                <c:pt idx="125">
                  <c:v>625.0</c:v>
                </c:pt>
                <c:pt idx="126">
                  <c:v>630.0</c:v>
                </c:pt>
                <c:pt idx="127">
                  <c:v>635.0</c:v>
                </c:pt>
                <c:pt idx="128">
                  <c:v>640.0</c:v>
                </c:pt>
                <c:pt idx="129">
                  <c:v>645.0</c:v>
                </c:pt>
                <c:pt idx="130">
                  <c:v>650.0</c:v>
                </c:pt>
                <c:pt idx="131">
                  <c:v>655.0</c:v>
                </c:pt>
                <c:pt idx="132">
                  <c:v>660.0</c:v>
                </c:pt>
                <c:pt idx="133">
                  <c:v>665.0</c:v>
                </c:pt>
                <c:pt idx="134">
                  <c:v>670.0</c:v>
                </c:pt>
                <c:pt idx="135">
                  <c:v>675.0</c:v>
                </c:pt>
                <c:pt idx="136">
                  <c:v>680.0</c:v>
                </c:pt>
                <c:pt idx="137">
                  <c:v>685.0</c:v>
                </c:pt>
                <c:pt idx="138">
                  <c:v>690.0</c:v>
                </c:pt>
                <c:pt idx="139">
                  <c:v>695.0</c:v>
                </c:pt>
                <c:pt idx="140">
                  <c:v>700.0</c:v>
                </c:pt>
                <c:pt idx="141">
                  <c:v>705.0</c:v>
                </c:pt>
                <c:pt idx="142">
                  <c:v>710.0</c:v>
                </c:pt>
                <c:pt idx="143">
                  <c:v>715.0</c:v>
                </c:pt>
                <c:pt idx="144">
                  <c:v>720.0</c:v>
                </c:pt>
                <c:pt idx="145">
                  <c:v>725.0</c:v>
                </c:pt>
                <c:pt idx="146">
                  <c:v>730.0</c:v>
                </c:pt>
                <c:pt idx="147">
                  <c:v>735.0</c:v>
                </c:pt>
                <c:pt idx="148">
                  <c:v>740.0</c:v>
                </c:pt>
                <c:pt idx="149">
                  <c:v>745.0</c:v>
                </c:pt>
                <c:pt idx="150">
                  <c:v>750.0</c:v>
                </c:pt>
                <c:pt idx="151">
                  <c:v>755.0</c:v>
                </c:pt>
                <c:pt idx="152">
                  <c:v>760.0</c:v>
                </c:pt>
                <c:pt idx="153">
                  <c:v>765.0</c:v>
                </c:pt>
                <c:pt idx="154">
                  <c:v>770.0</c:v>
                </c:pt>
                <c:pt idx="155">
                  <c:v>775.0</c:v>
                </c:pt>
                <c:pt idx="156">
                  <c:v>780.0</c:v>
                </c:pt>
                <c:pt idx="157">
                  <c:v>785.0</c:v>
                </c:pt>
                <c:pt idx="158">
                  <c:v>790.0</c:v>
                </c:pt>
                <c:pt idx="159">
                  <c:v>795.0</c:v>
                </c:pt>
                <c:pt idx="160">
                  <c:v>800.0</c:v>
                </c:pt>
                <c:pt idx="161">
                  <c:v>805.0</c:v>
                </c:pt>
                <c:pt idx="162">
                  <c:v>810.0</c:v>
                </c:pt>
                <c:pt idx="163">
                  <c:v>815.0</c:v>
                </c:pt>
                <c:pt idx="164">
                  <c:v>820.0</c:v>
                </c:pt>
                <c:pt idx="165">
                  <c:v>825.0</c:v>
                </c:pt>
                <c:pt idx="166">
                  <c:v>830.0</c:v>
                </c:pt>
                <c:pt idx="167">
                  <c:v>835.0</c:v>
                </c:pt>
                <c:pt idx="168">
                  <c:v>840.0</c:v>
                </c:pt>
                <c:pt idx="169">
                  <c:v>845.0</c:v>
                </c:pt>
                <c:pt idx="170">
                  <c:v>850.0</c:v>
                </c:pt>
                <c:pt idx="171">
                  <c:v>855.0</c:v>
                </c:pt>
                <c:pt idx="172">
                  <c:v>860.0</c:v>
                </c:pt>
                <c:pt idx="173">
                  <c:v>865.0</c:v>
                </c:pt>
                <c:pt idx="174">
                  <c:v>870.0</c:v>
                </c:pt>
                <c:pt idx="175">
                  <c:v>875.0</c:v>
                </c:pt>
                <c:pt idx="176">
                  <c:v>880.0</c:v>
                </c:pt>
                <c:pt idx="177">
                  <c:v>885.0</c:v>
                </c:pt>
                <c:pt idx="178">
                  <c:v>890.0</c:v>
                </c:pt>
                <c:pt idx="179">
                  <c:v>895.0</c:v>
                </c:pt>
                <c:pt idx="180">
                  <c:v>900.0</c:v>
                </c:pt>
                <c:pt idx="181">
                  <c:v>905.0</c:v>
                </c:pt>
                <c:pt idx="182">
                  <c:v>910.0</c:v>
                </c:pt>
                <c:pt idx="183">
                  <c:v>915.0</c:v>
                </c:pt>
                <c:pt idx="184">
                  <c:v>920.0</c:v>
                </c:pt>
                <c:pt idx="185">
                  <c:v>925.0</c:v>
                </c:pt>
                <c:pt idx="186">
                  <c:v>930.0</c:v>
                </c:pt>
                <c:pt idx="187">
                  <c:v>935.0</c:v>
                </c:pt>
                <c:pt idx="188">
                  <c:v>940.0</c:v>
                </c:pt>
                <c:pt idx="189">
                  <c:v>945.0</c:v>
                </c:pt>
                <c:pt idx="190">
                  <c:v>950.0</c:v>
                </c:pt>
                <c:pt idx="191">
                  <c:v>955.0</c:v>
                </c:pt>
                <c:pt idx="192">
                  <c:v>960.0</c:v>
                </c:pt>
                <c:pt idx="193">
                  <c:v>965.0</c:v>
                </c:pt>
                <c:pt idx="194">
                  <c:v>970.0</c:v>
                </c:pt>
                <c:pt idx="195">
                  <c:v>975.0</c:v>
                </c:pt>
                <c:pt idx="196">
                  <c:v>980.0</c:v>
                </c:pt>
                <c:pt idx="197">
                  <c:v>985.0</c:v>
                </c:pt>
                <c:pt idx="198">
                  <c:v>990.0</c:v>
                </c:pt>
                <c:pt idx="199">
                  <c:v>995.0</c:v>
                </c:pt>
                <c:pt idx="200">
                  <c:v>1000.0</c:v>
                </c:pt>
                <c:pt idx="201">
                  <c:v>1005.0</c:v>
                </c:pt>
                <c:pt idx="202">
                  <c:v>1010.0</c:v>
                </c:pt>
                <c:pt idx="203">
                  <c:v>1015.0</c:v>
                </c:pt>
                <c:pt idx="204">
                  <c:v>1020.0</c:v>
                </c:pt>
                <c:pt idx="205">
                  <c:v>1025.0</c:v>
                </c:pt>
                <c:pt idx="206">
                  <c:v>1030.0</c:v>
                </c:pt>
                <c:pt idx="207">
                  <c:v>1035.0</c:v>
                </c:pt>
                <c:pt idx="208">
                  <c:v>1040.0</c:v>
                </c:pt>
                <c:pt idx="209">
                  <c:v>1045.0</c:v>
                </c:pt>
                <c:pt idx="210">
                  <c:v>1050.0</c:v>
                </c:pt>
                <c:pt idx="211">
                  <c:v>1055.0</c:v>
                </c:pt>
                <c:pt idx="212">
                  <c:v>1060.0</c:v>
                </c:pt>
                <c:pt idx="213">
                  <c:v>1065.0</c:v>
                </c:pt>
                <c:pt idx="214">
                  <c:v>1070.0</c:v>
                </c:pt>
                <c:pt idx="215">
                  <c:v>1075.0</c:v>
                </c:pt>
                <c:pt idx="216">
                  <c:v>1080.0</c:v>
                </c:pt>
                <c:pt idx="217">
                  <c:v>1085.0</c:v>
                </c:pt>
                <c:pt idx="218">
                  <c:v>1090.0</c:v>
                </c:pt>
                <c:pt idx="219">
                  <c:v>1095.0</c:v>
                </c:pt>
                <c:pt idx="220">
                  <c:v>1100.0</c:v>
                </c:pt>
                <c:pt idx="221">
                  <c:v>1105.0</c:v>
                </c:pt>
                <c:pt idx="222">
                  <c:v>1110.0</c:v>
                </c:pt>
                <c:pt idx="223">
                  <c:v>1115.0</c:v>
                </c:pt>
                <c:pt idx="224">
                  <c:v>1120.0</c:v>
                </c:pt>
                <c:pt idx="225">
                  <c:v>1125.0</c:v>
                </c:pt>
                <c:pt idx="226">
                  <c:v>1130.0</c:v>
                </c:pt>
                <c:pt idx="227">
                  <c:v>1135.0</c:v>
                </c:pt>
                <c:pt idx="228">
                  <c:v>1140.0</c:v>
                </c:pt>
                <c:pt idx="229">
                  <c:v>1145.0</c:v>
                </c:pt>
                <c:pt idx="230">
                  <c:v>1150.0</c:v>
                </c:pt>
                <c:pt idx="231">
                  <c:v>1155.0</c:v>
                </c:pt>
                <c:pt idx="232">
                  <c:v>1160.0</c:v>
                </c:pt>
                <c:pt idx="233">
                  <c:v>1165.0</c:v>
                </c:pt>
                <c:pt idx="234">
                  <c:v>1170.0</c:v>
                </c:pt>
                <c:pt idx="235">
                  <c:v>1175.0</c:v>
                </c:pt>
                <c:pt idx="236">
                  <c:v>1180.0</c:v>
                </c:pt>
                <c:pt idx="237">
                  <c:v>1185.0</c:v>
                </c:pt>
                <c:pt idx="238">
                  <c:v>1190.0</c:v>
                </c:pt>
                <c:pt idx="239">
                  <c:v>1195.0</c:v>
                </c:pt>
                <c:pt idx="240">
                  <c:v>1200.0</c:v>
                </c:pt>
                <c:pt idx="241">
                  <c:v>1205.0</c:v>
                </c:pt>
                <c:pt idx="242">
                  <c:v>1210.0</c:v>
                </c:pt>
                <c:pt idx="243">
                  <c:v>1215.0</c:v>
                </c:pt>
                <c:pt idx="244">
                  <c:v>1220.0</c:v>
                </c:pt>
                <c:pt idx="245">
                  <c:v>1225.0</c:v>
                </c:pt>
                <c:pt idx="246">
                  <c:v>1230.0</c:v>
                </c:pt>
                <c:pt idx="247">
                  <c:v>1235.0</c:v>
                </c:pt>
                <c:pt idx="248">
                  <c:v>1240.0</c:v>
                </c:pt>
                <c:pt idx="249">
                  <c:v>1245.0</c:v>
                </c:pt>
                <c:pt idx="250">
                  <c:v>1250.0</c:v>
                </c:pt>
                <c:pt idx="251">
                  <c:v>1255.0</c:v>
                </c:pt>
                <c:pt idx="252">
                  <c:v>1260.0</c:v>
                </c:pt>
                <c:pt idx="253">
                  <c:v>1265.0</c:v>
                </c:pt>
                <c:pt idx="254">
                  <c:v>1270.0</c:v>
                </c:pt>
                <c:pt idx="255">
                  <c:v>1275.0</c:v>
                </c:pt>
                <c:pt idx="256">
                  <c:v>1280.0</c:v>
                </c:pt>
                <c:pt idx="257">
                  <c:v>1285.0</c:v>
                </c:pt>
                <c:pt idx="258">
                  <c:v>1290.0</c:v>
                </c:pt>
                <c:pt idx="259">
                  <c:v>1295.0</c:v>
                </c:pt>
                <c:pt idx="260">
                  <c:v>1300.0</c:v>
                </c:pt>
                <c:pt idx="261">
                  <c:v>1305.0</c:v>
                </c:pt>
                <c:pt idx="262">
                  <c:v>1310.0</c:v>
                </c:pt>
                <c:pt idx="263">
                  <c:v>1315.0</c:v>
                </c:pt>
                <c:pt idx="264">
                  <c:v>1320.0</c:v>
                </c:pt>
                <c:pt idx="265">
                  <c:v>1325.0</c:v>
                </c:pt>
                <c:pt idx="266">
                  <c:v>1330.0</c:v>
                </c:pt>
                <c:pt idx="267">
                  <c:v>1335.0</c:v>
                </c:pt>
                <c:pt idx="268">
                  <c:v>1340.0</c:v>
                </c:pt>
                <c:pt idx="269">
                  <c:v>1345.0</c:v>
                </c:pt>
                <c:pt idx="270">
                  <c:v>1350.0</c:v>
                </c:pt>
                <c:pt idx="271">
                  <c:v>1355.0</c:v>
                </c:pt>
                <c:pt idx="272">
                  <c:v>1360.0</c:v>
                </c:pt>
                <c:pt idx="273">
                  <c:v>1365.0</c:v>
                </c:pt>
                <c:pt idx="274">
                  <c:v>1370.0</c:v>
                </c:pt>
                <c:pt idx="275">
                  <c:v>1375.0</c:v>
                </c:pt>
                <c:pt idx="276">
                  <c:v>1380.0</c:v>
                </c:pt>
                <c:pt idx="277">
                  <c:v>1385.0</c:v>
                </c:pt>
                <c:pt idx="278">
                  <c:v>1390.0</c:v>
                </c:pt>
                <c:pt idx="279">
                  <c:v>1395.0</c:v>
                </c:pt>
                <c:pt idx="280">
                  <c:v>1400.0</c:v>
                </c:pt>
                <c:pt idx="281">
                  <c:v>1405.0</c:v>
                </c:pt>
                <c:pt idx="282">
                  <c:v>1410.0</c:v>
                </c:pt>
                <c:pt idx="283">
                  <c:v>1415.0</c:v>
                </c:pt>
                <c:pt idx="284">
                  <c:v>1420.0</c:v>
                </c:pt>
                <c:pt idx="285">
                  <c:v>1425.0</c:v>
                </c:pt>
                <c:pt idx="286">
                  <c:v>1430.0</c:v>
                </c:pt>
                <c:pt idx="287">
                  <c:v>1435.0</c:v>
                </c:pt>
                <c:pt idx="288">
                  <c:v>1440.0</c:v>
                </c:pt>
                <c:pt idx="289">
                  <c:v>1445.0</c:v>
                </c:pt>
                <c:pt idx="290">
                  <c:v>1450.0</c:v>
                </c:pt>
                <c:pt idx="291">
                  <c:v>1455.0</c:v>
                </c:pt>
                <c:pt idx="292">
                  <c:v>1460.0</c:v>
                </c:pt>
                <c:pt idx="293">
                  <c:v>1465.0</c:v>
                </c:pt>
                <c:pt idx="294">
                  <c:v>1470.0</c:v>
                </c:pt>
                <c:pt idx="295">
                  <c:v>1475.0</c:v>
                </c:pt>
                <c:pt idx="296">
                  <c:v>1480.0</c:v>
                </c:pt>
                <c:pt idx="297">
                  <c:v>1485.0</c:v>
                </c:pt>
                <c:pt idx="298">
                  <c:v>1490.0</c:v>
                </c:pt>
                <c:pt idx="299">
                  <c:v>1495.0</c:v>
                </c:pt>
                <c:pt idx="300">
                  <c:v>1500.0</c:v>
                </c:pt>
              </c:numCache>
            </c:numRef>
          </c:cat>
          <c:val>
            <c:numRef>
              <c:f>Sheet1!$G$8:$G$308</c:f>
              <c:numCache>
                <c:formatCode>General</c:formatCode>
                <c:ptCount val="301"/>
                <c:pt idx="0">
                  <c:v>0.0</c:v>
                </c:pt>
                <c:pt idx="1">
                  <c:v>53.3336524963</c:v>
                </c:pt>
                <c:pt idx="2">
                  <c:v>53.3336524963</c:v>
                </c:pt>
                <c:pt idx="3">
                  <c:v>53.3336524963</c:v>
                </c:pt>
                <c:pt idx="4">
                  <c:v>53.3336524963</c:v>
                </c:pt>
                <c:pt idx="5">
                  <c:v>53.3336524963</c:v>
                </c:pt>
                <c:pt idx="6">
                  <c:v>53.3336524963</c:v>
                </c:pt>
                <c:pt idx="7">
                  <c:v>53.3336524963</c:v>
                </c:pt>
                <c:pt idx="8">
                  <c:v>53.3336524963</c:v>
                </c:pt>
                <c:pt idx="9">
                  <c:v>53.3336524963</c:v>
                </c:pt>
                <c:pt idx="10">
                  <c:v>53.3336524963</c:v>
                </c:pt>
                <c:pt idx="11">
                  <c:v>53.3336524963</c:v>
                </c:pt>
                <c:pt idx="12">
                  <c:v>53.3336524963</c:v>
                </c:pt>
                <c:pt idx="13">
                  <c:v>53.3336524963</c:v>
                </c:pt>
                <c:pt idx="14">
                  <c:v>53.3336524963</c:v>
                </c:pt>
                <c:pt idx="15">
                  <c:v>53.3336524963</c:v>
                </c:pt>
                <c:pt idx="16">
                  <c:v>53.3336524963</c:v>
                </c:pt>
                <c:pt idx="17">
                  <c:v>53.3336524963</c:v>
                </c:pt>
                <c:pt idx="18">
                  <c:v>53.3336524963</c:v>
                </c:pt>
                <c:pt idx="19">
                  <c:v>53.3336524963</c:v>
                </c:pt>
                <c:pt idx="20">
                  <c:v>53.3336524963</c:v>
                </c:pt>
                <c:pt idx="21">
                  <c:v>53.3336524963</c:v>
                </c:pt>
                <c:pt idx="22">
                  <c:v>53.3336524963</c:v>
                </c:pt>
                <c:pt idx="23">
                  <c:v>53.3336524963</c:v>
                </c:pt>
                <c:pt idx="24">
                  <c:v>53.3336524963</c:v>
                </c:pt>
                <c:pt idx="25">
                  <c:v>53.3336524963</c:v>
                </c:pt>
                <c:pt idx="26">
                  <c:v>53.3336524963</c:v>
                </c:pt>
                <c:pt idx="27">
                  <c:v>53.3336524963</c:v>
                </c:pt>
                <c:pt idx="28">
                  <c:v>53.3336524963</c:v>
                </c:pt>
                <c:pt idx="29">
                  <c:v>53.3336524963</c:v>
                </c:pt>
                <c:pt idx="30">
                  <c:v>53.3336524963</c:v>
                </c:pt>
                <c:pt idx="31">
                  <c:v>53.3336524963</c:v>
                </c:pt>
                <c:pt idx="32">
                  <c:v>53.3336524963</c:v>
                </c:pt>
                <c:pt idx="33">
                  <c:v>53.3336524963</c:v>
                </c:pt>
                <c:pt idx="34">
                  <c:v>53.3336524963</c:v>
                </c:pt>
                <c:pt idx="35">
                  <c:v>53.3336524963</c:v>
                </c:pt>
                <c:pt idx="36">
                  <c:v>53.3336524963</c:v>
                </c:pt>
                <c:pt idx="37">
                  <c:v>53.3336524963</c:v>
                </c:pt>
                <c:pt idx="38">
                  <c:v>53.3336524963</c:v>
                </c:pt>
                <c:pt idx="39">
                  <c:v>53.3336524963</c:v>
                </c:pt>
                <c:pt idx="40">
                  <c:v>53.3336524963</c:v>
                </c:pt>
                <c:pt idx="41">
                  <c:v>53.3336524963</c:v>
                </c:pt>
                <c:pt idx="42">
                  <c:v>53.3336524963</c:v>
                </c:pt>
                <c:pt idx="43">
                  <c:v>53.3336524963</c:v>
                </c:pt>
                <c:pt idx="44">
                  <c:v>53.3336524963</c:v>
                </c:pt>
                <c:pt idx="45">
                  <c:v>53.3336524963</c:v>
                </c:pt>
                <c:pt idx="46">
                  <c:v>53.3336524963</c:v>
                </c:pt>
                <c:pt idx="47">
                  <c:v>53.3336524963</c:v>
                </c:pt>
                <c:pt idx="48">
                  <c:v>53.3336524963</c:v>
                </c:pt>
                <c:pt idx="49">
                  <c:v>53.3336524963</c:v>
                </c:pt>
                <c:pt idx="50">
                  <c:v>53.3336524963</c:v>
                </c:pt>
                <c:pt idx="51">
                  <c:v>53.3336524963</c:v>
                </c:pt>
                <c:pt idx="52">
                  <c:v>53.3336524963</c:v>
                </c:pt>
                <c:pt idx="53">
                  <c:v>53.3336524963</c:v>
                </c:pt>
                <c:pt idx="54">
                  <c:v>53.3336524963</c:v>
                </c:pt>
                <c:pt idx="55">
                  <c:v>53.3336524963</c:v>
                </c:pt>
                <c:pt idx="56">
                  <c:v>53.3336524963</c:v>
                </c:pt>
                <c:pt idx="57">
                  <c:v>53.3336524963</c:v>
                </c:pt>
                <c:pt idx="58">
                  <c:v>53.3336524963</c:v>
                </c:pt>
                <c:pt idx="59">
                  <c:v>53.3336524963</c:v>
                </c:pt>
                <c:pt idx="60">
                  <c:v>53.3336524963</c:v>
                </c:pt>
                <c:pt idx="61">
                  <c:v>53.3336524963</c:v>
                </c:pt>
                <c:pt idx="62">
                  <c:v>53.3336524963</c:v>
                </c:pt>
                <c:pt idx="63">
                  <c:v>53.3336524963</c:v>
                </c:pt>
                <c:pt idx="64">
                  <c:v>53.3336524963</c:v>
                </c:pt>
                <c:pt idx="65">
                  <c:v>53.3336524963</c:v>
                </c:pt>
                <c:pt idx="66">
                  <c:v>53.3336524963</c:v>
                </c:pt>
                <c:pt idx="67">
                  <c:v>53.3336524963</c:v>
                </c:pt>
                <c:pt idx="68">
                  <c:v>53.3336524963</c:v>
                </c:pt>
                <c:pt idx="69">
                  <c:v>53.3336524963</c:v>
                </c:pt>
                <c:pt idx="70">
                  <c:v>53.3336524963</c:v>
                </c:pt>
                <c:pt idx="71">
                  <c:v>53.3336524963</c:v>
                </c:pt>
                <c:pt idx="72">
                  <c:v>53.3336524963</c:v>
                </c:pt>
                <c:pt idx="73">
                  <c:v>53.3336524963</c:v>
                </c:pt>
                <c:pt idx="74">
                  <c:v>53.3336524963</c:v>
                </c:pt>
                <c:pt idx="75">
                  <c:v>53.3336524963</c:v>
                </c:pt>
                <c:pt idx="76">
                  <c:v>53.3336524963</c:v>
                </c:pt>
                <c:pt idx="77">
                  <c:v>53.3336524963</c:v>
                </c:pt>
                <c:pt idx="78">
                  <c:v>53.3336524963</c:v>
                </c:pt>
                <c:pt idx="79">
                  <c:v>53.3336524963</c:v>
                </c:pt>
                <c:pt idx="80">
                  <c:v>53.3336524963</c:v>
                </c:pt>
                <c:pt idx="81">
                  <c:v>53.3336524963</c:v>
                </c:pt>
                <c:pt idx="82">
                  <c:v>53.3336524963</c:v>
                </c:pt>
                <c:pt idx="83">
                  <c:v>53.3336524963</c:v>
                </c:pt>
                <c:pt idx="84">
                  <c:v>53.3336524963</c:v>
                </c:pt>
                <c:pt idx="85">
                  <c:v>53.3336524963</c:v>
                </c:pt>
                <c:pt idx="86">
                  <c:v>53.3336524963</c:v>
                </c:pt>
                <c:pt idx="87">
                  <c:v>53.3336524963</c:v>
                </c:pt>
                <c:pt idx="88">
                  <c:v>53.3336524963</c:v>
                </c:pt>
                <c:pt idx="89">
                  <c:v>53.3336524963</c:v>
                </c:pt>
                <c:pt idx="90">
                  <c:v>53.3336524963</c:v>
                </c:pt>
                <c:pt idx="91">
                  <c:v>53.3336524963</c:v>
                </c:pt>
                <c:pt idx="92">
                  <c:v>53.3336524963</c:v>
                </c:pt>
                <c:pt idx="93">
                  <c:v>53.3336524963</c:v>
                </c:pt>
                <c:pt idx="94">
                  <c:v>53.3336524963</c:v>
                </c:pt>
                <c:pt idx="95">
                  <c:v>53.3336524963</c:v>
                </c:pt>
                <c:pt idx="96">
                  <c:v>53.3336524963</c:v>
                </c:pt>
                <c:pt idx="97">
                  <c:v>53.3336524963</c:v>
                </c:pt>
                <c:pt idx="98">
                  <c:v>53.3336524963</c:v>
                </c:pt>
                <c:pt idx="99">
                  <c:v>53.3336524963</c:v>
                </c:pt>
                <c:pt idx="100">
                  <c:v>53.3336524963</c:v>
                </c:pt>
                <c:pt idx="101">
                  <c:v>53.3336524963</c:v>
                </c:pt>
                <c:pt idx="102">
                  <c:v>53.3336524963</c:v>
                </c:pt>
                <c:pt idx="103">
                  <c:v>53.3336524963</c:v>
                </c:pt>
                <c:pt idx="104">
                  <c:v>53.3336524963</c:v>
                </c:pt>
                <c:pt idx="105">
                  <c:v>53.3336524963</c:v>
                </c:pt>
                <c:pt idx="106">
                  <c:v>53.3336524963</c:v>
                </c:pt>
                <c:pt idx="107">
                  <c:v>53.3336524963</c:v>
                </c:pt>
                <c:pt idx="108">
                  <c:v>53.3336524963</c:v>
                </c:pt>
                <c:pt idx="109">
                  <c:v>53.3336524963</c:v>
                </c:pt>
                <c:pt idx="110">
                  <c:v>53.3336524963</c:v>
                </c:pt>
                <c:pt idx="111">
                  <c:v>53.3336524963</c:v>
                </c:pt>
                <c:pt idx="112">
                  <c:v>53.3336524963</c:v>
                </c:pt>
                <c:pt idx="113">
                  <c:v>53.3336524963</c:v>
                </c:pt>
                <c:pt idx="114">
                  <c:v>53.3336524963</c:v>
                </c:pt>
                <c:pt idx="115">
                  <c:v>53.3336524963</c:v>
                </c:pt>
                <c:pt idx="116">
                  <c:v>53.3336524963</c:v>
                </c:pt>
                <c:pt idx="117">
                  <c:v>53.3336524963</c:v>
                </c:pt>
                <c:pt idx="118">
                  <c:v>53.3336524963</c:v>
                </c:pt>
                <c:pt idx="119">
                  <c:v>53.3336524963</c:v>
                </c:pt>
                <c:pt idx="120">
                  <c:v>53.3336524963</c:v>
                </c:pt>
                <c:pt idx="121">
                  <c:v>53.3336524963</c:v>
                </c:pt>
                <c:pt idx="122">
                  <c:v>53.3336524963</c:v>
                </c:pt>
                <c:pt idx="123">
                  <c:v>53.3336524963</c:v>
                </c:pt>
                <c:pt idx="124">
                  <c:v>53.3336524963</c:v>
                </c:pt>
                <c:pt idx="125">
                  <c:v>53.3336524963</c:v>
                </c:pt>
                <c:pt idx="126">
                  <c:v>53.3336524963</c:v>
                </c:pt>
                <c:pt idx="127">
                  <c:v>53.3336524963</c:v>
                </c:pt>
                <c:pt idx="128">
                  <c:v>53.3336524963</c:v>
                </c:pt>
                <c:pt idx="129">
                  <c:v>53.3336524963</c:v>
                </c:pt>
                <c:pt idx="130">
                  <c:v>53.3336524963</c:v>
                </c:pt>
                <c:pt idx="131">
                  <c:v>53.3336524963</c:v>
                </c:pt>
                <c:pt idx="132">
                  <c:v>53.3336524963</c:v>
                </c:pt>
                <c:pt idx="133">
                  <c:v>53.3336524963</c:v>
                </c:pt>
                <c:pt idx="134">
                  <c:v>53.3336524963</c:v>
                </c:pt>
                <c:pt idx="135">
                  <c:v>53.3336524963</c:v>
                </c:pt>
                <c:pt idx="136">
                  <c:v>53.3336524963</c:v>
                </c:pt>
                <c:pt idx="137">
                  <c:v>53.3336524963</c:v>
                </c:pt>
                <c:pt idx="138">
                  <c:v>53.3336524963</c:v>
                </c:pt>
                <c:pt idx="139">
                  <c:v>53.3336524963</c:v>
                </c:pt>
                <c:pt idx="140">
                  <c:v>53.3336524963</c:v>
                </c:pt>
                <c:pt idx="141">
                  <c:v>53.3336524963</c:v>
                </c:pt>
                <c:pt idx="142">
                  <c:v>53.3336524963</c:v>
                </c:pt>
                <c:pt idx="143">
                  <c:v>53.3336524963</c:v>
                </c:pt>
                <c:pt idx="144">
                  <c:v>53.3336524963</c:v>
                </c:pt>
                <c:pt idx="145">
                  <c:v>53.3336524963</c:v>
                </c:pt>
                <c:pt idx="146">
                  <c:v>53.3336524963</c:v>
                </c:pt>
                <c:pt idx="147">
                  <c:v>53.3336524963</c:v>
                </c:pt>
                <c:pt idx="148">
                  <c:v>53.3336524963</c:v>
                </c:pt>
                <c:pt idx="149">
                  <c:v>53.3336524963</c:v>
                </c:pt>
                <c:pt idx="150">
                  <c:v>53.3336524963</c:v>
                </c:pt>
                <c:pt idx="151">
                  <c:v>53.3336524963</c:v>
                </c:pt>
                <c:pt idx="152">
                  <c:v>53.3336524963</c:v>
                </c:pt>
                <c:pt idx="153">
                  <c:v>53.3336524963</c:v>
                </c:pt>
                <c:pt idx="154">
                  <c:v>53.3336524963</c:v>
                </c:pt>
                <c:pt idx="155">
                  <c:v>53.3336524963</c:v>
                </c:pt>
                <c:pt idx="156">
                  <c:v>53.3336524963</c:v>
                </c:pt>
                <c:pt idx="157">
                  <c:v>53.3336524963</c:v>
                </c:pt>
                <c:pt idx="158">
                  <c:v>53.3336524963</c:v>
                </c:pt>
                <c:pt idx="159">
                  <c:v>53.3336524963</c:v>
                </c:pt>
                <c:pt idx="160">
                  <c:v>53.3336524963</c:v>
                </c:pt>
                <c:pt idx="161">
                  <c:v>53.3336524963</c:v>
                </c:pt>
                <c:pt idx="162">
                  <c:v>53.3336524963</c:v>
                </c:pt>
                <c:pt idx="163">
                  <c:v>53.3336524963</c:v>
                </c:pt>
                <c:pt idx="164">
                  <c:v>53.3336524963</c:v>
                </c:pt>
                <c:pt idx="165">
                  <c:v>53.3336524963</c:v>
                </c:pt>
                <c:pt idx="166">
                  <c:v>53.3336524963</c:v>
                </c:pt>
                <c:pt idx="167">
                  <c:v>53.3336524963</c:v>
                </c:pt>
                <c:pt idx="168">
                  <c:v>53.3336524963</c:v>
                </c:pt>
                <c:pt idx="169">
                  <c:v>53.3336524963</c:v>
                </c:pt>
                <c:pt idx="170">
                  <c:v>53.3336524963</c:v>
                </c:pt>
                <c:pt idx="171">
                  <c:v>53.3336524963</c:v>
                </c:pt>
                <c:pt idx="172">
                  <c:v>53.3336524963</c:v>
                </c:pt>
                <c:pt idx="173">
                  <c:v>53.3336524963</c:v>
                </c:pt>
                <c:pt idx="174">
                  <c:v>53.3336524963</c:v>
                </c:pt>
                <c:pt idx="175">
                  <c:v>53.3336524963</c:v>
                </c:pt>
                <c:pt idx="176">
                  <c:v>53.3336524963</c:v>
                </c:pt>
                <c:pt idx="177">
                  <c:v>53.3336524963</c:v>
                </c:pt>
                <c:pt idx="178">
                  <c:v>53.3336524963</c:v>
                </c:pt>
                <c:pt idx="179">
                  <c:v>53.3336524963</c:v>
                </c:pt>
                <c:pt idx="180">
                  <c:v>53.3336524963</c:v>
                </c:pt>
                <c:pt idx="181">
                  <c:v>53.3336524963</c:v>
                </c:pt>
                <c:pt idx="182">
                  <c:v>53.3336524963</c:v>
                </c:pt>
                <c:pt idx="183">
                  <c:v>53.3336524963</c:v>
                </c:pt>
                <c:pt idx="184">
                  <c:v>53.3336524963</c:v>
                </c:pt>
                <c:pt idx="185">
                  <c:v>53.3336524963</c:v>
                </c:pt>
                <c:pt idx="186">
                  <c:v>53.3336524963</c:v>
                </c:pt>
                <c:pt idx="187">
                  <c:v>53.3336524963</c:v>
                </c:pt>
                <c:pt idx="188">
                  <c:v>53.3336524963</c:v>
                </c:pt>
                <c:pt idx="189">
                  <c:v>53.3336524963</c:v>
                </c:pt>
                <c:pt idx="190">
                  <c:v>53.3336524963</c:v>
                </c:pt>
                <c:pt idx="191">
                  <c:v>53.3336524963</c:v>
                </c:pt>
                <c:pt idx="192">
                  <c:v>53.3336524963</c:v>
                </c:pt>
                <c:pt idx="193">
                  <c:v>53.3336524963</c:v>
                </c:pt>
                <c:pt idx="194">
                  <c:v>53.3336524963</c:v>
                </c:pt>
                <c:pt idx="195">
                  <c:v>53.3336524963</c:v>
                </c:pt>
                <c:pt idx="196">
                  <c:v>53.3336524963</c:v>
                </c:pt>
                <c:pt idx="197">
                  <c:v>53.3336524963</c:v>
                </c:pt>
                <c:pt idx="198">
                  <c:v>53.3336524963</c:v>
                </c:pt>
                <c:pt idx="199">
                  <c:v>53.3336524963</c:v>
                </c:pt>
                <c:pt idx="200">
                  <c:v>53.3336524963</c:v>
                </c:pt>
                <c:pt idx="201">
                  <c:v>53.3336524963</c:v>
                </c:pt>
                <c:pt idx="202">
                  <c:v>53.3336524963</c:v>
                </c:pt>
                <c:pt idx="203">
                  <c:v>53.3336524963</c:v>
                </c:pt>
                <c:pt idx="204">
                  <c:v>53.3336524963</c:v>
                </c:pt>
                <c:pt idx="205">
                  <c:v>53.3336524963</c:v>
                </c:pt>
                <c:pt idx="206">
                  <c:v>53.3336524963</c:v>
                </c:pt>
                <c:pt idx="207">
                  <c:v>53.3336524963</c:v>
                </c:pt>
                <c:pt idx="208">
                  <c:v>53.3336524963</c:v>
                </c:pt>
                <c:pt idx="209">
                  <c:v>53.3336524963</c:v>
                </c:pt>
                <c:pt idx="210">
                  <c:v>53.3336524963</c:v>
                </c:pt>
                <c:pt idx="211">
                  <c:v>53.3336524963</c:v>
                </c:pt>
                <c:pt idx="212">
                  <c:v>53.3336524963</c:v>
                </c:pt>
                <c:pt idx="213">
                  <c:v>53.3336524963</c:v>
                </c:pt>
                <c:pt idx="214">
                  <c:v>53.3336524963</c:v>
                </c:pt>
                <c:pt idx="215">
                  <c:v>53.3336524963</c:v>
                </c:pt>
                <c:pt idx="216">
                  <c:v>53.3336524963</c:v>
                </c:pt>
                <c:pt idx="217">
                  <c:v>53.3336524963</c:v>
                </c:pt>
                <c:pt idx="218">
                  <c:v>53.3336524963</c:v>
                </c:pt>
                <c:pt idx="219">
                  <c:v>53.3336524963</c:v>
                </c:pt>
                <c:pt idx="220">
                  <c:v>53.3336524963</c:v>
                </c:pt>
                <c:pt idx="221">
                  <c:v>53.3336524963</c:v>
                </c:pt>
                <c:pt idx="222">
                  <c:v>53.3336524963</c:v>
                </c:pt>
                <c:pt idx="223">
                  <c:v>53.3336524963</c:v>
                </c:pt>
                <c:pt idx="224">
                  <c:v>53.3336524963</c:v>
                </c:pt>
                <c:pt idx="225">
                  <c:v>53.3336524963</c:v>
                </c:pt>
                <c:pt idx="226">
                  <c:v>53.3336524963</c:v>
                </c:pt>
                <c:pt idx="227">
                  <c:v>53.3336524963</c:v>
                </c:pt>
                <c:pt idx="228">
                  <c:v>53.3336524963</c:v>
                </c:pt>
                <c:pt idx="229">
                  <c:v>53.3336524963</c:v>
                </c:pt>
                <c:pt idx="230">
                  <c:v>53.3336524963</c:v>
                </c:pt>
                <c:pt idx="231">
                  <c:v>53.3336524963</c:v>
                </c:pt>
                <c:pt idx="232">
                  <c:v>53.3336524963</c:v>
                </c:pt>
                <c:pt idx="233">
                  <c:v>53.3336524963</c:v>
                </c:pt>
                <c:pt idx="234">
                  <c:v>53.3336524963</c:v>
                </c:pt>
                <c:pt idx="235">
                  <c:v>53.3336524963</c:v>
                </c:pt>
                <c:pt idx="236">
                  <c:v>53.3336524963</c:v>
                </c:pt>
                <c:pt idx="237">
                  <c:v>53.3336524963</c:v>
                </c:pt>
                <c:pt idx="238">
                  <c:v>53.3336524963</c:v>
                </c:pt>
                <c:pt idx="239">
                  <c:v>53.3336524963</c:v>
                </c:pt>
                <c:pt idx="240">
                  <c:v>53.3336524963</c:v>
                </c:pt>
                <c:pt idx="241">
                  <c:v>53.3336524963</c:v>
                </c:pt>
                <c:pt idx="242">
                  <c:v>53.3336524963</c:v>
                </c:pt>
                <c:pt idx="243">
                  <c:v>53.3336524963</c:v>
                </c:pt>
                <c:pt idx="244">
                  <c:v>53.3336524963</c:v>
                </c:pt>
                <c:pt idx="245">
                  <c:v>53.3336524963</c:v>
                </c:pt>
                <c:pt idx="246">
                  <c:v>53.3336524963</c:v>
                </c:pt>
                <c:pt idx="247">
                  <c:v>53.3336524963</c:v>
                </c:pt>
                <c:pt idx="248">
                  <c:v>53.3336524963</c:v>
                </c:pt>
                <c:pt idx="249">
                  <c:v>53.3336524963</c:v>
                </c:pt>
                <c:pt idx="250">
                  <c:v>53.3336524963</c:v>
                </c:pt>
                <c:pt idx="251">
                  <c:v>53.3336524963</c:v>
                </c:pt>
                <c:pt idx="252">
                  <c:v>53.3336524963</c:v>
                </c:pt>
                <c:pt idx="253">
                  <c:v>53.3336524963</c:v>
                </c:pt>
                <c:pt idx="254">
                  <c:v>53.3336524963</c:v>
                </c:pt>
                <c:pt idx="255">
                  <c:v>53.3336524963</c:v>
                </c:pt>
                <c:pt idx="256">
                  <c:v>53.3336524963</c:v>
                </c:pt>
                <c:pt idx="257">
                  <c:v>53.3336524963</c:v>
                </c:pt>
                <c:pt idx="258">
                  <c:v>53.3336524963</c:v>
                </c:pt>
                <c:pt idx="259">
                  <c:v>53.3336524963</c:v>
                </c:pt>
                <c:pt idx="260">
                  <c:v>53.3336524963</c:v>
                </c:pt>
                <c:pt idx="261">
                  <c:v>53.3336524963</c:v>
                </c:pt>
                <c:pt idx="262">
                  <c:v>53.3336524963</c:v>
                </c:pt>
                <c:pt idx="263">
                  <c:v>53.3336524963</c:v>
                </c:pt>
                <c:pt idx="264">
                  <c:v>53.3336524963</c:v>
                </c:pt>
                <c:pt idx="265">
                  <c:v>53.3336524963</c:v>
                </c:pt>
                <c:pt idx="266">
                  <c:v>53.3336524963</c:v>
                </c:pt>
                <c:pt idx="267">
                  <c:v>53.3336524963</c:v>
                </c:pt>
                <c:pt idx="268">
                  <c:v>53.3336524963</c:v>
                </c:pt>
                <c:pt idx="269">
                  <c:v>53.3336524963</c:v>
                </c:pt>
                <c:pt idx="270">
                  <c:v>53.3336524963</c:v>
                </c:pt>
                <c:pt idx="271">
                  <c:v>53.3336524963</c:v>
                </c:pt>
                <c:pt idx="272">
                  <c:v>53.3336524963</c:v>
                </c:pt>
                <c:pt idx="273">
                  <c:v>53.3336524963</c:v>
                </c:pt>
                <c:pt idx="274">
                  <c:v>53.3336524963</c:v>
                </c:pt>
                <c:pt idx="275">
                  <c:v>53.3336524963</c:v>
                </c:pt>
                <c:pt idx="276">
                  <c:v>53.3336524963</c:v>
                </c:pt>
                <c:pt idx="277">
                  <c:v>53.3336524963</c:v>
                </c:pt>
                <c:pt idx="278">
                  <c:v>53.3336524963</c:v>
                </c:pt>
                <c:pt idx="279">
                  <c:v>53.3336524963</c:v>
                </c:pt>
                <c:pt idx="280">
                  <c:v>53.3336524963</c:v>
                </c:pt>
                <c:pt idx="281">
                  <c:v>53.3336524963</c:v>
                </c:pt>
                <c:pt idx="282">
                  <c:v>53.3336524963</c:v>
                </c:pt>
                <c:pt idx="283">
                  <c:v>53.3336524963</c:v>
                </c:pt>
                <c:pt idx="284">
                  <c:v>53.3336524963</c:v>
                </c:pt>
                <c:pt idx="285">
                  <c:v>53.3336524963</c:v>
                </c:pt>
                <c:pt idx="286">
                  <c:v>53.3336524963</c:v>
                </c:pt>
                <c:pt idx="287">
                  <c:v>53.3336524963</c:v>
                </c:pt>
                <c:pt idx="288">
                  <c:v>53.3336524963</c:v>
                </c:pt>
                <c:pt idx="289">
                  <c:v>53.3336524963</c:v>
                </c:pt>
                <c:pt idx="290">
                  <c:v>53.3336524963</c:v>
                </c:pt>
                <c:pt idx="291">
                  <c:v>53.3336524963</c:v>
                </c:pt>
                <c:pt idx="292">
                  <c:v>53.3336524963</c:v>
                </c:pt>
                <c:pt idx="293">
                  <c:v>53.3336524963</c:v>
                </c:pt>
                <c:pt idx="294">
                  <c:v>53.3336524963</c:v>
                </c:pt>
                <c:pt idx="295">
                  <c:v>53.3336524963</c:v>
                </c:pt>
                <c:pt idx="296">
                  <c:v>53.3336524963</c:v>
                </c:pt>
                <c:pt idx="297">
                  <c:v>53.3336524963</c:v>
                </c:pt>
                <c:pt idx="298">
                  <c:v>53.3336524963</c:v>
                </c:pt>
                <c:pt idx="299">
                  <c:v>53.3336524963</c:v>
                </c:pt>
                <c:pt idx="300">
                  <c:v>53.3336524963</c:v>
                </c:pt>
              </c:numCache>
            </c:numRef>
          </c:val>
          <c:smooth val="0"/>
        </c:ser>
        <c:ser>
          <c:idx val="5"/>
          <c:order val="5"/>
          <c:tx>
            <c:strRef>
              <c:f>Sheet1!$H$7</c:f>
              <c:strCache>
                <c:ptCount val="1"/>
                <c:pt idx="0">
                  <c:v>GUPS</c:v>
                </c:pt>
              </c:strCache>
            </c:strRef>
          </c:tx>
          <c:spPr>
            <a:ln w="31750"/>
          </c:spPr>
          <c:marker>
            <c:symbol val="none"/>
          </c:marker>
          <c:cat>
            <c:numRef>
              <c:f>Sheet1!$B$8:$B$308</c:f>
              <c:numCache>
                <c:formatCode>General</c:formatCode>
                <c:ptCount val="301"/>
                <c:pt idx="0">
                  <c:v>0.0</c:v>
                </c:pt>
                <c:pt idx="1">
                  <c:v>5.0</c:v>
                </c:pt>
                <c:pt idx="2">
                  <c:v>10.0</c:v>
                </c:pt>
                <c:pt idx="3">
                  <c:v>15.0</c:v>
                </c:pt>
                <c:pt idx="4">
                  <c:v>20.0</c:v>
                </c:pt>
                <c:pt idx="5">
                  <c:v>25.0</c:v>
                </c:pt>
                <c:pt idx="6">
                  <c:v>30.0</c:v>
                </c:pt>
                <c:pt idx="7">
                  <c:v>35.0</c:v>
                </c:pt>
                <c:pt idx="8">
                  <c:v>40.0</c:v>
                </c:pt>
                <c:pt idx="9">
                  <c:v>45.0</c:v>
                </c:pt>
                <c:pt idx="10">
                  <c:v>50.0</c:v>
                </c:pt>
                <c:pt idx="11">
                  <c:v>55.0</c:v>
                </c:pt>
                <c:pt idx="12">
                  <c:v>60.0</c:v>
                </c:pt>
                <c:pt idx="13">
                  <c:v>65.0</c:v>
                </c:pt>
                <c:pt idx="14">
                  <c:v>70.0</c:v>
                </c:pt>
                <c:pt idx="15">
                  <c:v>75.0</c:v>
                </c:pt>
                <c:pt idx="16">
                  <c:v>80.0</c:v>
                </c:pt>
                <c:pt idx="17">
                  <c:v>85.0</c:v>
                </c:pt>
                <c:pt idx="18">
                  <c:v>90.0</c:v>
                </c:pt>
                <c:pt idx="19">
                  <c:v>95.0</c:v>
                </c:pt>
                <c:pt idx="20">
                  <c:v>100.0</c:v>
                </c:pt>
                <c:pt idx="21">
                  <c:v>105.0</c:v>
                </c:pt>
                <c:pt idx="22">
                  <c:v>110.0</c:v>
                </c:pt>
                <c:pt idx="23">
                  <c:v>115.0</c:v>
                </c:pt>
                <c:pt idx="24">
                  <c:v>120.0</c:v>
                </c:pt>
                <c:pt idx="25">
                  <c:v>125.0</c:v>
                </c:pt>
                <c:pt idx="26">
                  <c:v>130.0</c:v>
                </c:pt>
                <c:pt idx="27">
                  <c:v>135.0</c:v>
                </c:pt>
                <c:pt idx="28">
                  <c:v>140.0</c:v>
                </c:pt>
                <c:pt idx="29">
                  <c:v>145.0</c:v>
                </c:pt>
                <c:pt idx="30">
                  <c:v>150.0</c:v>
                </c:pt>
                <c:pt idx="31">
                  <c:v>155.0</c:v>
                </c:pt>
                <c:pt idx="32">
                  <c:v>160.0</c:v>
                </c:pt>
                <c:pt idx="33">
                  <c:v>165.0</c:v>
                </c:pt>
                <c:pt idx="34">
                  <c:v>170.0</c:v>
                </c:pt>
                <c:pt idx="35">
                  <c:v>175.0</c:v>
                </c:pt>
                <c:pt idx="36">
                  <c:v>180.0</c:v>
                </c:pt>
                <c:pt idx="37">
                  <c:v>185.0</c:v>
                </c:pt>
                <c:pt idx="38">
                  <c:v>190.0</c:v>
                </c:pt>
                <c:pt idx="39">
                  <c:v>195.0</c:v>
                </c:pt>
                <c:pt idx="40">
                  <c:v>200.0</c:v>
                </c:pt>
                <c:pt idx="41">
                  <c:v>205.0</c:v>
                </c:pt>
                <c:pt idx="42">
                  <c:v>210.0</c:v>
                </c:pt>
                <c:pt idx="43">
                  <c:v>215.0</c:v>
                </c:pt>
                <c:pt idx="44">
                  <c:v>220.0</c:v>
                </c:pt>
                <c:pt idx="45">
                  <c:v>225.0</c:v>
                </c:pt>
                <c:pt idx="46">
                  <c:v>230.0</c:v>
                </c:pt>
                <c:pt idx="47">
                  <c:v>235.0</c:v>
                </c:pt>
                <c:pt idx="48">
                  <c:v>240.0</c:v>
                </c:pt>
                <c:pt idx="49">
                  <c:v>245.0</c:v>
                </c:pt>
                <c:pt idx="50">
                  <c:v>250.0</c:v>
                </c:pt>
                <c:pt idx="51">
                  <c:v>255.0</c:v>
                </c:pt>
                <c:pt idx="52">
                  <c:v>260.0</c:v>
                </c:pt>
                <c:pt idx="53">
                  <c:v>265.0</c:v>
                </c:pt>
                <c:pt idx="54">
                  <c:v>270.0</c:v>
                </c:pt>
                <c:pt idx="55">
                  <c:v>275.0</c:v>
                </c:pt>
                <c:pt idx="56">
                  <c:v>280.0</c:v>
                </c:pt>
                <c:pt idx="57">
                  <c:v>285.0</c:v>
                </c:pt>
                <c:pt idx="58">
                  <c:v>290.0</c:v>
                </c:pt>
                <c:pt idx="59">
                  <c:v>295.0</c:v>
                </c:pt>
                <c:pt idx="60">
                  <c:v>300.0</c:v>
                </c:pt>
                <c:pt idx="61">
                  <c:v>305.0</c:v>
                </c:pt>
                <c:pt idx="62">
                  <c:v>310.0</c:v>
                </c:pt>
                <c:pt idx="63">
                  <c:v>315.0</c:v>
                </c:pt>
                <c:pt idx="64">
                  <c:v>320.0</c:v>
                </c:pt>
                <c:pt idx="65">
                  <c:v>325.0</c:v>
                </c:pt>
                <c:pt idx="66">
                  <c:v>330.0</c:v>
                </c:pt>
                <c:pt idx="67">
                  <c:v>335.0</c:v>
                </c:pt>
                <c:pt idx="68">
                  <c:v>340.0</c:v>
                </c:pt>
                <c:pt idx="69">
                  <c:v>345.0</c:v>
                </c:pt>
                <c:pt idx="70">
                  <c:v>350.0</c:v>
                </c:pt>
                <c:pt idx="71">
                  <c:v>355.0</c:v>
                </c:pt>
                <c:pt idx="72">
                  <c:v>360.0</c:v>
                </c:pt>
                <c:pt idx="73">
                  <c:v>365.0</c:v>
                </c:pt>
                <c:pt idx="74">
                  <c:v>370.0</c:v>
                </c:pt>
                <c:pt idx="75">
                  <c:v>375.0</c:v>
                </c:pt>
                <c:pt idx="76">
                  <c:v>380.0</c:v>
                </c:pt>
                <c:pt idx="77">
                  <c:v>385.0</c:v>
                </c:pt>
                <c:pt idx="78">
                  <c:v>390.0</c:v>
                </c:pt>
                <c:pt idx="79">
                  <c:v>395.0</c:v>
                </c:pt>
                <c:pt idx="80">
                  <c:v>400.0</c:v>
                </c:pt>
                <c:pt idx="81">
                  <c:v>405.0</c:v>
                </c:pt>
                <c:pt idx="82">
                  <c:v>410.0</c:v>
                </c:pt>
                <c:pt idx="83">
                  <c:v>415.0</c:v>
                </c:pt>
                <c:pt idx="84">
                  <c:v>420.0</c:v>
                </c:pt>
                <c:pt idx="85">
                  <c:v>425.0</c:v>
                </c:pt>
                <c:pt idx="86">
                  <c:v>430.0</c:v>
                </c:pt>
                <c:pt idx="87">
                  <c:v>435.0</c:v>
                </c:pt>
                <c:pt idx="88">
                  <c:v>440.0</c:v>
                </c:pt>
                <c:pt idx="89">
                  <c:v>445.0</c:v>
                </c:pt>
                <c:pt idx="90">
                  <c:v>450.0</c:v>
                </c:pt>
                <c:pt idx="91">
                  <c:v>455.0</c:v>
                </c:pt>
                <c:pt idx="92">
                  <c:v>460.0</c:v>
                </c:pt>
                <c:pt idx="93">
                  <c:v>465.0</c:v>
                </c:pt>
                <c:pt idx="94">
                  <c:v>470.0</c:v>
                </c:pt>
                <c:pt idx="95">
                  <c:v>475.0</c:v>
                </c:pt>
                <c:pt idx="96">
                  <c:v>480.0</c:v>
                </c:pt>
                <c:pt idx="97">
                  <c:v>485.0</c:v>
                </c:pt>
                <c:pt idx="98">
                  <c:v>490.0</c:v>
                </c:pt>
                <c:pt idx="99">
                  <c:v>495.0</c:v>
                </c:pt>
                <c:pt idx="100">
                  <c:v>500.0</c:v>
                </c:pt>
                <c:pt idx="101">
                  <c:v>505.0</c:v>
                </c:pt>
                <c:pt idx="102">
                  <c:v>510.0</c:v>
                </c:pt>
                <c:pt idx="103">
                  <c:v>515.0</c:v>
                </c:pt>
                <c:pt idx="104">
                  <c:v>520.0</c:v>
                </c:pt>
                <c:pt idx="105">
                  <c:v>525.0</c:v>
                </c:pt>
                <c:pt idx="106">
                  <c:v>530.0</c:v>
                </c:pt>
                <c:pt idx="107">
                  <c:v>535.0</c:v>
                </c:pt>
                <c:pt idx="108">
                  <c:v>540.0</c:v>
                </c:pt>
                <c:pt idx="109">
                  <c:v>545.0</c:v>
                </c:pt>
                <c:pt idx="110">
                  <c:v>550.0</c:v>
                </c:pt>
                <c:pt idx="111">
                  <c:v>555.0</c:v>
                </c:pt>
                <c:pt idx="112">
                  <c:v>560.0</c:v>
                </c:pt>
                <c:pt idx="113">
                  <c:v>565.0</c:v>
                </c:pt>
                <c:pt idx="114">
                  <c:v>570.0</c:v>
                </c:pt>
                <c:pt idx="115">
                  <c:v>575.0</c:v>
                </c:pt>
                <c:pt idx="116">
                  <c:v>580.0</c:v>
                </c:pt>
                <c:pt idx="117">
                  <c:v>585.0</c:v>
                </c:pt>
                <c:pt idx="118">
                  <c:v>590.0</c:v>
                </c:pt>
                <c:pt idx="119">
                  <c:v>595.0</c:v>
                </c:pt>
                <c:pt idx="120">
                  <c:v>600.0</c:v>
                </c:pt>
                <c:pt idx="121">
                  <c:v>605.0</c:v>
                </c:pt>
                <c:pt idx="122">
                  <c:v>610.0</c:v>
                </c:pt>
                <c:pt idx="123">
                  <c:v>615.0</c:v>
                </c:pt>
                <c:pt idx="124">
                  <c:v>620.0</c:v>
                </c:pt>
                <c:pt idx="125">
                  <c:v>625.0</c:v>
                </c:pt>
                <c:pt idx="126">
                  <c:v>630.0</c:v>
                </c:pt>
                <c:pt idx="127">
                  <c:v>635.0</c:v>
                </c:pt>
                <c:pt idx="128">
                  <c:v>640.0</c:v>
                </c:pt>
                <c:pt idx="129">
                  <c:v>645.0</c:v>
                </c:pt>
                <c:pt idx="130">
                  <c:v>650.0</c:v>
                </c:pt>
                <c:pt idx="131">
                  <c:v>655.0</c:v>
                </c:pt>
                <c:pt idx="132">
                  <c:v>660.0</c:v>
                </c:pt>
                <c:pt idx="133">
                  <c:v>665.0</c:v>
                </c:pt>
                <c:pt idx="134">
                  <c:v>670.0</c:v>
                </c:pt>
                <c:pt idx="135">
                  <c:v>675.0</c:v>
                </c:pt>
                <c:pt idx="136">
                  <c:v>680.0</c:v>
                </c:pt>
                <c:pt idx="137">
                  <c:v>685.0</c:v>
                </c:pt>
                <c:pt idx="138">
                  <c:v>690.0</c:v>
                </c:pt>
                <c:pt idx="139">
                  <c:v>695.0</c:v>
                </c:pt>
                <c:pt idx="140">
                  <c:v>700.0</c:v>
                </c:pt>
                <c:pt idx="141">
                  <c:v>705.0</c:v>
                </c:pt>
                <c:pt idx="142">
                  <c:v>710.0</c:v>
                </c:pt>
                <c:pt idx="143">
                  <c:v>715.0</c:v>
                </c:pt>
                <c:pt idx="144">
                  <c:v>720.0</c:v>
                </c:pt>
                <c:pt idx="145">
                  <c:v>725.0</c:v>
                </c:pt>
                <c:pt idx="146">
                  <c:v>730.0</c:v>
                </c:pt>
                <c:pt idx="147">
                  <c:v>735.0</c:v>
                </c:pt>
                <c:pt idx="148">
                  <c:v>740.0</c:v>
                </c:pt>
                <c:pt idx="149">
                  <c:v>745.0</c:v>
                </c:pt>
                <c:pt idx="150">
                  <c:v>750.0</c:v>
                </c:pt>
                <c:pt idx="151">
                  <c:v>755.0</c:v>
                </c:pt>
                <c:pt idx="152">
                  <c:v>760.0</c:v>
                </c:pt>
                <c:pt idx="153">
                  <c:v>765.0</c:v>
                </c:pt>
                <c:pt idx="154">
                  <c:v>770.0</c:v>
                </c:pt>
                <c:pt idx="155">
                  <c:v>775.0</c:v>
                </c:pt>
                <c:pt idx="156">
                  <c:v>780.0</c:v>
                </c:pt>
                <c:pt idx="157">
                  <c:v>785.0</c:v>
                </c:pt>
                <c:pt idx="158">
                  <c:v>790.0</c:v>
                </c:pt>
                <c:pt idx="159">
                  <c:v>795.0</c:v>
                </c:pt>
                <c:pt idx="160">
                  <c:v>800.0</c:v>
                </c:pt>
                <c:pt idx="161">
                  <c:v>805.0</c:v>
                </c:pt>
                <c:pt idx="162">
                  <c:v>810.0</c:v>
                </c:pt>
                <c:pt idx="163">
                  <c:v>815.0</c:v>
                </c:pt>
                <c:pt idx="164">
                  <c:v>820.0</c:v>
                </c:pt>
                <c:pt idx="165">
                  <c:v>825.0</c:v>
                </c:pt>
                <c:pt idx="166">
                  <c:v>830.0</c:v>
                </c:pt>
                <c:pt idx="167">
                  <c:v>835.0</c:v>
                </c:pt>
                <c:pt idx="168">
                  <c:v>840.0</c:v>
                </c:pt>
                <c:pt idx="169">
                  <c:v>845.0</c:v>
                </c:pt>
                <c:pt idx="170">
                  <c:v>850.0</c:v>
                </c:pt>
                <c:pt idx="171">
                  <c:v>855.0</c:v>
                </c:pt>
                <c:pt idx="172">
                  <c:v>860.0</c:v>
                </c:pt>
                <c:pt idx="173">
                  <c:v>865.0</c:v>
                </c:pt>
                <c:pt idx="174">
                  <c:v>870.0</c:v>
                </c:pt>
                <c:pt idx="175">
                  <c:v>875.0</c:v>
                </c:pt>
                <c:pt idx="176">
                  <c:v>880.0</c:v>
                </c:pt>
                <c:pt idx="177">
                  <c:v>885.0</c:v>
                </c:pt>
                <c:pt idx="178">
                  <c:v>890.0</c:v>
                </c:pt>
                <c:pt idx="179">
                  <c:v>895.0</c:v>
                </c:pt>
                <c:pt idx="180">
                  <c:v>900.0</c:v>
                </c:pt>
                <c:pt idx="181">
                  <c:v>905.0</c:v>
                </c:pt>
                <c:pt idx="182">
                  <c:v>910.0</c:v>
                </c:pt>
                <c:pt idx="183">
                  <c:v>915.0</c:v>
                </c:pt>
                <c:pt idx="184">
                  <c:v>920.0</c:v>
                </c:pt>
                <c:pt idx="185">
                  <c:v>925.0</c:v>
                </c:pt>
                <c:pt idx="186">
                  <c:v>930.0</c:v>
                </c:pt>
                <c:pt idx="187">
                  <c:v>935.0</c:v>
                </c:pt>
                <c:pt idx="188">
                  <c:v>940.0</c:v>
                </c:pt>
                <c:pt idx="189">
                  <c:v>945.0</c:v>
                </c:pt>
                <c:pt idx="190">
                  <c:v>950.0</c:v>
                </c:pt>
                <c:pt idx="191">
                  <c:v>955.0</c:v>
                </c:pt>
                <c:pt idx="192">
                  <c:v>960.0</c:v>
                </c:pt>
                <c:pt idx="193">
                  <c:v>965.0</c:v>
                </c:pt>
                <c:pt idx="194">
                  <c:v>970.0</c:v>
                </c:pt>
                <c:pt idx="195">
                  <c:v>975.0</c:v>
                </c:pt>
                <c:pt idx="196">
                  <c:v>980.0</c:v>
                </c:pt>
                <c:pt idx="197">
                  <c:v>985.0</c:v>
                </c:pt>
                <c:pt idx="198">
                  <c:v>990.0</c:v>
                </c:pt>
                <c:pt idx="199">
                  <c:v>995.0</c:v>
                </c:pt>
                <c:pt idx="200">
                  <c:v>1000.0</c:v>
                </c:pt>
                <c:pt idx="201">
                  <c:v>1005.0</c:v>
                </c:pt>
                <c:pt idx="202">
                  <c:v>1010.0</c:v>
                </c:pt>
                <c:pt idx="203">
                  <c:v>1015.0</c:v>
                </c:pt>
                <c:pt idx="204">
                  <c:v>1020.0</c:v>
                </c:pt>
                <c:pt idx="205">
                  <c:v>1025.0</c:v>
                </c:pt>
                <c:pt idx="206">
                  <c:v>1030.0</c:v>
                </c:pt>
                <c:pt idx="207">
                  <c:v>1035.0</c:v>
                </c:pt>
                <c:pt idx="208">
                  <c:v>1040.0</c:v>
                </c:pt>
                <c:pt idx="209">
                  <c:v>1045.0</c:v>
                </c:pt>
                <c:pt idx="210">
                  <c:v>1050.0</c:v>
                </c:pt>
                <c:pt idx="211">
                  <c:v>1055.0</c:v>
                </c:pt>
                <c:pt idx="212">
                  <c:v>1060.0</c:v>
                </c:pt>
                <c:pt idx="213">
                  <c:v>1065.0</c:v>
                </c:pt>
                <c:pt idx="214">
                  <c:v>1070.0</c:v>
                </c:pt>
                <c:pt idx="215">
                  <c:v>1075.0</c:v>
                </c:pt>
                <c:pt idx="216">
                  <c:v>1080.0</c:v>
                </c:pt>
                <c:pt idx="217">
                  <c:v>1085.0</c:v>
                </c:pt>
                <c:pt idx="218">
                  <c:v>1090.0</c:v>
                </c:pt>
                <c:pt idx="219">
                  <c:v>1095.0</c:v>
                </c:pt>
                <c:pt idx="220">
                  <c:v>1100.0</c:v>
                </c:pt>
                <c:pt idx="221">
                  <c:v>1105.0</c:v>
                </c:pt>
                <c:pt idx="222">
                  <c:v>1110.0</c:v>
                </c:pt>
                <c:pt idx="223">
                  <c:v>1115.0</c:v>
                </c:pt>
                <c:pt idx="224">
                  <c:v>1120.0</c:v>
                </c:pt>
                <c:pt idx="225">
                  <c:v>1125.0</c:v>
                </c:pt>
                <c:pt idx="226">
                  <c:v>1130.0</c:v>
                </c:pt>
                <c:pt idx="227">
                  <c:v>1135.0</c:v>
                </c:pt>
                <c:pt idx="228">
                  <c:v>1140.0</c:v>
                </c:pt>
                <c:pt idx="229">
                  <c:v>1145.0</c:v>
                </c:pt>
                <c:pt idx="230">
                  <c:v>1150.0</c:v>
                </c:pt>
                <c:pt idx="231">
                  <c:v>1155.0</c:v>
                </c:pt>
                <c:pt idx="232">
                  <c:v>1160.0</c:v>
                </c:pt>
                <c:pt idx="233">
                  <c:v>1165.0</c:v>
                </c:pt>
                <c:pt idx="234">
                  <c:v>1170.0</c:v>
                </c:pt>
                <c:pt idx="235">
                  <c:v>1175.0</c:v>
                </c:pt>
                <c:pt idx="236">
                  <c:v>1180.0</c:v>
                </c:pt>
                <c:pt idx="237">
                  <c:v>1185.0</c:v>
                </c:pt>
                <c:pt idx="238">
                  <c:v>1190.0</c:v>
                </c:pt>
                <c:pt idx="239">
                  <c:v>1195.0</c:v>
                </c:pt>
                <c:pt idx="240">
                  <c:v>1200.0</c:v>
                </c:pt>
                <c:pt idx="241">
                  <c:v>1205.0</c:v>
                </c:pt>
                <c:pt idx="242">
                  <c:v>1210.0</c:v>
                </c:pt>
                <c:pt idx="243">
                  <c:v>1215.0</c:v>
                </c:pt>
                <c:pt idx="244">
                  <c:v>1220.0</c:v>
                </c:pt>
                <c:pt idx="245">
                  <c:v>1225.0</c:v>
                </c:pt>
                <c:pt idx="246">
                  <c:v>1230.0</c:v>
                </c:pt>
                <c:pt idx="247">
                  <c:v>1235.0</c:v>
                </c:pt>
                <c:pt idx="248">
                  <c:v>1240.0</c:v>
                </c:pt>
                <c:pt idx="249">
                  <c:v>1245.0</c:v>
                </c:pt>
                <c:pt idx="250">
                  <c:v>1250.0</c:v>
                </c:pt>
                <c:pt idx="251">
                  <c:v>1255.0</c:v>
                </c:pt>
                <c:pt idx="252">
                  <c:v>1260.0</c:v>
                </c:pt>
                <c:pt idx="253">
                  <c:v>1265.0</c:v>
                </c:pt>
                <c:pt idx="254">
                  <c:v>1270.0</c:v>
                </c:pt>
                <c:pt idx="255">
                  <c:v>1275.0</c:v>
                </c:pt>
                <c:pt idx="256">
                  <c:v>1280.0</c:v>
                </c:pt>
                <c:pt idx="257">
                  <c:v>1285.0</c:v>
                </c:pt>
                <c:pt idx="258">
                  <c:v>1290.0</c:v>
                </c:pt>
                <c:pt idx="259">
                  <c:v>1295.0</c:v>
                </c:pt>
                <c:pt idx="260">
                  <c:v>1300.0</c:v>
                </c:pt>
                <c:pt idx="261">
                  <c:v>1305.0</c:v>
                </c:pt>
                <c:pt idx="262">
                  <c:v>1310.0</c:v>
                </c:pt>
                <c:pt idx="263">
                  <c:v>1315.0</c:v>
                </c:pt>
                <c:pt idx="264">
                  <c:v>1320.0</c:v>
                </c:pt>
                <c:pt idx="265">
                  <c:v>1325.0</c:v>
                </c:pt>
                <c:pt idx="266">
                  <c:v>1330.0</c:v>
                </c:pt>
                <c:pt idx="267">
                  <c:v>1335.0</c:v>
                </c:pt>
                <c:pt idx="268">
                  <c:v>1340.0</c:v>
                </c:pt>
                <c:pt idx="269">
                  <c:v>1345.0</c:v>
                </c:pt>
                <c:pt idx="270">
                  <c:v>1350.0</c:v>
                </c:pt>
                <c:pt idx="271">
                  <c:v>1355.0</c:v>
                </c:pt>
                <c:pt idx="272">
                  <c:v>1360.0</c:v>
                </c:pt>
                <c:pt idx="273">
                  <c:v>1365.0</c:v>
                </c:pt>
                <c:pt idx="274">
                  <c:v>1370.0</c:v>
                </c:pt>
                <c:pt idx="275">
                  <c:v>1375.0</c:v>
                </c:pt>
                <c:pt idx="276">
                  <c:v>1380.0</c:v>
                </c:pt>
                <c:pt idx="277">
                  <c:v>1385.0</c:v>
                </c:pt>
                <c:pt idx="278">
                  <c:v>1390.0</c:v>
                </c:pt>
                <c:pt idx="279">
                  <c:v>1395.0</c:v>
                </c:pt>
                <c:pt idx="280">
                  <c:v>1400.0</c:v>
                </c:pt>
                <c:pt idx="281">
                  <c:v>1405.0</c:v>
                </c:pt>
                <c:pt idx="282">
                  <c:v>1410.0</c:v>
                </c:pt>
                <c:pt idx="283">
                  <c:v>1415.0</c:v>
                </c:pt>
                <c:pt idx="284">
                  <c:v>1420.0</c:v>
                </c:pt>
                <c:pt idx="285">
                  <c:v>1425.0</c:v>
                </c:pt>
                <c:pt idx="286">
                  <c:v>1430.0</c:v>
                </c:pt>
                <c:pt idx="287">
                  <c:v>1435.0</c:v>
                </c:pt>
                <c:pt idx="288">
                  <c:v>1440.0</c:v>
                </c:pt>
                <c:pt idx="289">
                  <c:v>1445.0</c:v>
                </c:pt>
                <c:pt idx="290">
                  <c:v>1450.0</c:v>
                </c:pt>
                <c:pt idx="291">
                  <c:v>1455.0</c:v>
                </c:pt>
                <c:pt idx="292">
                  <c:v>1460.0</c:v>
                </c:pt>
                <c:pt idx="293">
                  <c:v>1465.0</c:v>
                </c:pt>
                <c:pt idx="294">
                  <c:v>1470.0</c:v>
                </c:pt>
                <c:pt idx="295">
                  <c:v>1475.0</c:v>
                </c:pt>
                <c:pt idx="296">
                  <c:v>1480.0</c:v>
                </c:pt>
                <c:pt idx="297">
                  <c:v>1485.0</c:v>
                </c:pt>
                <c:pt idx="298">
                  <c:v>1490.0</c:v>
                </c:pt>
                <c:pt idx="299">
                  <c:v>1495.0</c:v>
                </c:pt>
                <c:pt idx="300">
                  <c:v>1500.0</c:v>
                </c:pt>
              </c:numCache>
            </c:numRef>
          </c:cat>
          <c:val>
            <c:numRef>
              <c:f>Sheet1!$H$8:$H$308</c:f>
              <c:numCache>
                <c:formatCode>General</c:formatCode>
                <c:ptCount val="301"/>
                <c:pt idx="0">
                  <c:v>0.0</c:v>
                </c:pt>
                <c:pt idx="1">
                  <c:v>64.019618988</c:v>
                </c:pt>
                <c:pt idx="2">
                  <c:v>64.019618988</c:v>
                </c:pt>
                <c:pt idx="3">
                  <c:v>64.019618988</c:v>
                </c:pt>
                <c:pt idx="4">
                  <c:v>64.019618988</c:v>
                </c:pt>
                <c:pt idx="5">
                  <c:v>64.019618988</c:v>
                </c:pt>
                <c:pt idx="6">
                  <c:v>64.019618988</c:v>
                </c:pt>
                <c:pt idx="7">
                  <c:v>64.019618988</c:v>
                </c:pt>
                <c:pt idx="8">
                  <c:v>64.019618988</c:v>
                </c:pt>
                <c:pt idx="9">
                  <c:v>64.019618988</c:v>
                </c:pt>
                <c:pt idx="10">
                  <c:v>64.019618988</c:v>
                </c:pt>
                <c:pt idx="11">
                  <c:v>64.019618988</c:v>
                </c:pt>
                <c:pt idx="12">
                  <c:v>64.019618988</c:v>
                </c:pt>
                <c:pt idx="13">
                  <c:v>64.019618988</c:v>
                </c:pt>
                <c:pt idx="14">
                  <c:v>64.019618988</c:v>
                </c:pt>
                <c:pt idx="15">
                  <c:v>64.019618988</c:v>
                </c:pt>
                <c:pt idx="16">
                  <c:v>64.019618988</c:v>
                </c:pt>
                <c:pt idx="17">
                  <c:v>64.019618988</c:v>
                </c:pt>
                <c:pt idx="18">
                  <c:v>64.019618988</c:v>
                </c:pt>
                <c:pt idx="19">
                  <c:v>64.019618988</c:v>
                </c:pt>
                <c:pt idx="20">
                  <c:v>64.019618988</c:v>
                </c:pt>
                <c:pt idx="21">
                  <c:v>64.019618988</c:v>
                </c:pt>
                <c:pt idx="22">
                  <c:v>64.019618988</c:v>
                </c:pt>
                <c:pt idx="23">
                  <c:v>64.019618988</c:v>
                </c:pt>
                <c:pt idx="24">
                  <c:v>64.019618988</c:v>
                </c:pt>
                <c:pt idx="25">
                  <c:v>64.019618988</c:v>
                </c:pt>
                <c:pt idx="26">
                  <c:v>64.019618988</c:v>
                </c:pt>
                <c:pt idx="27">
                  <c:v>64.019618988</c:v>
                </c:pt>
                <c:pt idx="28">
                  <c:v>64.019618988</c:v>
                </c:pt>
                <c:pt idx="29">
                  <c:v>64.019618988</c:v>
                </c:pt>
                <c:pt idx="30">
                  <c:v>64.019618988</c:v>
                </c:pt>
                <c:pt idx="31">
                  <c:v>64.019618988</c:v>
                </c:pt>
                <c:pt idx="32">
                  <c:v>64.019618988</c:v>
                </c:pt>
                <c:pt idx="33">
                  <c:v>64.019618988</c:v>
                </c:pt>
                <c:pt idx="34">
                  <c:v>64.019618988</c:v>
                </c:pt>
                <c:pt idx="35">
                  <c:v>64.019618988</c:v>
                </c:pt>
                <c:pt idx="36">
                  <c:v>64.019618988</c:v>
                </c:pt>
                <c:pt idx="37">
                  <c:v>64.019618988</c:v>
                </c:pt>
                <c:pt idx="38">
                  <c:v>64.019618988</c:v>
                </c:pt>
                <c:pt idx="39">
                  <c:v>64.019618988</c:v>
                </c:pt>
                <c:pt idx="40">
                  <c:v>64.019618988</c:v>
                </c:pt>
                <c:pt idx="41">
                  <c:v>64.019618988</c:v>
                </c:pt>
                <c:pt idx="42">
                  <c:v>64.019618988</c:v>
                </c:pt>
                <c:pt idx="43">
                  <c:v>64.019618988</c:v>
                </c:pt>
                <c:pt idx="44">
                  <c:v>64.019618988</c:v>
                </c:pt>
                <c:pt idx="45">
                  <c:v>64.019618988</c:v>
                </c:pt>
                <c:pt idx="46">
                  <c:v>64.019618988</c:v>
                </c:pt>
                <c:pt idx="47">
                  <c:v>64.019618988</c:v>
                </c:pt>
                <c:pt idx="48">
                  <c:v>64.019618988</c:v>
                </c:pt>
                <c:pt idx="49">
                  <c:v>64.019618988</c:v>
                </c:pt>
                <c:pt idx="50">
                  <c:v>64.019618988</c:v>
                </c:pt>
                <c:pt idx="51">
                  <c:v>64.019618988</c:v>
                </c:pt>
                <c:pt idx="52">
                  <c:v>64.019618988</c:v>
                </c:pt>
                <c:pt idx="53">
                  <c:v>64.019618988</c:v>
                </c:pt>
                <c:pt idx="54">
                  <c:v>64.019618988</c:v>
                </c:pt>
                <c:pt idx="55">
                  <c:v>64.019618988</c:v>
                </c:pt>
                <c:pt idx="56">
                  <c:v>64.019618988</c:v>
                </c:pt>
                <c:pt idx="57">
                  <c:v>64.019618988</c:v>
                </c:pt>
                <c:pt idx="58">
                  <c:v>64.019618988</c:v>
                </c:pt>
                <c:pt idx="59">
                  <c:v>64.019618988</c:v>
                </c:pt>
                <c:pt idx="60">
                  <c:v>64.019618988</c:v>
                </c:pt>
                <c:pt idx="61">
                  <c:v>64.019618988</c:v>
                </c:pt>
                <c:pt idx="62">
                  <c:v>64.019618988</c:v>
                </c:pt>
                <c:pt idx="63">
                  <c:v>64.019618988</c:v>
                </c:pt>
                <c:pt idx="64">
                  <c:v>64.019618988</c:v>
                </c:pt>
                <c:pt idx="65">
                  <c:v>64.019618988</c:v>
                </c:pt>
                <c:pt idx="66">
                  <c:v>64.019618988</c:v>
                </c:pt>
                <c:pt idx="67">
                  <c:v>64.019618988</c:v>
                </c:pt>
                <c:pt idx="68">
                  <c:v>64.019618988</c:v>
                </c:pt>
                <c:pt idx="69">
                  <c:v>64.019618988</c:v>
                </c:pt>
                <c:pt idx="70">
                  <c:v>64.019618988</c:v>
                </c:pt>
                <c:pt idx="71">
                  <c:v>64.019618988</c:v>
                </c:pt>
                <c:pt idx="72">
                  <c:v>64.019618988</c:v>
                </c:pt>
                <c:pt idx="73">
                  <c:v>64.019618988</c:v>
                </c:pt>
                <c:pt idx="74">
                  <c:v>64.019618988</c:v>
                </c:pt>
                <c:pt idx="75">
                  <c:v>64.019618988</c:v>
                </c:pt>
                <c:pt idx="76">
                  <c:v>64.019618988</c:v>
                </c:pt>
                <c:pt idx="77">
                  <c:v>64.019618988</c:v>
                </c:pt>
                <c:pt idx="78">
                  <c:v>64.019618988</c:v>
                </c:pt>
                <c:pt idx="79">
                  <c:v>64.019618988</c:v>
                </c:pt>
                <c:pt idx="80">
                  <c:v>64.019618988</c:v>
                </c:pt>
                <c:pt idx="81">
                  <c:v>64.019618988</c:v>
                </c:pt>
                <c:pt idx="82">
                  <c:v>64.019618988</c:v>
                </c:pt>
                <c:pt idx="83">
                  <c:v>64.019618988</c:v>
                </c:pt>
                <c:pt idx="84">
                  <c:v>64.019618988</c:v>
                </c:pt>
                <c:pt idx="85">
                  <c:v>64.019618988</c:v>
                </c:pt>
                <c:pt idx="86">
                  <c:v>64.019618988</c:v>
                </c:pt>
                <c:pt idx="87">
                  <c:v>64.019618988</c:v>
                </c:pt>
                <c:pt idx="88">
                  <c:v>64.019618988</c:v>
                </c:pt>
                <c:pt idx="89">
                  <c:v>64.019618988</c:v>
                </c:pt>
                <c:pt idx="90">
                  <c:v>64.019618988</c:v>
                </c:pt>
                <c:pt idx="91">
                  <c:v>64.019618988</c:v>
                </c:pt>
                <c:pt idx="92">
                  <c:v>64.019618988</c:v>
                </c:pt>
                <c:pt idx="93">
                  <c:v>64.019618988</c:v>
                </c:pt>
                <c:pt idx="94">
                  <c:v>64.019618988</c:v>
                </c:pt>
                <c:pt idx="95">
                  <c:v>64.019618988</c:v>
                </c:pt>
                <c:pt idx="96">
                  <c:v>64.019618988</c:v>
                </c:pt>
                <c:pt idx="97">
                  <c:v>64.019618988</c:v>
                </c:pt>
                <c:pt idx="98">
                  <c:v>64.019618988</c:v>
                </c:pt>
                <c:pt idx="99">
                  <c:v>64.019618988</c:v>
                </c:pt>
                <c:pt idx="100">
                  <c:v>64.019618988</c:v>
                </c:pt>
                <c:pt idx="101">
                  <c:v>64.019618988</c:v>
                </c:pt>
                <c:pt idx="102">
                  <c:v>64.019618988</c:v>
                </c:pt>
                <c:pt idx="103">
                  <c:v>64.019618988</c:v>
                </c:pt>
                <c:pt idx="104">
                  <c:v>64.019618988</c:v>
                </c:pt>
                <c:pt idx="105">
                  <c:v>64.019618988</c:v>
                </c:pt>
                <c:pt idx="106">
                  <c:v>64.019618988</c:v>
                </c:pt>
                <c:pt idx="107">
                  <c:v>64.019618988</c:v>
                </c:pt>
                <c:pt idx="108">
                  <c:v>64.019618988</c:v>
                </c:pt>
                <c:pt idx="109">
                  <c:v>64.019618988</c:v>
                </c:pt>
                <c:pt idx="110">
                  <c:v>64.019618988</c:v>
                </c:pt>
                <c:pt idx="111">
                  <c:v>64.019618988</c:v>
                </c:pt>
                <c:pt idx="112">
                  <c:v>64.019618988</c:v>
                </c:pt>
                <c:pt idx="113">
                  <c:v>64.019618988</c:v>
                </c:pt>
                <c:pt idx="114">
                  <c:v>64.019618988</c:v>
                </c:pt>
                <c:pt idx="115">
                  <c:v>64.019618988</c:v>
                </c:pt>
                <c:pt idx="116">
                  <c:v>64.019618988</c:v>
                </c:pt>
                <c:pt idx="117">
                  <c:v>64.019618988</c:v>
                </c:pt>
                <c:pt idx="118">
                  <c:v>64.019618988</c:v>
                </c:pt>
                <c:pt idx="119">
                  <c:v>64.019618988</c:v>
                </c:pt>
                <c:pt idx="120">
                  <c:v>64.019618988</c:v>
                </c:pt>
                <c:pt idx="121">
                  <c:v>64.019618988</c:v>
                </c:pt>
                <c:pt idx="122">
                  <c:v>64.019618988</c:v>
                </c:pt>
                <c:pt idx="123">
                  <c:v>64.019618988</c:v>
                </c:pt>
                <c:pt idx="124">
                  <c:v>64.019618988</c:v>
                </c:pt>
                <c:pt idx="125">
                  <c:v>64.019618988</c:v>
                </c:pt>
                <c:pt idx="126">
                  <c:v>64.019618988</c:v>
                </c:pt>
                <c:pt idx="127">
                  <c:v>64.019618988</c:v>
                </c:pt>
                <c:pt idx="128">
                  <c:v>64.019618988</c:v>
                </c:pt>
                <c:pt idx="129">
                  <c:v>64.019618988</c:v>
                </c:pt>
                <c:pt idx="130">
                  <c:v>64.019618988</c:v>
                </c:pt>
                <c:pt idx="131">
                  <c:v>64.019618988</c:v>
                </c:pt>
                <c:pt idx="132">
                  <c:v>64.019618988</c:v>
                </c:pt>
                <c:pt idx="133">
                  <c:v>64.019618988</c:v>
                </c:pt>
                <c:pt idx="134">
                  <c:v>64.019618988</c:v>
                </c:pt>
                <c:pt idx="135">
                  <c:v>64.019618988</c:v>
                </c:pt>
                <c:pt idx="136">
                  <c:v>64.019618988</c:v>
                </c:pt>
                <c:pt idx="137">
                  <c:v>64.019618988</c:v>
                </c:pt>
                <c:pt idx="138">
                  <c:v>64.019618988</c:v>
                </c:pt>
                <c:pt idx="139">
                  <c:v>64.019618988</c:v>
                </c:pt>
                <c:pt idx="140">
                  <c:v>64.019618988</c:v>
                </c:pt>
                <c:pt idx="141">
                  <c:v>64.019618988</c:v>
                </c:pt>
                <c:pt idx="142">
                  <c:v>64.019618988</c:v>
                </c:pt>
                <c:pt idx="143">
                  <c:v>64.019618988</c:v>
                </c:pt>
                <c:pt idx="144">
                  <c:v>64.019618988</c:v>
                </c:pt>
                <c:pt idx="145">
                  <c:v>64.019618988</c:v>
                </c:pt>
                <c:pt idx="146">
                  <c:v>64.019618988</c:v>
                </c:pt>
                <c:pt idx="147">
                  <c:v>64.019618988</c:v>
                </c:pt>
                <c:pt idx="148">
                  <c:v>64.019618988</c:v>
                </c:pt>
                <c:pt idx="149">
                  <c:v>64.019618988</c:v>
                </c:pt>
                <c:pt idx="150">
                  <c:v>64.019618988</c:v>
                </c:pt>
                <c:pt idx="151">
                  <c:v>64.019618988</c:v>
                </c:pt>
                <c:pt idx="152">
                  <c:v>64.019618988</c:v>
                </c:pt>
                <c:pt idx="153">
                  <c:v>64.019618988</c:v>
                </c:pt>
                <c:pt idx="154">
                  <c:v>64.019618988</c:v>
                </c:pt>
                <c:pt idx="155">
                  <c:v>64.019618988</c:v>
                </c:pt>
                <c:pt idx="156">
                  <c:v>64.019618988</c:v>
                </c:pt>
                <c:pt idx="157">
                  <c:v>64.019618988</c:v>
                </c:pt>
                <c:pt idx="158">
                  <c:v>64.019618988</c:v>
                </c:pt>
                <c:pt idx="159">
                  <c:v>64.019618988</c:v>
                </c:pt>
                <c:pt idx="160">
                  <c:v>64.019618988</c:v>
                </c:pt>
                <c:pt idx="161">
                  <c:v>64.019618988</c:v>
                </c:pt>
                <c:pt idx="162">
                  <c:v>64.019618988</c:v>
                </c:pt>
                <c:pt idx="163">
                  <c:v>64.019618988</c:v>
                </c:pt>
                <c:pt idx="164">
                  <c:v>64.019618988</c:v>
                </c:pt>
                <c:pt idx="165">
                  <c:v>64.019618988</c:v>
                </c:pt>
                <c:pt idx="166">
                  <c:v>64.019618988</c:v>
                </c:pt>
                <c:pt idx="167">
                  <c:v>64.019618988</c:v>
                </c:pt>
                <c:pt idx="168">
                  <c:v>64.019618988</c:v>
                </c:pt>
                <c:pt idx="169">
                  <c:v>64.019618988</c:v>
                </c:pt>
                <c:pt idx="170">
                  <c:v>64.019618988</c:v>
                </c:pt>
                <c:pt idx="171">
                  <c:v>64.019618988</c:v>
                </c:pt>
                <c:pt idx="172">
                  <c:v>64.019618988</c:v>
                </c:pt>
                <c:pt idx="173">
                  <c:v>64.019618988</c:v>
                </c:pt>
                <c:pt idx="174">
                  <c:v>64.019618988</c:v>
                </c:pt>
                <c:pt idx="175">
                  <c:v>64.019618988</c:v>
                </c:pt>
                <c:pt idx="176">
                  <c:v>64.019618988</c:v>
                </c:pt>
                <c:pt idx="177">
                  <c:v>64.019618988</c:v>
                </c:pt>
                <c:pt idx="178">
                  <c:v>64.019618988</c:v>
                </c:pt>
                <c:pt idx="179">
                  <c:v>64.019618988</c:v>
                </c:pt>
                <c:pt idx="180">
                  <c:v>64.019618988</c:v>
                </c:pt>
                <c:pt idx="181">
                  <c:v>64.019618988</c:v>
                </c:pt>
                <c:pt idx="182">
                  <c:v>64.019618988</c:v>
                </c:pt>
                <c:pt idx="183">
                  <c:v>64.019618988</c:v>
                </c:pt>
                <c:pt idx="184">
                  <c:v>64.019618988</c:v>
                </c:pt>
                <c:pt idx="185">
                  <c:v>64.019618988</c:v>
                </c:pt>
                <c:pt idx="186">
                  <c:v>64.019618988</c:v>
                </c:pt>
                <c:pt idx="187">
                  <c:v>64.019618988</c:v>
                </c:pt>
                <c:pt idx="188">
                  <c:v>64.019618988</c:v>
                </c:pt>
                <c:pt idx="189">
                  <c:v>64.019618988</c:v>
                </c:pt>
                <c:pt idx="190">
                  <c:v>64.019618988</c:v>
                </c:pt>
                <c:pt idx="191">
                  <c:v>64.019618988</c:v>
                </c:pt>
                <c:pt idx="192">
                  <c:v>64.019618988</c:v>
                </c:pt>
                <c:pt idx="193">
                  <c:v>64.019618988</c:v>
                </c:pt>
                <c:pt idx="194">
                  <c:v>64.019618988</c:v>
                </c:pt>
                <c:pt idx="195">
                  <c:v>64.019618988</c:v>
                </c:pt>
                <c:pt idx="196">
                  <c:v>64.019618988</c:v>
                </c:pt>
                <c:pt idx="197">
                  <c:v>64.019618988</c:v>
                </c:pt>
                <c:pt idx="198">
                  <c:v>64.019618988</c:v>
                </c:pt>
                <c:pt idx="199">
                  <c:v>64.019618988</c:v>
                </c:pt>
                <c:pt idx="200">
                  <c:v>64.019618988</c:v>
                </c:pt>
                <c:pt idx="201">
                  <c:v>64.019618988</c:v>
                </c:pt>
                <c:pt idx="202">
                  <c:v>64.019618988</c:v>
                </c:pt>
                <c:pt idx="203">
                  <c:v>64.019618988</c:v>
                </c:pt>
                <c:pt idx="204">
                  <c:v>64.019618988</c:v>
                </c:pt>
                <c:pt idx="205">
                  <c:v>64.019618988</c:v>
                </c:pt>
                <c:pt idx="206">
                  <c:v>64.019618988</c:v>
                </c:pt>
                <c:pt idx="207">
                  <c:v>64.019618988</c:v>
                </c:pt>
                <c:pt idx="208">
                  <c:v>64.019618988</c:v>
                </c:pt>
                <c:pt idx="209">
                  <c:v>64.019618988</c:v>
                </c:pt>
                <c:pt idx="210">
                  <c:v>64.019618988</c:v>
                </c:pt>
                <c:pt idx="211">
                  <c:v>64.019618988</c:v>
                </c:pt>
                <c:pt idx="212">
                  <c:v>64.019618988</c:v>
                </c:pt>
                <c:pt idx="213">
                  <c:v>64.019618988</c:v>
                </c:pt>
                <c:pt idx="214">
                  <c:v>64.019618988</c:v>
                </c:pt>
                <c:pt idx="215">
                  <c:v>64.019618988</c:v>
                </c:pt>
                <c:pt idx="216">
                  <c:v>64.019618988</c:v>
                </c:pt>
                <c:pt idx="217">
                  <c:v>64.019618988</c:v>
                </c:pt>
                <c:pt idx="218">
                  <c:v>64.019618988</c:v>
                </c:pt>
                <c:pt idx="219">
                  <c:v>64.019618988</c:v>
                </c:pt>
                <c:pt idx="220">
                  <c:v>64.019618988</c:v>
                </c:pt>
                <c:pt idx="221">
                  <c:v>64.019618988</c:v>
                </c:pt>
                <c:pt idx="222">
                  <c:v>64.019618988</c:v>
                </c:pt>
                <c:pt idx="223">
                  <c:v>64.019618988</c:v>
                </c:pt>
                <c:pt idx="224">
                  <c:v>64.019618988</c:v>
                </c:pt>
                <c:pt idx="225">
                  <c:v>64.019618988</c:v>
                </c:pt>
                <c:pt idx="226">
                  <c:v>64.019618988</c:v>
                </c:pt>
                <c:pt idx="227">
                  <c:v>64.019618988</c:v>
                </c:pt>
                <c:pt idx="228">
                  <c:v>64.019618988</c:v>
                </c:pt>
                <c:pt idx="229">
                  <c:v>64.019618988</c:v>
                </c:pt>
                <c:pt idx="230">
                  <c:v>64.019618988</c:v>
                </c:pt>
                <c:pt idx="231">
                  <c:v>64.019618988</c:v>
                </c:pt>
                <c:pt idx="232">
                  <c:v>64.019618988</c:v>
                </c:pt>
                <c:pt idx="233">
                  <c:v>64.019618988</c:v>
                </c:pt>
                <c:pt idx="234">
                  <c:v>64.019618988</c:v>
                </c:pt>
                <c:pt idx="235">
                  <c:v>64.019618988</c:v>
                </c:pt>
                <c:pt idx="236">
                  <c:v>64.019618988</c:v>
                </c:pt>
                <c:pt idx="237">
                  <c:v>64.019618988</c:v>
                </c:pt>
                <c:pt idx="238">
                  <c:v>64.019618988</c:v>
                </c:pt>
                <c:pt idx="239">
                  <c:v>64.019618988</c:v>
                </c:pt>
                <c:pt idx="240">
                  <c:v>64.019618988</c:v>
                </c:pt>
                <c:pt idx="241">
                  <c:v>64.019618988</c:v>
                </c:pt>
                <c:pt idx="242">
                  <c:v>64.019618988</c:v>
                </c:pt>
                <c:pt idx="243">
                  <c:v>64.019618988</c:v>
                </c:pt>
                <c:pt idx="244">
                  <c:v>64.019618988</c:v>
                </c:pt>
                <c:pt idx="245">
                  <c:v>64.019618988</c:v>
                </c:pt>
                <c:pt idx="246">
                  <c:v>64.019618988</c:v>
                </c:pt>
                <c:pt idx="247">
                  <c:v>64.019618988</c:v>
                </c:pt>
                <c:pt idx="248">
                  <c:v>64.019618988</c:v>
                </c:pt>
                <c:pt idx="249">
                  <c:v>64.019618988</c:v>
                </c:pt>
                <c:pt idx="250">
                  <c:v>64.019618988</c:v>
                </c:pt>
                <c:pt idx="251">
                  <c:v>64.019618988</c:v>
                </c:pt>
                <c:pt idx="252">
                  <c:v>64.019618988</c:v>
                </c:pt>
                <c:pt idx="253">
                  <c:v>64.019618988</c:v>
                </c:pt>
                <c:pt idx="254">
                  <c:v>64.019618988</c:v>
                </c:pt>
                <c:pt idx="255">
                  <c:v>64.019618988</c:v>
                </c:pt>
                <c:pt idx="256">
                  <c:v>64.019618988</c:v>
                </c:pt>
                <c:pt idx="257">
                  <c:v>64.019618988</c:v>
                </c:pt>
                <c:pt idx="258">
                  <c:v>64.019618988</c:v>
                </c:pt>
                <c:pt idx="259">
                  <c:v>64.019618988</c:v>
                </c:pt>
                <c:pt idx="260">
                  <c:v>64.019618988</c:v>
                </c:pt>
                <c:pt idx="261">
                  <c:v>64.019618988</c:v>
                </c:pt>
                <c:pt idx="262">
                  <c:v>64.019618988</c:v>
                </c:pt>
                <c:pt idx="263">
                  <c:v>64.019618988</c:v>
                </c:pt>
                <c:pt idx="264">
                  <c:v>64.019618988</c:v>
                </c:pt>
                <c:pt idx="265">
                  <c:v>64.019618988</c:v>
                </c:pt>
                <c:pt idx="266">
                  <c:v>64.019618988</c:v>
                </c:pt>
                <c:pt idx="267">
                  <c:v>64.019618988</c:v>
                </c:pt>
                <c:pt idx="268">
                  <c:v>64.019618988</c:v>
                </c:pt>
                <c:pt idx="269">
                  <c:v>64.019618988</c:v>
                </c:pt>
                <c:pt idx="270">
                  <c:v>64.019618988</c:v>
                </c:pt>
                <c:pt idx="271">
                  <c:v>64.019618988</c:v>
                </c:pt>
                <c:pt idx="272">
                  <c:v>64.019618988</c:v>
                </c:pt>
                <c:pt idx="273">
                  <c:v>64.019618988</c:v>
                </c:pt>
                <c:pt idx="274">
                  <c:v>64.019618988</c:v>
                </c:pt>
                <c:pt idx="275">
                  <c:v>64.019618988</c:v>
                </c:pt>
                <c:pt idx="276">
                  <c:v>64.019618988</c:v>
                </c:pt>
                <c:pt idx="277">
                  <c:v>64.019618988</c:v>
                </c:pt>
                <c:pt idx="278">
                  <c:v>64.019618988</c:v>
                </c:pt>
                <c:pt idx="279">
                  <c:v>64.019618988</c:v>
                </c:pt>
                <c:pt idx="280">
                  <c:v>64.019618988</c:v>
                </c:pt>
                <c:pt idx="281">
                  <c:v>64.019618988</c:v>
                </c:pt>
                <c:pt idx="282">
                  <c:v>64.019618988</c:v>
                </c:pt>
                <c:pt idx="283">
                  <c:v>64.019618988</c:v>
                </c:pt>
                <c:pt idx="284">
                  <c:v>64.019618988</c:v>
                </c:pt>
                <c:pt idx="285">
                  <c:v>64.019618988</c:v>
                </c:pt>
                <c:pt idx="286">
                  <c:v>64.019618988</c:v>
                </c:pt>
                <c:pt idx="287">
                  <c:v>64.019618988</c:v>
                </c:pt>
                <c:pt idx="288">
                  <c:v>64.019618988</c:v>
                </c:pt>
                <c:pt idx="289">
                  <c:v>64.019618988</c:v>
                </c:pt>
                <c:pt idx="290">
                  <c:v>64.019618988</c:v>
                </c:pt>
                <c:pt idx="291">
                  <c:v>64.019618988</c:v>
                </c:pt>
                <c:pt idx="292">
                  <c:v>64.019618988</c:v>
                </c:pt>
                <c:pt idx="293">
                  <c:v>64.019618988</c:v>
                </c:pt>
                <c:pt idx="294">
                  <c:v>64.019618988</c:v>
                </c:pt>
                <c:pt idx="295">
                  <c:v>64.019618988</c:v>
                </c:pt>
                <c:pt idx="296">
                  <c:v>64.019618988</c:v>
                </c:pt>
                <c:pt idx="297">
                  <c:v>64.019618988</c:v>
                </c:pt>
                <c:pt idx="298">
                  <c:v>64.019618988</c:v>
                </c:pt>
                <c:pt idx="299">
                  <c:v>64.019618988</c:v>
                </c:pt>
                <c:pt idx="300">
                  <c:v>64.019618988</c:v>
                </c:pt>
              </c:numCache>
            </c:numRef>
          </c:val>
          <c:smooth val="0"/>
        </c:ser>
        <c:dLbls>
          <c:showLegendKey val="0"/>
          <c:showVal val="0"/>
          <c:showCatName val="0"/>
          <c:showSerName val="0"/>
          <c:showPercent val="0"/>
          <c:showBubbleSize val="0"/>
        </c:dLbls>
        <c:marker val="1"/>
        <c:smooth val="0"/>
        <c:axId val="-2140959816"/>
        <c:axId val="-2140956648"/>
      </c:lineChart>
      <c:catAx>
        <c:axId val="-2140959816"/>
        <c:scaling>
          <c:orientation val="minMax"/>
        </c:scaling>
        <c:delete val="0"/>
        <c:axPos val="b"/>
        <c:numFmt formatCode="General" sourceLinked="1"/>
        <c:majorTickMark val="out"/>
        <c:minorTickMark val="none"/>
        <c:tickLblPos val="nextTo"/>
        <c:txPr>
          <a:bodyPr/>
          <a:lstStyle/>
          <a:p>
            <a:pPr>
              <a:defRPr sz="1600" b="1" i="0"/>
            </a:pPr>
            <a:endParaRPr lang="en-US"/>
          </a:p>
        </c:txPr>
        <c:crossAx val="-2140956648"/>
        <c:crosses val="autoZero"/>
        <c:auto val="1"/>
        <c:lblAlgn val="ctr"/>
        <c:lblOffset val="100"/>
        <c:tickLblSkip val="30"/>
        <c:tickMarkSkip val="20"/>
        <c:noMultiLvlLbl val="0"/>
      </c:catAx>
      <c:valAx>
        <c:axId val="-2140956648"/>
        <c:scaling>
          <c:orientation val="minMax"/>
        </c:scaling>
        <c:delete val="0"/>
        <c:axPos val="l"/>
        <c:majorGridlines/>
        <c:numFmt formatCode="General" sourceLinked="1"/>
        <c:majorTickMark val="out"/>
        <c:minorTickMark val="none"/>
        <c:tickLblPos val="nextTo"/>
        <c:txPr>
          <a:bodyPr/>
          <a:lstStyle/>
          <a:p>
            <a:pPr>
              <a:defRPr sz="1600" b="1" i="0"/>
            </a:pPr>
            <a:endParaRPr lang="en-US"/>
          </a:p>
        </c:txPr>
        <c:crossAx val="-2140959816"/>
        <c:crosses val="autoZero"/>
        <c:crossBetween val="between"/>
        <c:majorUnit val="15.0"/>
        <c:minorUnit val="3.0"/>
      </c:valAx>
    </c:plotArea>
    <c:legend>
      <c:legendPos val="t"/>
      <c:layout/>
      <c:overlay val="0"/>
      <c:txPr>
        <a:bodyPr/>
        <a:lstStyle/>
        <a:p>
          <a:pPr>
            <a:defRPr sz="1600" b="1" i="0"/>
          </a:pPr>
          <a:endParaRPr lang="en-US"/>
        </a:p>
      </c:txPr>
    </c:legend>
    <c:plotVisOnly val="1"/>
    <c:dispBlanksAs val="gap"/>
    <c:showDLblsOverMax val="0"/>
  </c:chart>
  <c:spPr>
    <a:ln>
      <a:noFill/>
    </a:ln>
  </c:sp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0.18288</cdr:x>
      <cdr:y>0.43556</cdr:y>
    </cdr:from>
    <cdr:to>
      <cdr:x>0.20296</cdr:x>
      <cdr:y>0.4633</cdr:y>
    </cdr:to>
    <cdr:sp macro="" textlink="">
      <cdr:nvSpPr>
        <cdr:cNvPr id="3" name="Isosceles Triangle 2"/>
        <cdr:cNvSpPr/>
      </cdr:nvSpPr>
      <cdr:spPr>
        <a:xfrm xmlns:a="http://schemas.openxmlformats.org/drawingml/2006/main">
          <a:off x="1355361" y="1846005"/>
          <a:ext cx="148817" cy="117569"/>
        </a:xfrm>
        <a:prstGeom xmlns:a="http://schemas.openxmlformats.org/drawingml/2006/main" prst="triangle">
          <a:avLst/>
        </a:prstGeom>
        <a:ln xmlns:a="http://schemas.openxmlformats.org/drawingml/2006/mai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0.24419</cdr:x>
      <cdr:y>0.28548</cdr:y>
    </cdr:from>
    <cdr:to>
      <cdr:x>0.25793</cdr:x>
      <cdr:y>0.31485</cdr:y>
    </cdr:to>
    <cdr:sp macro="" textlink="">
      <cdr:nvSpPr>
        <cdr:cNvPr id="4" name="Isosceles Triangle 3"/>
        <cdr:cNvSpPr/>
      </cdr:nvSpPr>
      <cdr:spPr>
        <a:xfrm xmlns:a="http://schemas.openxmlformats.org/drawingml/2006/main">
          <a:off x="1466850" y="1111250"/>
          <a:ext cx="82550" cy="114300"/>
        </a:xfrm>
        <a:prstGeom xmlns:a="http://schemas.openxmlformats.org/drawingml/2006/main" prst="triangle">
          <a:avLst/>
        </a:prstGeom>
        <a:ln xmlns:a="http://schemas.openxmlformats.org/drawingml/2006/mai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0.36469</cdr:x>
      <cdr:y>0.27896</cdr:y>
    </cdr:from>
    <cdr:to>
      <cdr:x>0.38266</cdr:x>
      <cdr:y>0.30832</cdr:y>
    </cdr:to>
    <cdr:sp macro="" textlink="">
      <cdr:nvSpPr>
        <cdr:cNvPr id="5" name="Isosceles Triangle 4"/>
        <cdr:cNvSpPr/>
      </cdr:nvSpPr>
      <cdr:spPr>
        <a:xfrm xmlns:a="http://schemas.openxmlformats.org/drawingml/2006/main">
          <a:off x="2190750" y="1085850"/>
          <a:ext cx="107950" cy="114300"/>
        </a:xfrm>
        <a:prstGeom xmlns:a="http://schemas.openxmlformats.org/drawingml/2006/main" prst="triangle">
          <a:avLst/>
        </a:prstGeom>
        <a:ln xmlns:a="http://schemas.openxmlformats.org/drawingml/2006/mai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0.63848</cdr:x>
      <cdr:y>0.27896</cdr:y>
    </cdr:from>
    <cdr:to>
      <cdr:x>0.65539</cdr:x>
      <cdr:y>0.30343</cdr:y>
    </cdr:to>
    <cdr:sp macro="" textlink="">
      <cdr:nvSpPr>
        <cdr:cNvPr id="6" name="Isosceles Triangle 5"/>
        <cdr:cNvSpPr/>
      </cdr:nvSpPr>
      <cdr:spPr>
        <a:xfrm xmlns:a="http://schemas.openxmlformats.org/drawingml/2006/main">
          <a:off x="3835400" y="1085850"/>
          <a:ext cx="101600" cy="95250"/>
        </a:xfrm>
        <a:prstGeom xmlns:a="http://schemas.openxmlformats.org/drawingml/2006/main" prst="triangle">
          <a:avLst/>
        </a:prstGeom>
        <a:ln xmlns:a="http://schemas.openxmlformats.org/drawingml/2006/mai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0.75687</cdr:x>
      <cdr:y>0.27569</cdr:y>
    </cdr:from>
    <cdr:to>
      <cdr:x>0.77378</cdr:x>
      <cdr:y>0.30669</cdr:y>
    </cdr:to>
    <cdr:sp macro="" textlink="">
      <cdr:nvSpPr>
        <cdr:cNvPr id="7" name="Isosceles Triangle 6"/>
        <cdr:cNvSpPr/>
      </cdr:nvSpPr>
      <cdr:spPr>
        <a:xfrm xmlns:a="http://schemas.openxmlformats.org/drawingml/2006/main">
          <a:off x="4546600" y="1073150"/>
          <a:ext cx="101600" cy="120650"/>
        </a:xfrm>
        <a:prstGeom xmlns:a="http://schemas.openxmlformats.org/drawingml/2006/main" prst="triangle">
          <a:avLst/>
        </a:prstGeom>
        <a:ln xmlns:a="http://schemas.openxmlformats.org/drawingml/2006/mai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0.07717</cdr:x>
      <cdr:y>0.04241</cdr:y>
    </cdr:from>
    <cdr:to>
      <cdr:x>0.09514</cdr:x>
      <cdr:y>0.07341</cdr:y>
    </cdr:to>
    <cdr:sp macro="" textlink="">
      <cdr:nvSpPr>
        <cdr:cNvPr id="8" name="Isosceles Triangle 7"/>
        <cdr:cNvSpPr/>
      </cdr:nvSpPr>
      <cdr:spPr>
        <a:xfrm xmlns:a="http://schemas.openxmlformats.org/drawingml/2006/main">
          <a:off x="571923" y="179744"/>
          <a:ext cx="133179" cy="131385"/>
        </a:xfrm>
        <a:prstGeom xmlns:a="http://schemas.openxmlformats.org/drawingml/2006/main" prst="triangle">
          <a:avLst/>
        </a:prstGeom>
        <a:ln xmlns:a="http://schemas.openxmlformats.org/drawingml/2006/mai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0.38689</cdr:x>
      <cdr:y>0.41272</cdr:y>
    </cdr:from>
    <cdr:to>
      <cdr:x>0.40063</cdr:x>
      <cdr:y>0.43361</cdr:y>
    </cdr:to>
    <cdr:sp macro="" textlink="">
      <cdr:nvSpPr>
        <cdr:cNvPr id="10" name="Rectangle 9"/>
        <cdr:cNvSpPr/>
      </cdr:nvSpPr>
      <cdr:spPr>
        <a:xfrm xmlns:a="http://schemas.openxmlformats.org/drawingml/2006/main">
          <a:off x="2324100" y="1606550"/>
          <a:ext cx="82550" cy="81280"/>
        </a:xfrm>
        <a:prstGeom xmlns:a="http://schemas.openxmlformats.org/drawingml/2006/main" prst="rect">
          <a:avLst/>
        </a:prstGeom>
        <a:solidFill xmlns:a="http://schemas.openxmlformats.org/drawingml/2006/main">
          <a:schemeClr val="accent5"/>
        </a:solidFill>
        <a:ln xmlns:a="http://schemas.openxmlformats.org/drawingml/2006/main">
          <a:solidFill>
            <a:schemeClr val="accent5"/>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0.27484</cdr:x>
      <cdr:y>0.41109</cdr:y>
    </cdr:from>
    <cdr:to>
      <cdr:x>0.28858</cdr:x>
      <cdr:y>0.43197</cdr:y>
    </cdr:to>
    <cdr:sp macro="" textlink="">
      <cdr:nvSpPr>
        <cdr:cNvPr id="11" name="Rectangle 10"/>
        <cdr:cNvSpPr/>
      </cdr:nvSpPr>
      <cdr:spPr>
        <a:xfrm xmlns:a="http://schemas.openxmlformats.org/drawingml/2006/main">
          <a:off x="1651000" y="1600200"/>
          <a:ext cx="82550" cy="81280"/>
        </a:xfrm>
        <a:prstGeom xmlns:a="http://schemas.openxmlformats.org/drawingml/2006/main" prst="rect">
          <a:avLst/>
        </a:prstGeom>
        <a:solidFill xmlns:a="http://schemas.openxmlformats.org/drawingml/2006/main">
          <a:schemeClr val="accent5"/>
        </a:solidFill>
        <a:ln xmlns:a="http://schemas.openxmlformats.org/drawingml/2006/main">
          <a:solidFill>
            <a:schemeClr val="accent5"/>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0.64271</cdr:x>
      <cdr:y>0.41109</cdr:y>
    </cdr:from>
    <cdr:to>
      <cdr:x>0.65645</cdr:x>
      <cdr:y>0.43197</cdr:y>
    </cdr:to>
    <cdr:sp macro="" textlink="">
      <cdr:nvSpPr>
        <cdr:cNvPr id="12" name="Rectangle 11"/>
        <cdr:cNvSpPr/>
      </cdr:nvSpPr>
      <cdr:spPr>
        <a:xfrm xmlns:a="http://schemas.openxmlformats.org/drawingml/2006/main">
          <a:off x="3860800" y="1600200"/>
          <a:ext cx="82550" cy="81280"/>
        </a:xfrm>
        <a:prstGeom xmlns:a="http://schemas.openxmlformats.org/drawingml/2006/main" prst="rect">
          <a:avLst/>
        </a:prstGeom>
        <a:solidFill xmlns:a="http://schemas.openxmlformats.org/drawingml/2006/main">
          <a:schemeClr val="accent5"/>
        </a:solidFill>
        <a:ln xmlns:a="http://schemas.openxmlformats.org/drawingml/2006/main">
          <a:solidFill>
            <a:schemeClr val="accent5"/>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0.77167</cdr:x>
      <cdr:y>0.41272</cdr:y>
    </cdr:from>
    <cdr:to>
      <cdr:x>0.78541</cdr:x>
      <cdr:y>0.43361</cdr:y>
    </cdr:to>
    <cdr:sp macro="" textlink="">
      <cdr:nvSpPr>
        <cdr:cNvPr id="13" name="Rectangle 12"/>
        <cdr:cNvSpPr/>
      </cdr:nvSpPr>
      <cdr:spPr>
        <a:xfrm xmlns:a="http://schemas.openxmlformats.org/drawingml/2006/main">
          <a:off x="4635500" y="1606550"/>
          <a:ext cx="82550" cy="81280"/>
        </a:xfrm>
        <a:prstGeom xmlns:a="http://schemas.openxmlformats.org/drawingml/2006/main" prst="rect">
          <a:avLst/>
        </a:prstGeom>
        <a:solidFill xmlns:a="http://schemas.openxmlformats.org/drawingml/2006/main">
          <a:schemeClr val="accent5"/>
        </a:solidFill>
        <a:ln xmlns:a="http://schemas.openxmlformats.org/drawingml/2006/main">
          <a:solidFill>
            <a:schemeClr val="accent5"/>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0.70719</cdr:x>
      <cdr:y>0.05057</cdr:y>
    </cdr:from>
    <cdr:to>
      <cdr:x>0.72093</cdr:x>
      <cdr:y>0.07145</cdr:y>
    </cdr:to>
    <cdr:sp macro="" textlink="">
      <cdr:nvSpPr>
        <cdr:cNvPr id="14" name="Rectangle 13"/>
        <cdr:cNvSpPr/>
      </cdr:nvSpPr>
      <cdr:spPr>
        <a:xfrm xmlns:a="http://schemas.openxmlformats.org/drawingml/2006/main">
          <a:off x="4248150" y="196850"/>
          <a:ext cx="82550" cy="81280"/>
        </a:xfrm>
        <a:prstGeom xmlns:a="http://schemas.openxmlformats.org/drawingml/2006/main" prst="rect">
          <a:avLst/>
        </a:prstGeom>
        <a:solidFill xmlns:a="http://schemas.openxmlformats.org/drawingml/2006/main">
          <a:schemeClr val="accent5"/>
        </a:solidFill>
        <a:ln xmlns:a="http://schemas.openxmlformats.org/drawingml/2006/main">
          <a:solidFill>
            <a:schemeClr val="accent5"/>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0.5148</cdr:x>
      <cdr:y>0.27569</cdr:y>
    </cdr:from>
    <cdr:to>
      <cdr:x>0.5315</cdr:x>
      <cdr:y>0.30506</cdr:y>
    </cdr:to>
    <cdr:sp macro="" textlink="">
      <cdr:nvSpPr>
        <cdr:cNvPr id="15" name="Isosceles Triangle 14"/>
        <cdr:cNvSpPr/>
      </cdr:nvSpPr>
      <cdr:spPr>
        <a:xfrm xmlns:a="http://schemas.openxmlformats.org/drawingml/2006/main">
          <a:off x="3092450" y="1073150"/>
          <a:ext cx="100330" cy="114300"/>
        </a:xfrm>
        <a:prstGeom xmlns:a="http://schemas.openxmlformats.org/drawingml/2006/main" prst="triangle">
          <a:avLst/>
        </a:prstGeom>
        <a:ln xmlns:a="http://schemas.openxmlformats.org/drawingml/2006/mai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0.88478</cdr:x>
      <cdr:y>0.27569</cdr:y>
    </cdr:from>
    <cdr:to>
      <cdr:x>0.90169</cdr:x>
      <cdr:y>0.30669</cdr:y>
    </cdr:to>
    <cdr:sp macro="" textlink="">
      <cdr:nvSpPr>
        <cdr:cNvPr id="16" name="Isosceles Triangle 15"/>
        <cdr:cNvSpPr/>
      </cdr:nvSpPr>
      <cdr:spPr>
        <a:xfrm xmlns:a="http://schemas.openxmlformats.org/drawingml/2006/main">
          <a:off x="5314950" y="1073150"/>
          <a:ext cx="101600" cy="120650"/>
        </a:xfrm>
        <a:prstGeom xmlns:a="http://schemas.openxmlformats.org/drawingml/2006/main" prst="triangle">
          <a:avLst/>
        </a:prstGeom>
        <a:ln xmlns:a="http://schemas.openxmlformats.org/drawingml/2006/mai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0.52008</cdr:x>
      <cdr:y>0.41599</cdr:y>
    </cdr:from>
    <cdr:to>
      <cdr:x>0.53383</cdr:x>
      <cdr:y>0.43687</cdr:y>
    </cdr:to>
    <cdr:sp macro="" textlink="">
      <cdr:nvSpPr>
        <cdr:cNvPr id="17" name="Rectangle 16"/>
        <cdr:cNvSpPr/>
      </cdr:nvSpPr>
      <cdr:spPr>
        <a:xfrm xmlns:a="http://schemas.openxmlformats.org/drawingml/2006/main">
          <a:off x="3124200" y="1619250"/>
          <a:ext cx="82550" cy="81280"/>
        </a:xfrm>
        <a:prstGeom xmlns:a="http://schemas.openxmlformats.org/drawingml/2006/main" prst="rect">
          <a:avLst/>
        </a:prstGeom>
        <a:solidFill xmlns:a="http://schemas.openxmlformats.org/drawingml/2006/main">
          <a:schemeClr val="accent5"/>
        </a:solidFill>
        <a:ln xmlns:a="http://schemas.openxmlformats.org/drawingml/2006/main">
          <a:solidFill>
            <a:schemeClr val="accent5"/>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0.88266</cdr:x>
      <cdr:y>0.41272</cdr:y>
    </cdr:from>
    <cdr:to>
      <cdr:x>0.89641</cdr:x>
      <cdr:y>0.43361</cdr:y>
    </cdr:to>
    <cdr:sp macro="" textlink="">
      <cdr:nvSpPr>
        <cdr:cNvPr id="18" name="Rectangle 17"/>
        <cdr:cNvSpPr/>
      </cdr:nvSpPr>
      <cdr:spPr>
        <a:xfrm xmlns:a="http://schemas.openxmlformats.org/drawingml/2006/main">
          <a:off x="5302250" y="1606550"/>
          <a:ext cx="82550" cy="81280"/>
        </a:xfrm>
        <a:prstGeom xmlns:a="http://schemas.openxmlformats.org/drawingml/2006/main" prst="rect">
          <a:avLst/>
        </a:prstGeom>
        <a:solidFill xmlns:a="http://schemas.openxmlformats.org/drawingml/2006/main">
          <a:schemeClr val="accent5"/>
        </a:solidFill>
        <a:ln xmlns:a="http://schemas.openxmlformats.org/drawingml/2006/main">
          <a:solidFill>
            <a:schemeClr val="accent5"/>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0.14271</cdr:x>
      <cdr:y>0.36705</cdr:y>
    </cdr:from>
    <cdr:to>
      <cdr:x>0.15729</cdr:x>
      <cdr:y>0.38989</cdr:y>
    </cdr:to>
    <cdr:sp macro="" textlink="">
      <cdr:nvSpPr>
        <cdr:cNvPr id="19" name="Oval 18"/>
        <cdr:cNvSpPr/>
      </cdr:nvSpPr>
      <cdr:spPr>
        <a:xfrm xmlns:a="http://schemas.openxmlformats.org/drawingml/2006/main">
          <a:off x="857250" y="1428750"/>
          <a:ext cx="87630" cy="88900"/>
        </a:xfrm>
        <a:prstGeom xmlns:a="http://schemas.openxmlformats.org/drawingml/2006/main" prst="ellipse">
          <a:avLst/>
        </a:prstGeom>
        <a:solidFill xmlns:a="http://schemas.openxmlformats.org/drawingml/2006/main">
          <a:schemeClr val="accent4">
            <a:lumMod val="75000"/>
          </a:schemeClr>
        </a:solidFill>
        <a:ln xmlns:a="http://schemas.openxmlformats.org/drawingml/2006/main">
          <a:solidFill>
            <a:schemeClr val="accent4">
              <a:lumMod val="75000"/>
            </a:schemeClr>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0.2389</cdr:x>
      <cdr:y>0.1925</cdr:y>
    </cdr:from>
    <cdr:to>
      <cdr:x>0.25349</cdr:x>
      <cdr:y>0.21533</cdr:y>
    </cdr:to>
    <cdr:sp macro="" textlink="">
      <cdr:nvSpPr>
        <cdr:cNvPr id="20" name="Oval 19"/>
        <cdr:cNvSpPr/>
      </cdr:nvSpPr>
      <cdr:spPr>
        <a:xfrm xmlns:a="http://schemas.openxmlformats.org/drawingml/2006/main">
          <a:off x="1435100" y="749300"/>
          <a:ext cx="87630" cy="88900"/>
        </a:xfrm>
        <a:prstGeom xmlns:a="http://schemas.openxmlformats.org/drawingml/2006/main" prst="ellipse">
          <a:avLst/>
        </a:prstGeom>
        <a:solidFill xmlns:a="http://schemas.openxmlformats.org/drawingml/2006/main">
          <a:schemeClr val="accent4">
            <a:lumMod val="75000"/>
          </a:schemeClr>
        </a:solidFill>
        <a:ln xmlns:a="http://schemas.openxmlformats.org/drawingml/2006/main">
          <a:solidFill>
            <a:schemeClr val="accent4">
              <a:lumMod val="75000"/>
            </a:schemeClr>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0.36575</cdr:x>
      <cdr:y>0.19413</cdr:y>
    </cdr:from>
    <cdr:to>
      <cdr:x>0.38034</cdr:x>
      <cdr:y>0.21697</cdr:y>
    </cdr:to>
    <cdr:sp macro="" textlink="">
      <cdr:nvSpPr>
        <cdr:cNvPr id="21" name="Oval 20"/>
        <cdr:cNvSpPr/>
      </cdr:nvSpPr>
      <cdr:spPr>
        <a:xfrm xmlns:a="http://schemas.openxmlformats.org/drawingml/2006/main">
          <a:off x="2197100" y="755650"/>
          <a:ext cx="87630" cy="88900"/>
        </a:xfrm>
        <a:prstGeom xmlns:a="http://schemas.openxmlformats.org/drawingml/2006/main" prst="ellipse">
          <a:avLst/>
        </a:prstGeom>
        <a:solidFill xmlns:a="http://schemas.openxmlformats.org/drawingml/2006/main">
          <a:schemeClr val="accent4">
            <a:lumMod val="75000"/>
          </a:schemeClr>
        </a:solidFill>
        <a:ln xmlns:a="http://schemas.openxmlformats.org/drawingml/2006/main">
          <a:solidFill>
            <a:schemeClr val="accent4">
              <a:lumMod val="75000"/>
            </a:schemeClr>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0.51057</cdr:x>
      <cdr:y>0.1925</cdr:y>
    </cdr:from>
    <cdr:to>
      <cdr:x>0.52516</cdr:x>
      <cdr:y>0.21533</cdr:y>
    </cdr:to>
    <cdr:sp macro="" textlink="">
      <cdr:nvSpPr>
        <cdr:cNvPr id="22" name="Oval 21"/>
        <cdr:cNvSpPr/>
      </cdr:nvSpPr>
      <cdr:spPr>
        <a:xfrm xmlns:a="http://schemas.openxmlformats.org/drawingml/2006/main">
          <a:off x="3067050" y="749300"/>
          <a:ext cx="87630" cy="88900"/>
        </a:xfrm>
        <a:prstGeom xmlns:a="http://schemas.openxmlformats.org/drawingml/2006/main" prst="ellipse">
          <a:avLst/>
        </a:prstGeom>
        <a:solidFill xmlns:a="http://schemas.openxmlformats.org/drawingml/2006/main">
          <a:schemeClr val="accent4">
            <a:lumMod val="75000"/>
          </a:schemeClr>
        </a:solidFill>
        <a:ln xmlns:a="http://schemas.openxmlformats.org/drawingml/2006/main">
          <a:solidFill>
            <a:schemeClr val="accent4">
              <a:lumMod val="75000"/>
            </a:schemeClr>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0.63531</cdr:x>
      <cdr:y>0.19576</cdr:y>
    </cdr:from>
    <cdr:to>
      <cdr:x>0.64989</cdr:x>
      <cdr:y>0.2186</cdr:y>
    </cdr:to>
    <cdr:sp macro="" textlink="">
      <cdr:nvSpPr>
        <cdr:cNvPr id="23" name="Oval 22"/>
        <cdr:cNvSpPr/>
      </cdr:nvSpPr>
      <cdr:spPr>
        <a:xfrm xmlns:a="http://schemas.openxmlformats.org/drawingml/2006/main">
          <a:off x="3816350" y="762000"/>
          <a:ext cx="87630" cy="88900"/>
        </a:xfrm>
        <a:prstGeom xmlns:a="http://schemas.openxmlformats.org/drawingml/2006/main" prst="ellipse">
          <a:avLst/>
        </a:prstGeom>
        <a:solidFill xmlns:a="http://schemas.openxmlformats.org/drawingml/2006/main">
          <a:schemeClr val="accent4">
            <a:lumMod val="75000"/>
          </a:schemeClr>
        </a:solidFill>
        <a:ln xmlns:a="http://schemas.openxmlformats.org/drawingml/2006/main">
          <a:solidFill>
            <a:schemeClr val="accent4">
              <a:lumMod val="75000"/>
            </a:schemeClr>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0.75581</cdr:x>
      <cdr:y>0.18923</cdr:y>
    </cdr:from>
    <cdr:to>
      <cdr:x>0.7704</cdr:x>
      <cdr:y>0.21207</cdr:y>
    </cdr:to>
    <cdr:sp macro="" textlink="">
      <cdr:nvSpPr>
        <cdr:cNvPr id="24" name="Oval 23"/>
        <cdr:cNvSpPr/>
      </cdr:nvSpPr>
      <cdr:spPr>
        <a:xfrm xmlns:a="http://schemas.openxmlformats.org/drawingml/2006/main">
          <a:off x="4540250" y="736600"/>
          <a:ext cx="87630" cy="88900"/>
        </a:xfrm>
        <a:prstGeom xmlns:a="http://schemas.openxmlformats.org/drawingml/2006/main" prst="ellipse">
          <a:avLst/>
        </a:prstGeom>
        <a:solidFill xmlns:a="http://schemas.openxmlformats.org/drawingml/2006/main">
          <a:schemeClr val="accent4">
            <a:lumMod val="75000"/>
          </a:schemeClr>
        </a:solidFill>
        <a:ln xmlns:a="http://schemas.openxmlformats.org/drawingml/2006/main">
          <a:solidFill>
            <a:schemeClr val="accent4">
              <a:lumMod val="75000"/>
            </a:schemeClr>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0.88266</cdr:x>
      <cdr:y>0.19086</cdr:y>
    </cdr:from>
    <cdr:to>
      <cdr:x>0.89725</cdr:x>
      <cdr:y>0.2137</cdr:y>
    </cdr:to>
    <cdr:sp macro="" textlink="">
      <cdr:nvSpPr>
        <cdr:cNvPr id="25" name="Oval 24"/>
        <cdr:cNvSpPr/>
      </cdr:nvSpPr>
      <cdr:spPr>
        <a:xfrm xmlns:a="http://schemas.openxmlformats.org/drawingml/2006/main">
          <a:off x="5302250" y="742950"/>
          <a:ext cx="87630" cy="88900"/>
        </a:xfrm>
        <a:prstGeom xmlns:a="http://schemas.openxmlformats.org/drawingml/2006/main" prst="ellipse">
          <a:avLst/>
        </a:prstGeom>
        <a:solidFill xmlns:a="http://schemas.openxmlformats.org/drawingml/2006/main">
          <a:schemeClr val="accent4">
            <a:lumMod val="75000"/>
          </a:schemeClr>
        </a:solidFill>
        <a:ln xmlns:a="http://schemas.openxmlformats.org/drawingml/2006/main">
          <a:solidFill>
            <a:schemeClr val="accent4">
              <a:lumMod val="75000"/>
            </a:schemeClr>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0.57188</cdr:x>
      <cdr:y>0.04894</cdr:y>
    </cdr:from>
    <cdr:to>
      <cdr:x>0.58647</cdr:x>
      <cdr:y>0.07178</cdr:y>
    </cdr:to>
    <cdr:sp macro="" textlink="">
      <cdr:nvSpPr>
        <cdr:cNvPr id="26" name="Oval 25"/>
        <cdr:cNvSpPr/>
      </cdr:nvSpPr>
      <cdr:spPr>
        <a:xfrm xmlns:a="http://schemas.openxmlformats.org/drawingml/2006/main">
          <a:off x="3435350" y="190500"/>
          <a:ext cx="87630" cy="88900"/>
        </a:xfrm>
        <a:prstGeom xmlns:a="http://schemas.openxmlformats.org/drawingml/2006/main" prst="ellipse">
          <a:avLst/>
        </a:prstGeom>
        <a:solidFill xmlns:a="http://schemas.openxmlformats.org/drawingml/2006/main">
          <a:schemeClr val="accent4">
            <a:lumMod val="75000"/>
          </a:schemeClr>
        </a:solidFill>
        <a:ln xmlns:a="http://schemas.openxmlformats.org/drawingml/2006/main">
          <a:solidFill>
            <a:schemeClr val="accent4">
              <a:lumMod val="75000"/>
            </a:schemeClr>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0.26533</cdr:x>
      <cdr:y>0.33116</cdr:y>
    </cdr:from>
    <cdr:to>
      <cdr:x>0.28203</cdr:x>
      <cdr:y>0.35237</cdr:y>
    </cdr:to>
    <cdr:sp macro="" textlink="">
      <cdr:nvSpPr>
        <cdr:cNvPr id="27" name="Diamond 26"/>
        <cdr:cNvSpPr/>
      </cdr:nvSpPr>
      <cdr:spPr>
        <a:xfrm xmlns:a="http://schemas.openxmlformats.org/drawingml/2006/main">
          <a:off x="1593850" y="1289050"/>
          <a:ext cx="100330" cy="82550"/>
        </a:xfrm>
        <a:prstGeom xmlns:a="http://schemas.openxmlformats.org/drawingml/2006/main" prst="diamond">
          <a:avLst/>
        </a:prstGeom>
        <a:solidFill xmlns:a="http://schemas.openxmlformats.org/drawingml/2006/main">
          <a:schemeClr val="accent6"/>
        </a:solidFill>
        <a:ln xmlns:a="http://schemas.openxmlformats.org/drawingml/2006/main">
          <a:solidFill>
            <a:schemeClr val="accent6"/>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0.38478</cdr:x>
      <cdr:y>0.33116</cdr:y>
    </cdr:from>
    <cdr:to>
      <cdr:x>0.40148</cdr:x>
      <cdr:y>0.35237</cdr:y>
    </cdr:to>
    <cdr:sp macro="" textlink="">
      <cdr:nvSpPr>
        <cdr:cNvPr id="28" name="Diamond 27"/>
        <cdr:cNvSpPr/>
      </cdr:nvSpPr>
      <cdr:spPr>
        <a:xfrm xmlns:a="http://schemas.openxmlformats.org/drawingml/2006/main">
          <a:off x="2311400" y="1289050"/>
          <a:ext cx="100330" cy="82550"/>
        </a:xfrm>
        <a:prstGeom xmlns:a="http://schemas.openxmlformats.org/drawingml/2006/main" prst="diamond">
          <a:avLst/>
        </a:prstGeom>
        <a:solidFill xmlns:a="http://schemas.openxmlformats.org/drawingml/2006/main">
          <a:schemeClr val="accent6"/>
        </a:solidFill>
        <a:ln xmlns:a="http://schemas.openxmlformats.org/drawingml/2006/main">
          <a:solidFill>
            <a:schemeClr val="accent6"/>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0.51586</cdr:x>
      <cdr:y>0.33279</cdr:y>
    </cdr:from>
    <cdr:to>
      <cdr:x>0.53256</cdr:x>
      <cdr:y>0.354</cdr:y>
    </cdr:to>
    <cdr:sp macro="" textlink="">
      <cdr:nvSpPr>
        <cdr:cNvPr id="29" name="Diamond 28"/>
        <cdr:cNvSpPr/>
      </cdr:nvSpPr>
      <cdr:spPr>
        <a:xfrm xmlns:a="http://schemas.openxmlformats.org/drawingml/2006/main">
          <a:off x="3098800" y="1295400"/>
          <a:ext cx="100330" cy="82550"/>
        </a:xfrm>
        <a:prstGeom xmlns:a="http://schemas.openxmlformats.org/drawingml/2006/main" prst="diamond">
          <a:avLst/>
        </a:prstGeom>
        <a:solidFill xmlns:a="http://schemas.openxmlformats.org/drawingml/2006/main">
          <a:schemeClr val="accent6"/>
        </a:solidFill>
        <a:ln xmlns:a="http://schemas.openxmlformats.org/drawingml/2006/main">
          <a:solidFill>
            <a:schemeClr val="accent6"/>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0.63953</cdr:x>
      <cdr:y>0.33279</cdr:y>
    </cdr:from>
    <cdr:to>
      <cdr:x>0.65624</cdr:x>
      <cdr:y>0.354</cdr:y>
    </cdr:to>
    <cdr:sp macro="" textlink="">
      <cdr:nvSpPr>
        <cdr:cNvPr id="30" name="Diamond 29"/>
        <cdr:cNvSpPr/>
      </cdr:nvSpPr>
      <cdr:spPr>
        <a:xfrm xmlns:a="http://schemas.openxmlformats.org/drawingml/2006/main">
          <a:off x="3841750" y="1295400"/>
          <a:ext cx="100330" cy="82550"/>
        </a:xfrm>
        <a:prstGeom xmlns:a="http://schemas.openxmlformats.org/drawingml/2006/main" prst="diamond">
          <a:avLst/>
        </a:prstGeom>
        <a:solidFill xmlns:a="http://schemas.openxmlformats.org/drawingml/2006/main">
          <a:schemeClr val="accent6"/>
        </a:solidFill>
        <a:ln xmlns:a="http://schemas.openxmlformats.org/drawingml/2006/main">
          <a:solidFill>
            <a:schemeClr val="accent6"/>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0.76321</cdr:x>
      <cdr:y>0.32953</cdr:y>
    </cdr:from>
    <cdr:to>
      <cdr:x>0.77992</cdr:x>
      <cdr:y>0.35073</cdr:y>
    </cdr:to>
    <cdr:sp macro="" textlink="">
      <cdr:nvSpPr>
        <cdr:cNvPr id="31" name="Diamond 30"/>
        <cdr:cNvSpPr/>
      </cdr:nvSpPr>
      <cdr:spPr>
        <a:xfrm xmlns:a="http://schemas.openxmlformats.org/drawingml/2006/main">
          <a:off x="4584700" y="1282700"/>
          <a:ext cx="100330" cy="82550"/>
        </a:xfrm>
        <a:prstGeom xmlns:a="http://schemas.openxmlformats.org/drawingml/2006/main" prst="diamond">
          <a:avLst/>
        </a:prstGeom>
        <a:solidFill xmlns:a="http://schemas.openxmlformats.org/drawingml/2006/main">
          <a:schemeClr val="accent6"/>
        </a:solidFill>
        <a:ln xmlns:a="http://schemas.openxmlformats.org/drawingml/2006/main">
          <a:solidFill>
            <a:schemeClr val="accent6"/>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0.88795</cdr:x>
      <cdr:y>0.33279</cdr:y>
    </cdr:from>
    <cdr:to>
      <cdr:x>0.90465</cdr:x>
      <cdr:y>0.354</cdr:y>
    </cdr:to>
    <cdr:sp macro="" textlink="">
      <cdr:nvSpPr>
        <cdr:cNvPr id="32" name="Diamond 31"/>
        <cdr:cNvSpPr/>
      </cdr:nvSpPr>
      <cdr:spPr>
        <a:xfrm xmlns:a="http://schemas.openxmlformats.org/drawingml/2006/main">
          <a:off x="5334000" y="1295400"/>
          <a:ext cx="100330" cy="82550"/>
        </a:xfrm>
        <a:prstGeom xmlns:a="http://schemas.openxmlformats.org/drawingml/2006/main" prst="diamond">
          <a:avLst/>
        </a:prstGeom>
        <a:solidFill xmlns:a="http://schemas.openxmlformats.org/drawingml/2006/main">
          <a:schemeClr val="accent6"/>
        </a:solidFill>
        <a:ln xmlns:a="http://schemas.openxmlformats.org/drawingml/2006/main">
          <a:solidFill>
            <a:schemeClr val="accent6"/>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0.85095</cdr:x>
      <cdr:y>0.0522</cdr:y>
    </cdr:from>
    <cdr:to>
      <cdr:x>0.86765</cdr:x>
      <cdr:y>0.07341</cdr:y>
    </cdr:to>
    <cdr:sp macro="" textlink="">
      <cdr:nvSpPr>
        <cdr:cNvPr id="33" name="Diamond 32"/>
        <cdr:cNvSpPr/>
      </cdr:nvSpPr>
      <cdr:spPr>
        <a:xfrm xmlns:a="http://schemas.openxmlformats.org/drawingml/2006/main">
          <a:off x="5111750" y="203200"/>
          <a:ext cx="100330" cy="82550"/>
        </a:xfrm>
        <a:prstGeom xmlns:a="http://schemas.openxmlformats.org/drawingml/2006/main" prst="diamond">
          <a:avLst/>
        </a:prstGeom>
        <a:solidFill xmlns:a="http://schemas.openxmlformats.org/drawingml/2006/main">
          <a:schemeClr val="accent6"/>
        </a:solidFill>
        <a:ln xmlns:a="http://schemas.openxmlformats.org/drawingml/2006/main">
          <a:solidFill>
            <a:schemeClr val="accent6"/>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0.22516</cdr:x>
      <cdr:y>0.26427</cdr:y>
    </cdr:from>
    <cdr:to>
      <cdr:x>0.24609</cdr:x>
      <cdr:y>0.30147</cdr:y>
    </cdr:to>
    <cdr:sp macro="" textlink="">
      <cdr:nvSpPr>
        <cdr:cNvPr id="34" name="Multiply 33"/>
        <cdr:cNvSpPr/>
      </cdr:nvSpPr>
      <cdr:spPr>
        <a:xfrm xmlns:a="http://schemas.openxmlformats.org/drawingml/2006/main">
          <a:off x="1352550" y="1028700"/>
          <a:ext cx="125730" cy="144780"/>
        </a:xfrm>
        <a:prstGeom xmlns:a="http://schemas.openxmlformats.org/drawingml/2006/main" prst="mathMultiply">
          <a:avLst/>
        </a:prstGeom>
        <a:solidFill xmlns:a="http://schemas.openxmlformats.org/drawingml/2006/main">
          <a:schemeClr val="accent3"/>
        </a:solidFill>
        <a:ln xmlns:a="http://schemas.openxmlformats.org/drawingml/2006/main">
          <a:solidFill>
            <a:schemeClr val="accent3"/>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0.34989</cdr:x>
      <cdr:y>0.26591</cdr:y>
    </cdr:from>
    <cdr:to>
      <cdr:x>0.37082</cdr:x>
      <cdr:y>0.3031</cdr:y>
    </cdr:to>
    <cdr:sp macro="" textlink="">
      <cdr:nvSpPr>
        <cdr:cNvPr id="35" name="Multiply 34"/>
        <cdr:cNvSpPr/>
      </cdr:nvSpPr>
      <cdr:spPr>
        <a:xfrm xmlns:a="http://schemas.openxmlformats.org/drawingml/2006/main">
          <a:off x="2101850" y="1035050"/>
          <a:ext cx="125730" cy="144780"/>
        </a:xfrm>
        <a:prstGeom xmlns:a="http://schemas.openxmlformats.org/drawingml/2006/main" prst="mathMultiply">
          <a:avLst/>
        </a:prstGeom>
        <a:solidFill xmlns:a="http://schemas.openxmlformats.org/drawingml/2006/main">
          <a:schemeClr val="accent3"/>
        </a:solidFill>
        <a:ln xmlns:a="http://schemas.openxmlformats.org/drawingml/2006/main">
          <a:solidFill>
            <a:schemeClr val="accent3"/>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0.49789</cdr:x>
      <cdr:y>0.26591</cdr:y>
    </cdr:from>
    <cdr:to>
      <cdr:x>0.51882</cdr:x>
      <cdr:y>0.3031</cdr:y>
    </cdr:to>
    <cdr:sp macro="" textlink="">
      <cdr:nvSpPr>
        <cdr:cNvPr id="36" name="Multiply 35"/>
        <cdr:cNvSpPr/>
      </cdr:nvSpPr>
      <cdr:spPr>
        <a:xfrm xmlns:a="http://schemas.openxmlformats.org/drawingml/2006/main">
          <a:off x="2990850" y="1035050"/>
          <a:ext cx="125730" cy="144780"/>
        </a:xfrm>
        <a:prstGeom xmlns:a="http://schemas.openxmlformats.org/drawingml/2006/main" prst="mathMultiply">
          <a:avLst/>
        </a:prstGeom>
        <a:solidFill xmlns:a="http://schemas.openxmlformats.org/drawingml/2006/main">
          <a:schemeClr val="accent3"/>
        </a:solidFill>
        <a:ln xmlns:a="http://schemas.openxmlformats.org/drawingml/2006/main">
          <a:solidFill>
            <a:schemeClr val="accent3"/>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0.62368</cdr:x>
      <cdr:y>0.26427</cdr:y>
    </cdr:from>
    <cdr:to>
      <cdr:x>0.64461</cdr:x>
      <cdr:y>0.30147</cdr:y>
    </cdr:to>
    <cdr:sp macro="" textlink="">
      <cdr:nvSpPr>
        <cdr:cNvPr id="37" name="Multiply 36"/>
        <cdr:cNvSpPr/>
      </cdr:nvSpPr>
      <cdr:spPr>
        <a:xfrm xmlns:a="http://schemas.openxmlformats.org/drawingml/2006/main">
          <a:off x="3746500" y="1028700"/>
          <a:ext cx="125730" cy="144780"/>
        </a:xfrm>
        <a:prstGeom xmlns:a="http://schemas.openxmlformats.org/drawingml/2006/main" prst="mathMultiply">
          <a:avLst/>
        </a:prstGeom>
        <a:solidFill xmlns:a="http://schemas.openxmlformats.org/drawingml/2006/main">
          <a:schemeClr val="accent3"/>
        </a:solidFill>
        <a:ln xmlns:a="http://schemas.openxmlformats.org/drawingml/2006/main">
          <a:solidFill>
            <a:schemeClr val="accent3"/>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0.74419</cdr:x>
      <cdr:y>0.26101</cdr:y>
    </cdr:from>
    <cdr:to>
      <cdr:x>0.76512</cdr:x>
      <cdr:y>0.29821</cdr:y>
    </cdr:to>
    <cdr:sp macro="" textlink="">
      <cdr:nvSpPr>
        <cdr:cNvPr id="38" name="Multiply 37"/>
        <cdr:cNvSpPr/>
      </cdr:nvSpPr>
      <cdr:spPr>
        <a:xfrm xmlns:a="http://schemas.openxmlformats.org/drawingml/2006/main">
          <a:off x="4470400" y="1016000"/>
          <a:ext cx="125730" cy="144780"/>
        </a:xfrm>
        <a:prstGeom xmlns:a="http://schemas.openxmlformats.org/drawingml/2006/main" prst="mathMultiply">
          <a:avLst/>
        </a:prstGeom>
        <a:solidFill xmlns:a="http://schemas.openxmlformats.org/drawingml/2006/main">
          <a:schemeClr val="accent3"/>
        </a:solidFill>
        <a:ln xmlns:a="http://schemas.openxmlformats.org/drawingml/2006/main">
          <a:solidFill>
            <a:schemeClr val="accent3"/>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0.87104</cdr:x>
      <cdr:y>0.26427</cdr:y>
    </cdr:from>
    <cdr:to>
      <cdr:x>0.89197</cdr:x>
      <cdr:y>0.30147</cdr:y>
    </cdr:to>
    <cdr:sp macro="" textlink="">
      <cdr:nvSpPr>
        <cdr:cNvPr id="39" name="Multiply 38"/>
        <cdr:cNvSpPr/>
      </cdr:nvSpPr>
      <cdr:spPr>
        <a:xfrm xmlns:a="http://schemas.openxmlformats.org/drawingml/2006/main">
          <a:off x="5232400" y="1028700"/>
          <a:ext cx="125730" cy="144780"/>
        </a:xfrm>
        <a:prstGeom xmlns:a="http://schemas.openxmlformats.org/drawingml/2006/main" prst="mathMultiply">
          <a:avLst/>
        </a:prstGeom>
        <a:solidFill xmlns:a="http://schemas.openxmlformats.org/drawingml/2006/main">
          <a:schemeClr val="accent3"/>
        </a:solidFill>
        <a:ln xmlns:a="http://schemas.openxmlformats.org/drawingml/2006/main">
          <a:solidFill>
            <a:schemeClr val="accent3"/>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0.43129</cdr:x>
      <cdr:y>0.04568</cdr:y>
    </cdr:from>
    <cdr:to>
      <cdr:x>0.45222</cdr:x>
      <cdr:y>0.08287</cdr:y>
    </cdr:to>
    <cdr:sp macro="" textlink="">
      <cdr:nvSpPr>
        <cdr:cNvPr id="40" name="Multiply 39"/>
        <cdr:cNvSpPr/>
      </cdr:nvSpPr>
      <cdr:spPr>
        <a:xfrm xmlns:a="http://schemas.openxmlformats.org/drawingml/2006/main">
          <a:off x="2590800" y="177800"/>
          <a:ext cx="125730" cy="144780"/>
        </a:xfrm>
        <a:prstGeom xmlns:a="http://schemas.openxmlformats.org/drawingml/2006/main" prst="mathMultiply">
          <a:avLst/>
        </a:prstGeom>
        <a:solidFill xmlns:a="http://schemas.openxmlformats.org/drawingml/2006/main">
          <a:schemeClr val="accent3"/>
        </a:solidFill>
        <a:ln xmlns:a="http://schemas.openxmlformats.org/drawingml/2006/main">
          <a:solidFill>
            <a:schemeClr val="accent3"/>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wrap="square"/>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667560A-BD82-9642-AEC9-D5AD433ED765}" type="datetimeFigureOut">
              <a:rPr lang="en-US" smtClean="0"/>
              <a:t>6/23/13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3762B04-124D-F844-98BF-811550C8E0BE}" type="slidenum">
              <a:rPr lang="en-US" smtClean="0"/>
              <a:t>‹#›</a:t>
            </a:fld>
            <a:endParaRPr lang="en-US"/>
          </a:p>
        </p:txBody>
      </p:sp>
    </p:spTree>
    <p:extLst>
      <p:ext uri="{BB962C8B-B14F-4D97-AF65-F5344CB8AC3E}">
        <p14:creationId xmlns:p14="http://schemas.microsoft.com/office/powerpoint/2010/main" val="19142681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AD9520-8387-FE4A-ACEA-34429016D7D3}" type="datetimeFigureOut">
              <a:rPr lang="en-US" smtClean="0"/>
              <a:t>6/23/13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30432E-8E1C-3A44-B0A3-2A2CD2AF8682}" type="slidenum">
              <a:rPr lang="en-US" smtClean="0"/>
              <a:t>‹#›</a:t>
            </a:fld>
            <a:endParaRPr lang="en-US"/>
          </a:p>
        </p:txBody>
      </p:sp>
    </p:spTree>
    <p:extLst>
      <p:ext uri="{BB962C8B-B14F-4D97-AF65-F5344CB8AC3E}">
        <p14:creationId xmlns:p14="http://schemas.microsoft.com/office/powerpoint/2010/main" val="162593398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Chuck Thacker</a:t>
            </a:r>
            <a:r>
              <a:rPr lang="en-US" baseline="0" dirty="0" smtClean="0"/>
              <a:t> asked in his 2010 Turning award lecture “</a:t>
            </a:r>
            <a:r>
              <a:rPr lang="en-US" sz="1200" i="1" dirty="0" smtClean="0">
                <a:solidFill>
                  <a:srgbClr val="C0504D"/>
                </a:solidFill>
              </a:rPr>
              <a:t>Virtual Memory was invented in a time of scarcity. Is it still good idea?” ..</a:t>
            </a:r>
            <a:r>
              <a:rPr lang="en-US" sz="1200" i="0" dirty="0" smtClean="0">
                <a:solidFill>
                  <a:srgbClr val="C0504D"/>
                </a:solidFill>
              </a:rPr>
              <a:t>We explore</a:t>
            </a:r>
            <a:r>
              <a:rPr lang="en-US" sz="1200" i="0" baseline="0" dirty="0" smtClean="0">
                <a:solidFill>
                  <a:srgbClr val="C0504D"/>
                </a:solidFill>
              </a:rPr>
              <a:t> this question in the context of big memory workloads</a:t>
            </a:r>
            <a:endParaRPr lang="en-US" i="0" dirty="0"/>
          </a:p>
        </p:txBody>
      </p:sp>
      <p:sp>
        <p:nvSpPr>
          <p:cNvPr id="4" name="Slide Number Placeholder 3"/>
          <p:cNvSpPr>
            <a:spLocks noGrp="1"/>
          </p:cNvSpPr>
          <p:nvPr>
            <p:ph type="sldNum" sz="quarter" idx="10"/>
          </p:nvPr>
        </p:nvSpPr>
        <p:spPr/>
        <p:txBody>
          <a:bodyPr/>
          <a:lstStyle/>
          <a:p>
            <a:fld id="{1C1DE1E4-A93B-7F4A-B92C-CF457CD80DCF}" type="slidenum">
              <a:rPr lang="en-US" smtClean="0"/>
              <a:t>1</a:t>
            </a:fld>
            <a:endParaRPr lang="en-US"/>
          </a:p>
        </p:txBody>
      </p:sp>
    </p:spTree>
    <p:extLst>
      <p:ext uri="{BB962C8B-B14F-4D97-AF65-F5344CB8AC3E}">
        <p14:creationId xmlns:p14="http://schemas.microsoft.com/office/powerpoint/2010/main" val="4229830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4325" indent="-224325">
              <a:buAutoNum type="arabicPeriod"/>
            </a:pPr>
            <a:r>
              <a:rPr lang="en-US" dirty="0" smtClean="0"/>
              <a:t>First lets see</a:t>
            </a:r>
            <a:r>
              <a:rPr lang="en-US" baseline="0" dirty="0" smtClean="0"/>
              <a:t> whether the problem actually exists or not. </a:t>
            </a:r>
          </a:p>
          <a:p>
            <a:pPr marL="224325" indent="-224325">
              <a:buAutoNum type="arabicPeriod"/>
            </a:pPr>
            <a:r>
              <a:rPr lang="en-US" baseline="0" dirty="0" smtClean="0"/>
              <a:t>A set of workloads, first column shows how many cycles hardware page table walker in a 32 nm </a:t>
            </a:r>
            <a:r>
              <a:rPr lang="en-US" baseline="0" dirty="0" err="1" smtClean="0"/>
              <a:t>Sandybridntge</a:t>
            </a:r>
            <a:r>
              <a:rPr lang="en-US" baseline="0" dirty="0" smtClean="0"/>
              <a:t>/</a:t>
            </a:r>
            <a:r>
              <a:rPr lang="en-US" baseline="0" dirty="0" err="1" smtClean="0"/>
              <a:t>westmere</a:t>
            </a:r>
            <a:r>
              <a:rPr lang="en-US" baseline="0" dirty="0" smtClean="0"/>
              <a:t> machine spends as percentage of the execution time. </a:t>
            </a:r>
          </a:p>
          <a:p>
            <a:pPr marL="224325" indent="-224325">
              <a:buAutoNum type="arabicPeriod"/>
            </a:pPr>
            <a:r>
              <a:rPr lang="en-US" baseline="0" dirty="0" smtClean="0"/>
              <a:t>Second column shows number of L1 + L2 TLB misses experienced per 1K instructions</a:t>
            </a:r>
          </a:p>
          <a:p>
            <a:pPr marL="224325" indent="-224325">
              <a:buAutoNum type="arabicPeriod"/>
            </a:pPr>
            <a:r>
              <a:rPr lang="en-US" baseline="0" dirty="0" smtClean="0"/>
              <a:t>More interestingly when we do the same experiment on non-server things are very different</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F5ACA5FD-D45D-42C7-A6E3-360CA4EDAAAC}" type="slidenum">
              <a:rPr lang="en-US" smtClean="0"/>
              <a:t>10</a:t>
            </a:fld>
            <a:endParaRPr lang="en-US"/>
          </a:p>
        </p:txBody>
      </p:sp>
    </p:spTree>
    <p:extLst>
      <p:ext uri="{BB962C8B-B14F-4D97-AF65-F5344CB8AC3E}">
        <p14:creationId xmlns:p14="http://schemas.microsoft.com/office/powerpoint/2010/main" val="4908596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a:t>
            </a:r>
            <a:r>
              <a:rPr lang="en-US" baseline="0" dirty="0" smtClean="0"/>
              <a:t> understand the opportunities to optimize for these workloads we begin by analyzing how memory is used by them</a:t>
            </a:r>
            <a:endParaRPr lang="en-US" dirty="0"/>
          </a:p>
        </p:txBody>
      </p:sp>
      <p:sp>
        <p:nvSpPr>
          <p:cNvPr id="4" name="Slide Number Placeholder 3"/>
          <p:cNvSpPr>
            <a:spLocks noGrp="1"/>
          </p:cNvSpPr>
          <p:nvPr>
            <p:ph type="sldNum" sz="quarter" idx="10"/>
          </p:nvPr>
        </p:nvSpPr>
        <p:spPr/>
        <p:txBody>
          <a:bodyPr/>
          <a:lstStyle/>
          <a:p>
            <a:fld id="{2B30432E-8E1C-3A44-B0A3-2A2CD2AF8682}" type="slidenum">
              <a:rPr lang="en-US" smtClean="0"/>
              <a:t>12</a:t>
            </a:fld>
            <a:endParaRPr lang="en-US"/>
          </a:p>
        </p:txBody>
      </p:sp>
    </p:spTree>
    <p:extLst>
      <p:ext uri="{BB962C8B-B14F-4D97-AF65-F5344CB8AC3E}">
        <p14:creationId xmlns:p14="http://schemas.microsoft.com/office/powerpoint/2010/main" val="4870428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First we take an example of </a:t>
            </a:r>
            <a:r>
              <a:rPr lang="en-US" dirty="0" err="1" smtClean="0"/>
              <a:t>memcached</a:t>
            </a:r>
            <a:r>
              <a:rPr lang="en-US" dirty="0" smtClean="0"/>
              <a:t> which is a in-memory object cache</a:t>
            </a:r>
            <a:r>
              <a:rPr lang="en-US" baseline="0" dirty="0" smtClean="0"/>
              <a:t> accessed over the network. </a:t>
            </a:r>
            <a:endParaRPr lang="en-US" dirty="0" smtClean="0"/>
          </a:p>
          <a:p>
            <a:endParaRPr lang="en-US" baseline="0" dirty="0" smtClean="0"/>
          </a:p>
          <a:p>
            <a:r>
              <a:rPr lang="en-US" baseline="0" dirty="0" smtClean="0"/>
              <a:t>It uses up most of its memory for gigantic in-memory hash table with uniform permission, while small fraction uses for things like network connections</a:t>
            </a:r>
          </a:p>
          <a:p>
            <a:endParaRPr lang="en-US" baseline="0" dirty="0" smtClean="0"/>
          </a:p>
          <a:p>
            <a:endParaRPr lang="en-US" baseline="0" dirty="0" smtClean="0"/>
          </a:p>
          <a:p>
            <a:r>
              <a:rPr lang="en-US" baseline="0" dirty="0" smtClean="0"/>
              <a:t>Similar in many other applications that uses lot of memory---they have a gigantic data structure that accounts for most of its memory usage and </a:t>
            </a:r>
            <a:r>
              <a:rPr lang="en-US" baseline="0" dirty="0" err="1" smtClean="0"/>
              <a:t>ut</a:t>
            </a:r>
            <a:r>
              <a:rPr lang="en-US" baseline="0" dirty="0" smtClean="0"/>
              <a:t> </a:t>
            </a:r>
            <a:r>
              <a:rPr lang="en-US" baseline="0" dirty="0" err="1" smtClean="0"/>
              <a:t>hgas</a:t>
            </a:r>
            <a:r>
              <a:rPr lang="en-US" baseline="0" dirty="0" smtClean="0"/>
              <a:t> some interesting implications to virtual memory usage. </a:t>
            </a:r>
          </a:p>
          <a:p>
            <a:endParaRPr lang="en-US" baseline="0" dirty="0" smtClean="0"/>
          </a:p>
          <a:p>
            <a:endParaRPr lang="en-US" baseline="0" dirty="0" smtClean="0"/>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B30432E-8E1C-3A44-B0A3-2A2CD2AF8682}" type="slidenum">
              <a:rPr lang="en-US" smtClean="0"/>
              <a:t>13</a:t>
            </a:fld>
            <a:endParaRPr lang="en-US"/>
          </a:p>
        </p:txBody>
      </p:sp>
    </p:spTree>
    <p:extLst>
      <p:ext uri="{BB962C8B-B14F-4D97-AF65-F5344CB8AC3E}">
        <p14:creationId xmlns:p14="http://schemas.microsoft.com/office/powerpoint/2010/main" val="33907377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a:t>
            </a:r>
            <a:r>
              <a:rPr lang="en-US" baseline="0" dirty="0" smtClean="0"/>
              <a:t> lets see what this means for for the virtual memory system</a:t>
            </a:r>
          </a:p>
          <a:p>
            <a:endParaRPr lang="en-US" baseline="0" dirty="0" smtClean="0"/>
          </a:p>
          <a:p>
            <a:r>
              <a:rPr lang="en-US" baseline="0" dirty="0" smtClean="0"/>
              <a:t>We would start by looking into each of key features that page based Virtual memory enables</a:t>
            </a:r>
          </a:p>
          <a:p>
            <a:endParaRPr lang="en-US" baseline="0" dirty="0" smtClean="0"/>
          </a:p>
          <a:p>
            <a:pPr marL="228600" indent="-228600">
              <a:buAutoNum type="arabicPeriod"/>
            </a:pPr>
            <a:r>
              <a:rPr lang="en-US" baseline="0" dirty="0" smtClean="0"/>
              <a:t>First lets think of swapping. Swapping is the process of transparently transfer pages between the memory and the disk. In the days when physical memory was scarce this gave an illusion of larger memory than actually. </a:t>
            </a:r>
          </a:p>
          <a:p>
            <a:pPr marL="228600" indent="-228600">
              <a:buAutoNum type="arabicPeriod"/>
            </a:pPr>
            <a:endParaRPr lang="en-US" baseline="0" dirty="0" smtClean="0"/>
          </a:p>
          <a:p>
            <a:pPr marL="228600" indent="-228600">
              <a:buAutoNum type="arabicPeriod"/>
            </a:pPr>
            <a:r>
              <a:rPr lang="en-US" baseline="0" dirty="0" smtClean="0"/>
              <a:t>But the current workloads are configured to fit into physical memory to avoid long latency swap operation. </a:t>
            </a:r>
          </a:p>
          <a:p>
            <a:pPr marL="228600" indent="-228600">
              <a:buAutoNum type="arabicPeriod"/>
            </a:pPr>
            <a:endParaRPr lang="en-US" baseline="0" dirty="0" smtClean="0"/>
          </a:p>
          <a:p>
            <a:pPr marL="228600" indent="-228600">
              <a:buAutoNum type="arabicPeriod"/>
            </a:pPr>
            <a:r>
              <a:rPr lang="en-US" baseline="0" dirty="0" smtClean="0"/>
              <a:t>Then page based virtual memory enables fine grain page protection but for all most all of the memory allocated contains uniform read write permission. This raises the question do you need fine grain memory protection</a:t>
            </a:r>
          </a:p>
          <a:p>
            <a:pPr marL="228600" indent="-228600">
              <a:buAutoNum type="arabicPeriod"/>
            </a:pPr>
            <a:endParaRPr lang="en-US" baseline="0" dirty="0" smtClean="0"/>
          </a:p>
          <a:p>
            <a:pPr marL="228600" indent="-228600">
              <a:buAutoNum type="arabicPeriod"/>
            </a:pPr>
            <a:r>
              <a:rPr lang="en-US" baseline="0" dirty="0" smtClean="0"/>
              <a:t>Paging can help contain external fragmentation by allocating memory in fixed sized grain. If memory is allocated and de-allocated in many different sizes external fragmentation can thrive where physical memory can be scattered in holes and could be wasted if many allocation and </a:t>
            </a:r>
            <a:r>
              <a:rPr lang="en-US" baseline="0" dirty="0" err="1" smtClean="0"/>
              <a:t>deallocation</a:t>
            </a:r>
            <a:r>
              <a:rPr lang="en-US" baseline="0" dirty="0" smtClean="0"/>
              <a:t>. However as we will see soon these workloads request memory upfront from the OS and then manage it themselves. Thus OS does not have a big role to minimize the fragmentation. </a:t>
            </a:r>
          </a:p>
        </p:txBody>
      </p:sp>
      <p:sp>
        <p:nvSpPr>
          <p:cNvPr id="4" name="Slide Number Placeholder 3"/>
          <p:cNvSpPr>
            <a:spLocks noGrp="1"/>
          </p:cNvSpPr>
          <p:nvPr>
            <p:ph type="sldNum" sz="quarter" idx="10"/>
          </p:nvPr>
        </p:nvSpPr>
        <p:spPr/>
        <p:txBody>
          <a:bodyPr/>
          <a:lstStyle/>
          <a:p>
            <a:fld id="{2B30432E-8E1C-3A44-B0A3-2A2CD2AF8682}" type="slidenum">
              <a:rPr lang="en-US" smtClean="0"/>
              <a:t>14</a:t>
            </a:fld>
            <a:endParaRPr lang="en-US"/>
          </a:p>
        </p:txBody>
      </p:sp>
    </p:spTree>
    <p:extLst>
      <p:ext uri="{BB962C8B-B14F-4D97-AF65-F5344CB8AC3E}">
        <p14:creationId xmlns:p14="http://schemas.microsoft.com/office/powerpoint/2010/main" val="29835530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thus slide on x</a:t>
            </a:r>
            <a:r>
              <a:rPr lang="en-US" baseline="0" dirty="0" smtClean="0"/>
              <a:t> axis we plot execution time in seconds while the Y axis shows the Allocated memory in GB</a:t>
            </a:r>
          </a:p>
          <a:p>
            <a:endParaRPr lang="en-US" baseline="0" dirty="0" smtClean="0"/>
          </a:p>
          <a:p>
            <a:r>
              <a:rPr lang="en-US" baseline="0" dirty="0" smtClean="0"/>
              <a:t>We see that after initial allocation the memory usage stabilizes. This also makes the it easier to predict the memory requirement for running these big memory workload</a:t>
            </a:r>
          </a:p>
          <a:p>
            <a:endParaRPr lang="en-US" baseline="0" dirty="0" smtClean="0"/>
          </a:p>
          <a:p>
            <a:r>
              <a:rPr lang="en-US" baseline="0" dirty="0" smtClean="0"/>
              <a:t>So we this far we have seen that few of the key features of the traditional page-based virtual memory many not crucial for big memory workloads for most part. So the obvious question is where it is useful to have it </a:t>
            </a:r>
          </a:p>
          <a:p>
            <a:endParaRPr lang="en-US" dirty="0"/>
          </a:p>
        </p:txBody>
      </p:sp>
      <p:sp>
        <p:nvSpPr>
          <p:cNvPr id="4" name="Slide Number Placeholder 3"/>
          <p:cNvSpPr>
            <a:spLocks noGrp="1"/>
          </p:cNvSpPr>
          <p:nvPr>
            <p:ph type="sldNum" sz="quarter" idx="10"/>
          </p:nvPr>
        </p:nvSpPr>
        <p:spPr/>
        <p:txBody>
          <a:bodyPr/>
          <a:lstStyle/>
          <a:p>
            <a:fld id="{2B30432E-8E1C-3A44-B0A3-2A2CD2AF8682}" type="slidenum">
              <a:rPr lang="en-US" smtClean="0"/>
              <a:t>15</a:t>
            </a:fld>
            <a:endParaRPr lang="en-US"/>
          </a:p>
        </p:txBody>
      </p:sp>
    </p:spTree>
    <p:extLst>
      <p:ext uri="{BB962C8B-B14F-4D97-AF65-F5344CB8AC3E}">
        <p14:creationId xmlns:p14="http://schemas.microsoft.com/office/powerpoint/2010/main" val="39822333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endParaRPr lang="en-US" baseline="0" dirty="0" smtClean="0"/>
          </a:p>
          <a:p>
            <a:r>
              <a:rPr lang="en-US" baseline="0" dirty="0" smtClean="0"/>
              <a:t>1. For example code section or mapped files, shared memory, guard pages etc. but they </a:t>
            </a:r>
            <a:r>
              <a:rPr lang="en-US" baseline="0" dirty="0" err="1" smtClean="0"/>
              <a:t>correponds</a:t>
            </a:r>
            <a:r>
              <a:rPr lang="en-US" baseline="0" dirty="0" smtClean="0"/>
              <a:t> to small portion of the memory usage</a:t>
            </a:r>
          </a:p>
          <a:p>
            <a:endParaRPr lang="en-US" baseline="0" dirty="0" smtClean="0"/>
          </a:p>
          <a:p>
            <a:r>
              <a:rPr lang="en-US" baseline="0" dirty="0" smtClean="0"/>
              <a:t>Not to mention we have ben concentrating on big memory workload running on the system but there would be 100s of other minor processes at any given point of time and they can remain un altered.</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B30432E-8E1C-3A44-B0A3-2A2CD2AF8682}" type="slidenum">
              <a:rPr lang="en-US" smtClean="0"/>
              <a:t>16</a:t>
            </a:fld>
            <a:endParaRPr lang="en-US"/>
          </a:p>
        </p:txBody>
      </p:sp>
    </p:spTree>
    <p:extLst>
      <p:ext uri="{BB962C8B-B14F-4D97-AF65-F5344CB8AC3E}">
        <p14:creationId xmlns:p14="http://schemas.microsoft.com/office/powerpoint/2010/main" val="4784223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Based</a:t>
            </a:r>
            <a:r>
              <a:rPr lang="en-US" baseline="0" dirty="0" smtClean="0"/>
              <a:t> on this observation we will try to find a minimalistic solution that could address the mismatch between the what application needs and what the system provides. </a:t>
            </a:r>
          </a:p>
          <a:p>
            <a:endParaRPr lang="en-US" dirty="0"/>
          </a:p>
        </p:txBody>
      </p:sp>
      <p:sp>
        <p:nvSpPr>
          <p:cNvPr id="4" name="Slide Number Placeholder 3"/>
          <p:cNvSpPr>
            <a:spLocks noGrp="1"/>
          </p:cNvSpPr>
          <p:nvPr>
            <p:ph type="sldNum" sz="quarter" idx="10"/>
          </p:nvPr>
        </p:nvSpPr>
        <p:spPr/>
        <p:txBody>
          <a:bodyPr/>
          <a:lstStyle/>
          <a:p>
            <a:fld id="{2B30432E-8E1C-3A44-B0A3-2A2CD2AF8682}" type="slidenum">
              <a:rPr lang="en-US" smtClean="0"/>
              <a:t>17</a:t>
            </a:fld>
            <a:endParaRPr lang="en-US"/>
          </a:p>
        </p:txBody>
      </p:sp>
    </p:spTree>
    <p:extLst>
      <p:ext uri="{BB962C8B-B14F-4D97-AF65-F5344CB8AC3E}">
        <p14:creationId xmlns:p14="http://schemas.microsoft.com/office/powerpoint/2010/main" val="3989651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aseline="0" dirty="0" smtClean="0"/>
              <a:t>We simply provide two types memory address translation for no-overlapping regions of virtual address space</a:t>
            </a:r>
          </a:p>
          <a:p>
            <a:pPr marL="0" indent="0">
              <a:buNone/>
            </a:pPr>
            <a:endParaRPr lang="en-US" baseline="0" dirty="0" smtClean="0"/>
          </a:p>
          <a:p>
            <a:pPr marL="0" indent="0">
              <a:buNone/>
            </a:pPr>
            <a:r>
              <a:rPr lang="en-US" baseline="0" dirty="0" smtClean="0"/>
              <a:t>First the conventional access through paged memory. All features of paging and its cost</a:t>
            </a:r>
          </a:p>
          <a:p>
            <a:pPr marL="0" indent="0">
              <a:buNone/>
            </a:pPr>
            <a:r>
              <a:rPr lang="en-US" baseline="0" dirty="0" smtClean="0"/>
              <a:t>Second a fast address translation that </a:t>
            </a:r>
            <a:r>
              <a:rPr lang="en-US" baseline="0" dirty="0" err="1" smtClean="0"/>
              <a:t>woulc</a:t>
            </a:r>
            <a:r>
              <a:rPr lang="en-US" baseline="0" dirty="0" smtClean="0"/>
              <a:t> not incur TLB miss but restricted in usage</a:t>
            </a:r>
          </a:p>
          <a:p>
            <a:pPr marL="0" indent="0">
              <a:buNone/>
            </a:pPr>
            <a:endParaRPr lang="en-US" baseline="0" dirty="0" smtClean="0"/>
          </a:p>
          <a:p>
            <a:pPr marL="0" indent="0">
              <a:buNone/>
            </a:pPr>
            <a:endParaRPr lang="en-US" baseline="0" dirty="0" smtClean="0"/>
          </a:p>
          <a:p>
            <a:pPr marL="0" indent="0">
              <a:buNone/>
            </a:pPr>
            <a:r>
              <a:rPr lang="en-US" baseline="0" dirty="0" smtClean="0"/>
              <a:t>And the OS/Application decides which type of memory access to use for what type of memory</a:t>
            </a:r>
          </a:p>
          <a:p>
            <a:pPr marL="0" indent="0">
              <a:buNone/>
            </a:pPr>
            <a:endParaRPr lang="en-US" baseline="0" dirty="0" smtClean="0"/>
          </a:p>
          <a:p>
            <a:pPr marL="0" indent="0">
              <a:buNone/>
            </a:pPr>
            <a:endParaRPr lang="en-US" baseline="0" dirty="0" smtClean="0"/>
          </a:p>
          <a:p>
            <a:pPr marL="0" indent="0">
              <a:buNone/>
            </a:pPr>
            <a:r>
              <a:rPr lang="en-US" baseline="0" dirty="0" smtClean="0"/>
              <a:t>Next we will first try to get an understanding of how two types of memory access is enabled in the hardware</a:t>
            </a:r>
          </a:p>
        </p:txBody>
      </p:sp>
      <p:sp>
        <p:nvSpPr>
          <p:cNvPr id="4" name="Slide Number Placeholder 3"/>
          <p:cNvSpPr>
            <a:spLocks noGrp="1"/>
          </p:cNvSpPr>
          <p:nvPr>
            <p:ph type="sldNum" sz="quarter" idx="10"/>
          </p:nvPr>
        </p:nvSpPr>
        <p:spPr/>
        <p:txBody>
          <a:bodyPr/>
          <a:lstStyle/>
          <a:p>
            <a:fld id="{F5ACA5FD-D45D-42C7-A6E3-360CA4EDAAAC}" type="slidenum">
              <a:rPr lang="en-US" smtClean="0"/>
              <a:t>18</a:t>
            </a:fld>
            <a:endParaRPr lang="en-US"/>
          </a:p>
        </p:txBody>
      </p:sp>
    </p:spTree>
    <p:extLst>
      <p:ext uri="{BB962C8B-B14F-4D97-AF65-F5344CB8AC3E}">
        <p14:creationId xmlns:p14="http://schemas.microsoft.com/office/powerpoint/2010/main" val="31397320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First virtual address space can be mapped to physical addresses using conventional paging. Blue rectangles are pages here.</a:t>
            </a:r>
          </a:p>
          <a:p>
            <a:endParaRPr lang="en-US" baseline="0" dirty="0" smtClean="0"/>
          </a:p>
          <a:p>
            <a:r>
              <a:rPr lang="en-US" baseline="0" dirty="0" smtClean="0"/>
              <a:t>We introduce a form of segmentation that could map an arbitrarily large  contiguous region of VA space to a contiguous physical address.</a:t>
            </a:r>
          </a:p>
          <a:p>
            <a:endParaRPr lang="en-US" baseline="0" dirty="0" smtClean="0"/>
          </a:p>
          <a:p>
            <a:r>
              <a:rPr lang="en-US" baseline="0" dirty="0" smtClean="0"/>
              <a:t>To do this we introduce three registers per core. </a:t>
            </a:r>
          </a:p>
          <a:p>
            <a:endParaRPr lang="en-US" baseline="0" dirty="0" smtClean="0"/>
          </a:p>
          <a:p>
            <a:r>
              <a:rPr lang="en-US" baseline="0" dirty="0" smtClean="0"/>
              <a:t>BASE and LIMIT registers delineate VA region to mapped by Direct Segment while  Offset register allows calculating PA from VA without any lookup.</a:t>
            </a:r>
          </a:p>
          <a:p>
            <a:endParaRPr lang="en-US" baseline="0" dirty="0" smtClean="0"/>
          </a:p>
          <a:p>
            <a:r>
              <a:rPr lang="en-US" baseline="0" dirty="0" smtClean="0"/>
              <a:t>So obvious question is why Direct Segment can be preferable way of address translation?</a:t>
            </a:r>
          </a:p>
          <a:p>
            <a:endParaRPr lang="en-US" baseline="0" dirty="0" smtClean="0"/>
          </a:p>
          <a:p>
            <a:endParaRPr lang="en-US" baseline="0" dirty="0" smtClean="0"/>
          </a:p>
          <a:p>
            <a:r>
              <a:rPr lang="en-US" baseline="0" dirty="0" smtClean="0"/>
              <a:t>Next we step by step process how a virtual address is translated in presence of direct segment hardware</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B30432E-8E1C-3A44-B0A3-2A2CD2AF8682}" type="slidenum">
              <a:rPr lang="en-US" smtClean="0"/>
              <a:t>19</a:t>
            </a:fld>
            <a:endParaRPr lang="en-US"/>
          </a:p>
        </p:txBody>
      </p:sp>
    </p:spTree>
    <p:extLst>
      <p:ext uri="{BB962C8B-B14F-4D97-AF65-F5344CB8AC3E}">
        <p14:creationId xmlns:p14="http://schemas.microsoft.com/office/powerpoint/2010/main" val="16500678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First the page offset remains unchanged between the virtual</a:t>
            </a:r>
            <a:r>
              <a:rPr lang="en-US" baseline="0" dirty="0" smtClean="0"/>
              <a:t> address and the physical address</a:t>
            </a:r>
          </a:p>
          <a:p>
            <a:endParaRPr lang="en-US" baseline="0" dirty="0" smtClean="0"/>
          </a:p>
          <a:p>
            <a:r>
              <a:rPr lang="en-US" dirty="0" smtClean="0"/>
              <a:t>So what is of interest is virtual page number to physical page</a:t>
            </a:r>
            <a:r>
              <a:rPr lang="en-US" baseline="0" dirty="0" smtClean="0"/>
              <a:t> frame number translation</a:t>
            </a:r>
          </a:p>
          <a:p>
            <a:endParaRPr lang="en-US" baseline="0" dirty="0" smtClean="0"/>
          </a:p>
          <a:p>
            <a:r>
              <a:rPr lang="en-US" baseline="0" dirty="0" smtClean="0"/>
              <a:t>For that DTLB </a:t>
            </a:r>
            <a:r>
              <a:rPr lang="en-US" baseline="0" dirty="0" err="1" smtClean="0"/>
              <a:t>lookedup</a:t>
            </a:r>
            <a:r>
              <a:rPr lang="en-US" baseline="0" dirty="0" smtClean="0"/>
              <a:t> in parallel to the BASE and LIMIT registers. </a:t>
            </a:r>
          </a:p>
          <a:p>
            <a:endParaRPr lang="en-US" baseline="0" dirty="0" smtClean="0"/>
          </a:p>
          <a:p>
            <a:r>
              <a:rPr lang="en-US" baseline="0" dirty="0" smtClean="0"/>
              <a:t>Let us first assume that the VA to be translated falls within the BASE and LIMIT value. If so the physical page number is found simply by adding the value of the OFFSET register to the VA. </a:t>
            </a:r>
          </a:p>
          <a:p>
            <a:endParaRPr lang="en-US" baseline="0" dirty="0" smtClean="0"/>
          </a:p>
          <a:p>
            <a:r>
              <a:rPr lang="en-US" baseline="0" dirty="0" smtClean="0"/>
              <a:t>And on the other side DTLB lookup would miss since no </a:t>
            </a:r>
            <a:r>
              <a:rPr lang="en-US" baseline="0" dirty="0" err="1" smtClean="0"/>
              <a:t>traslation</a:t>
            </a:r>
            <a:r>
              <a:rPr lang="en-US" baseline="0" dirty="0" smtClean="0"/>
              <a:t> is available but a the page table walk would be turned off to essentially ignoring the paging</a:t>
            </a:r>
          </a:p>
          <a:p>
            <a:r>
              <a:rPr lang="en-US" baseline="0" dirty="0" smtClean="0"/>
              <a:t>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B30432E-8E1C-3A44-B0A3-2A2CD2AF8682}" type="slidenum">
              <a:rPr lang="en-US" smtClean="0"/>
              <a:t>20</a:t>
            </a:fld>
            <a:endParaRPr lang="en-US"/>
          </a:p>
        </p:txBody>
      </p:sp>
    </p:spTree>
    <p:extLst>
      <p:ext uri="{BB962C8B-B14F-4D97-AF65-F5344CB8AC3E}">
        <p14:creationId xmlns:p14="http://schemas.microsoft.com/office/powerpoint/2010/main" val="1675313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emerging big memory workloads like graph analytics, in-memory cache and also databases that uses 100GBS to TBs of memory can  spend</a:t>
            </a:r>
            <a:r>
              <a:rPr lang="en-US" baseline="0" dirty="0" smtClean="0"/>
              <a:t> considerable number of cycles serving TLB misses.</a:t>
            </a:r>
          </a:p>
          <a:p>
            <a:endParaRPr lang="en-US" baseline="0" dirty="0" smtClean="0"/>
          </a:p>
          <a:p>
            <a:r>
              <a:rPr lang="en-US" baseline="0" dirty="0" smtClean="0"/>
              <a:t>But more interestingly we find that often many of the rich features of paged Virtual Memory is not used by these workloads, while the hardware like x86, ARM accesses all memory through paged virtual memory.</a:t>
            </a:r>
          </a:p>
          <a:p>
            <a:endParaRPr lang="en-US" baseline="0" dirty="0" smtClean="0"/>
          </a:p>
          <a:p>
            <a:r>
              <a:rPr lang="en-US" baseline="0" dirty="0" smtClean="0"/>
              <a:t>To address this mismatch between we propose  direct segment where a part of memory usage can use segmentation that incurs no TLB miss. This enables fast address translation for memory usage that does not benefit from paging. Rest of the memory can use conventional page virtual memory where needed w</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C1DE1E4-A93B-7F4A-B92C-CF457CD80DCF}" type="slidenum">
              <a:rPr lang="en-US" smtClean="0"/>
              <a:t>2</a:t>
            </a:fld>
            <a:endParaRPr lang="en-US"/>
          </a:p>
        </p:txBody>
      </p:sp>
    </p:spTree>
    <p:extLst>
      <p:ext uri="{BB962C8B-B14F-4D97-AF65-F5344CB8AC3E}">
        <p14:creationId xmlns:p14="http://schemas.microsoft.com/office/powerpoint/2010/main" val="838569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however the address is not</a:t>
            </a:r>
            <a:r>
              <a:rPr lang="en-US" baseline="0" dirty="0" smtClean="0"/>
              <a:t> within the BASE and LIMIT register values then it ignores the Direct Segment</a:t>
            </a:r>
          </a:p>
          <a:p>
            <a:endParaRPr lang="en-US" baseline="0" dirty="0" smtClean="0"/>
          </a:p>
          <a:p>
            <a:r>
              <a:rPr lang="en-US" baseline="0" dirty="0" smtClean="0"/>
              <a:t>On the other side of the things the translation can be found in the TLB which is fast and if not then the page table walker is triggered.</a:t>
            </a:r>
          </a:p>
          <a:p>
            <a:endParaRPr lang="en-US" baseline="0" dirty="0" smtClean="0"/>
          </a:p>
          <a:p>
            <a:r>
              <a:rPr lang="en-US" baseline="0" dirty="0" smtClean="0"/>
              <a:t>So what we see till now that hardware allows a fast address translation of a contiguous section of virtual address space to a contiguous physical memory while rest of of the address space can be used for paging.</a:t>
            </a:r>
          </a:p>
          <a:p>
            <a:endParaRPr lang="en-US" baseline="0" dirty="0" smtClean="0"/>
          </a:p>
          <a:p>
            <a:r>
              <a:rPr lang="en-US" baseline="0" dirty="0" smtClean="0"/>
              <a:t> However to make the application take advantage of this the OS needs to play a crucial  part</a:t>
            </a:r>
            <a:endParaRPr lang="en-US" dirty="0"/>
          </a:p>
        </p:txBody>
      </p:sp>
      <p:sp>
        <p:nvSpPr>
          <p:cNvPr id="4" name="Slide Number Placeholder 3"/>
          <p:cNvSpPr>
            <a:spLocks noGrp="1"/>
          </p:cNvSpPr>
          <p:nvPr>
            <p:ph type="sldNum" sz="quarter" idx="10"/>
          </p:nvPr>
        </p:nvSpPr>
        <p:spPr/>
        <p:txBody>
          <a:bodyPr/>
          <a:lstStyle/>
          <a:p>
            <a:fld id="{2B30432E-8E1C-3A44-B0A3-2A2CD2AF8682}" type="slidenum">
              <a:rPr lang="en-US" smtClean="0"/>
              <a:t>21</a:t>
            </a:fld>
            <a:endParaRPr lang="en-US"/>
          </a:p>
        </p:txBody>
      </p:sp>
    </p:spTree>
    <p:extLst>
      <p:ext uri="{BB962C8B-B14F-4D97-AF65-F5344CB8AC3E}">
        <p14:creationId xmlns:p14="http://schemas.microsoft.com/office/powerpoint/2010/main" val="31400390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map a</a:t>
            </a:r>
            <a:r>
              <a:rPr lang="en-US" baseline="0" dirty="0" smtClean="0"/>
              <a:t> portion of the VA through DS it needs to setup the h/w registers first </a:t>
            </a:r>
          </a:p>
          <a:p>
            <a:endParaRPr lang="en-US" baseline="0" dirty="0" smtClean="0"/>
          </a:p>
          <a:p>
            <a:r>
              <a:rPr lang="en-US" baseline="0" dirty="0" smtClean="0"/>
              <a:t>These values of these registers are part of process metadata and thus saved and restored on context switch just like page table root pointer.</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B30432E-8E1C-3A44-B0A3-2A2CD2AF8682}" type="slidenum">
              <a:rPr lang="en-US" smtClean="0"/>
              <a:t>22</a:t>
            </a:fld>
            <a:endParaRPr lang="en-US"/>
          </a:p>
        </p:txBody>
      </p:sp>
    </p:spTree>
    <p:extLst>
      <p:ext uri="{BB962C8B-B14F-4D97-AF65-F5344CB8AC3E}">
        <p14:creationId xmlns:p14="http://schemas.microsoft.com/office/powerpoint/2010/main" val="35624733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Second, direct segment needs contiguous physical memory and the OS is responsible for ensuring that.</a:t>
            </a:r>
          </a:p>
          <a:p>
            <a:endParaRPr lang="en-US" baseline="0" dirty="0" smtClean="0"/>
          </a:p>
          <a:p>
            <a:r>
              <a:rPr lang="en-US" baseline="0" dirty="0" smtClean="0"/>
              <a:t>Contiguous physical memory can be created by reservation. While reserving memory seems tricky in general, we find that for the class of big memory workload we focus the memory needs are already part of their run configuration . </a:t>
            </a:r>
          </a:p>
          <a:p>
            <a:endParaRPr lang="en-US" baseline="0" dirty="0" smtClean="0"/>
          </a:p>
          <a:p>
            <a:r>
              <a:rPr lang="en-US" baseline="0" dirty="0" smtClean="0"/>
              <a:t>For example </a:t>
            </a:r>
            <a:r>
              <a:rPr lang="en-US" baseline="0" dirty="0" err="1" smtClean="0"/>
              <a:t>memcached’s</a:t>
            </a:r>
            <a:r>
              <a:rPr lang="en-US" baseline="0" dirty="0" smtClean="0"/>
              <a:t> cache size is part of the runtime parameter</a:t>
            </a:r>
          </a:p>
          <a:p>
            <a:endParaRPr lang="en-US" baseline="0" dirty="0" smtClean="0"/>
          </a:p>
          <a:p>
            <a:r>
              <a:rPr lang="en-US" baseline="0" dirty="0" smtClean="0"/>
              <a:t>Contiguous memory can be dynamically created through compaction and Linux supports compaction. While compaction often deemed too costly, but for the long running workloads we focus that runs  compaction cost can be easily amortized.</a:t>
            </a:r>
          </a:p>
        </p:txBody>
      </p:sp>
      <p:sp>
        <p:nvSpPr>
          <p:cNvPr id="4" name="Slide Number Placeholder 3"/>
          <p:cNvSpPr>
            <a:spLocks noGrp="1"/>
          </p:cNvSpPr>
          <p:nvPr>
            <p:ph type="sldNum" sz="quarter" idx="10"/>
          </p:nvPr>
        </p:nvSpPr>
        <p:spPr/>
        <p:txBody>
          <a:bodyPr/>
          <a:lstStyle/>
          <a:p>
            <a:fld id="{2B30432E-8E1C-3A44-B0A3-2A2CD2AF8682}" type="slidenum">
              <a:rPr lang="en-US" smtClean="0"/>
              <a:t>23</a:t>
            </a:fld>
            <a:endParaRPr lang="en-US"/>
          </a:p>
        </p:txBody>
      </p:sp>
    </p:spTree>
    <p:extLst>
      <p:ext uri="{BB962C8B-B14F-4D97-AF65-F5344CB8AC3E}">
        <p14:creationId xmlns:p14="http://schemas.microsoft.com/office/powerpoint/2010/main" val="5390211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Next more subtle responsibility is to provide abstraction fro direct segment. We call the s/w abstraction as primary region.</a:t>
            </a:r>
          </a:p>
          <a:p>
            <a:endParaRPr lang="en-US" baseline="0" dirty="0" smtClean="0"/>
          </a:p>
          <a:p>
            <a:r>
              <a:rPr lang="en-US" baseline="0" dirty="0" smtClean="0"/>
              <a:t>It</a:t>
            </a:r>
            <a:r>
              <a:rPr lang="fr-FR" baseline="0" dirty="0" smtClean="0"/>
              <a:t>’</a:t>
            </a:r>
            <a:r>
              <a:rPr lang="en-US" baseline="0" dirty="0" smtClean="0"/>
              <a:t>s a contiguous virtual address region that may not benefit from paging. </a:t>
            </a:r>
          </a:p>
          <a:p>
            <a:endParaRPr lang="en-US" baseline="0" dirty="0" smtClean="0"/>
          </a:p>
          <a:p>
            <a:r>
              <a:rPr lang="en-US" baseline="0" dirty="0" smtClean="0"/>
              <a:t>All or part of primary region could be backed by Direct Segment so paging features are not guaranteed for memory allocations in the primary region. However conventional paging could also be used to map primary region. This can be helpful if under memory pressure memory need to be swapped up then a direct segment can be concerted to paging and then swapped up as usual.</a:t>
            </a:r>
          </a:p>
          <a:p>
            <a:endParaRPr lang="en-US" baseline="0" dirty="0" smtClean="0"/>
          </a:p>
          <a:p>
            <a:r>
              <a:rPr lang="en-US" baseline="0" dirty="0" smtClean="0"/>
              <a:t>Next obvious question is which memory allocation gets onto the primary region.</a:t>
            </a:r>
          </a:p>
          <a:p>
            <a:r>
              <a:rPr lang="en-US" baseline="0" dirty="0" smtClean="0"/>
              <a:t>We found that dynamically allocated memory with read-write region are most conducive to be mapped onto primary region. Other models whether application could be asked to explicitly request allocation on primary region is possible as well.</a:t>
            </a:r>
          </a:p>
          <a:p>
            <a:endParaRPr lang="en-US" baseline="0" dirty="0" smtClean="0"/>
          </a:p>
          <a:p>
            <a:r>
              <a:rPr lang="en-US" baseline="0" dirty="0" smtClean="0"/>
              <a:t>Finally since VA space is abundant in 64 bit OS, we overprovision the primary region in a process’s VA space as 4TB long so that it can accommodate largest possible Direct Segment. </a:t>
            </a:r>
          </a:p>
        </p:txBody>
      </p:sp>
      <p:sp>
        <p:nvSpPr>
          <p:cNvPr id="4" name="Slide Number Placeholder 3"/>
          <p:cNvSpPr>
            <a:spLocks noGrp="1"/>
          </p:cNvSpPr>
          <p:nvPr>
            <p:ph type="sldNum" sz="quarter" idx="10"/>
          </p:nvPr>
        </p:nvSpPr>
        <p:spPr/>
        <p:txBody>
          <a:bodyPr/>
          <a:lstStyle/>
          <a:p>
            <a:fld id="{2B30432E-8E1C-3A44-B0A3-2A2CD2AF8682}" type="slidenum">
              <a:rPr lang="en-US" smtClean="0"/>
              <a:t>24</a:t>
            </a:fld>
            <a:endParaRPr lang="en-US"/>
          </a:p>
        </p:txBody>
      </p:sp>
    </p:spTree>
    <p:extLst>
      <p:ext uri="{BB962C8B-B14F-4D97-AF65-F5344CB8AC3E}">
        <p14:creationId xmlns:p14="http://schemas.microsoft.com/office/powerpoint/2010/main" val="1357751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30432E-8E1C-3A44-B0A3-2A2CD2AF8682}" type="slidenum">
              <a:rPr lang="en-US" smtClean="0"/>
              <a:t>26</a:t>
            </a:fld>
            <a:endParaRPr lang="en-US"/>
          </a:p>
        </p:txBody>
      </p:sp>
    </p:spTree>
    <p:extLst>
      <p:ext uri="{BB962C8B-B14F-4D97-AF65-F5344CB8AC3E}">
        <p14:creationId xmlns:p14="http://schemas.microsoft.com/office/powerpoint/2010/main" val="41267042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F5ACA5FD-D45D-42C7-A6E3-360CA4EDAAAC}" type="slidenum">
              <a:rPr lang="en-US" smtClean="0"/>
              <a:t>27</a:t>
            </a:fld>
            <a:endParaRPr lang="en-US"/>
          </a:p>
        </p:txBody>
      </p:sp>
    </p:spTree>
    <p:extLst>
      <p:ext uri="{BB962C8B-B14F-4D97-AF65-F5344CB8AC3E}">
        <p14:creationId xmlns:p14="http://schemas.microsoft.com/office/powerpoint/2010/main" val="49085962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30432E-8E1C-3A44-B0A3-2A2CD2AF8682}" type="slidenum">
              <a:rPr lang="en-US" smtClean="0"/>
              <a:t>28</a:t>
            </a:fld>
            <a:endParaRPr lang="en-US"/>
          </a:p>
        </p:txBody>
      </p:sp>
    </p:spTree>
    <p:extLst>
      <p:ext uri="{BB962C8B-B14F-4D97-AF65-F5344CB8AC3E}">
        <p14:creationId xmlns:p14="http://schemas.microsoft.com/office/powerpoint/2010/main" val="416009233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30432E-8E1C-3A44-B0A3-2A2CD2AF8682}" type="slidenum">
              <a:rPr lang="en-US" smtClean="0"/>
              <a:t>29</a:t>
            </a:fld>
            <a:endParaRPr lang="en-US"/>
          </a:p>
        </p:txBody>
      </p:sp>
    </p:spTree>
    <p:extLst>
      <p:ext uri="{BB962C8B-B14F-4D97-AF65-F5344CB8AC3E}">
        <p14:creationId xmlns:p14="http://schemas.microsoft.com/office/powerpoint/2010/main" val="416009233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30432E-8E1C-3A44-B0A3-2A2CD2AF8682}" type="slidenum">
              <a:rPr lang="en-US" smtClean="0"/>
              <a:t>31</a:t>
            </a:fld>
            <a:endParaRPr lang="en-US"/>
          </a:p>
        </p:txBody>
      </p:sp>
    </p:spTree>
    <p:extLst>
      <p:ext uri="{BB962C8B-B14F-4D97-AF65-F5344CB8AC3E}">
        <p14:creationId xmlns:p14="http://schemas.microsoft.com/office/powerpoint/2010/main" val="40864634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Before we delve into details a quick refresher</a:t>
            </a:r>
            <a:r>
              <a:rPr lang="en-US" baseline="0" dirty="0" smtClean="0"/>
              <a:t> on virtual memory to make sure I have all on board</a:t>
            </a:r>
          </a:p>
          <a:p>
            <a:endParaRPr lang="en-US" baseline="0" dirty="0" smtClean="0"/>
          </a:p>
          <a:p>
            <a:r>
              <a:rPr lang="en-US" baseline="0" dirty="0" smtClean="0"/>
              <a:t>Software generates virtual addresses as it accesses memory</a:t>
            </a:r>
          </a:p>
          <a:p>
            <a:endParaRPr lang="en-US" baseline="0" dirty="0" smtClean="0"/>
          </a:p>
          <a:p>
            <a:r>
              <a:rPr lang="en-US" baseline="0" dirty="0" smtClean="0"/>
              <a:t>Each </a:t>
            </a:r>
            <a:r>
              <a:rPr lang="en-US" baseline="0" dirty="0" err="1" smtClean="0"/>
              <a:t>procsess</a:t>
            </a:r>
            <a:r>
              <a:rPr lang="en-US" baseline="0" dirty="0" smtClean="0"/>
              <a:t> has its own virtual address space. </a:t>
            </a:r>
          </a:p>
          <a:p>
            <a:endParaRPr lang="en-US" baseline="0" dirty="0" smtClean="0"/>
          </a:p>
          <a:p>
            <a:r>
              <a:rPr lang="en-US" baseline="0" dirty="0" smtClean="0"/>
              <a:t>This VA gets mapped to PA at the </a:t>
            </a:r>
            <a:r>
              <a:rPr lang="en-US" baseline="0" dirty="0" err="1" smtClean="0"/>
              <a:t>granulairty</a:t>
            </a:r>
            <a:r>
              <a:rPr lang="en-US" baseline="0" dirty="0" smtClean="0"/>
              <a:t> of page. A common grain is 4KB in x86</a:t>
            </a:r>
          </a:p>
          <a:p>
            <a:endParaRPr lang="en-US" baseline="0" dirty="0" smtClean="0"/>
          </a:p>
          <a:p>
            <a:r>
              <a:rPr lang="en-US" baseline="0" dirty="0" smtClean="0"/>
              <a:t>The mapping information is stored hierarchal page table</a:t>
            </a:r>
          </a:p>
          <a:p>
            <a:endParaRPr lang="en-US" baseline="0" dirty="0" smtClean="0"/>
          </a:p>
          <a:p>
            <a:r>
              <a:rPr lang="en-US" baseline="0" dirty="0" smtClean="0"/>
              <a:t>Now since each memory access needs a translation needs a translation, processors used a hardware cache called TLB or translation look aside buffer.</a:t>
            </a:r>
          </a:p>
          <a:p>
            <a:endParaRPr lang="en-US" baseline="0" dirty="0" smtClean="0"/>
          </a:p>
          <a:p>
            <a:r>
              <a:rPr lang="en-US" baseline="0" dirty="0" smtClean="0"/>
              <a:t>Hits to TLB is fast but on miss  a page-table walker walks the page table that could several </a:t>
            </a:r>
            <a:r>
              <a:rPr lang="en-US" baseline="0" dirty="0" err="1" smtClean="0"/>
              <a:t>sycles</a:t>
            </a:r>
            <a:r>
              <a:rPr lang="en-US" baseline="0" dirty="0" smtClean="0"/>
              <a:t>.</a:t>
            </a:r>
          </a:p>
          <a:p>
            <a:endParaRPr lang="en-US" baseline="0" dirty="0" smtClean="0"/>
          </a:p>
          <a:p>
            <a:r>
              <a:rPr lang="en-US" baseline="0" dirty="0" smtClean="0"/>
              <a:t>The goal is to reduce this TLB misses.</a:t>
            </a:r>
          </a:p>
          <a:p>
            <a:endParaRPr lang="en-US" baseline="0" dirty="0" smtClean="0"/>
          </a:p>
          <a:p>
            <a:r>
              <a:rPr lang="en-US" baseline="0" dirty="0" smtClean="0"/>
              <a:t>While such a TLB design remained unchanged for several decades memory usage has changed significantly</a:t>
            </a:r>
          </a:p>
          <a:p>
            <a:endParaRPr lang="en-US" baseline="0" dirty="0" smtClean="0"/>
          </a:p>
        </p:txBody>
      </p:sp>
      <p:sp>
        <p:nvSpPr>
          <p:cNvPr id="4" name="Slide Number Placeholder 3"/>
          <p:cNvSpPr>
            <a:spLocks noGrp="1"/>
          </p:cNvSpPr>
          <p:nvPr>
            <p:ph type="sldNum" sz="quarter" idx="10"/>
          </p:nvPr>
        </p:nvSpPr>
        <p:spPr/>
        <p:txBody>
          <a:bodyPr/>
          <a:lstStyle/>
          <a:p>
            <a:fld id="{1C1DE1E4-A93B-7F4A-B92C-CF457CD80DCF}" type="slidenum">
              <a:rPr lang="en-US" smtClean="0"/>
              <a:t>3</a:t>
            </a:fld>
            <a:endParaRPr lang="en-US"/>
          </a:p>
        </p:txBody>
      </p:sp>
    </p:spTree>
    <p:extLst>
      <p:ext uri="{BB962C8B-B14F-4D97-AF65-F5344CB8AC3E}">
        <p14:creationId xmlns:p14="http://schemas.microsoft.com/office/powerpoint/2010/main" val="3320084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Recently</a:t>
            </a:r>
            <a:r>
              <a:rPr lang="en-US" baseline="0" dirty="0" smtClean="0"/>
              <a:t> there has been trend of increasing TLB overhead. There are a many reasons behind it.</a:t>
            </a:r>
          </a:p>
          <a:p>
            <a:endParaRPr lang="en-US" baseline="0" dirty="0" smtClean="0"/>
          </a:p>
          <a:p>
            <a:r>
              <a:rPr lang="en-US" baseline="0" dirty="0" smtClean="0"/>
              <a:t>First and foremost, ever increasing memory footprint of software coupled with decreasing cost per bit of DRAM meant that the installed memory of especially server systems has grown from MBs to GBs and now </a:t>
            </a:r>
            <a:r>
              <a:rPr lang="en-US" baseline="0" dirty="0" err="1" smtClean="0"/>
              <a:t>TBs.</a:t>
            </a:r>
            <a:r>
              <a:rPr lang="en-US" baseline="0" dirty="0" smtClean="0"/>
              <a:t> </a:t>
            </a:r>
          </a:p>
          <a:p>
            <a:endParaRPr lang="en-US" baseline="0" dirty="0" smtClean="0"/>
          </a:p>
          <a:p>
            <a:r>
              <a:rPr lang="en-US" baseline="0" dirty="0" smtClean="0"/>
              <a:t>Whereas the TLB hasn’t grown at the same pace due to obvious power and latency budget as TLB is in critical path of every memory access. For example in Intel processors total number of TLB entries has grown from 72 in early 2000s to 100 today. </a:t>
            </a:r>
          </a:p>
          <a:p>
            <a:endParaRPr lang="en-US" baseline="0" dirty="0" smtClean="0"/>
          </a:p>
          <a:p>
            <a:r>
              <a:rPr lang="en-US" baseline="0" dirty="0" smtClean="0"/>
              <a:t>Further recent large memory workloads increasingly demonstrate less access locality and TLB like </a:t>
            </a:r>
            <a:r>
              <a:rPr lang="en-US" baseline="0" dirty="0" err="1" smtClean="0"/>
              <a:t>anyother</a:t>
            </a:r>
            <a:r>
              <a:rPr lang="en-US" baseline="0" dirty="0" smtClean="0"/>
              <a:t> cache needs access locality to produce cache hits.</a:t>
            </a:r>
          </a:p>
          <a:p>
            <a:endParaRPr lang="en-US" baseline="0" dirty="0" smtClean="0"/>
          </a:p>
          <a:p>
            <a:endParaRPr lang="en-US" baseline="0" dirty="0" smtClean="0"/>
          </a:p>
          <a:p>
            <a:endParaRPr lang="en-US" baseline="0" dirty="0" smtClean="0"/>
          </a:p>
          <a:p>
            <a:endParaRPr lang="en-US" baseline="0" dirty="0" smtClean="0"/>
          </a:p>
          <a:p>
            <a:endParaRPr lang="en-US" baseline="0" dirty="0" smtClean="0"/>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2B30432E-8E1C-3A44-B0A3-2A2CD2AF8682}" type="slidenum">
              <a:rPr lang="en-US" smtClean="0"/>
              <a:t>4</a:t>
            </a:fld>
            <a:endParaRPr lang="en-US"/>
          </a:p>
        </p:txBody>
      </p:sp>
    </p:spTree>
    <p:extLst>
      <p:ext uri="{BB962C8B-B14F-4D97-AF65-F5344CB8AC3E}">
        <p14:creationId xmlns:p14="http://schemas.microsoft.com/office/powerpoint/2010/main" val="1592702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understand how TLB misses can incur</a:t>
            </a:r>
            <a:r>
              <a:rPr lang="en-US" baseline="0" dirty="0" smtClean="0"/>
              <a:t> substantial problem even today we ran experiment on real hardware which in this case is Intel Xeon based on 32nm Sandy bridge architecture. </a:t>
            </a:r>
          </a:p>
          <a:p>
            <a:endParaRPr lang="en-US" baseline="0" dirty="0" smtClean="0"/>
          </a:p>
          <a:p>
            <a:r>
              <a:rPr lang="en-US" baseline="0" dirty="0" smtClean="0"/>
              <a:t>This micro architecture support 3 page sizes, 4KB which is the default page size and also enable two larger page sizes 2MB and 1GB. Larger page size maps the larger contiguous virtual address to contiguous physical address and can help reduce TLB misses my allowing same number of TLB entries to map larger amount of memory. </a:t>
            </a:r>
          </a:p>
          <a:p>
            <a:endParaRPr lang="en-US" baseline="0" dirty="0" smtClean="0"/>
          </a:p>
          <a:p>
            <a:r>
              <a:rPr lang="en-US" baseline="0" dirty="0" smtClean="0"/>
              <a:t>The TLB hierarchy for  different page sizes are as shown in the table. </a:t>
            </a:r>
          </a:p>
          <a:p>
            <a:endParaRPr lang="en-US" baseline="0" dirty="0" smtClean="0"/>
          </a:p>
          <a:p>
            <a:r>
              <a:rPr lang="en-US" baseline="0" dirty="0" smtClean="0"/>
              <a:t>Separate TLBs for different page size and base page sizes have two levels of TLB.</a:t>
            </a:r>
          </a:p>
          <a:p>
            <a:endParaRPr lang="en-US" baseline="0" dirty="0" smtClean="0"/>
          </a:p>
          <a:p>
            <a:r>
              <a:rPr lang="en-US" baseline="0" dirty="0" smtClean="0"/>
              <a:t>96 GB of installed installed memory, unfortunate not </a:t>
            </a:r>
            <a:r>
              <a:rPr lang="en-US" baseline="0" dirty="0" err="1" smtClean="0"/>
              <a:t>TBs.</a:t>
            </a:r>
            <a:endParaRPr lang="en-US" baseline="0" dirty="0" smtClean="0"/>
          </a:p>
          <a:p>
            <a:endParaRPr lang="en-US" baseline="0" dirty="0" smtClean="0"/>
          </a:p>
          <a:p>
            <a:r>
              <a:rPr lang="en-US" baseline="0" dirty="0" smtClean="0"/>
              <a:t>And for measurement we used hardware performance counters.</a:t>
            </a:r>
            <a:endParaRPr lang="en-US" dirty="0"/>
          </a:p>
        </p:txBody>
      </p:sp>
      <p:sp>
        <p:nvSpPr>
          <p:cNvPr id="4" name="Slide Number Placeholder 3"/>
          <p:cNvSpPr>
            <a:spLocks noGrp="1"/>
          </p:cNvSpPr>
          <p:nvPr>
            <p:ph type="sldNum" sz="quarter" idx="10"/>
          </p:nvPr>
        </p:nvSpPr>
        <p:spPr/>
        <p:txBody>
          <a:bodyPr/>
          <a:lstStyle/>
          <a:p>
            <a:fld id="{2B30432E-8E1C-3A44-B0A3-2A2CD2AF8682}" type="slidenum">
              <a:rPr lang="en-US" smtClean="0"/>
              <a:t>5</a:t>
            </a:fld>
            <a:endParaRPr lang="en-US"/>
          </a:p>
        </p:txBody>
      </p:sp>
    </p:spTree>
    <p:extLst>
      <p:ext uri="{BB962C8B-B14F-4D97-AF65-F5344CB8AC3E}">
        <p14:creationId xmlns:p14="http://schemas.microsoft.com/office/powerpoint/2010/main" val="20755573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We selected</a:t>
            </a:r>
            <a:r>
              <a:rPr lang="en-US" baseline="0" dirty="0" smtClean="0"/>
              <a:t> the workloads that generally run on server side of things and use lot of memory. </a:t>
            </a:r>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F5ACA5FD-D45D-42C7-A6E3-360CA4EDAAAC}" type="slidenum">
              <a:rPr lang="en-US" smtClean="0"/>
              <a:t>6</a:t>
            </a:fld>
            <a:endParaRPr lang="en-US"/>
          </a:p>
        </p:txBody>
      </p:sp>
    </p:spTree>
    <p:extLst>
      <p:ext uri="{BB962C8B-B14F-4D97-AF65-F5344CB8AC3E}">
        <p14:creationId xmlns:p14="http://schemas.microsoft.com/office/powerpoint/2010/main" val="4908596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Y axis we have the percentage of execution cycle spent on servicing Data-TLB misses</a:t>
            </a:r>
          </a:p>
          <a:p>
            <a:pPr marL="0" indent="0">
              <a:buNone/>
            </a:pPr>
            <a:endParaRPr lang="en-US" dirty="0" smtClean="0"/>
          </a:p>
          <a:p>
            <a:pPr marL="0" indent="0">
              <a:buNone/>
            </a:pPr>
            <a:r>
              <a:rPr lang="en-US" dirty="0" smtClean="0"/>
              <a:t>As we can see some</a:t>
            </a:r>
            <a:r>
              <a:rPr lang="en-US" baseline="0" dirty="0" smtClean="0"/>
              <a:t> workloads can spent significant fraction of cycles on TLB misses </a:t>
            </a:r>
            <a:r>
              <a:rPr lang="en-US" baseline="0" dirty="0" err="1" smtClean="0"/>
              <a:t>upto</a:t>
            </a:r>
            <a:r>
              <a:rPr lang="en-US" baseline="0" dirty="0" smtClean="0"/>
              <a:t> 51 % for graoh500</a:t>
            </a:r>
            <a:endParaRPr lang="en-US" dirty="0"/>
          </a:p>
        </p:txBody>
      </p:sp>
      <p:sp>
        <p:nvSpPr>
          <p:cNvPr id="4" name="Slide Number Placeholder 3"/>
          <p:cNvSpPr>
            <a:spLocks noGrp="1"/>
          </p:cNvSpPr>
          <p:nvPr>
            <p:ph type="sldNum" sz="quarter" idx="10"/>
          </p:nvPr>
        </p:nvSpPr>
        <p:spPr/>
        <p:txBody>
          <a:bodyPr/>
          <a:lstStyle/>
          <a:p>
            <a:fld id="{F5ACA5FD-D45D-42C7-A6E3-360CA4EDAAAC}" type="slidenum">
              <a:rPr lang="en-US" smtClean="0"/>
              <a:t>7</a:t>
            </a:fld>
            <a:endParaRPr lang="en-US"/>
          </a:p>
        </p:txBody>
      </p:sp>
    </p:spTree>
    <p:extLst>
      <p:ext uri="{BB962C8B-B14F-4D97-AF65-F5344CB8AC3E}">
        <p14:creationId xmlns:p14="http://schemas.microsoft.com/office/powerpoint/2010/main" val="4908596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657600" lvl="8" indent="0">
              <a:buNone/>
            </a:pPr>
            <a:endParaRPr lang="en-US" dirty="0"/>
          </a:p>
          <a:p>
            <a:pPr marL="3657600" lvl="8" indent="0">
              <a:buNone/>
            </a:pPr>
            <a:r>
              <a:rPr lang="en-US" dirty="0" smtClean="0"/>
              <a:t>If 2MB pages are used the overheads</a:t>
            </a:r>
            <a:r>
              <a:rPr lang="en-US" baseline="0" dirty="0" smtClean="0"/>
              <a:t> moderate and can </a:t>
            </a:r>
            <a:endParaRPr lang="en-US" dirty="0"/>
          </a:p>
          <a:p>
            <a:pPr marL="3657600" lvl="8" indent="0">
              <a:buNone/>
            </a:pPr>
            <a:endParaRPr lang="en-US" dirty="0"/>
          </a:p>
        </p:txBody>
      </p:sp>
      <p:sp>
        <p:nvSpPr>
          <p:cNvPr id="4" name="Slide Number Placeholder 3"/>
          <p:cNvSpPr>
            <a:spLocks noGrp="1"/>
          </p:cNvSpPr>
          <p:nvPr>
            <p:ph type="sldNum" sz="quarter" idx="10"/>
          </p:nvPr>
        </p:nvSpPr>
        <p:spPr/>
        <p:txBody>
          <a:bodyPr/>
          <a:lstStyle/>
          <a:p>
            <a:fld id="{F5ACA5FD-D45D-42C7-A6E3-360CA4EDAAAC}" type="slidenum">
              <a:rPr lang="en-US" smtClean="0"/>
              <a:t>8</a:t>
            </a:fld>
            <a:endParaRPr lang="en-US"/>
          </a:p>
        </p:txBody>
      </p:sp>
    </p:spTree>
    <p:extLst>
      <p:ext uri="{BB962C8B-B14F-4D97-AF65-F5344CB8AC3E}">
        <p14:creationId xmlns:p14="http://schemas.microsoft.com/office/powerpoint/2010/main" val="4908596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4325" indent="-224325">
              <a:buAutoNum type="arabicPeriod"/>
            </a:pPr>
            <a:r>
              <a:rPr lang="en-US" dirty="0" smtClean="0"/>
              <a:t>First lets see</a:t>
            </a:r>
            <a:r>
              <a:rPr lang="en-US" baseline="0" dirty="0" smtClean="0"/>
              <a:t> whether the problem actually exists or not. </a:t>
            </a:r>
          </a:p>
          <a:p>
            <a:pPr marL="224325" indent="-224325">
              <a:buAutoNum type="arabicPeriod"/>
            </a:pPr>
            <a:r>
              <a:rPr lang="en-US" baseline="0" dirty="0" smtClean="0"/>
              <a:t>A set of workloads, first column shows how many cycles hardware page table walker in a 32 nm </a:t>
            </a:r>
            <a:r>
              <a:rPr lang="en-US" baseline="0" dirty="0" err="1" smtClean="0"/>
              <a:t>Sandybridntge</a:t>
            </a:r>
            <a:r>
              <a:rPr lang="en-US" baseline="0" dirty="0" smtClean="0"/>
              <a:t>/</a:t>
            </a:r>
            <a:r>
              <a:rPr lang="en-US" baseline="0" dirty="0" err="1" smtClean="0"/>
              <a:t>westmere</a:t>
            </a:r>
            <a:r>
              <a:rPr lang="en-US" baseline="0" dirty="0" smtClean="0"/>
              <a:t> machine spends as percentage of the execution time. </a:t>
            </a:r>
          </a:p>
          <a:p>
            <a:pPr marL="224325" indent="-224325">
              <a:buAutoNum type="arabicPeriod"/>
            </a:pPr>
            <a:r>
              <a:rPr lang="en-US" baseline="0" dirty="0" smtClean="0"/>
              <a:t>Second column shows number of L1 + L2 TLB misses experienced per 1K instructions</a:t>
            </a:r>
          </a:p>
          <a:p>
            <a:pPr marL="224325" indent="-224325">
              <a:buAutoNum type="arabicPeriod"/>
            </a:pPr>
            <a:r>
              <a:rPr lang="en-US" baseline="0" dirty="0" smtClean="0"/>
              <a:t>More interestingly when we do the same experiment on non-server things are very different</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F5ACA5FD-D45D-42C7-A6E3-360CA4EDAAAC}" type="slidenum">
              <a:rPr lang="en-US" smtClean="0"/>
              <a:t>9</a:t>
            </a:fld>
            <a:endParaRPr lang="en-US"/>
          </a:p>
        </p:txBody>
      </p:sp>
    </p:spTree>
    <p:extLst>
      <p:ext uri="{BB962C8B-B14F-4D97-AF65-F5344CB8AC3E}">
        <p14:creationId xmlns:p14="http://schemas.microsoft.com/office/powerpoint/2010/main" val="490859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8915EE-11D6-4946-9818-4A5809F2C50A}" type="datetime1">
              <a:rPr lang="en-US" smtClean="0"/>
              <a:t>6/23/13</a:t>
            </a:fld>
            <a:endParaRPr lang="en-US"/>
          </a:p>
        </p:txBody>
      </p:sp>
      <p:sp>
        <p:nvSpPr>
          <p:cNvPr id="5" name="Footer Placeholder 4"/>
          <p:cNvSpPr>
            <a:spLocks noGrp="1"/>
          </p:cNvSpPr>
          <p:nvPr>
            <p:ph type="ftr" sz="quarter" idx="11"/>
          </p:nvPr>
        </p:nvSpPr>
        <p:spPr/>
        <p:txBody>
          <a:bodyPr/>
          <a:lstStyle/>
          <a:p>
            <a:r>
              <a:rPr lang="en-US" smtClean="0"/>
              <a:t>ISCA 2013</a:t>
            </a:r>
            <a:endParaRPr lang="en-US"/>
          </a:p>
        </p:txBody>
      </p:sp>
      <p:sp>
        <p:nvSpPr>
          <p:cNvPr id="6" name="Slide Number Placeholder 5"/>
          <p:cNvSpPr>
            <a:spLocks noGrp="1"/>
          </p:cNvSpPr>
          <p:nvPr>
            <p:ph type="sldNum" sz="quarter" idx="12"/>
          </p:nvPr>
        </p:nvSpPr>
        <p:spPr/>
        <p:txBody>
          <a:bodyPr/>
          <a:lstStyle/>
          <a:p>
            <a:fld id="{887A02A5-7F3F-844B-8669-A3C574085186}" type="slidenum">
              <a:rPr lang="en-US" smtClean="0"/>
              <a:t>‹#›</a:t>
            </a:fld>
            <a:endParaRPr lang="en-US"/>
          </a:p>
        </p:txBody>
      </p:sp>
    </p:spTree>
    <p:extLst>
      <p:ext uri="{BB962C8B-B14F-4D97-AF65-F5344CB8AC3E}">
        <p14:creationId xmlns:p14="http://schemas.microsoft.com/office/powerpoint/2010/main" val="3040619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03DA34-CC2A-5741-BA3D-335A77B587D1}" type="datetime1">
              <a:rPr lang="en-US" smtClean="0"/>
              <a:t>6/23/13</a:t>
            </a:fld>
            <a:endParaRPr lang="en-US"/>
          </a:p>
        </p:txBody>
      </p:sp>
      <p:sp>
        <p:nvSpPr>
          <p:cNvPr id="5" name="Footer Placeholder 4"/>
          <p:cNvSpPr>
            <a:spLocks noGrp="1"/>
          </p:cNvSpPr>
          <p:nvPr>
            <p:ph type="ftr" sz="quarter" idx="11"/>
          </p:nvPr>
        </p:nvSpPr>
        <p:spPr/>
        <p:txBody>
          <a:bodyPr/>
          <a:lstStyle/>
          <a:p>
            <a:r>
              <a:rPr lang="en-US" smtClean="0"/>
              <a:t>ISCA 2013</a:t>
            </a:r>
            <a:endParaRPr lang="en-US"/>
          </a:p>
        </p:txBody>
      </p:sp>
      <p:sp>
        <p:nvSpPr>
          <p:cNvPr id="6" name="Slide Number Placeholder 5"/>
          <p:cNvSpPr>
            <a:spLocks noGrp="1"/>
          </p:cNvSpPr>
          <p:nvPr>
            <p:ph type="sldNum" sz="quarter" idx="12"/>
          </p:nvPr>
        </p:nvSpPr>
        <p:spPr/>
        <p:txBody>
          <a:bodyPr/>
          <a:lstStyle/>
          <a:p>
            <a:fld id="{887A02A5-7F3F-844B-8669-A3C574085186}" type="slidenum">
              <a:rPr lang="en-US" smtClean="0"/>
              <a:t>‹#›</a:t>
            </a:fld>
            <a:endParaRPr lang="en-US"/>
          </a:p>
        </p:txBody>
      </p:sp>
    </p:spTree>
    <p:extLst>
      <p:ext uri="{BB962C8B-B14F-4D97-AF65-F5344CB8AC3E}">
        <p14:creationId xmlns:p14="http://schemas.microsoft.com/office/powerpoint/2010/main" val="1358406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2BC804-B3D9-4C46-8417-46383126AF32}" type="datetime1">
              <a:rPr lang="en-US" smtClean="0"/>
              <a:t>6/23/13</a:t>
            </a:fld>
            <a:endParaRPr lang="en-US"/>
          </a:p>
        </p:txBody>
      </p:sp>
      <p:sp>
        <p:nvSpPr>
          <p:cNvPr id="5" name="Footer Placeholder 4"/>
          <p:cNvSpPr>
            <a:spLocks noGrp="1"/>
          </p:cNvSpPr>
          <p:nvPr>
            <p:ph type="ftr" sz="quarter" idx="11"/>
          </p:nvPr>
        </p:nvSpPr>
        <p:spPr/>
        <p:txBody>
          <a:bodyPr/>
          <a:lstStyle/>
          <a:p>
            <a:r>
              <a:rPr lang="en-US" smtClean="0"/>
              <a:t>ISCA 2013</a:t>
            </a:r>
            <a:endParaRPr lang="en-US"/>
          </a:p>
        </p:txBody>
      </p:sp>
      <p:sp>
        <p:nvSpPr>
          <p:cNvPr id="6" name="Slide Number Placeholder 5"/>
          <p:cNvSpPr>
            <a:spLocks noGrp="1"/>
          </p:cNvSpPr>
          <p:nvPr>
            <p:ph type="sldNum" sz="quarter" idx="12"/>
          </p:nvPr>
        </p:nvSpPr>
        <p:spPr/>
        <p:txBody>
          <a:bodyPr/>
          <a:lstStyle/>
          <a:p>
            <a:fld id="{887A02A5-7F3F-844B-8669-A3C574085186}" type="slidenum">
              <a:rPr lang="en-US" smtClean="0"/>
              <a:t>‹#›</a:t>
            </a:fld>
            <a:endParaRPr lang="en-US"/>
          </a:p>
        </p:txBody>
      </p:sp>
    </p:spTree>
    <p:extLst>
      <p:ext uri="{BB962C8B-B14F-4D97-AF65-F5344CB8AC3E}">
        <p14:creationId xmlns:p14="http://schemas.microsoft.com/office/powerpoint/2010/main" val="3944549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160E6D-D912-554F-A07D-3F8A13EA3F37}" type="datetime1">
              <a:rPr lang="en-US" smtClean="0"/>
              <a:t>6/23/13</a:t>
            </a:fld>
            <a:endParaRPr lang="en-US"/>
          </a:p>
        </p:txBody>
      </p:sp>
      <p:sp>
        <p:nvSpPr>
          <p:cNvPr id="5" name="Footer Placeholder 4"/>
          <p:cNvSpPr>
            <a:spLocks noGrp="1"/>
          </p:cNvSpPr>
          <p:nvPr>
            <p:ph type="ftr" sz="quarter" idx="11"/>
          </p:nvPr>
        </p:nvSpPr>
        <p:spPr/>
        <p:txBody>
          <a:bodyPr/>
          <a:lstStyle/>
          <a:p>
            <a:r>
              <a:rPr lang="en-US" smtClean="0"/>
              <a:t>ISCA 2013</a:t>
            </a:r>
            <a:endParaRPr lang="en-US"/>
          </a:p>
        </p:txBody>
      </p:sp>
      <p:sp>
        <p:nvSpPr>
          <p:cNvPr id="6" name="Slide Number Placeholder 5"/>
          <p:cNvSpPr>
            <a:spLocks noGrp="1"/>
          </p:cNvSpPr>
          <p:nvPr>
            <p:ph type="sldNum" sz="quarter" idx="12"/>
          </p:nvPr>
        </p:nvSpPr>
        <p:spPr/>
        <p:txBody>
          <a:bodyPr/>
          <a:lstStyle/>
          <a:p>
            <a:fld id="{887A02A5-7F3F-844B-8669-A3C574085186}" type="slidenum">
              <a:rPr lang="en-US" smtClean="0"/>
              <a:t>‹#›</a:t>
            </a:fld>
            <a:endParaRPr lang="en-US"/>
          </a:p>
        </p:txBody>
      </p:sp>
    </p:spTree>
    <p:extLst>
      <p:ext uri="{BB962C8B-B14F-4D97-AF65-F5344CB8AC3E}">
        <p14:creationId xmlns:p14="http://schemas.microsoft.com/office/powerpoint/2010/main" val="4225514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5F9219-69FD-514C-8F10-570695FCBDBC}" type="datetime1">
              <a:rPr lang="en-US" smtClean="0"/>
              <a:t>6/23/13</a:t>
            </a:fld>
            <a:endParaRPr lang="en-US"/>
          </a:p>
        </p:txBody>
      </p:sp>
      <p:sp>
        <p:nvSpPr>
          <p:cNvPr id="5" name="Footer Placeholder 4"/>
          <p:cNvSpPr>
            <a:spLocks noGrp="1"/>
          </p:cNvSpPr>
          <p:nvPr>
            <p:ph type="ftr" sz="quarter" idx="11"/>
          </p:nvPr>
        </p:nvSpPr>
        <p:spPr/>
        <p:txBody>
          <a:bodyPr/>
          <a:lstStyle/>
          <a:p>
            <a:r>
              <a:rPr lang="en-US" smtClean="0"/>
              <a:t>ISCA 2013</a:t>
            </a:r>
            <a:endParaRPr lang="en-US"/>
          </a:p>
        </p:txBody>
      </p:sp>
      <p:sp>
        <p:nvSpPr>
          <p:cNvPr id="6" name="Slide Number Placeholder 5"/>
          <p:cNvSpPr>
            <a:spLocks noGrp="1"/>
          </p:cNvSpPr>
          <p:nvPr>
            <p:ph type="sldNum" sz="quarter" idx="12"/>
          </p:nvPr>
        </p:nvSpPr>
        <p:spPr/>
        <p:txBody>
          <a:bodyPr/>
          <a:lstStyle/>
          <a:p>
            <a:fld id="{887A02A5-7F3F-844B-8669-A3C574085186}" type="slidenum">
              <a:rPr lang="en-US" smtClean="0"/>
              <a:t>‹#›</a:t>
            </a:fld>
            <a:endParaRPr lang="en-US"/>
          </a:p>
        </p:txBody>
      </p:sp>
    </p:spTree>
    <p:extLst>
      <p:ext uri="{BB962C8B-B14F-4D97-AF65-F5344CB8AC3E}">
        <p14:creationId xmlns:p14="http://schemas.microsoft.com/office/powerpoint/2010/main" val="3908287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F5AF944-686A-3F47-B9FE-B19B5EBD99B0}" type="datetime1">
              <a:rPr lang="en-US" smtClean="0"/>
              <a:t>6/23/13</a:t>
            </a:fld>
            <a:endParaRPr lang="en-US"/>
          </a:p>
        </p:txBody>
      </p:sp>
      <p:sp>
        <p:nvSpPr>
          <p:cNvPr id="6" name="Footer Placeholder 5"/>
          <p:cNvSpPr>
            <a:spLocks noGrp="1"/>
          </p:cNvSpPr>
          <p:nvPr>
            <p:ph type="ftr" sz="quarter" idx="11"/>
          </p:nvPr>
        </p:nvSpPr>
        <p:spPr/>
        <p:txBody>
          <a:bodyPr/>
          <a:lstStyle/>
          <a:p>
            <a:r>
              <a:rPr lang="en-US" smtClean="0"/>
              <a:t>ISCA 2013</a:t>
            </a:r>
            <a:endParaRPr lang="en-US"/>
          </a:p>
        </p:txBody>
      </p:sp>
      <p:sp>
        <p:nvSpPr>
          <p:cNvPr id="7" name="Slide Number Placeholder 6"/>
          <p:cNvSpPr>
            <a:spLocks noGrp="1"/>
          </p:cNvSpPr>
          <p:nvPr>
            <p:ph type="sldNum" sz="quarter" idx="12"/>
          </p:nvPr>
        </p:nvSpPr>
        <p:spPr/>
        <p:txBody>
          <a:bodyPr/>
          <a:lstStyle/>
          <a:p>
            <a:fld id="{887A02A5-7F3F-844B-8669-A3C574085186}" type="slidenum">
              <a:rPr lang="en-US" smtClean="0"/>
              <a:t>‹#›</a:t>
            </a:fld>
            <a:endParaRPr lang="en-US"/>
          </a:p>
        </p:txBody>
      </p:sp>
    </p:spTree>
    <p:extLst>
      <p:ext uri="{BB962C8B-B14F-4D97-AF65-F5344CB8AC3E}">
        <p14:creationId xmlns:p14="http://schemas.microsoft.com/office/powerpoint/2010/main" val="2218273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5EE63A6-F94F-C54D-975B-036779C3070E}" type="datetime1">
              <a:rPr lang="en-US" smtClean="0"/>
              <a:t>6/23/13</a:t>
            </a:fld>
            <a:endParaRPr lang="en-US"/>
          </a:p>
        </p:txBody>
      </p:sp>
      <p:sp>
        <p:nvSpPr>
          <p:cNvPr id="8" name="Footer Placeholder 7"/>
          <p:cNvSpPr>
            <a:spLocks noGrp="1"/>
          </p:cNvSpPr>
          <p:nvPr>
            <p:ph type="ftr" sz="quarter" idx="11"/>
          </p:nvPr>
        </p:nvSpPr>
        <p:spPr/>
        <p:txBody>
          <a:bodyPr/>
          <a:lstStyle/>
          <a:p>
            <a:r>
              <a:rPr lang="en-US" smtClean="0"/>
              <a:t>ISCA 2013</a:t>
            </a:r>
            <a:endParaRPr lang="en-US"/>
          </a:p>
        </p:txBody>
      </p:sp>
      <p:sp>
        <p:nvSpPr>
          <p:cNvPr id="9" name="Slide Number Placeholder 8"/>
          <p:cNvSpPr>
            <a:spLocks noGrp="1"/>
          </p:cNvSpPr>
          <p:nvPr>
            <p:ph type="sldNum" sz="quarter" idx="12"/>
          </p:nvPr>
        </p:nvSpPr>
        <p:spPr/>
        <p:txBody>
          <a:bodyPr/>
          <a:lstStyle/>
          <a:p>
            <a:fld id="{887A02A5-7F3F-844B-8669-A3C574085186}" type="slidenum">
              <a:rPr lang="en-US" smtClean="0"/>
              <a:t>‹#›</a:t>
            </a:fld>
            <a:endParaRPr lang="en-US"/>
          </a:p>
        </p:txBody>
      </p:sp>
    </p:spTree>
    <p:extLst>
      <p:ext uri="{BB962C8B-B14F-4D97-AF65-F5344CB8AC3E}">
        <p14:creationId xmlns:p14="http://schemas.microsoft.com/office/powerpoint/2010/main" val="682242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1C69E7-81E2-D645-90AB-7D1F5A66F624}" type="datetime1">
              <a:rPr lang="en-US" smtClean="0"/>
              <a:t>6/23/13</a:t>
            </a:fld>
            <a:endParaRPr lang="en-US"/>
          </a:p>
        </p:txBody>
      </p:sp>
      <p:sp>
        <p:nvSpPr>
          <p:cNvPr id="4" name="Footer Placeholder 3"/>
          <p:cNvSpPr>
            <a:spLocks noGrp="1"/>
          </p:cNvSpPr>
          <p:nvPr>
            <p:ph type="ftr" sz="quarter" idx="11"/>
          </p:nvPr>
        </p:nvSpPr>
        <p:spPr/>
        <p:txBody>
          <a:bodyPr/>
          <a:lstStyle/>
          <a:p>
            <a:r>
              <a:rPr lang="en-US" smtClean="0"/>
              <a:t>ISCA 2013</a:t>
            </a:r>
            <a:endParaRPr lang="en-US"/>
          </a:p>
        </p:txBody>
      </p:sp>
      <p:sp>
        <p:nvSpPr>
          <p:cNvPr id="5" name="Slide Number Placeholder 4"/>
          <p:cNvSpPr>
            <a:spLocks noGrp="1"/>
          </p:cNvSpPr>
          <p:nvPr>
            <p:ph type="sldNum" sz="quarter" idx="12"/>
          </p:nvPr>
        </p:nvSpPr>
        <p:spPr/>
        <p:txBody>
          <a:bodyPr/>
          <a:lstStyle/>
          <a:p>
            <a:fld id="{887A02A5-7F3F-844B-8669-A3C574085186}" type="slidenum">
              <a:rPr lang="en-US" smtClean="0"/>
              <a:t>‹#›</a:t>
            </a:fld>
            <a:endParaRPr lang="en-US"/>
          </a:p>
        </p:txBody>
      </p:sp>
    </p:spTree>
    <p:extLst>
      <p:ext uri="{BB962C8B-B14F-4D97-AF65-F5344CB8AC3E}">
        <p14:creationId xmlns:p14="http://schemas.microsoft.com/office/powerpoint/2010/main" val="2321896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9B7F2B-CF87-894B-9DDD-8D245E34A68B}" type="datetime1">
              <a:rPr lang="en-US" smtClean="0"/>
              <a:t>6/23/13</a:t>
            </a:fld>
            <a:endParaRPr lang="en-US"/>
          </a:p>
        </p:txBody>
      </p:sp>
      <p:sp>
        <p:nvSpPr>
          <p:cNvPr id="3" name="Footer Placeholder 2"/>
          <p:cNvSpPr>
            <a:spLocks noGrp="1"/>
          </p:cNvSpPr>
          <p:nvPr>
            <p:ph type="ftr" sz="quarter" idx="11"/>
          </p:nvPr>
        </p:nvSpPr>
        <p:spPr/>
        <p:txBody>
          <a:bodyPr/>
          <a:lstStyle/>
          <a:p>
            <a:r>
              <a:rPr lang="en-US" smtClean="0"/>
              <a:t>ISCA 2013</a:t>
            </a:r>
            <a:endParaRPr lang="en-US"/>
          </a:p>
        </p:txBody>
      </p:sp>
      <p:sp>
        <p:nvSpPr>
          <p:cNvPr id="4" name="Slide Number Placeholder 3"/>
          <p:cNvSpPr>
            <a:spLocks noGrp="1"/>
          </p:cNvSpPr>
          <p:nvPr>
            <p:ph type="sldNum" sz="quarter" idx="12"/>
          </p:nvPr>
        </p:nvSpPr>
        <p:spPr/>
        <p:txBody>
          <a:bodyPr/>
          <a:lstStyle/>
          <a:p>
            <a:fld id="{887A02A5-7F3F-844B-8669-A3C574085186}" type="slidenum">
              <a:rPr lang="en-US" smtClean="0"/>
              <a:t>‹#›</a:t>
            </a:fld>
            <a:endParaRPr lang="en-US"/>
          </a:p>
        </p:txBody>
      </p:sp>
    </p:spTree>
    <p:extLst>
      <p:ext uri="{BB962C8B-B14F-4D97-AF65-F5344CB8AC3E}">
        <p14:creationId xmlns:p14="http://schemas.microsoft.com/office/powerpoint/2010/main" val="3435845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C8BE22-9AE8-4E40-9117-921FEBC58787}" type="datetime1">
              <a:rPr lang="en-US" smtClean="0"/>
              <a:t>6/23/13</a:t>
            </a:fld>
            <a:endParaRPr lang="en-US"/>
          </a:p>
        </p:txBody>
      </p:sp>
      <p:sp>
        <p:nvSpPr>
          <p:cNvPr id="6" name="Footer Placeholder 5"/>
          <p:cNvSpPr>
            <a:spLocks noGrp="1"/>
          </p:cNvSpPr>
          <p:nvPr>
            <p:ph type="ftr" sz="quarter" idx="11"/>
          </p:nvPr>
        </p:nvSpPr>
        <p:spPr/>
        <p:txBody>
          <a:bodyPr/>
          <a:lstStyle/>
          <a:p>
            <a:r>
              <a:rPr lang="en-US" smtClean="0"/>
              <a:t>ISCA 2013</a:t>
            </a:r>
            <a:endParaRPr lang="en-US"/>
          </a:p>
        </p:txBody>
      </p:sp>
      <p:sp>
        <p:nvSpPr>
          <p:cNvPr id="7" name="Slide Number Placeholder 6"/>
          <p:cNvSpPr>
            <a:spLocks noGrp="1"/>
          </p:cNvSpPr>
          <p:nvPr>
            <p:ph type="sldNum" sz="quarter" idx="12"/>
          </p:nvPr>
        </p:nvSpPr>
        <p:spPr/>
        <p:txBody>
          <a:bodyPr/>
          <a:lstStyle/>
          <a:p>
            <a:fld id="{887A02A5-7F3F-844B-8669-A3C574085186}" type="slidenum">
              <a:rPr lang="en-US" smtClean="0"/>
              <a:t>‹#›</a:t>
            </a:fld>
            <a:endParaRPr lang="en-US"/>
          </a:p>
        </p:txBody>
      </p:sp>
    </p:spTree>
    <p:extLst>
      <p:ext uri="{BB962C8B-B14F-4D97-AF65-F5344CB8AC3E}">
        <p14:creationId xmlns:p14="http://schemas.microsoft.com/office/powerpoint/2010/main" val="2688230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9E20D3-6AA2-444F-884C-AD019F2CD235}" type="datetime1">
              <a:rPr lang="en-US" smtClean="0"/>
              <a:t>6/23/13</a:t>
            </a:fld>
            <a:endParaRPr lang="en-US"/>
          </a:p>
        </p:txBody>
      </p:sp>
      <p:sp>
        <p:nvSpPr>
          <p:cNvPr id="6" name="Footer Placeholder 5"/>
          <p:cNvSpPr>
            <a:spLocks noGrp="1"/>
          </p:cNvSpPr>
          <p:nvPr>
            <p:ph type="ftr" sz="quarter" idx="11"/>
          </p:nvPr>
        </p:nvSpPr>
        <p:spPr/>
        <p:txBody>
          <a:bodyPr/>
          <a:lstStyle/>
          <a:p>
            <a:r>
              <a:rPr lang="en-US" smtClean="0"/>
              <a:t>ISCA 2013</a:t>
            </a:r>
            <a:endParaRPr lang="en-US"/>
          </a:p>
        </p:txBody>
      </p:sp>
      <p:sp>
        <p:nvSpPr>
          <p:cNvPr id="7" name="Slide Number Placeholder 6"/>
          <p:cNvSpPr>
            <a:spLocks noGrp="1"/>
          </p:cNvSpPr>
          <p:nvPr>
            <p:ph type="sldNum" sz="quarter" idx="12"/>
          </p:nvPr>
        </p:nvSpPr>
        <p:spPr/>
        <p:txBody>
          <a:bodyPr/>
          <a:lstStyle/>
          <a:p>
            <a:fld id="{887A02A5-7F3F-844B-8669-A3C574085186}" type="slidenum">
              <a:rPr lang="en-US" smtClean="0"/>
              <a:t>‹#›</a:t>
            </a:fld>
            <a:endParaRPr lang="en-US"/>
          </a:p>
        </p:txBody>
      </p:sp>
    </p:spTree>
    <p:extLst>
      <p:ext uri="{BB962C8B-B14F-4D97-AF65-F5344CB8AC3E}">
        <p14:creationId xmlns:p14="http://schemas.microsoft.com/office/powerpoint/2010/main" val="131619923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37C31F-4B52-D349-92CB-0DA540983F57}" type="datetime1">
              <a:rPr lang="en-US" smtClean="0"/>
              <a:t>6/23/13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ISCA 2013</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7A02A5-7F3F-844B-8669-A3C574085186}" type="slidenum">
              <a:rPr lang="en-US" smtClean="0"/>
              <a:t>‹#›</a:t>
            </a:fld>
            <a:endParaRPr lang="en-US"/>
          </a:p>
        </p:txBody>
      </p:sp>
    </p:spTree>
    <p:extLst>
      <p:ext uri="{BB962C8B-B14F-4D97-AF65-F5344CB8AC3E}">
        <p14:creationId xmlns:p14="http://schemas.microsoft.com/office/powerpoint/2010/main" val="2941372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5.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chart" Target="../charts/char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5.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7.e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image" Target="../media/image8.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gif"/></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3.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4.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12143"/>
            <a:ext cx="7772400" cy="1470025"/>
          </a:xfrm>
        </p:spPr>
        <p:txBody>
          <a:bodyPr>
            <a:normAutofit/>
          </a:bodyPr>
          <a:lstStyle/>
          <a:p>
            <a:r>
              <a:rPr lang="en-US" dirty="0" smtClean="0"/>
              <a:t>Efficient Virtual Memory </a:t>
            </a:r>
            <a:br>
              <a:rPr lang="en-US" dirty="0" smtClean="0"/>
            </a:br>
            <a:r>
              <a:rPr lang="en-US" dirty="0" smtClean="0"/>
              <a:t>for Big Memory Servers</a:t>
            </a:r>
            <a:endParaRPr lang="en-US" dirty="0"/>
          </a:p>
        </p:txBody>
      </p:sp>
      <p:sp>
        <p:nvSpPr>
          <p:cNvPr id="3" name="Subtitle 2"/>
          <p:cNvSpPr>
            <a:spLocks noGrp="1"/>
          </p:cNvSpPr>
          <p:nvPr>
            <p:ph type="subTitle" idx="1"/>
          </p:nvPr>
        </p:nvSpPr>
        <p:spPr>
          <a:xfrm>
            <a:off x="457361" y="4143125"/>
            <a:ext cx="8363438" cy="1451974"/>
          </a:xfrm>
        </p:spPr>
        <p:txBody>
          <a:bodyPr bIns="0"/>
          <a:lstStyle/>
          <a:p>
            <a:r>
              <a:rPr lang="en-US" dirty="0" smtClean="0">
                <a:solidFill>
                  <a:schemeClr val="tx1"/>
                </a:solidFill>
              </a:rPr>
              <a:t>Arkaprava Basu</a:t>
            </a:r>
            <a:r>
              <a:rPr lang="en-US" dirty="0" smtClean="0"/>
              <a:t>, </a:t>
            </a:r>
            <a:r>
              <a:rPr lang="en-US" dirty="0" err="1" smtClean="0"/>
              <a:t>Jayneel</a:t>
            </a:r>
            <a:r>
              <a:rPr lang="en-US" dirty="0" smtClean="0"/>
              <a:t> Gandhi, </a:t>
            </a:r>
            <a:r>
              <a:rPr lang="en-US" dirty="0" err="1" smtClean="0"/>
              <a:t>Jichuan</a:t>
            </a:r>
            <a:r>
              <a:rPr lang="en-US" dirty="0" smtClean="0"/>
              <a:t> Chang*, Mark D. Hill, Michael M. Swift</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65423" y="304800"/>
            <a:ext cx="1828800" cy="1828800"/>
          </a:xfrm>
          <a:prstGeom prst="rect">
            <a:avLst/>
          </a:prstGeom>
        </p:spPr>
      </p:pic>
      <p:sp>
        <p:nvSpPr>
          <p:cNvPr id="5" name="TextBox 4"/>
          <p:cNvSpPr txBox="1"/>
          <p:nvPr/>
        </p:nvSpPr>
        <p:spPr>
          <a:xfrm>
            <a:off x="457361" y="5666885"/>
            <a:ext cx="9138824" cy="1046440"/>
          </a:xfrm>
          <a:prstGeom prst="rect">
            <a:avLst/>
          </a:prstGeom>
          <a:noFill/>
        </p:spPr>
        <p:txBody>
          <a:bodyPr wrap="square" rtlCol="0">
            <a:spAutoFit/>
          </a:bodyPr>
          <a:lstStyle/>
          <a:p>
            <a:pPr marL="0" lvl="1"/>
            <a:r>
              <a:rPr lang="en-US" sz="2200" dirty="0" smtClean="0">
                <a:solidFill>
                  <a:schemeClr val="accent2"/>
                </a:solidFill>
              </a:rPr>
              <a:t>“</a:t>
            </a:r>
            <a:r>
              <a:rPr lang="en-US" sz="2200" i="1" dirty="0" smtClean="0">
                <a:solidFill>
                  <a:schemeClr val="accent2"/>
                </a:solidFill>
              </a:rPr>
              <a:t>Virtual </a:t>
            </a:r>
            <a:r>
              <a:rPr lang="en-US" sz="2200" i="1" dirty="0">
                <a:solidFill>
                  <a:schemeClr val="accent2"/>
                </a:solidFill>
              </a:rPr>
              <a:t>Memory was invented in a time of scarcity. Is it still good idea?</a:t>
            </a:r>
            <a:r>
              <a:rPr lang="en-US" sz="2200" dirty="0">
                <a:solidFill>
                  <a:schemeClr val="accent2"/>
                </a:solidFill>
              </a:rPr>
              <a:t>” </a:t>
            </a:r>
            <a:endParaRPr lang="en-US" sz="2200" dirty="0" smtClean="0">
              <a:solidFill>
                <a:schemeClr val="accent2"/>
              </a:solidFill>
            </a:endParaRPr>
          </a:p>
          <a:p>
            <a:pPr marL="0" lvl="1"/>
            <a:r>
              <a:rPr lang="en-US" sz="2200" i="1" dirty="0">
                <a:solidFill>
                  <a:schemeClr val="accent2"/>
                </a:solidFill>
              </a:rPr>
              <a:t>	</a:t>
            </a:r>
            <a:r>
              <a:rPr lang="en-US" sz="2200" i="1" dirty="0" smtClean="0">
                <a:solidFill>
                  <a:schemeClr val="accent2"/>
                </a:solidFill>
              </a:rPr>
              <a:t>	-</a:t>
            </a:r>
            <a:r>
              <a:rPr lang="en-US" sz="2200" i="1" dirty="0">
                <a:solidFill>
                  <a:schemeClr val="accent2"/>
                </a:solidFill>
              </a:rPr>
              <a:t>-</a:t>
            </a:r>
            <a:r>
              <a:rPr lang="en-US" sz="2200" i="1" dirty="0" smtClean="0">
                <a:solidFill>
                  <a:schemeClr val="accent2"/>
                </a:solidFill>
              </a:rPr>
              <a:t>- Charles </a:t>
            </a:r>
            <a:r>
              <a:rPr lang="en-US" sz="2200" i="1" dirty="0">
                <a:solidFill>
                  <a:schemeClr val="accent2"/>
                </a:solidFill>
              </a:rPr>
              <a:t>Thacker, 2010 Turing </a:t>
            </a:r>
            <a:r>
              <a:rPr lang="en-US" sz="2200" i="1" dirty="0" smtClean="0">
                <a:solidFill>
                  <a:schemeClr val="accent2"/>
                </a:solidFill>
              </a:rPr>
              <a:t>Award Lecture</a:t>
            </a:r>
            <a:endParaRPr lang="en-US" sz="2200" i="1" dirty="0">
              <a:solidFill>
                <a:schemeClr val="accent2"/>
              </a:solidFill>
            </a:endParaRPr>
          </a:p>
          <a:p>
            <a:endParaRPr lang="en-US" dirty="0"/>
          </a:p>
        </p:txBody>
      </p:sp>
      <p:sp>
        <p:nvSpPr>
          <p:cNvPr id="6" name="TextBox 5"/>
          <p:cNvSpPr txBox="1"/>
          <p:nvPr/>
        </p:nvSpPr>
        <p:spPr>
          <a:xfrm>
            <a:off x="7701851" y="5108274"/>
            <a:ext cx="1257287" cy="400110"/>
          </a:xfrm>
          <a:prstGeom prst="rect">
            <a:avLst/>
          </a:prstGeom>
          <a:noFill/>
        </p:spPr>
        <p:txBody>
          <a:bodyPr wrap="square" rtlCol="0">
            <a:spAutoFit/>
          </a:bodyPr>
          <a:lstStyle/>
          <a:p>
            <a:r>
              <a:rPr lang="en-US" sz="2000" dirty="0" smtClean="0">
                <a:solidFill>
                  <a:schemeClr val="bg1">
                    <a:lumMod val="50000"/>
                  </a:schemeClr>
                </a:solidFill>
              </a:rPr>
              <a:t>* HP Labs</a:t>
            </a:r>
            <a:endParaRPr lang="en-US" sz="2000" dirty="0">
              <a:solidFill>
                <a:schemeClr val="bg1">
                  <a:lumMod val="50000"/>
                </a:schemeClr>
              </a:solidFill>
            </a:endParaRPr>
          </a:p>
        </p:txBody>
      </p:sp>
    </p:spTree>
    <p:extLst>
      <p:ext uri="{BB962C8B-B14F-4D97-AF65-F5344CB8AC3E}">
        <p14:creationId xmlns:p14="http://schemas.microsoft.com/office/powerpoint/2010/main" val="310772395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EvalGraph4KB2MB1GB.pdf"/>
          <p:cNvPicPr>
            <a:picLocks/>
          </p:cNvPicPr>
          <p:nvPr/>
        </p:nvPicPr>
        <p:blipFill>
          <a:blip r:embed="rId3">
            <a:extLst>
              <a:ext uri="{28A0092B-C50C-407E-A947-70E740481C1C}">
                <a14:useLocalDpi xmlns:a14="http://schemas.microsoft.com/office/drawing/2010/main" val="0"/>
              </a:ext>
            </a:extLst>
          </a:blip>
          <a:stretch>
            <a:fillRect/>
          </a:stretch>
        </p:blipFill>
        <p:spPr>
          <a:xfrm>
            <a:off x="256032" y="1280160"/>
            <a:ext cx="9418320" cy="5385816"/>
          </a:xfrm>
          <a:prstGeom prst="rect">
            <a:avLst/>
          </a:prstGeom>
        </p:spPr>
      </p:pic>
      <p:sp>
        <p:nvSpPr>
          <p:cNvPr id="4" name="Date Placeholder 3"/>
          <p:cNvSpPr>
            <a:spLocks noGrp="1"/>
          </p:cNvSpPr>
          <p:nvPr>
            <p:ph type="dt" sz="half" idx="10"/>
          </p:nvPr>
        </p:nvSpPr>
        <p:spPr/>
        <p:txBody>
          <a:bodyPr/>
          <a:lstStyle/>
          <a:p>
            <a:fld id="{3EE4912C-D592-EA4D-9170-DDFC25B4CA84}" type="datetime1">
              <a:rPr lang="en-US" smtClean="0"/>
              <a:t>6/23/13</a:t>
            </a:fld>
            <a:endParaRPr lang="en-US"/>
          </a:p>
        </p:txBody>
      </p:sp>
      <p:sp>
        <p:nvSpPr>
          <p:cNvPr id="5" name="Slide Number Placeholder 4"/>
          <p:cNvSpPr>
            <a:spLocks noGrp="1"/>
          </p:cNvSpPr>
          <p:nvPr>
            <p:ph type="sldNum" sz="quarter" idx="12"/>
          </p:nvPr>
        </p:nvSpPr>
        <p:spPr/>
        <p:txBody>
          <a:bodyPr/>
          <a:lstStyle/>
          <a:p>
            <a:fld id="{E82665A6-8AB5-477F-AF3A-8269F8BA863A}" type="slidenum">
              <a:rPr lang="en-US" smtClean="0"/>
              <a:t>10</a:t>
            </a:fld>
            <a:endParaRPr lang="en-US"/>
          </a:p>
        </p:txBody>
      </p:sp>
      <p:sp>
        <p:nvSpPr>
          <p:cNvPr id="11" name="Title 1"/>
          <p:cNvSpPr>
            <a:spLocks noGrp="1"/>
          </p:cNvSpPr>
          <p:nvPr>
            <p:ph type="title"/>
          </p:nvPr>
        </p:nvSpPr>
        <p:spPr>
          <a:xfrm>
            <a:off x="113664" y="243278"/>
            <a:ext cx="9030336" cy="1143000"/>
          </a:xfrm>
        </p:spPr>
        <p:txBody>
          <a:bodyPr>
            <a:normAutofit/>
          </a:bodyPr>
          <a:lstStyle/>
          <a:p>
            <a:r>
              <a:rPr lang="en-US" dirty="0" smtClean="0"/>
              <a:t>Execution Time </a:t>
            </a:r>
            <a:r>
              <a:rPr lang="en-US" dirty="0"/>
              <a:t>O</a:t>
            </a:r>
            <a:r>
              <a:rPr lang="en-US" dirty="0" smtClean="0"/>
              <a:t>verhead: TLB Misses</a:t>
            </a:r>
            <a:endParaRPr lang="en-US" dirty="0"/>
          </a:p>
        </p:txBody>
      </p:sp>
      <p:sp>
        <p:nvSpPr>
          <p:cNvPr id="12" name="Oval 11"/>
          <p:cNvSpPr/>
          <p:nvPr/>
        </p:nvSpPr>
        <p:spPr>
          <a:xfrm>
            <a:off x="6089650" y="4254500"/>
            <a:ext cx="393700" cy="660400"/>
          </a:xfrm>
          <a:prstGeom prst="ellipse">
            <a:avLst/>
          </a:prstGeom>
          <a:noFill/>
          <a:ln w="41275">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
        <p:nvSpPr>
          <p:cNvPr id="8" name="Rectangle 7"/>
          <p:cNvSpPr/>
          <p:nvPr/>
        </p:nvSpPr>
        <p:spPr>
          <a:xfrm>
            <a:off x="113664" y="1097602"/>
            <a:ext cx="9030336" cy="5366859"/>
          </a:xfrm>
          <a:prstGeom prst="rect">
            <a:avLst/>
          </a:prstGeom>
          <a:solidFill>
            <a:schemeClr val="bg1">
              <a:alpha val="83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2043576" y="1583343"/>
            <a:ext cx="3760324" cy="954107"/>
          </a:xfrm>
          <a:prstGeom prst="rect">
            <a:avLst/>
          </a:prstGeom>
          <a:noFill/>
          <a:ln w="47625">
            <a:solidFill>
              <a:schemeClr val="accent2"/>
            </a:solidFill>
          </a:ln>
        </p:spPr>
        <p:txBody>
          <a:bodyPr wrap="square" rtlCol="0">
            <a:spAutoFit/>
          </a:bodyPr>
          <a:lstStyle/>
          <a:p>
            <a:pPr algn="ctr"/>
            <a:r>
              <a:rPr lang="en-US" sz="2800" dirty="0"/>
              <a:t>S</a:t>
            </a:r>
            <a:r>
              <a:rPr lang="en-US" sz="2800" dirty="0" smtClean="0"/>
              <a:t>ignificant overhead of </a:t>
            </a:r>
          </a:p>
          <a:p>
            <a:pPr algn="ctr"/>
            <a:r>
              <a:rPr lang="en-US" sz="2800" dirty="0" smtClean="0"/>
              <a:t>paged virtual memory</a:t>
            </a:r>
            <a:endParaRPr lang="en-US" sz="2400" i="1" dirty="0"/>
          </a:p>
        </p:txBody>
      </p:sp>
      <p:sp>
        <p:nvSpPr>
          <p:cNvPr id="10" name="TextBox 9"/>
          <p:cNvSpPr txBox="1"/>
          <p:nvPr/>
        </p:nvSpPr>
        <p:spPr>
          <a:xfrm>
            <a:off x="2018176" y="2655351"/>
            <a:ext cx="3760324" cy="1384995"/>
          </a:xfrm>
          <a:prstGeom prst="rect">
            <a:avLst/>
          </a:prstGeom>
          <a:noFill/>
          <a:ln w="47625">
            <a:solidFill>
              <a:schemeClr val="accent2"/>
            </a:solidFill>
          </a:ln>
        </p:spPr>
        <p:txBody>
          <a:bodyPr wrap="square" rtlCol="0">
            <a:spAutoFit/>
          </a:bodyPr>
          <a:lstStyle/>
          <a:p>
            <a:pPr algn="ctr"/>
            <a:r>
              <a:rPr lang="en-US" sz="2800" dirty="0" smtClean="0"/>
              <a:t>Worse with TBs of memory now or in future? </a:t>
            </a:r>
            <a:endParaRPr lang="en-US" sz="2400" i="1" dirty="0"/>
          </a:p>
        </p:txBody>
      </p:sp>
      <p:sp>
        <p:nvSpPr>
          <p:cNvPr id="3" name="Footer Placeholder 2"/>
          <p:cNvSpPr>
            <a:spLocks noGrp="1"/>
          </p:cNvSpPr>
          <p:nvPr>
            <p:ph type="ftr" sz="quarter" idx="11"/>
          </p:nvPr>
        </p:nvSpPr>
        <p:spPr/>
        <p:txBody>
          <a:bodyPr/>
          <a:lstStyle/>
          <a:p>
            <a:r>
              <a:rPr lang="en-US" smtClean="0"/>
              <a:t>ISCA 2013</a:t>
            </a:r>
            <a:endParaRPr lang="en-US"/>
          </a:p>
        </p:txBody>
      </p:sp>
    </p:spTree>
    <p:extLst>
      <p:ext uri="{BB962C8B-B14F-4D97-AF65-F5344CB8AC3E}">
        <p14:creationId xmlns:p14="http://schemas.microsoft.com/office/powerpoint/2010/main" val="411691157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valGraph4KB2MB1GBDS.pdf"/>
          <p:cNvPicPr>
            <a:picLocks/>
          </p:cNvPicPr>
          <p:nvPr/>
        </p:nvPicPr>
        <p:blipFill>
          <a:blip r:embed="rId2">
            <a:extLst>
              <a:ext uri="{28A0092B-C50C-407E-A947-70E740481C1C}">
                <a14:useLocalDpi xmlns:a14="http://schemas.microsoft.com/office/drawing/2010/main" val="0"/>
              </a:ext>
            </a:extLst>
          </a:blip>
          <a:stretch>
            <a:fillRect/>
          </a:stretch>
        </p:blipFill>
        <p:spPr>
          <a:xfrm>
            <a:off x="27432" y="1280160"/>
            <a:ext cx="9418320" cy="5385816"/>
          </a:xfrm>
          <a:prstGeom prst="rect">
            <a:avLst/>
          </a:prstGeom>
        </p:spPr>
      </p:pic>
      <p:sp>
        <p:nvSpPr>
          <p:cNvPr id="4" name="Date Placeholder 3"/>
          <p:cNvSpPr>
            <a:spLocks noGrp="1"/>
          </p:cNvSpPr>
          <p:nvPr>
            <p:ph type="dt" sz="half" idx="10"/>
          </p:nvPr>
        </p:nvSpPr>
        <p:spPr/>
        <p:txBody>
          <a:bodyPr/>
          <a:lstStyle/>
          <a:p>
            <a:fld id="{A982A82B-BC45-4A4C-BE41-250FACF01539}" type="datetime1">
              <a:rPr lang="en-US" smtClean="0"/>
              <a:t>6/25/13</a:t>
            </a:fld>
            <a:endParaRPr lang="en-US"/>
          </a:p>
        </p:txBody>
      </p:sp>
      <p:sp>
        <p:nvSpPr>
          <p:cNvPr id="6" name="Slide Number Placeholder 5"/>
          <p:cNvSpPr>
            <a:spLocks noGrp="1"/>
          </p:cNvSpPr>
          <p:nvPr>
            <p:ph type="sldNum" sz="quarter" idx="12"/>
          </p:nvPr>
        </p:nvSpPr>
        <p:spPr/>
        <p:txBody>
          <a:bodyPr/>
          <a:lstStyle/>
          <a:p>
            <a:fld id="{FD4C01FC-33EA-2B42-AFFE-695F109ED338}" type="slidenum">
              <a:rPr lang="en-US" smtClean="0"/>
              <a:t>11</a:t>
            </a:fld>
            <a:endParaRPr lang="en-US"/>
          </a:p>
        </p:txBody>
      </p:sp>
      <p:sp>
        <p:nvSpPr>
          <p:cNvPr id="3" name="Footer Placeholder 2"/>
          <p:cNvSpPr>
            <a:spLocks noGrp="1"/>
          </p:cNvSpPr>
          <p:nvPr>
            <p:ph type="ftr" sz="quarter" idx="11"/>
          </p:nvPr>
        </p:nvSpPr>
        <p:spPr/>
        <p:txBody>
          <a:bodyPr/>
          <a:lstStyle/>
          <a:p>
            <a:r>
              <a:rPr lang="en-US" smtClean="0"/>
              <a:t>ISCA 2013</a:t>
            </a:r>
            <a:endParaRPr lang="en-US"/>
          </a:p>
        </p:txBody>
      </p:sp>
      <p:sp>
        <p:nvSpPr>
          <p:cNvPr id="8" name="Title 1"/>
          <p:cNvSpPr>
            <a:spLocks noGrp="1"/>
          </p:cNvSpPr>
          <p:nvPr>
            <p:ph type="title"/>
          </p:nvPr>
        </p:nvSpPr>
        <p:spPr>
          <a:xfrm>
            <a:off x="113664" y="243278"/>
            <a:ext cx="9030336" cy="1143000"/>
          </a:xfrm>
        </p:spPr>
        <p:txBody>
          <a:bodyPr>
            <a:normAutofit/>
          </a:bodyPr>
          <a:lstStyle/>
          <a:p>
            <a:r>
              <a:rPr lang="en-US" dirty="0" smtClean="0"/>
              <a:t>Execution Time </a:t>
            </a:r>
            <a:r>
              <a:rPr lang="en-US" dirty="0"/>
              <a:t>O</a:t>
            </a:r>
            <a:r>
              <a:rPr lang="en-US" dirty="0" smtClean="0"/>
              <a:t>verhead: TLB Misses</a:t>
            </a:r>
            <a:endParaRPr lang="en-US" dirty="0"/>
          </a:p>
        </p:txBody>
      </p:sp>
    </p:spTree>
    <p:extLst>
      <p:ext uri="{BB962C8B-B14F-4D97-AF65-F5344CB8AC3E}">
        <p14:creationId xmlns:p14="http://schemas.microsoft.com/office/powerpoint/2010/main" val="70302003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Roadmap</a:t>
            </a:r>
            <a:endParaRPr lang="en-US" dirty="0"/>
          </a:p>
        </p:txBody>
      </p:sp>
      <p:sp>
        <p:nvSpPr>
          <p:cNvPr id="3" name="Content Placeholder 2"/>
          <p:cNvSpPr>
            <a:spLocks noGrp="1"/>
          </p:cNvSpPr>
          <p:nvPr>
            <p:ph idx="1"/>
          </p:nvPr>
        </p:nvSpPr>
        <p:spPr/>
        <p:txBody>
          <a:bodyPr>
            <a:normAutofit/>
          </a:bodyPr>
          <a:lstStyle/>
          <a:p>
            <a:r>
              <a:rPr lang="en-US" sz="3600" dirty="0" smtClean="0">
                <a:solidFill>
                  <a:schemeClr val="bg1">
                    <a:lumMod val="65000"/>
                  </a:schemeClr>
                </a:solidFill>
              </a:rPr>
              <a:t>Introduction and Motivation</a:t>
            </a:r>
          </a:p>
          <a:p>
            <a:r>
              <a:rPr lang="en-US" sz="3600" dirty="0" smtClean="0"/>
              <a:t>Analysis: Big memory </a:t>
            </a:r>
            <a:r>
              <a:rPr lang="en-US" sz="3600" dirty="0"/>
              <a:t>w</a:t>
            </a:r>
            <a:r>
              <a:rPr lang="en-US" sz="3600" dirty="0" smtClean="0"/>
              <a:t>orkloads</a:t>
            </a:r>
          </a:p>
          <a:p>
            <a:r>
              <a:rPr lang="en-US" sz="3600" dirty="0" smtClean="0"/>
              <a:t>Design: Direct Segment</a:t>
            </a:r>
          </a:p>
          <a:p>
            <a:r>
              <a:rPr lang="en-US" sz="3600" dirty="0" smtClean="0"/>
              <a:t>Evaluation</a:t>
            </a:r>
          </a:p>
          <a:p>
            <a:r>
              <a:rPr lang="en-US" sz="3600" dirty="0" smtClean="0"/>
              <a:t>Summary</a:t>
            </a:r>
          </a:p>
        </p:txBody>
      </p:sp>
      <p:sp>
        <p:nvSpPr>
          <p:cNvPr id="4" name="Notched Right Arrow 3"/>
          <p:cNvSpPr/>
          <p:nvPr/>
        </p:nvSpPr>
        <p:spPr>
          <a:xfrm rot="10800000">
            <a:off x="7151787" y="2437383"/>
            <a:ext cx="698803" cy="335252"/>
          </a:xfrm>
          <a:prstGeom prst="notchedRightArrow">
            <a:avLst/>
          </a:prstGeom>
          <a:solidFill>
            <a:schemeClr val="accent2"/>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CA3A24CD-B43B-0740-8F83-1A24FC099D74}" type="datetime1">
              <a:rPr lang="en-US" smtClean="0"/>
              <a:t>6/23/13</a:t>
            </a:fld>
            <a:endParaRPr lang="en-US"/>
          </a:p>
        </p:txBody>
      </p:sp>
      <p:sp>
        <p:nvSpPr>
          <p:cNvPr id="8" name="Slide Number Placeholder 7"/>
          <p:cNvSpPr>
            <a:spLocks noGrp="1"/>
          </p:cNvSpPr>
          <p:nvPr>
            <p:ph type="sldNum" sz="quarter" idx="12"/>
          </p:nvPr>
        </p:nvSpPr>
        <p:spPr/>
        <p:txBody>
          <a:bodyPr/>
          <a:lstStyle/>
          <a:p>
            <a:fld id="{FD4C01FC-33EA-2B42-AFFE-695F109ED338}" type="slidenum">
              <a:rPr lang="en-US" smtClean="0"/>
              <a:t>12</a:t>
            </a:fld>
            <a:endParaRPr lang="en-US"/>
          </a:p>
        </p:txBody>
      </p:sp>
      <p:sp>
        <p:nvSpPr>
          <p:cNvPr id="5" name="Footer Placeholder 4"/>
          <p:cNvSpPr>
            <a:spLocks noGrp="1"/>
          </p:cNvSpPr>
          <p:nvPr>
            <p:ph type="ftr" sz="quarter" idx="11"/>
          </p:nvPr>
        </p:nvSpPr>
        <p:spPr/>
        <p:txBody>
          <a:bodyPr/>
          <a:lstStyle/>
          <a:p>
            <a:r>
              <a:rPr lang="en-US" smtClean="0"/>
              <a:t>ISCA 2013</a:t>
            </a:r>
            <a:endParaRPr lang="en-US"/>
          </a:p>
        </p:txBody>
      </p:sp>
    </p:spTree>
    <p:extLst>
      <p:ext uri="{BB962C8B-B14F-4D97-AF65-F5344CB8AC3E}">
        <p14:creationId xmlns:p14="http://schemas.microsoft.com/office/powerpoint/2010/main" val="210817031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is Paged Virtual Memory used?</a:t>
            </a:r>
            <a:endParaRPr lang="en-US" dirty="0"/>
          </a:p>
        </p:txBody>
      </p:sp>
      <p:sp>
        <p:nvSpPr>
          <p:cNvPr id="5" name="Rectangle 4"/>
          <p:cNvSpPr/>
          <p:nvPr/>
        </p:nvSpPr>
        <p:spPr>
          <a:xfrm>
            <a:off x="825500" y="4038600"/>
            <a:ext cx="533400" cy="99060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p:nvSpPr>
        <p:spPr>
          <a:xfrm rot="16200000">
            <a:off x="587978" y="4205756"/>
            <a:ext cx="1008444" cy="369332"/>
          </a:xfrm>
          <a:prstGeom prst="rect">
            <a:avLst/>
          </a:prstGeom>
          <a:noFill/>
        </p:spPr>
        <p:txBody>
          <a:bodyPr wrap="square" rtlCol="0">
            <a:spAutoFit/>
          </a:bodyPr>
          <a:lstStyle/>
          <a:p>
            <a:r>
              <a:rPr lang="en-US" dirty="0" smtClean="0"/>
              <a:t>Client</a:t>
            </a:r>
            <a:endParaRPr lang="en-US" dirty="0"/>
          </a:p>
        </p:txBody>
      </p:sp>
      <p:sp>
        <p:nvSpPr>
          <p:cNvPr id="7" name="Rounded Rectangle 6"/>
          <p:cNvSpPr/>
          <p:nvPr/>
        </p:nvSpPr>
        <p:spPr>
          <a:xfrm>
            <a:off x="2583887" y="2026938"/>
            <a:ext cx="1371600" cy="1447800"/>
          </a:xfrm>
          <a:prstGeom prst="roundRect">
            <a:avLst/>
          </a:prstGeom>
          <a:solidFill>
            <a:schemeClr val="tx2">
              <a:lumMod val="40000"/>
              <a:lumOff val="60000"/>
            </a:schemeClr>
          </a:solid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2882900" y="2204736"/>
            <a:ext cx="1371600" cy="1447800"/>
          </a:xfrm>
          <a:prstGeom prst="roundRect">
            <a:avLst/>
          </a:prstGeom>
          <a:solidFill>
            <a:schemeClr val="tx2">
              <a:lumMod val="40000"/>
              <a:lumOff val="60000"/>
            </a:schemeClr>
          </a:solid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3111500" y="2454999"/>
            <a:ext cx="1371600" cy="1447800"/>
          </a:xfrm>
          <a:prstGeom prst="roundRect">
            <a:avLst/>
          </a:prstGeom>
          <a:solidFill>
            <a:schemeClr val="tx2">
              <a:lumMod val="40000"/>
              <a:lumOff val="60000"/>
            </a:schemeClr>
          </a:solid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3459705" y="2672187"/>
            <a:ext cx="1371600" cy="1447800"/>
          </a:xfrm>
          <a:prstGeom prst="roundRect">
            <a:avLst/>
          </a:prstGeom>
          <a:solidFill>
            <a:schemeClr val="tx2">
              <a:lumMod val="40000"/>
              <a:lumOff val="60000"/>
            </a:schemeClr>
          </a:solid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Arrow Connector 10"/>
          <p:cNvCxnSpPr/>
          <p:nvPr/>
        </p:nvCxnSpPr>
        <p:spPr>
          <a:xfrm flipV="1">
            <a:off x="1326105" y="2620180"/>
            <a:ext cx="1219200" cy="207645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endCxn id="8" idx="1"/>
          </p:cNvCxnSpPr>
          <p:nvPr/>
        </p:nvCxnSpPr>
        <p:spPr>
          <a:xfrm flipV="1">
            <a:off x="1358900" y="2928636"/>
            <a:ext cx="1524000" cy="170051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endCxn id="10" idx="1"/>
          </p:cNvCxnSpPr>
          <p:nvPr/>
        </p:nvCxnSpPr>
        <p:spPr>
          <a:xfrm flipV="1">
            <a:off x="1358900" y="3396087"/>
            <a:ext cx="2100805" cy="123306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1358900" y="3145102"/>
            <a:ext cx="1822966" cy="148404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3459705" y="3072921"/>
            <a:ext cx="1828800" cy="646331"/>
          </a:xfrm>
          <a:prstGeom prst="rect">
            <a:avLst/>
          </a:prstGeom>
          <a:noFill/>
        </p:spPr>
        <p:txBody>
          <a:bodyPr wrap="square" rtlCol="0">
            <a:spAutoFit/>
          </a:bodyPr>
          <a:lstStyle/>
          <a:p>
            <a:r>
              <a:rPr lang="en-US" dirty="0" err="1"/>
              <a:t>m</a:t>
            </a:r>
            <a:r>
              <a:rPr lang="en-US" dirty="0" err="1" smtClean="0"/>
              <a:t>emcached</a:t>
            </a:r>
            <a:r>
              <a:rPr lang="en-US" dirty="0" smtClean="0"/>
              <a:t> server # </a:t>
            </a:r>
            <a:r>
              <a:rPr lang="en-US" i="1" dirty="0" smtClean="0"/>
              <a:t>n</a:t>
            </a:r>
            <a:endParaRPr lang="en-US" i="1" dirty="0"/>
          </a:p>
        </p:txBody>
      </p:sp>
      <p:sp>
        <p:nvSpPr>
          <p:cNvPr id="16" name="Round Diagonal Corner Rectangle 15"/>
          <p:cNvSpPr/>
          <p:nvPr/>
        </p:nvSpPr>
        <p:spPr>
          <a:xfrm>
            <a:off x="5473700" y="3482412"/>
            <a:ext cx="2819400" cy="2824464"/>
          </a:xfrm>
          <a:prstGeom prst="round2Diag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p:cNvCxnSpPr/>
          <p:nvPr/>
        </p:nvCxnSpPr>
        <p:spPr>
          <a:xfrm>
            <a:off x="4635500" y="2672187"/>
            <a:ext cx="3657600" cy="810225"/>
          </a:xfrm>
          <a:prstGeom prst="line">
            <a:avLst/>
          </a:prstGeom>
          <a:ln w="38100">
            <a:prstDash val="dash"/>
            <a:tailEnd type="arrow" w="lg" len="med"/>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513720" y="4042883"/>
            <a:ext cx="1905000" cy="2268276"/>
          </a:xfrm>
          <a:prstGeom prst="line">
            <a:avLst/>
          </a:prstGeom>
          <a:ln w="38100">
            <a:prstDash val="dash"/>
            <a:tailEnd type="arrow" w="lg" len="med"/>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5469842" y="4038600"/>
            <a:ext cx="308658" cy="2268276"/>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ounded Rectangle 19"/>
          <p:cNvSpPr/>
          <p:nvPr/>
        </p:nvSpPr>
        <p:spPr>
          <a:xfrm>
            <a:off x="5930900" y="3581400"/>
            <a:ext cx="2209800" cy="2590800"/>
          </a:xfrm>
          <a:prstGeom prst="roundRect">
            <a:avLst/>
          </a:prstGeom>
          <a:solidFill>
            <a:schemeClr val="accent3">
              <a:lumMod val="60000"/>
              <a:lumOff val="40000"/>
            </a:schemeClr>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p:cNvCxnSpPr/>
          <p:nvPr/>
        </p:nvCxnSpPr>
        <p:spPr>
          <a:xfrm>
            <a:off x="5930900" y="4241494"/>
            <a:ext cx="219726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6235700" y="3469000"/>
            <a:ext cx="1676400" cy="769441"/>
          </a:xfrm>
          <a:prstGeom prst="rect">
            <a:avLst/>
          </a:prstGeom>
          <a:noFill/>
        </p:spPr>
        <p:txBody>
          <a:bodyPr wrap="square" rtlCol="0">
            <a:spAutoFit/>
          </a:bodyPr>
          <a:lstStyle/>
          <a:p>
            <a:r>
              <a:rPr lang="en-US" sz="2200" dirty="0" smtClean="0"/>
              <a:t>In-memory Hash table</a:t>
            </a:r>
            <a:endParaRPr lang="en-US" sz="2200" dirty="0"/>
          </a:p>
        </p:txBody>
      </p:sp>
      <p:cxnSp>
        <p:nvCxnSpPr>
          <p:cNvPr id="23" name="Straight Connector 22"/>
          <p:cNvCxnSpPr/>
          <p:nvPr/>
        </p:nvCxnSpPr>
        <p:spPr>
          <a:xfrm>
            <a:off x="7150100" y="4251853"/>
            <a:ext cx="0" cy="192034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5930900" y="4533900"/>
            <a:ext cx="22098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5930900" y="4726734"/>
            <a:ext cx="2197261"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5930900" y="4984830"/>
            <a:ext cx="2197258"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5930900" y="5715000"/>
            <a:ext cx="22098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5930900" y="5943600"/>
            <a:ext cx="22098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6191810" y="4206044"/>
            <a:ext cx="1371600" cy="369332"/>
          </a:xfrm>
          <a:prstGeom prst="rect">
            <a:avLst/>
          </a:prstGeom>
          <a:noFill/>
        </p:spPr>
        <p:txBody>
          <a:bodyPr wrap="square" rtlCol="0">
            <a:spAutoFit/>
          </a:bodyPr>
          <a:lstStyle/>
          <a:p>
            <a:r>
              <a:rPr lang="en-US" dirty="0" smtClean="0"/>
              <a:t>Key X</a:t>
            </a:r>
            <a:endParaRPr lang="en-US" dirty="0"/>
          </a:p>
        </p:txBody>
      </p:sp>
      <p:sp>
        <p:nvSpPr>
          <p:cNvPr id="30" name="TextBox 29"/>
          <p:cNvSpPr txBox="1"/>
          <p:nvPr/>
        </p:nvSpPr>
        <p:spPr>
          <a:xfrm>
            <a:off x="7137558" y="4205756"/>
            <a:ext cx="990600" cy="369332"/>
          </a:xfrm>
          <a:prstGeom prst="rect">
            <a:avLst/>
          </a:prstGeom>
          <a:noFill/>
        </p:spPr>
        <p:txBody>
          <a:bodyPr wrap="square" rtlCol="0">
            <a:spAutoFit/>
          </a:bodyPr>
          <a:lstStyle/>
          <a:p>
            <a:r>
              <a:rPr lang="en-US" dirty="0" smtClean="0"/>
              <a:t>Value Y</a:t>
            </a:r>
            <a:endParaRPr lang="en-US" dirty="0"/>
          </a:p>
        </p:txBody>
      </p:sp>
      <p:sp>
        <p:nvSpPr>
          <p:cNvPr id="31" name="TextBox 30"/>
          <p:cNvSpPr txBox="1"/>
          <p:nvPr/>
        </p:nvSpPr>
        <p:spPr>
          <a:xfrm rot="16200000">
            <a:off x="4347880" y="4865768"/>
            <a:ext cx="2521450" cy="369332"/>
          </a:xfrm>
          <a:prstGeom prst="rect">
            <a:avLst/>
          </a:prstGeom>
          <a:noFill/>
        </p:spPr>
        <p:txBody>
          <a:bodyPr wrap="square" rtlCol="0">
            <a:spAutoFit/>
          </a:bodyPr>
          <a:lstStyle/>
          <a:p>
            <a:pPr algn="ctr"/>
            <a:r>
              <a:rPr lang="en-US" dirty="0" smtClean="0"/>
              <a:t>Network state</a:t>
            </a:r>
            <a:endParaRPr lang="en-US" dirty="0"/>
          </a:p>
        </p:txBody>
      </p:sp>
      <p:sp>
        <p:nvSpPr>
          <p:cNvPr id="32" name="TextBox 31"/>
          <p:cNvSpPr txBox="1"/>
          <p:nvPr/>
        </p:nvSpPr>
        <p:spPr>
          <a:xfrm>
            <a:off x="762000" y="1316038"/>
            <a:ext cx="8026400" cy="523220"/>
          </a:xfrm>
          <a:prstGeom prst="rect">
            <a:avLst/>
          </a:prstGeom>
          <a:noFill/>
        </p:spPr>
        <p:txBody>
          <a:bodyPr wrap="square" rtlCol="0">
            <a:spAutoFit/>
          </a:bodyPr>
          <a:lstStyle/>
          <a:p>
            <a:r>
              <a:rPr lang="en-US" sz="2800" dirty="0" smtClean="0"/>
              <a:t>An example: </a:t>
            </a:r>
            <a:r>
              <a:rPr lang="en-US" sz="2800" dirty="0" err="1" smtClean="0"/>
              <a:t>memcached</a:t>
            </a:r>
            <a:r>
              <a:rPr lang="en-US" sz="2800" dirty="0" smtClean="0"/>
              <a:t> servers</a:t>
            </a:r>
            <a:endParaRPr lang="en-US" sz="2800" dirty="0"/>
          </a:p>
        </p:txBody>
      </p:sp>
      <p:sp>
        <p:nvSpPr>
          <p:cNvPr id="3" name="Date Placeholder 2"/>
          <p:cNvSpPr>
            <a:spLocks noGrp="1"/>
          </p:cNvSpPr>
          <p:nvPr>
            <p:ph type="dt" sz="half" idx="10"/>
          </p:nvPr>
        </p:nvSpPr>
        <p:spPr/>
        <p:txBody>
          <a:bodyPr/>
          <a:lstStyle/>
          <a:p>
            <a:fld id="{13835E27-889B-DD4F-9548-57BC31BDE160}" type="datetime1">
              <a:rPr lang="en-US" smtClean="0"/>
              <a:t>6/23/13</a:t>
            </a:fld>
            <a:endParaRPr lang="en-US"/>
          </a:p>
        </p:txBody>
      </p:sp>
      <p:sp>
        <p:nvSpPr>
          <p:cNvPr id="4" name="Slide Number Placeholder 3"/>
          <p:cNvSpPr>
            <a:spLocks noGrp="1"/>
          </p:cNvSpPr>
          <p:nvPr>
            <p:ph type="sldNum" sz="quarter" idx="12"/>
          </p:nvPr>
        </p:nvSpPr>
        <p:spPr/>
        <p:txBody>
          <a:bodyPr/>
          <a:lstStyle/>
          <a:p>
            <a:fld id="{FD4C01FC-33EA-2B42-AFFE-695F109ED338}" type="slidenum">
              <a:rPr lang="en-US" smtClean="0"/>
              <a:t>13</a:t>
            </a:fld>
            <a:endParaRPr lang="en-US"/>
          </a:p>
        </p:txBody>
      </p:sp>
      <p:sp>
        <p:nvSpPr>
          <p:cNvPr id="33" name="Footer Placeholder 32"/>
          <p:cNvSpPr>
            <a:spLocks noGrp="1"/>
          </p:cNvSpPr>
          <p:nvPr>
            <p:ph type="ftr" sz="quarter" idx="11"/>
          </p:nvPr>
        </p:nvSpPr>
        <p:spPr/>
        <p:txBody>
          <a:bodyPr/>
          <a:lstStyle/>
          <a:p>
            <a:r>
              <a:rPr lang="en-US" smtClean="0"/>
              <a:t>ISCA 2013</a:t>
            </a:r>
            <a:endParaRPr lang="en-US"/>
          </a:p>
        </p:txBody>
      </p:sp>
    </p:spTree>
    <p:extLst>
      <p:ext uri="{BB962C8B-B14F-4D97-AF65-F5344CB8AC3E}">
        <p14:creationId xmlns:p14="http://schemas.microsoft.com/office/powerpoint/2010/main" val="309668269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534417342"/>
              </p:ext>
            </p:extLst>
          </p:nvPr>
        </p:nvGraphicFramePr>
        <p:xfrm>
          <a:off x="457200" y="1919988"/>
          <a:ext cx="8229600" cy="4250166"/>
        </p:xfrm>
        <a:graphic>
          <a:graphicData uri="http://schemas.openxmlformats.org/drawingml/2006/table">
            <a:tbl>
              <a:tblPr firstRow="1" bandRow="1">
                <a:tableStyleId>{5C22544A-7EE6-4342-B048-85BDC9FD1C3A}</a:tableStyleId>
              </a:tblPr>
              <a:tblGrid>
                <a:gridCol w="2867325"/>
                <a:gridCol w="3178215"/>
                <a:gridCol w="2184060"/>
              </a:tblGrid>
              <a:tr h="1020482">
                <a:tc>
                  <a:txBody>
                    <a:bodyPr/>
                    <a:lstStyle/>
                    <a:p>
                      <a:r>
                        <a:rPr lang="en-US" sz="2800" dirty="0" smtClean="0"/>
                        <a:t>Paged VM</a:t>
                      </a:r>
                      <a:r>
                        <a:rPr lang="en-US" sz="2800" baseline="0" dirty="0" smtClean="0"/>
                        <a:t>  Feature</a:t>
                      </a:r>
                      <a:endParaRPr lang="en-US" sz="2800" dirty="0"/>
                    </a:p>
                  </a:txBody>
                  <a:tcPr/>
                </a:tc>
                <a:tc>
                  <a:txBody>
                    <a:bodyPr/>
                    <a:lstStyle/>
                    <a:p>
                      <a:r>
                        <a:rPr lang="en-US" sz="2800" dirty="0" smtClean="0"/>
                        <a:t>Our Analysis</a:t>
                      </a:r>
                      <a:endParaRPr lang="en-US" sz="2800" dirty="0"/>
                    </a:p>
                  </a:txBody>
                  <a:tcPr/>
                </a:tc>
                <a:tc>
                  <a:txBody>
                    <a:bodyPr/>
                    <a:lstStyle/>
                    <a:p>
                      <a:r>
                        <a:rPr lang="en-US" sz="2800" dirty="0" smtClean="0"/>
                        <a:t>Implication</a:t>
                      </a:r>
                      <a:endParaRPr lang="en-US" sz="2800" dirty="0"/>
                    </a:p>
                  </a:txBody>
                  <a:tcPr/>
                </a:tc>
              </a:tr>
              <a:tr h="1020482">
                <a:tc>
                  <a:txBody>
                    <a:bodyPr/>
                    <a:lstStyle/>
                    <a:p>
                      <a:r>
                        <a:rPr lang="en-US" sz="2400" dirty="0" smtClean="0">
                          <a:solidFill>
                            <a:srgbClr val="FF0000"/>
                          </a:solidFill>
                        </a:rPr>
                        <a:t>Swapping</a:t>
                      </a:r>
                      <a:endParaRPr lang="en-US" sz="2400" dirty="0"/>
                    </a:p>
                  </a:txBody>
                  <a:tcPr/>
                </a:tc>
                <a:tc>
                  <a:txBody>
                    <a:bodyPr/>
                    <a:lstStyle/>
                    <a:p>
                      <a:pPr algn="l"/>
                      <a:r>
                        <a:rPr lang="en-US" sz="2400" dirty="0" smtClean="0"/>
                        <a:t>~0 swapping</a:t>
                      </a:r>
                      <a:endParaRPr lang="en-US" sz="2400" dirty="0"/>
                    </a:p>
                  </a:txBody>
                  <a:tcPr/>
                </a:tc>
                <a:tc>
                  <a:txBody>
                    <a:bodyPr/>
                    <a:lstStyle/>
                    <a:p>
                      <a:pPr algn="l"/>
                      <a:r>
                        <a:rPr lang="en-US" sz="2400" dirty="0" smtClean="0"/>
                        <a:t>Not essential</a:t>
                      </a:r>
                      <a:endParaRPr lang="en-US" sz="2400" dirty="0"/>
                    </a:p>
                  </a:txBody>
                  <a:tcPr/>
                </a:tc>
              </a:tr>
              <a:tr h="1020482">
                <a:tc>
                  <a:txBody>
                    <a:bodyPr/>
                    <a:lstStyle/>
                    <a:p>
                      <a:r>
                        <a:rPr lang="en-US" sz="2400" dirty="0" smtClean="0">
                          <a:solidFill>
                            <a:srgbClr val="FF0000"/>
                          </a:solidFill>
                        </a:rPr>
                        <a:t>Per-page protection</a:t>
                      </a:r>
                      <a:endParaRPr lang="en-US" sz="2400" dirty="0"/>
                    </a:p>
                  </a:txBody>
                  <a:tcPr/>
                </a:tc>
                <a:tc>
                  <a:txBody>
                    <a:bodyPr/>
                    <a:lstStyle/>
                    <a:p>
                      <a:pPr algn="l"/>
                      <a:r>
                        <a:rPr lang="en-US" sz="2400" dirty="0" smtClean="0"/>
                        <a:t>~99% pages read-write</a:t>
                      </a:r>
                      <a:endParaRPr lang="en-US" sz="2400" dirty="0"/>
                    </a:p>
                  </a:txBody>
                  <a:tcPr/>
                </a:tc>
                <a:tc>
                  <a:txBody>
                    <a:bodyPr/>
                    <a:lstStyle/>
                    <a:p>
                      <a:pPr algn="l"/>
                      <a:r>
                        <a:rPr lang="en-US" sz="2400" dirty="0" smtClean="0"/>
                        <a:t>Overkill</a:t>
                      </a:r>
                      <a:endParaRPr lang="en-US" sz="2400" dirty="0"/>
                    </a:p>
                  </a:txBody>
                  <a:tcPr/>
                </a:tc>
              </a:tr>
              <a:tr h="1020482">
                <a:tc>
                  <a:txBody>
                    <a:bodyPr/>
                    <a:lstStyle/>
                    <a:p>
                      <a:r>
                        <a:rPr lang="en-US" sz="2400" dirty="0" smtClean="0">
                          <a:solidFill>
                            <a:srgbClr val="FF0000"/>
                          </a:solidFill>
                        </a:rPr>
                        <a:t>Fragmentation reduction</a:t>
                      </a:r>
                      <a:endParaRPr lang="en-US" sz="2400" dirty="0">
                        <a:solidFill>
                          <a:srgbClr val="FF0000"/>
                        </a:solidFill>
                      </a:endParaRPr>
                    </a:p>
                  </a:txBody>
                  <a:tcPr/>
                </a:tc>
                <a:tc>
                  <a:txBody>
                    <a:bodyPr/>
                    <a:lstStyle/>
                    <a:p>
                      <a:pPr algn="l"/>
                      <a:r>
                        <a:rPr lang="en-US" sz="2400" dirty="0" smtClean="0"/>
                        <a:t>Little OS-visible fragmentation </a:t>
                      </a:r>
                      <a:br>
                        <a:rPr lang="en-US" sz="2400" dirty="0" smtClean="0"/>
                      </a:br>
                      <a:r>
                        <a:rPr lang="en-US" sz="2400" dirty="0" smtClean="0"/>
                        <a:t>(next slide)</a:t>
                      </a:r>
                      <a:endParaRPr lang="en-US" sz="2400" dirty="0"/>
                    </a:p>
                  </a:txBody>
                  <a:tcPr/>
                </a:tc>
                <a:tc>
                  <a:txBody>
                    <a:bodyPr/>
                    <a:lstStyle/>
                    <a:p>
                      <a:pPr algn="l"/>
                      <a:r>
                        <a:rPr lang="en-US" sz="2400" dirty="0" smtClean="0"/>
                        <a:t>Per-page (re)-allocation</a:t>
                      </a:r>
                      <a:r>
                        <a:rPr lang="en-US" sz="2400" baseline="0" dirty="0" smtClean="0"/>
                        <a:t> less important</a:t>
                      </a:r>
                      <a:endParaRPr lang="en-US" sz="2400" dirty="0"/>
                    </a:p>
                  </a:txBody>
                  <a:tcPr/>
                </a:tc>
              </a:tr>
            </a:tbl>
          </a:graphicData>
        </a:graphic>
      </p:graphicFrame>
      <p:sp>
        <p:nvSpPr>
          <p:cNvPr id="5" name="Rectangle 4"/>
          <p:cNvSpPr/>
          <p:nvPr/>
        </p:nvSpPr>
        <p:spPr>
          <a:xfrm>
            <a:off x="341908" y="4949561"/>
            <a:ext cx="8547696" cy="131869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341911" y="3916891"/>
            <a:ext cx="8547696" cy="11046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341911" y="2963354"/>
            <a:ext cx="8547696" cy="11046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fontScale="90000"/>
          </a:bodyPr>
          <a:lstStyle/>
          <a:p>
            <a:r>
              <a:rPr lang="en-US" dirty="0" smtClean="0"/>
              <a:t>Big Memory Workloads’ Use of Paging</a:t>
            </a:r>
            <a:endParaRPr lang="en-US" dirty="0"/>
          </a:p>
        </p:txBody>
      </p:sp>
      <p:sp>
        <p:nvSpPr>
          <p:cNvPr id="3" name="Content Placeholder 2"/>
          <p:cNvSpPr>
            <a:spLocks noGrp="1"/>
          </p:cNvSpPr>
          <p:nvPr>
            <p:ph idx="1"/>
          </p:nvPr>
        </p:nvSpPr>
        <p:spPr/>
        <p:txBody>
          <a:bodyPr/>
          <a:lstStyle/>
          <a:p>
            <a:pPr marL="457200" lvl="1" indent="0">
              <a:buNone/>
            </a:pPr>
            <a:endParaRPr lang="en-US" dirty="0" smtClean="0"/>
          </a:p>
          <a:p>
            <a:pPr lvl="1"/>
            <a:endParaRPr lang="en-US" dirty="0"/>
          </a:p>
        </p:txBody>
      </p:sp>
      <p:sp>
        <p:nvSpPr>
          <p:cNvPr id="8" name="Date Placeholder 7"/>
          <p:cNvSpPr>
            <a:spLocks noGrp="1"/>
          </p:cNvSpPr>
          <p:nvPr>
            <p:ph type="dt" sz="half" idx="10"/>
          </p:nvPr>
        </p:nvSpPr>
        <p:spPr/>
        <p:txBody>
          <a:bodyPr/>
          <a:lstStyle/>
          <a:p>
            <a:fld id="{F320EE57-A16C-2E47-A75B-B13824A951A2}" type="datetime1">
              <a:rPr lang="en-US" smtClean="0"/>
              <a:t>6/23/13</a:t>
            </a:fld>
            <a:endParaRPr lang="en-US"/>
          </a:p>
        </p:txBody>
      </p:sp>
      <p:sp>
        <p:nvSpPr>
          <p:cNvPr id="9" name="Footer Placeholder 8"/>
          <p:cNvSpPr>
            <a:spLocks noGrp="1"/>
          </p:cNvSpPr>
          <p:nvPr>
            <p:ph type="ftr" sz="quarter" idx="11"/>
          </p:nvPr>
        </p:nvSpPr>
        <p:spPr/>
        <p:txBody>
          <a:bodyPr/>
          <a:lstStyle/>
          <a:p>
            <a:r>
              <a:rPr lang="en-US" smtClean="0"/>
              <a:t>ISCA 2013</a:t>
            </a:r>
            <a:endParaRPr lang="en-US"/>
          </a:p>
        </p:txBody>
      </p:sp>
      <p:sp>
        <p:nvSpPr>
          <p:cNvPr id="10" name="Slide Number Placeholder 9"/>
          <p:cNvSpPr>
            <a:spLocks noGrp="1"/>
          </p:cNvSpPr>
          <p:nvPr>
            <p:ph type="sldNum" sz="quarter" idx="12"/>
          </p:nvPr>
        </p:nvSpPr>
        <p:spPr/>
        <p:txBody>
          <a:bodyPr/>
          <a:lstStyle/>
          <a:p>
            <a:fld id="{887A02A5-7F3F-844B-8669-A3C574085186}" type="slidenum">
              <a:rPr lang="en-US" smtClean="0"/>
              <a:t>14</a:t>
            </a:fld>
            <a:endParaRPr lang="en-US"/>
          </a:p>
        </p:txBody>
      </p:sp>
    </p:spTree>
    <p:extLst>
      <p:ext uri="{BB962C8B-B14F-4D97-AF65-F5344CB8AC3E}">
        <p14:creationId xmlns:p14="http://schemas.microsoft.com/office/powerpoint/2010/main" val="37268348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1" nodeType="clickEffect">
                                  <p:stCondLst>
                                    <p:cond delay="0"/>
                                  </p:stCondLst>
                                  <p:childTnLst>
                                    <p:animEffect transition="out" filter="wipe(left)">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p:cNvGraphicFramePr>
            <a:graphicFrameLocks/>
          </p:cNvGraphicFramePr>
          <p:nvPr>
            <p:extLst>
              <p:ext uri="{D42A27DB-BD31-4B8C-83A1-F6EECF244321}">
                <p14:modId xmlns:p14="http://schemas.microsoft.com/office/powerpoint/2010/main" val="2941179130"/>
              </p:ext>
            </p:extLst>
          </p:nvPr>
        </p:nvGraphicFramePr>
        <p:xfrm>
          <a:off x="1000591" y="1417638"/>
          <a:ext cx="7411203" cy="4238234"/>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r>
              <a:rPr lang="en-US" dirty="0" smtClean="0"/>
              <a:t>Memory Allocation </a:t>
            </a:r>
            <a:r>
              <a:rPr lang="en-US" dirty="0"/>
              <a:t>O</a:t>
            </a:r>
            <a:r>
              <a:rPr lang="en-US" dirty="0" smtClean="0"/>
              <a:t>ver </a:t>
            </a:r>
            <a:r>
              <a:rPr lang="en-US" dirty="0"/>
              <a:t>T</a:t>
            </a:r>
            <a:r>
              <a:rPr lang="en-US" dirty="0" smtClean="0"/>
              <a:t>ime</a:t>
            </a:r>
            <a:endParaRPr lang="en-US" dirty="0"/>
          </a:p>
        </p:txBody>
      </p:sp>
      <p:sp>
        <p:nvSpPr>
          <p:cNvPr id="7" name="Rectangle 6"/>
          <p:cNvSpPr/>
          <p:nvPr/>
        </p:nvSpPr>
        <p:spPr>
          <a:xfrm>
            <a:off x="1899156" y="1960755"/>
            <a:ext cx="1063987" cy="2949384"/>
          </a:xfrm>
          <a:prstGeom prst="rect">
            <a:avLst/>
          </a:prstGeom>
          <a:solidFill>
            <a:schemeClr val="accent1">
              <a:lumMod val="60000"/>
              <a:lumOff val="40000"/>
              <a:alpha val="27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0" y="5481743"/>
            <a:ext cx="1628975" cy="461665"/>
          </a:xfrm>
          <a:prstGeom prst="rect">
            <a:avLst/>
          </a:prstGeom>
          <a:noFill/>
        </p:spPr>
        <p:txBody>
          <a:bodyPr wrap="square" rtlCol="0">
            <a:spAutoFit/>
          </a:bodyPr>
          <a:lstStyle/>
          <a:p>
            <a:r>
              <a:rPr lang="en-US" sz="2400" b="1" dirty="0" smtClean="0"/>
              <a:t>Warm-up</a:t>
            </a:r>
            <a:endParaRPr lang="en-US" sz="2400" b="1" dirty="0"/>
          </a:p>
        </p:txBody>
      </p:sp>
      <p:sp>
        <p:nvSpPr>
          <p:cNvPr id="3" name="TextBox 2"/>
          <p:cNvSpPr txBox="1"/>
          <p:nvPr/>
        </p:nvSpPr>
        <p:spPr>
          <a:xfrm>
            <a:off x="1587071" y="5794939"/>
            <a:ext cx="6157697" cy="523220"/>
          </a:xfrm>
          <a:prstGeom prst="rect">
            <a:avLst/>
          </a:prstGeom>
          <a:noFill/>
          <a:ln w="38100">
            <a:solidFill>
              <a:schemeClr val="accent2"/>
            </a:solidFill>
          </a:ln>
        </p:spPr>
        <p:txBody>
          <a:bodyPr wrap="square" rtlCol="0">
            <a:spAutoFit/>
          </a:bodyPr>
          <a:lstStyle/>
          <a:p>
            <a:pPr algn="ctr"/>
            <a:r>
              <a:rPr lang="en-US" sz="2800" dirty="0" smtClean="0"/>
              <a:t>Most of the memory allocated early</a:t>
            </a:r>
            <a:endParaRPr lang="en-US" sz="2800" dirty="0"/>
          </a:p>
        </p:txBody>
      </p:sp>
      <p:sp>
        <p:nvSpPr>
          <p:cNvPr id="4" name="TextBox 3"/>
          <p:cNvSpPr txBox="1"/>
          <p:nvPr/>
        </p:nvSpPr>
        <p:spPr>
          <a:xfrm rot="16200000">
            <a:off x="-1300328" y="2908613"/>
            <a:ext cx="4109393" cy="492443"/>
          </a:xfrm>
          <a:prstGeom prst="rect">
            <a:avLst/>
          </a:prstGeom>
          <a:noFill/>
        </p:spPr>
        <p:txBody>
          <a:bodyPr wrap="square" rtlCol="0">
            <a:spAutoFit/>
          </a:bodyPr>
          <a:lstStyle/>
          <a:p>
            <a:r>
              <a:rPr lang="en-US" sz="2600" b="1" dirty="0" smtClean="0"/>
              <a:t>Allocated Memory (in GB)</a:t>
            </a:r>
            <a:endParaRPr lang="en-US" sz="2600" b="1" dirty="0"/>
          </a:p>
        </p:txBody>
      </p:sp>
      <p:sp>
        <p:nvSpPr>
          <p:cNvPr id="6" name="Date Placeholder 5"/>
          <p:cNvSpPr>
            <a:spLocks noGrp="1"/>
          </p:cNvSpPr>
          <p:nvPr>
            <p:ph type="dt" sz="half" idx="10"/>
          </p:nvPr>
        </p:nvSpPr>
        <p:spPr/>
        <p:txBody>
          <a:bodyPr/>
          <a:lstStyle/>
          <a:p>
            <a:fld id="{17D7D063-20ED-6140-8A86-2B5AAB5EBD8D}" type="datetime1">
              <a:rPr lang="en-US" smtClean="0"/>
              <a:t>6/23/13</a:t>
            </a:fld>
            <a:endParaRPr lang="en-US"/>
          </a:p>
        </p:txBody>
      </p:sp>
      <p:sp>
        <p:nvSpPr>
          <p:cNvPr id="9" name="Slide Number Placeholder 8"/>
          <p:cNvSpPr>
            <a:spLocks noGrp="1"/>
          </p:cNvSpPr>
          <p:nvPr>
            <p:ph type="sldNum" sz="quarter" idx="12"/>
          </p:nvPr>
        </p:nvSpPr>
        <p:spPr/>
        <p:txBody>
          <a:bodyPr/>
          <a:lstStyle/>
          <a:p>
            <a:fld id="{FD4C01FC-33EA-2B42-AFFE-695F109ED338}" type="slidenum">
              <a:rPr lang="en-US" smtClean="0"/>
              <a:t>15</a:t>
            </a:fld>
            <a:endParaRPr lang="en-US"/>
          </a:p>
        </p:txBody>
      </p:sp>
      <p:sp>
        <p:nvSpPr>
          <p:cNvPr id="11" name="TextBox 10"/>
          <p:cNvSpPr txBox="1"/>
          <p:nvPr/>
        </p:nvSpPr>
        <p:spPr>
          <a:xfrm>
            <a:off x="2590800" y="5332997"/>
            <a:ext cx="4079143" cy="461665"/>
          </a:xfrm>
          <a:prstGeom prst="rect">
            <a:avLst/>
          </a:prstGeom>
          <a:noFill/>
        </p:spPr>
        <p:txBody>
          <a:bodyPr wrap="square" rtlCol="0">
            <a:spAutoFit/>
          </a:bodyPr>
          <a:lstStyle/>
          <a:p>
            <a:pPr algn="ctr"/>
            <a:r>
              <a:rPr lang="en-US" sz="2400" b="1" dirty="0" smtClean="0"/>
              <a:t>Time (in seconds)</a:t>
            </a:r>
            <a:endParaRPr lang="en-US" sz="2400" b="1" dirty="0"/>
          </a:p>
        </p:txBody>
      </p:sp>
      <p:cxnSp>
        <p:nvCxnSpPr>
          <p:cNvPr id="13" name="Straight Arrow Connector 12"/>
          <p:cNvCxnSpPr/>
          <p:nvPr/>
        </p:nvCxnSpPr>
        <p:spPr>
          <a:xfrm flipV="1">
            <a:off x="1361446" y="4553884"/>
            <a:ext cx="926699" cy="1101988"/>
          </a:xfrm>
          <a:prstGeom prst="straightConnector1">
            <a:avLst/>
          </a:prstGeom>
          <a:ln w="44450">
            <a:tailEnd type="arrow"/>
          </a:ln>
        </p:spPr>
        <p:style>
          <a:lnRef idx="2">
            <a:schemeClr val="accent1"/>
          </a:lnRef>
          <a:fillRef idx="0">
            <a:schemeClr val="accent1"/>
          </a:fillRef>
          <a:effectRef idx="1">
            <a:schemeClr val="accent1"/>
          </a:effectRef>
          <a:fontRef idx="minor">
            <a:schemeClr val="tx1"/>
          </a:fontRef>
        </p:style>
      </p:cxnSp>
      <p:sp>
        <p:nvSpPr>
          <p:cNvPr id="5" name="Footer Placeholder 4"/>
          <p:cNvSpPr>
            <a:spLocks noGrp="1"/>
          </p:cNvSpPr>
          <p:nvPr>
            <p:ph type="ftr" sz="quarter" idx="11"/>
          </p:nvPr>
        </p:nvSpPr>
        <p:spPr/>
        <p:txBody>
          <a:bodyPr/>
          <a:lstStyle/>
          <a:p>
            <a:r>
              <a:rPr lang="en-US" smtClean="0"/>
              <a:t>ISCA 2013</a:t>
            </a:r>
            <a:endParaRPr lang="en-US"/>
          </a:p>
        </p:txBody>
      </p:sp>
    </p:spTree>
    <p:extLst>
      <p:ext uri="{BB962C8B-B14F-4D97-AF65-F5344CB8AC3E}">
        <p14:creationId xmlns:p14="http://schemas.microsoft.com/office/powerpoint/2010/main" val="32018907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left)">
                                      <p:cBhvr>
                                        <p:cTn id="10" dur="500"/>
                                        <p:tgtEl>
                                          <p:spTgt spid="8"/>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left)">
                                      <p:cBhvr>
                                        <p:cTn id="13" dur="500"/>
                                        <p:tgtEl>
                                          <p:spTgt spid="3"/>
                                        </p:tgtEl>
                                      </p:cBhvr>
                                    </p:animEffect>
                                  </p:childTnLst>
                                </p:cTn>
                              </p:par>
                              <p:par>
                                <p:cTn id="14" presetID="22" presetClass="entr" presetSubtype="8" fill="hold"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wipe(left)">
                                      <p:cBhvr>
                                        <p:cTn id="1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364" y="86309"/>
            <a:ext cx="8892636" cy="1143000"/>
          </a:xfrm>
        </p:spPr>
        <p:txBody>
          <a:bodyPr>
            <a:normAutofit fontScale="90000"/>
          </a:bodyPr>
          <a:lstStyle/>
          <a:p>
            <a:r>
              <a:rPr lang="en-US" dirty="0" smtClean="0"/>
              <a:t>Where Paged Virtual Memory Needed?</a:t>
            </a:r>
            <a:endParaRPr lang="en-US" dirty="0"/>
          </a:p>
        </p:txBody>
      </p:sp>
      <p:sp>
        <p:nvSpPr>
          <p:cNvPr id="3" name="Content Placeholder 2"/>
          <p:cNvSpPr>
            <a:spLocks noGrp="1"/>
          </p:cNvSpPr>
          <p:nvPr>
            <p:ph idx="1"/>
          </p:nvPr>
        </p:nvSpPr>
        <p:spPr>
          <a:xfrm>
            <a:off x="457200" y="1399656"/>
            <a:ext cx="8229600" cy="4525963"/>
          </a:xfrm>
        </p:spPr>
        <p:txBody>
          <a:bodyPr>
            <a:normAutofit/>
          </a:bodyPr>
          <a:lstStyle/>
          <a:p>
            <a:pPr marL="0" indent="0">
              <a:buNone/>
            </a:pPr>
            <a:endParaRPr lang="en-US" dirty="0" smtClean="0"/>
          </a:p>
          <a:p>
            <a:endParaRPr lang="en-US" dirty="0" smtClean="0"/>
          </a:p>
          <a:p>
            <a:endParaRPr lang="en-US" dirty="0"/>
          </a:p>
          <a:p>
            <a:endParaRPr lang="en-US" dirty="0" smtClean="0"/>
          </a:p>
          <a:p>
            <a:endParaRPr lang="en-US" dirty="0" smtClean="0"/>
          </a:p>
          <a:p>
            <a:endParaRPr lang="en-US" dirty="0"/>
          </a:p>
          <a:p>
            <a:pPr marL="0" indent="0">
              <a:buNone/>
            </a:pPr>
            <a:r>
              <a:rPr lang="en-US" dirty="0" smtClean="0"/>
              <a:t> </a:t>
            </a:r>
          </a:p>
          <a:p>
            <a:pPr lvl="1"/>
            <a:endParaRPr lang="en-US" dirty="0"/>
          </a:p>
        </p:txBody>
      </p:sp>
      <p:sp>
        <p:nvSpPr>
          <p:cNvPr id="5" name="Rectangle 4"/>
          <p:cNvSpPr/>
          <p:nvPr/>
        </p:nvSpPr>
        <p:spPr>
          <a:xfrm rot="5400000">
            <a:off x="3927846" y="-1102756"/>
            <a:ext cx="1174644" cy="7838834"/>
          </a:xfrm>
          <a:prstGeom prst="rect">
            <a:avLst/>
          </a:prstGeom>
          <a:noFill/>
          <a:ln w="28575">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595751" y="2229339"/>
            <a:ext cx="282198" cy="1174644"/>
          </a:xfrm>
          <a:prstGeom prst="rect">
            <a:avLst/>
          </a:prstGeom>
          <a:gradFill flip="none" rotWithShape="1">
            <a:gsLst>
              <a:gs pos="15000">
                <a:schemeClr val="tx2">
                  <a:lumMod val="60000"/>
                  <a:lumOff val="40000"/>
                </a:schemeClr>
              </a:gs>
              <a:gs pos="100000">
                <a:schemeClr val="accent1">
                  <a:lumMod val="40000"/>
                  <a:lumOff val="60000"/>
                </a:schemeClr>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1552089" y="2229339"/>
            <a:ext cx="5126598" cy="1174644"/>
          </a:xfrm>
          <a:prstGeom prst="rect">
            <a:avLst/>
          </a:prstGeom>
          <a:gradFill flip="none" rotWithShape="1">
            <a:gsLst>
              <a:gs pos="15000">
                <a:schemeClr val="accent3">
                  <a:lumMod val="75000"/>
                </a:schemeClr>
              </a:gs>
              <a:gs pos="99000">
                <a:schemeClr val="accent3">
                  <a:lumMod val="60000"/>
                  <a:lumOff val="40000"/>
                </a:schemeClr>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1551326" y="2361281"/>
            <a:ext cx="4898356" cy="954107"/>
          </a:xfrm>
          <a:prstGeom prst="rect">
            <a:avLst/>
          </a:prstGeom>
          <a:noFill/>
        </p:spPr>
        <p:txBody>
          <a:bodyPr wrap="square" rtlCol="0">
            <a:spAutoFit/>
          </a:bodyPr>
          <a:lstStyle/>
          <a:p>
            <a:pPr algn="ctr"/>
            <a:r>
              <a:rPr lang="en-US" sz="2800" dirty="0" smtClean="0"/>
              <a:t>Dynamically allocated</a:t>
            </a:r>
          </a:p>
          <a:p>
            <a:pPr algn="ctr"/>
            <a:r>
              <a:rPr lang="en-US" sz="2800" dirty="0" smtClean="0"/>
              <a:t>Heap region</a:t>
            </a:r>
            <a:endParaRPr lang="en-US" sz="2800" dirty="0"/>
          </a:p>
        </p:txBody>
      </p:sp>
      <p:sp>
        <p:nvSpPr>
          <p:cNvPr id="13" name="Rectangle 12"/>
          <p:cNvSpPr/>
          <p:nvPr/>
        </p:nvSpPr>
        <p:spPr>
          <a:xfrm>
            <a:off x="701114" y="1587060"/>
            <a:ext cx="411996" cy="343009"/>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4851330" y="1618294"/>
            <a:ext cx="411996" cy="343009"/>
          </a:xfrm>
          <a:prstGeom prst="rect">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1363949" y="1477174"/>
            <a:ext cx="2618171" cy="492443"/>
          </a:xfrm>
          <a:prstGeom prst="rect">
            <a:avLst/>
          </a:prstGeom>
          <a:noFill/>
        </p:spPr>
        <p:txBody>
          <a:bodyPr wrap="square" rtlCol="0">
            <a:spAutoFit/>
          </a:bodyPr>
          <a:lstStyle/>
          <a:p>
            <a:r>
              <a:rPr lang="en-US" sz="2600" dirty="0" smtClean="0"/>
              <a:t>Paging Valuable</a:t>
            </a:r>
            <a:endParaRPr lang="en-US" sz="2600" dirty="0"/>
          </a:p>
        </p:txBody>
      </p:sp>
      <p:sp>
        <p:nvSpPr>
          <p:cNvPr id="16" name="TextBox 15"/>
          <p:cNvSpPr txBox="1"/>
          <p:nvPr/>
        </p:nvSpPr>
        <p:spPr>
          <a:xfrm>
            <a:off x="5408792" y="1524214"/>
            <a:ext cx="3152584" cy="492443"/>
          </a:xfrm>
          <a:prstGeom prst="rect">
            <a:avLst/>
          </a:prstGeom>
          <a:noFill/>
        </p:spPr>
        <p:txBody>
          <a:bodyPr wrap="square" rtlCol="0">
            <a:spAutoFit/>
          </a:bodyPr>
          <a:lstStyle/>
          <a:p>
            <a:r>
              <a:rPr lang="en-US" sz="2600" dirty="0" smtClean="0"/>
              <a:t>Paging Not Needed</a:t>
            </a:r>
            <a:endParaRPr lang="en-US" sz="2600" dirty="0"/>
          </a:p>
        </p:txBody>
      </p:sp>
      <p:sp>
        <p:nvSpPr>
          <p:cNvPr id="17" name="TextBox 16"/>
          <p:cNvSpPr txBox="1"/>
          <p:nvPr/>
        </p:nvSpPr>
        <p:spPr>
          <a:xfrm>
            <a:off x="0" y="3748937"/>
            <a:ext cx="889250" cy="492443"/>
          </a:xfrm>
          <a:prstGeom prst="rect">
            <a:avLst/>
          </a:prstGeom>
          <a:noFill/>
        </p:spPr>
        <p:txBody>
          <a:bodyPr wrap="square" rtlCol="0">
            <a:spAutoFit/>
          </a:bodyPr>
          <a:lstStyle/>
          <a:p>
            <a:r>
              <a:rPr lang="en-US" sz="2600" dirty="0" smtClean="0"/>
              <a:t>Code</a:t>
            </a:r>
            <a:endParaRPr lang="en-US" sz="2600" dirty="0"/>
          </a:p>
        </p:txBody>
      </p:sp>
      <p:sp>
        <p:nvSpPr>
          <p:cNvPr id="18" name="TextBox 17"/>
          <p:cNvSpPr txBox="1"/>
          <p:nvPr/>
        </p:nvSpPr>
        <p:spPr>
          <a:xfrm>
            <a:off x="999011" y="3760217"/>
            <a:ext cx="2011101" cy="492443"/>
          </a:xfrm>
          <a:prstGeom prst="rect">
            <a:avLst/>
          </a:prstGeom>
          <a:noFill/>
        </p:spPr>
        <p:txBody>
          <a:bodyPr wrap="square" rtlCol="0">
            <a:spAutoFit/>
          </a:bodyPr>
          <a:lstStyle/>
          <a:p>
            <a:r>
              <a:rPr lang="en-US" sz="2600" dirty="0" smtClean="0"/>
              <a:t>Constants</a:t>
            </a:r>
            <a:endParaRPr lang="en-US" sz="2600" dirty="0"/>
          </a:p>
        </p:txBody>
      </p:sp>
      <p:sp>
        <p:nvSpPr>
          <p:cNvPr id="19" name="TextBox 18"/>
          <p:cNvSpPr txBox="1"/>
          <p:nvPr/>
        </p:nvSpPr>
        <p:spPr>
          <a:xfrm>
            <a:off x="3580948" y="3760217"/>
            <a:ext cx="2549004" cy="492443"/>
          </a:xfrm>
          <a:prstGeom prst="rect">
            <a:avLst/>
          </a:prstGeom>
          <a:noFill/>
        </p:spPr>
        <p:txBody>
          <a:bodyPr wrap="square" rtlCol="0">
            <a:spAutoFit/>
          </a:bodyPr>
          <a:lstStyle/>
          <a:p>
            <a:r>
              <a:rPr lang="en-US" sz="2600" dirty="0" smtClean="0"/>
              <a:t>Shared Memory</a:t>
            </a:r>
            <a:endParaRPr lang="en-US" sz="2600" dirty="0"/>
          </a:p>
        </p:txBody>
      </p:sp>
      <p:sp>
        <p:nvSpPr>
          <p:cNvPr id="20" name="TextBox 19"/>
          <p:cNvSpPr txBox="1"/>
          <p:nvPr/>
        </p:nvSpPr>
        <p:spPr>
          <a:xfrm>
            <a:off x="6141286" y="3776153"/>
            <a:ext cx="2011101" cy="492443"/>
          </a:xfrm>
          <a:prstGeom prst="rect">
            <a:avLst/>
          </a:prstGeom>
          <a:noFill/>
        </p:spPr>
        <p:txBody>
          <a:bodyPr wrap="square" rtlCol="0">
            <a:spAutoFit/>
          </a:bodyPr>
          <a:lstStyle/>
          <a:p>
            <a:r>
              <a:rPr lang="en-US" sz="2600" dirty="0" smtClean="0"/>
              <a:t>Mapped Files</a:t>
            </a:r>
            <a:endParaRPr lang="en-US" sz="2600" dirty="0"/>
          </a:p>
        </p:txBody>
      </p:sp>
      <p:cxnSp>
        <p:nvCxnSpPr>
          <p:cNvPr id="22" name="Straight Arrow Connector 21"/>
          <p:cNvCxnSpPr>
            <a:stCxn id="19" idx="0"/>
          </p:cNvCxnSpPr>
          <p:nvPr/>
        </p:nvCxnSpPr>
        <p:spPr>
          <a:xfrm flipV="1">
            <a:off x="4855450" y="3415263"/>
            <a:ext cx="2112358" cy="344954"/>
          </a:xfrm>
          <a:prstGeom prst="straightConnector1">
            <a:avLst/>
          </a:prstGeom>
          <a:ln w="41275">
            <a:tailEnd type="arrow"/>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a:stCxn id="20" idx="0"/>
          </p:cNvCxnSpPr>
          <p:nvPr/>
        </p:nvCxnSpPr>
        <p:spPr>
          <a:xfrm flipV="1">
            <a:off x="7146837" y="3431199"/>
            <a:ext cx="453553" cy="344954"/>
          </a:xfrm>
          <a:prstGeom prst="straightConnector1">
            <a:avLst/>
          </a:prstGeom>
          <a:ln w="41275">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flipV="1">
            <a:off x="326473" y="3431199"/>
            <a:ext cx="453553" cy="490215"/>
          </a:xfrm>
          <a:prstGeom prst="straightConnector1">
            <a:avLst/>
          </a:prstGeom>
          <a:ln w="41275">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p:nvPr/>
        </p:nvCxnSpPr>
        <p:spPr>
          <a:xfrm flipH="1" flipV="1">
            <a:off x="1171448" y="3431199"/>
            <a:ext cx="694195" cy="490215"/>
          </a:xfrm>
          <a:prstGeom prst="straightConnector1">
            <a:avLst/>
          </a:prstGeom>
          <a:ln w="41275">
            <a:tailEnd type="arrow"/>
          </a:ln>
        </p:spPr>
        <p:style>
          <a:lnRef idx="2">
            <a:schemeClr val="accent1"/>
          </a:lnRef>
          <a:fillRef idx="0">
            <a:schemeClr val="accent1"/>
          </a:fillRef>
          <a:effectRef idx="1">
            <a:schemeClr val="accent1"/>
          </a:effectRef>
          <a:fontRef idx="minor">
            <a:schemeClr val="tx1"/>
          </a:fontRef>
        </p:style>
      </p:cxnSp>
      <p:sp>
        <p:nvSpPr>
          <p:cNvPr id="29" name="TextBox 28"/>
          <p:cNvSpPr txBox="1"/>
          <p:nvPr/>
        </p:nvSpPr>
        <p:spPr>
          <a:xfrm>
            <a:off x="8138449" y="3718507"/>
            <a:ext cx="2011101" cy="492443"/>
          </a:xfrm>
          <a:prstGeom prst="rect">
            <a:avLst/>
          </a:prstGeom>
          <a:noFill/>
        </p:spPr>
        <p:txBody>
          <a:bodyPr wrap="square" rtlCol="0">
            <a:spAutoFit/>
          </a:bodyPr>
          <a:lstStyle/>
          <a:p>
            <a:r>
              <a:rPr lang="en-US" sz="2600" dirty="0" smtClean="0"/>
              <a:t>Stack</a:t>
            </a:r>
            <a:endParaRPr lang="en-US" sz="2600" dirty="0"/>
          </a:p>
        </p:txBody>
      </p:sp>
      <p:cxnSp>
        <p:nvCxnSpPr>
          <p:cNvPr id="30" name="Straight Arrow Connector 29"/>
          <p:cNvCxnSpPr/>
          <p:nvPr/>
        </p:nvCxnSpPr>
        <p:spPr>
          <a:xfrm flipH="1" flipV="1">
            <a:off x="8379163" y="3502715"/>
            <a:ext cx="307637" cy="344954"/>
          </a:xfrm>
          <a:prstGeom prst="straightConnector1">
            <a:avLst/>
          </a:prstGeom>
          <a:ln w="41275">
            <a:tailEnd type="arrow"/>
          </a:ln>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443716" y="5051095"/>
            <a:ext cx="8229601" cy="584776"/>
          </a:xfrm>
          <a:prstGeom prst="rect">
            <a:avLst/>
          </a:prstGeom>
          <a:noFill/>
          <a:ln w="38100">
            <a:solidFill>
              <a:schemeClr val="accent2"/>
            </a:solidFill>
          </a:ln>
        </p:spPr>
        <p:txBody>
          <a:bodyPr wrap="square" rtlCol="0">
            <a:spAutoFit/>
          </a:bodyPr>
          <a:lstStyle/>
          <a:p>
            <a:pPr algn="ctr"/>
            <a:r>
              <a:rPr lang="en-US" sz="3200" dirty="0"/>
              <a:t>P</a:t>
            </a:r>
            <a:r>
              <a:rPr lang="en-US" sz="3200" dirty="0" smtClean="0"/>
              <a:t>aged VM  </a:t>
            </a:r>
            <a:r>
              <a:rPr lang="en-US" sz="3200" dirty="0" smtClean="0">
                <a:solidFill>
                  <a:srgbClr val="C0504D"/>
                </a:solidFill>
              </a:rPr>
              <a:t>not</a:t>
            </a:r>
            <a:r>
              <a:rPr lang="en-US" sz="3200" dirty="0" smtClean="0"/>
              <a:t> needed for </a:t>
            </a:r>
            <a:r>
              <a:rPr lang="en-US" sz="3200" dirty="0" smtClean="0">
                <a:solidFill>
                  <a:schemeClr val="accent2"/>
                </a:solidFill>
              </a:rPr>
              <a:t>MOST</a:t>
            </a:r>
            <a:r>
              <a:rPr lang="en-US" sz="3200" dirty="0" smtClean="0"/>
              <a:t> memory</a:t>
            </a:r>
            <a:endParaRPr lang="en-US" sz="3200" dirty="0"/>
          </a:p>
        </p:txBody>
      </p:sp>
      <p:sp>
        <p:nvSpPr>
          <p:cNvPr id="4" name="Date Placeholder 3"/>
          <p:cNvSpPr>
            <a:spLocks noGrp="1"/>
          </p:cNvSpPr>
          <p:nvPr>
            <p:ph type="dt" sz="half" idx="10"/>
          </p:nvPr>
        </p:nvSpPr>
        <p:spPr/>
        <p:txBody>
          <a:bodyPr/>
          <a:lstStyle/>
          <a:p>
            <a:fld id="{47E88294-FF7A-AA47-B012-F2EDD899494A}" type="datetime1">
              <a:rPr lang="en-US" smtClean="0"/>
              <a:t>6/23/13</a:t>
            </a:fld>
            <a:endParaRPr lang="en-US"/>
          </a:p>
        </p:txBody>
      </p:sp>
      <p:sp>
        <p:nvSpPr>
          <p:cNvPr id="21" name="Slide Number Placeholder 20"/>
          <p:cNvSpPr>
            <a:spLocks noGrp="1"/>
          </p:cNvSpPr>
          <p:nvPr>
            <p:ph type="sldNum" sz="quarter" idx="12"/>
          </p:nvPr>
        </p:nvSpPr>
        <p:spPr/>
        <p:txBody>
          <a:bodyPr/>
          <a:lstStyle/>
          <a:p>
            <a:fld id="{FD4C01FC-33EA-2B42-AFFE-695F109ED338}" type="slidenum">
              <a:rPr lang="en-US" smtClean="0"/>
              <a:t>16</a:t>
            </a:fld>
            <a:endParaRPr lang="en-US"/>
          </a:p>
        </p:txBody>
      </p:sp>
      <p:sp>
        <p:nvSpPr>
          <p:cNvPr id="35" name="Rectangle 34"/>
          <p:cNvSpPr/>
          <p:nvPr/>
        </p:nvSpPr>
        <p:spPr>
          <a:xfrm>
            <a:off x="8091871" y="2244829"/>
            <a:ext cx="64528" cy="1174644"/>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TextBox 23"/>
          <p:cNvSpPr txBox="1"/>
          <p:nvPr/>
        </p:nvSpPr>
        <p:spPr>
          <a:xfrm>
            <a:off x="6978515" y="4395268"/>
            <a:ext cx="2165485" cy="461665"/>
          </a:xfrm>
          <a:prstGeom prst="rect">
            <a:avLst/>
          </a:prstGeom>
          <a:noFill/>
        </p:spPr>
        <p:txBody>
          <a:bodyPr wrap="square" rtlCol="0">
            <a:spAutoFit/>
          </a:bodyPr>
          <a:lstStyle/>
          <a:p>
            <a:r>
              <a:rPr lang="en-US" sz="2400" dirty="0" smtClean="0"/>
              <a:t>Guard Pages</a:t>
            </a:r>
            <a:endParaRPr lang="en-US" sz="2400" dirty="0"/>
          </a:p>
        </p:txBody>
      </p:sp>
      <p:cxnSp>
        <p:nvCxnSpPr>
          <p:cNvPr id="36" name="Straight Arrow Connector 35"/>
          <p:cNvCxnSpPr>
            <a:stCxn id="24" idx="0"/>
            <a:endCxn id="35" idx="2"/>
          </p:cNvCxnSpPr>
          <p:nvPr/>
        </p:nvCxnSpPr>
        <p:spPr>
          <a:xfrm flipV="1">
            <a:off x="8061258" y="3419473"/>
            <a:ext cx="62877" cy="975795"/>
          </a:xfrm>
          <a:prstGeom prst="straightConnector1">
            <a:avLst/>
          </a:prstGeom>
          <a:ln w="41275">
            <a:tailEnd type="arrow"/>
          </a:ln>
        </p:spPr>
        <p:style>
          <a:lnRef idx="2">
            <a:schemeClr val="accent1"/>
          </a:lnRef>
          <a:fillRef idx="0">
            <a:schemeClr val="accent1"/>
          </a:fillRef>
          <a:effectRef idx="1">
            <a:schemeClr val="accent1"/>
          </a:effectRef>
          <a:fontRef idx="minor">
            <a:schemeClr val="tx1"/>
          </a:fontRef>
        </p:style>
      </p:cxnSp>
      <p:sp>
        <p:nvSpPr>
          <p:cNvPr id="37" name="TextBox 36"/>
          <p:cNvSpPr txBox="1"/>
          <p:nvPr/>
        </p:nvSpPr>
        <p:spPr>
          <a:xfrm rot="16200000">
            <a:off x="16321" y="2589771"/>
            <a:ext cx="636694" cy="523220"/>
          </a:xfrm>
          <a:prstGeom prst="rect">
            <a:avLst/>
          </a:prstGeom>
          <a:noFill/>
        </p:spPr>
        <p:txBody>
          <a:bodyPr wrap="square" rtlCol="0">
            <a:spAutoFit/>
          </a:bodyPr>
          <a:lstStyle/>
          <a:p>
            <a:r>
              <a:rPr lang="en-US" sz="2800" b="1" dirty="0" smtClean="0"/>
              <a:t>VA</a:t>
            </a:r>
            <a:endParaRPr lang="en-US" sz="2800" b="1" dirty="0"/>
          </a:p>
        </p:txBody>
      </p:sp>
      <p:sp>
        <p:nvSpPr>
          <p:cNvPr id="38" name="TextBox 37"/>
          <p:cNvSpPr txBox="1"/>
          <p:nvPr/>
        </p:nvSpPr>
        <p:spPr>
          <a:xfrm>
            <a:off x="6406688" y="6125517"/>
            <a:ext cx="3309140" cy="461665"/>
          </a:xfrm>
          <a:prstGeom prst="rect">
            <a:avLst/>
          </a:prstGeom>
          <a:noFill/>
        </p:spPr>
        <p:txBody>
          <a:bodyPr wrap="square" rtlCol="0">
            <a:spAutoFit/>
          </a:bodyPr>
          <a:lstStyle/>
          <a:p>
            <a:r>
              <a:rPr lang="en-US" sz="2400" dirty="0" smtClean="0"/>
              <a:t>* Not to scale</a:t>
            </a:r>
            <a:endParaRPr lang="en-US" sz="2400" dirty="0"/>
          </a:p>
        </p:txBody>
      </p:sp>
      <p:sp>
        <p:nvSpPr>
          <p:cNvPr id="39" name="TextBox 38"/>
          <p:cNvSpPr txBox="1"/>
          <p:nvPr/>
        </p:nvSpPr>
        <p:spPr>
          <a:xfrm>
            <a:off x="8332840" y="1699236"/>
            <a:ext cx="676586" cy="461665"/>
          </a:xfrm>
          <a:prstGeom prst="rect">
            <a:avLst/>
          </a:prstGeom>
          <a:noFill/>
        </p:spPr>
        <p:txBody>
          <a:bodyPr wrap="square" rtlCol="0">
            <a:spAutoFit/>
          </a:bodyPr>
          <a:lstStyle/>
          <a:p>
            <a:r>
              <a:rPr lang="en-US" sz="2400" dirty="0" smtClean="0"/>
              <a:t>*</a:t>
            </a:r>
            <a:endParaRPr lang="en-US" sz="2400" dirty="0"/>
          </a:p>
        </p:txBody>
      </p:sp>
      <p:sp>
        <p:nvSpPr>
          <p:cNvPr id="40" name="Rectangle 39"/>
          <p:cNvSpPr/>
          <p:nvPr/>
        </p:nvSpPr>
        <p:spPr>
          <a:xfrm>
            <a:off x="888545" y="2229339"/>
            <a:ext cx="282198" cy="1174644"/>
          </a:xfrm>
          <a:prstGeom prst="rect">
            <a:avLst/>
          </a:prstGeom>
          <a:gradFill flip="none" rotWithShape="1">
            <a:gsLst>
              <a:gs pos="15000">
                <a:schemeClr val="tx2">
                  <a:lumMod val="60000"/>
                  <a:lumOff val="40000"/>
                </a:schemeClr>
              </a:gs>
              <a:gs pos="100000">
                <a:schemeClr val="accent1">
                  <a:lumMod val="40000"/>
                  <a:lumOff val="60000"/>
                </a:schemeClr>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Rectangle 40"/>
          <p:cNvSpPr/>
          <p:nvPr/>
        </p:nvSpPr>
        <p:spPr>
          <a:xfrm>
            <a:off x="6824581" y="2222861"/>
            <a:ext cx="282198" cy="1174644"/>
          </a:xfrm>
          <a:prstGeom prst="rect">
            <a:avLst/>
          </a:prstGeom>
          <a:gradFill flip="none" rotWithShape="1">
            <a:gsLst>
              <a:gs pos="15000">
                <a:schemeClr val="tx2">
                  <a:lumMod val="60000"/>
                  <a:lumOff val="40000"/>
                </a:schemeClr>
              </a:gs>
              <a:gs pos="100000">
                <a:schemeClr val="accent1">
                  <a:lumMod val="40000"/>
                  <a:lumOff val="60000"/>
                </a:schemeClr>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Rectangle 41"/>
          <p:cNvSpPr/>
          <p:nvPr/>
        </p:nvSpPr>
        <p:spPr>
          <a:xfrm>
            <a:off x="7318192" y="2225575"/>
            <a:ext cx="282198" cy="1174644"/>
          </a:xfrm>
          <a:prstGeom prst="rect">
            <a:avLst/>
          </a:prstGeom>
          <a:gradFill flip="none" rotWithShape="1">
            <a:gsLst>
              <a:gs pos="15000">
                <a:schemeClr val="tx2">
                  <a:lumMod val="60000"/>
                  <a:lumOff val="40000"/>
                </a:schemeClr>
              </a:gs>
              <a:gs pos="100000">
                <a:schemeClr val="accent1">
                  <a:lumMod val="40000"/>
                  <a:lumOff val="60000"/>
                </a:schemeClr>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Rectangle 42"/>
          <p:cNvSpPr/>
          <p:nvPr/>
        </p:nvSpPr>
        <p:spPr>
          <a:xfrm>
            <a:off x="8151507" y="2240619"/>
            <a:ext cx="282198" cy="1174644"/>
          </a:xfrm>
          <a:prstGeom prst="rect">
            <a:avLst/>
          </a:prstGeom>
          <a:gradFill flip="none" rotWithShape="1">
            <a:gsLst>
              <a:gs pos="15000">
                <a:schemeClr val="tx2">
                  <a:lumMod val="60000"/>
                  <a:lumOff val="40000"/>
                </a:schemeClr>
              </a:gs>
              <a:gs pos="100000">
                <a:schemeClr val="accent1">
                  <a:lumMod val="40000"/>
                  <a:lumOff val="60000"/>
                </a:schemeClr>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p:cNvSpPr>
            <a:spLocks noGrp="1"/>
          </p:cNvSpPr>
          <p:nvPr>
            <p:ph type="ftr" sz="quarter" idx="11"/>
          </p:nvPr>
        </p:nvSpPr>
        <p:spPr/>
        <p:txBody>
          <a:bodyPr/>
          <a:lstStyle/>
          <a:p>
            <a:r>
              <a:rPr lang="en-US" smtClean="0"/>
              <a:t>ISCA 2013</a:t>
            </a:r>
            <a:endParaRPr lang="en-US"/>
          </a:p>
        </p:txBody>
      </p:sp>
    </p:spTree>
    <p:extLst>
      <p:ext uri="{BB962C8B-B14F-4D97-AF65-F5344CB8AC3E}">
        <p14:creationId xmlns:p14="http://schemas.microsoft.com/office/powerpoint/2010/main" val="395644679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wipe(left)">
                                      <p:cBhvr>
                                        <p:cTn id="10" dur="500"/>
                                        <p:tgtEl>
                                          <p:spTgt spid="11"/>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wipe(left)">
                                      <p:cBhvr>
                                        <p:cTn id="13" dur="500"/>
                                        <p:tgtEl>
                                          <p:spTgt spid="14"/>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wipe(left)">
                                      <p:cBhvr>
                                        <p:cTn id="16" dur="500"/>
                                        <p:tgtEl>
                                          <p:spTgt spid="16"/>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wipe(left)">
                                      <p:cBhvr>
                                        <p:cTn id="21"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P spid="14" grpId="0" animBg="1"/>
      <p:bldP spid="16" grpId="0"/>
      <p:bldP spid="3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Roadmap</a:t>
            </a:r>
            <a:endParaRPr lang="en-US" dirty="0"/>
          </a:p>
        </p:txBody>
      </p:sp>
      <p:sp>
        <p:nvSpPr>
          <p:cNvPr id="3" name="Content Placeholder 2"/>
          <p:cNvSpPr>
            <a:spLocks noGrp="1"/>
          </p:cNvSpPr>
          <p:nvPr>
            <p:ph idx="1"/>
          </p:nvPr>
        </p:nvSpPr>
        <p:spPr/>
        <p:txBody>
          <a:bodyPr>
            <a:normAutofit lnSpcReduction="10000"/>
          </a:bodyPr>
          <a:lstStyle/>
          <a:p>
            <a:r>
              <a:rPr lang="en-US" sz="3600" dirty="0" smtClean="0">
                <a:solidFill>
                  <a:schemeClr val="bg1">
                    <a:lumMod val="65000"/>
                  </a:schemeClr>
                </a:solidFill>
              </a:rPr>
              <a:t>Introduction and Motivation</a:t>
            </a:r>
          </a:p>
          <a:p>
            <a:r>
              <a:rPr lang="en-US" sz="3600" dirty="0" smtClean="0">
                <a:solidFill>
                  <a:schemeClr val="bg1">
                    <a:lumMod val="65000"/>
                  </a:schemeClr>
                </a:solidFill>
              </a:rPr>
              <a:t>Analysis: Big Memory Workloads</a:t>
            </a:r>
          </a:p>
          <a:p>
            <a:r>
              <a:rPr lang="en-US" sz="3600" dirty="0" smtClean="0"/>
              <a:t>Design: Direct Segment</a:t>
            </a:r>
          </a:p>
          <a:p>
            <a:pPr lvl="1"/>
            <a:r>
              <a:rPr lang="en-US" dirty="0" smtClean="0"/>
              <a:t>Idea</a:t>
            </a:r>
          </a:p>
          <a:p>
            <a:pPr lvl="1"/>
            <a:r>
              <a:rPr lang="en-US" dirty="0" smtClean="0"/>
              <a:t>Hardware</a:t>
            </a:r>
          </a:p>
          <a:p>
            <a:pPr lvl="1"/>
            <a:r>
              <a:rPr lang="en-US" dirty="0" smtClean="0"/>
              <a:t>Software</a:t>
            </a:r>
          </a:p>
          <a:p>
            <a:r>
              <a:rPr lang="en-US" sz="3600" dirty="0" smtClean="0"/>
              <a:t>Evaluation</a:t>
            </a:r>
          </a:p>
          <a:p>
            <a:r>
              <a:rPr lang="en-US" sz="3600" dirty="0" smtClean="0"/>
              <a:t>Summary</a:t>
            </a:r>
          </a:p>
        </p:txBody>
      </p:sp>
      <p:sp>
        <p:nvSpPr>
          <p:cNvPr id="4" name="Notched Right Arrow 3"/>
          <p:cNvSpPr/>
          <p:nvPr/>
        </p:nvSpPr>
        <p:spPr>
          <a:xfrm rot="10800000">
            <a:off x="5696167" y="2945214"/>
            <a:ext cx="698803" cy="335252"/>
          </a:xfrm>
          <a:prstGeom prst="notchedRightArrow">
            <a:avLst/>
          </a:prstGeom>
          <a:solidFill>
            <a:schemeClr val="accent2"/>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787C4E52-C367-5046-95FB-229F34C61C81}" type="datetime1">
              <a:rPr lang="en-US" smtClean="0"/>
              <a:t>6/23/13</a:t>
            </a:fld>
            <a:endParaRPr lang="en-US"/>
          </a:p>
        </p:txBody>
      </p:sp>
      <p:sp>
        <p:nvSpPr>
          <p:cNvPr id="8" name="Slide Number Placeholder 7"/>
          <p:cNvSpPr>
            <a:spLocks noGrp="1"/>
          </p:cNvSpPr>
          <p:nvPr>
            <p:ph type="sldNum" sz="quarter" idx="12"/>
          </p:nvPr>
        </p:nvSpPr>
        <p:spPr/>
        <p:txBody>
          <a:bodyPr/>
          <a:lstStyle/>
          <a:p>
            <a:fld id="{FD4C01FC-33EA-2B42-AFFE-695F109ED338}" type="slidenum">
              <a:rPr lang="en-US" smtClean="0"/>
              <a:t>17</a:t>
            </a:fld>
            <a:endParaRPr lang="en-US"/>
          </a:p>
        </p:txBody>
      </p:sp>
      <p:sp>
        <p:nvSpPr>
          <p:cNvPr id="5" name="Footer Placeholder 4"/>
          <p:cNvSpPr>
            <a:spLocks noGrp="1"/>
          </p:cNvSpPr>
          <p:nvPr>
            <p:ph type="ftr" sz="quarter" idx="11"/>
          </p:nvPr>
        </p:nvSpPr>
        <p:spPr/>
        <p:txBody>
          <a:bodyPr/>
          <a:lstStyle/>
          <a:p>
            <a:r>
              <a:rPr lang="en-US" smtClean="0"/>
              <a:t>ISCA 2013</a:t>
            </a:r>
            <a:endParaRPr lang="en-US"/>
          </a:p>
        </p:txBody>
      </p:sp>
    </p:spTree>
    <p:extLst>
      <p:ext uri="{BB962C8B-B14F-4D97-AF65-F5344CB8AC3E}">
        <p14:creationId xmlns:p14="http://schemas.microsoft.com/office/powerpoint/2010/main" val="2299585388"/>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Idea: Two Types of  Address Translation</a:t>
            </a:r>
            <a:endParaRPr lang="en-US" sz="3600" dirty="0"/>
          </a:p>
        </p:txBody>
      </p:sp>
      <p:sp>
        <p:nvSpPr>
          <p:cNvPr id="3" name="Content Placeholder 2"/>
          <p:cNvSpPr>
            <a:spLocks noGrp="1"/>
          </p:cNvSpPr>
          <p:nvPr>
            <p:ph idx="1"/>
          </p:nvPr>
        </p:nvSpPr>
        <p:spPr>
          <a:xfrm>
            <a:off x="356520" y="1123715"/>
            <a:ext cx="8512832" cy="5064654"/>
          </a:xfrm>
        </p:spPr>
        <p:txBody>
          <a:bodyPr bIns="0">
            <a:normAutofit fontScale="92500" lnSpcReduction="10000"/>
          </a:bodyPr>
          <a:lstStyle/>
          <a:p>
            <a:pPr marL="0" indent="0">
              <a:buNone/>
            </a:pPr>
            <a:endParaRPr lang="en-US" dirty="0" smtClean="0"/>
          </a:p>
          <a:p>
            <a:pPr marL="57150" indent="0">
              <a:buNone/>
            </a:pPr>
            <a:r>
              <a:rPr lang="en-US" dirty="0" smtClean="0"/>
              <a:t>	    Conventional </a:t>
            </a:r>
            <a:r>
              <a:rPr lang="en-US" dirty="0"/>
              <a:t>paging</a:t>
            </a:r>
          </a:p>
          <a:p>
            <a:pPr lvl="2"/>
            <a:r>
              <a:rPr lang="en-US" sz="3000" dirty="0"/>
              <a:t>All features of paging</a:t>
            </a:r>
          </a:p>
          <a:p>
            <a:pPr lvl="2"/>
            <a:r>
              <a:rPr lang="en-US" sz="3000" dirty="0"/>
              <a:t>All cost of address </a:t>
            </a:r>
            <a:r>
              <a:rPr lang="en-US" sz="3000" dirty="0" smtClean="0"/>
              <a:t>translation</a:t>
            </a:r>
          </a:p>
          <a:p>
            <a:pPr marL="457200" lvl="1" indent="0">
              <a:buNone/>
            </a:pPr>
            <a:r>
              <a:rPr lang="en-US" dirty="0" smtClean="0"/>
              <a:t>     </a:t>
            </a:r>
            <a:r>
              <a:rPr lang="en-US" sz="3200" dirty="0" smtClean="0"/>
              <a:t>Simple address translation</a:t>
            </a:r>
          </a:p>
          <a:p>
            <a:pPr lvl="2"/>
            <a:r>
              <a:rPr lang="en-US" sz="3000" dirty="0" smtClean="0">
                <a:solidFill>
                  <a:srgbClr val="FF0000"/>
                </a:solidFill>
              </a:rPr>
              <a:t>NO</a:t>
            </a:r>
            <a:r>
              <a:rPr lang="en-US" sz="3000" dirty="0" smtClean="0"/>
              <a:t> paging features</a:t>
            </a:r>
          </a:p>
          <a:p>
            <a:pPr lvl="2"/>
            <a:r>
              <a:rPr lang="en-US" sz="3000" dirty="0" smtClean="0">
                <a:solidFill>
                  <a:srgbClr val="FF0000"/>
                </a:solidFill>
              </a:rPr>
              <a:t>NO</a:t>
            </a:r>
            <a:r>
              <a:rPr lang="en-US" sz="3000" dirty="0" smtClean="0"/>
              <a:t> TLB miss</a:t>
            </a:r>
            <a:endParaRPr lang="en-US" sz="3000" dirty="0" smtClean="0">
              <a:solidFill>
                <a:schemeClr val="tx2"/>
              </a:solidFill>
            </a:endParaRPr>
          </a:p>
          <a:p>
            <a:pPr marL="457200" lvl="1" indent="0">
              <a:buNone/>
            </a:pPr>
            <a:endParaRPr lang="en-US" dirty="0" smtClean="0">
              <a:solidFill>
                <a:schemeClr val="tx2"/>
              </a:solidFill>
            </a:endParaRPr>
          </a:p>
          <a:p>
            <a:r>
              <a:rPr lang="en-US" dirty="0" smtClean="0"/>
              <a:t>OS/Application </a:t>
            </a:r>
            <a:r>
              <a:rPr lang="en-US" dirty="0"/>
              <a:t>decides where to use which </a:t>
            </a:r>
            <a:r>
              <a:rPr lang="en-US" dirty="0" smtClean="0"/>
              <a:t/>
            </a:r>
            <a:br>
              <a:rPr lang="en-US" dirty="0" smtClean="0"/>
            </a:br>
            <a:r>
              <a:rPr lang="en-US" i="1" dirty="0" smtClean="0">
                <a:solidFill>
                  <a:schemeClr val="tx2"/>
                </a:solidFill>
              </a:rPr>
              <a:t>[</a:t>
            </a:r>
            <a:r>
              <a:rPr lang="en-US" i="1" dirty="0">
                <a:solidFill>
                  <a:schemeClr val="tx2"/>
                </a:solidFill>
              </a:rPr>
              <a:t>=&gt; Paging features where </a:t>
            </a:r>
            <a:r>
              <a:rPr lang="en-US" i="1" dirty="0" smtClean="0">
                <a:solidFill>
                  <a:schemeClr val="tx2"/>
                </a:solidFill>
              </a:rPr>
              <a:t>needed</a:t>
            </a:r>
            <a:r>
              <a:rPr lang="en-US" i="1" dirty="0">
                <a:solidFill>
                  <a:schemeClr val="tx2"/>
                </a:solidFill>
              </a:rPr>
              <a:t>]</a:t>
            </a:r>
          </a:p>
        </p:txBody>
      </p:sp>
      <p:sp>
        <p:nvSpPr>
          <p:cNvPr id="4" name="Date Placeholder 3"/>
          <p:cNvSpPr>
            <a:spLocks noGrp="1"/>
          </p:cNvSpPr>
          <p:nvPr>
            <p:ph type="dt" sz="half" idx="10"/>
          </p:nvPr>
        </p:nvSpPr>
        <p:spPr/>
        <p:txBody>
          <a:bodyPr/>
          <a:lstStyle/>
          <a:p>
            <a:fld id="{7E67C855-18D4-7242-94C9-45AC6638F9B5}" type="datetime1">
              <a:rPr lang="en-US" smtClean="0"/>
              <a:t>6/23/13</a:t>
            </a:fld>
            <a:endParaRPr lang="en-US"/>
          </a:p>
        </p:txBody>
      </p:sp>
      <p:sp>
        <p:nvSpPr>
          <p:cNvPr id="5" name="Slide Number Placeholder 4"/>
          <p:cNvSpPr>
            <a:spLocks noGrp="1"/>
          </p:cNvSpPr>
          <p:nvPr>
            <p:ph type="sldNum" sz="quarter" idx="12"/>
          </p:nvPr>
        </p:nvSpPr>
        <p:spPr/>
        <p:txBody>
          <a:bodyPr/>
          <a:lstStyle/>
          <a:p>
            <a:fld id="{E82665A6-8AB5-477F-AF3A-8269F8BA863A}" type="slidenum">
              <a:rPr lang="en-US" smtClean="0"/>
              <a:t>18</a:t>
            </a:fld>
            <a:endParaRPr lang="en-US"/>
          </a:p>
        </p:txBody>
      </p:sp>
      <p:sp>
        <p:nvSpPr>
          <p:cNvPr id="11" name="Oval 10"/>
          <p:cNvSpPr/>
          <p:nvPr/>
        </p:nvSpPr>
        <p:spPr>
          <a:xfrm>
            <a:off x="493977" y="1643385"/>
            <a:ext cx="556617" cy="54864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chemeClr val="tx1"/>
                </a:solidFill>
              </a:rPr>
              <a:t>A</a:t>
            </a:r>
            <a:endParaRPr lang="en-US" sz="2800" dirty="0">
              <a:solidFill>
                <a:schemeClr val="tx1"/>
              </a:solidFill>
            </a:endParaRPr>
          </a:p>
        </p:txBody>
      </p:sp>
      <p:sp>
        <p:nvSpPr>
          <p:cNvPr id="12" name="Oval 11"/>
          <p:cNvSpPr/>
          <p:nvPr/>
        </p:nvSpPr>
        <p:spPr>
          <a:xfrm>
            <a:off x="491429" y="3042298"/>
            <a:ext cx="548640" cy="548640"/>
          </a:xfrm>
          <a:prstGeom prst="ellipse">
            <a:avLst/>
          </a:prstGeom>
          <a:solidFill>
            <a:schemeClr val="accent3">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a:solidFill>
                  <a:schemeClr val="tx1"/>
                </a:solidFill>
              </a:rPr>
              <a:t>B</a:t>
            </a:r>
          </a:p>
        </p:txBody>
      </p:sp>
      <p:sp>
        <p:nvSpPr>
          <p:cNvPr id="6" name="Footer Placeholder 5"/>
          <p:cNvSpPr>
            <a:spLocks noGrp="1"/>
          </p:cNvSpPr>
          <p:nvPr>
            <p:ph type="ftr" sz="quarter" idx="11"/>
          </p:nvPr>
        </p:nvSpPr>
        <p:spPr/>
        <p:txBody>
          <a:bodyPr/>
          <a:lstStyle/>
          <a:p>
            <a:r>
              <a:rPr lang="en-US" smtClean="0"/>
              <a:t>ISCA 2013</a:t>
            </a:r>
            <a:endParaRPr lang="en-US"/>
          </a:p>
        </p:txBody>
      </p:sp>
    </p:spTree>
    <p:extLst>
      <p:ext uri="{BB962C8B-B14F-4D97-AF65-F5344CB8AC3E}">
        <p14:creationId xmlns:p14="http://schemas.microsoft.com/office/powerpoint/2010/main" val="76883411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wipe(left)">
                                      <p:cBhvr>
                                        <p:cTn id="7" dur="500"/>
                                        <p:tgtEl>
                                          <p:spTgt spid="3">
                                            <p:txEl>
                                              <p:pRg st="4" end="4"/>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wipe(left)">
                                      <p:cBhvr>
                                        <p:cTn id="10" dur="500"/>
                                        <p:tgtEl>
                                          <p:spTgt spid="3">
                                            <p:txEl>
                                              <p:pRg st="5" end="5"/>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wipe(left)">
                                      <p:cBhvr>
                                        <p:cTn id="13" dur="500"/>
                                        <p:tgtEl>
                                          <p:spTgt spid="12"/>
                                        </p:tgtEl>
                                      </p:cBhvr>
                                    </p:animEffect>
                                  </p:childTnLst>
                                </p:cTn>
                              </p:par>
                              <p:par>
                                <p:cTn id="14" presetID="22" presetClass="entr" presetSubtype="8"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wipe(left)">
                                      <p:cBhvr>
                                        <p:cTn id="16" dur="500"/>
                                        <p:tgtEl>
                                          <p:spTgt spid="3">
                                            <p:txEl>
                                              <p:pRg st="6" end="6"/>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animEffect transition="in" filter="wipe(left)">
                                      <p:cBhvr>
                                        <p:cTn id="2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Hardware: Direct Segment</a:t>
            </a:r>
            <a:endParaRPr lang="en-US" dirty="0"/>
          </a:p>
        </p:txBody>
      </p:sp>
      <p:sp>
        <p:nvSpPr>
          <p:cNvPr id="4" name="TextBox 3"/>
          <p:cNvSpPr txBox="1"/>
          <p:nvPr/>
        </p:nvSpPr>
        <p:spPr>
          <a:xfrm>
            <a:off x="2893274" y="3208148"/>
            <a:ext cx="1304243" cy="461665"/>
          </a:xfrm>
          <a:prstGeom prst="rect">
            <a:avLst/>
          </a:prstGeom>
          <a:noFill/>
        </p:spPr>
        <p:txBody>
          <a:bodyPr wrap="square" rtlCol="0">
            <a:spAutoFit/>
          </a:bodyPr>
          <a:lstStyle/>
          <a:p>
            <a:r>
              <a:rPr lang="en-US" sz="2400" b="1" dirty="0" smtClean="0"/>
              <a:t>OFFSET</a:t>
            </a:r>
            <a:endParaRPr lang="en-US" sz="2400" b="1" dirty="0"/>
          </a:p>
        </p:txBody>
      </p:sp>
      <p:sp>
        <p:nvSpPr>
          <p:cNvPr id="5" name="TextBox 4"/>
          <p:cNvSpPr txBox="1"/>
          <p:nvPr/>
        </p:nvSpPr>
        <p:spPr>
          <a:xfrm>
            <a:off x="3268153" y="2104407"/>
            <a:ext cx="5938102" cy="461665"/>
          </a:xfrm>
          <a:prstGeom prst="rect">
            <a:avLst/>
          </a:prstGeom>
          <a:noFill/>
        </p:spPr>
        <p:txBody>
          <a:bodyPr wrap="square" rtlCol="0">
            <a:spAutoFit/>
          </a:bodyPr>
          <a:lstStyle/>
          <a:p>
            <a:r>
              <a:rPr lang="en-US" sz="2400" b="1" dirty="0" smtClean="0"/>
              <a:t>BASE                                        LIMIT         </a:t>
            </a:r>
            <a:endParaRPr lang="en-US" sz="2400" b="1" dirty="0"/>
          </a:p>
        </p:txBody>
      </p:sp>
      <p:sp>
        <p:nvSpPr>
          <p:cNvPr id="6" name="Rectangle 5"/>
          <p:cNvSpPr/>
          <p:nvPr/>
        </p:nvSpPr>
        <p:spPr>
          <a:xfrm>
            <a:off x="2018071" y="4108278"/>
            <a:ext cx="4876800" cy="68580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027471" y="2610974"/>
            <a:ext cx="7543800" cy="68580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22871" y="4108278"/>
            <a:ext cx="76200" cy="685800"/>
          </a:xfrm>
          <a:prstGeom prst="rect">
            <a:avLst/>
          </a:prstGeom>
          <a:solidFill>
            <a:schemeClr val="accent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554386" y="4118717"/>
            <a:ext cx="76200" cy="685800"/>
          </a:xfrm>
          <a:prstGeom prst="rect">
            <a:avLst/>
          </a:prstGeom>
          <a:solidFill>
            <a:schemeClr val="accent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475271" y="4108278"/>
            <a:ext cx="76200" cy="685800"/>
          </a:xfrm>
          <a:prstGeom prst="rect">
            <a:avLst/>
          </a:prstGeom>
          <a:solidFill>
            <a:schemeClr val="accent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6776571" y="4106290"/>
            <a:ext cx="76200" cy="685800"/>
          </a:xfrm>
          <a:prstGeom prst="rect">
            <a:avLst/>
          </a:prstGeom>
          <a:solidFill>
            <a:schemeClr val="accent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2819894" y="4103059"/>
            <a:ext cx="76200" cy="685800"/>
          </a:xfrm>
          <a:prstGeom prst="rect">
            <a:avLst/>
          </a:prstGeom>
          <a:solidFill>
            <a:schemeClr val="accent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1332271" y="2610974"/>
            <a:ext cx="76200" cy="685800"/>
          </a:xfrm>
          <a:prstGeom prst="rect">
            <a:avLst/>
          </a:prstGeom>
          <a:solidFill>
            <a:schemeClr val="accent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1789471" y="2625588"/>
            <a:ext cx="76200" cy="685800"/>
          </a:xfrm>
          <a:prstGeom prst="rect">
            <a:avLst/>
          </a:prstGeom>
          <a:solidFill>
            <a:schemeClr val="tx2">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Arrow Connector 16"/>
          <p:cNvCxnSpPr>
            <a:stCxn id="16" idx="2"/>
            <a:endCxn id="12" idx="0"/>
          </p:cNvCxnSpPr>
          <p:nvPr/>
        </p:nvCxnSpPr>
        <p:spPr>
          <a:xfrm>
            <a:off x="1827571" y="3311388"/>
            <a:ext cx="685800" cy="79689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5" idx="2"/>
            <a:endCxn id="10" idx="0"/>
          </p:cNvCxnSpPr>
          <p:nvPr/>
        </p:nvCxnSpPr>
        <p:spPr>
          <a:xfrm>
            <a:off x="1370371" y="3296774"/>
            <a:ext cx="990600" cy="811504"/>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endCxn id="13" idx="0"/>
          </p:cNvCxnSpPr>
          <p:nvPr/>
        </p:nvCxnSpPr>
        <p:spPr>
          <a:xfrm flipH="1">
            <a:off x="6814671" y="3265459"/>
            <a:ext cx="1239986" cy="84083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21" idx="2"/>
            <a:endCxn id="11" idx="0"/>
          </p:cNvCxnSpPr>
          <p:nvPr/>
        </p:nvCxnSpPr>
        <p:spPr>
          <a:xfrm>
            <a:off x="2316411" y="3298000"/>
            <a:ext cx="276075" cy="82071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2278311" y="2612200"/>
            <a:ext cx="76200" cy="685800"/>
          </a:xfrm>
          <a:prstGeom prst="rect">
            <a:avLst/>
          </a:prstGeom>
          <a:solidFill>
            <a:schemeClr val="tx2">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Arrow Connector 21"/>
          <p:cNvCxnSpPr/>
          <p:nvPr/>
        </p:nvCxnSpPr>
        <p:spPr>
          <a:xfrm flipH="1">
            <a:off x="3237361" y="3296774"/>
            <a:ext cx="946302" cy="858858"/>
          </a:xfrm>
          <a:prstGeom prst="straightConnector1">
            <a:avLst/>
          </a:prstGeom>
          <a:ln w="53975">
            <a:solidFill>
              <a:schemeClr val="accent3">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a:off x="6636595" y="3270408"/>
            <a:ext cx="946302" cy="832651"/>
          </a:xfrm>
          <a:prstGeom prst="straightConnector1">
            <a:avLst/>
          </a:prstGeom>
          <a:ln w="53975">
            <a:solidFill>
              <a:schemeClr val="accent3">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570439" y="2609298"/>
            <a:ext cx="2526255" cy="461665"/>
          </a:xfrm>
          <a:prstGeom prst="rect">
            <a:avLst/>
          </a:prstGeom>
          <a:noFill/>
        </p:spPr>
        <p:txBody>
          <a:bodyPr wrap="square" rtlCol="0">
            <a:spAutoFit/>
          </a:bodyPr>
          <a:lstStyle/>
          <a:p>
            <a:pPr algn="ctr"/>
            <a:r>
              <a:rPr lang="en-US" sz="2400" b="1" dirty="0" smtClean="0"/>
              <a:t>VA</a:t>
            </a:r>
            <a:endParaRPr lang="en-US" sz="2400" b="1" dirty="0"/>
          </a:p>
        </p:txBody>
      </p:sp>
      <p:sp>
        <p:nvSpPr>
          <p:cNvPr id="25" name="TextBox 24"/>
          <p:cNvSpPr txBox="1"/>
          <p:nvPr/>
        </p:nvSpPr>
        <p:spPr>
          <a:xfrm>
            <a:off x="1142158" y="1465263"/>
            <a:ext cx="3336391" cy="461665"/>
          </a:xfrm>
          <a:prstGeom prst="rect">
            <a:avLst/>
          </a:prstGeom>
          <a:noFill/>
        </p:spPr>
        <p:txBody>
          <a:bodyPr wrap="square" rtlCol="0">
            <a:spAutoFit/>
          </a:bodyPr>
          <a:lstStyle/>
          <a:p>
            <a:pPr algn="ctr"/>
            <a:r>
              <a:rPr lang="en-US" sz="2400" dirty="0" smtClean="0"/>
              <a:t>Conventional </a:t>
            </a:r>
            <a:r>
              <a:rPr lang="en-US" sz="2400" dirty="0"/>
              <a:t>P</a:t>
            </a:r>
            <a:r>
              <a:rPr lang="en-US" sz="2400" dirty="0" smtClean="0"/>
              <a:t>aging</a:t>
            </a:r>
            <a:endParaRPr lang="en-US" sz="2400" dirty="0"/>
          </a:p>
        </p:txBody>
      </p:sp>
      <p:sp>
        <p:nvSpPr>
          <p:cNvPr id="27" name="TextBox 26"/>
          <p:cNvSpPr txBox="1"/>
          <p:nvPr/>
        </p:nvSpPr>
        <p:spPr>
          <a:xfrm>
            <a:off x="1152663" y="4201811"/>
            <a:ext cx="829135" cy="461665"/>
          </a:xfrm>
          <a:prstGeom prst="rect">
            <a:avLst/>
          </a:prstGeom>
          <a:noFill/>
        </p:spPr>
        <p:txBody>
          <a:bodyPr wrap="square" rtlCol="0">
            <a:spAutoFit/>
          </a:bodyPr>
          <a:lstStyle/>
          <a:p>
            <a:r>
              <a:rPr lang="en-US" sz="2400" b="1" dirty="0"/>
              <a:t>P</a:t>
            </a:r>
            <a:r>
              <a:rPr lang="en-US" sz="2400" b="1" dirty="0" smtClean="0"/>
              <a:t>A</a:t>
            </a:r>
            <a:endParaRPr lang="en-US" sz="2400" b="1" dirty="0"/>
          </a:p>
        </p:txBody>
      </p:sp>
      <p:sp>
        <p:nvSpPr>
          <p:cNvPr id="28" name="Rectangle 27"/>
          <p:cNvSpPr/>
          <p:nvPr/>
        </p:nvSpPr>
        <p:spPr>
          <a:xfrm>
            <a:off x="8044551" y="2625588"/>
            <a:ext cx="76200" cy="685800"/>
          </a:xfrm>
          <a:prstGeom prst="rect">
            <a:avLst/>
          </a:prstGeom>
          <a:solidFill>
            <a:schemeClr val="accent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p:cNvCxnSpPr/>
          <p:nvPr/>
        </p:nvCxnSpPr>
        <p:spPr>
          <a:xfrm>
            <a:off x="4183663" y="2104407"/>
            <a:ext cx="0" cy="504891"/>
          </a:xfrm>
          <a:prstGeom prst="line">
            <a:avLst/>
          </a:prstGeom>
          <a:ln w="38100">
            <a:solidFill>
              <a:schemeClr val="accent2"/>
            </a:solidFill>
            <a:prstDash val="dash"/>
          </a:ln>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a:off x="7582896" y="2104407"/>
            <a:ext cx="1" cy="577789"/>
          </a:xfrm>
          <a:prstGeom prst="line">
            <a:avLst/>
          </a:prstGeom>
          <a:ln w="38100">
            <a:solidFill>
              <a:schemeClr val="accent2"/>
            </a:solidFill>
            <a:prstDash val="dash"/>
          </a:ln>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a:off x="3237361" y="3639740"/>
            <a:ext cx="12455" cy="540796"/>
          </a:xfrm>
          <a:prstGeom prst="line">
            <a:avLst/>
          </a:prstGeom>
          <a:ln w="38100">
            <a:solidFill>
              <a:schemeClr val="accent2"/>
            </a:solidFill>
            <a:prstDash val="dash"/>
          </a:ln>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4183663" y="3169517"/>
            <a:ext cx="0" cy="703090"/>
          </a:xfrm>
          <a:prstGeom prst="line">
            <a:avLst/>
          </a:prstGeom>
          <a:ln w="38100">
            <a:solidFill>
              <a:schemeClr val="accent2"/>
            </a:solidFill>
            <a:prstDash val="dash"/>
          </a:ln>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3237361" y="3776339"/>
            <a:ext cx="977792" cy="0"/>
          </a:xfrm>
          <a:prstGeom prst="line">
            <a:avLst/>
          </a:prstGeom>
          <a:ln w="38100">
            <a:solidFill>
              <a:schemeClr val="accent2"/>
            </a:solidFill>
            <a:prstDash val="dash"/>
            <a:headEnd type="triangle" w="lg"/>
            <a:tailEnd type="triangle" w="lg" len="lg"/>
          </a:ln>
        </p:spPr>
        <p:style>
          <a:lnRef idx="2">
            <a:schemeClr val="accent1"/>
          </a:lnRef>
          <a:fillRef idx="0">
            <a:schemeClr val="accent1"/>
          </a:fillRef>
          <a:effectRef idx="1">
            <a:schemeClr val="accent1"/>
          </a:effectRef>
          <a:fontRef idx="minor">
            <a:schemeClr val="tx1"/>
          </a:fontRef>
        </p:style>
      </p:cxnSp>
      <p:sp>
        <p:nvSpPr>
          <p:cNvPr id="38" name="Rectangle 37"/>
          <p:cNvSpPr/>
          <p:nvPr/>
        </p:nvSpPr>
        <p:spPr>
          <a:xfrm>
            <a:off x="4183663" y="2612200"/>
            <a:ext cx="3399234" cy="685800"/>
          </a:xfrm>
          <a:prstGeom prst="rect">
            <a:avLst/>
          </a:prstGeom>
          <a:gradFill flip="none" rotWithShape="1">
            <a:gsLst>
              <a:gs pos="64000">
                <a:schemeClr val="accent3">
                  <a:lumMod val="75000"/>
                </a:schemeClr>
              </a:gs>
              <a:gs pos="100000">
                <a:schemeClr val="accent3">
                  <a:lumMod val="60000"/>
                  <a:lumOff val="40000"/>
                </a:schemeClr>
              </a:gs>
            </a:gsLst>
            <a:lin ang="0" scaled="1"/>
            <a:tileRect/>
          </a:gra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2363643" y="2613851"/>
            <a:ext cx="76200" cy="685800"/>
          </a:xfrm>
          <a:prstGeom prst="rect">
            <a:avLst/>
          </a:prstGeom>
          <a:solidFill>
            <a:schemeClr val="accent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Arrow Connector 39"/>
          <p:cNvCxnSpPr>
            <a:stCxn id="39" idx="2"/>
            <a:endCxn id="14" idx="0"/>
          </p:cNvCxnSpPr>
          <p:nvPr/>
        </p:nvCxnSpPr>
        <p:spPr>
          <a:xfrm>
            <a:off x="2401743" y="3299651"/>
            <a:ext cx="456251" cy="80340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Oval 40"/>
          <p:cNvSpPr/>
          <p:nvPr/>
        </p:nvSpPr>
        <p:spPr>
          <a:xfrm>
            <a:off x="1035051" y="1493538"/>
            <a:ext cx="457200" cy="45450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rPr>
              <a:t>1</a:t>
            </a:r>
            <a:endParaRPr lang="en-US" sz="2400" dirty="0">
              <a:solidFill>
                <a:schemeClr val="tx1"/>
              </a:solidFill>
            </a:endParaRPr>
          </a:p>
        </p:txBody>
      </p:sp>
      <p:sp>
        <p:nvSpPr>
          <p:cNvPr id="42" name="Rectangle 41"/>
          <p:cNvSpPr/>
          <p:nvPr/>
        </p:nvSpPr>
        <p:spPr>
          <a:xfrm>
            <a:off x="3237361" y="4103059"/>
            <a:ext cx="3399234" cy="685800"/>
          </a:xfrm>
          <a:prstGeom prst="rect">
            <a:avLst/>
          </a:prstGeom>
          <a:gradFill flip="none" rotWithShape="1">
            <a:gsLst>
              <a:gs pos="64000">
                <a:schemeClr val="accent3">
                  <a:lumMod val="75000"/>
                </a:schemeClr>
              </a:gs>
              <a:gs pos="100000">
                <a:schemeClr val="accent3">
                  <a:lumMod val="60000"/>
                  <a:lumOff val="40000"/>
                </a:schemeClr>
              </a:gs>
            </a:gsLst>
            <a:lin ang="0" scaled="1"/>
            <a:tileRect/>
          </a:gra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5906533" y="1468495"/>
            <a:ext cx="457200" cy="454502"/>
          </a:xfrm>
          <a:prstGeom prst="ellipse">
            <a:avLst/>
          </a:prstGeom>
          <a:solidFill>
            <a:schemeClr val="accent3">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a:solidFill>
                  <a:schemeClr val="tx1"/>
                </a:solidFill>
              </a:rPr>
              <a:t>2</a:t>
            </a:r>
          </a:p>
        </p:txBody>
      </p:sp>
      <p:sp>
        <p:nvSpPr>
          <p:cNvPr id="45" name="TextBox 44"/>
          <p:cNvSpPr txBox="1"/>
          <p:nvPr/>
        </p:nvSpPr>
        <p:spPr>
          <a:xfrm>
            <a:off x="6326814" y="1461332"/>
            <a:ext cx="2512166" cy="461665"/>
          </a:xfrm>
          <a:prstGeom prst="rect">
            <a:avLst/>
          </a:prstGeom>
          <a:noFill/>
        </p:spPr>
        <p:txBody>
          <a:bodyPr wrap="square" rtlCol="0">
            <a:spAutoFit/>
          </a:bodyPr>
          <a:lstStyle/>
          <a:p>
            <a:r>
              <a:rPr lang="en-US" sz="2400" dirty="0" smtClean="0"/>
              <a:t>Direct Segment</a:t>
            </a:r>
            <a:endParaRPr lang="en-US" sz="2400" dirty="0"/>
          </a:p>
        </p:txBody>
      </p:sp>
      <p:sp>
        <p:nvSpPr>
          <p:cNvPr id="50" name="Rectangle 49"/>
          <p:cNvSpPr/>
          <p:nvPr/>
        </p:nvSpPr>
        <p:spPr>
          <a:xfrm>
            <a:off x="2800292" y="2625588"/>
            <a:ext cx="76200" cy="685800"/>
          </a:xfrm>
          <a:prstGeom prst="rect">
            <a:avLst/>
          </a:prstGeom>
          <a:solidFill>
            <a:schemeClr val="accent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2" name="Straight Arrow Connector 51"/>
          <p:cNvCxnSpPr>
            <a:stCxn id="50" idx="2"/>
            <a:endCxn id="54" idx="0"/>
          </p:cNvCxnSpPr>
          <p:nvPr/>
        </p:nvCxnSpPr>
        <p:spPr>
          <a:xfrm>
            <a:off x="2838392" y="3311388"/>
            <a:ext cx="194663" cy="79490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4" name="Rectangle 53"/>
          <p:cNvSpPr/>
          <p:nvPr/>
        </p:nvSpPr>
        <p:spPr>
          <a:xfrm>
            <a:off x="2994955" y="4106290"/>
            <a:ext cx="76200" cy="685800"/>
          </a:xfrm>
          <a:prstGeom prst="rect">
            <a:avLst/>
          </a:prstGeom>
          <a:solidFill>
            <a:schemeClr val="accent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Box 63"/>
          <p:cNvSpPr txBox="1"/>
          <p:nvPr/>
        </p:nvSpPr>
        <p:spPr>
          <a:xfrm>
            <a:off x="668867" y="4992438"/>
            <a:ext cx="7774381" cy="1384995"/>
          </a:xfrm>
          <a:prstGeom prst="rect">
            <a:avLst/>
          </a:prstGeom>
          <a:noFill/>
        </p:spPr>
        <p:txBody>
          <a:bodyPr wrap="square" rtlCol="0">
            <a:spAutoFit/>
          </a:bodyPr>
          <a:lstStyle/>
          <a:p>
            <a:r>
              <a:rPr lang="en-US" sz="2800" dirty="0" smtClean="0"/>
              <a:t>Why Direct Segment?</a:t>
            </a:r>
          </a:p>
          <a:p>
            <a:pPr marL="914400" lvl="1" indent="-457200">
              <a:buFont typeface="Arial"/>
              <a:buChar char="•"/>
            </a:pPr>
            <a:r>
              <a:rPr lang="en-US" sz="2800" dirty="0" smtClean="0"/>
              <a:t>Matches </a:t>
            </a:r>
            <a:r>
              <a:rPr lang="en-US" sz="2800" dirty="0"/>
              <a:t>b</a:t>
            </a:r>
            <a:r>
              <a:rPr lang="en-US" sz="2800" dirty="0" smtClean="0"/>
              <a:t>ig memory </a:t>
            </a:r>
            <a:r>
              <a:rPr lang="en-US" sz="2800" dirty="0"/>
              <a:t>w</a:t>
            </a:r>
            <a:r>
              <a:rPr lang="en-US" sz="2800" dirty="0" smtClean="0"/>
              <a:t>orkload needs</a:t>
            </a:r>
          </a:p>
          <a:p>
            <a:pPr marL="914400" lvl="1" indent="-457200">
              <a:buFont typeface="Arial"/>
              <a:buChar char="•"/>
            </a:pPr>
            <a:r>
              <a:rPr lang="en-US" sz="2800" dirty="0" smtClean="0"/>
              <a:t>NO TLB lookups =&gt; NO TLB Misses</a:t>
            </a:r>
            <a:endParaRPr lang="en-US" sz="2800" dirty="0"/>
          </a:p>
        </p:txBody>
      </p:sp>
      <p:sp>
        <p:nvSpPr>
          <p:cNvPr id="3" name="Date Placeholder 2"/>
          <p:cNvSpPr>
            <a:spLocks noGrp="1"/>
          </p:cNvSpPr>
          <p:nvPr>
            <p:ph type="dt" sz="half" idx="10"/>
          </p:nvPr>
        </p:nvSpPr>
        <p:spPr/>
        <p:txBody>
          <a:bodyPr/>
          <a:lstStyle/>
          <a:p>
            <a:fld id="{DD0D6AD6-EE45-2A41-94E6-EA88C5A0AA95}" type="datetime1">
              <a:rPr lang="en-US" smtClean="0"/>
              <a:t>6/23/13</a:t>
            </a:fld>
            <a:endParaRPr lang="en-US"/>
          </a:p>
        </p:txBody>
      </p:sp>
      <p:sp>
        <p:nvSpPr>
          <p:cNvPr id="8" name="Footer Placeholder 7"/>
          <p:cNvSpPr>
            <a:spLocks noGrp="1"/>
          </p:cNvSpPr>
          <p:nvPr>
            <p:ph type="ftr" sz="quarter" idx="11"/>
          </p:nvPr>
        </p:nvSpPr>
        <p:spPr/>
        <p:txBody>
          <a:bodyPr/>
          <a:lstStyle/>
          <a:p>
            <a:r>
              <a:rPr lang="en-US" smtClean="0"/>
              <a:t>ISCA 2013</a:t>
            </a:r>
            <a:endParaRPr lang="en-US"/>
          </a:p>
        </p:txBody>
      </p:sp>
      <p:sp>
        <p:nvSpPr>
          <p:cNvPr id="9" name="Slide Number Placeholder 8"/>
          <p:cNvSpPr>
            <a:spLocks noGrp="1"/>
          </p:cNvSpPr>
          <p:nvPr>
            <p:ph type="sldNum" sz="quarter" idx="12"/>
          </p:nvPr>
        </p:nvSpPr>
        <p:spPr/>
        <p:txBody>
          <a:bodyPr/>
          <a:lstStyle/>
          <a:p>
            <a:fld id="{887A02A5-7F3F-844B-8669-A3C574085186}" type="slidenum">
              <a:rPr lang="en-US" smtClean="0"/>
              <a:t>19</a:t>
            </a:fld>
            <a:endParaRPr lang="en-US"/>
          </a:p>
        </p:txBody>
      </p:sp>
    </p:spTree>
    <p:extLst>
      <p:ext uri="{BB962C8B-B14F-4D97-AF65-F5344CB8AC3E}">
        <p14:creationId xmlns:p14="http://schemas.microsoft.com/office/powerpoint/2010/main" val="29758812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wipe(left)">
                                      <p:cBhvr>
                                        <p:cTn id="7" dur="500"/>
                                        <p:tgtEl>
                                          <p:spTgt spid="44"/>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5"/>
                                        </p:tgtEl>
                                        <p:attrNameLst>
                                          <p:attrName>style.visibility</p:attrName>
                                        </p:attrNameLst>
                                      </p:cBhvr>
                                      <p:to>
                                        <p:strVal val="visible"/>
                                      </p:to>
                                    </p:set>
                                    <p:animEffect transition="in" filter="wipe(left)">
                                      <p:cBhvr>
                                        <p:cTn id="10" dur="500"/>
                                        <p:tgtEl>
                                          <p:spTgt spid="45"/>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8"/>
                                        </p:tgtEl>
                                        <p:attrNameLst>
                                          <p:attrName>style.visibility</p:attrName>
                                        </p:attrNameLst>
                                      </p:cBhvr>
                                      <p:to>
                                        <p:strVal val="visible"/>
                                      </p:to>
                                    </p:set>
                                    <p:animEffect transition="in" filter="wipe(left)">
                                      <p:cBhvr>
                                        <p:cTn id="13" dur="500"/>
                                        <p:tgtEl>
                                          <p:spTgt spid="38"/>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42"/>
                                        </p:tgtEl>
                                        <p:attrNameLst>
                                          <p:attrName>style.visibility</p:attrName>
                                        </p:attrNameLst>
                                      </p:cBhvr>
                                      <p:to>
                                        <p:strVal val="visible"/>
                                      </p:to>
                                    </p:set>
                                    <p:animEffect transition="in" filter="wipe(left)">
                                      <p:cBhvr>
                                        <p:cTn id="16" dur="500"/>
                                        <p:tgtEl>
                                          <p:spTgt spid="42"/>
                                        </p:tgtEl>
                                      </p:cBhvr>
                                    </p:animEffect>
                                  </p:childTnLst>
                                </p:cTn>
                              </p:par>
                              <p:par>
                                <p:cTn id="17" presetID="22" presetClass="entr" presetSubtype="8" fill="hold" nodeType="with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wipe(left)">
                                      <p:cBhvr>
                                        <p:cTn id="19" dur="500"/>
                                        <p:tgtEl>
                                          <p:spTgt spid="22"/>
                                        </p:tgtEl>
                                      </p:cBhvr>
                                    </p:animEffect>
                                  </p:childTnLst>
                                </p:cTn>
                              </p:par>
                              <p:par>
                                <p:cTn id="20" presetID="22" presetClass="entr" presetSubtype="8" fill="hold" nodeType="with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wipe(left)">
                                      <p:cBhvr>
                                        <p:cTn id="22" dur="500"/>
                                        <p:tgtEl>
                                          <p:spTgt spid="2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3"/>
                                        </p:tgtEl>
                                        <p:attrNameLst>
                                          <p:attrName>style.visibility</p:attrName>
                                        </p:attrNameLst>
                                      </p:cBhvr>
                                      <p:to>
                                        <p:strVal val="visible"/>
                                      </p:to>
                                    </p:set>
                                    <p:animEffect transition="in" filter="wipe(left)">
                                      <p:cBhvr>
                                        <p:cTn id="27" dur="500"/>
                                        <p:tgtEl>
                                          <p:spTgt spid="33"/>
                                        </p:tgtEl>
                                      </p:cBhvr>
                                    </p:animEffect>
                                  </p:childTnLst>
                                </p:cTn>
                              </p:par>
                              <p:par>
                                <p:cTn id="28" presetID="22" presetClass="entr" presetSubtype="8" fill="hold" nodeType="withEffect">
                                  <p:stCondLst>
                                    <p:cond delay="0"/>
                                  </p:stCondLst>
                                  <p:childTnLst>
                                    <p:set>
                                      <p:cBhvr>
                                        <p:cTn id="29" dur="1" fill="hold">
                                          <p:stCondLst>
                                            <p:cond delay="0"/>
                                          </p:stCondLst>
                                        </p:cTn>
                                        <p:tgtEl>
                                          <p:spTgt spid="34"/>
                                        </p:tgtEl>
                                        <p:attrNameLst>
                                          <p:attrName>style.visibility</p:attrName>
                                        </p:attrNameLst>
                                      </p:cBhvr>
                                      <p:to>
                                        <p:strVal val="visible"/>
                                      </p:to>
                                    </p:set>
                                    <p:animEffect transition="in" filter="wipe(left)">
                                      <p:cBhvr>
                                        <p:cTn id="30" dur="500"/>
                                        <p:tgtEl>
                                          <p:spTgt spid="34"/>
                                        </p:tgtEl>
                                      </p:cBhvr>
                                    </p:animEffect>
                                  </p:childTnLst>
                                </p:cTn>
                              </p:par>
                              <p:par>
                                <p:cTn id="31" presetID="22" presetClass="entr" presetSubtype="8" fill="hold" grpId="0" nodeType="with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wipe(left)">
                                      <p:cBhvr>
                                        <p:cTn id="33" dur="500"/>
                                        <p:tgtEl>
                                          <p:spTgt spid="5"/>
                                        </p:tgtEl>
                                      </p:cBhvr>
                                    </p:animEffect>
                                  </p:childTnLst>
                                </p:cTn>
                              </p:par>
                              <p:par>
                                <p:cTn id="34" presetID="22" presetClass="entr" presetSubtype="8" fill="hold" grpId="0" nodeType="with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wipe(left)">
                                      <p:cBhvr>
                                        <p:cTn id="36" dur="500"/>
                                        <p:tgtEl>
                                          <p:spTgt spid="4"/>
                                        </p:tgtEl>
                                      </p:cBhvr>
                                    </p:animEffect>
                                  </p:childTnLst>
                                </p:cTn>
                              </p:par>
                              <p:par>
                                <p:cTn id="37" presetID="22" presetClass="entr" presetSubtype="8" fill="hold" nodeType="withEffect">
                                  <p:stCondLst>
                                    <p:cond delay="0"/>
                                  </p:stCondLst>
                                  <p:childTnLst>
                                    <p:set>
                                      <p:cBhvr>
                                        <p:cTn id="38" dur="1" fill="hold">
                                          <p:stCondLst>
                                            <p:cond delay="0"/>
                                          </p:stCondLst>
                                        </p:cTn>
                                        <p:tgtEl>
                                          <p:spTgt spid="37"/>
                                        </p:tgtEl>
                                        <p:attrNameLst>
                                          <p:attrName>style.visibility</p:attrName>
                                        </p:attrNameLst>
                                      </p:cBhvr>
                                      <p:to>
                                        <p:strVal val="visible"/>
                                      </p:to>
                                    </p:set>
                                    <p:animEffect transition="in" filter="wipe(left)">
                                      <p:cBhvr>
                                        <p:cTn id="39" dur="500"/>
                                        <p:tgtEl>
                                          <p:spTgt spid="37"/>
                                        </p:tgtEl>
                                      </p:cBhvr>
                                    </p:animEffect>
                                  </p:childTnLst>
                                </p:cTn>
                              </p:par>
                              <p:par>
                                <p:cTn id="40" presetID="22" presetClass="entr" presetSubtype="8" fill="hold" nodeType="with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wipe(left)">
                                      <p:cBhvr>
                                        <p:cTn id="42" dur="500"/>
                                        <p:tgtEl>
                                          <p:spTgt spid="35"/>
                                        </p:tgtEl>
                                      </p:cBhvr>
                                    </p:animEffect>
                                  </p:childTnLst>
                                </p:cTn>
                              </p:par>
                              <p:par>
                                <p:cTn id="43" presetID="22" presetClass="entr" presetSubtype="8" fill="hold" nodeType="withEffect">
                                  <p:stCondLst>
                                    <p:cond delay="0"/>
                                  </p:stCondLst>
                                  <p:childTnLst>
                                    <p:set>
                                      <p:cBhvr>
                                        <p:cTn id="44" dur="1" fill="hold">
                                          <p:stCondLst>
                                            <p:cond delay="0"/>
                                          </p:stCondLst>
                                        </p:cTn>
                                        <p:tgtEl>
                                          <p:spTgt spid="36"/>
                                        </p:tgtEl>
                                        <p:attrNameLst>
                                          <p:attrName>style.visibility</p:attrName>
                                        </p:attrNameLst>
                                      </p:cBhvr>
                                      <p:to>
                                        <p:strVal val="visible"/>
                                      </p:to>
                                    </p:set>
                                    <p:animEffect transition="in" filter="wipe(left)">
                                      <p:cBhvr>
                                        <p:cTn id="45" dur="500"/>
                                        <p:tgtEl>
                                          <p:spTgt spid="36"/>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grpId="0" nodeType="clickEffect">
                                  <p:stCondLst>
                                    <p:cond delay="0"/>
                                  </p:stCondLst>
                                  <p:childTnLst>
                                    <p:set>
                                      <p:cBhvr>
                                        <p:cTn id="49" dur="1" fill="hold">
                                          <p:stCondLst>
                                            <p:cond delay="0"/>
                                          </p:stCondLst>
                                        </p:cTn>
                                        <p:tgtEl>
                                          <p:spTgt spid="64"/>
                                        </p:tgtEl>
                                        <p:attrNameLst>
                                          <p:attrName>style.visibility</p:attrName>
                                        </p:attrNameLst>
                                      </p:cBhvr>
                                      <p:to>
                                        <p:strVal val="visible"/>
                                      </p:to>
                                    </p:set>
                                    <p:animEffect transition="in" filter="wipe(left)">
                                      <p:cBhvr>
                                        <p:cTn id="50"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38" grpId="0" animBg="1"/>
      <p:bldP spid="42" grpId="0" animBg="1"/>
      <p:bldP spid="44" grpId="0" animBg="1"/>
      <p:bldP spid="45" grpId="0"/>
      <p:bldP spid="6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Executive Summary</a:t>
            </a:r>
            <a:endParaRPr lang="en-US" dirty="0"/>
          </a:p>
        </p:txBody>
      </p:sp>
      <p:sp>
        <p:nvSpPr>
          <p:cNvPr id="3" name="Content Placeholder 2"/>
          <p:cNvSpPr>
            <a:spLocks noGrp="1"/>
          </p:cNvSpPr>
          <p:nvPr>
            <p:ph idx="1"/>
          </p:nvPr>
        </p:nvSpPr>
        <p:spPr>
          <a:xfrm>
            <a:off x="457199" y="1600200"/>
            <a:ext cx="8559801" cy="4756150"/>
          </a:xfrm>
        </p:spPr>
        <p:txBody>
          <a:bodyPr>
            <a:normAutofit fontScale="92500"/>
          </a:bodyPr>
          <a:lstStyle/>
          <a:p>
            <a:pPr marL="514350" indent="-457200"/>
            <a:r>
              <a:rPr lang="en-US" dirty="0" smtClean="0"/>
              <a:t>Big memory </a:t>
            </a:r>
            <a:r>
              <a:rPr lang="en-US" dirty="0"/>
              <a:t>w</a:t>
            </a:r>
            <a:r>
              <a:rPr lang="en-US" dirty="0" smtClean="0"/>
              <a:t>orkloads important</a:t>
            </a:r>
          </a:p>
          <a:p>
            <a:pPr marL="914400" lvl="1" indent="-457200"/>
            <a:r>
              <a:rPr lang="en-US" sz="2400" dirty="0" smtClean="0"/>
              <a:t>graph analysis, </a:t>
            </a:r>
            <a:r>
              <a:rPr lang="en-US" sz="2400" dirty="0" err="1" smtClean="0"/>
              <a:t>memcached</a:t>
            </a:r>
            <a:r>
              <a:rPr lang="en-US" sz="2400" dirty="0" smtClean="0"/>
              <a:t>, databases</a:t>
            </a:r>
          </a:p>
          <a:p>
            <a:pPr marL="514350" indent="-457200"/>
            <a:r>
              <a:rPr lang="en-US" dirty="0"/>
              <a:t>Our analysis</a:t>
            </a:r>
            <a:r>
              <a:rPr lang="en-US" dirty="0" smtClean="0"/>
              <a:t>:</a:t>
            </a:r>
          </a:p>
          <a:p>
            <a:pPr marL="914400" lvl="1" indent="-457200"/>
            <a:r>
              <a:rPr lang="en-US" dirty="0" smtClean="0"/>
              <a:t>TLB misses burns up to 51% execution cycles</a:t>
            </a:r>
          </a:p>
          <a:p>
            <a:pPr marL="914400" lvl="1" indent="-457200"/>
            <a:r>
              <a:rPr lang="en-US" dirty="0" smtClean="0"/>
              <a:t>Paging not needed for almost all of their memory</a:t>
            </a:r>
          </a:p>
          <a:p>
            <a:pPr marL="514350" indent="-457200"/>
            <a:r>
              <a:rPr lang="en-US" dirty="0" smtClean="0"/>
              <a:t>Our proposal: </a:t>
            </a:r>
            <a:r>
              <a:rPr lang="en-US" dirty="0" smtClean="0">
                <a:solidFill>
                  <a:srgbClr val="FF0000"/>
                </a:solidFill>
              </a:rPr>
              <a:t>Direct Segments</a:t>
            </a:r>
          </a:p>
          <a:p>
            <a:pPr marL="914400" lvl="1" indent="-457200"/>
            <a:r>
              <a:rPr lang="en-US" dirty="0" smtClean="0"/>
              <a:t>Paged virtual </a:t>
            </a:r>
            <a:r>
              <a:rPr lang="en-US" dirty="0"/>
              <a:t>m</a:t>
            </a:r>
            <a:r>
              <a:rPr lang="en-US" dirty="0" smtClean="0"/>
              <a:t>emory </a:t>
            </a:r>
            <a:r>
              <a:rPr lang="en-US" i="1" dirty="0" smtClean="0"/>
              <a:t>where needed </a:t>
            </a:r>
          </a:p>
          <a:p>
            <a:pPr marL="914400" lvl="1" indent="-457200"/>
            <a:r>
              <a:rPr lang="en-US" dirty="0"/>
              <a:t>Segmentation (</a:t>
            </a:r>
            <a:r>
              <a:rPr lang="en-US" dirty="0" smtClean="0"/>
              <a:t>No </a:t>
            </a:r>
            <a:r>
              <a:rPr lang="en-US" dirty="0"/>
              <a:t>TLB miss) </a:t>
            </a:r>
            <a:r>
              <a:rPr lang="en-US" i="1" dirty="0"/>
              <a:t>where </a:t>
            </a:r>
            <a:r>
              <a:rPr lang="en-US" i="1" dirty="0" smtClean="0"/>
              <a:t>possible</a:t>
            </a:r>
          </a:p>
          <a:p>
            <a:pPr marL="514350" indent="-457200"/>
            <a:r>
              <a:rPr lang="en-US" dirty="0" smtClean="0"/>
              <a:t>Direct Segment often eliminates 99% DTLB misses</a:t>
            </a:r>
            <a:endParaRPr lang="en-US" dirty="0"/>
          </a:p>
          <a:p>
            <a:pPr marL="914400" lvl="1" indent="-457200"/>
            <a:endParaRPr lang="en-US" i="1" dirty="0" smtClean="0"/>
          </a:p>
          <a:p>
            <a:endParaRPr lang="en-US" dirty="0"/>
          </a:p>
        </p:txBody>
      </p:sp>
      <p:sp>
        <p:nvSpPr>
          <p:cNvPr id="4" name="Date Placeholder 3"/>
          <p:cNvSpPr>
            <a:spLocks noGrp="1"/>
          </p:cNvSpPr>
          <p:nvPr>
            <p:ph type="dt" sz="half" idx="10"/>
          </p:nvPr>
        </p:nvSpPr>
        <p:spPr/>
        <p:txBody>
          <a:bodyPr/>
          <a:lstStyle/>
          <a:p>
            <a:fld id="{22B2BA32-E284-DC46-8503-B3FA20597AFE}" type="datetime1">
              <a:rPr lang="en-US" smtClean="0"/>
              <a:t>6/23/13</a:t>
            </a:fld>
            <a:endParaRPr lang="en-US"/>
          </a:p>
        </p:txBody>
      </p:sp>
      <p:sp>
        <p:nvSpPr>
          <p:cNvPr id="5" name="Slide Number Placeholder 4"/>
          <p:cNvSpPr>
            <a:spLocks noGrp="1"/>
          </p:cNvSpPr>
          <p:nvPr>
            <p:ph type="sldNum" sz="quarter" idx="12"/>
          </p:nvPr>
        </p:nvSpPr>
        <p:spPr/>
        <p:txBody>
          <a:bodyPr/>
          <a:lstStyle/>
          <a:p>
            <a:fld id="{FD4C01FC-33EA-2B42-AFFE-695F109ED338}" type="slidenum">
              <a:rPr lang="en-US" smtClean="0"/>
              <a:t>2</a:t>
            </a:fld>
            <a:endParaRPr lang="en-US"/>
          </a:p>
        </p:txBody>
      </p:sp>
      <p:sp>
        <p:nvSpPr>
          <p:cNvPr id="6" name="Footer Placeholder 5"/>
          <p:cNvSpPr>
            <a:spLocks noGrp="1"/>
          </p:cNvSpPr>
          <p:nvPr>
            <p:ph type="ftr" sz="quarter" idx="11"/>
          </p:nvPr>
        </p:nvSpPr>
        <p:spPr/>
        <p:txBody>
          <a:bodyPr/>
          <a:lstStyle/>
          <a:p>
            <a:r>
              <a:rPr lang="en-US" smtClean="0"/>
              <a:t>ISCA 2013</a:t>
            </a:r>
            <a:endParaRPr lang="en-US"/>
          </a:p>
        </p:txBody>
      </p:sp>
    </p:spTree>
    <p:extLst>
      <p:ext uri="{BB962C8B-B14F-4D97-AF65-F5344CB8AC3E}">
        <p14:creationId xmlns:p14="http://schemas.microsoft.com/office/powerpoint/2010/main" val="35370170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wipe(left)">
                                      <p:cBhvr>
                                        <p:cTn id="7" dur="500"/>
                                        <p:tgtEl>
                                          <p:spTgt spid="3">
                                            <p:txEl>
                                              <p:pRg st="5" end="5"/>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wipe(left)">
                                      <p:cBhvr>
                                        <p:cTn id="10" dur="500"/>
                                        <p:tgtEl>
                                          <p:spTgt spid="3">
                                            <p:txEl>
                                              <p:pRg st="6" end="6"/>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wipe(left)">
                                      <p:cBhvr>
                                        <p:cTn id="13" dur="500"/>
                                        <p:tgtEl>
                                          <p:spTgt spid="3">
                                            <p:txEl>
                                              <p:pRg st="7" end="7"/>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nodeType="click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wipe(left)">
                                      <p:cBhvr>
                                        <p:cTn id="18"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9" name="Straight Connector 108"/>
          <p:cNvCxnSpPr/>
          <p:nvPr/>
        </p:nvCxnSpPr>
        <p:spPr>
          <a:xfrm>
            <a:off x="4872799" y="6007440"/>
            <a:ext cx="172888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8" name="Straight Connector 107"/>
          <p:cNvCxnSpPr/>
          <p:nvPr/>
        </p:nvCxnSpPr>
        <p:spPr>
          <a:xfrm>
            <a:off x="6601685" y="5767157"/>
            <a:ext cx="0" cy="240283"/>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89883" y="288542"/>
            <a:ext cx="8881292" cy="1446550"/>
          </a:xfrm>
        </p:spPr>
        <p:txBody>
          <a:bodyPr lIns="0" rIns="0" anchor="t" anchorCtr="1">
            <a:normAutofit/>
          </a:bodyPr>
          <a:lstStyle/>
          <a:p>
            <a:r>
              <a:rPr lang="en-US" dirty="0" smtClean="0"/>
              <a:t>H/W: Translation with Direct Segment </a:t>
            </a:r>
            <a:endParaRPr lang="en-US" dirty="0"/>
          </a:p>
        </p:txBody>
      </p:sp>
      <p:sp>
        <p:nvSpPr>
          <p:cNvPr id="7" name="TextBox 6"/>
          <p:cNvSpPr txBox="1"/>
          <p:nvPr/>
        </p:nvSpPr>
        <p:spPr>
          <a:xfrm>
            <a:off x="745303" y="1384204"/>
            <a:ext cx="4714750" cy="523220"/>
          </a:xfrm>
          <a:prstGeom prst="rect">
            <a:avLst/>
          </a:prstGeom>
          <a:noFill/>
        </p:spPr>
        <p:txBody>
          <a:bodyPr wrap="square" rtlCol="0">
            <a:spAutoFit/>
          </a:bodyPr>
          <a:lstStyle/>
          <a:p>
            <a:r>
              <a:rPr lang="en-US" sz="2800" dirty="0" smtClean="0"/>
              <a:t>[V</a:t>
            </a:r>
            <a:r>
              <a:rPr lang="en-US" sz="2800" baseline="-25000" dirty="0" smtClean="0"/>
              <a:t>47</a:t>
            </a:r>
            <a:r>
              <a:rPr lang="en-US" sz="2800" dirty="0" smtClean="0"/>
              <a:t>V</a:t>
            </a:r>
            <a:r>
              <a:rPr lang="en-US" sz="2800" baseline="-25000" dirty="0" smtClean="0"/>
              <a:t>46</a:t>
            </a:r>
            <a:r>
              <a:rPr lang="en-US" sz="2800" dirty="0" smtClean="0"/>
              <a:t>……………………V</a:t>
            </a:r>
            <a:r>
              <a:rPr lang="en-US" sz="2800" baseline="-25000" dirty="0" smtClean="0"/>
              <a:t>13</a:t>
            </a:r>
            <a:r>
              <a:rPr lang="en-US" sz="2800" dirty="0" smtClean="0"/>
              <a:t>V</a:t>
            </a:r>
            <a:r>
              <a:rPr lang="en-US" sz="2800" baseline="-25000" dirty="0" smtClean="0"/>
              <a:t>12</a:t>
            </a:r>
            <a:r>
              <a:rPr lang="en-US" sz="2800" dirty="0" smtClean="0"/>
              <a:t>]</a:t>
            </a:r>
            <a:endParaRPr lang="en-US" sz="2800" dirty="0"/>
          </a:p>
        </p:txBody>
      </p:sp>
      <p:grpSp>
        <p:nvGrpSpPr>
          <p:cNvPr id="26" name="Group 25"/>
          <p:cNvGrpSpPr/>
          <p:nvPr/>
        </p:nvGrpSpPr>
        <p:grpSpPr>
          <a:xfrm>
            <a:off x="2025395" y="2145772"/>
            <a:ext cx="1624582" cy="713473"/>
            <a:chOff x="2025395" y="2145772"/>
            <a:chExt cx="1624582" cy="713473"/>
          </a:xfrm>
        </p:grpSpPr>
        <p:cxnSp>
          <p:nvCxnSpPr>
            <p:cNvPr id="43" name="Straight Connector 42"/>
            <p:cNvCxnSpPr/>
            <p:nvPr/>
          </p:nvCxnSpPr>
          <p:spPr>
            <a:xfrm flipH="1">
              <a:off x="2814805" y="2145772"/>
              <a:ext cx="1" cy="49755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2025395" y="2650925"/>
              <a:ext cx="1624582"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2025395" y="2653893"/>
              <a:ext cx="0" cy="205352"/>
            </a:xfrm>
            <a:prstGeom prst="line">
              <a:avLst/>
            </a:prstGeom>
            <a:ln>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a:off x="3648581" y="2643323"/>
              <a:ext cx="0" cy="205352"/>
            </a:xfrm>
            <a:prstGeom prst="line">
              <a:avLst/>
            </a:prstGeom>
            <a:ln>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grpSp>
      <p:sp>
        <p:nvSpPr>
          <p:cNvPr id="58" name="Left Brace 57"/>
          <p:cNvSpPr/>
          <p:nvPr/>
        </p:nvSpPr>
        <p:spPr>
          <a:xfrm rot="16200000">
            <a:off x="8023188" y="1456056"/>
            <a:ext cx="331785" cy="1210041"/>
          </a:xfrm>
          <a:prstGeom prst="leftBrace">
            <a:avLst/>
          </a:prstGeom>
          <a:ln>
            <a:solidFill>
              <a:schemeClr val="tx1"/>
            </a:solidFill>
          </a:ln>
        </p:spPr>
        <p:style>
          <a:lnRef idx="2">
            <a:schemeClr val="accent1"/>
          </a:lnRef>
          <a:fillRef idx="0">
            <a:schemeClr val="accent1"/>
          </a:fillRef>
          <a:effectRef idx="1">
            <a:schemeClr val="accent1"/>
          </a:effectRef>
          <a:fontRef idx="minor">
            <a:schemeClr val="tx1"/>
          </a:fontRef>
        </p:style>
        <p:txBody>
          <a:bodyPr/>
          <a:lstStyle/>
          <a:p>
            <a:endParaRPr lang="en-US"/>
          </a:p>
        </p:txBody>
      </p:sp>
      <p:sp>
        <p:nvSpPr>
          <p:cNvPr id="59" name="Left Brace 58"/>
          <p:cNvSpPr/>
          <p:nvPr/>
        </p:nvSpPr>
        <p:spPr>
          <a:xfrm rot="16200000">
            <a:off x="2644729" y="98494"/>
            <a:ext cx="331786" cy="3874092"/>
          </a:xfrm>
          <a:prstGeom prst="leftBrace">
            <a:avLst>
              <a:gd name="adj1" fmla="val 0"/>
              <a:gd name="adj2" fmla="val 50000"/>
            </a:avLst>
          </a:prstGeom>
          <a:ln w="2857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25" name="Straight Connector 124"/>
          <p:cNvCxnSpPr>
            <a:stCxn id="111" idx="2"/>
            <a:endCxn id="124" idx="3"/>
          </p:cNvCxnSpPr>
          <p:nvPr/>
        </p:nvCxnSpPr>
        <p:spPr>
          <a:xfrm>
            <a:off x="2036452" y="5949797"/>
            <a:ext cx="697497" cy="1230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32" name="Oval 131"/>
          <p:cNvSpPr/>
          <p:nvPr/>
        </p:nvSpPr>
        <p:spPr>
          <a:xfrm>
            <a:off x="5721878" y="5001334"/>
            <a:ext cx="129132" cy="125504"/>
          </a:xfrm>
          <a:prstGeom prst="ellipse">
            <a:avLst/>
          </a:prstGeom>
          <a:solidFill>
            <a:schemeClr val="accent3"/>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133" name="Straight Connector 132"/>
          <p:cNvCxnSpPr>
            <a:stCxn id="74" idx="3"/>
            <a:endCxn id="124" idx="1"/>
          </p:cNvCxnSpPr>
          <p:nvPr/>
        </p:nvCxnSpPr>
        <p:spPr>
          <a:xfrm flipH="1">
            <a:off x="2876765" y="4232368"/>
            <a:ext cx="40963" cy="161531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45" name="Delay 144"/>
          <p:cNvSpPr/>
          <p:nvPr/>
        </p:nvSpPr>
        <p:spPr>
          <a:xfrm>
            <a:off x="5863340" y="4720829"/>
            <a:ext cx="412473" cy="514457"/>
          </a:xfrm>
          <a:prstGeom prst="flowChartDelay">
            <a:avLst/>
          </a:prstGeom>
          <a:gradFill flip="none" rotWithShape="1">
            <a:gsLst>
              <a:gs pos="29000">
                <a:schemeClr val="accent3">
                  <a:lumMod val="75000"/>
                </a:schemeClr>
              </a:gs>
              <a:gs pos="100000">
                <a:schemeClr val="accent3">
                  <a:lumMod val="60000"/>
                  <a:lumOff val="40000"/>
                </a:schemeClr>
              </a:gs>
            </a:gsLst>
            <a:lin ang="0" scaled="1"/>
            <a:tileRect/>
          </a:gra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164" name="Straight Connector 163"/>
          <p:cNvCxnSpPr/>
          <p:nvPr/>
        </p:nvCxnSpPr>
        <p:spPr>
          <a:xfrm>
            <a:off x="6281346" y="4985209"/>
            <a:ext cx="148151"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nvGrpSpPr>
          <p:cNvPr id="236" name="Group 235"/>
          <p:cNvGrpSpPr/>
          <p:nvPr/>
        </p:nvGrpSpPr>
        <p:grpSpPr>
          <a:xfrm>
            <a:off x="457200" y="2300255"/>
            <a:ext cx="4416549" cy="4061022"/>
            <a:chOff x="457200" y="2300255"/>
            <a:chExt cx="4416549" cy="4061022"/>
          </a:xfrm>
        </p:grpSpPr>
        <p:sp>
          <p:nvSpPr>
            <p:cNvPr id="110" name="Rectangle 109"/>
            <p:cNvSpPr/>
            <p:nvPr/>
          </p:nvSpPr>
          <p:spPr>
            <a:xfrm>
              <a:off x="732593" y="4668660"/>
              <a:ext cx="1292802" cy="514886"/>
            </a:xfrm>
            <a:prstGeom prst="rect">
              <a:avLst/>
            </a:prstGeom>
            <a:gradFill flip="none" rotWithShape="1">
              <a:gsLst>
                <a:gs pos="29000">
                  <a:schemeClr val="accent3">
                    <a:lumMod val="75000"/>
                  </a:schemeClr>
                </a:gs>
                <a:gs pos="100000">
                  <a:schemeClr val="accent3">
                    <a:lumMod val="60000"/>
                    <a:lumOff val="40000"/>
                  </a:schemeClr>
                </a:gs>
              </a:gsLst>
              <a:lin ang="0" scaled="1"/>
              <a:tileRect/>
            </a:gra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Manual Operation 110"/>
            <p:cNvSpPr/>
            <p:nvPr/>
          </p:nvSpPr>
          <p:spPr>
            <a:xfrm rot="16200000">
              <a:off x="1338953" y="5663778"/>
              <a:ext cx="822960" cy="572037"/>
            </a:xfrm>
            <a:prstGeom prst="flowChartManualOperation">
              <a:avLst/>
            </a:prstGeom>
            <a:gradFill flip="none" rotWithShape="1">
              <a:gsLst>
                <a:gs pos="29000">
                  <a:schemeClr val="accent3">
                    <a:lumMod val="75000"/>
                  </a:schemeClr>
                </a:gs>
                <a:gs pos="100000">
                  <a:schemeClr val="accent3">
                    <a:lumMod val="60000"/>
                    <a:lumOff val="40000"/>
                  </a:schemeClr>
                </a:gs>
              </a:gsLst>
              <a:lin ang="0" scaled="1"/>
              <a:tileRect/>
            </a:gra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grpSp>
          <p:nvGrpSpPr>
            <p:cNvPr id="308" name="Group 307"/>
            <p:cNvGrpSpPr/>
            <p:nvPr/>
          </p:nvGrpSpPr>
          <p:grpSpPr>
            <a:xfrm>
              <a:off x="457200" y="2300255"/>
              <a:ext cx="2357605" cy="3924149"/>
              <a:chOff x="457200" y="2300255"/>
              <a:chExt cx="2357605" cy="3924149"/>
            </a:xfrm>
          </p:grpSpPr>
          <p:cxnSp>
            <p:nvCxnSpPr>
              <p:cNvPr id="106" name="Straight Connector 105"/>
              <p:cNvCxnSpPr/>
              <p:nvPr/>
            </p:nvCxnSpPr>
            <p:spPr>
              <a:xfrm>
                <a:off x="457200" y="2308534"/>
                <a:ext cx="2357605"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2" name="Straight Connector 111"/>
              <p:cNvCxnSpPr/>
              <p:nvPr/>
            </p:nvCxnSpPr>
            <p:spPr>
              <a:xfrm>
                <a:off x="458017" y="2300255"/>
                <a:ext cx="0" cy="392414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4" name="Straight Connector 113"/>
              <p:cNvCxnSpPr/>
              <p:nvPr/>
            </p:nvCxnSpPr>
            <p:spPr>
              <a:xfrm>
                <a:off x="458016" y="6201949"/>
                <a:ext cx="1006397" cy="0"/>
              </a:xfrm>
              <a:prstGeom prst="line">
                <a:avLst/>
              </a:prstGeom>
              <a:ln>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grpSp>
        <p:cxnSp>
          <p:nvCxnSpPr>
            <p:cNvPr id="117" name="Straight Connector 116"/>
            <p:cNvCxnSpPr/>
            <p:nvPr/>
          </p:nvCxnSpPr>
          <p:spPr>
            <a:xfrm flipH="1">
              <a:off x="1098697" y="5183546"/>
              <a:ext cx="11440" cy="60649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9" name="Straight Connector 118"/>
            <p:cNvCxnSpPr/>
            <p:nvPr/>
          </p:nvCxnSpPr>
          <p:spPr>
            <a:xfrm>
              <a:off x="1098697" y="5790041"/>
              <a:ext cx="365716" cy="0"/>
            </a:xfrm>
            <a:prstGeom prst="line">
              <a:avLst/>
            </a:prstGeom>
            <a:ln>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sp>
          <p:nvSpPr>
            <p:cNvPr id="124" name="Isosceles Triangle 123"/>
            <p:cNvSpPr/>
            <p:nvPr/>
          </p:nvSpPr>
          <p:spPr>
            <a:xfrm rot="5400000">
              <a:off x="2647927" y="5819285"/>
              <a:ext cx="457675" cy="285632"/>
            </a:xfrm>
            <a:prstGeom prst="triangle">
              <a:avLst/>
            </a:prstGeom>
            <a:gradFill flip="none" rotWithShape="1">
              <a:gsLst>
                <a:gs pos="29000">
                  <a:schemeClr val="accent3">
                    <a:lumMod val="75000"/>
                  </a:schemeClr>
                </a:gs>
                <a:gs pos="100000">
                  <a:schemeClr val="accent3">
                    <a:lumMod val="60000"/>
                    <a:lumOff val="40000"/>
                  </a:schemeClr>
                </a:gs>
              </a:gsLst>
              <a:lin ang="0" scaled="1"/>
              <a:tileRect/>
            </a:gra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129" name="Straight Connector 128"/>
            <p:cNvCxnSpPr/>
            <p:nvPr/>
          </p:nvCxnSpPr>
          <p:spPr>
            <a:xfrm>
              <a:off x="3019581" y="5962102"/>
              <a:ext cx="1854168" cy="4533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48" name="Plus 147"/>
            <p:cNvSpPr/>
            <p:nvPr/>
          </p:nvSpPr>
          <p:spPr>
            <a:xfrm>
              <a:off x="1567383" y="5743628"/>
              <a:ext cx="320859" cy="446451"/>
            </a:xfrm>
            <a:prstGeom prst="mathPlus">
              <a:avLst/>
            </a:prstGeom>
            <a:solidFill>
              <a:schemeClr val="tx1"/>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5" name="TextBox 174"/>
            <p:cNvSpPr txBox="1"/>
            <p:nvPr/>
          </p:nvSpPr>
          <p:spPr>
            <a:xfrm>
              <a:off x="793149" y="4641511"/>
              <a:ext cx="1578433" cy="461665"/>
            </a:xfrm>
            <a:prstGeom prst="rect">
              <a:avLst/>
            </a:prstGeom>
            <a:noFill/>
          </p:spPr>
          <p:txBody>
            <a:bodyPr wrap="square" rtlCol="0">
              <a:spAutoFit/>
            </a:bodyPr>
            <a:lstStyle/>
            <a:p>
              <a:r>
                <a:rPr lang="en-US" sz="2400" dirty="0" smtClean="0"/>
                <a:t>OFFSET</a:t>
              </a:r>
              <a:endParaRPr lang="en-US" sz="2400" dirty="0"/>
            </a:p>
          </p:txBody>
        </p:sp>
      </p:grpSp>
      <p:cxnSp>
        <p:nvCxnSpPr>
          <p:cNvPr id="181" name="Straight Connector 180"/>
          <p:cNvCxnSpPr>
            <a:endCxn id="132" idx="2"/>
          </p:cNvCxnSpPr>
          <p:nvPr/>
        </p:nvCxnSpPr>
        <p:spPr>
          <a:xfrm>
            <a:off x="2917728" y="5064086"/>
            <a:ext cx="280415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nvGrpSpPr>
          <p:cNvPr id="319" name="Group 318"/>
          <p:cNvGrpSpPr/>
          <p:nvPr/>
        </p:nvGrpSpPr>
        <p:grpSpPr>
          <a:xfrm>
            <a:off x="6334874" y="3112631"/>
            <a:ext cx="1011346" cy="1047167"/>
            <a:chOff x="6334874" y="3112631"/>
            <a:chExt cx="1011346" cy="1047167"/>
          </a:xfrm>
        </p:grpSpPr>
        <p:cxnSp>
          <p:nvCxnSpPr>
            <p:cNvPr id="150" name="Straight Connector 149"/>
            <p:cNvCxnSpPr/>
            <p:nvPr/>
          </p:nvCxnSpPr>
          <p:spPr>
            <a:xfrm>
              <a:off x="6899144" y="3112631"/>
              <a:ext cx="434747"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2" name="Straight Connector 151"/>
            <p:cNvCxnSpPr/>
            <p:nvPr/>
          </p:nvCxnSpPr>
          <p:spPr>
            <a:xfrm>
              <a:off x="7333891" y="3112631"/>
              <a:ext cx="0" cy="103511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9" name="Straight Connector 188"/>
            <p:cNvCxnSpPr/>
            <p:nvPr/>
          </p:nvCxnSpPr>
          <p:spPr>
            <a:xfrm>
              <a:off x="6334874" y="4159798"/>
              <a:ext cx="101134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cxnSp>
        <p:nvCxnSpPr>
          <p:cNvPr id="235" name="Straight Connector 234"/>
          <p:cNvCxnSpPr/>
          <p:nvPr/>
        </p:nvCxnSpPr>
        <p:spPr>
          <a:xfrm>
            <a:off x="4876080" y="5980648"/>
            <a:ext cx="0" cy="376721"/>
          </a:xfrm>
          <a:prstGeom prst="line">
            <a:avLst/>
          </a:prstGeom>
          <a:ln>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grpSp>
        <p:nvGrpSpPr>
          <p:cNvPr id="15" name="Group 14"/>
          <p:cNvGrpSpPr/>
          <p:nvPr/>
        </p:nvGrpSpPr>
        <p:grpSpPr>
          <a:xfrm>
            <a:off x="2782994" y="2311697"/>
            <a:ext cx="3498543" cy="422922"/>
            <a:chOff x="2782994" y="2311697"/>
            <a:chExt cx="3498543" cy="422922"/>
          </a:xfrm>
        </p:grpSpPr>
        <p:cxnSp>
          <p:nvCxnSpPr>
            <p:cNvPr id="147" name="Straight Connector 146"/>
            <p:cNvCxnSpPr/>
            <p:nvPr/>
          </p:nvCxnSpPr>
          <p:spPr>
            <a:xfrm>
              <a:off x="2782994" y="2311697"/>
              <a:ext cx="3498352"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4" name="Straight Connector 253"/>
            <p:cNvCxnSpPr/>
            <p:nvPr/>
          </p:nvCxnSpPr>
          <p:spPr>
            <a:xfrm flipH="1">
              <a:off x="6281346" y="2311697"/>
              <a:ext cx="191" cy="422922"/>
            </a:xfrm>
            <a:prstGeom prst="line">
              <a:avLst/>
            </a:prstGeom>
            <a:ln>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grpSp>
      <p:cxnSp>
        <p:nvCxnSpPr>
          <p:cNvPr id="263" name="Straight Connector 262"/>
          <p:cNvCxnSpPr/>
          <p:nvPr/>
        </p:nvCxnSpPr>
        <p:spPr>
          <a:xfrm flipH="1">
            <a:off x="5734817" y="4326361"/>
            <a:ext cx="386" cy="50212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70" name="TextBox 269"/>
          <p:cNvSpPr txBox="1"/>
          <p:nvPr/>
        </p:nvSpPr>
        <p:spPr>
          <a:xfrm>
            <a:off x="2760317" y="6224405"/>
            <a:ext cx="3056013" cy="461665"/>
          </a:xfrm>
          <a:prstGeom prst="rect">
            <a:avLst/>
          </a:prstGeom>
          <a:noFill/>
        </p:spPr>
        <p:txBody>
          <a:bodyPr wrap="square" rtlCol="0">
            <a:spAutoFit/>
          </a:bodyPr>
          <a:lstStyle/>
          <a:p>
            <a:r>
              <a:rPr lang="en-US" sz="2400" dirty="0" smtClean="0"/>
              <a:t>[P</a:t>
            </a:r>
            <a:r>
              <a:rPr lang="en-US" sz="2400" baseline="-25000" dirty="0" smtClean="0"/>
              <a:t>40</a:t>
            </a:r>
            <a:r>
              <a:rPr lang="en-US" sz="2400" dirty="0" smtClean="0"/>
              <a:t>P</a:t>
            </a:r>
            <a:r>
              <a:rPr lang="en-US" sz="2400" baseline="-25000" dirty="0" smtClean="0"/>
              <a:t>39</a:t>
            </a:r>
            <a:r>
              <a:rPr lang="en-US" sz="2400" dirty="0" smtClean="0"/>
              <a:t>………….P</a:t>
            </a:r>
            <a:r>
              <a:rPr lang="en-US" sz="2400" baseline="-25000" dirty="0" smtClean="0"/>
              <a:t>13</a:t>
            </a:r>
            <a:r>
              <a:rPr lang="en-US" sz="2400" dirty="0" smtClean="0"/>
              <a:t>P</a:t>
            </a:r>
            <a:r>
              <a:rPr lang="en-US" sz="2400" baseline="-25000" dirty="0" smtClean="0"/>
              <a:t>12</a:t>
            </a:r>
            <a:r>
              <a:rPr lang="en-US" sz="2400" dirty="0" smtClean="0"/>
              <a:t>]</a:t>
            </a:r>
            <a:endParaRPr lang="en-US" sz="2400" dirty="0"/>
          </a:p>
        </p:txBody>
      </p:sp>
      <p:cxnSp>
        <p:nvCxnSpPr>
          <p:cNvPr id="287" name="Straight Connector 286"/>
          <p:cNvCxnSpPr/>
          <p:nvPr/>
        </p:nvCxnSpPr>
        <p:spPr>
          <a:xfrm>
            <a:off x="8190975" y="2189104"/>
            <a:ext cx="0" cy="3941388"/>
          </a:xfrm>
          <a:prstGeom prst="line">
            <a:avLst/>
          </a:prstGeom>
          <a:ln>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grpSp>
        <p:nvGrpSpPr>
          <p:cNvPr id="307" name="Group 306"/>
          <p:cNvGrpSpPr/>
          <p:nvPr/>
        </p:nvGrpSpPr>
        <p:grpSpPr>
          <a:xfrm>
            <a:off x="5765067" y="2740756"/>
            <a:ext cx="1900890" cy="1100907"/>
            <a:chOff x="5816330" y="2665967"/>
            <a:chExt cx="1900890" cy="1100907"/>
          </a:xfrm>
        </p:grpSpPr>
        <p:sp>
          <p:nvSpPr>
            <p:cNvPr id="187" name="Document 186"/>
            <p:cNvSpPr/>
            <p:nvPr/>
          </p:nvSpPr>
          <p:spPr>
            <a:xfrm>
              <a:off x="5816330" y="2665967"/>
              <a:ext cx="1235213" cy="1100907"/>
            </a:xfrm>
            <a:prstGeom prst="flowChartDocument">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6" name="TextBox 295"/>
            <p:cNvSpPr txBox="1"/>
            <p:nvPr/>
          </p:nvSpPr>
          <p:spPr>
            <a:xfrm>
              <a:off x="5942181" y="2759552"/>
              <a:ext cx="1775039" cy="830997"/>
            </a:xfrm>
            <a:prstGeom prst="rect">
              <a:avLst/>
            </a:prstGeom>
            <a:noFill/>
          </p:spPr>
          <p:txBody>
            <a:bodyPr wrap="square" rtlCol="0">
              <a:spAutoFit/>
            </a:bodyPr>
            <a:lstStyle/>
            <a:p>
              <a:r>
                <a:rPr lang="en-US" sz="2400" dirty="0" smtClean="0"/>
                <a:t>DTLB </a:t>
              </a:r>
              <a:br>
                <a:rPr lang="en-US" sz="2400" dirty="0" smtClean="0"/>
              </a:br>
              <a:r>
                <a:rPr lang="en-US" sz="2400" dirty="0" smtClean="0"/>
                <a:t>Lookup</a:t>
              </a:r>
              <a:endParaRPr lang="en-US" sz="2400" dirty="0"/>
            </a:p>
          </p:txBody>
        </p:sp>
      </p:grpSp>
      <p:sp>
        <p:nvSpPr>
          <p:cNvPr id="156" name="Document 155"/>
          <p:cNvSpPr/>
          <p:nvPr/>
        </p:nvSpPr>
        <p:spPr>
          <a:xfrm>
            <a:off x="6417167" y="4805603"/>
            <a:ext cx="1435683" cy="984438"/>
          </a:xfrm>
          <a:prstGeom prst="flowChartDocument">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2" name="TextBox 301"/>
          <p:cNvSpPr txBox="1"/>
          <p:nvPr/>
        </p:nvSpPr>
        <p:spPr>
          <a:xfrm>
            <a:off x="6388824" y="4805603"/>
            <a:ext cx="1838673" cy="830997"/>
          </a:xfrm>
          <a:prstGeom prst="rect">
            <a:avLst/>
          </a:prstGeom>
          <a:noFill/>
        </p:spPr>
        <p:txBody>
          <a:bodyPr wrap="square" rtlCol="0">
            <a:spAutoFit/>
          </a:bodyPr>
          <a:lstStyle/>
          <a:p>
            <a:r>
              <a:rPr lang="en-US" sz="2400" dirty="0" smtClean="0"/>
              <a:t>Page-Table Walker</a:t>
            </a:r>
            <a:endParaRPr lang="en-US" sz="2400" dirty="0"/>
          </a:p>
        </p:txBody>
      </p:sp>
      <p:sp>
        <p:nvSpPr>
          <p:cNvPr id="315" name="TextBox 314"/>
          <p:cNvSpPr txBox="1"/>
          <p:nvPr/>
        </p:nvSpPr>
        <p:spPr>
          <a:xfrm>
            <a:off x="2932924" y="4159798"/>
            <a:ext cx="488772" cy="461665"/>
          </a:xfrm>
          <a:prstGeom prst="rect">
            <a:avLst/>
          </a:prstGeom>
          <a:noFill/>
        </p:spPr>
        <p:txBody>
          <a:bodyPr wrap="square" rtlCol="0">
            <a:spAutoFit/>
          </a:bodyPr>
          <a:lstStyle/>
          <a:p>
            <a:r>
              <a:rPr lang="en-US" sz="2400" dirty="0" smtClean="0">
                <a:solidFill>
                  <a:srgbClr val="FF0000"/>
                </a:solidFill>
              </a:rPr>
              <a:t>Y</a:t>
            </a:r>
            <a:endParaRPr lang="en-US" sz="2400" dirty="0">
              <a:solidFill>
                <a:srgbClr val="FF0000"/>
              </a:solidFill>
            </a:endParaRPr>
          </a:p>
        </p:txBody>
      </p:sp>
      <p:sp>
        <p:nvSpPr>
          <p:cNvPr id="318" name="TextBox 317"/>
          <p:cNvSpPr txBox="1"/>
          <p:nvPr/>
        </p:nvSpPr>
        <p:spPr>
          <a:xfrm>
            <a:off x="6334874" y="4359676"/>
            <a:ext cx="741887" cy="369332"/>
          </a:xfrm>
          <a:prstGeom prst="rect">
            <a:avLst/>
          </a:prstGeom>
          <a:noFill/>
        </p:spPr>
        <p:txBody>
          <a:bodyPr wrap="square" rtlCol="0">
            <a:spAutoFit/>
          </a:bodyPr>
          <a:lstStyle/>
          <a:p>
            <a:r>
              <a:rPr lang="en-US" dirty="0" smtClean="0"/>
              <a:t>MISS</a:t>
            </a:r>
            <a:endParaRPr lang="en-US" dirty="0"/>
          </a:p>
        </p:txBody>
      </p:sp>
      <p:sp>
        <p:nvSpPr>
          <p:cNvPr id="326" name="TextBox 325"/>
          <p:cNvSpPr txBox="1"/>
          <p:nvPr/>
        </p:nvSpPr>
        <p:spPr>
          <a:xfrm>
            <a:off x="7458882" y="6069529"/>
            <a:ext cx="2791345" cy="800219"/>
          </a:xfrm>
          <a:prstGeom prst="rect">
            <a:avLst/>
          </a:prstGeom>
          <a:noFill/>
        </p:spPr>
        <p:txBody>
          <a:bodyPr wrap="square" rtlCol="0">
            <a:spAutoFit/>
          </a:bodyPr>
          <a:lstStyle/>
          <a:p>
            <a:r>
              <a:rPr lang="en-US" sz="2800" dirty="0" smtClean="0"/>
              <a:t>[P</a:t>
            </a:r>
            <a:r>
              <a:rPr lang="en-US" sz="2800" baseline="-25000" dirty="0" smtClean="0"/>
              <a:t>11</a:t>
            </a:r>
            <a:r>
              <a:rPr lang="en-US" sz="2800" dirty="0" smtClean="0"/>
              <a:t>……P</a:t>
            </a:r>
            <a:r>
              <a:rPr lang="en-US" sz="2800" baseline="-25000" dirty="0" smtClean="0"/>
              <a:t>0</a:t>
            </a:r>
            <a:r>
              <a:rPr lang="en-US" sz="2800" dirty="0" smtClean="0"/>
              <a:t>]</a:t>
            </a:r>
          </a:p>
          <a:p>
            <a:endParaRPr lang="en-US" dirty="0"/>
          </a:p>
        </p:txBody>
      </p:sp>
      <p:grpSp>
        <p:nvGrpSpPr>
          <p:cNvPr id="27" name="Group 26"/>
          <p:cNvGrpSpPr/>
          <p:nvPr/>
        </p:nvGrpSpPr>
        <p:grpSpPr>
          <a:xfrm>
            <a:off x="1195306" y="2746409"/>
            <a:ext cx="3521054" cy="1485958"/>
            <a:chOff x="1195306" y="2746927"/>
            <a:chExt cx="3521054" cy="1575028"/>
          </a:xfrm>
        </p:grpSpPr>
        <p:sp>
          <p:nvSpPr>
            <p:cNvPr id="74" name="Delay 73"/>
            <p:cNvSpPr/>
            <p:nvPr/>
          </p:nvSpPr>
          <p:spPr>
            <a:xfrm rot="5400000">
              <a:off x="2695401" y="3758251"/>
              <a:ext cx="444655" cy="682753"/>
            </a:xfrm>
            <a:prstGeom prst="flowChartDelay">
              <a:avLst/>
            </a:prstGeom>
            <a:gradFill flip="none" rotWithShape="1">
              <a:gsLst>
                <a:gs pos="29000">
                  <a:schemeClr val="accent3">
                    <a:lumMod val="75000"/>
                  </a:schemeClr>
                </a:gs>
                <a:gs pos="100000">
                  <a:schemeClr val="accent3">
                    <a:lumMod val="60000"/>
                    <a:lumOff val="40000"/>
                  </a:schemeClr>
                </a:gs>
              </a:gsLst>
              <a:lin ang="0" scaled="1"/>
              <a:tileRect/>
            </a:gra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81" name="Straight Connector 80"/>
            <p:cNvCxnSpPr/>
            <p:nvPr/>
          </p:nvCxnSpPr>
          <p:spPr>
            <a:xfrm flipH="1">
              <a:off x="2025395" y="3322400"/>
              <a:ext cx="11057" cy="26290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5" name="Straight Connector 84"/>
            <p:cNvCxnSpPr/>
            <p:nvPr/>
          </p:nvCxnSpPr>
          <p:spPr>
            <a:xfrm flipV="1">
              <a:off x="2036450" y="3572424"/>
              <a:ext cx="640680" cy="42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9" name="Straight Connector 88"/>
            <p:cNvCxnSpPr/>
            <p:nvPr/>
          </p:nvCxnSpPr>
          <p:spPr>
            <a:xfrm flipH="1">
              <a:off x="2652228" y="3584876"/>
              <a:ext cx="14474" cy="283799"/>
            </a:xfrm>
            <a:prstGeom prst="line">
              <a:avLst/>
            </a:prstGeom>
            <a:ln>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93" name="Straight Connector 92"/>
            <p:cNvCxnSpPr/>
            <p:nvPr/>
          </p:nvCxnSpPr>
          <p:spPr>
            <a:xfrm>
              <a:off x="3810444" y="3298500"/>
              <a:ext cx="0" cy="21485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5" name="Straight Connector 94"/>
            <p:cNvCxnSpPr/>
            <p:nvPr/>
          </p:nvCxnSpPr>
          <p:spPr>
            <a:xfrm>
              <a:off x="3155679" y="3513350"/>
              <a:ext cx="666594"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9" name="Straight Connector 98"/>
            <p:cNvCxnSpPr/>
            <p:nvPr/>
          </p:nvCxnSpPr>
          <p:spPr>
            <a:xfrm>
              <a:off x="3173603" y="3511918"/>
              <a:ext cx="0" cy="356752"/>
            </a:xfrm>
            <a:prstGeom prst="line">
              <a:avLst/>
            </a:prstGeom>
            <a:ln>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sp>
          <p:nvSpPr>
            <p:cNvPr id="6" name="Hexagon 5"/>
            <p:cNvSpPr/>
            <p:nvPr/>
          </p:nvSpPr>
          <p:spPr>
            <a:xfrm>
              <a:off x="1195306" y="2851517"/>
              <a:ext cx="1589408" cy="448276"/>
            </a:xfrm>
            <a:prstGeom prst="hexagon">
              <a:avLst/>
            </a:prstGeom>
            <a:gradFill flip="none" rotWithShape="1">
              <a:gsLst>
                <a:gs pos="0">
                  <a:schemeClr val="accent3">
                    <a:lumMod val="75000"/>
                  </a:schemeClr>
                </a:gs>
                <a:gs pos="100000">
                  <a:schemeClr val="accent3">
                    <a:lumMod val="60000"/>
                    <a:lumOff val="40000"/>
                  </a:schemeClr>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1" name="TextBox 170"/>
            <p:cNvSpPr txBox="1"/>
            <p:nvPr/>
          </p:nvSpPr>
          <p:spPr>
            <a:xfrm>
              <a:off x="1398679" y="2762399"/>
              <a:ext cx="1570530" cy="523220"/>
            </a:xfrm>
            <a:prstGeom prst="rect">
              <a:avLst/>
            </a:prstGeom>
            <a:noFill/>
          </p:spPr>
          <p:txBody>
            <a:bodyPr wrap="square" rtlCol="0">
              <a:spAutoFit/>
            </a:bodyPr>
            <a:lstStyle/>
            <a:p>
              <a:r>
                <a:rPr lang="en-US" sz="2400" dirty="0" smtClean="0"/>
                <a:t>BASE</a:t>
              </a:r>
              <a:r>
                <a:rPr lang="en-US" sz="2800" dirty="0" smtClean="0"/>
                <a:t> ≥?</a:t>
              </a:r>
              <a:endParaRPr lang="en-US" sz="2800" dirty="0"/>
            </a:p>
          </p:txBody>
        </p:sp>
        <p:sp>
          <p:nvSpPr>
            <p:cNvPr id="113" name="Hexagon 112"/>
            <p:cNvSpPr/>
            <p:nvPr/>
          </p:nvSpPr>
          <p:spPr>
            <a:xfrm>
              <a:off x="2998554" y="2826233"/>
              <a:ext cx="1474770" cy="448276"/>
            </a:xfrm>
            <a:prstGeom prst="hexagon">
              <a:avLst/>
            </a:prstGeom>
            <a:gradFill flip="none" rotWithShape="1">
              <a:gsLst>
                <a:gs pos="0">
                  <a:schemeClr val="accent3">
                    <a:lumMod val="75000"/>
                  </a:schemeClr>
                </a:gs>
                <a:gs pos="100000">
                  <a:schemeClr val="accent3">
                    <a:lumMod val="60000"/>
                    <a:lumOff val="40000"/>
                  </a:schemeClr>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TextBox 114"/>
            <p:cNvSpPr txBox="1"/>
            <p:nvPr/>
          </p:nvSpPr>
          <p:spPr>
            <a:xfrm>
              <a:off x="3145830" y="2746927"/>
              <a:ext cx="1570530" cy="523220"/>
            </a:xfrm>
            <a:prstGeom prst="rect">
              <a:avLst/>
            </a:prstGeom>
            <a:noFill/>
          </p:spPr>
          <p:txBody>
            <a:bodyPr wrap="square" rtlCol="0">
              <a:spAutoFit/>
            </a:bodyPr>
            <a:lstStyle/>
            <a:p>
              <a:r>
                <a:rPr lang="en-US" sz="2400" dirty="0" smtClean="0"/>
                <a:t>LIMIT</a:t>
              </a:r>
              <a:r>
                <a:rPr lang="en-US" sz="2800" dirty="0" smtClean="0"/>
                <a:t>&lt;?</a:t>
              </a:r>
              <a:endParaRPr lang="en-US" sz="2800" dirty="0"/>
            </a:p>
          </p:txBody>
        </p:sp>
      </p:grpSp>
      <p:sp>
        <p:nvSpPr>
          <p:cNvPr id="28" name="Hexagon 27"/>
          <p:cNvSpPr/>
          <p:nvPr/>
        </p:nvSpPr>
        <p:spPr>
          <a:xfrm>
            <a:off x="5329234" y="3926852"/>
            <a:ext cx="1041038" cy="387180"/>
          </a:xfrm>
          <a:prstGeom prst="hexag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1" name="TextBox 300"/>
          <p:cNvSpPr txBox="1"/>
          <p:nvPr/>
        </p:nvSpPr>
        <p:spPr>
          <a:xfrm>
            <a:off x="5315596" y="3914523"/>
            <a:ext cx="1340292" cy="369332"/>
          </a:xfrm>
          <a:prstGeom prst="rect">
            <a:avLst/>
          </a:prstGeom>
          <a:noFill/>
        </p:spPr>
        <p:txBody>
          <a:bodyPr wrap="square" rtlCol="0">
            <a:spAutoFit/>
          </a:bodyPr>
          <a:lstStyle/>
          <a:p>
            <a:r>
              <a:rPr lang="en-US" dirty="0" smtClean="0"/>
              <a:t>HIT/MISS</a:t>
            </a:r>
            <a:endParaRPr lang="en-US" dirty="0"/>
          </a:p>
        </p:txBody>
      </p:sp>
      <p:sp>
        <p:nvSpPr>
          <p:cNvPr id="14" name="TextBox 13"/>
          <p:cNvSpPr txBox="1"/>
          <p:nvPr/>
        </p:nvSpPr>
        <p:spPr>
          <a:xfrm>
            <a:off x="7346220" y="1408862"/>
            <a:ext cx="1810109" cy="523220"/>
          </a:xfrm>
          <a:prstGeom prst="rect">
            <a:avLst/>
          </a:prstGeom>
          <a:noFill/>
        </p:spPr>
        <p:txBody>
          <a:bodyPr wrap="square" rtlCol="0">
            <a:spAutoFit/>
          </a:bodyPr>
          <a:lstStyle/>
          <a:p>
            <a:r>
              <a:rPr lang="en-US" sz="2800" dirty="0"/>
              <a:t>[V</a:t>
            </a:r>
            <a:r>
              <a:rPr lang="en-US" sz="2800" baseline="-25000" dirty="0"/>
              <a:t>11</a:t>
            </a:r>
            <a:r>
              <a:rPr lang="en-US" sz="2800" dirty="0"/>
              <a:t>……V</a:t>
            </a:r>
            <a:r>
              <a:rPr lang="en-US" sz="2800" baseline="-25000" dirty="0"/>
              <a:t>0</a:t>
            </a:r>
            <a:r>
              <a:rPr lang="en-US" sz="2800" dirty="0"/>
              <a:t>] </a:t>
            </a:r>
          </a:p>
        </p:txBody>
      </p:sp>
      <p:cxnSp>
        <p:nvCxnSpPr>
          <p:cNvPr id="91" name="Straight Connector 90"/>
          <p:cNvCxnSpPr/>
          <p:nvPr/>
        </p:nvCxnSpPr>
        <p:spPr>
          <a:xfrm flipV="1">
            <a:off x="5734817" y="4820610"/>
            <a:ext cx="145293" cy="7877"/>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321" name="Rectangle 320"/>
          <p:cNvSpPr/>
          <p:nvPr/>
        </p:nvSpPr>
        <p:spPr>
          <a:xfrm>
            <a:off x="4921759" y="2271547"/>
            <a:ext cx="3099153" cy="3796815"/>
          </a:xfrm>
          <a:prstGeom prst="rect">
            <a:avLst/>
          </a:prstGeom>
          <a:solidFill>
            <a:schemeClr val="bg1">
              <a:alpha val="62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1" name="TextBox 330"/>
          <p:cNvSpPr txBox="1"/>
          <p:nvPr/>
        </p:nvSpPr>
        <p:spPr>
          <a:xfrm>
            <a:off x="5153555" y="3442491"/>
            <a:ext cx="2551884" cy="523220"/>
          </a:xfrm>
          <a:prstGeom prst="rect">
            <a:avLst/>
          </a:prstGeom>
          <a:noFill/>
        </p:spPr>
        <p:txBody>
          <a:bodyPr wrap="square" rtlCol="0">
            <a:spAutoFit/>
          </a:bodyPr>
          <a:lstStyle/>
          <a:p>
            <a:r>
              <a:rPr lang="en-US" sz="2800" dirty="0" smtClean="0">
                <a:solidFill>
                  <a:srgbClr val="FF0000"/>
                </a:solidFill>
              </a:rPr>
              <a:t>Paging Ignored</a:t>
            </a:r>
            <a:endParaRPr lang="en-US" sz="2800" dirty="0">
              <a:solidFill>
                <a:srgbClr val="FF0000"/>
              </a:solidFill>
            </a:endParaRPr>
          </a:p>
        </p:txBody>
      </p:sp>
      <p:sp>
        <p:nvSpPr>
          <p:cNvPr id="3" name="Date Placeholder 2"/>
          <p:cNvSpPr>
            <a:spLocks noGrp="1"/>
          </p:cNvSpPr>
          <p:nvPr>
            <p:ph type="dt" sz="half" idx="10"/>
          </p:nvPr>
        </p:nvSpPr>
        <p:spPr/>
        <p:txBody>
          <a:bodyPr/>
          <a:lstStyle/>
          <a:p>
            <a:fld id="{23606244-4A34-E247-8D75-E56D8A6A1F64}" type="datetime1">
              <a:rPr lang="en-US" smtClean="0"/>
              <a:t>6/23/13</a:t>
            </a:fld>
            <a:endParaRPr lang="en-US"/>
          </a:p>
        </p:txBody>
      </p:sp>
      <p:sp>
        <p:nvSpPr>
          <p:cNvPr id="5" name="Slide Number Placeholder 4"/>
          <p:cNvSpPr>
            <a:spLocks noGrp="1"/>
          </p:cNvSpPr>
          <p:nvPr>
            <p:ph type="sldNum" sz="quarter" idx="12"/>
          </p:nvPr>
        </p:nvSpPr>
        <p:spPr/>
        <p:txBody>
          <a:bodyPr/>
          <a:lstStyle/>
          <a:p>
            <a:fld id="{887A02A5-7F3F-844B-8669-A3C574085186}" type="slidenum">
              <a:rPr lang="en-US" smtClean="0"/>
              <a:t>20</a:t>
            </a:fld>
            <a:endParaRPr lang="en-US"/>
          </a:p>
        </p:txBody>
      </p:sp>
    </p:spTree>
    <p:extLst>
      <p:ext uri="{BB962C8B-B14F-4D97-AF65-F5344CB8AC3E}">
        <p14:creationId xmlns:p14="http://schemas.microsoft.com/office/powerpoint/2010/main" val="251667439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left)">
                                      <p:cBhvr>
                                        <p:cTn id="7" dur="500"/>
                                        <p:tgtEl>
                                          <p:spTgt spid="27"/>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9"/>
                                        </p:tgtEl>
                                        <p:attrNameLst>
                                          <p:attrName>style.visibility</p:attrName>
                                        </p:attrNameLst>
                                      </p:cBhvr>
                                      <p:to>
                                        <p:strVal val="visible"/>
                                      </p:to>
                                    </p:set>
                                    <p:animEffect transition="in" filter="wipe(left)">
                                      <p:cBhvr>
                                        <p:cTn id="10" dur="500"/>
                                        <p:tgtEl>
                                          <p:spTgt spid="59"/>
                                        </p:tgtEl>
                                      </p:cBhvr>
                                    </p:animEffect>
                                  </p:childTnLst>
                                </p:cTn>
                              </p:par>
                              <p:par>
                                <p:cTn id="11" presetID="22" presetClass="entr" presetSubtype="8" fill="hold" nodeType="withEffect">
                                  <p:stCondLst>
                                    <p:cond delay="0"/>
                                  </p:stCondLst>
                                  <p:childTnLst>
                                    <p:set>
                                      <p:cBhvr>
                                        <p:cTn id="12" dur="1" fill="hold">
                                          <p:stCondLst>
                                            <p:cond delay="0"/>
                                          </p:stCondLst>
                                        </p:cTn>
                                        <p:tgtEl>
                                          <p:spTgt spid="26"/>
                                        </p:tgtEl>
                                        <p:attrNameLst>
                                          <p:attrName>style.visibility</p:attrName>
                                        </p:attrNameLst>
                                      </p:cBhvr>
                                      <p:to>
                                        <p:strVal val="visible"/>
                                      </p:to>
                                    </p:set>
                                    <p:animEffect transition="in" filter="wipe(left)">
                                      <p:cBhvr>
                                        <p:cTn id="13" dur="500"/>
                                        <p:tgtEl>
                                          <p:spTgt spid="26"/>
                                        </p:tgtEl>
                                      </p:cBhvr>
                                    </p:animEffect>
                                  </p:childTnLst>
                                </p:cTn>
                              </p:par>
                              <p:par>
                                <p:cTn id="14" presetID="22" presetClass="entr" presetSubtype="8" fill="hold" nodeType="withEffect">
                                  <p:stCondLst>
                                    <p:cond delay="0"/>
                                  </p:stCondLst>
                                  <p:childTnLst>
                                    <p:set>
                                      <p:cBhvr>
                                        <p:cTn id="15" dur="1" fill="hold">
                                          <p:stCondLst>
                                            <p:cond delay="0"/>
                                          </p:stCondLst>
                                        </p:cTn>
                                        <p:tgtEl>
                                          <p:spTgt spid="307"/>
                                        </p:tgtEl>
                                        <p:attrNameLst>
                                          <p:attrName>style.visibility</p:attrName>
                                        </p:attrNameLst>
                                      </p:cBhvr>
                                      <p:to>
                                        <p:strVal val="visible"/>
                                      </p:to>
                                    </p:set>
                                    <p:animEffect transition="in" filter="wipe(left)">
                                      <p:cBhvr>
                                        <p:cTn id="16" dur="500"/>
                                        <p:tgtEl>
                                          <p:spTgt spid="307"/>
                                        </p:tgtEl>
                                      </p:cBhvr>
                                    </p:animEffect>
                                  </p:childTnLst>
                                </p:cTn>
                              </p:par>
                              <p:par>
                                <p:cTn id="17" presetID="22" presetClass="entr" presetSubtype="8" fill="hold" nodeType="withEffect">
                                  <p:stCondLst>
                                    <p:cond delay="0"/>
                                  </p:stCondLst>
                                  <p:childTnLst>
                                    <p:set>
                                      <p:cBhvr>
                                        <p:cTn id="18" dur="1" fill="hold">
                                          <p:stCondLst>
                                            <p:cond delay="0"/>
                                          </p:stCondLst>
                                        </p:cTn>
                                        <p:tgtEl>
                                          <p:spTgt spid="319"/>
                                        </p:tgtEl>
                                        <p:attrNameLst>
                                          <p:attrName>style.visibility</p:attrName>
                                        </p:attrNameLst>
                                      </p:cBhvr>
                                      <p:to>
                                        <p:strVal val="visible"/>
                                      </p:to>
                                    </p:set>
                                    <p:animEffect transition="in" filter="wipe(left)">
                                      <p:cBhvr>
                                        <p:cTn id="19" dur="500"/>
                                        <p:tgtEl>
                                          <p:spTgt spid="319"/>
                                        </p:tgtEl>
                                      </p:cBhvr>
                                    </p:animEffect>
                                  </p:childTnLst>
                                </p:cTn>
                              </p:par>
                              <p:par>
                                <p:cTn id="20" presetID="22" presetClass="entr" presetSubtype="8" fill="hold" grpId="0" nodeType="withEffect">
                                  <p:stCondLst>
                                    <p:cond delay="0"/>
                                  </p:stCondLst>
                                  <p:childTnLst>
                                    <p:set>
                                      <p:cBhvr>
                                        <p:cTn id="21" dur="1" fill="hold">
                                          <p:stCondLst>
                                            <p:cond delay="0"/>
                                          </p:stCondLst>
                                        </p:cTn>
                                        <p:tgtEl>
                                          <p:spTgt spid="301"/>
                                        </p:tgtEl>
                                        <p:attrNameLst>
                                          <p:attrName>style.visibility</p:attrName>
                                        </p:attrNameLst>
                                      </p:cBhvr>
                                      <p:to>
                                        <p:strVal val="visible"/>
                                      </p:to>
                                    </p:set>
                                    <p:animEffect transition="in" filter="wipe(left)">
                                      <p:cBhvr>
                                        <p:cTn id="22" dur="500"/>
                                        <p:tgtEl>
                                          <p:spTgt spid="301"/>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left)">
                                      <p:cBhvr>
                                        <p:cTn id="25" dur="500"/>
                                        <p:tgtEl>
                                          <p:spTgt spid="7"/>
                                        </p:tgtEl>
                                      </p:cBhvr>
                                    </p:animEffect>
                                  </p:childTnLst>
                                </p:cTn>
                              </p:par>
                              <p:par>
                                <p:cTn id="26" presetID="22" presetClass="entr" presetSubtype="8" fill="hold" nodeType="with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wipe(left)">
                                      <p:cBhvr>
                                        <p:cTn id="28" dur="500"/>
                                        <p:tgtEl>
                                          <p:spTgt spid="15"/>
                                        </p:tgtEl>
                                      </p:cBhvr>
                                    </p:animEffect>
                                  </p:childTnLst>
                                </p:cTn>
                              </p:par>
                              <p:par>
                                <p:cTn id="29" presetID="22" presetClass="entr" presetSubtype="8" fill="hold" grpId="1" nodeType="withEffect">
                                  <p:stCondLst>
                                    <p:cond delay="0"/>
                                  </p:stCondLst>
                                  <p:childTnLst>
                                    <p:set>
                                      <p:cBhvr>
                                        <p:cTn id="30" dur="1" fill="hold">
                                          <p:stCondLst>
                                            <p:cond delay="0"/>
                                          </p:stCondLst>
                                        </p:cTn>
                                        <p:tgtEl>
                                          <p:spTgt spid="301"/>
                                        </p:tgtEl>
                                        <p:attrNameLst>
                                          <p:attrName>style.visibility</p:attrName>
                                        </p:attrNameLst>
                                      </p:cBhvr>
                                      <p:to>
                                        <p:strVal val="visible"/>
                                      </p:to>
                                    </p:set>
                                    <p:animEffect transition="in" filter="wipe(left)">
                                      <p:cBhvr>
                                        <p:cTn id="31" dur="500"/>
                                        <p:tgtEl>
                                          <p:spTgt spid="301"/>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28"/>
                                        </p:tgtEl>
                                        <p:attrNameLst>
                                          <p:attrName>style.visibility</p:attrName>
                                        </p:attrNameLst>
                                      </p:cBhvr>
                                      <p:to>
                                        <p:strVal val="visible"/>
                                      </p:to>
                                    </p:set>
                                    <p:animEffect transition="in" filter="wipe(left)">
                                      <p:cBhvr>
                                        <p:cTn id="34" dur="500"/>
                                        <p:tgtEl>
                                          <p:spTgt spid="28"/>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315"/>
                                        </p:tgtEl>
                                        <p:attrNameLst>
                                          <p:attrName>style.visibility</p:attrName>
                                        </p:attrNameLst>
                                      </p:cBhvr>
                                      <p:to>
                                        <p:strVal val="visible"/>
                                      </p:to>
                                    </p:set>
                                    <p:animEffect transition="in" filter="wipe(left)">
                                      <p:cBhvr>
                                        <p:cTn id="39" dur="500"/>
                                        <p:tgtEl>
                                          <p:spTgt spid="315"/>
                                        </p:tgtEl>
                                      </p:cBhvr>
                                    </p:animEffect>
                                  </p:childTnLst>
                                </p:cTn>
                              </p:par>
                              <p:par>
                                <p:cTn id="40" presetID="22" presetClass="entr" presetSubtype="8" fill="hold" nodeType="withEffect">
                                  <p:stCondLst>
                                    <p:cond delay="0"/>
                                  </p:stCondLst>
                                  <p:childTnLst>
                                    <p:set>
                                      <p:cBhvr>
                                        <p:cTn id="41" dur="1" fill="hold">
                                          <p:stCondLst>
                                            <p:cond delay="0"/>
                                          </p:stCondLst>
                                        </p:cTn>
                                        <p:tgtEl>
                                          <p:spTgt spid="133"/>
                                        </p:tgtEl>
                                        <p:attrNameLst>
                                          <p:attrName>style.visibility</p:attrName>
                                        </p:attrNameLst>
                                      </p:cBhvr>
                                      <p:to>
                                        <p:strVal val="visible"/>
                                      </p:to>
                                    </p:set>
                                    <p:animEffect transition="in" filter="wipe(left)">
                                      <p:cBhvr>
                                        <p:cTn id="42" dur="500"/>
                                        <p:tgtEl>
                                          <p:spTgt spid="133"/>
                                        </p:tgtEl>
                                      </p:cBhvr>
                                    </p:animEffect>
                                  </p:childTnLst>
                                </p:cTn>
                              </p:par>
                              <p:par>
                                <p:cTn id="43" presetID="22" presetClass="entr" presetSubtype="8" fill="hold" grpId="0" nodeType="withEffect">
                                  <p:stCondLst>
                                    <p:cond delay="0"/>
                                  </p:stCondLst>
                                  <p:childTnLst>
                                    <p:set>
                                      <p:cBhvr>
                                        <p:cTn id="44" dur="1" fill="hold">
                                          <p:stCondLst>
                                            <p:cond delay="0"/>
                                          </p:stCondLst>
                                        </p:cTn>
                                        <p:tgtEl>
                                          <p:spTgt spid="270"/>
                                        </p:tgtEl>
                                        <p:attrNameLst>
                                          <p:attrName>style.visibility</p:attrName>
                                        </p:attrNameLst>
                                      </p:cBhvr>
                                      <p:to>
                                        <p:strVal val="visible"/>
                                      </p:to>
                                    </p:set>
                                    <p:animEffect transition="in" filter="wipe(left)">
                                      <p:cBhvr>
                                        <p:cTn id="45" dur="500"/>
                                        <p:tgtEl>
                                          <p:spTgt spid="270"/>
                                        </p:tgtEl>
                                      </p:cBhvr>
                                    </p:animEffect>
                                  </p:childTnLst>
                                </p:cTn>
                              </p:par>
                              <p:par>
                                <p:cTn id="46" presetID="22" presetClass="entr" presetSubtype="8" fill="hold" nodeType="withEffect">
                                  <p:stCondLst>
                                    <p:cond delay="0"/>
                                  </p:stCondLst>
                                  <p:childTnLst>
                                    <p:set>
                                      <p:cBhvr>
                                        <p:cTn id="47" dur="1" fill="hold">
                                          <p:stCondLst>
                                            <p:cond delay="0"/>
                                          </p:stCondLst>
                                        </p:cTn>
                                        <p:tgtEl>
                                          <p:spTgt spid="125"/>
                                        </p:tgtEl>
                                        <p:attrNameLst>
                                          <p:attrName>style.visibility</p:attrName>
                                        </p:attrNameLst>
                                      </p:cBhvr>
                                      <p:to>
                                        <p:strVal val="visible"/>
                                      </p:to>
                                    </p:set>
                                    <p:animEffect transition="in" filter="wipe(left)">
                                      <p:cBhvr>
                                        <p:cTn id="48" dur="500"/>
                                        <p:tgtEl>
                                          <p:spTgt spid="125"/>
                                        </p:tgtEl>
                                      </p:cBhvr>
                                    </p:animEffect>
                                  </p:childTnLst>
                                </p:cTn>
                              </p:par>
                              <p:par>
                                <p:cTn id="49" presetID="22" presetClass="entr" presetSubtype="8" fill="hold" nodeType="withEffect">
                                  <p:stCondLst>
                                    <p:cond delay="0"/>
                                  </p:stCondLst>
                                  <p:childTnLst>
                                    <p:set>
                                      <p:cBhvr>
                                        <p:cTn id="50" dur="1" fill="hold">
                                          <p:stCondLst>
                                            <p:cond delay="0"/>
                                          </p:stCondLst>
                                        </p:cTn>
                                        <p:tgtEl>
                                          <p:spTgt spid="236"/>
                                        </p:tgtEl>
                                        <p:attrNameLst>
                                          <p:attrName>style.visibility</p:attrName>
                                        </p:attrNameLst>
                                      </p:cBhvr>
                                      <p:to>
                                        <p:strVal val="visible"/>
                                      </p:to>
                                    </p:set>
                                    <p:animEffect transition="in" filter="wipe(left)">
                                      <p:cBhvr>
                                        <p:cTn id="51" dur="500"/>
                                        <p:tgtEl>
                                          <p:spTgt spid="236"/>
                                        </p:tgtEl>
                                      </p:cBhvr>
                                    </p:animEffect>
                                  </p:childTnLst>
                                </p:cTn>
                              </p:par>
                              <p:par>
                                <p:cTn id="52" presetID="22" presetClass="entr" presetSubtype="8" fill="hold" nodeType="withEffect">
                                  <p:stCondLst>
                                    <p:cond delay="0"/>
                                  </p:stCondLst>
                                  <p:childTnLst>
                                    <p:set>
                                      <p:cBhvr>
                                        <p:cTn id="53" dur="1" fill="hold">
                                          <p:stCondLst>
                                            <p:cond delay="0"/>
                                          </p:stCondLst>
                                        </p:cTn>
                                        <p:tgtEl>
                                          <p:spTgt spid="235"/>
                                        </p:tgtEl>
                                        <p:attrNameLst>
                                          <p:attrName>style.visibility</p:attrName>
                                        </p:attrNameLst>
                                      </p:cBhvr>
                                      <p:to>
                                        <p:strVal val="visible"/>
                                      </p:to>
                                    </p:set>
                                    <p:animEffect transition="in" filter="wipe(left)">
                                      <p:cBhvr>
                                        <p:cTn id="54" dur="500"/>
                                        <p:tgtEl>
                                          <p:spTgt spid="235"/>
                                        </p:tgtEl>
                                      </p:cBhvr>
                                    </p:animEffect>
                                  </p:childTnLst>
                                </p:cTn>
                              </p:par>
                              <p:par>
                                <p:cTn id="55" presetID="6" presetClass="emph" presetSubtype="0" fill="hold" grpId="1" nodeType="withEffect">
                                  <p:stCondLst>
                                    <p:cond delay="0"/>
                                  </p:stCondLst>
                                  <p:childTnLst>
                                    <p:animScale>
                                      <p:cBhvr>
                                        <p:cTn id="56" dur="2000" fill="hold"/>
                                        <p:tgtEl>
                                          <p:spTgt spid="315"/>
                                        </p:tgtEl>
                                      </p:cBhvr>
                                      <p:by x="150000" y="150000"/>
                                    </p:animScale>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grpId="0" nodeType="clickEffect">
                                  <p:stCondLst>
                                    <p:cond delay="0"/>
                                  </p:stCondLst>
                                  <p:childTnLst>
                                    <p:set>
                                      <p:cBhvr>
                                        <p:cTn id="60" dur="1" fill="hold">
                                          <p:stCondLst>
                                            <p:cond delay="0"/>
                                          </p:stCondLst>
                                        </p:cTn>
                                        <p:tgtEl>
                                          <p:spTgt spid="132"/>
                                        </p:tgtEl>
                                        <p:attrNameLst>
                                          <p:attrName>style.visibility</p:attrName>
                                        </p:attrNameLst>
                                      </p:cBhvr>
                                      <p:to>
                                        <p:strVal val="visible"/>
                                      </p:to>
                                    </p:set>
                                    <p:animEffect transition="in" filter="wipe(left)">
                                      <p:cBhvr>
                                        <p:cTn id="61" dur="500"/>
                                        <p:tgtEl>
                                          <p:spTgt spid="132"/>
                                        </p:tgtEl>
                                      </p:cBhvr>
                                    </p:animEffect>
                                  </p:childTnLst>
                                </p:cTn>
                              </p:par>
                              <p:par>
                                <p:cTn id="62" presetID="22" presetClass="entr" presetSubtype="8" fill="hold" grpId="0" nodeType="withEffect">
                                  <p:stCondLst>
                                    <p:cond delay="0"/>
                                  </p:stCondLst>
                                  <p:childTnLst>
                                    <p:set>
                                      <p:cBhvr>
                                        <p:cTn id="63" dur="1" fill="hold">
                                          <p:stCondLst>
                                            <p:cond delay="0"/>
                                          </p:stCondLst>
                                        </p:cTn>
                                        <p:tgtEl>
                                          <p:spTgt spid="145"/>
                                        </p:tgtEl>
                                        <p:attrNameLst>
                                          <p:attrName>style.visibility</p:attrName>
                                        </p:attrNameLst>
                                      </p:cBhvr>
                                      <p:to>
                                        <p:strVal val="visible"/>
                                      </p:to>
                                    </p:set>
                                    <p:animEffect transition="in" filter="wipe(left)">
                                      <p:cBhvr>
                                        <p:cTn id="64" dur="500"/>
                                        <p:tgtEl>
                                          <p:spTgt spid="145"/>
                                        </p:tgtEl>
                                      </p:cBhvr>
                                    </p:animEffect>
                                  </p:childTnLst>
                                </p:cTn>
                              </p:par>
                              <p:par>
                                <p:cTn id="65" presetID="22" presetClass="entr" presetSubtype="8" fill="hold" nodeType="withEffect">
                                  <p:stCondLst>
                                    <p:cond delay="0"/>
                                  </p:stCondLst>
                                  <p:childTnLst>
                                    <p:set>
                                      <p:cBhvr>
                                        <p:cTn id="66" dur="1" fill="hold">
                                          <p:stCondLst>
                                            <p:cond delay="0"/>
                                          </p:stCondLst>
                                        </p:cTn>
                                        <p:tgtEl>
                                          <p:spTgt spid="181"/>
                                        </p:tgtEl>
                                        <p:attrNameLst>
                                          <p:attrName>style.visibility</p:attrName>
                                        </p:attrNameLst>
                                      </p:cBhvr>
                                      <p:to>
                                        <p:strVal val="visible"/>
                                      </p:to>
                                    </p:set>
                                    <p:animEffect transition="in" filter="wipe(left)">
                                      <p:cBhvr>
                                        <p:cTn id="67" dur="500"/>
                                        <p:tgtEl>
                                          <p:spTgt spid="181"/>
                                        </p:tgtEl>
                                      </p:cBhvr>
                                    </p:animEffect>
                                  </p:childTnLst>
                                </p:cTn>
                              </p:par>
                              <p:par>
                                <p:cTn id="68" presetID="22" presetClass="entr" presetSubtype="8" fill="hold" nodeType="withEffect">
                                  <p:stCondLst>
                                    <p:cond delay="0"/>
                                  </p:stCondLst>
                                  <p:childTnLst>
                                    <p:set>
                                      <p:cBhvr>
                                        <p:cTn id="69" dur="1" fill="hold">
                                          <p:stCondLst>
                                            <p:cond delay="0"/>
                                          </p:stCondLst>
                                        </p:cTn>
                                        <p:tgtEl>
                                          <p:spTgt spid="164"/>
                                        </p:tgtEl>
                                        <p:attrNameLst>
                                          <p:attrName>style.visibility</p:attrName>
                                        </p:attrNameLst>
                                      </p:cBhvr>
                                      <p:to>
                                        <p:strVal val="visible"/>
                                      </p:to>
                                    </p:set>
                                    <p:animEffect transition="in" filter="wipe(left)">
                                      <p:cBhvr>
                                        <p:cTn id="70" dur="500"/>
                                        <p:tgtEl>
                                          <p:spTgt spid="164"/>
                                        </p:tgtEl>
                                      </p:cBhvr>
                                    </p:animEffect>
                                  </p:childTnLst>
                                </p:cTn>
                              </p:par>
                              <p:par>
                                <p:cTn id="71" presetID="22" presetClass="entr" presetSubtype="8" fill="hold" nodeType="withEffect">
                                  <p:stCondLst>
                                    <p:cond delay="0"/>
                                  </p:stCondLst>
                                  <p:childTnLst>
                                    <p:set>
                                      <p:cBhvr>
                                        <p:cTn id="72" dur="1" fill="hold">
                                          <p:stCondLst>
                                            <p:cond delay="0"/>
                                          </p:stCondLst>
                                        </p:cTn>
                                        <p:tgtEl>
                                          <p:spTgt spid="263"/>
                                        </p:tgtEl>
                                        <p:attrNameLst>
                                          <p:attrName>style.visibility</p:attrName>
                                        </p:attrNameLst>
                                      </p:cBhvr>
                                      <p:to>
                                        <p:strVal val="visible"/>
                                      </p:to>
                                    </p:set>
                                    <p:animEffect transition="in" filter="wipe(left)">
                                      <p:cBhvr>
                                        <p:cTn id="73" dur="500"/>
                                        <p:tgtEl>
                                          <p:spTgt spid="263"/>
                                        </p:tgtEl>
                                      </p:cBhvr>
                                    </p:animEffect>
                                  </p:childTnLst>
                                </p:cTn>
                              </p:par>
                              <p:par>
                                <p:cTn id="74" presetID="22" presetClass="entr" presetSubtype="8" fill="hold" grpId="0" nodeType="withEffect">
                                  <p:stCondLst>
                                    <p:cond delay="0"/>
                                  </p:stCondLst>
                                  <p:childTnLst>
                                    <p:set>
                                      <p:cBhvr>
                                        <p:cTn id="75" dur="1" fill="hold">
                                          <p:stCondLst>
                                            <p:cond delay="0"/>
                                          </p:stCondLst>
                                        </p:cTn>
                                        <p:tgtEl>
                                          <p:spTgt spid="156"/>
                                        </p:tgtEl>
                                        <p:attrNameLst>
                                          <p:attrName>style.visibility</p:attrName>
                                        </p:attrNameLst>
                                      </p:cBhvr>
                                      <p:to>
                                        <p:strVal val="visible"/>
                                      </p:to>
                                    </p:set>
                                    <p:animEffect transition="in" filter="wipe(left)">
                                      <p:cBhvr>
                                        <p:cTn id="76" dur="500"/>
                                        <p:tgtEl>
                                          <p:spTgt spid="156"/>
                                        </p:tgtEl>
                                      </p:cBhvr>
                                    </p:animEffect>
                                  </p:childTnLst>
                                </p:cTn>
                              </p:par>
                              <p:par>
                                <p:cTn id="77" presetID="22" presetClass="entr" presetSubtype="8" fill="hold" grpId="0" nodeType="withEffect">
                                  <p:stCondLst>
                                    <p:cond delay="0"/>
                                  </p:stCondLst>
                                  <p:childTnLst>
                                    <p:set>
                                      <p:cBhvr>
                                        <p:cTn id="78" dur="1" fill="hold">
                                          <p:stCondLst>
                                            <p:cond delay="0"/>
                                          </p:stCondLst>
                                        </p:cTn>
                                        <p:tgtEl>
                                          <p:spTgt spid="318"/>
                                        </p:tgtEl>
                                        <p:attrNameLst>
                                          <p:attrName>style.visibility</p:attrName>
                                        </p:attrNameLst>
                                      </p:cBhvr>
                                      <p:to>
                                        <p:strVal val="visible"/>
                                      </p:to>
                                    </p:set>
                                    <p:animEffect transition="in" filter="wipe(left)">
                                      <p:cBhvr>
                                        <p:cTn id="79" dur="500"/>
                                        <p:tgtEl>
                                          <p:spTgt spid="318"/>
                                        </p:tgtEl>
                                      </p:cBhvr>
                                    </p:animEffect>
                                  </p:childTnLst>
                                </p:cTn>
                              </p:par>
                              <p:par>
                                <p:cTn id="80" presetID="22" presetClass="entr" presetSubtype="8" fill="hold" grpId="0" nodeType="withEffect">
                                  <p:stCondLst>
                                    <p:cond delay="0"/>
                                  </p:stCondLst>
                                  <p:childTnLst>
                                    <p:set>
                                      <p:cBhvr>
                                        <p:cTn id="81" dur="1" fill="hold">
                                          <p:stCondLst>
                                            <p:cond delay="0"/>
                                          </p:stCondLst>
                                        </p:cTn>
                                        <p:tgtEl>
                                          <p:spTgt spid="302"/>
                                        </p:tgtEl>
                                        <p:attrNameLst>
                                          <p:attrName>style.visibility</p:attrName>
                                        </p:attrNameLst>
                                      </p:cBhvr>
                                      <p:to>
                                        <p:strVal val="visible"/>
                                      </p:to>
                                    </p:set>
                                    <p:animEffect transition="in" filter="wipe(left)">
                                      <p:cBhvr>
                                        <p:cTn id="82" dur="500"/>
                                        <p:tgtEl>
                                          <p:spTgt spid="302"/>
                                        </p:tgtEl>
                                      </p:cBhvr>
                                    </p:animEffect>
                                  </p:childTnLst>
                                </p:cTn>
                              </p:par>
                              <p:par>
                                <p:cTn id="83" presetID="22" presetClass="entr" presetSubtype="8" fill="hold" nodeType="withEffect">
                                  <p:stCondLst>
                                    <p:cond delay="0"/>
                                  </p:stCondLst>
                                  <p:childTnLst>
                                    <p:set>
                                      <p:cBhvr>
                                        <p:cTn id="84" dur="1" fill="hold">
                                          <p:stCondLst>
                                            <p:cond delay="0"/>
                                          </p:stCondLst>
                                        </p:cTn>
                                        <p:tgtEl>
                                          <p:spTgt spid="109"/>
                                        </p:tgtEl>
                                        <p:attrNameLst>
                                          <p:attrName>style.visibility</p:attrName>
                                        </p:attrNameLst>
                                      </p:cBhvr>
                                      <p:to>
                                        <p:strVal val="visible"/>
                                      </p:to>
                                    </p:set>
                                    <p:animEffect transition="in" filter="wipe(left)">
                                      <p:cBhvr>
                                        <p:cTn id="85" dur="500"/>
                                        <p:tgtEl>
                                          <p:spTgt spid="109"/>
                                        </p:tgtEl>
                                      </p:cBhvr>
                                    </p:animEffect>
                                  </p:childTnLst>
                                </p:cTn>
                              </p:par>
                              <p:par>
                                <p:cTn id="86" presetID="22" presetClass="entr" presetSubtype="8" fill="hold" nodeType="withEffect">
                                  <p:stCondLst>
                                    <p:cond delay="0"/>
                                  </p:stCondLst>
                                  <p:childTnLst>
                                    <p:set>
                                      <p:cBhvr>
                                        <p:cTn id="87" dur="1" fill="hold">
                                          <p:stCondLst>
                                            <p:cond delay="0"/>
                                          </p:stCondLst>
                                        </p:cTn>
                                        <p:tgtEl>
                                          <p:spTgt spid="91"/>
                                        </p:tgtEl>
                                        <p:attrNameLst>
                                          <p:attrName>style.visibility</p:attrName>
                                        </p:attrNameLst>
                                      </p:cBhvr>
                                      <p:to>
                                        <p:strVal val="visible"/>
                                      </p:to>
                                    </p:set>
                                    <p:animEffect transition="in" filter="wipe(left)">
                                      <p:cBhvr>
                                        <p:cTn id="88" dur="500"/>
                                        <p:tgtEl>
                                          <p:spTgt spid="91"/>
                                        </p:tgtEl>
                                      </p:cBhvr>
                                    </p:animEffect>
                                  </p:childTnLst>
                                </p:cTn>
                              </p:par>
                              <p:par>
                                <p:cTn id="89" presetID="22" presetClass="entr" presetSubtype="8" fill="hold" nodeType="withEffect">
                                  <p:stCondLst>
                                    <p:cond delay="0"/>
                                  </p:stCondLst>
                                  <p:childTnLst>
                                    <p:set>
                                      <p:cBhvr>
                                        <p:cTn id="90" dur="1" fill="hold">
                                          <p:stCondLst>
                                            <p:cond delay="0"/>
                                          </p:stCondLst>
                                        </p:cTn>
                                        <p:tgtEl>
                                          <p:spTgt spid="108"/>
                                        </p:tgtEl>
                                        <p:attrNameLst>
                                          <p:attrName>style.visibility</p:attrName>
                                        </p:attrNameLst>
                                      </p:cBhvr>
                                      <p:to>
                                        <p:strVal val="visible"/>
                                      </p:to>
                                    </p:set>
                                    <p:animEffect transition="in" filter="wipe(left)">
                                      <p:cBhvr>
                                        <p:cTn id="91" dur="500"/>
                                        <p:tgtEl>
                                          <p:spTgt spid="108"/>
                                        </p:tgtEl>
                                      </p:cBhvr>
                                    </p:animEffect>
                                  </p:childTnLst>
                                </p:cTn>
                              </p:par>
                            </p:childTnLst>
                          </p:cTn>
                        </p:par>
                        <p:par>
                          <p:cTn id="92" fill="hold">
                            <p:stCondLst>
                              <p:cond delay="500"/>
                            </p:stCondLst>
                            <p:childTnLst>
                              <p:par>
                                <p:cTn id="93" presetID="22" presetClass="entr" presetSubtype="8" fill="hold" grpId="0" nodeType="afterEffect">
                                  <p:stCondLst>
                                    <p:cond delay="1000"/>
                                  </p:stCondLst>
                                  <p:childTnLst>
                                    <p:set>
                                      <p:cBhvr>
                                        <p:cTn id="94" dur="1" fill="hold">
                                          <p:stCondLst>
                                            <p:cond delay="0"/>
                                          </p:stCondLst>
                                        </p:cTn>
                                        <p:tgtEl>
                                          <p:spTgt spid="321"/>
                                        </p:tgtEl>
                                        <p:attrNameLst>
                                          <p:attrName>style.visibility</p:attrName>
                                        </p:attrNameLst>
                                      </p:cBhvr>
                                      <p:to>
                                        <p:strVal val="visible"/>
                                      </p:to>
                                    </p:set>
                                    <p:animEffect transition="in" filter="wipe(left)">
                                      <p:cBhvr>
                                        <p:cTn id="95" dur="500"/>
                                        <p:tgtEl>
                                          <p:spTgt spid="321"/>
                                        </p:tgtEl>
                                      </p:cBhvr>
                                    </p:animEffect>
                                  </p:childTnLst>
                                </p:cTn>
                              </p:par>
                            </p:childTnLst>
                          </p:cTn>
                        </p:par>
                        <p:par>
                          <p:cTn id="96" fill="hold">
                            <p:stCondLst>
                              <p:cond delay="2000"/>
                            </p:stCondLst>
                            <p:childTnLst>
                              <p:par>
                                <p:cTn id="97" presetID="22" presetClass="entr" presetSubtype="8" fill="hold" grpId="0" nodeType="afterEffect">
                                  <p:stCondLst>
                                    <p:cond delay="0"/>
                                  </p:stCondLst>
                                  <p:childTnLst>
                                    <p:set>
                                      <p:cBhvr>
                                        <p:cTn id="98" dur="1" fill="hold">
                                          <p:stCondLst>
                                            <p:cond delay="0"/>
                                          </p:stCondLst>
                                        </p:cTn>
                                        <p:tgtEl>
                                          <p:spTgt spid="331"/>
                                        </p:tgtEl>
                                        <p:attrNameLst>
                                          <p:attrName>style.visibility</p:attrName>
                                        </p:attrNameLst>
                                      </p:cBhvr>
                                      <p:to>
                                        <p:strVal val="visible"/>
                                      </p:to>
                                    </p:set>
                                    <p:animEffect transition="in" filter="wipe(left)">
                                      <p:cBhvr>
                                        <p:cTn id="99" dur="500"/>
                                        <p:tgtEl>
                                          <p:spTgt spid="3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9" grpId="0" animBg="1"/>
      <p:bldP spid="132" grpId="0" animBg="1"/>
      <p:bldP spid="145" grpId="0" animBg="1"/>
      <p:bldP spid="270" grpId="0"/>
      <p:bldP spid="156" grpId="0" animBg="1"/>
      <p:bldP spid="302" grpId="0"/>
      <p:bldP spid="315" grpId="0"/>
      <p:bldP spid="315" grpId="1"/>
      <p:bldP spid="318" grpId="0"/>
      <p:bldP spid="28" grpId="0" animBg="1"/>
      <p:bldP spid="301" grpId="0"/>
      <p:bldP spid="301" grpId="1"/>
      <p:bldP spid="321" grpId="0" animBg="1"/>
      <p:bldP spid="33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9" name="Straight Connector 108"/>
          <p:cNvCxnSpPr/>
          <p:nvPr/>
        </p:nvCxnSpPr>
        <p:spPr>
          <a:xfrm>
            <a:off x="4872799" y="6007440"/>
            <a:ext cx="172888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8" name="Straight Connector 107"/>
          <p:cNvCxnSpPr/>
          <p:nvPr/>
        </p:nvCxnSpPr>
        <p:spPr>
          <a:xfrm>
            <a:off x="6601685" y="5767157"/>
            <a:ext cx="0" cy="240283"/>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89883" y="288542"/>
            <a:ext cx="8881292" cy="1446550"/>
          </a:xfrm>
        </p:spPr>
        <p:txBody>
          <a:bodyPr lIns="0" rIns="0" anchor="t" anchorCtr="1">
            <a:normAutofit/>
          </a:bodyPr>
          <a:lstStyle/>
          <a:p>
            <a:r>
              <a:rPr lang="en-US" dirty="0" smtClean="0"/>
              <a:t>H/W: Translation with Direct Segment </a:t>
            </a:r>
            <a:endParaRPr lang="en-US" dirty="0"/>
          </a:p>
        </p:txBody>
      </p:sp>
      <p:sp>
        <p:nvSpPr>
          <p:cNvPr id="7" name="TextBox 6"/>
          <p:cNvSpPr txBox="1"/>
          <p:nvPr/>
        </p:nvSpPr>
        <p:spPr>
          <a:xfrm>
            <a:off x="745303" y="1384204"/>
            <a:ext cx="4714750" cy="523220"/>
          </a:xfrm>
          <a:prstGeom prst="rect">
            <a:avLst/>
          </a:prstGeom>
          <a:noFill/>
        </p:spPr>
        <p:txBody>
          <a:bodyPr wrap="square" rtlCol="0">
            <a:spAutoFit/>
          </a:bodyPr>
          <a:lstStyle/>
          <a:p>
            <a:r>
              <a:rPr lang="en-US" sz="2800" dirty="0" smtClean="0"/>
              <a:t>[V</a:t>
            </a:r>
            <a:r>
              <a:rPr lang="en-US" sz="2800" baseline="-25000" dirty="0" smtClean="0"/>
              <a:t>47</a:t>
            </a:r>
            <a:r>
              <a:rPr lang="en-US" sz="2800" dirty="0" smtClean="0"/>
              <a:t>V</a:t>
            </a:r>
            <a:r>
              <a:rPr lang="en-US" sz="2800" baseline="-25000" dirty="0" smtClean="0"/>
              <a:t>46</a:t>
            </a:r>
            <a:r>
              <a:rPr lang="en-US" sz="2800" dirty="0" smtClean="0"/>
              <a:t>……………………V</a:t>
            </a:r>
            <a:r>
              <a:rPr lang="en-US" sz="2800" baseline="-25000" dirty="0" smtClean="0"/>
              <a:t>13</a:t>
            </a:r>
            <a:r>
              <a:rPr lang="en-US" sz="2800" dirty="0" smtClean="0"/>
              <a:t>V</a:t>
            </a:r>
            <a:r>
              <a:rPr lang="en-US" sz="2800" baseline="-25000" dirty="0" smtClean="0"/>
              <a:t>12</a:t>
            </a:r>
            <a:r>
              <a:rPr lang="en-US" sz="2800" dirty="0" smtClean="0"/>
              <a:t>]</a:t>
            </a:r>
            <a:endParaRPr lang="en-US" sz="2800" dirty="0"/>
          </a:p>
        </p:txBody>
      </p:sp>
      <p:grpSp>
        <p:nvGrpSpPr>
          <p:cNvPr id="26" name="Group 25"/>
          <p:cNvGrpSpPr/>
          <p:nvPr/>
        </p:nvGrpSpPr>
        <p:grpSpPr>
          <a:xfrm>
            <a:off x="2025395" y="2145772"/>
            <a:ext cx="1624582" cy="713473"/>
            <a:chOff x="2025395" y="2145772"/>
            <a:chExt cx="1624582" cy="713473"/>
          </a:xfrm>
        </p:grpSpPr>
        <p:cxnSp>
          <p:nvCxnSpPr>
            <p:cNvPr id="43" name="Straight Connector 42"/>
            <p:cNvCxnSpPr/>
            <p:nvPr/>
          </p:nvCxnSpPr>
          <p:spPr>
            <a:xfrm flipH="1">
              <a:off x="2814805" y="2145772"/>
              <a:ext cx="1" cy="49755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2025395" y="2650925"/>
              <a:ext cx="1624582"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2025395" y="2653893"/>
              <a:ext cx="0" cy="205352"/>
            </a:xfrm>
            <a:prstGeom prst="line">
              <a:avLst/>
            </a:prstGeom>
            <a:ln>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a:off x="3648581" y="2643323"/>
              <a:ext cx="0" cy="205352"/>
            </a:xfrm>
            <a:prstGeom prst="line">
              <a:avLst/>
            </a:prstGeom>
            <a:ln>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grpSp>
      <p:sp>
        <p:nvSpPr>
          <p:cNvPr id="58" name="Left Brace 57"/>
          <p:cNvSpPr/>
          <p:nvPr/>
        </p:nvSpPr>
        <p:spPr>
          <a:xfrm rot="16200000">
            <a:off x="8023188" y="1456056"/>
            <a:ext cx="331785" cy="1210041"/>
          </a:xfrm>
          <a:prstGeom prst="leftBrace">
            <a:avLst/>
          </a:prstGeom>
          <a:ln>
            <a:solidFill>
              <a:schemeClr val="tx1"/>
            </a:solidFill>
          </a:ln>
        </p:spPr>
        <p:style>
          <a:lnRef idx="2">
            <a:schemeClr val="accent1"/>
          </a:lnRef>
          <a:fillRef idx="0">
            <a:schemeClr val="accent1"/>
          </a:fillRef>
          <a:effectRef idx="1">
            <a:schemeClr val="accent1"/>
          </a:effectRef>
          <a:fontRef idx="minor">
            <a:schemeClr val="tx1"/>
          </a:fontRef>
        </p:style>
        <p:txBody>
          <a:bodyPr/>
          <a:lstStyle/>
          <a:p>
            <a:endParaRPr lang="en-US"/>
          </a:p>
        </p:txBody>
      </p:sp>
      <p:sp>
        <p:nvSpPr>
          <p:cNvPr id="59" name="Left Brace 58"/>
          <p:cNvSpPr/>
          <p:nvPr/>
        </p:nvSpPr>
        <p:spPr>
          <a:xfrm rot="16200000">
            <a:off x="2644729" y="98494"/>
            <a:ext cx="331786" cy="3874092"/>
          </a:xfrm>
          <a:prstGeom prst="leftBrace">
            <a:avLst>
              <a:gd name="adj1" fmla="val 0"/>
              <a:gd name="adj2" fmla="val 50000"/>
            </a:avLst>
          </a:prstGeom>
          <a:ln w="2857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25" name="Straight Connector 124"/>
          <p:cNvCxnSpPr>
            <a:stCxn id="111" idx="2"/>
            <a:endCxn id="124" idx="3"/>
          </p:cNvCxnSpPr>
          <p:nvPr/>
        </p:nvCxnSpPr>
        <p:spPr>
          <a:xfrm>
            <a:off x="2036452" y="5949797"/>
            <a:ext cx="697497" cy="1230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32" name="Oval 131"/>
          <p:cNvSpPr/>
          <p:nvPr/>
        </p:nvSpPr>
        <p:spPr>
          <a:xfrm>
            <a:off x="5721878" y="5001334"/>
            <a:ext cx="129132" cy="125504"/>
          </a:xfrm>
          <a:prstGeom prst="ellipse">
            <a:avLst/>
          </a:prstGeom>
          <a:solidFill>
            <a:schemeClr val="accent3"/>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133" name="Straight Connector 132"/>
          <p:cNvCxnSpPr>
            <a:stCxn id="74" idx="3"/>
            <a:endCxn id="124" idx="1"/>
          </p:cNvCxnSpPr>
          <p:nvPr/>
        </p:nvCxnSpPr>
        <p:spPr>
          <a:xfrm flipH="1">
            <a:off x="2876765" y="4232368"/>
            <a:ext cx="40963" cy="161531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45" name="Delay 144"/>
          <p:cNvSpPr/>
          <p:nvPr/>
        </p:nvSpPr>
        <p:spPr>
          <a:xfrm>
            <a:off x="5863340" y="4720829"/>
            <a:ext cx="412473" cy="514457"/>
          </a:xfrm>
          <a:prstGeom prst="flowChartDelay">
            <a:avLst/>
          </a:prstGeom>
          <a:gradFill flip="none" rotWithShape="1">
            <a:gsLst>
              <a:gs pos="29000">
                <a:schemeClr val="accent3">
                  <a:lumMod val="75000"/>
                </a:schemeClr>
              </a:gs>
              <a:gs pos="100000">
                <a:schemeClr val="accent3">
                  <a:lumMod val="60000"/>
                  <a:lumOff val="40000"/>
                </a:schemeClr>
              </a:gs>
            </a:gsLst>
            <a:lin ang="0" scaled="1"/>
            <a:tileRect/>
          </a:gra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164" name="Straight Connector 163"/>
          <p:cNvCxnSpPr/>
          <p:nvPr/>
        </p:nvCxnSpPr>
        <p:spPr>
          <a:xfrm>
            <a:off x="6281346" y="4985209"/>
            <a:ext cx="148151"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nvGrpSpPr>
          <p:cNvPr id="236" name="Group 235"/>
          <p:cNvGrpSpPr/>
          <p:nvPr/>
        </p:nvGrpSpPr>
        <p:grpSpPr>
          <a:xfrm>
            <a:off x="457200" y="2300255"/>
            <a:ext cx="4416549" cy="4061022"/>
            <a:chOff x="457200" y="2300255"/>
            <a:chExt cx="4416549" cy="4061022"/>
          </a:xfrm>
        </p:grpSpPr>
        <p:sp>
          <p:nvSpPr>
            <p:cNvPr id="110" name="Rectangle 109"/>
            <p:cNvSpPr/>
            <p:nvPr/>
          </p:nvSpPr>
          <p:spPr>
            <a:xfrm>
              <a:off x="732593" y="4668660"/>
              <a:ext cx="1292802" cy="514886"/>
            </a:xfrm>
            <a:prstGeom prst="rect">
              <a:avLst/>
            </a:prstGeom>
            <a:gradFill flip="none" rotWithShape="1">
              <a:gsLst>
                <a:gs pos="29000">
                  <a:schemeClr val="accent3">
                    <a:lumMod val="75000"/>
                  </a:schemeClr>
                </a:gs>
                <a:gs pos="100000">
                  <a:schemeClr val="accent3">
                    <a:lumMod val="60000"/>
                    <a:lumOff val="40000"/>
                  </a:schemeClr>
                </a:gs>
              </a:gsLst>
              <a:lin ang="0" scaled="1"/>
              <a:tileRect/>
            </a:gra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Manual Operation 110"/>
            <p:cNvSpPr/>
            <p:nvPr/>
          </p:nvSpPr>
          <p:spPr>
            <a:xfrm rot="16200000">
              <a:off x="1338953" y="5663778"/>
              <a:ext cx="822960" cy="572037"/>
            </a:xfrm>
            <a:prstGeom prst="flowChartManualOperation">
              <a:avLst/>
            </a:prstGeom>
            <a:gradFill flip="none" rotWithShape="1">
              <a:gsLst>
                <a:gs pos="29000">
                  <a:schemeClr val="accent3">
                    <a:lumMod val="75000"/>
                  </a:schemeClr>
                </a:gs>
                <a:gs pos="100000">
                  <a:schemeClr val="accent3">
                    <a:lumMod val="60000"/>
                    <a:lumOff val="40000"/>
                  </a:schemeClr>
                </a:gs>
              </a:gsLst>
              <a:lin ang="0" scaled="1"/>
              <a:tileRect/>
            </a:gra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grpSp>
          <p:nvGrpSpPr>
            <p:cNvPr id="308" name="Group 307"/>
            <p:cNvGrpSpPr/>
            <p:nvPr/>
          </p:nvGrpSpPr>
          <p:grpSpPr>
            <a:xfrm>
              <a:off x="457200" y="2300255"/>
              <a:ext cx="2357605" cy="3924149"/>
              <a:chOff x="457200" y="2300255"/>
              <a:chExt cx="2357605" cy="3924149"/>
            </a:xfrm>
          </p:grpSpPr>
          <p:cxnSp>
            <p:nvCxnSpPr>
              <p:cNvPr id="106" name="Straight Connector 105"/>
              <p:cNvCxnSpPr/>
              <p:nvPr/>
            </p:nvCxnSpPr>
            <p:spPr>
              <a:xfrm>
                <a:off x="457200" y="2308534"/>
                <a:ext cx="2357605"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2" name="Straight Connector 111"/>
              <p:cNvCxnSpPr/>
              <p:nvPr/>
            </p:nvCxnSpPr>
            <p:spPr>
              <a:xfrm>
                <a:off x="458017" y="2300255"/>
                <a:ext cx="0" cy="392414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4" name="Straight Connector 113"/>
              <p:cNvCxnSpPr/>
              <p:nvPr/>
            </p:nvCxnSpPr>
            <p:spPr>
              <a:xfrm>
                <a:off x="458016" y="6201949"/>
                <a:ext cx="1006397" cy="0"/>
              </a:xfrm>
              <a:prstGeom prst="line">
                <a:avLst/>
              </a:prstGeom>
              <a:ln>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grpSp>
        <p:cxnSp>
          <p:nvCxnSpPr>
            <p:cNvPr id="117" name="Straight Connector 116"/>
            <p:cNvCxnSpPr/>
            <p:nvPr/>
          </p:nvCxnSpPr>
          <p:spPr>
            <a:xfrm flipH="1">
              <a:off x="1098697" y="5183546"/>
              <a:ext cx="11440" cy="60649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9" name="Straight Connector 118"/>
            <p:cNvCxnSpPr/>
            <p:nvPr/>
          </p:nvCxnSpPr>
          <p:spPr>
            <a:xfrm>
              <a:off x="1098697" y="5790041"/>
              <a:ext cx="365716" cy="0"/>
            </a:xfrm>
            <a:prstGeom prst="line">
              <a:avLst/>
            </a:prstGeom>
            <a:ln>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sp>
          <p:nvSpPr>
            <p:cNvPr id="124" name="Isosceles Triangle 123"/>
            <p:cNvSpPr/>
            <p:nvPr/>
          </p:nvSpPr>
          <p:spPr>
            <a:xfrm rot="5400000">
              <a:off x="2647927" y="5819285"/>
              <a:ext cx="457675" cy="285632"/>
            </a:xfrm>
            <a:prstGeom prst="triangle">
              <a:avLst/>
            </a:prstGeom>
            <a:gradFill flip="none" rotWithShape="1">
              <a:gsLst>
                <a:gs pos="29000">
                  <a:schemeClr val="accent3">
                    <a:lumMod val="75000"/>
                  </a:schemeClr>
                </a:gs>
                <a:gs pos="100000">
                  <a:schemeClr val="accent3">
                    <a:lumMod val="60000"/>
                    <a:lumOff val="40000"/>
                  </a:schemeClr>
                </a:gs>
              </a:gsLst>
              <a:lin ang="0" scaled="1"/>
              <a:tileRect/>
            </a:gra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129" name="Straight Connector 128"/>
            <p:cNvCxnSpPr/>
            <p:nvPr/>
          </p:nvCxnSpPr>
          <p:spPr>
            <a:xfrm>
              <a:off x="3019581" y="5962102"/>
              <a:ext cx="1854168" cy="4533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48" name="Plus 147"/>
            <p:cNvSpPr/>
            <p:nvPr/>
          </p:nvSpPr>
          <p:spPr>
            <a:xfrm>
              <a:off x="1567383" y="5743628"/>
              <a:ext cx="320859" cy="446451"/>
            </a:xfrm>
            <a:prstGeom prst="mathPlus">
              <a:avLst/>
            </a:prstGeom>
            <a:solidFill>
              <a:schemeClr val="tx1"/>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5" name="TextBox 174"/>
            <p:cNvSpPr txBox="1"/>
            <p:nvPr/>
          </p:nvSpPr>
          <p:spPr>
            <a:xfrm>
              <a:off x="793149" y="4641511"/>
              <a:ext cx="1578433" cy="461665"/>
            </a:xfrm>
            <a:prstGeom prst="rect">
              <a:avLst/>
            </a:prstGeom>
            <a:noFill/>
          </p:spPr>
          <p:txBody>
            <a:bodyPr wrap="square" rtlCol="0">
              <a:spAutoFit/>
            </a:bodyPr>
            <a:lstStyle/>
            <a:p>
              <a:r>
                <a:rPr lang="en-US" sz="2400" dirty="0" smtClean="0"/>
                <a:t>OFFSET</a:t>
              </a:r>
              <a:endParaRPr lang="en-US" sz="2400" dirty="0"/>
            </a:p>
          </p:txBody>
        </p:sp>
      </p:grpSp>
      <p:cxnSp>
        <p:nvCxnSpPr>
          <p:cNvPr id="181" name="Straight Connector 180"/>
          <p:cNvCxnSpPr/>
          <p:nvPr/>
        </p:nvCxnSpPr>
        <p:spPr>
          <a:xfrm>
            <a:off x="2889095" y="5064086"/>
            <a:ext cx="2845113"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nvGrpSpPr>
          <p:cNvPr id="319" name="Group 318"/>
          <p:cNvGrpSpPr/>
          <p:nvPr/>
        </p:nvGrpSpPr>
        <p:grpSpPr>
          <a:xfrm>
            <a:off x="6334874" y="3112631"/>
            <a:ext cx="1011346" cy="1047167"/>
            <a:chOff x="6334874" y="3112631"/>
            <a:chExt cx="1011346" cy="1047167"/>
          </a:xfrm>
        </p:grpSpPr>
        <p:cxnSp>
          <p:nvCxnSpPr>
            <p:cNvPr id="150" name="Straight Connector 149"/>
            <p:cNvCxnSpPr/>
            <p:nvPr/>
          </p:nvCxnSpPr>
          <p:spPr>
            <a:xfrm>
              <a:off x="6899144" y="3112631"/>
              <a:ext cx="434747"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2" name="Straight Connector 151"/>
            <p:cNvCxnSpPr/>
            <p:nvPr/>
          </p:nvCxnSpPr>
          <p:spPr>
            <a:xfrm>
              <a:off x="7333891" y="3112631"/>
              <a:ext cx="0" cy="103511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9" name="Straight Connector 188"/>
            <p:cNvCxnSpPr/>
            <p:nvPr/>
          </p:nvCxnSpPr>
          <p:spPr>
            <a:xfrm>
              <a:off x="6334874" y="4159798"/>
              <a:ext cx="101134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cxnSp>
        <p:nvCxnSpPr>
          <p:cNvPr id="235" name="Straight Connector 234"/>
          <p:cNvCxnSpPr/>
          <p:nvPr/>
        </p:nvCxnSpPr>
        <p:spPr>
          <a:xfrm>
            <a:off x="4876080" y="5980648"/>
            <a:ext cx="0" cy="376721"/>
          </a:xfrm>
          <a:prstGeom prst="line">
            <a:avLst/>
          </a:prstGeom>
          <a:ln>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grpSp>
        <p:nvGrpSpPr>
          <p:cNvPr id="15" name="Group 14"/>
          <p:cNvGrpSpPr/>
          <p:nvPr/>
        </p:nvGrpSpPr>
        <p:grpSpPr>
          <a:xfrm>
            <a:off x="2782994" y="2311697"/>
            <a:ext cx="3498543" cy="422922"/>
            <a:chOff x="2782994" y="2311697"/>
            <a:chExt cx="3498543" cy="422922"/>
          </a:xfrm>
        </p:grpSpPr>
        <p:cxnSp>
          <p:nvCxnSpPr>
            <p:cNvPr id="147" name="Straight Connector 146"/>
            <p:cNvCxnSpPr/>
            <p:nvPr/>
          </p:nvCxnSpPr>
          <p:spPr>
            <a:xfrm>
              <a:off x="2782994" y="2311697"/>
              <a:ext cx="3498352"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4" name="Straight Connector 253"/>
            <p:cNvCxnSpPr/>
            <p:nvPr/>
          </p:nvCxnSpPr>
          <p:spPr>
            <a:xfrm flipH="1">
              <a:off x="6281346" y="2311697"/>
              <a:ext cx="191" cy="422922"/>
            </a:xfrm>
            <a:prstGeom prst="line">
              <a:avLst/>
            </a:prstGeom>
            <a:ln>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grpSp>
      <p:cxnSp>
        <p:nvCxnSpPr>
          <p:cNvPr id="263" name="Straight Connector 262"/>
          <p:cNvCxnSpPr/>
          <p:nvPr/>
        </p:nvCxnSpPr>
        <p:spPr>
          <a:xfrm flipH="1">
            <a:off x="5734817" y="4326361"/>
            <a:ext cx="386" cy="50212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70" name="TextBox 269"/>
          <p:cNvSpPr txBox="1"/>
          <p:nvPr/>
        </p:nvSpPr>
        <p:spPr>
          <a:xfrm>
            <a:off x="2760317" y="6224405"/>
            <a:ext cx="3056013" cy="461665"/>
          </a:xfrm>
          <a:prstGeom prst="rect">
            <a:avLst/>
          </a:prstGeom>
          <a:noFill/>
        </p:spPr>
        <p:txBody>
          <a:bodyPr wrap="square" rtlCol="0">
            <a:spAutoFit/>
          </a:bodyPr>
          <a:lstStyle/>
          <a:p>
            <a:r>
              <a:rPr lang="en-US" sz="2400" dirty="0" smtClean="0"/>
              <a:t>[P</a:t>
            </a:r>
            <a:r>
              <a:rPr lang="en-US" sz="2400" baseline="-25000" dirty="0" smtClean="0"/>
              <a:t>40</a:t>
            </a:r>
            <a:r>
              <a:rPr lang="en-US" sz="2400" dirty="0" smtClean="0"/>
              <a:t>P</a:t>
            </a:r>
            <a:r>
              <a:rPr lang="en-US" sz="2400" baseline="-25000" dirty="0" smtClean="0"/>
              <a:t>39</a:t>
            </a:r>
            <a:r>
              <a:rPr lang="en-US" sz="2400" dirty="0" smtClean="0"/>
              <a:t>………….P</a:t>
            </a:r>
            <a:r>
              <a:rPr lang="en-US" sz="2400" baseline="-25000" dirty="0" smtClean="0"/>
              <a:t>13</a:t>
            </a:r>
            <a:r>
              <a:rPr lang="en-US" sz="2400" dirty="0" smtClean="0"/>
              <a:t>P</a:t>
            </a:r>
            <a:r>
              <a:rPr lang="en-US" sz="2400" baseline="-25000" dirty="0" smtClean="0"/>
              <a:t>12</a:t>
            </a:r>
            <a:r>
              <a:rPr lang="en-US" sz="2400" dirty="0" smtClean="0"/>
              <a:t>]</a:t>
            </a:r>
            <a:endParaRPr lang="en-US" sz="2400" dirty="0"/>
          </a:p>
        </p:txBody>
      </p:sp>
      <p:cxnSp>
        <p:nvCxnSpPr>
          <p:cNvPr id="287" name="Straight Connector 286"/>
          <p:cNvCxnSpPr/>
          <p:nvPr/>
        </p:nvCxnSpPr>
        <p:spPr>
          <a:xfrm>
            <a:off x="8190975" y="2189104"/>
            <a:ext cx="0" cy="3941388"/>
          </a:xfrm>
          <a:prstGeom prst="line">
            <a:avLst/>
          </a:prstGeom>
          <a:ln>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grpSp>
        <p:nvGrpSpPr>
          <p:cNvPr id="307" name="Group 306"/>
          <p:cNvGrpSpPr/>
          <p:nvPr/>
        </p:nvGrpSpPr>
        <p:grpSpPr>
          <a:xfrm>
            <a:off x="5765067" y="2740756"/>
            <a:ext cx="1900890" cy="1100907"/>
            <a:chOff x="5816330" y="2665967"/>
            <a:chExt cx="1900890" cy="1100907"/>
          </a:xfrm>
        </p:grpSpPr>
        <p:sp>
          <p:nvSpPr>
            <p:cNvPr id="187" name="Document 186"/>
            <p:cNvSpPr/>
            <p:nvPr/>
          </p:nvSpPr>
          <p:spPr>
            <a:xfrm>
              <a:off x="5816330" y="2665967"/>
              <a:ext cx="1235213" cy="1100907"/>
            </a:xfrm>
            <a:prstGeom prst="flowChartDocument">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6" name="TextBox 295"/>
            <p:cNvSpPr txBox="1"/>
            <p:nvPr/>
          </p:nvSpPr>
          <p:spPr>
            <a:xfrm>
              <a:off x="5942181" y="2759552"/>
              <a:ext cx="1775039" cy="830997"/>
            </a:xfrm>
            <a:prstGeom prst="rect">
              <a:avLst/>
            </a:prstGeom>
            <a:noFill/>
          </p:spPr>
          <p:txBody>
            <a:bodyPr wrap="square" rtlCol="0">
              <a:spAutoFit/>
            </a:bodyPr>
            <a:lstStyle/>
            <a:p>
              <a:r>
                <a:rPr lang="en-US" sz="2400" dirty="0" smtClean="0"/>
                <a:t>DTLB </a:t>
              </a:r>
              <a:br>
                <a:rPr lang="en-US" sz="2400" dirty="0" smtClean="0"/>
              </a:br>
              <a:r>
                <a:rPr lang="en-US" sz="2400" dirty="0" smtClean="0"/>
                <a:t>Lookup</a:t>
              </a:r>
              <a:endParaRPr lang="en-US" sz="2400" dirty="0"/>
            </a:p>
          </p:txBody>
        </p:sp>
      </p:grpSp>
      <p:sp>
        <p:nvSpPr>
          <p:cNvPr id="156" name="Document 155"/>
          <p:cNvSpPr/>
          <p:nvPr/>
        </p:nvSpPr>
        <p:spPr>
          <a:xfrm>
            <a:off x="6417167" y="4805603"/>
            <a:ext cx="1435683" cy="984438"/>
          </a:xfrm>
          <a:prstGeom prst="flowChartDocument">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2" name="TextBox 301"/>
          <p:cNvSpPr txBox="1"/>
          <p:nvPr/>
        </p:nvSpPr>
        <p:spPr>
          <a:xfrm>
            <a:off x="6388824" y="4805603"/>
            <a:ext cx="1838673" cy="830997"/>
          </a:xfrm>
          <a:prstGeom prst="rect">
            <a:avLst/>
          </a:prstGeom>
          <a:noFill/>
        </p:spPr>
        <p:txBody>
          <a:bodyPr wrap="square" rtlCol="0">
            <a:spAutoFit/>
          </a:bodyPr>
          <a:lstStyle/>
          <a:p>
            <a:r>
              <a:rPr lang="en-US" sz="2400" dirty="0" smtClean="0"/>
              <a:t>Page-Table Walker</a:t>
            </a:r>
            <a:endParaRPr lang="en-US" sz="2400" dirty="0"/>
          </a:p>
        </p:txBody>
      </p:sp>
      <p:sp>
        <p:nvSpPr>
          <p:cNvPr id="315" name="TextBox 314"/>
          <p:cNvSpPr txBox="1"/>
          <p:nvPr/>
        </p:nvSpPr>
        <p:spPr>
          <a:xfrm>
            <a:off x="2932924" y="4159798"/>
            <a:ext cx="488772" cy="461665"/>
          </a:xfrm>
          <a:prstGeom prst="rect">
            <a:avLst/>
          </a:prstGeom>
          <a:noFill/>
        </p:spPr>
        <p:txBody>
          <a:bodyPr wrap="square" rtlCol="0">
            <a:spAutoFit/>
          </a:bodyPr>
          <a:lstStyle/>
          <a:p>
            <a:r>
              <a:rPr lang="en-US" sz="2400" dirty="0" smtClean="0">
                <a:solidFill>
                  <a:srgbClr val="FF0000"/>
                </a:solidFill>
              </a:rPr>
              <a:t>N</a:t>
            </a:r>
            <a:endParaRPr lang="en-US" sz="2400" dirty="0">
              <a:solidFill>
                <a:srgbClr val="FF0000"/>
              </a:solidFill>
            </a:endParaRPr>
          </a:p>
        </p:txBody>
      </p:sp>
      <p:sp>
        <p:nvSpPr>
          <p:cNvPr id="318" name="TextBox 317"/>
          <p:cNvSpPr txBox="1"/>
          <p:nvPr/>
        </p:nvSpPr>
        <p:spPr>
          <a:xfrm>
            <a:off x="6334874" y="4359676"/>
            <a:ext cx="741887" cy="369332"/>
          </a:xfrm>
          <a:prstGeom prst="rect">
            <a:avLst/>
          </a:prstGeom>
          <a:noFill/>
        </p:spPr>
        <p:txBody>
          <a:bodyPr wrap="square" rtlCol="0">
            <a:spAutoFit/>
          </a:bodyPr>
          <a:lstStyle/>
          <a:p>
            <a:r>
              <a:rPr lang="en-US" dirty="0" smtClean="0"/>
              <a:t>MISS</a:t>
            </a:r>
            <a:endParaRPr lang="en-US" dirty="0"/>
          </a:p>
        </p:txBody>
      </p:sp>
      <p:sp>
        <p:nvSpPr>
          <p:cNvPr id="326" name="TextBox 325"/>
          <p:cNvSpPr txBox="1"/>
          <p:nvPr/>
        </p:nvSpPr>
        <p:spPr>
          <a:xfrm>
            <a:off x="7458882" y="6069529"/>
            <a:ext cx="2791345" cy="800219"/>
          </a:xfrm>
          <a:prstGeom prst="rect">
            <a:avLst/>
          </a:prstGeom>
          <a:noFill/>
        </p:spPr>
        <p:txBody>
          <a:bodyPr wrap="square" rtlCol="0">
            <a:spAutoFit/>
          </a:bodyPr>
          <a:lstStyle/>
          <a:p>
            <a:r>
              <a:rPr lang="en-US" sz="2800" dirty="0" smtClean="0"/>
              <a:t>[P</a:t>
            </a:r>
            <a:r>
              <a:rPr lang="en-US" sz="2800" baseline="-25000" dirty="0" smtClean="0"/>
              <a:t>11</a:t>
            </a:r>
            <a:r>
              <a:rPr lang="en-US" sz="2800" dirty="0" smtClean="0"/>
              <a:t>……P</a:t>
            </a:r>
            <a:r>
              <a:rPr lang="en-US" sz="2800" baseline="-25000" dirty="0" smtClean="0"/>
              <a:t>0</a:t>
            </a:r>
            <a:r>
              <a:rPr lang="en-US" sz="2800" dirty="0" smtClean="0"/>
              <a:t>]</a:t>
            </a:r>
          </a:p>
          <a:p>
            <a:endParaRPr lang="en-US" dirty="0"/>
          </a:p>
        </p:txBody>
      </p:sp>
      <p:grpSp>
        <p:nvGrpSpPr>
          <p:cNvPr id="27" name="Group 26"/>
          <p:cNvGrpSpPr/>
          <p:nvPr/>
        </p:nvGrpSpPr>
        <p:grpSpPr>
          <a:xfrm>
            <a:off x="1195306" y="2746409"/>
            <a:ext cx="3521054" cy="1485958"/>
            <a:chOff x="1195306" y="2746927"/>
            <a:chExt cx="3521054" cy="1575028"/>
          </a:xfrm>
        </p:grpSpPr>
        <p:sp>
          <p:nvSpPr>
            <p:cNvPr id="74" name="Delay 73"/>
            <p:cNvSpPr/>
            <p:nvPr/>
          </p:nvSpPr>
          <p:spPr>
            <a:xfrm rot="5400000">
              <a:off x="2695401" y="3758251"/>
              <a:ext cx="444655" cy="682753"/>
            </a:xfrm>
            <a:prstGeom prst="flowChartDelay">
              <a:avLst/>
            </a:prstGeom>
            <a:gradFill flip="none" rotWithShape="1">
              <a:gsLst>
                <a:gs pos="29000">
                  <a:schemeClr val="accent3">
                    <a:lumMod val="75000"/>
                  </a:schemeClr>
                </a:gs>
                <a:gs pos="100000">
                  <a:schemeClr val="accent3">
                    <a:lumMod val="60000"/>
                    <a:lumOff val="40000"/>
                  </a:schemeClr>
                </a:gs>
              </a:gsLst>
              <a:lin ang="0" scaled="1"/>
              <a:tileRect/>
            </a:gra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81" name="Straight Connector 80"/>
            <p:cNvCxnSpPr/>
            <p:nvPr/>
          </p:nvCxnSpPr>
          <p:spPr>
            <a:xfrm flipH="1">
              <a:off x="2025395" y="3322400"/>
              <a:ext cx="11057" cy="26290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5" name="Straight Connector 84"/>
            <p:cNvCxnSpPr/>
            <p:nvPr/>
          </p:nvCxnSpPr>
          <p:spPr>
            <a:xfrm flipV="1">
              <a:off x="2036450" y="3572424"/>
              <a:ext cx="640680" cy="42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9" name="Straight Connector 88"/>
            <p:cNvCxnSpPr/>
            <p:nvPr/>
          </p:nvCxnSpPr>
          <p:spPr>
            <a:xfrm flipH="1">
              <a:off x="2652228" y="3584876"/>
              <a:ext cx="14474" cy="283799"/>
            </a:xfrm>
            <a:prstGeom prst="line">
              <a:avLst/>
            </a:prstGeom>
            <a:ln>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93" name="Straight Connector 92"/>
            <p:cNvCxnSpPr/>
            <p:nvPr/>
          </p:nvCxnSpPr>
          <p:spPr>
            <a:xfrm>
              <a:off x="3810444" y="3298500"/>
              <a:ext cx="0" cy="21485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5" name="Straight Connector 94"/>
            <p:cNvCxnSpPr/>
            <p:nvPr/>
          </p:nvCxnSpPr>
          <p:spPr>
            <a:xfrm>
              <a:off x="3155679" y="3513350"/>
              <a:ext cx="666594"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9" name="Straight Connector 98"/>
            <p:cNvCxnSpPr/>
            <p:nvPr/>
          </p:nvCxnSpPr>
          <p:spPr>
            <a:xfrm>
              <a:off x="3173603" y="3511918"/>
              <a:ext cx="0" cy="356752"/>
            </a:xfrm>
            <a:prstGeom prst="line">
              <a:avLst/>
            </a:prstGeom>
            <a:ln>
              <a:solidFill>
                <a:schemeClr val="tx1"/>
              </a:solidFill>
              <a:tailEnd type="triangle" w="lg" len="lg"/>
            </a:ln>
          </p:spPr>
          <p:style>
            <a:lnRef idx="2">
              <a:schemeClr val="accent1"/>
            </a:lnRef>
            <a:fillRef idx="0">
              <a:schemeClr val="accent1"/>
            </a:fillRef>
            <a:effectRef idx="1">
              <a:schemeClr val="accent1"/>
            </a:effectRef>
            <a:fontRef idx="minor">
              <a:schemeClr val="tx1"/>
            </a:fontRef>
          </p:style>
        </p:cxnSp>
        <p:sp>
          <p:nvSpPr>
            <p:cNvPr id="6" name="Hexagon 5"/>
            <p:cNvSpPr/>
            <p:nvPr/>
          </p:nvSpPr>
          <p:spPr>
            <a:xfrm>
              <a:off x="1195306" y="2851517"/>
              <a:ext cx="1589408" cy="448276"/>
            </a:xfrm>
            <a:prstGeom prst="hexagon">
              <a:avLst/>
            </a:prstGeom>
            <a:gradFill flip="none" rotWithShape="1">
              <a:gsLst>
                <a:gs pos="0">
                  <a:schemeClr val="accent3">
                    <a:lumMod val="75000"/>
                  </a:schemeClr>
                </a:gs>
                <a:gs pos="100000">
                  <a:schemeClr val="accent3">
                    <a:lumMod val="60000"/>
                    <a:lumOff val="40000"/>
                  </a:schemeClr>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1" name="TextBox 170"/>
            <p:cNvSpPr txBox="1"/>
            <p:nvPr/>
          </p:nvSpPr>
          <p:spPr>
            <a:xfrm>
              <a:off x="1398679" y="2762399"/>
              <a:ext cx="1570530" cy="523220"/>
            </a:xfrm>
            <a:prstGeom prst="rect">
              <a:avLst/>
            </a:prstGeom>
            <a:noFill/>
          </p:spPr>
          <p:txBody>
            <a:bodyPr wrap="square" rtlCol="0">
              <a:spAutoFit/>
            </a:bodyPr>
            <a:lstStyle/>
            <a:p>
              <a:r>
                <a:rPr lang="en-US" sz="2400" dirty="0" smtClean="0"/>
                <a:t>BASE</a:t>
              </a:r>
              <a:r>
                <a:rPr lang="en-US" sz="2800" dirty="0" smtClean="0"/>
                <a:t> ≥?</a:t>
              </a:r>
              <a:endParaRPr lang="en-US" sz="2800" dirty="0"/>
            </a:p>
          </p:txBody>
        </p:sp>
        <p:sp>
          <p:nvSpPr>
            <p:cNvPr id="113" name="Hexagon 112"/>
            <p:cNvSpPr/>
            <p:nvPr/>
          </p:nvSpPr>
          <p:spPr>
            <a:xfrm>
              <a:off x="2998554" y="2826233"/>
              <a:ext cx="1474770" cy="448276"/>
            </a:xfrm>
            <a:prstGeom prst="hexagon">
              <a:avLst/>
            </a:prstGeom>
            <a:gradFill flip="none" rotWithShape="1">
              <a:gsLst>
                <a:gs pos="0">
                  <a:schemeClr val="accent3">
                    <a:lumMod val="75000"/>
                  </a:schemeClr>
                </a:gs>
                <a:gs pos="100000">
                  <a:schemeClr val="accent3">
                    <a:lumMod val="60000"/>
                    <a:lumOff val="40000"/>
                  </a:schemeClr>
                </a:gs>
              </a:gsLst>
              <a:lin ang="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TextBox 114"/>
            <p:cNvSpPr txBox="1"/>
            <p:nvPr/>
          </p:nvSpPr>
          <p:spPr>
            <a:xfrm>
              <a:off x="3145830" y="2746927"/>
              <a:ext cx="1570530" cy="523220"/>
            </a:xfrm>
            <a:prstGeom prst="rect">
              <a:avLst/>
            </a:prstGeom>
            <a:noFill/>
          </p:spPr>
          <p:txBody>
            <a:bodyPr wrap="square" rtlCol="0">
              <a:spAutoFit/>
            </a:bodyPr>
            <a:lstStyle/>
            <a:p>
              <a:r>
                <a:rPr lang="en-US" sz="2400" dirty="0" smtClean="0"/>
                <a:t>LIMIT</a:t>
              </a:r>
              <a:r>
                <a:rPr lang="en-US" sz="2800" dirty="0" smtClean="0"/>
                <a:t>&lt;?</a:t>
              </a:r>
              <a:endParaRPr lang="en-US" sz="2800" dirty="0"/>
            </a:p>
          </p:txBody>
        </p:sp>
      </p:grpSp>
      <p:sp>
        <p:nvSpPr>
          <p:cNvPr id="28" name="Hexagon 27"/>
          <p:cNvSpPr/>
          <p:nvPr/>
        </p:nvSpPr>
        <p:spPr>
          <a:xfrm>
            <a:off x="5329234" y="3926852"/>
            <a:ext cx="1041038" cy="387180"/>
          </a:xfrm>
          <a:prstGeom prst="hexag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1" name="TextBox 300"/>
          <p:cNvSpPr txBox="1"/>
          <p:nvPr/>
        </p:nvSpPr>
        <p:spPr>
          <a:xfrm>
            <a:off x="5352439" y="3944700"/>
            <a:ext cx="1340292" cy="369332"/>
          </a:xfrm>
          <a:prstGeom prst="rect">
            <a:avLst/>
          </a:prstGeom>
          <a:noFill/>
        </p:spPr>
        <p:txBody>
          <a:bodyPr wrap="square" rtlCol="0">
            <a:spAutoFit/>
          </a:bodyPr>
          <a:lstStyle/>
          <a:p>
            <a:r>
              <a:rPr lang="en-US" dirty="0" smtClean="0"/>
              <a:t>HIT/MISS</a:t>
            </a:r>
            <a:endParaRPr lang="en-US" dirty="0"/>
          </a:p>
        </p:txBody>
      </p:sp>
      <p:sp>
        <p:nvSpPr>
          <p:cNvPr id="14" name="TextBox 13"/>
          <p:cNvSpPr txBox="1"/>
          <p:nvPr/>
        </p:nvSpPr>
        <p:spPr>
          <a:xfrm>
            <a:off x="7346220" y="1408862"/>
            <a:ext cx="1810109" cy="523220"/>
          </a:xfrm>
          <a:prstGeom prst="rect">
            <a:avLst/>
          </a:prstGeom>
          <a:noFill/>
        </p:spPr>
        <p:txBody>
          <a:bodyPr wrap="square" rtlCol="0">
            <a:spAutoFit/>
          </a:bodyPr>
          <a:lstStyle/>
          <a:p>
            <a:r>
              <a:rPr lang="en-US" sz="2800" dirty="0"/>
              <a:t>[V</a:t>
            </a:r>
            <a:r>
              <a:rPr lang="en-US" sz="2800" baseline="-25000" dirty="0"/>
              <a:t>11</a:t>
            </a:r>
            <a:r>
              <a:rPr lang="en-US" sz="2800" dirty="0"/>
              <a:t>……V</a:t>
            </a:r>
            <a:r>
              <a:rPr lang="en-US" sz="2800" baseline="-25000" dirty="0"/>
              <a:t>0</a:t>
            </a:r>
            <a:r>
              <a:rPr lang="en-US" sz="2800" dirty="0"/>
              <a:t>] </a:t>
            </a:r>
          </a:p>
        </p:txBody>
      </p:sp>
      <p:cxnSp>
        <p:nvCxnSpPr>
          <p:cNvPr id="91" name="Straight Connector 90"/>
          <p:cNvCxnSpPr/>
          <p:nvPr/>
        </p:nvCxnSpPr>
        <p:spPr>
          <a:xfrm flipV="1">
            <a:off x="5734817" y="4820610"/>
            <a:ext cx="145293" cy="7877"/>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321" name="Rectangle 320"/>
          <p:cNvSpPr/>
          <p:nvPr/>
        </p:nvSpPr>
        <p:spPr>
          <a:xfrm>
            <a:off x="227694" y="2175156"/>
            <a:ext cx="4583455" cy="4186121"/>
          </a:xfrm>
          <a:prstGeom prst="rect">
            <a:avLst/>
          </a:prstGeom>
          <a:solidFill>
            <a:schemeClr val="bg1">
              <a:alpha val="62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1" name="TextBox 330"/>
          <p:cNvSpPr txBox="1"/>
          <p:nvPr/>
        </p:nvSpPr>
        <p:spPr>
          <a:xfrm>
            <a:off x="1507052" y="3525223"/>
            <a:ext cx="2551884" cy="954107"/>
          </a:xfrm>
          <a:prstGeom prst="rect">
            <a:avLst/>
          </a:prstGeom>
          <a:noFill/>
        </p:spPr>
        <p:txBody>
          <a:bodyPr wrap="square" rtlCol="0">
            <a:spAutoFit/>
          </a:bodyPr>
          <a:lstStyle/>
          <a:p>
            <a:pPr algn="ctr"/>
            <a:r>
              <a:rPr lang="en-US" sz="2800" dirty="0" smtClean="0">
                <a:solidFill>
                  <a:srgbClr val="FF0000"/>
                </a:solidFill>
              </a:rPr>
              <a:t>Direct Segment Ignored</a:t>
            </a:r>
            <a:endParaRPr lang="en-US" sz="2800" dirty="0">
              <a:solidFill>
                <a:srgbClr val="FF0000"/>
              </a:solidFill>
            </a:endParaRPr>
          </a:p>
        </p:txBody>
      </p:sp>
      <p:grpSp>
        <p:nvGrpSpPr>
          <p:cNvPr id="70" name="Group 69"/>
          <p:cNvGrpSpPr/>
          <p:nvPr/>
        </p:nvGrpSpPr>
        <p:grpSpPr>
          <a:xfrm>
            <a:off x="4685681" y="3135087"/>
            <a:ext cx="1270645" cy="2872353"/>
            <a:chOff x="4641255" y="3135087"/>
            <a:chExt cx="1270645" cy="2872353"/>
          </a:xfrm>
        </p:grpSpPr>
        <p:cxnSp>
          <p:nvCxnSpPr>
            <p:cNvPr id="71" name="Straight Connector 70"/>
            <p:cNvCxnSpPr/>
            <p:nvPr/>
          </p:nvCxnSpPr>
          <p:spPr>
            <a:xfrm>
              <a:off x="4839427" y="3352912"/>
              <a:ext cx="433793" cy="11013"/>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4839427" y="3352912"/>
              <a:ext cx="0" cy="1532787"/>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73" name="Arc 72"/>
            <p:cNvSpPr/>
            <p:nvPr/>
          </p:nvSpPr>
          <p:spPr>
            <a:xfrm>
              <a:off x="4641255" y="4872344"/>
              <a:ext cx="396326" cy="429251"/>
            </a:xfrm>
            <a:prstGeom prst="arc">
              <a:avLst>
                <a:gd name="adj1" fmla="val 16200000"/>
                <a:gd name="adj2" fmla="val 5414497"/>
              </a:avLst>
            </a:prstGeom>
            <a:ln>
              <a:solidFill>
                <a:schemeClr val="tx1"/>
              </a:solidFill>
            </a:ln>
          </p:spPr>
          <p:style>
            <a:lnRef idx="2">
              <a:schemeClr val="accent1"/>
            </a:lnRef>
            <a:fillRef idx="0">
              <a:schemeClr val="accent1"/>
            </a:fillRef>
            <a:effectRef idx="1">
              <a:schemeClr val="accent1"/>
            </a:effectRef>
            <a:fontRef idx="minor">
              <a:schemeClr val="tx1"/>
            </a:fontRef>
          </p:style>
          <p:txBody>
            <a:bodyPr/>
            <a:lstStyle/>
            <a:p>
              <a:endParaRPr lang="en-US"/>
            </a:p>
          </p:txBody>
        </p:sp>
        <p:cxnSp>
          <p:nvCxnSpPr>
            <p:cNvPr id="75" name="Straight Connector 74"/>
            <p:cNvCxnSpPr/>
            <p:nvPr/>
          </p:nvCxnSpPr>
          <p:spPr>
            <a:xfrm>
              <a:off x="4828373" y="5286596"/>
              <a:ext cx="0" cy="720844"/>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6" name="Straight Connector 75"/>
            <p:cNvCxnSpPr>
              <a:stCxn id="79" idx="3"/>
            </p:cNvCxnSpPr>
            <p:nvPr/>
          </p:nvCxnSpPr>
          <p:spPr>
            <a:xfrm flipV="1">
              <a:off x="5335515" y="3356700"/>
              <a:ext cx="366167" cy="722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77" name="TextBox 76"/>
            <p:cNvSpPr txBox="1"/>
            <p:nvPr/>
          </p:nvSpPr>
          <p:spPr>
            <a:xfrm>
              <a:off x="5170013" y="3558405"/>
              <a:ext cx="741887" cy="369332"/>
            </a:xfrm>
            <a:prstGeom prst="rect">
              <a:avLst/>
            </a:prstGeom>
            <a:noFill/>
          </p:spPr>
          <p:txBody>
            <a:bodyPr wrap="square" rtlCol="0">
              <a:spAutoFit/>
            </a:bodyPr>
            <a:lstStyle/>
            <a:p>
              <a:r>
                <a:rPr lang="en-US" dirty="0" smtClean="0"/>
                <a:t>HIT</a:t>
              </a:r>
              <a:endParaRPr lang="en-US" dirty="0"/>
            </a:p>
          </p:txBody>
        </p:sp>
        <p:grpSp>
          <p:nvGrpSpPr>
            <p:cNvPr id="78" name="Group 77"/>
            <p:cNvGrpSpPr/>
            <p:nvPr/>
          </p:nvGrpSpPr>
          <p:grpSpPr>
            <a:xfrm>
              <a:off x="5170013" y="3466586"/>
              <a:ext cx="138000" cy="669398"/>
              <a:chOff x="5181772" y="3478344"/>
              <a:chExt cx="138000" cy="669398"/>
            </a:xfrm>
          </p:grpSpPr>
          <p:cxnSp>
            <p:nvCxnSpPr>
              <p:cNvPr id="80" name="Straight Connector 79"/>
              <p:cNvCxnSpPr>
                <a:endCxn id="301" idx="1"/>
              </p:cNvCxnSpPr>
              <p:nvPr/>
            </p:nvCxnSpPr>
            <p:spPr>
              <a:xfrm>
                <a:off x="5184584" y="4141124"/>
                <a:ext cx="135188"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2" name="Straight Connector 81"/>
              <p:cNvCxnSpPr/>
              <p:nvPr/>
            </p:nvCxnSpPr>
            <p:spPr>
              <a:xfrm>
                <a:off x="5181772" y="3478344"/>
                <a:ext cx="0" cy="66939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79" name="Isosceles Triangle 78"/>
            <p:cNvSpPr/>
            <p:nvPr/>
          </p:nvSpPr>
          <p:spPr>
            <a:xfrm rot="16200000">
              <a:off x="4963861" y="3221109"/>
              <a:ext cx="457675" cy="285632"/>
            </a:xfrm>
            <a:prstGeom prst="triangle">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3" name="Date Placeholder 2"/>
          <p:cNvSpPr>
            <a:spLocks noGrp="1"/>
          </p:cNvSpPr>
          <p:nvPr>
            <p:ph type="dt" sz="half" idx="10"/>
          </p:nvPr>
        </p:nvSpPr>
        <p:spPr/>
        <p:txBody>
          <a:bodyPr/>
          <a:lstStyle/>
          <a:p>
            <a:fld id="{889E1006-4729-0044-B68D-879E3FF7D0FD}" type="datetime1">
              <a:rPr lang="en-US" smtClean="0"/>
              <a:t>6/23/13</a:t>
            </a:fld>
            <a:endParaRPr lang="en-US"/>
          </a:p>
        </p:txBody>
      </p:sp>
      <p:sp>
        <p:nvSpPr>
          <p:cNvPr id="5" name="Slide Number Placeholder 4"/>
          <p:cNvSpPr>
            <a:spLocks noGrp="1"/>
          </p:cNvSpPr>
          <p:nvPr>
            <p:ph type="sldNum" sz="quarter" idx="12"/>
          </p:nvPr>
        </p:nvSpPr>
        <p:spPr/>
        <p:txBody>
          <a:bodyPr/>
          <a:lstStyle/>
          <a:p>
            <a:fld id="{887A02A5-7F3F-844B-8669-A3C574085186}" type="slidenum">
              <a:rPr lang="en-US" smtClean="0"/>
              <a:t>21</a:t>
            </a:fld>
            <a:endParaRPr lang="en-US"/>
          </a:p>
        </p:txBody>
      </p:sp>
    </p:spTree>
    <p:extLst>
      <p:ext uri="{BB962C8B-B14F-4D97-AF65-F5344CB8AC3E}">
        <p14:creationId xmlns:p14="http://schemas.microsoft.com/office/powerpoint/2010/main" val="16984922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0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grpId="1" nodeType="withEffect">
                                  <p:stCondLst>
                                    <p:cond delay="0"/>
                                  </p:stCondLst>
                                  <p:childTnLst>
                                    <p:set>
                                      <p:cBhvr>
                                        <p:cTn id="22" dur="1" fill="hold">
                                          <p:stCondLst>
                                            <p:cond delay="0"/>
                                          </p:stCondLst>
                                        </p:cTn>
                                        <p:tgtEl>
                                          <p:spTgt spid="30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15"/>
                                        </p:tgtEl>
                                        <p:attrNameLst>
                                          <p:attrName>style.visibility</p:attrName>
                                        </p:attrNameLst>
                                      </p:cBhvr>
                                      <p:to>
                                        <p:strVal val="visible"/>
                                      </p:to>
                                    </p:set>
                                  </p:childTnLst>
                                </p:cTn>
                              </p:par>
                              <p:par>
                                <p:cTn id="27" presetID="6" presetClass="emph" presetSubtype="0" fill="hold" grpId="1" nodeType="withEffect">
                                  <p:stCondLst>
                                    <p:cond delay="0"/>
                                  </p:stCondLst>
                                  <p:childTnLst>
                                    <p:animScale>
                                      <p:cBhvr>
                                        <p:cTn id="28" dur="2000" fill="hold"/>
                                        <p:tgtEl>
                                          <p:spTgt spid="315"/>
                                        </p:tgtEl>
                                      </p:cBhvr>
                                      <p:by x="150000" y="150000"/>
                                    </p:animScale>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133"/>
                                        </p:tgtEl>
                                        <p:attrNameLst>
                                          <p:attrName>style.visibility</p:attrName>
                                        </p:attrNameLst>
                                      </p:cBhvr>
                                      <p:to>
                                        <p:strVal val="visible"/>
                                      </p:to>
                                    </p:set>
                                    <p:animEffect transition="in" filter="wipe(left)">
                                      <p:cBhvr>
                                        <p:cTn id="33" dur="500"/>
                                        <p:tgtEl>
                                          <p:spTgt spid="133"/>
                                        </p:tgtEl>
                                      </p:cBhvr>
                                    </p:animEffect>
                                  </p:childTnLst>
                                </p:cTn>
                              </p:par>
                              <p:par>
                                <p:cTn id="34" presetID="22" presetClass="entr" presetSubtype="8" fill="hold" grpId="0" nodeType="withEffect">
                                  <p:stCondLst>
                                    <p:cond delay="0"/>
                                  </p:stCondLst>
                                  <p:childTnLst>
                                    <p:set>
                                      <p:cBhvr>
                                        <p:cTn id="35" dur="1" fill="hold">
                                          <p:stCondLst>
                                            <p:cond delay="0"/>
                                          </p:stCondLst>
                                        </p:cTn>
                                        <p:tgtEl>
                                          <p:spTgt spid="270"/>
                                        </p:tgtEl>
                                        <p:attrNameLst>
                                          <p:attrName>style.visibility</p:attrName>
                                        </p:attrNameLst>
                                      </p:cBhvr>
                                      <p:to>
                                        <p:strVal val="visible"/>
                                      </p:to>
                                    </p:set>
                                    <p:animEffect transition="in" filter="wipe(left)">
                                      <p:cBhvr>
                                        <p:cTn id="36" dur="500"/>
                                        <p:tgtEl>
                                          <p:spTgt spid="270"/>
                                        </p:tgtEl>
                                      </p:cBhvr>
                                    </p:animEffect>
                                  </p:childTnLst>
                                </p:cTn>
                              </p:par>
                              <p:par>
                                <p:cTn id="37" presetID="22" presetClass="entr" presetSubtype="8" fill="hold" nodeType="withEffect">
                                  <p:stCondLst>
                                    <p:cond delay="0"/>
                                  </p:stCondLst>
                                  <p:childTnLst>
                                    <p:set>
                                      <p:cBhvr>
                                        <p:cTn id="38" dur="1" fill="hold">
                                          <p:stCondLst>
                                            <p:cond delay="0"/>
                                          </p:stCondLst>
                                        </p:cTn>
                                        <p:tgtEl>
                                          <p:spTgt spid="125"/>
                                        </p:tgtEl>
                                        <p:attrNameLst>
                                          <p:attrName>style.visibility</p:attrName>
                                        </p:attrNameLst>
                                      </p:cBhvr>
                                      <p:to>
                                        <p:strVal val="visible"/>
                                      </p:to>
                                    </p:set>
                                    <p:animEffect transition="in" filter="wipe(left)">
                                      <p:cBhvr>
                                        <p:cTn id="39" dur="500"/>
                                        <p:tgtEl>
                                          <p:spTgt spid="125"/>
                                        </p:tgtEl>
                                      </p:cBhvr>
                                    </p:animEffect>
                                  </p:childTnLst>
                                </p:cTn>
                              </p:par>
                              <p:par>
                                <p:cTn id="40" presetID="22" presetClass="entr" presetSubtype="8" fill="hold" nodeType="withEffect">
                                  <p:stCondLst>
                                    <p:cond delay="0"/>
                                  </p:stCondLst>
                                  <p:childTnLst>
                                    <p:set>
                                      <p:cBhvr>
                                        <p:cTn id="41" dur="1" fill="hold">
                                          <p:stCondLst>
                                            <p:cond delay="0"/>
                                          </p:stCondLst>
                                        </p:cTn>
                                        <p:tgtEl>
                                          <p:spTgt spid="236"/>
                                        </p:tgtEl>
                                        <p:attrNameLst>
                                          <p:attrName>style.visibility</p:attrName>
                                        </p:attrNameLst>
                                      </p:cBhvr>
                                      <p:to>
                                        <p:strVal val="visible"/>
                                      </p:to>
                                    </p:set>
                                    <p:animEffect transition="in" filter="wipe(left)">
                                      <p:cBhvr>
                                        <p:cTn id="42" dur="500"/>
                                        <p:tgtEl>
                                          <p:spTgt spid="236"/>
                                        </p:tgtEl>
                                      </p:cBhvr>
                                    </p:animEffect>
                                  </p:childTnLst>
                                </p:cTn>
                              </p:par>
                              <p:par>
                                <p:cTn id="43" presetID="22" presetClass="entr" presetSubtype="8" fill="hold" nodeType="withEffect">
                                  <p:stCondLst>
                                    <p:cond delay="0"/>
                                  </p:stCondLst>
                                  <p:childTnLst>
                                    <p:set>
                                      <p:cBhvr>
                                        <p:cTn id="44" dur="1" fill="hold">
                                          <p:stCondLst>
                                            <p:cond delay="0"/>
                                          </p:stCondLst>
                                        </p:cTn>
                                        <p:tgtEl>
                                          <p:spTgt spid="235"/>
                                        </p:tgtEl>
                                        <p:attrNameLst>
                                          <p:attrName>style.visibility</p:attrName>
                                        </p:attrNameLst>
                                      </p:cBhvr>
                                      <p:to>
                                        <p:strVal val="visible"/>
                                      </p:to>
                                    </p:set>
                                    <p:animEffect transition="in" filter="wipe(left)">
                                      <p:cBhvr>
                                        <p:cTn id="45" dur="500"/>
                                        <p:tgtEl>
                                          <p:spTgt spid="235"/>
                                        </p:tgtEl>
                                      </p:cBhvr>
                                    </p:animEffect>
                                  </p:childTnLst>
                                </p:cTn>
                              </p:par>
                            </p:childTnLst>
                          </p:cTn>
                        </p:par>
                        <p:par>
                          <p:cTn id="46" fill="hold">
                            <p:stCondLst>
                              <p:cond delay="500"/>
                            </p:stCondLst>
                            <p:childTnLst>
                              <p:par>
                                <p:cTn id="47" presetID="22" presetClass="entr" presetSubtype="8" fill="hold" grpId="0" nodeType="afterEffect">
                                  <p:stCondLst>
                                    <p:cond delay="1000"/>
                                  </p:stCondLst>
                                  <p:childTnLst>
                                    <p:set>
                                      <p:cBhvr>
                                        <p:cTn id="48" dur="1" fill="hold">
                                          <p:stCondLst>
                                            <p:cond delay="0"/>
                                          </p:stCondLst>
                                        </p:cTn>
                                        <p:tgtEl>
                                          <p:spTgt spid="321"/>
                                        </p:tgtEl>
                                        <p:attrNameLst>
                                          <p:attrName>style.visibility</p:attrName>
                                        </p:attrNameLst>
                                      </p:cBhvr>
                                      <p:to>
                                        <p:strVal val="visible"/>
                                      </p:to>
                                    </p:set>
                                    <p:animEffect transition="in" filter="wipe(left)">
                                      <p:cBhvr>
                                        <p:cTn id="49" dur="500"/>
                                        <p:tgtEl>
                                          <p:spTgt spid="321"/>
                                        </p:tgtEl>
                                      </p:cBhvr>
                                    </p:animEffect>
                                  </p:childTnLst>
                                </p:cTn>
                              </p:par>
                            </p:childTnLst>
                          </p:cTn>
                        </p:par>
                        <p:par>
                          <p:cTn id="50" fill="hold">
                            <p:stCondLst>
                              <p:cond delay="2000"/>
                            </p:stCondLst>
                            <p:childTnLst>
                              <p:par>
                                <p:cTn id="51" presetID="22" presetClass="entr" presetSubtype="8" fill="hold" grpId="0" nodeType="afterEffect">
                                  <p:stCondLst>
                                    <p:cond delay="0"/>
                                  </p:stCondLst>
                                  <p:childTnLst>
                                    <p:set>
                                      <p:cBhvr>
                                        <p:cTn id="52" dur="1" fill="hold">
                                          <p:stCondLst>
                                            <p:cond delay="0"/>
                                          </p:stCondLst>
                                        </p:cTn>
                                        <p:tgtEl>
                                          <p:spTgt spid="331"/>
                                        </p:tgtEl>
                                        <p:attrNameLst>
                                          <p:attrName>style.visibility</p:attrName>
                                        </p:attrNameLst>
                                      </p:cBhvr>
                                      <p:to>
                                        <p:strVal val="visible"/>
                                      </p:to>
                                    </p:set>
                                    <p:animEffect transition="in" filter="wipe(left)">
                                      <p:cBhvr>
                                        <p:cTn id="53" dur="500"/>
                                        <p:tgtEl>
                                          <p:spTgt spid="331"/>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8" fill="hold" nodeType="clickEffect">
                                  <p:stCondLst>
                                    <p:cond delay="0"/>
                                  </p:stCondLst>
                                  <p:childTnLst>
                                    <p:set>
                                      <p:cBhvr>
                                        <p:cTn id="57" dur="1" fill="hold">
                                          <p:stCondLst>
                                            <p:cond delay="0"/>
                                          </p:stCondLst>
                                        </p:cTn>
                                        <p:tgtEl>
                                          <p:spTgt spid="70"/>
                                        </p:tgtEl>
                                        <p:attrNameLst>
                                          <p:attrName>style.visibility</p:attrName>
                                        </p:attrNameLst>
                                      </p:cBhvr>
                                      <p:to>
                                        <p:strVal val="visible"/>
                                      </p:to>
                                    </p:set>
                                    <p:animEffect transition="in" filter="wipe(left)">
                                      <p:cBhvr>
                                        <p:cTn id="58" dur="500"/>
                                        <p:tgtEl>
                                          <p:spTgt spid="70"/>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grpId="0" nodeType="clickEffect">
                                  <p:stCondLst>
                                    <p:cond delay="0"/>
                                  </p:stCondLst>
                                  <p:childTnLst>
                                    <p:set>
                                      <p:cBhvr>
                                        <p:cTn id="62" dur="1" fill="hold">
                                          <p:stCondLst>
                                            <p:cond delay="0"/>
                                          </p:stCondLst>
                                        </p:cTn>
                                        <p:tgtEl>
                                          <p:spTgt spid="132"/>
                                        </p:tgtEl>
                                        <p:attrNameLst>
                                          <p:attrName>style.visibility</p:attrName>
                                        </p:attrNameLst>
                                      </p:cBhvr>
                                      <p:to>
                                        <p:strVal val="visible"/>
                                      </p:to>
                                    </p:set>
                                    <p:animEffect transition="in" filter="wipe(left)">
                                      <p:cBhvr>
                                        <p:cTn id="63" dur="500"/>
                                        <p:tgtEl>
                                          <p:spTgt spid="132"/>
                                        </p:tgtEl>
                                      </p:cBhvr>
                                    </p:animEffect>
                                  </p:childTnLst>
                                </p:cTn>
                              </p:par>
                              <p:par>
                                <p:cTn id="64" presetID="22" presetClass="entr" presetSubtype="8" fill="hold" grpId="0" nodeType="withEffect">
                                  <p:stCondLst>
                                    <p:cond delay="0"/>
                                  </p:stCondLst>
                                  <p:childTnLst>
                                    <p:set>
                                      <p:cBhvr>
                                        <p:cTn id="65" dur="1" fill="hold">
                                          <p:stCondLst>
                                            <p:cond delay="0"/>
                                          </p:stCondLst>
                                        </p:cTn>
                                        <p:tgtEl>
                                          <p:spTgt spid="145"/>
                                        </p:tgtEl>
                                        <p:attrNameLst>
                                          <p:attrName>style.visibility</p:attrName>
                                        </p:attrNameLst>
                                      </p:cBhvr>
                                      <p:to>
                                        <p:strVal val="visible"/>
                                      </p:to>
                                    </p:set>
                                    <p:animEffect transition="in" filter="wipe(left)">
                                      <p:cBhvr>
                                        <p:cTn id="66" dur="500"/>
                                        <p:tgtEl>
                                          <p:spTgt spid="145"/>
                                        </p:tgtEl>
                                      </p:cBhvr>
                                    </p:animEffect>
                                  </p:childTnLst>
                                </p:cTn>
                              </p:par>
                              <p:par>
                                <p:cTn id="67" presetID="22" presetClass="entr" presetSubtype="8" fill="hold" nodeType="withEffect">
                                  <p:stCondLst>
                                    <p:cond delay="0"/>
                                  </p:stCondLst>
                                  <p:childTnLst>
                                    <p:set>
                                      <p:cBhvr>
                                        <p:cTn id="68" dur="1" fill="hold">
                                          <p:stCondLst>
                                            <p:cond delay="0"/>
                                          </p:stCondLst>
                                        </p:cTn>
                                        <p:tgtEl>
                                          <p:spTgt spid="181"/>
                                        </p:tgtEl>
                                        <p:attrNameLst>
                                          <p:attrName>style.visibility</p:attrName>
                                        </p:attrNameLst>
                                      </p:cBhvr>
                                      <p:to>
                                        <p:strVal val="visible"/>
                                      </p:to>
                                    </p:set>
                                    <p:animEffect transition="in" filter="wipe(left)">
                                      <p:cBhvr>
                                        <p:cTn id="69" dur="500"/>
                                        <p:tgtEl>
                                          <p:spTgt spid="181"/>
                                        </p:tgtEl>
                                      </p:cBhvr>
                                    </p:animEffect>
                                  </p:childTnLst>
                                </p:cTn>
                              </p:par>
                              <p:par>
                                <p:cTn id="70" presetID="22" presetClass="entr" presetSubtype="8" fill="hold" nodeType="withEffect">
                                  <p:stCondLst>
                                    <p:cond delay="0"/>
                                  </p:stCondLst>
                                  <p:childTnLst>
                                    <p:set>
                                      <p:cBhvr>
                                        <p:cTn id="71" dur="1" fill="hold">
                                          <p:stCondLst>
                                            <p:cond delay="0"/>
                                          </p:stCondLst>
                                        </p:cTn>
                                        <p:tgtEl>
                                          <p:spTgt spid="164"/>
                                        </p:tgtEl>
                                        <p:attrNameLst>
                                          <p:attrName>style.visibility</p:attrName>
                                        </p:attrNameLst>
                                      </p:cBhvr>
                                      <p:to>
                                        <p:strVal val="visible"/>
                                      </p:to>
                                    </p:set>
                                    <p:animEffect transition="in" filter="wipe(left)">
                                      <p:cBhvr>
                                        <p:cTn id="72" dur="500"/>
                                        <p:tgtEl>
                                          <p:spTgt spid="164"/>
                                        </p:tgtEl>
                                      </p:cBhvr>
                                    </p:animEffect>
                                  </p:childTnLst>
                                </p:cTn>
                              </p:par>
                              <p:par>
                                <p:cTn id="73" presetID="22" presetClass="entr" presetSubtype="8" fill="hold" nodeType="withEffect">
                                  <p:stCondLst>
                                    <p:cond delay="0"/>
                                  </p:stCondLst>
                                  <p:childTnLst>
                                    <p:set>
                                      <p:cBhvr>
                                        <p:cTn id="74" dur="1" fill="hold">
                                          <p:stCondLst>
                                            <p:cond delay="0"/>
                                          </p:stCondLst>
                                        </p:cTn>
                                        <p:tgtEl>
                                          <p:spTgt spid="263"/>
                                        </p:tgtEl>
                                        <p:attrNameLst>
                                          <p:attrName>style.visibility</p:attrName>
                                        </p:attrNameLst>
                                      </p:cBhvr>
                                      <p:to>
                                        <p:strVal val="visible"/>
                                      </p:to>
                                    </p:set>
                                    <p:animEffect transition="in" filter="wipe(left)">
                                      <p:cBhvr>
                                        <p:cTn id="75" dur="500"/>
                                        <p:tgtEl>
                                          <p:spTgt spid="263"/>
                                        </p:tgtEl>
                                      </p:cBhvr>
                                    </p:animEffect>
                                  </p:childTnLst>
                                </p:cTn>
                              </p:par>
                              <p:par>
                                <p:cTn id="76" presetID="22" presetClass="entr" presetSubtype="8" fill="hold" grpId="0" nodeType="withEffect">
                                  <p:stCondLst>
                                    <p:cond delay="0"/>
                                  </p:stCondLst>
                                  <p:childTnLst>
                                    <p:set>
                                      <p:cBhvr>
                                        <p:cTn id="77" dur="1" fill="hold">
                                          <p:stCondLst>
                                            <p:cond delay="0"/>
                                          </p:stCondLst>
                                        </p:cTn>
                                        <p:tgtEl>
                                          <p:spTgt spid="156"/>
                                        </p:tgtEl>
                                        <p:attrNameLst>
                                          <p:attrName>style.visibility</p:attrName>
                                        </p:attrNameLst>
                                      </p:cBhvr>
                                      <p:to>
                                        <p:strVal val="visible"/>
                                      </p:to>
                                    </p:set>
                                    <p:animEffect transition="in" filter="wipe(left)">
                                      <p:cBhvr>
                                        <p:cTn id="78" dur="500"/>
                                        <p:tgtEl>
                                          <p:spTgt spid="156"/>
                                        </p:tgtEl>
                                      </p:cBhvr>
                                    </p:animEffect>
                                  </p:childTnLst>
                                </p:cTn>
                              </p:par>
                              <p:par>
                                <p:cTn id="79" presetID="22" presetClass="entr" presetSubtype="8" fill="hold" grpId="0" nodeType="withEffect">
                                  <p:stCondLst>
                                    <p:cond delay="0"/>
                                  </p:stCondLst>
                                  <p:childTnLst>
                                    <p:set>
                                      <p:cBhvr>
                                        <p:cTn id="80" dur="1" fill="hold">
                                          <p:stCondLst>
                                            <p:cond delay="0"/>
                                          </p:stCondLst>
                                        </p:cTn>
                                        <p:tgtEl>
                                          <p:spTgt spid="318"/>
                                        </p:tgtEl>
                                        <p:attrNameLst>
                                          <p:attrName>style.visibility</p:attrName>
                                        </p:attrNameLst>
                                      </p:cBhvr>
                                      <p:to>
                                        <p:strVal val="visible"/>
                                      </p:to>
                                    </p:set>
                                    <p:animEffect transition="in" filter="wipe(left)">
                                      <p:cBhvr>
                                        <p:cTn id="81" dur="500"/>
                                        <p:tgtEl>
                                          <p:spTgt spid="318"/>
                                        </p:tgtEl>
                                      </p:cBhvr>
                                    </p:animEffect>
                                  </p:childTnLst>
                                </p:cTn>
                              </p:par>
                              <p:par>
                                <p:cTn id="82" presetID="22" presetClass="entr" presetSubtype="8" fill="hold" grpId="0" nodeType="withEffect">
                                  <p:stCondLst>
                                    <p:cond delay="0"/>
                                  </p:stCondLst>
                                  <p:childTnLst>
                                    <p:set>
                                      <p:cBhvr>
                                        <p:cTn id="83" dur="1" fill="hold">
                                          <p:stCondLst>
                                            <p:cond delay="0"/>
                                          </p:stCondLst>
                                        </p:cTn>
                                        <p:tgtEl>
                                          <p:spTgt spid="302"/>
                                        </p:tgtEl>
                                        <p:attrNameLst>
                                          <p:attrName>style.visibility</p:attrName>
                                        </p:attrNameLst>
                                      </p:cBhvr>
                                      <p:to>
                                        <p:strVal val="visible"/>
                                      </p:to>
                                    </p:set>
                                    <p:animEffect transition="in" filter="wipe(left)">
                                      <p:cBhvr>
                                        <p:cTn id="84" dur="500"/>
                                        <p:tgtEl>
                                          <p:spTgt spid="302"/>
                                        </p:tgtEl>
                                      </p:cBhvr>
                                    </p:animEffect>
                                  </p:childTnLst>
                                </p:cTn>
                              </p:par>
                              <p:par>
                                <p:cTn id="85" presetID="22" presetClass="entr" presetSubtype="8" fill="hold" nodeType="withEffect">
                                  <p:stCondLst>
                                    <p:cond delay="0"/>
                                  </p:stCondLst>
                                  <p:childTnLst>
                                    <p:set>
                                      <p:cBhvr>
                                        <p:cTn id="86" dur="1" fill="hold">
                                          <p:stCondLst>
                                            <p:cond delay="0"/>
                                          </p:stCondLst>
                                        </p:cTn>
                                        <p:tgtEl>
                                          <p:spTgt spid="109"/>
                                        </p:tgtEl>
                                        <p:attrNameLst>
                                          <p:attrName>style.visibility</p:attrName>
                                        </p:attrNameLst>
                                      </p:cBhvr>
                                      <p:to>
                                        <p:strVal val="visible"/>
                                      </p:to>
                                    </p:set>
                                    <p:animEffect transition="in" filter="wipe(left)">
                                      <p:cBhvr>
                                        <p:cTn id="87" dur="500"/>
                                        <p:tgtEl>
                                          <p:spTgt spid="109"/>
                                        </p:tgtEl>
                                      </p:cBhvr>
                                    </p:animEffect>
                                  </p:childTnLst>
                                </p:cTn>
                              </p:par>
                              <p:par>
                                <p:cTn id="88" presetID="22" presetClass="entr" presetSubtype="8" fill="hold" nodeType="withEffect">
                                  <p:stCondLst>
                                    <p:cond delay="0"/>
                                  </p:stCondLst>
                                  <p:childTnLst>
                                    <p:set>
                                      <p:cBhvr>
                                        <p:cTn id="89" dur="1" fill="hold">
                                          <p:stCondLst>
                                            <p:cond delay="0"/>
                                          </p:stCondLst>
                                        </p:cTn>
                                        <p:tgtEl>
                                          <p:spTgt spid="91"/>
                                        </p:tgtEl>
                                        <p:attrNameLst>
                                          <p:attrName>style.visibility</p:attrName>
                                        </p:attrNameLst>
                                      </p:cBhvr>
                                      <p:to>
                                        <p:strVal val="visible"/>
                                      </p:to>
                                    </p:set>
                                    <p:animEffect transition="in" filter="wipe(left)">
                                      <p:cBhvr>
                                        <p:cTn id="90" dur="500"/>
                                        <p:tgtEl>
                                          <p:spTgt spid="91"/>
                                        </p:tgtEl>
                                      </p:cBhvr>
                                    </p:animEffect>
                                  </p:childTnLst>
                                </p:cTn>
                              </p:par>
                              <p:par>
                                <p:cTn id="91" presetID="22" presetClass="entr" presetSubtype="8" fill="hold" nodeType="withEffect">
                                  <p:stCondLst>
                                    <p:cond delay="0"/>
                                  </p:stCondLst>
                                  <p:childTnLst>
                                    <p:set>
                                      <p:cBhvr>
                                        <p:cTn id="92" dur="1" fill="hold">
                                          <p:stCondLst>
                                            <p:cond delay="0"/>
                                          </p:stCondLst>
                                        </p:cTn>
                                        <p:tgtEl>
                                          <p:spTgt spid="108"/>
                                        </p:tgtEl>
                                        <p:attrNameLst>
                                          <p:attrName>style.visibility</p:attrName>
                                        </p:attrNameLst>
                                      </p:cBhvr>
                                      <p:to>
                                        <p:strVal val="visible"/>
                                      </p:to>
                                    </p:set>
                                    <p:animEffect transition="in" filter="wipe(left)">
                                      <p:cBhvr>
                                        <p:cTn id="93" dur="500"/>
                                        <p:tgtEl>
                                          <p:spTgt spid="1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9" grpId="0" animBg="1"/>
      <p:bldP spid="132" grpId="0" animBg="1"/>
      <p:bldP spid="145" grpId="0" animBg="1"/>
      <p:bldP spid="270" grpId="0"/>
      <p:bldP spid="156" grpId="0" animBg="1"/>
      <p:bldP spid="302" grpId="0"/>
      <p:bldP spid="315" grpId="0"/>
      <p:bldP spid="315" grpId="1"/>
      <p:bldP spid="318" grpId="0"/>
      <p:bldP spid="28" grpId="0" animBg="1"/>
      <p:bldP spid="301" grpId="0"/>
      <p:bldP spid="301" grpId="1"/>
      <p:bldP spid="321" grpId="0" animBg="1"/>
      <p:bldP spid="33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extBox 35"/>
          <p:cNvSpPr txBox="1"/>
          <p:nvPr/>
        </p:nvSpPr>
        <p:spPr>
          <a:xfrm>
            <a:off x="1465913" y="4177736"/>
            <a:ext cx="2715056" cy="461665"/>
          </a:xfrm>
          <a:prstGeom prst="rect">
            <a:avLst/>
          </a:prstGeom>
          <a:noFill/>
        </p:spPr>
        <p:txBody>
          <a:bodyPr wrap="square" rtlCol="0">
            <a:spAutoFit/>
          </a:bodyPr>
          <a:lstStyle/>
          <a:p>
            <a:r>
              <a:rPr lang="en-US" sz="2400" b="1" dirty="0" smtClean="0"/>
              <a:t>BASE                 LIMIT     </a:t>
            </a:r>
            <a:endParaRPr lang="en-US" sz="2400" b="1" dirty="0"/>
          </a:p>
        </p:txBody>
      </p:sp>
      <p:sp>
        <p:nvSpPr>
          <p:cNvPr id="2" name="Title 1"/>
          <p:cNvSpPr>
            <a:spLocks noGrp="1"/>
          </p:cNvSpPr>
          <p:nvPr>
            <p:ph type="title"/>
          </p:nvPr>
        </p:nvSpPr>
        <p:spPr>
          <a:xfrm>
            <a:off x="332901" y="274638"/>
            <a:ext cx="8811099" cy="1143000"/>
          </a:xfrm>
        </p:spPr>
        <p:txBody>
          <a:bodyPr>
            <a:normAutofit fontScale="90000"/>
          </a:bodyPr>
          <a:lstStyle/>
          <a:p>
            <a:r>
              <a:rPr lang="en-US" dirty="0" smtClean="0"/>
              <a:t>S/W:      Setup Direct Segment Registers</a:t>
            </a:r>
            <a:endParaRPr lang="en-US" dirty="0"/>
          </a:p>
        </p:txBody>
      </p:sp>
      <p:sp>
        <p:nvSpPr>
          <p:cNvPr id="3" name="Content Placeholder 2"/>
          <p:cNvSpPr>
            <a:spLocks noGrp="1"/>
          </p:cNvSpPr>
          <p:nvPr>
            <p:ph idx="1"/>
          </p:nvPr>
        </p:nvSpPr>
        <p:spPr/>
        <p:txBody>
          <a:bodyPr/>
          <a:lstStyle/>
          <a:p>
            <a:r>
              <a:rPr lang="en-US" dirty="0" smtClean="0"/>
              <a:t>Calculate register values for processes</a:t>
            </a:r>
          </a:p>
          <a:p>
            <a:pPr lvl="1"/>
            <a:r>
              <a:rPr lang="en-US" sz="2200" dirty="0" smtClean="0"/>
              <a:t>BASE = Start VA of Direct Segment</a:t>
            </a:r>
          </a:p>
          <a:p>
            <a:pPr lvl="1"/>
            <a:r>
              <a:rPr lang="en-US" sz="2200" dirty="0" smtClean="0"/>
              <a:t>LIMIT = End VA of Direct Segment</a:t>
            </a:r>
          </a:p>
          <a:p>
            <a:pPr lvl="1"/>
            <a:r>
              <a:rPr lang="en-US" sz="2200" dirty="0" smtClean="0"/>
              <a:t>OFFSET = BASE – Start PA of Direct Segment</a:t>
            </a:r>
          </a:p>
          <a:p>
            <a:r>
              <a:rPr lang="en-US" dirty="0" smtClean="0"/>
              <a:t>Save and restore register values</a:t>
            </a:r>
            <a:endParaRPr lang="en-US" dirty="0"/>
          </a:p>
        </p:txBody>
      </p:sp>
      <p:sp>
        <p:nvSpPr>
          <p:cNvPr id="4" name="Oval 3"/>
          <p:cNvSpPr/>
          <p:nvPr/>
        </p:nvSpPr>
        <p:spPr>
          <a:xfrm>
            <a:off x="1741065" y="603875"/>
            <a:ext cx="548640" cy="548640"/>
          </a:xfrm>
          <a:prstGeom prst="ellipse">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dirty="0">
                <a:solidFill>
                  <a:schemeClr val="tx1"/>
                </a:solidFill>
              </a:rPr>
              <a:t>1</a:t>
            </a:r>
          </a:p>
        </p:txBody>
      </p:sp>
      <p:sp>
        <p:nvSpPr>
          <p:cNvPr id="6" name="TextBox 5"/>
          <p:cNvSpPr txBox="1"/>
          <p:nvPr/>
        </p:nvSpPr>
        <p:spPr>
          <a:xfrm>
            <a:off x="1200117" y="5075519"/>
            <a:ext cx="1304243" cy="461665"/>
          </a:xfrm>
          <a:prstGeom prst="rect">
            <a:avLst/>
          </a:prstGeom>
          <a:noFill/>
        </p:spPr>
        <p:txBody>
          <a:bodyPr wrap="square" rtlCol="0">
            <a:spAutoFit/>
          </a:bodyPr>
          <a:lstStyle/>
          <a:p>
            <a:r>
              <a:rPr lang="en-US" sz="2400" b="1" dirty="0" smtClean="0"/>
              <a:t>OFFSET</a:t>
            </a:r>
            <a:endParaRPr lang="en-US" sz="2400" b="1" dirty="0"/>
          </a:p>
        </p:txBody>
      </p:sp>
      <p:sp>
        <p:nvSpPr>
          <p:cNvPr id="7" name="Rectangle 6"/>
          <p:cNvSpPr/>
          <p:nvPr/>
        </p:nvSpPr>
        <p:spPr>
          <a:xfrm>
            <a:off x="2024859" y="5749467"/>
            <a:ext cx="4876800" cy="425793"/>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17862" y="4660114"/>
            <a:ext cx="3689672" cy="460396"/>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329659" y="5749467"/>
            <a:ext cx="76200" cy="425793"/>
          </a:xfrm>
          <a:prstGeom prst="rect">
            <a:avLst/>
          </a:prstGeom>
          <a:solidFill>
            <a:schemeClr val="accent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61174" y="5759906"/>
            <a:ext cx="76200" cy="425793"/>
          </a:xfrm>
          <a:prstGeom prst="rect">
            <a:avLst/>
          </a:prstGeom>
          <a:solidFill>
            <a:schemeClr val="accent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482059" y="5749467"/>
            <a:ext cx="76200" cy="425793"/>
          </a:xfrm>
          <a:prstGeom prst="rect">
            <a:avLst/>
          </a:prstGeom>
          <a:solidFill>
            <a:schemeClr val="accent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6783359" y="5747479"/>
            <a:ext cx="76200" cy="425793"/>
          </a:xfrm>
          <a:prstGeom prst="rect">
            <a:avLst/>
          </a:prstGeom>
          <a:solidFill>
            <a:schemeClr val="accent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826682" y="5744248"/>
            <a:ext cx="76200" cy="425793"/>
          </a:xfrm>
          <a:prstGeom prst="rect">
            <a:avLst/>
          </a:prstGeom>
          <a:solidFill>
            <a:schemeClr val="accent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1122661" y="4660114"/>
            <a:ext cx="76200" cy="460396"/>
          </a:xfrm>
          <a:prstGeom prst="rect">
            <a:avLst/>
          </a:prstGeom>
          <a:solidFill>
            <a:schemeClr val="accent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1427813" y="4674728"/>
            <a:ext cx="76200" cy="460396"/>
          </a:xfrm>
          <a:prstGeom prst="rect">
            <a:avLst/>
          </a:prstGeom>
          <a:solidFill>
            <a:schemeClr val="tx2">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Arrow Connector 20"/>
          <p:cNvCxnSpPr/>
          <p:nvPr/>
        </p:nvCxnSpPr>
        <p:spPr>
          <a:xfrm>
            <a:off x="2296042" y="5085299"/>
            <a:ext cx="812435" cy="658950"/>
          </a:xfrm>
          <a:prstGeom prst="straightConnector1">
            <a:avLst/>
          </a:prstGeom>
          <a:ln w="53975">
            <a:solidFill>
              <a:schemeClr val="accent3">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4183497" y="5129521"/>
            <a:ext cx="836028" cy="606665"/>
          </a:xfrm>
          <a:prstGeom prst="straightConnector1">
            <a:avLst/>
          </a:prstGeom>
          <a:ln w="53975">
            <a:solidFill>
              <a:schemeClr val="accent3">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1408471" y="5780740"/>
            <a:ext cx="829135" cy="461665"/>
          </a:xfrm>
          <a:prstGeom prst="rect">
            <a:avLst/>
          </a:prstGeom>
          <a:noFill/>
        </p:spPr>
        <p:txBody>
          <a:bodyPr wrap="square" rtlCol="0">
            <a:spAutoFit/>
          </a:bodyPr>
          <a:lstStyle/>
          <a:p>
            <a:r>
              <a:rPr lang="en-US" sz="2400" b="1" dirty="0"/>
              <a:t>P</a:t>
            </a:r>
            <a:r>
              <a:rPr lang="en-US" sz="2400" b="1" dirty="0" smtClean="0"/>
              <a:t>A</a:t>
            </a:r>
            <a:endParaRPr lang="en-US" sz="2400" b="1" dirty="0"/>
          </a:p>
        </p:txBody>
      </p:sp>
      <p:cxnSp>
        <p:nvCxnSpPr>
          <p:cNvPr id="25" name="Straight Connector 24"/>
          <p:cNvCxnSpPr>
            <a:endCxn id="31" idx="1"/>
          </p:cNvCxnSpPr>
          <p:nvPr/>
        </p:nvCxnSpPr>
        <p:spPr>
          <a:xfrm>
            <a:off x="3108477" y="5439092"/>
            <a:ext cx="0" cy="518053"/>
          </a:xfrm>
          <a:prstGeom prst="line">
            <a:avLst/>
          </a:prstGeom>
          <a:ln w="38100">
            <a:solidFill>
              <a:schemeClr val="accent2"/>
            </a:solidFill>
            <a:prstDash val="dash"/>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2282188" y="4303649"/>
            <a:ext cx="13854" cy="413132"/>
          </a:xfrm>
          <a:prstGeom prst="line">
            <a:avLst/>
          </a:prstGeom>
          <a:ln w="38100">
            <a:solidFill>
              <a:schemeClr val="accent2"/>
            </a:solidFill>
            <a:prstDash val="dash"/>
          </a:ln>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2329659" y="5439092"/>
            <a:ext cx="778818" cy="0"/>
          </a:xfrm>
          <a:prstGeom prst="line">
            <a:avLst/>
          </a:prstGeom>
          <a:ln w="38100">
            <a:solidFill>
              <a:schemeClr val="accent2"/>
            </a:solidFill>
            <a:prstDash val="dash"/>
            <a:headEnd type="triangle" w="lg"/>
            <a:tailEnd type="triangle" w="lg" len="lg"/>
          </a:ln>
        </p:spPr>
        <p:style>
          <a:lnRef idx="2">
            <a:schemeClr val="accent1"/>
          </a:lnRef>
          <a:fillRef idx="0">
            <a:schemeClr val="accent1"/>
          </a:fillRef>
          <a:effectRef idx="1">
            <a:schemeClr val="accent1"/>
          </a:effectRef>
          <a:fontRef idx="minor">
            <a:schemeClr val="tx1"/>
          </a:fontRef>
        </p:style>
      </p:cxnSp>
      <p:sp>
        <p:nvSpPr>
          <p:cNvPr id="31" name="Rectangle 30"/>
          <p:cNvSpPr/>
          <p:nvPr/>
        </p:nvSpPr>
        <p:spPr>
          <a:xfrm>
            <a:off x="3108477" y="5744248"/>
            <a:ext cx="1911048" cy="425793"/>
          </a:xfrm>
          <a:prstGeom prst="rect">
            <a:avLst/>
          </a:prstGeom>
          <a:gradFill flip="none" rotWithShape="1">
            <a:gsLst>
              <a:gs pos="64000">
                <a:schemeClr val="accent3">
                  <a:lumMod val="75000"/>
                </a:schemeClr>
              </a:gs>
              <a:gs pos="100000">
                <a:schemeClr val="accent3">
                  <a:lumMod val="60000"/>
                  <a:lumOff val="40000"/>
                </a:schemeClr>
              </a:gs>
            </a:gsLst>
            <a:lin ang="0" scaled="1"/>
            <a:tileRect/>
          </a:gra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123291" y="4660070"/>
            <a:ext cx="829135" cy="461665"/>
          </a:xfrm>
          <a:prstGeom prst="rect">
            <a:avLst/>
          </a:prstGeom>
          <a:noFill/>
        </p:spPr>
        <p:txBody>
          <a:bodyPr wrap="square" rtlCol="0">
            <a:spAutoFit/>
          </a:bodyPr>
          <a:lstStyle/>
          <a:p>
            <a:r>
              <a:rPr lang="en-US" sz="2400" b="1" dirty="0" smtClean="0"/>
              <a:t>VA</a:t>
            </a:r>
            <a:r>
              <a:rPr lang="en-US" sz="2400" b="1" baseline="-25000" dirty="0" smtClean="0"/>
              <a:t>1</a:t>
            </a:r>
            <a:endParaRPr lang="en-US" sz="2400" b="1" dirty="0"/>
          </a:p>
        </p:txBody>
      </p:sp>
      <p:sp>
        <p:nvSpPr>
          <p:cNvPr id="40" name="Rectangle 39"/>
          <p:cNvSpPr/>
          <p:nvPr/>
        </p:nvSpPr>
        <p:spPr>
          <a:xfrm>
            <a:off x="5175695" y="5736185"/>
            <a:ext cx="1460899" cy="425793"/>
          </a:xfrm>
          <a:prstGeom prst="rect">
            <a:avLst/>
          </a:prstGeom>
          <a:gradFill flip="none" rotWithShape="1">
            <a:gsLst>
              <a:gs pos="64000">
                <a:schemeClr val="accent3">
                  <a:lumMod val="75000"/>
                </a:schemeClr>
              </a:gs>
              <a:gs pos="100000">
                <a:schemeClr val="accent3">
                  <a:lumMod val="60000"/>
                  <a:lumOff val="40000"/>
                </a:schemeClr>
              </a:gs>
            </a:gsLst>
            <a:lin ang="0" scaled="1"/>
            <a:tileRect/>
          </a:gra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1342234" y="4674728"/>
            <a:ext cx="76200" cy="445782"/>
          </a:xfrm>
          <a:prstGeom prst="rect">
            <a:avLst/>
          </a:prstGeom>
          <a:solidFill>
            <a:schemeClr val="accent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2272449" y="4660070"/>
            <a:ext cx="1911048" cy="464999"/>
          </a:xfrm>
          <a:prstGeom prst="rect">
            <a:avLst/>
          </a:prstGeom>
          <a:gradFill flip="none" rotWithShape="1">
            <a:gsLst>
              <a:gs pos="64000">
                <a:schemeClr val="accent3">
                  <a:lumMod val="75000"/>
                </a:schemeClr>
              </a:gs>
              <a:gs pos="100000">
                <a:schemeClr val="accent3">
                  <a:lumMod val="60000"/>
                  <a:lumOff val="40000"/>
                </a:schemeClr>
              </a:gs>
            </a:gsLst>
            <a:lin ang="0" scaled="1"/>
            <a:tileRect/>
          </a:gra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1" name="Straight Connector 50"/>
          <p:cNvCxnSpPr/>
          <p:nvPr/>
        </p:nvCxnSpPr>
        <p:spPr>
          <a:xfrm>
            <a:off x="2297109" y="5060641"/>
            <a:ext cx="0" cy="506193"/>
          </a:xfrm>
          <a:prstGeom prst="line">
            <a:avLst/>
          </a:prstGeom>
          <a:ln w="38100">
            <a:solidFill>
              <a:schemeClr val="accent2"/>
            </a:solidFill>
            <a:prstDash val="dash"/>
          </a:ln>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4183497" y="4303649"/>
            <a:ext cx="0" cy="506193"/>
          </a:xfrm>
          <a:prstGeom prst="line">
            <a:avLst/>
          </a:prstGeom>
          <a:ln w="38100">
            <a:solidFill>
              <a:schemeClr val="accent2"/>
            </a:solidFill>
            <a:prstDash val="dash"/>
          </a:ln>
        </p:spPr>
        <p:style>
          <a:lnRef idx="2">
            <a:schemeClr val="accent1"/>
          </a:lnRef>
          <a:fillRef idx="0">
            <a:schemeClr val="accent1"/>
          </a:fillRef>
          <a:effectRef idx="1">
            <a:schemeClr val="accent1"/>
          </a:effectRef>
          <a:fontRef idx="minor">
            <a:schemeClr val="tx1"/>
          </a:fontRef>
        </p:style>
      </p:cxnSp>
      <p:sp>
        <p:nvSpPr>
          <p:cNvPr id="56" name="Rectangle 55"/>
          <p:cNvSpPr/>
          <p:nvPr/>
        </p:nvSpPr>
        <p:spPr>
          <a:xfrm>
            <a:off x="5248772" y="4664566"/>
            <a:ext cx="3689672" cy="460396"/>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5553571" y="4664566"/>
            <a:ext cx="76200" cy="460396"/>
          </a:xfrm>
          <a:prstGeom prst="rect">
            <a:avLst/>
          </a:prstGeom>
          <a:solidFill>
            <a:schemeClr val="accent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 name="Straight Connector 58"/>
          <p:cNvCxnSpPr/>
          <p:nvPr/>
        </p:nvCxnSpPr>
        <p:spPr>
          <a:xfrm>
            <a:off x="6843235" y="4308101"/>
            <a:ext cx="13854" cy="413132"/>
          </a:xfrm>
          <a:prstGeom prst="line">
            <a:avLst/>
          </a:prstGeom>
          <a:ln w="38100">
            <a:solidFill>
              <a:schemeClr val="accent2"/>
            </a:solidFill>
            <a:prstDash val="dash"/>
          </a:ln>
        </p:spPr>
        <p:style>
          <a:lnRef idx="2">
            <a:schemeClr val="accent1"/>
          </a:lnRef>
          <a:fillRef idx="0">
            <a:schemeClr val="accent1"/>
          </a:fillRef>
          <a:effectRef idx="1">
            <a:schemeClr val="accent1"/>
          </a:effectRef>
          <a:fontRef idx="minor">
            <a:schemeClr val="tx1"/>
          </a:fontRef>
        </p:style>
      </p:cxnSp>
      <p:sp>
        <p:nvSpPr>
          <p:cNvPr id="60" name="TextBox 59"/>
          <p:cNvSpPr txBox="1"/>
          <p:nvPr/>
        </p:nvSpPr>
        <p:spPr>
          <a:xfrm>
            <a:off x="4675116" y="4615019"/>
            <a:ext cx="829135" cy="461665"/>
          </a:xfrm>
          <a:prstGeom prst="rect">
            <a:avLst/>
          </a:prstGeom>
          <a:noFill/>
        </p:spPr>
        <p:txBody>
          <a:bodyPr wrap="square" rtlCol="0">
            <a:spAutoFit/>
          </a:bodyPr>
          <a:lstStyle/>
          <a:p>
            <a:r>
              <a:rPr lang="en-US" sz="2400" b="1" dirty="0" smtClean="0"/>
              <a:t>VA</a:t>
            </a:r>
            <a:r>
              <a:rPr lang="en-US" sz="2400" b="1" baseline="-25000" dirty="0" smtClean="0"/>
              <a:t>2</a:t>
            </a:r>
            <a:endParaRPr lang="en-US" sz="2400" b="1" dirty="0"/>
          </a:p>
        </p:txBody>
      </p:sp>
      <p:sp>
        <p:nvSpPr>
          <p:cNvPr id="62" name="Rectangle 61"/>
          <p:cNvSpPr/>
          <p:nvPr/>
        </p:nvSpPr>
        <p:spPr>
          <a:xfrm>
            <a:off x="5773144" y="4679180"/>
            <a:ext cx="76200" cy="445782"/>
          </a:xfrm>
          <a:prstGeom prst="rect">
            <a:avLst/>
          </a:prstGeom>
          <a:solidFill>
            <a:schemeClr val="accent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4" name="Straight Connector 63"/>
          <p:cNvCxnSpPr/>
          <p:nvPr/>
        </p:nvCxnSpPr>
        <p:spPr>
          <a:xfrm>
            <a:off x="8330817" y="4320430"/>
            <a:ext cx="0" cy="506193"/>
          </a:xfrm>
          <a:prstGeom prst="line">
            <a:avLst/>
          </a:prstGeom>
          <a:ln w="38100">
            <a:solidFill>
              <a:schemeClr val="accent2"/>
            </a:solidFill>
            <a:prstDash val="dash"/>
          </a:ln>
        </p:spPr>
        <p:style>
          <a:lnRef idx="2">
            <a:schemeClr val="accent1"/>
          </a:lnRef>
          <a:fillRef idx="0">
            <a:schemeClr val="accent1"/>
          </a:fillRef>
          <a:effectRef idx="1">
            <a:schemeClr val="accent1"/>
          </a:effectRef>
          <a:fontRef idx="minor">
            <a:schemeClr val="tx1"/>
          </a:fontRef>
        </p:style>
      </p:cxnSp>
      <p:sp>
        <p:nvSpPr>
          <p:cNvPr id="66" name="Rectangle 65"/>
          <p:cNvSpPr/>
          <p:nvPr/>
        </p:nvSpPr>
        <p:spPr>
          <a:xfrm>
            <a:off x="6859559" y="4667831"/>
            <a:ext cx="1460899" cy="469333"/>
          </a:xfrm>
          <a:prstGeom prst="rect">
            <a:avLst/>
          </a:prstGeom>
          <a:gradFill flip="none" rotWithShape="1">
            <a:gsLst>
              <a:gs pos="64000">
                <a:schemeClr val="accent3">
                  <a:lumMod val="75000"/>
                </a:schemeClr>
              </a:gs>
              <a:gs pos="100000">
                <a:schemeClr val="accent3">
                  <a:lumMod val="60000"/>
                  <a:lumOff val="40000"/>
                </a:schemeClr>
              </a:gs>
            </a:gsLst>
            <a:lin ang="0" scaled="1"/>
            <a:tileRect/>
          </a:gra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0" name="Straight Arrow Connector 69"/>
          <p:cNvCxnSpPr/>
          <p:nvPr/>
        </p:nvCxnSpPr>
        <p:spPr>
          <a:xfrm flipH="1">
            <a:off x="5175695" y="5153241"/>
            <a:ext cx="1667540" cy="582944"/>
          </a:xfrm>
          <a:prstGeom prst="straightConnector1">
            <a:avLst/>
          </a:prstGeom>
          <a:ln w="53975">
            <a:solidFill>
              <a:schemeClr val="accent3">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p:nvPr/>
        </p:nvCxnSpPr>
        <p:spPr>
          <a:xfrm flipH="1">
            <a:off x="6521854" y="5103998"/>
            <a:ext cx="1798604" cy="676742"/>
          </a:xfrm>
          <a:prstGeom prst="straightConnector1">
            <a:avLst/>
          </a:prstGeom>
          <a:ln w="53975">
            <a:solidFill>
              <a:schemeClr val="accent3">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5175695" y="5485221"/>
            <a:ext cx="0" cy="518053"/>
          </a:xfrm>
          <a:prstGeom prst="line">
            <a:avLst/>
          </a:prstGeom>
          <a:ln w="38100">
            <a:solidFill>
              <a:schemeClr val="accent2"/>
            </a:solidFill>
            <a:prstDash val="dash"/>
          </a:ln>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a:off x="6859559" y="4992015"/>
            <a:ext cx="0" cy="506193"/>
          </a:xfrm>
          <a:prstGeom prst="line">
            <a:avLst/>
          </a:prstGeom>
          <a:ln w="38100">
            <a:solidFill>
              <a:schemeClr val="accent2"/>
            </a:solidFill>
            <a:prstDash val="dash"/>
          </a:ln>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flipV="1">
            <a:off x="5175695" y="5439093"/>
            <a:ext cx="1683864" cy="46128"/>
          </a:xfrm>
          <a:prstGeom prst="line">
            <a:avLst/>
          </a:prstGeom>
          <a:ln w="38100">
            <a:solidFill>
              <a:schemeClr val="accent2"/>
            </a:solidFill>
            <a:prstDash val="dash"/>
            <a:headEnd type="triangle" w="lg"/>
            <a:tailEnd type="triangle" w="lg" len="lg"/>
          </a:ln>
        </p:spPr>
        <p:style>
          <a:lnRef idx="2">
            <a:schemeClr val="accent1"/>
          </a:lnRef>
          <a:fillRef idx="0">
            <a:schemeClr val="accent1"/>
          </a:fillRef>
          <a:effectRef idx="1">
            <a:schemeClr val="accent1"/>
          </a:effectRef>
          <a:fontRef idx="minor">
            <a:schemeClr val="tx1"/>
          </a:fontRef>
        </p:style>
      </p:cxnSp>
      <p:sp>
        <p:nvSpPr>
          <p:cNvPr id="79" name="Rectangle 78"/>
          <p:cNvSpPr/>
          <p:nvPr/>
        </p:nvSpPr>
        <p:spPr>
          <a:xfrm>
            <a:off x="123292" y="4274043"/>
            <a:ext cx="4630004" cy="1071597"/>
          </a:xfrm>
          <a:prstGeom prst="rect">
            <a:avLst/>
          </a:prstGeom>
          <a:solidFill>
            <a:schemeClr val="bg1">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AF62452-41C0-4244-BAAB-DE9058DFAA7D}" type="datetime1">
              <a:rPr lang="en-US" smtClean="0"/>
              <a:t>6/23/13</a:t>
            </a:fld>
            <a:endParaRPr lang="en-US"/>
          </a:p>
        </p:txBody>
      </p:sp>
      <p:sp>
        <p:nvSpPr>
          <p:cNvPr id="16" name="Footer Placeholder 15"/>
          <p:cNvSpPr>
            <a:spLocks noGrp="1"/>
          </p:cNvSpPr>
          <p:nvPr>
            <p:ph type="ftr" sz="quarter" idx="11"/>
          </p:nvPr>
        </p:nvSpPr>
        <p:spPr/>
        <p:txBody>
          <a:bodyPr/>
          <a:lstStyle/>
          <a:p>
            <a:r>
              <a:rPr lang="en-US" smtClean="0"/>
              <a:t>ISCA 2013</a:t>
            </a:r>
            <a:endParaRPr lang="en-US"/>
          </a:p>
        </p:txBody>
      </p:sp>
      <p:sp>
        <p:nvSpPr>
          <p:cNvPr id="17" name="Slide Number Placeholder 16"/>
          <p:cNvSpPr>
            <a:spLocks noGrp="1"/>
          </p:cNvSpPr>
          <p:nvPr>
            <p:ph type="sldNum" sz="quarter" idx="12"/>
          </p:nvPr>
        </p:nvSpPr>
        <p:spPr/>
        <p:txBody>
          <a:bodyPr/>
          <a:lstStyle/>
          <a:p>
            <a:fld id="{887A02A5-7F3F-844B-8669-A3C574085186}" type="slidenum">
              <a:rPr lang="en-US" smtClean="0"/>
              <a:t>22</a:t>
            </a:fld>
            <a:endParaRPr lang="en-US"/>
          </a:p>
        </p:txBody>
      </p:sp>
    </p:spTree>
    <p:extLst>
      <p:ext uri="{BB962C8B-B14F-4D97-AF65-F5344CB8AC3E}">
        <p14:creationId xmlns:p14="http://schemas.microsoft.com/office/powerpoint/2010/main" val="139378762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4"/>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51"/>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2"/>
                                        </p:tgtEl>
                                        <p:attrNameLst>
                                          <p:attrName>style.visibility</p:attrName>
                                        </p:attrNameLst>
                                      </p:cBhvr>
                                      <p:to>
                                        <p:strVal val="visible"/>
                                      </p:to>
                                    </p:set>
                                  </p:childTnLst>
                                </p:cTn>
                              </p:par>
                              <p:par>
                                <p:cTn id="47" presetID="1" presetClass="entr" presetSubtype="0" fill="hold" grpId="1" nodeType="withEffect">
                                  <p:stCondLst>
                                    <p:cond delay="0"/>
                                  </p:stCondLst>
                                  <p:childTnLst>
                                    <p:set>
                                      <p:cBhvr>
                                        <p:cTn id="48" dur="1" fill="hold">
                                          <p:stCondLst>
                                            <p:cond delay="0"/>
                                          </p:stCondLst>
                                        </p:cTn>
                                        <p:tgtEl>
                                          <p:spTgt spid="4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2"/>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7"/>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childTnLst>
                                </p:cTn>
                              </p:par>
                              <p:par>
                                <p:cTn id="55" presetID="2" presetClass="entr" presetSubtype="2" fill="hold" grpId="0" nodeType="withEffect">
                                  <p:stCondLst>
                                    <p:cond delay="0"/>
                                  </p:stCondLst>
                                  <p:childTnLst>
                                    <p:set>
                                      <p:cBhvr>
                                        <p:cTn id="56" dur="1" fill="hold">
                                          <p:stCondLst>
                                            <p:cond delay="0"/>
                                          </p:stCondLst>
                                        </p:cTn>
                                        <p:tgtEl>
                                          <p:spTgt spid="56"/>
                                        </p:tgtEl>
                                        <p:attrNameLst>
                                          <p:attrName>style.visibility</p:attrName>
                                        </p:attrNameLst>
                                      </p:cBhvr>
                                      <p:to>
                                        <p:strVal val="visible"/>
                                      </p:to>
                                    </p:set>
                                    <p:anim calcmode="lin" valueType="num">
                                      <p:cBhvr additive="base">
                                        <p:cTn id="57" dur="500" fill="hold"/>
                                        <p:tgtEl>
                                          <p:spTgt spid="56"/>
                                        </p:tgtEl>
                                        <p:attrNameLst>
                                          <p:attrName>ppt_x</p:attrName>
                                        </p:attrNameLst>
                                      </p:cBhvr>
                                      <p:tavLst>
                                        <p:tav tm="0">
                                          <p:val>
                                            <p:strVal val="1+#ppt_w/2"/>
                                          </p:val>
                                        </p:tav>
                                        <p:tav tm="100000">
                                          <p:val>
                                            <p:strVal val="#ppt_x"/>
                                          </p:val>
                                        </p:tav>
                                      </p:tavLst>
                                    </p:anim>
                                    <p:anim calcmode="lin" valueType="num">
                                      <p:cBhvr additive="base">
                                        <p:cTn id="58" dur="500" fill="hold"/>
                                        <p:tgtEl>
                                          <p:spTgt spid="56"/>
                                        </p:tgtEl>
                                        <p:attrNameLst>
                                          <p:attrName>ppt_y</p:attrName>
                                        </p:attrNameLst>
                                      </p:cBhvr>
                                      <p:tavLst>
                                        <p:tav tm="0">
                                          <p:val>
                                            <p:strVal val="#ppt_y"/>
                                          </p:val>
                                        </p:tav>
                                        <p:tav tm="100000">
                                          <p:val>
                                            <p:strVal val="#ppt_y"/>
                                          </p:val>
                                        </p:tav>
                                      </p:tavLst>
                                    </p:anim>
                                  </p:childTnLst>
                                </p:cTn>
                              </p:par>
                              <p:par>
                                <p:cTn id="59" presetID="2" presetClass="entr" presetSubtype="2" fill="hold" grpId="0" nodeType="withEffect">
                                  <p:stCondLst>
                                    <p:cond delay="0"/>
                                  </p:stCondLst>
                                  <p:childTnLst>
                                    <p:set>
                                      <p:cBhvr>
                                        <p:cTn id="60" dur="1" fill="hold">
                                          <p:stCondLst>
                                            <p:cond delay="0"/>
                                          </p:stCondLst>
                                        </p:cTn>
                                        <p:tgtEl>
                                          <p:spTgt spid="60"/>
                                        </p:tgtEl>
                                        <p:attrNameLst>
                                          <p:attrName>style.visibility</p:attrName>
                                        </p:attrNameLst>
                                      </p:cBhvr>
                                      <p:to>
                                        <p:strVal val="visible"/>
                                      </p:to>
                                    </p:set>
                                    <p:anim calcmode="lin" valueType="num">
                                      <p:cBhvr additive="base">
                                        <p:cTn id="61" dur="500" fill="hold"/>
                                        <p:tgtEl>
                                          <p:spTgt spid="60"/>
                                        </p:tgtEl>
                                        <p:attrNameLst>
                                          <p:attrName>ppt_x</p:attrName>
                                        </p:attrNameLst>
                                      </p:cBhvr>
                                      <p:tavLst>
                                        <p:tav tm="0">
                                          <p:val>
                                            <p:strVal val="1+#ppt_w/2"/>
                                          </p:val>
                                        </p:tav>
                                        <p:tav tm="100000">
                                          <p:val>
                                            <p:strVal val="#ppt_x"/>
                                          </p:val>
                                        </p:tav>
                                      </p:tavLst>
                                    </p:anim>
                                    <p:anim calcmode="lin" valueType="num">
                                      <p:cBhvr additive="base">
                                        <p:cTn id="62" dur="500" fill="hold"/>
                                        <p:tgtEl>
                                          <p:spTgt spid="60"/>
                                        </p:tgtEl>
                                        <p:attrNameLst>
                                          <p:attrName>ppt_y</p:attrName>
                                        </p:attrNameLst>
                                      </p:cBhvr>
                                      <p:tavLst>
                                        <p:tav tm="0">
                                          <p:val>
                                            <p:strVal val="#ppt_y"/>
                                          </p:val>
                                        </p:tav>
                                        <p:tav tm="100000">
                                          <p:val>
                                            <p:strVal val="#ppt_y"/>
                                          </p:val>
                                        </p:tav>
                                      </p:tavLst>
                                    </p:anim>
                                  </p:childTnLst>
                                </p:cTn>
                              </p:par>
                              <p:par>
                                <p:cTn id="63" presetID="2" presetClass="entr" presetSubtype="2" fill="hold" grpId="0" nodeType="withEffect">
                                  <p:stCondLst>
                                    <p:cond delay="0"/>
                                  </p:stCondLst>
                                  <p:childTnLst>
                                    <p:set>
                                      <p:cBhvr>
                                        <p:cTn id="64" dur="1" fill="hold">
                                          <p:stCondLst>
                                            <p:cond delay="0"/>
                                          </p:stCondLst>
                                        </p:cTn>
                                        <p:tgtEl>
                                          <p:spTgt spid="57"/>
                                        </p:tgtEl>
                                        <p:attrNameLst>
                                          <p:attrName>style.visibility</p:attrName>
                                        </p:attrNameLst>
                                      </p:cBhvr>
                                      <p:to>
                                        <p:strVal val="visible"/>
                                      </p:to>
                                    </p:set>
                                    <p:anim calcmode="lin" valueType="num">
                                      <p:cBhvr additive="base">
                                        <p:cTn id="65" dur="500" fill="hold"/>
                                        <p:tgtEl>
                                          <p:spTgt spid="57"/>
                                        </p:tgtEl>
                                        <p:attrNameLst>
                                          <p:attrName>ppt_x</p:attrName>
                                        </p:attrNameLst>
                                      </p:cBhvr>
                                      <p:tavLst>
                                        <p:tav tm="0">
                                          <p:val>
                                            <p:strVal val="1+#ppt_w/2"/>
                                          </p:val>
                                        </p:tav>
                                        <p:tav tm="100000">
                                          <p:val>
                                            <p:strVal val="#ppt_x"/>
                                          </p:val>
                                        </p:tav>
                                      </p:tavLst>
                                    </p:anim>
                                    <p:anim calcmode="lin" valueType="num">
                                      <p:cBhvr additive="base">
                                        <p:cTn id="66" dur="500" fill="hold"/>
                                        <p:tgtEl>
                                          <p:spTgt spid="57"/>
                                        </p:tgtEl>
                                        <p:attrNameLst>
                                          <p:attrName>ppt_y</p:attrName>
                                        </p:attrNameLst>
                                      </p:cBhvr>
                                      <p:tavLst>
                                        <p:tav tm="0">
                                          <p:val>
                                            <p:strVal val="#ppt_y"/>
                                          </p:val>
                                        </p:tav>
                                        <p:tav tm="100000">
                                          <p:val>
                                            <p:strVal val="#ppt_y"/>
                                          </p:val>
                                        </p:tav>
                                      </p:tavLst>
                                    </p:anim>
                                  </p:childTnLst>
                                </p:cTn>
                              </p:par>
                              <p:par>
                                <p:cTn id="67" presetID="2" presetClass="entr" presetSubtype="2" fill="hold" grpId="0" nodeType="withEffect">
                                  <p:stCondLst>
                                    <p:cond delay="0"/>
                                  </p:stCondLst>
                                  <p:childTnLst>
                                    <p:set>
                                      <p:cBhvr>
                                        <p:cTn id="68" dur="1" fill="hold">
                                          <p:stCondLst>
                                            <p:cond delay="0"/>
                                          </p:stCondLst>
                                        </p:cTn>
                                        <p:tgtEl>
                                          <p:spTgt spid="62"/>
                                        </p:tgtEl>
                                        <p:attrNameLst>
                                          <p:attrName>style.visibility</p:attrName>
                                        </p:attrNameLst>
                                      </p:cBhvr>
                                      <p:to>
                                        <p:strVal val="visible"/>
                                      </p:to>
                                    </p:set>
                                    <p:anim calcmode="lin" valueType="num">
                                      <p:cBhvr additive="base">
                                        <p:cTn id="69" dur="500" fill="hold"/>
                                        <p:tgtEl>
                                          <p:spTgt spid="62"/>
                                        </p:tgtEl>
                                        <p:attrNameLst>
                                          <p:attrName>ppt_x</p:attrName>
                                        </p:attrNameLst>
                                      </p:cBhvr>
                                      <p:tavLst>
                                        <p:tav tm="0">
                                          <p:val>
                                            <p:strVal val="1+#ppt_w/2"/>
                                          </p:val>
                                        </p:tav>
                                        <p:tav tm="100000">
                                          <p:val>
                                            <p:strVal val="#ppt_x"/>
                                          </p:val>
                                        </p:tav>
                                      </p:tavLst>
                                    </p:anim>
                                    <p:anim calcmode="lin" valueType="num">
                                      <p:cBhvr additive="base">
                                        <p:cTn id="70" dur="500" fill="hold"/>
                                        <p:tgtEl>
                                          <p:spTgt spid="62"/>
                                        </p:tgtEl>
                                        <p:attrNameLst>
                                          <p:attrName>ppt_y</p:attrName>
                                        </p:attrNameLst>
                                      </p:cBhvr>
                                      <p:tavLst>
                                        <p:tav tm="0">
                                          <p:val>
                                            <p:strVal val="#ppt_y"/>
                                          </p:val>
                                        </p:tav>
                                        <p:tav tm="100000">
                                          <p:val>
                                            <p:strVal val="#ppt_y"/>
                                          </p:val>
                                        </p:tav>
                                      </p:tavLst>
                                    </p:anim>
                                  </p:childTnLst>
                                </p:cTn>
                              </p:par>
                              <p:par>
                                <p:cTn id="71" presetID="1" presetClass="entr" presetSubtype="0" fill="hold" grpId="0" nodeType="withEffect">
                                  <p:stCondLst>
                                    <p:cond delay="0"/>
                                  </p:stCondLst>
                                  <p:childTnLst>
                                    <p:set>
                                      <p:cBhvr>
                                        <p:cTn id="72" dur="1" fill="hold">
                                          <p:stCondLst>
                                            <p:cond delay="0"/>
                                          </p:stCondLst>
                                        </p:cTn>
                                        <p:tgtEl>
                                          <p:spTgt spid="40"/>
                                        </p:tgtEl>
                                        <p:attrNameLst>
                                          <p:attrName>style.visibility</p:attrName>
                                        </p:attrNameLst>
                                      </p:cBhvr>
                                      <p:to>
                                        <p:strVal val="visible"/>
                                      </p:to>
                                    </p:set>
                                  </p:childTnLst>
                                </p:cTn>
                              </p:par>
                              <p:par>
                                <p:cTn id="73" presetID="2" presetClass="entr" presetSubtype="2" fill="hold" grpId="0" nodeType="withEffect">
                                  <p:stCondLst>
                                    <p:cond delay="0"/>
                                  </p:stCondLst>
                                  <p:childTnLst>
                                    <p:set>
                                      <p:cBhvr>
                                        <p:cTn id="74" dur="1" fill="hold">
                                          <p:stCondLst>
                                            <p:cond delay="0"/>
                                          </p:stCondLst>
                                        </p:cTn>
                                        <p:tgtEl>
                                          <p:spTgt spid="66"/>
                                        </p:tgtEl>
                                        <p:attrNameLst>
                                          <p:attrName>style.visibility</p:attrName>
                                        </p:attrNameLst>
                                      </p:cBhvr>
                                      <p:to>
                                        <p:strVal val="visible"/>
                                      </p:to>
                                    </p:set>
                                    <p:anim calcmode="lin" valueType="num">
                                      <p:cBhvr additive="base">
                                        <p:cTn id="75" dur="500" fill="hold"/>
                                        <p:tgtEl>
                                          <p:spTgt spid="66"/>
                                        </p:tgtEl>
                                        <p:attrNameLst>
                                          <p:attrName>ppt_x</p:attrName>
                                        </p:attrNameLst>
                                      </p:cBhvr>
                                      <p:tavLst>
                                        <p:tav tm="0">
                                          <p:val>
                                            <p:strVal val="1+#ppt_w/2"/>
                                          </p:val>
                                        </p:tav>
                                        <p:tav tm="100000">
                                          <p:val>
                                            <p:strVal val="#ppt_x"/>
                                          </p:val>
                                        </p:tav>
                                      </p:tavLst>
                                    </p:anim>
                                    <p:anim calcmode="lin" valueType="num">
                                      <p:cBhvr additive="base">
                                        <p:cTn id="76" dur="500" fill="hold"/>
                                        <p:tgtEl>
                                          <p:spTgt spid="66"/>
                                        </p:tgtEl>
                                        <p:attrNameLst>
                                          <p:attrName>ppt_y</p:attrName>
                                        </p:attrNameLst>
                                      </p:cBhvr>
                                      <p:tavLst>
                                        <p:tav tm="0">
                                          <p:val>
                                            <p:strVal val="#ppt_y"/>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0" presetClass="path" presetSubtype="0" accel="50000" decel="50000" fill="hold" grpId="0" nodeType="clickEffect">
                                  <p:stCondLst>
                                    <p:cond delay="0"/>
                                  </p:stCondLst>
                                  <p:childTnLst>
                                    <p:animMotion origin="layout" path="M -2.29047E-7 -1.85271E-7 L 0.46087 0.00185 " pathEditMode="relative" ptsTypes="AA">
                                      <p:cBhvr>
                                        <p:cTn id="80" dur="2000" fill="hold"/>
                                        <p:tgtEl>
                                          <p:spTgt spid="36"/>
                                        </p:tgtEl>
                                        <p:attrNameLst>
                                          <p:attrName>ppt_x</p:attrName>
                                          <p:attrName>ppt_y</p:attrName>
                                        </p:attrNameLst>
                                      </p:cBhvr>
                                    </p:animMotion>
                                  </p:childTnLst>
                                </p:cTn>
                              </p:par>
                              <p:par>
                                <p:cTn id="81" presetID="0" presetClass="path" presetSubtype="0" accel="50000" decel="50000" fill="hold" grpId="0" nodeType="withEffect">
                                  <p:stCondLst>
                                    <p:cond delay="0"/>
                                  </p:stCondLst>
                                  <p:childTnLst>
                                    <p:animMotion origin="layout" path="M -4.16667E-6 -1.11111E-6 L 0.43733 -0.00139 " pathEditMode="relative" rAng="0" ptsTypes="AA">
                                      <p:cBhvr>
                                        <p:cTn id="82" dur="2000" fill="hold"/>
                                        <p:tgtEl>
                                          <p:spTgt spid="6"/>
                                        </p:tgtEl>
                                        <p:attrNameLst>
                                          <p:attrName>ppt_x</p:attrName>
                                          <p:attrName>ppt_y</p:attrName>
                                        </p:attrNameLst>
                                      </p:cBhvr>
                                      <p:rCtr x="21858" y="-69"/>
                                    </p:animMotion>
                                  </p:childTnLst>
                                </p:cTn>
                              </p:par>
                            </p:childTnLst>
                          </p:cTn>
                        </p:par>
                        <p:par>
                          <p:cTn id="83" fill="hold">
                            <p:stCondLst>
                              <p:cond delay="2000"/>
                            </p:stCondLst>
                            <p:childTnLst>
                              <p:par>
                                <p:cTn id="84" presetID="1" presetClass="entr" presetSubtype="0" fill="hold" nodeType="afterEffect">
                                  <p:stCondLst>
                                    <p:cond delay="1000"/>
                                  </p:stCondLst>
                                  <p:childTnLst>
                                    <p:set>
                                      <p:cBhvr>
                                        <p:cTn id="85" dur="1" fill="hold">
                                          <p:stCondLst>
                                            <p:cond delay="0"/>
                                          </p:stCondLst>
                                        </p:cTn>
                                        <p:tgtEl>
                                          <p:spTgt spid="59"/>
                                        </p:tgtEl>
                                        <p:attrNameLst>
                                          <p:attrName>style.visibility</p:attrName>
                                        </p:attrNameLst>
                                      </p:cBhvr>
                                      <p:to>
                                        <p:strVal val="visible"/>
                                      </p:to>
                                    </p:set>
                                  </p:childTnLst>
                                </p:cTn>
                              </p:par>
                              <p:par>
                                <p:cTn id="86" presetID="1" presetClass="entr" presetSubtype="0" fill="hold" nodeType="withEffect">
                                  <p:stCondLst>
                                    <p:cond delay="0"/>
                                  </p:stCondLst>
                                  <p:childTnLst>
                                    <p:set>
                                      <p:cBhvr>
                                        <p:cTn id="87" dur="1" fill="hold">
                                          <p:stCondLst>
                                            <p:cond delay="0"/>
                                          </p:stCondLst>
                                        </p:cTn>
                                        <p:tgtEl>
                                          <p:spTgt spid="64"/>
                                        </p:tgtEl>
                                        <p:attrNameLst>
                                          <p:attrName>style.visibility</p:attrName>
                                        </p:attrNameLst>
                                      </p:cBhvr>
                                      <p:to>
                                        <p:strVal val="visible"/>
                                      </p:to>
                                    </p:set>
                                  </p:childTnLst>
                                </p:cTn>
                              </p:par>
                              <p:par>
                                <p:cTn id="88" presetID="1" presetClass="entr" presetSubtype="0" fill="hold" nodeType="withEffect">
                                  <p:stCondLst>
                                    <p:cond delay="0"/>
                                  </p:stCondLst>
                                  <p:childTnLst>
                                    <p:set>
                                      <p:cBhvr>
                                        <p:cTn id="89" dur="1" fill="hold">
                                          <p:stCondLst>
                                            <p:cond delay="0"/>
                                          </p:stCondLst>
                                        </p:cTn>
                                        <p:tgtEl>
                                          <p:spTgt spid="74"/>
                                        </p:tgtEl>
                                        <p:attrNameLst>
                                          <p:attrName>style.visibility</p:attrName>
                                        </p:attrNameLst>
                                      </p:cBhvr>
                                      <p:to>
                                        <p:strVal val="visible"/>
                                      </p:to>
                                    </p:set>
                                  </p:childTnLst>
                                </p:cTn>
                              </p:par>
                              <p:par>
                                <p:cTn id="90" presetID="1" presetClass="entr" presetSubtype="0" fill="hold" nodeType="withEffect">
                                  <p:stCondLst>
                                    <p:cond delay="0"/>
                                  </p:stCondLst>
                                  <p:childTnLst>
                                    <p:set>
                                      <p:cBhvr>
                                        <p:cTn id="91" dur="1" fill="hold">
                                          <p:stCondLst>
                                            <p:cond delay="0"/>
                                          </p:stCondLst>
                                        </p:cTn>
                                        <p:tgtEl>
                                          <p:spTgt spid="70"/>
                                        </p:tgtEl>
                                        <p:attrNameLst>
                                          <p:attrName>style.visibility</p:attrName>
                                        </p:attrNameLst>
                                      </p:cBhvr>
                                      <p:to>
                                        <p:strVal val="visible"/>
                                      </p:to>
                                    </p:set>
                                  </p:childTnLst>
                                </p:cTn>
                              </p:par>
                              <p:par>
                                <p:cTn id="92" presetID="1" presetClass="entr" presetSubtype="0" fill="hold" nodeType="withEffect">
                                  <p:stCondLst>
                                    <p:cond delay="0"/>
                                  </p:stCondLst>
                                  <p:childTnLst>
                                    <p:set>
                                      <p:cBhvr>
                                        <p:cTn id="93" dur="1" fill="hold">
                                          <p:stCondLst>
                                            <p:cond delay="0"/>
                                          </p:stCondLst>
                                        </p:cTn>
                                        <p:tgtEl>
                                          <p:spTgt spid="76"/>
                                        </p:tgtEl>
                                        <p:attrNameLst>
                                          <p:attrName>style.visibility</p:attrName>
                                        </p:attrNameLst>
                                      </p:cBhvr>
                                      <p:to>
                                        <p:strVal val="visible"/>
                                      </p:to>
                                    </p:set>
                                  </p:childTnLst>
                                </p:cTn>
                              </p:par>
                              <p:par>
                                <p:cTn id="94" presetID="1" presetClass="entr" presetSubtype="0" fill="hold" nodeType="withEffect">
                                  <p:stCondLst>
                                    <p:cond delay="0"/>
                                  </p:stCondLst>
                                  <p:childTnLst>
                                    <p:set>
                                      <p:cBhvr>
                                        <p:cTn id="95" dur="1" fill="hold">
                                          <p:stCondLst>
                                            <p:cond delay="0"/>
                                          </p:stCondLst>
                                        </p:cTn>
                                        <p:tgtEl>
                                          <p:spTgt spid="72"/>
                                        </p:tgtEl>
                                        <p:attrNameLst>
                                          <p:attrName>style.visibility</p:attrName>
                                        </p:attrNameLst>
                                      </p:cBhvr>
                                      <p:to>
                                        <p:strVal val="visible"/>
                                      </p:to>
                                    </p:set>
                                  </p:childTnLst>
                                </p:cTn>
                              </p:par>
                              <p:par>
                                <p:cTn id="96" presetID="1" presetClass="entr" presetSubtype="0" fill="hold" nodeType="withEffect">
                                  <p:stCondLst>
                                    <p:cond delay="0"/>
                                  </p:stCondLst>
                                  <p:childTnLst>
                                    <p:set>
                                      <p:cBhvr>
                                        <p:cTn id="97" dur="1" fill="hold">
                                          <p:stCondLst>
                                            <p:cond delay="0"/>
                                          </p:stCondLst>
                                        </p:cTn>
                                        <p:tgtEl>
                                          <p:spTgt spid="75"/>
                                        </p:tgtEl>
                                        <p:attrNameLst>
                                          <p:attrName>style.visibility</p:attrName>
                                        </p:attrNameLst>
                                      </p:cBhvr>
                                      <p:to>
                                        <p:strVal val="visible"/>
                                      </p:to>
                                    </p:set>
                                  </p:childTnLst>
                                </p:cTn>
                              </p:par>
                              <p:par>
                                <p:cTn id="98" presetID="1" presetClass="entr" presetSubtype="0" fill="hold" nodeType="withEffect">
                                  <p:stCondLst>
                                    <p:cond delay="0"/>
                                  </p:stCondLst>
                                  <p:childTnLst>
                                    <p:set>
                                      <p:cBhvr>
                                        <p:cTn id="99" dur="1" fill="hold">
                                          <p:stCondLst>
                                            <p:cond delay="0"/>
                                          </p:stCondLst>
                                        </p:cTn>
                                        <p:tgtEl>
                                          <p:spTgt spid="59"/>
                                        </p:tgtEl>
                                        <p:attrNameLst>
                                          <p:attrName>style.visibility</p:attrName>
                                        </p:attrNameLst>
                                      </p:cBhvr>
                                      <p:to>
                                        <p:strVal val="visible"/>
                                      </p:to>
                                    </p:set>
                                  </p:childTnLst>
                                </p:cTn>
                              </p:par>
                              <p:par>
                                <p:cTn id="100" presetID="1" presetClass="entr" presetSubtype="0" fill="hold" nodeType="withEffect">
                                  <p:stCondLst>
                                    <p:cond delay="0"/>
                                  </p:stCondLst>
                                  <p:childTnLst>
                                    <p:set>
                                      <p:cBhvr>
                                        <p:cTn id="101" dur="1" fill="hold">
                                          <p:stCondLst>
                                            <p:cond delay="0"/>
                                          </p:stCondLst>
                                        </p:cTn>
                                        <p:tgtEl>
                                          <p:spTgt spid="64"/>
                                        </p:tgtEl>
                                        <p:attrNameLst>
                                          <p:attrName>style.visibility</p:attrName>
                                        </p:attrNameLst>
                                      </p:cBhvr>
                                      <p:to>
                                        <p:strVal val="visible"/>
                                      </p:to>
                                    </p:set>
                                  </p:childTnLst>
                                </p:cTn>
                              </p:par>
                              <p:par>
                                <p:cTn id="102" presetID="3" presetClass="exit" presetSubtype="10" fill="hold" nodeType="withEffect">
                                  <p:stCondLst>
                                    <p:cond delay="0"/>
                                  </p:stCondLst>
                                  <p:childTnLst>
                                    <p:animEffect transition="out" filter="blinds(horizontal)">
                                      <p:cBhvr>
                                        <p:cTn id="103" dur="500"/>
                                        <p:tgtEl>
                                          <p:spTgt spid="26"/>
                                        </p:tgtEl>
                                      </p:cBhvr>
                                    </p:animEffect>
                                    <p:set>
                                      <p:cBhvr>
                                        <p:cTn id="104" dur="1" fill="hold">
                                          <p:stCondLst>
                                            <p:cond delay="499"/>
                                          </p:stCondLst>
                                        </p:cTn>
                                        <p:tgtEl>
                                          <p:spTgt spid="26"/>
                                        </p:tgtEl>
                                        <p:attrNameLst>
                                          <p:attrName>style.visibility</p:attrName>
                                        </p:attrNameLst>
                                      </p:cBhvr>
                                      <p:to>
                                        <p:strVal val="hidden"/>
                                      </p:to>
                                    </p:set>
                                  </p:childTnLst>
                                </p:cTn>
                              </p:par>
                              <p:par>
                                <p:cTn id="105" presetID="3" presetClass="exit" presetSubtype="10" fill="hold" nodeType="withEffect">
                                  <p:stCondLst>
                                    <p:cond delay="0"/>
                                  </p:stCondLst>
                                  <p:childTnLst>
                                    <p:animEffect transition="out" filter="blinds(horizontal)">
                                      <p:cBhvr>
                                        <p:cTn id="106" dur="500"/>
                                        <p:tgtEl>
                                          <p:spTgt spid="52"/>
                                        </p:tgtEl>
                                      </p:cBhvr>
                                    </p:animEffect>
                                    <p:set>
                                      <p:cBhvr>
                                        <p:cTn id="107" dur="1" fill="hold">
                                          <p:stCondLst>
                                            <p:cond delay="499"/>
                                          </p:stCondLst>
                                        </p:cTn>
                                        <p:tgtEl>
                                          <p:spTgt spid="52"/>
                                        </p:tgtEl>
                                        <p:attrNameLst>
                                          <p:attrName>style.visibility</p:attrName>
                                        </p:attrNameLst>
                                      </p:cBhvr>
                                      <p:to>
                                        <p:strVal val="hidden"/>
                                      </p:to>
                                    </p:set>
                                  </p:childTnLst>
                                </p:cTn>
                              </p:par>
                              <p:par>
                                <p:cTn id="108" presetID="3" presetClass="exit" presetSubtype="10" fill="hold" nodeType="withEffect">
                                  <p:stCondLst>
                                    <p:cond delay="0"/>
                                  </p:stCondLst>
                                  <p:childTnLst>
                                    <p:animEffect transition="out" filter="blinds(horizontal)">
                                      <p:cBhvr>
                                        <p:cTn id="109" dur="500"/>
                                        <p:tgtEl>
                                          <p:spTgt spid="51"/>
                                        </p:tgtEl>
                                      </p:cBhvr>
                                    </p:animEffect>
                                    <p:set>
                                      <p:cBhvr>
                                        <p:cTn id="110" dur="1" fill="hold">
                                          <p:stCondLst>
                                            <p:cond delay="499"/>
                                          </p:stCondLst>
                                        </p:cTn>
                                        <p:tgtEl>
                                          <p:spTgt spid="51"/>
                                        </p:tgtEl>
                                        <p:attrNameLst>
                                          <p:attrName>style.visibility</p:attrName>
                                        </p:attrNameLst>
                                      </p:cBhvr>
                                      <p:to>
                                        <p:strVal val="hidden"/>
                                      </p:to>
                                    </p:set>
                                  </p:childTnLst>
                                </p:cTn>
                              </p:par>
                              <p:par>
                                <p:cTn id="111" presetID="3" presetClass="exit" presetSubtype="10" fill="hold" nodeType="withEffect">
                                  <p:stCondLst>
                                    <p:cond delay="0"/>
                                  </p:stCondLst>
                                  <p:childTnLst>
                                    <p:animEffect transition="out" filter="blinds(horizontal)">
                                      <p:cBhvr>
                                        <p:cTn id="112" dur="500"/>
                                        <p:tgtEl>
                                          <p:spTgt spid="27"/>
                                        </p:tgtEl>
                                      </p:cBhvr>
                                    </p:animEffect>
                                    <p:set>
                                      <p:cBhvr>
                                        <p:cTn id="113" dur="1" fill="hold">
                                          <p:stCondLst>
                                            <p:cond delay="499"/>
                                          </p:stCondLst>
                                        </p:cTn>
                                        <p:tgtEl>
                                          <p:spTgt spid="27"/>
                                        </p:tgtEl>
                                        <p:attrNameLst>
                                          <p:attrName>style.visibility</p:attrName>
                                        </p:attrNameLst>
                                      </p:cBhvr>
                                      <p:to>
                                        <p:strVal val="hidden"/>
                                      </p:to>
                                    </p:set>
                                  </p:childTnLst>
                                </p:cTn>
                              </p:par>
                              <p:par>
                                <p:cTn id="114" presetID="3" presetClass="exit" presetSubtype="10" fill="hold" nodeType="withEffect">
                                  <p:stCondLst>
                                    <p:cond delay="0"/>
                                  </p:stCondLst>
                                  <p:childTnLst>
                                    <p:animEffect transition="out" filter="blinds(horizontal)">
                                      <p:cBhvr>
                                        <p:cTn id="115" dur="500"/>
                                        <p:tgtEl>
                                          <p:spTgt spid="25"/>
                                        </p:tgtEl>
                                      </p:cBhvr>
                                    </p:animEffect>
                                    <p:set>
                                      <p:cBhvr>
                                        <p:cTn id="116" dur="1" fill="hold">
                                          <p:stCondLst>
                                            <p:cond delay="499"/>
                                          </p:stCondLst>
                                        </p:cTn>
                                        <p:tgtEl>
                                          <p:spTgt spid="25"/>
                                        </p:tgtEl>
                                        <p:attrNameLst>
                                          <p:attrName>style.visibility</p:attrName>
                                        </p:attrNameLst>
                                      </p:cBhvr>
                                      <p:to>
                                        <p:strVal val="hidden"/>
                                      </p:to>
                                    </p:set>
                                  </p:childTnLst>
                                </p:cTn>
                              </p:par>
                              <p:par>
                                <p:cTn id="117" presetID="3" presetClass="exit" presetSubtype="10" fill="hold" nodeType="withEffect">
                                  <p:stCondLst>
                                    <p:cond delay="0"/>
                                  </p:stCondLst>
                                  <p:childTnLst>
                                    <p:animEffect transition="out" filter="blinds(horizontal)">
                                      <p:cBhvr>
                                        <p:cTn id="118" dur="500"/>
                                        <p:tgtEl>
                                          <p:spTgt spid="21"/>
                                        </p:tgtEl>
                                      </p:cBhvr>
                                    </p:animEffect>
                                    <p:set>
                                      <p:cBhvr>
                                        <p:cTn id="119" dur="1" fill="hold">
                                          <p:stCondLst>
                                            <p:cond delay="499"/>
                                          </p:stCondLst>
                                        </p:cTn>
                                        <p:tgtEl>
                                          <p:spTgt spid="21"/>
                                        </p:tgtEl>
                                        <p:attrNameLst>
                                          <p:attrName>style.visibility</p:attrName>
                                        </p:attrNameLst>
                                      </p:cBhvr>
                                      <p:to>
                                        <p:strVal val="hidden"/>
                                      </p:to>
                                    </p:set>
                                  </p:childTnLst>
                                </p:cTn>
                              </p:par>
                              <p:par>
                                <p:cTn id="120" presetID="3" presetClass="exit" presetSubtype="10" fill="hold" nodeType="withEffect">
                                  <p:stCondLst>
                                    <p:cond delay="0"/>
                                  </p:stCondLst>
                                  <p:childTnLst>
                                    <p:animEffect transition="out" filter="blinds(horizontal)">
                                      <p:cBhvr>
                                        <p:cTn id="121" dur="500"/>
                                        <p:tgtEl>
                                          <p:spTgt spid="22"/>
                                        </p:tgtEl>
                                      </p:cBhvr>
                                    </p:animEffect>
                                    <p:set>
                                      <p:cBhvr>
                                        <p:cTn id="122" dur="1" fill="hold">
                                          <p:stCondLst>
                                            <p:cond delay="499"/>
                                          </p:stCondLst>
                                        </p:cTn>
                                        <p:tgtEl>
                                          <p:spTgt spid="22"/>
                                        </p:tgtEl>
                                        <p:attrNameLst>
                                          <p:attrName>style.visibility</p:attrName>
                                        </p:attrNameLst>
                                      </p:cBhvr>
                                      <p:to>
                                        <p:strVal val="hidden"/>
                                      </p:to>
                                    </p:set>
                                  </p:childTnLst>
                                </p:cTn>
                              </p:par>
                              <p:par>
                                <p:cTn id="123" presetID="1" presetClass="entr" presetSubtype="0" fill="hold" grpId="0" nodeType="withEffect">
                                  <p:stCondLst>
                                    <p:cond delay="0"/>
                                  </p:stCondLst>
                                  <p:childTnLst>
                                    <p:set>
                                      <p:cBhvr>
                                        <p:cTn id="124" dur="1" fill="hold">
                                          <p:stCondLst>
                                            <p:cond delay="0"/>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36" grpId="1"/>
      <p:bldP spid="6" grpId="0"/>
      <p:bldP spid="6" grpId="1"/>
      <p:bldP spid="7" grpId="0" animBg="1"/>
      <p:bldP spid="8" grpId="0" animBg="1"/>
      <p:bldP spid="9" grpId="0" animBg="1"/>
      <p:bldP spid="10" grpId="0" animBg="1"/>
      <p:bldP spid="11" grpId="0" animBg="1"/>
      <p:bldP spid="12" grpId="0" animBg="1"/>
      <p:bldP spid="13" grpId="0" animBg="1"/>
      <p:bldP spid="14" grpId="0" animBg="1"/>
      <p:bldP spid="15" grpId="0" animBg="1"/>
      <p:bldP spid="23" grpId="0"/>
      <p:bldP spid="31" grpId="0" animBg="1"/>
      <p:bldP spid="35" grpId="0"/>
      <p:bldP spid="40" grpId="0" animBg="1"/>
      <p:bldP spid="40" grpId="1" animBg="1"/>
      <p:bldP spid="43" grpId="0" animBg="1"/>
      <p:bldP spid="44" grpId="0" animBg="1"/>
      <p:bldP spid="56" grpId="0" animBg="1"/>
      <p:bldP spid="57" grpId="0" animBg="1"/>
      <p:bldP spid="60" grpId="0"/>
      <p:bldP spid="62" grpId="0" animBg="1"/>
      <p:bldP spid="66" grpId="0" animBg="1"/>
      <p:bldP spid="7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S/W:     Provision Physical Memory</a:t>
            </a:r>
            <a:endParaRPr lang="en-US" sz="4000" dirty="0"/>
          </a:p>
        </p:txBody>
      </p:sp>
      <p:sp>
        <p:nvSpPr>
          <p:cNvPr id="3" name="Content Placeholder 2"/>
          <p:cNvSpPr>
            <a:spLocks noGrp="1"/>
          </p:cNvSpPr>
          <p:nvPr>
            <p:ph idx="1"/>
          </p:nvPr>
        </p:nvSpPr>
        <p:spPr>
          <a:xfrm>
            <a:off x="294395" y="1600200"/>
            <a:ext cx="8989305" cy="4525963"/>
          </a:xfrm>
        </p:spPr>
        <p:txBody>
          <a:bodyPr>
            <a:normAutofit fontScale="92500"/>
          </a:bodyPr>
          <a:lstStyle/>
          <a:p>
            <a:r>
              <a:rPr lang="en-US" sz="3500" dirty="0" smtClean="0"/>
              <a:t>Create contiguous physical memory</a:t>
            </a:r>
          </a:p>
          <a:p>
            <a:pPr lvl="1"/>
            <a:r>
              <a:rPr lang="en-US" sz="3000" dirty="0"/>
              <a:t>R</a:t>
            </a:r>
            <a:r>
              <a:rPr lang="en-US" sz="3000" dirty="0" smtClean="0"/>
              <a:t>eserve at startup</a:t>
            </a:r>
            <a:r>
              <a:rPr lang="en-US" sz="3000" dirty="0"/>
              <a:t> </a:t>
            </a:r>
            <a:endParaRPr lang="en-US" sz="3000" dirty="0" smtClean="0"/>
          </a:p>
          <a:p>
            <a:pPr lvl="2"/>
            <a:r>
              <a:rPr lang="en-US" sz="2600" dirty="0" smtClean="0"/>
              <a:t>Big memory </a:t>
            </a:r>
            <a:r>
              <a:rPr lang="en-US" sz="2600" dirty="0"/>
              <a:t>w</a:t>
            </a:r>
            <a:r>
              <a:rPr lang="en-US" sz="2600" dirty="0" smtClean="0"/>
              <a:t>orkloads cognizant of memory needs</a:t>
            </a:r>
          </a:p>
          <a:p>
            <a:pPr lvl="2"/>
            <a:r>
              <a:rPr lang="en-US" sz="2600" dirty="0" smtClean="0"/>
              <a:t>e.g., </a:t>
            </a:r>
            <a:r>
              <a:rPr lang="en-US" sz="2600" dirty="0" err="1" smtClean="0"/>
              <a:t>memcached’s</a:t>
            </a:r>
            <a:r>
              <a:rPr lang="en-US" sz="2600" dirty="0" smtClean="0"/>
              <a:t> object cache size</a:t>
            </a:r>
          </a:p>
          <a:p>
            <a:pPr marL="914400" lvl="2" indent="0">
              <a:buNone/>
            </a:pPr>
            <a:endParaRPr lang="en-US" dirty="0" smtClean="0"/>
          </a:p>
          <a:p>
            <a:pPr lvl="1"/>
            <a:r>
              <a:rPr lang="en-US" sz="3000" dirty="0" smtClean="0"/>
              <a:t>Memory compaction</a:t>
            </a:r>
          </a:p>
          <a:p>
            <a:pPr lvl="2"/>
            <a:r>
              <a:rPr lang="en-US" sz="3000" dirty="0"/>
              <a:t>L</a:t>
            </a:r>
            <a:r>
              <a:rPr lang="en-US" sz="3000" dirty="0" smtClean="0"/>
              <a:t>atency insignificant for long running jobs </a:t>
            </a:r>
          </a:p>
          <a:p>
            <a:pPr lvl="3"/>
            <a:r>
              <a:rPr lang="en-US" sz="2600" dirty="0"/>
              <a:t>1</a:t>
            </a:r>
            <a:r>
              <a:rPr lang="en-US" sz="2600" dirty="0" smtClean="0"/>
              <a:t>0GB </a:t>
            </a:r>
            <a:r>
              <a:rPr lang="en-US" sz="2600" dirty="0" smtClean="0"/>
              <a:t>of contiguous memory </a:t>
            </a:r>
            <a:r>
              <a:rPr lang="en-US" sz="2600" dirty="0" smtClean="0"/>
              <a:t>in &lt; 3 </a:t>
            </a:r>
            <a:r>
              <a:rPr lang="en-US" sz="2600" dirty="0" smtClean="0"/>
              <a:t>sec</a:t>
            </a:r>
          </a:p>
          <a:p>
            <a:pPr lvl="3"/>
            <a:r>
              <a:rPr lang="en-US" sz="2600" dirty="0" smtClean="0"/>
              <a:t>1% speedup =&gt; </a:t>
            </a:r>
            <a:r>
              <a:rPr lang="en-US" sz="2600" dirty="0" smtClean="0"/>
              <a:t>25</a:t>
            </a:r>
            <a:r>
              <a:rPr lang="en-US" sz="2600" dirty="0" smtClean="0"/>
              <a:t> </a:t>
            </a:r>
            <a:r>
              <a:rPr lang="en-US" sz="2600" dirty="0" err="1" smtClean="0"/>
              <a:t>mins</a:t>
            </a:r>
            <a:r>
              <a:rPr lang="en-US" sz="2600" dirty="0" smtClean="0"/>
              <a:t> break </a:t>
            </a:r>
            <a:r>
              <a:rPr lang="en-US" sz="2600" dirty="0" smtClean="0"/>
              <a:t>even for 50GB compaction</a:t>
            </a:r>
            <a:endParaRPr lang="en-US" sz="2600" dirty="0" smtClean="0"/>
          </a:p>
          <a:p>
            <a:pPr lvl="3"/>
            <a:endParaRPr lang="en-US" sz="1800" dirty="0" smtClean="0"/>
          </a:p>
          <a:p>
            <a:pPr marL="0" indent="0">
              <a:buNone/>
            </a:pPr>
            <a:endParaRPr lang="en-US" sz="3000" dirty="0"/>
          </a:p>
        </p:txBody>
      </p:sp>
      <p:sp>
        <p:nvSpPr>
          <p:cNvPr id="4" name="Oval 3"/>
          <p:cNvSpPr/>
          <p:nvPr/>
        </p:nvSpPr>
        <p:spPr>
          <a:xfrm>
            <a:off x="1878676" y="612089"/>
            <a:ext cx="548640" cy="548640"/>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dirty="0" smtClean="0">
                <a:solidFill>
                  <a:schemeClr val="tx1"/>
                </a:solidFill>
              </a:rPr>
              <a:t>2</a:t>
            </a:r>
            <a:endParaRPr lang="en-US" sz="2800" b="1" dirty="0">
              <a:solidFill>
                <a:schemeClr val="tx1"/>
              </a:solidFill>
            </a:endParaRPr>
          </a:p>
        </p:txBody>
      </p:sp>
      <p:sp>
        <p:nvSpPr>
          <p:cNvPr id="5" name="Date Placeholder 4"/>
          <p:cNvSpPr>
            <a:spLocks noGrp="1"/>
          </p:cNvSpPr>
          <p:nvPr>
            <p:ph type="dt" sz="half" idx="10"/>
          </p:nvPr>
        </p:nvSpPr>
        <p:spPr/>
        <p:txBody>
          <a:bodyPr/>
          <a:lstStyle/>
          <a:p>
            <a:fld id="{B69B6B69-0D51-9F45-AD11-4E5155B2D9B6}" type="datetime1">
              <a:rPr lang="en-US" smtClean="0"/>
              <a:t>6/23/13</a:t>
            </a:fld>
            <a:endParaRPr lang="en-US"/>
          </a:p>
        </p:txBody>
      </p:sp>
      <p:sp>
        <p:nvSpPr>
          <p:cNvPr id="6" name="Footer Placeholder 5"/>
          <p:cNvSpPr>
            <a:spLocks noGrp="1"/>
          </p:cNvSpPr>
          <p:nvPr>
            <p:ph type="ftr" sz="quarter" idx="11"/>
          </p:nvPr>
        </p:nvSpPr>
        <p:spPr/>
        <p:txBody>
          <a:bodyPr/>
          <a:lstStyle/>
          <a:p>
            <a:r>
              <a:rPr lang="en-US" smtClean="0"/>
              <a:t>ISCA 2013</a:t>
            </a:r>
            <a:endParaRPr lang="en-US"/>
          </a:p>
        </p:txBody>
      </p:sp>
      <p:sp>
        <p:nvSpPr>
          <p:cNvPr id="7" name="Slide Number Placeholder 6"/>
          <p:cNvSpPr>
            <a:spLocks noGrp="1"/>
          </p:cNvSpPr>
          <p:nvPr>
            <p:ph type="sldNum" sz="quarter" idx="12"/>
          </p:nvPr>
        </p:nvSpPr>
        <p:spPr/>
        <p:txBody>
          <a:bodyPr/>
          <a:lstStyle/>
          <a:p>
            <a:fld id="{887A02A5-7F3F-844B-8669-A3C574085186}" type="slidenum">
              <a:rPr lang="en-US" smtClean="0"/>
              <a:t>23</a:t>
            </a:fld>
            <a:endParaRPr lang="en-US"/>
          </a:p>
        </p:txBody>
      </p:sp>
    </p:spTree>
    <p:extLst>
      <p:ext uri="{BB962C8B-B14F-4D97-AF65-F5344CB8AC3E}">
        <p14:creationId xmlns:p14="http://schemas.microsoft.com/office/powerpoint/2010/main" val="16228122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wipe(left)">
                                      <p:cBhvr>
                                        <p:cTn id="7" dur="500"/>
                                        <p:tgtEl>
                                          <p:spTgt spid="3">
                                            <p:txEl>
                                              <p:pRg st="5" end="5"/>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wipe(left)">
                                      <p:cBhvr>
                                        <p:cTn id="10" dur="500"/>
                                        <p:tgtEl>
                                          <p:spTgt spid="3">
                                            <p:txEl>
                                              <p:pRg st="6" end="6"/>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wipe(left)">
                                      <p:cBhvr>
                                        <p:cTn id="13" dur="500"/>
                                        <p:tgtEl>
                                          <p:spTgt spid="3">
                                            <p:txEl>
                                              <p:pRg st="7" end="7"/>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3">
                                            <p:txEl>
                                              <p:pRg st="8" end="8"/>
                                            </p:txEl>
                                          </p:spTgt>
                                        </p:tgtEl>
                                        <p:attrNameLst>
                                          <p:attrName>style.visibility</p:attrName>
                                        </p:attrNameLst>
                                      </p:cBhvr>
                                      <p:to>
                                        <p:strVal val="visible"/>
                                      </p:to>
                                    </p:set>
                                    <p:animEffect transition="in" filter="wipe(left)">
                                      <p:cBhvr>
                                        <p:cTn id="16"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S/W:     Abstraction for Direct Segment</a:t>
            </a:r>
            <a:endParaRPr lang="en-US" dirty="0"/>
          </a:p>
        </p:txBody>
      </p:sp>
      <p:sp>
        <p:nvSpPr>
          <p:cNvPr id="3" name="Content Placeholder 2"/>
          <p:cNvSpPr>
            <a:spLocks noGrp="1"/>
          </p:cNvSpPr>
          <p:nvPr>
            <p:ph idx="1"/>
          </p:nvPr>
        </p:nvSpPr>
        <p:spPr/>
        <p:txBody>
          <a:bodyPr>
            <a:normAutofit lnSpcReduction="10000"/>
          </a:bodyPr>
          <a:lstStyle/>
          <a:p>
            <a:r>
              <a:rPr lang="en-US" sz="3000" dirty="0" smtClean="0"/>
              <a:t>Primary Region</a:t>
            </a:r>
          </a:p>
          <a:p>
            <a:pPr lvl="1"/>
            <a:r>
              <a:rPr lang="en-US" sz="2600" dirty="0" smtClean="0"/>
              <a:t>Contiguous VIRTUAL address not needing paging</a:t>
            </a:r>
          </a:p>
          <a:p>
            <a:pPr lvl="1"/>
            <a:r>
              <a:rPr lang="en-US" sz="2600" dirty="0" smtClean="0"/>
              <a:t>Hopefully backed by Direct Segment</a:t>
            </a:r>
          </a:p>
          <a:p>
            <a:pPr lvl="1"/>
            <a:r>
              <a:rPr lang="en-US" sz="2600" dirty="0" smtClean="0"/>
              <a:t>But all/part can use base/large/huge pages</a:t>
            </a:r>
          </a:p>
          <a:p>
            <a:pPr marL="457200" lvl="1" indent="0">
              <a:buNone/>
            </a:pPr>
            <a:endParaRPr lang="en-US" sz="2600" dirty="0"/>
          </a:p>
          <a:p>
            <a:pPr marL="457200" lvl="1" indent="0">
              <a:buNone/>
            </a:pPr>
            <a:endParaRPr lang="en-US" sz="2600" dirty="0" smtClean="0"/>
          </a:p>
          <a:p>
            <a:pPr marL="457200" lvl="1" indent="0">
              <a:buNone/>
            </a:pPr>
            <a:endParaRPr lang="en-US" sz="2600" dirty="0" smtClean="0"/>
          </a:p>
          <a:p>
            <a:r>
              <a:rPr lang="en-US" sz="3000" dirty="0" smtClean="0"/>
              <a:t>What allocated in primary region?</a:t>
            </a:r>
          </a:p>
          <a:p>
            <a:pPr lvl="1"/>
            <a:r>
              <a:rPr lang="en-US" sz="2600" dirty="0" smtClean="0"/>
              <a:t>All anonymous read-write memory allocations</a:t>
            </a:r>
          </a:p>
          <a:p>
            <a:pPr lvl="1"/>
            <a:r>
              <a:rPr lang="en-US" sz="2600" dirty="0" smtClean="0"/>
              <a:t>Or only on explicit request (e.g., </a:t>
            </a:r>
            <a:r>
              <a:rPr lang="en-US" sz="2600" i="1" dirty="0" err="1" smtClean="0"/>
              <a:t>mmap</a:t>
            </a:r>
            <a:r>
              <a:rPr lang="en-US" sz="2600" dirty="0" smtClean="0"/>
              <a:t> flag)</a:t>
            </a:r>
          </a:p>
        </p:txBody>
      </p:sp>
      <p:sp>
        <p:nvSpPr>
          <p:cNvPr id="4" name="Oval 3"/>
          <p:cNvSpPr/>
          <p:nvPr/>
        </p:nvSpPr>
        <p:spPr>
          <a:xfrm>
            <a:off x="1608736" y="588623"/>
            <a:ext cx="548640" cy="548640"/>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dirty="0">
                <a:solidFill>
                  <a:schemeClr val="tx1"/>
                </a:solidFill>
              </a:rPr>
              <a:t>3</a:t>
            </a:r>
          </a:p>
        </p:txBody>
      </p:sp>
      <p:sp>
        <p:nvSpPr>
          <p:cNvPr id="75" name="Rectangle 74"/>
          <p:cNvSpPr/>
          <p:nvPr/>
        </p:nvSpPr>
        <p:spPr>
          <a:xfrm>
            <a:off x="2180795" y="3667125"/>
            <a:ext cx="4921250" cy="269875"/>
          </a:xfrm>
          <a:prstGeom prst="rect">
            <a:avLst/>
          </a:prstGeom>
          <a:noFill/>
          <a:ln w="44450">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
        <p:nvSpPr>
          <p:cNvPr id="76" name="Rectangle 75"/>
          <p:cNvSpPr/>
          <p:nvPr/>
        </p:nvSpPr>
        <p:spPr>
          <a:xfrm>
            <a:off x="2845921" y="4381500"/>
            <a:ext cx="3541749" cy="273050"/>
          </a:xfrm>
          <a:prstGeom prst="rect">
            <a:avLst/>
          </a:prstGeom>
          <a:noFill/>
          <a:ln w="44450">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
        <p:nvSpPr>
          <p:cNvPr id="77" name="Rectangle 76"/>
          <p:cNvSpPr/>
          <p:nvPr/>
        </p:nvSpPr>
        <p:spPr>
          <a:xfrm>
            <a:off x="2313156" y="3654425"/>
            <a:ext cx="95250" cy="269875"/>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
        <p:nvSpPr>
          <p:cNvPr id="78" name="Rectangle 77"/>
          <p:cNvSpPr/>
          <p:nvPr/>
        </p:nvSpPr>
        <p:spPr>
          <a:xfrm>
            <a:off x="2509090" y="3667125"/>
            <a:ext cx="95250" cy="269875"/>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
        <p:nvSpPr>
          <p:cNvPr id="79" name="Rectangle 78"/>
          <p:cNvSpPr/>
          <p:nvPr/>
        </p:nvSpPr>
        <p:spPr>
          <a:xfrm>
            <a:off x="2926920" y="4378325"/>
            <a:ext cx="95250" cy="269875"/>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
        <p:nvSpPr>
          <p:cNvPr id="80" name="Rectangle 79"/>
          <p:cNvSpPr/>
          <p:nvPr/>
        </p:nvSpPr>
        <p:spPr>
          <a:xfrm>
            <a:off x="6749620" y="3667125"/>
            <a:ext cx="95250" cy="269875"/>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
        <p:nvSpPr>
          <p:cNvPr id="81" name="Rectangle 80"/>
          <p:cNvSpPr/>
          <p:nvPr/>
        </p:nvSpPr>
        <p:spPr>
          <a:xfrm>
            <a:off x="3251759" y="4379912"/>
            <a:ext cx="95250" cy="269875"/>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
        <p:nvSpPr>
          <p:cNvPr id="82" name="Rectangle 81"/>
          <p:cNvSpPr/>
          <p:nvPr/>
        </p:nvSpPr>
        <p:spPr>
          <a:xfrm>
            <a:off x="6108270" y="4381500"/>
            <a:ext cx="95250" cy="252412"/>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
        <p:nvSpPr>
          <p:cNvPr id="83" name="Rectangle 82"/>
          <p:cNvSpPr/>
          <p:nvPr/>
        </p:nvSpPr>
        <p:spPr>
          <a:xfrm>
            <a:off x="3942920" y="3683000"/>
            <a:ext cx="1787525" cy="253999"/>
          </a:xfrm>
          <a:prstGeom prst="rect">
            <a:avLst/>
          </a:prstGeom>
          <a:gradFill flip="none" rotWithShape="1">
            <a:gsLst>
              <a:gs pos="41000">
                <a:schemeClr val="accent3">
                  <a:lumMod val="75000"/>
                </a:schemeClr>
              </a:gs>
              <a:gs pos="100000">
                <a:srgbClr val="FFFFFF"/>
              </a:gs>
            </a:gsLst>
            <a:lin ang="0" scaled="1"/>
            <a:tileRect/>
          </a:gra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84" name="Rectangle 83"/>
          <p:cNvSpPr/>
          <p:nvPr/>
        </p:nvSpPr>
        <p:spPr>
          <a:xfrm>
            <a:off x="5936820" y="3654425"/>
            <a:ext cx="95250" cy="269875"/>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
        <p:nvSpPr>
          <p:cNvPr id="85" name="Rectangle 84"/>
          <p:cNvSpPr/>
          <p:nvPr/>
        </p:nvSpPr>
        <p:spPr>
          <a:xfrm>
            <a:off x="5835220" y="3654425"/>
            <a:ext cx="95250" cy="269875"/>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
        <p:nvSpPr>
          <p:cNvPr id="86" name="Rectangle 85"/>
          <p:cNvSpPr/>
          <p:nvPr/>
        </p:nvSpPr>
        <p:spPr>
          <a:xfrm>
            <a:off x="3841320" y="3654425"/>
            <a:ext cx="95250" cy="269875"/>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cxnSp>
        <p:nvCxnSpPr>
          <p:cNvPr id="88" name="Straight Connector 87"/>
          <p:cNvCxnSpPr>
            <a:stCxn id="78" idx="2"/>
            <a:endCxn id="79" idx="0"/>
          </p:cNvCxnSpPr>
          <p:nvPr/>
        </p:nvCxnSpPr>
        <p:spPr>
          <a:xfrm>
            <a:off x="2556715" y="3937000"/>
            <a:ext cx="417830" cy="441325"/>
          </a:xfrm>
          <a:prstGeom prst="line">
            <a:avLst/>
          </a:prstGeom>
          <a:ln>
            <a:tailEnd type="triangle" w="lg"/>
          </a:ln>
        </p:spPr>
        <p:style>
          <a:lnRef idx="2">
            <a:schemeClr val="accent1"/>
          </a:lnRef>
          <a:fillRef idx="0">
            <a:schemeClr val="accent1"/>
          </a:fillRef>
          <a:effectRef idx="1">
            <a:schemeClr val="accent1"/>
          </a:effectRef>
          <a:fontRef idx="minor">
            <a:schemeClr val="tx1"/>
          </a:fontRef>
        </p:style>
      </p:cxnSp>
      <p:cxnSp>
        <p:nvCxnSpPr>
          <p:cNvPr id="90" name="Straight Connector 89"/>
          <p:cNvCxnSpPr>
            <a:stCxn id="77" idx="2"/>
            <a:endCxn id="81" idx="0"/>
          </p:cNvCxnSpPr>
          <p:nvPr/>
        </p:nvCxnSpPr>
        <p:spPr>
          <a:xfrm>
            <a:off x="2360781" y="3924300"/>
            <a:ext cx="938603" cy="455612"/>
          </a:xfrm>
          <a:prstGeom prst="line">
            <a:avLst/>
          </a:prstGeom>
          <a:ln>
            <a:tailEnd type="triangle" w="lg"/>
          </a:ln>
        </p:spPr>
        <p:style>
          <a:lnRef idx="2">
            <a:schemeClr val="accent1"/>
          </a:lnRef>
          <a:fillRef idx="0">
            <a:schemeClr val="accent1"/>
          </a:fillRef>
          <a:effectRef idx="1">
            <a:schemeClr val="accent1"/>
          </a:effectRef>
          <a:fontRef idx="minor">
            <a:schemeClr val="tx1"/>
          </a:fontRef>
        </p:style>
      </p:cxnSp>
      <p:cxnSp>
        <p:nvCxnSpPr>
          <p:cNvPr id="92" name="Straight Connector 91"/>
          <p:cNvCxnSpPr/>
          <p:nvPr/>
        </p:nvCxnSpPr>
        <p:spPr>
          <a:xfrm flipH="1">
            <a:off x="6108270" y="3894455"/>
            <a:ext cx="679451" cy="469583"/>
          </a:xfrm>
          <a:prstGeom prst="line">
            <a:avLst/>
          </a:prstGeom>
          <a:ln>
            <a:tailEnd type="triangle" w="lg"/>
          </a:ln>
        </p:spPr>
        <p:style>
          <a:lnRef idx="2">
            <a:schemeClr val="accent1"/>
          </a:lnRef>
          <a:fillRef idx="0">
            <a:schemeClr val="accent1"/>
          </a:fillRef>
          <a:effectRef idx="1">
            <a:schemeClr val="accent1"/>
          </a:effectRef>
          <a:fontRef idx="minor">
            <a:schemeClr val="tx1"/>
          </a:fontRef>
        </p:style>
      </p:cxnSp>
      <p:sp>
        <p:nvSpPr>
          <p:cNvPr id="94" name="Rectangle 93"/>
          <p:cNvSpPr/>
          <p:nvPr/>
        </p:nvSpPr>
        <p:spPr>
          <a:xfrm>
            <a:off x="5733620" y="3654425"/>
            <a:ext cx="95250" cy="269875"/>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
        <p:nvSpPr>
          <p:cNvPr id="95" name="Rectangle 94"/>
          <p:cNvSpPr/>
          <p:nvPr/>
        </p:nvSpPr>
        <p:spPr>
          <a:xfrm>
            <a:off x="3761945" y="3661412"/>
            <a:ext cx="95250" cy="269875"/>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
        <p:nvSpPr>
          <p:cNvPr id="99" name="Rectangle 98"/>
          <p:cNvSpPr/>
          <p:nvPr/>
        </p:nvSpPr>
        <p:spPr>
          <a:xfrm>
            <a:off x="3841320" y="4390707"/>
            <a:ext cx="1841500" cy="227330"/>
          </a:xfrm>
          <a:prstGeom prst="rect">
            <a:avLst/>
          </a:prstGeom>
          <a:gradFill flip="none" rotWithShape="1">
            <a:gsLst>
              <a:gs pos="41000">
                <a:schemeClr val="accent3">
                  <a:lumMod val="75000"/>
                </a:schemeClr>
              </a:gs>
              <a:gs pos="100000">
                <a:srgbClr val="FFFFFF"/>
              </a:gs>
            </a:gsLst>
            <a:lin ang="0" scaled="1"/>
            <a:tileRect/>
          </a:gra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0" name="Rectangle 99"/>
          <p:cNvSpPr/>
          <p:nvPr/>
        </p:nvSpPr>
        <p:spPr>
          <a:xfrm>
            <a:off x="3571445" y="4390707"/>
            <a:ext cx="95250" cy="269875"/>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
        <p:nvSpPr>
          <p:cNvPr id="101" name="Rectangle 100"/>
          <p:cNvSpPr/>
          <p:nvPr/>
        </p:nvSpPr>
        <p:spPr>
          <a:xfrm>
            <a:off x="3107895" y="4390707"/>
            <a:ext cx="95250" cy="269875"/>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
        <p:nvSpPr>
          <p:cNvPr id="102" name="Rectangle 101"/>
          <p:cNvSpPr/>
          <p:nvPr/>
        </p:nvSpPr>
        <p:spPr>
          <a:xfrm>
            <a:off x="5635195" y="4374832"/>
            <a:ext cx="95250" cy="269875"/>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
        <p:nvSpPr>
          <p:cNvPr id="103" name="Rectangle 102"/>
          <p:cNvSpPr/>
          <p:nvPr/>
        </p:nvSpPr>
        <p:spPr>
          <a:xfrm>
            <a:off x="5825695" y="4368800"/>
            <a:ext cx="95250" cy="269875"/>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
        <p:nvSpPr>
          <p:cNvPr id="104" name="Rectangle 103"/>
          <p:cNvSpPr/>
          <p:nvPr/>
        </p:nvSpPr>
        <p:spPr>
          <a:xfrm>
            <a:off x="6203520" y="4360862"/>
            <a:ext cx="95250" cy="269875"/>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cxnSp>
        <p:nvCxnSpPr>
          <p:cNvPr id="105" name="Straight Connector 104"/>
          <p:cNvCxnSpPr/>
          <p:nvPr/>
        </p:nvCxnSpPr>
        <p:spPr>
          <a:xfrm flipH="1">
            <a:off x="3841321" y="3950652"/>
            <a:ext cx="101599" cy="424180"/>
          </a:xfrm>
          <a:prstGeom prst="line">
            <a:avLst/>
          </a:prstGeom>
          <a:ln>
            <a:solidFill>
              <a:schemeClr val="accent3">
                <a:lumMod val="50000"/>
              </a:schemeClr>
            </a:solidFill>
            <a:tailEnd type="triangle" w="lg"/>
          </a:ln>
        </p:spPr>
        <p:style>
          <a:lnRef idx="2">
            <a:schemeClr val="accent1"/>
          </a:lnRef>
          <a:fillRef idx="0">
            <a:schemeClr val="accent1"/>
          </a:fillRef>
          <a:effectRef idx="1">
            <a:schemeClr val="accent1"/>
          </a:effectRef>
          <a:fontRef idx="minor">
            <a:schemeClr val="tx1"/>
          </a:fontRef>
        </p:style>
      </p:cxnSp>
      <p:cxnSp>
        <p:nvCxnSpPr>
          <p:cNvPr id="107" name="Straight Connector 106"/>
          <p:cNvCxnSpPr/>
          <p:nvPr/>
        </p:nvCxnSpPr>
        <p:spPr>
          <a:xfrm flipH="1">
            <a:off x="5635197" y="3950652"/>
            <a:ext cx="95248" cy="413386"/>
          </a:xfrm>
          <a:prstGeom prst="line">
            <a:avLst/>
          </a:prstGeom>
          <a:ln>
            <a:solidFill>
              <a:schemeClr val="accent3">
                <a:lumMod val="50000"/>
              </a:schemeClr>
            </a:solidFill>
            <a:tailEnd type="triangle" w="lg"/>
          </a:ln>
        </p:spPr>
        <p:style>
          <a:lnRef idx="2">
            <a:schemeClr val="accent1"/>
          </a:lnRef>
          <a:fillRef idx="0">
            <a:schemeClr val="accent1"/>
          </a:fillRef>
          <a:effectRef idx="1">
            <a:schemeClr val="accent1"/>
          </a:effectRef>
          <a:fontRef idx="minor">
            <a:schemeClr val="tx1"/>
          </a:fontRef>
        </p:style>
      </p:cxnSp>
      <p:cxnSp>
        <p:nvCxnSpPr>
          <p:cNvPr id="114" name="Straight Connector 113"/>
          <p:cNvCxnSpPr>
            <a:endCxn id="100" idx="0"/>
          </p:cNvCxnSpPr>
          <p:nvPr/>
        </p:nvCxnSpPr>
        <p:spPr>
          <a:xfrm flipH="1">
            <a:off x="3619070" y="3966527"/>
            <a:ext cx="142875" cy="424180"/>
          </a:xfrm>
          <a:prstGeom prst="line">
            <a:avLst/>
          </a:prstGeom>
          <a:ln>
            <a:tailEnd type="triangle" w="lg"/>
          </a:ln>
        </p:spPr>
        <p:style>
          <a:lnRef idx="2">
            <a:schemeClr val="accent1"/>
          </a:lnRef>
          <a:fillRef idx="0">
            <a:schemeClr val="accent1"/>
          </a:fillRef>
          <a:effectRef idx="1">
            <a:schemeClr val="accent1"/>
          </a:effectRef>
          <a:fontRef idx="minor">
            <a:schemeClr val="tx1"/>
          </a:fontRef>
        </p:style>
      </p:cxnSp>
      <p:cxnSp>
        <p:nvCxnSpPr>
          <p:cNvPr id="117" name="Straight Connector 116"/>
          <p:cNvCxnSpPr>
            <a:endCxn id="101" idx="0"/>
          </p:cNvCxnSpPr>
          <p:nvPr/>
        </p:nvCxnSpPr>
        <p:spPr>
          <a:xfrm flipH="1">
            <a:off x="3155520" y="3966527"/>
            <a:ext cx="701677" cy="424180"/>
          </a:xfrm>
          <a:prstGeom prst="line">
            <a:avLst/>
          </a:prstGeom>
          <a:ln>
            <a:tailEnd type="triangle" w="lg"/>
          </a:ln>
        </p:spPr>
        <p:style>
          <a:lnRef idx="2">
            <a:schemeClr val="accent1"/>
          </a:lnRef>
          <a:fillRef idx="0">
            <a:schemeClr val="accent1"/>
          </a:fillRef>
          <a:effectRef idx="1">
            <a:schemeClr val="accent1"/>
          </a:effectRef>
          <a:fontRef idx="minor">
            <a:schemeClr val="tx1"/>
          </a:fontRef>
        </p:style>
      </p:cxnSp>
      <p:cxnSp>
        <p:nvCxnSpPr>
          <p:cNvPr id="119" name="Straight Connector 118"/>
          <p:cNvCxnSpPr>
            <a:endCxn id="102" idx="0"/>
          </p:cNvCxnSpPr>
          <p:nvPr/>
        </p:nvCxnSpPr>
        <p:spPr>
          <a:xfrm flipH="1">
            <a:off x="5682820" y="3894455"/>
            <a:ext cx="149226" cy="480377"/>
          </a:xfrm>
          <a:prstGeom prst="line">
            <a:avLst/>
          </a:prstGeom>
          <a:ln>
            <a:tailEnd type="triangle" w="lg"/>
          </a:ln>
        </p:spPr>
        <p:style>
          <a:lnRef idx="2">
            <a:schemeClr val="accent1"/>
          </a:lnRef>
          <a:fillRef idx="0">
            <a:schemeClr val="accent1"/>
          </a:fillRef>
          <a:effectRef idx="1">
            <a:schemeClr val="accent1"/>
          </a:effectRef>
          <a:fontRef idx="minor">
            <a:schemeClr val="tx1"/>
          </a:fontRef>
        </p:style>
      </p:cxnSp>
      <p:cxnSp>
        <p:nvCxnSpPr>
          <p:cNvPr id="121" name="Straight Connector 120"/>
          <p:cNvCxnSpPr>
            <a:endCxn id="103" idx="0"/>
          </p:cNvCxnSpPr>
          <p:nvPr/>
        </p:nvCxnSpPr>
        <p:spPr>
          <a:xfrm flipH="1">
            <a:off x="5873320" y="3924300"/>
            <a:ext cx="47625" cy="444500"/>
          </a:xfrm>
          <a:prstGeom prst="line">
            <a:avLst/>
          </a:prstGeom>
          <a:ln>
            <a:tailEnd type="triangle" w="lg"/>
          </a:ln>
        </p:spPr>
        <p:style>
          <a:lnRef idx="2">
            <a:schemeClr val="accent1"/>
          </a:lnRef>
          <a:fillRef idx="0">
            <a:schemeClr val="accent1"/>
          </a:fillRef>
          <a:effectRef idx="1">
            <a:schemeClr val="accent1"/>
          </a:effectRef>
          <a:fontRef idx="minor">
            <a:schemeClr val="tx1"/>
          </a:fontRef>
        </p:style>
      </p:cxnSp>
      <p:cxnSp>
        <p:nvCxnSpPr>
          <p:cNvPr id="123" name="Straight Connector 122"/>
          <p:cNvCxnSpPr/>
          <p:nvPr/>
        </p:nvCxnSpPr>
        <p:spPr>
          <a:xfrm>
            <a:off x="6037486" y="3924300"/>
            <a:ext cx="166034" cy="439738"/>
          </a:xfrm>
          <a:prstGeom prst="line">
            <a:avLst/>
          </a:prstGeom>
          <a:ln>
            <a:tailEnd type="triangle" w="lg"/>
          </a:ln>
        </p:spPr>
        <p:style>
          <a:lnRef idx="2">
            <a:schemeClr val="accent1"/>
          </a:lnRef>
          <a:fillRef idx="0">
            <a:schemeClr val="accent1"/>
          </a:fillRef>
          <a:effectRef idx="1">
            <a:schemeClr val="accent1"/>
          </a:effectRef>
          <a:fontRef idx="minor">
            <a:schemeClr val="tx1"/>
          </a:fontRef>
        </p:style>
      </p:cxnSp>
      <p:sp>
        <p:nvSpPr>
          <p:cNvPr id="125" name="Rectangle 124"/>
          <p:cNvSpPr/>
          <p:nvPr/>
        </p:nvSpPr>
        <p:spPr>
          <a:xfrm>
            <a:off x="3758770" y="3654426"/>
            <a:ext cx="2278716" cy="276862"/>
          </a:xfrm>
          <a:prstGeom prst="rect">
            <a:avLst/>
          </a:prstGeom>
          <a:solidFill>
            <a:schemeClr val="accent6">
              <a:lumMod val="60000"/>
              <a:lumOff val="40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6" name="TextBox 125"/>
          <p:cNvSpPr txBox="1"/>
          <p:nvPr/>
        </p:nvSpPr>
        <p:spPr>
          <a:xfrm>
            <a:off x="1385166" y="3606938"/>
            <a:ext cx="795629" cy="369332"/>
          </a:xfrm>
          <a:prstGeom prst="rect">
            <a:avLst/>
          </a:prstGeom>
          <a:noFill/>
        </p:spPr>
        <p:txBody>
          <a:bodyPr wrap="square" rtlCol="0">
            <a:spAutoFit/>
          </a:bodyPr>
          <a:lstStyle/>
          <a:p>
            <a:r>
              <a:rPr lang="en-US" b="1" dirty="0" smtClean="0"/>
              <a:t>VA</a:t>
            </a:r>
            <a:endParaRPr lang="en-US" b="1" dirty="0"/>
          </a:p>
        </p:txBody>
      </p:sp>
      <p:sp>
        <p:nvSpPr>
          <p:cNvPr id="127" name="TextBox 126"/>
          <p:cNvSpPr txBox="1"/>
          <p:nvPr/>
        </p:nvSpPr>
        <p:spPr>
          <a:xfrm>
            <a:off x="1962966" y="4318635"/>
            <a:ext cx="795629" cy="369332"/>
          </a:xfrm>
          <a:prstGeom prst="rect">
            <a:avLst/>
          </a:prstGeom>
          <a:noFill/>
        </p:spPr>
        <p:txBody>
          <a:bodyPr wrap="square" rtlCol="0">
            <a:spAutoFit/>
          </a:bodyPr>
          <a:lstStyle/>
          <a:p>
            <a:r>
              <a:rPr lang="en-US" b="1" dirty="0"/>
              <a:t>P</a:t>
            </a:r>
            <a:r>
              <a:rPr lang="en-US" b="1" dirty="0" smtClean="0"/>
              <a:t>A</a:t>
            </a:r>
            <a:endParaRPr lang="en-US" b="1" dirty="0"/>
          </a:p>
        </p:txBody>
      </p:sp>
      <p:sp>
        <p:nvSpPr>
          <p:cNvPr id="5" name="Date Placeholder 4"/>
          <p:cNvSpPr>
            <a:spLocks noGrp="1"/>
          </p:cNvSpPr>
          <p:nvPr>
            <p:ph type="dt" sz="half" idx="10"/>
          </p:nvPr>
        </p:nvSpPr>
        <p:spPr/>
        <p:txBody>
          <a:bodyPr/>
          <a:lstStyle/>
          <a:p>
            <a:fld id="{7077CAA4-70CB-744D-9235-2B4BE7B3A5EF}" type="datetime1">
              <a:rPr lang="en-US" smtClean="0"/>
              <a:t>6/23/13</a:t>
            </a:fld>
            <a:endParaRPr lang="en-US"/>
          </a:p>
        </p:txBody>
      </p:sp>
      <p:sp>
        <p:nvSpPr>
          <p:cNvPr id="6" name="Footer Placeholder 5"/>
          <p:cNvSpPr>
            <a:spLocks noGrp="1"/>
          </p:cNvSpPr>
          <p:nvPr>
            <p:ph type="ftr" sz="quarter" idx="11"/>
          </p:nvPr>
        </p:nvSpPr>
        <p:spPr/>
        <p:txBody>
          <a:bodyPr/>
          <a:lstStyle/>
          <a:p>
            <a:r>
              <a:rPr lang="en-US" smtClean="0"/>
              <a:t>ISCA 2013</a:t>
            </a:r>
            <a:endParaRPr lang="en-US"/>
          </a:p>
        </p:txBody>
      </p:sp>
      <p:sp>
        <p:nvSpPr>
          <p:cNvPr id="7" name="Slide Number Placeholder 6"/>
          <p:cNvSpPr>
            <a:spLocks noGrp="1"/>
          </p:cNvSpPr>
          <p:nvPr>
            <p:ph type="sldNum" sz="quarter" idx="12"/>
          </p:nvPr>
        </p:nvSpPr>
        <p:spPr/>
        <p:txBody>
          <a:bodyPr/>
          <a:lstStyle/>
          <a:p>
            <a:fld id="{887A02A5-7F3F-844B-8669-A3C574085186}" type="slidenum">
              <a:rPr lang="en-US" smtClean="0"/>
              <a:t>24</a:t>
            </a:fld>
            <a:endParaRPr lang="en-US"/>
          </a:p>
        </p:txBody>
      </p:sp>
    </p:spTree>
    <p:extLst>
      <p:ext uri="{BB962C8B-B14F-4D97-AF65-F5344CB8AC3E}">
        <p14:creationId xmlns:p14="http://schemas.microsoft.com/office/powerpoint/2010/main" val="26663009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5"/>
                                        </p:tgtEl>
                                        <p:attrNameLst>
                                          <p:attrName>style.visibility</p:attrName>
                                        </p:attrNameLst>
                                      </p:cBhvr>
                                      <p:to>
                                        <p:strVal val="visible"/>
                                      </p:to>
                                    </p:set>
                                    <p:animEffect transition="in" filter="wipe(left)">
                                      <p:cBhvr>
                                        <p:cTn id="7" dur="500"/>
                                        <p:tgtEl>
                                          <p:spTgt spid="75"/>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77"/>
                                        </p:tgtEl>
                                        <p:attrNameLst>
                                          <p:attrName>style.visibility</p:attrName>
                                        </p:attrNameLst>
                                      </p:cBhvr>
                                      <p:to>
                                        <p:strVal val="visible"/>
                                      </p:to>
                                    </p:set>
                                    <p:animEffect transition="in" filter="wipe(left)">
                                      <p:cBhvr>
                                        <p:cTn id="10" dur="500"/>
                                        <p:tgtEl>
                                          <p:spTgt spid="77"/>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78"/>
                                        </p:tgtEl>
                                        <p:attrNameLst>
                                          <p:attrName>style.visibility</p:attrName>
                                        </p:attrNameLst>
                                      </p:cBhvr>
                                      <p:to>
                                        <p:strVal val="visible"/>
                                      </p:to>
                                    </p:set>
                                    <p:animEffect transition="in" filter="wipe(left)">
                                      <p:cBhvr>
                                        <p:cTn id="13" dur="500"/>
                                        <p:tgtEl>
                                          <p:spTgt spid="78"/>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80"/>
                                        </p:tgtEl>
                                        <p:attrNameLst>
                                          <p:attrName>style.visibility</p:attrName>
                                        </p:attrNameLst>
                                      </p:cBhvr>
                                      <p:to>
                                        <p:strVal val="visible"/>
                                      </p:to>
                                    </p:set>
                                    <p:animEffect transition="in" filter="wipe(left)">
                                      <p:cBhvr>
                                        <p:cTn id="16" dur="500"/>
                                        <p:tgtEl>
                                          <p:spTgt spid="80"/>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83"/>
                                        </p:tgtEl>
                                        <p:attrNameLst>
                                          <p:attrName>style.visibility</p:attrName>
                                        </p:attrNameLst>
                                      </p:cBhvr>
                                      <p:to>
                                        <p:strVal val="visible"/>
                                      </p:to>
                                    </p:set>
                                    <p:animEffect transition="in" filter="wipe(left)">
                                      <p:cBhvr>
                                        <p:cTn id="19" dur="500"/>
                                        <p:tgtEl>
                                          <p:spTgt spid="83"/>
                                        </p:tgtEl>
                                      </p:cBhvr>
                                    </p:animEffect>
                                  </p:childTnLst>
                                </p:cTn>
                              </p:par>
                              <p:par>
                                <p:cTn id="20" presetID="22" presetClass="entr" presetSubtype="8" fill="hold" grpId="0" nodeType="withEffect">
                                  <p:stCondLst>
                                    <p:cond delay="0"/>
                                  </p:stCondLst>
                                  <p:childTnLst>
                                    <p:set>
                                      <p:cBhvr>
                                        <p:cTn id="21" dur="1" fill="hold">
                                          <p:stCondLst>
                                            <p:cond delay="0"/>
                                          </p:stCondLst>
                                        </p:cTn>
                                        <p:tgtEl>
                                          <p:spTgt spid="84"/>
                                        </p:tgtEl>
                                        <p:attrNameLst>
                                          <p:attrName>style.visibility</p:attrName>
                                        </p:attrNameLst>
                                      </p:cBhvr>
                                      <p:to>
                                        <p:strVal val="visible"/>
                                      </p:to>
                                    </p:set>
                                    <p:animEffect transition="in" filter="wipe(left)">
                                      <p:cBhvr>
                                        <p:cTn id="22" dur="500"/>
                                        <p:tgtEl>
                                          <p:spTgt spid="84"/>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85"/>
                                        </p:tgtEl>
                                        <p:attrNameLst>
                                          <p:attrName>style.visibility</p:attrName>
                                        </p:attrNameLst>
                                      </p:cBhvr>
                                      <p:to>
                                        <p:strVal val="visible"/>
                                      </p:to>
                                    </p:set>
                                    <p:animEffect transition="in" filter="wipe(left)">
                                      <p:cBhvr>
                                        <p:cTn id="25" dur="500"/>
                                        <p:tgtEl>
                                          <p:spTgt spid="85"/>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86"/>
                                        </p:tgtEl>
                                        <p:attrNameLst>
                                          <p:attrName>style.visibility</p:attrName>
                                        </p:attrNameLst>
                                      </p:cBhvr>
                                      <p:to>
                                        <p:strVal val="visible"/>
                                      </p:to>
                                    </p:set>
                                    <p:animEffect transition="in" filter="wipe(left)">
                                      <p:cBhvr>
                                        <p:cTn id="28" dur="500"/>
                                        <p:tgtEl>
                                          <p:spTgt spid="86"/>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94"/>
                                        </p:tgtEl>
                                        <p:attrNameLst>
                                          <p:attrName>style.visibility</p:attrName>
                                        </p:attrNameLst>
                                      </p:cBhvr>
                                      <p:to>
                                        <p:strVal val="visible"/>
                                      </p:to>
                                    </p:set>
                                    <p:animEffect transition="in" filter="wipe(left)">
                                      <p:cBhvr>
                                        <p:cTn id="31" dur="500"/>
                                        <p:tgtEl>
                                          <p:spTgt spid="94"/>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95"/>
                                        </p:tgtEl>
                                        <p:attrNameLst>
                                          <p:attrName>style.visibility</p:attrName>
                                        </p:attrNameLst>
                                      </p:cBhvr>
                                      <p:to>
                                        <p:strVal val="visible"/>
                                      </p:to>
                                    </p:set>
                                    <p:animEffect transition="in" filter="wipe(left)">
                                      <p:cBhvr>
                                        <p:cTn id="34" dur="500"/>
                                        <p:tgtEl>
                                          <p:spTgt spid="95"/>
                                        </p:tgtEl>
                                      </p:cBhvr>
                                    </p:animEffect>
                                  </p:childTnLst>
                                </p:cTn>
                              </p:par>
                              <p:par>
                                <p:cTn id="35" presetID="22" presetClass="entr" presetSubtype="8" fill="hold" grpId="0" nodeType="withEffect">
                                  <p:stCondLst>
                                    <p:cond delay="0"/>
                                  </p:stCondLst>
                                  <p:childTnLst>
                                    <p:set>
                                      <p:cBhvr>
                                        <p:cTn id="36" dur="1" fill="hold">
                                          <p:stCondLst>
                                            <p:cond delay="0"/>
                                          </p:stCondLst>
                                        </p:cTn>
                                        <p:tgtEl>
                                          <p:spTgt spid="125"/>
                                        </p:tgtEl>
                                        <p:attrNameLst>
                                          <p:attrName>style.visibility</p:attrName>
                                        </p:attrNameLst>
                                      </p:cBhvr>
                                      <p:to>
                                        <p:strVal val="visible"/>
                                      </p:to>
                                    </p:set>
                                    <p:animEffect transition="in" filter="wipe(left)">
                                      <p:cBhvr>
                                        <p:cTn id="37" dur="500"/>
                                        <p:tgtEl>
                                          <p:spTgt spid="125"/>
                                        </p:tgtEl>
                                      </p:cBhvr>
                                    </p:animEffect>
                                  </p:childTnLst>
                                </p:cTn>
                              </p:par>
                              <p:par>
                                <p:cTn id="38" presetID="22" presetClass="entr" presetSubtype="8" fill="hold" grpId="0" nodeType="withEffect">
                                  <p:stCondLst>
                                    <p:cond delay="0"/>
                                  </p:stCondLst>
                                  <p:childTnLst>
                                    <p:set>
                                      <p:cBhvr>
                                        <p:cTn id="39" dur="1" fill="hold">
                                          <p:stCondLst>
                                            <p:cond delay="0"/>
                                          </p:stCondLst>
                                        </p:cTn>
                                        <p:tgtEl>
                                          <p:spTgt spid="126"/>
                                        </p:tgtEl>
                                        <p:attrNameLst>
                                          <p:attrName>style.visibility</p:attrName>
                                        </p:attrNameLst>
                                      </p:cBhvr>
                                      <p:to>
                                        <p:strVal val="visible"/>
                                      </p:to>
                                    </p:set>
                                    <p:animEffect transition="in" filter="wipe(left)">
                                      <p:cBhvr>
                                        <p:cTn id="40" dur="500"/>
                                        <p:tgtEl>
                                          <p:spTgt spid="126"/>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xit" presetSubtype="8" fill="hold" grpId="1" nodeType="clickEffect">
                                  <p:stCondLst>
                                    <p:cond delay="0"/>
                                  </p:stCondLst>
                                  <p:childTnLst>
                                    <p:animEffect transition="out" filter="wipe(left)">
                                      <p:cBhvr>
                                        <p:cTn id="44" dur="500"/>
                                        <p:tgtEl>
                                          <p:spTgt spid="125"/>
                                        </p:tgtEl>
                                      </p:cBhvr>
                                    </p:animEffect>
                                    <p:set>
                                      <p:cBhvr>
                                        <p:cTn id="45" dur="1" fill="hold">
                                          <p:stCondLst>
                                            <p:cond delay="499"/>
                                          </p:stCondLst>
                                        </p:cTn>
                                        <p:tgtEl>
                                          <p:spTgt spid="125"/>
                                        </p:tgtEl>
                                        <p:attrNameLst>
                                          <p:attrName>style.visibility</p:attrName>
                                        </p:attrNameLst>
                                      </p:cBhvr>
                                      <p:to>
                                        <p:strVal val="hidden"/>
                                      </p:to>
                                    </p:set>
                                  </p:childTnLst>
                                </p:cTn>
                              </p:par>
                              <p:par>
                                <p:cTn id="46" presetID="22" presetClass="entr" presetSubtype="8" fill="hold" grpId="0" nodeType="withEffect">
                                  <p:stCondLst>
                                    <p:cond delay="0"/>
                                  </p:stCondLst>
                                  <p:childTnLst>
                                    <p:set>
                                      <p:cBhvr>
                                        <p:cTn id="47" dur="1" fill="hold">
                                          <p:stCondLst>
                                            <p:cond delay="0"/>
                                          </p:stCondLst>
                                        </p:cTn>
                                        <p:tgtEl>
                                          <p:spTgt spid="76"/>
                                        </p:tgtEl>
                                        <p:attrNameLst>
                                          <p:attrName>style.visibility</p:attrName>
                                        </p:attrNameLst>
                                      </p:cBhvr>
                                      <p:to>
                                        <p:strVal val="visible"/>
                                      </p:to>
                                    </p:set>
                                    <p:animEffect transition="in" filter="wipe(left)">
                                      <p:cBhvr>
                                        <p:cTn id="48" dur="500"/>
                                        <p:tgtEl>
                                          <p:spTgt spid="76"/>
                                        </p:tgtEl>
                                      </p:cBhvr>
                                    </p:animEffect>
                                  </p:childTnLst>
                                </p:cTn>
                              </p:par>
                              <p:par>
                                <p:cTn id="49" presetID="22" presetClass="entr" presetSubtype="8" fill="hold" grpId="0" nodeType="withEffect">
                                  <p:stCondLst>
                                    <p:cond delay="0"/>
                                  </p:stCondLst>
                                  <p:childTnLst>
                                    <p:set>
                                      <p:cBhvr>
                                        <p:cTn id="50" dur="1" fill="hold">
                                          <p:stCondLst>
                                            <p:cond delay="0"/>
                                          </p:stCondLst>
                                        </p:cTn>
                                        <p:tgtEl>
                                          <p:spTgt spid="79"/>
                                        </p:tgtEl>
                                        <p:attrNameLst>
                                          <p:attrName>style.visibility</p:attrName>
                                        </p:attrNameLst>
                                      </p:cBhvr>
                                      <p:to>
                                        <p:strVal val="visible"/>
                                      </p:to>
                                    </p:set>
                                    <p:animEffect transition="in" filter="wipe(left)">
                                      <p:cBhvr>
                                        <p:cTn id="51" dur="500"/>
                                        <p:tgtEl>
                                          <p:spTgt spid="79"/>
                                        </p:tgtEl>
                                      </p:cBhvr>
                                    </p:animEffect>
                                  </p:childTnLst>
                                </p:cTn>
                              </p:par>
                              <p:par>
                                <p:cTn id="52" presetID="22" presetClass="entr" presetSubtype="8" fill="hold" grpId="0" nodeType="withEffect">
                                  <p:stCondLst>
                                    <p:cond delay="0"/>
                                  </p:stCondLst>
                                  <p:childTnLst>
                                    <p:set>
                                      <p:cBhvr>
                                        <p:cTn id="53" dur="1" fill="hold">
                                          <p:stCondLst>
                                            <p:cond delay="0"/>
                                          </p:stCondLst>
                                        </p:cTn>
                                        <p:tgtEl>
                                          <p:spTgt spid="81"/>
                                        </p:tgtEl>
                                        <p:attrNameLst>
                                          <p:attrName>style.visibility</p:attrName>
                                        </p:attrNameLst>
                                      </p:cBhvr>
                                      <p:to>
                                        <p:strVal val="visible"/>
                                      </p:to>
                                    </p:set>
                                    <p:animEffect transition="in" filter="wipe(left)">
                                      <p:cBhvr>
                                        <p:cTn id="54" dur="500"/>
                                        <p:tgtEl>
                                          <p:spTgt spid="81"/>
                                        </p:tgtEl>
                                      </p:cBhvr>
                                    </p:animEffect>
                                  </p:childTnLst>
                                </p:cTn>
                              </p:par>
                              <p:par>
                                <p:cTn id="55" presetID="22" presetClass="entr" presetSubtype="8" fill="hold" grpId="0" nodeType="withEffect">
                                  <p:stCondLst>
                                    <p:cond delay="0"/>
                                  </p:stCondLst>
                                  <p:childTnLst>
                                    <p:set>
                                      <p:cBhvr>
                                        <p:cTn id="56" dur="1" fill="hold">
                                          <p:stCondLst>
                                            <p:cond delay="0"/>
                                          </p:stCondLst>
                                        </p:cTn>
                                        <p:tgtEl>
                                          <p:spTgt spid="82"/>
                                        </p:tgtEl>
                                        <p:attrNameLst>
                                          <p:attrName>style.visibility</p:attrName>
                                        </p:attrNameLst>
                                      </p:cBhvr>
                                      <p:to>
                                        <p:strVal val="visible"/>
                                      </p:to>
                                    </p:set>
                                    <p:animEffect transition="in" filter="wipe(left)">
                                      <p:cBhvr>
                                        <p:cTn id="57" dur="500"/>
                                        <p:tgtEl>
                                          <p:spTgt spid="82"/>
                                        </p:tgtEl>
                                      </p:cBhvr>
                                    </p:animEffect>
                                  </p:childTnLst>
                                </p:cTn>
                              </p:par>
                              <p:par>
                                <p:cTn id="58" presetID="22" presetClass="entr" presetSubtype="8" fill="hold" nodeType="withEffect">
                                  <p:stCondLst>
                                    <p:cond delay="0"/>
                                  </p:stCondLst>
                                  <p:childTnLst>
                                    <p:set>
                                      <p:cBhvr>
                                        <p:cTn id="59" dur="1" fill="hold">
                                          <p:stCondLst>
                                            <p:cond delay="0"/>
                                          </p:stCondLst>
                                        </p:cTn>
                                        <p:tgtEl>
                                          <p:spTgt spid="88"/>
                                        </p:tgtEl>
                                        <p:attrNameLst>
                                          <p:attrName>style.visibility</p:attrName>
                                        </p:attrNameLst>
                                      </p:cBhvr>
                                      <p:to>
                                        <p:strVal val="visible"/>
                                      </p:to>
                                    </p:set>
                                    <p:animEffect transition="in" filter="wipe(left)">
                                      <p:cBhvr>
                                        <p:cTn id="60" dur="500"/>
                                        <p:tgtEl>
                                          <p:spTgt spid="88"/>
                                        </p:tgtEl>
                                      </p:cBhvr>
                                    </p:animEffect>
                                  </p:childTnLst>
                                </p:cTn>
                              </p:par>
                              <p:par>
                                <p:cTn id="61" presetID="22" presetClass="entr" presetSubtype="8" fill="hold" nodeType="withEffect">
                                  <p:stCondLst>
                                    <p:cond delay="0"/>
                                  </p:stCondLst>
                                  <p:childTnLst>
                                    <p:set>
                                      <p:cBhvr>
                                        <p:cTn id="62" dur="1" fill="hold">
                                          <p:stCondLst>
                                            <p:cond delay="0"/>
                                          </p:stCondLst>
                                        </p:cTn>
                                        <p:tgtEl>
                                          <p:spTgt spid="90"/>
                                        </p:tgtEl>
                                        <p:attrNameLst>
                                          <p:attrName>style.visibility</p:attrName>
                                        </p:attrNameLst>
                                      </p:cBhvr>
                                      <p:to>
                                        <p:strVal val="visible"/>
                                      </p:to>
                                    </p:set>
                                    <p:animEffect transition="in" filter="wipe(left)">
                                      <p:cBhvr>
                                        <p:cTn id="63" dur="500"/>
                                        <p:tgtEl>
                                          <p:spTgt spid="90"/>
                                        </p:tgtEl>
                                      </p:cBhvr>
                                    </p:animEffect>
                                  </p:childTnLst>
                                </p:cTn>
                              </p:par>
                              <p:par>
                                <p:cTn id="64" presetID="22" presetClass="entr" presetSubtype="8" fill="hold" nodeType="withEffect">
                                  <p:stCondLst>
                                    <p:cond delay="0"/>
                                  </p:stCondLst>
                                  <p:childTnLst>
                                    <p:set>
                                      <p:cBhvr>
                                        <p:cTn id="65" dur="1" fill="hold">
                                          <p:stCondLst>
                                            <p:cond delay="0"/>
                                          </p:stCondLst>
                                        </p:cTn>
                                        <p:tgtEl>
                                          <p:spTgt spid="92"/>
                                        </p:tgtEl>
                                        <p:attrNameLst>
                                          <p:attrName>style.visibility</p:attrName>
                                        </p:attrNameLst>
                                      </p:cBhvr>
                                      <p:to>
                                        <p:strVal val="visible"/>
                                      </p:to>
                                    </p:set>
                                    <p:animEffect transition="in" filter="wipe(left)">
                                      <p:cBhvr>
                                        <p:cTn id="66" dur="500"/>
                                        <p:tgtEl>
                                          <p:spTgt spid="92"/>
                                        </p:tgtEl>
                                      </p:cBhvr>
                                    </p:animEffect>
                                  </p:childTnLst>
                                </p:cTn>
                              </p:par>
                              <p:par>
                                <p:cTn id="67" presetID="22" presetClass="entr" presetSubtype="8" fill="hold" grpId="0" nodeType="withEffect">
                                  <p:stCondLst>
                                    <p:cond delay="0"/>
                                  </p:stCondLst>
                                  <p:childTnLst>
                                    <p:set>
                                      <p:cBhvr>
                                        <p:cTn id="68" dur="1" fill="hold">
                                          <p:stCondLst>
                                            <p:cond delay="0"/>
                                          </p:stCondLst>
                                        </p:cTn>
                                        <p:tgtEl>
                                          <p:spTgt spid="99"/>
                                        </p:tgtEl>
                                        <p:attrNameLst>
                                          <p:attrName>style.visibility</p:attrName>
                                        </p:attrNameLst>
                                      </p:cBhvr>
                                      <p:to>
                                        <p:strVal val="visible"/>
                                      </p:to>
                                    </p:set>
                                    <p:animEffect transition="in" filter="wipe(left)">
                                      <p:cBhvr>
                                        <p:cTn id="69" dur="500"/>
                                        <p:tgtEl>
                                          <p:spTgt spid="99"/>
                                        </p:tgtEl>
                                      </p:cBhvr>
                                    </p:animEffect>
                                  </p:childTnLst>
                                </p:cTn>
                              </p:par>
                              <p:par>
                                <p:cTn id="70" presetID="22" presetClass="entr" presetSubtype="8" fill="hold" grpId="0" nodeType="withEffect">
                                  <p:stCondLst>
                                    <p:cond delay="0"/>
                                  </p:stCondLst>
                                  <p:childTnLst>
                                    <p:set>
                                      <p:cBhvr>
                                        <p:cTn id="71" dur="1" fill="hold">
                                          <p:stCondLst>
                                            <p:cond delay="0"/>
                                          </p:stCondLst>
                                        </p:cTn>
                                        <p:tgtEl>
                                          <p:spTgt spid="100"/>
                                        </p:tgtEl>
                                        <p:attrNameLst>
                                          <p:attrName>style.visibility</p:attrName>
                                        </p:attrNameLst>
                                      </p:cBhvr>
                                      <p:to>
                                        <p:strVal val="visible"/>
                                      </p:to>
                                    </p:set>
                                    <p:animEffect transition="in" filter="wipe(left)">
                                      <p:cBhvr>
                                        <p:cTn id="72" dur="500"/>
                                        <p:tgtEl>
                                          <p:spTgt spid="100"/>
                                        </p:tgtEl>
                                      </p:cBhvr>
                                    </p:animEffect>
                                  </p:childTnLst>
                                </p:cTn>
                              </p:par>
                              <p:par>
                                <p:cTn id="73" presetID="22" presetClass="entr" presetSubtype="8" fill="hold" grpId="0" nodeType="withEffect">
                                  <p:stCondLst>
                                    <p:cond delay="0"/>
                                  </p:stCondLst>
                                  <p:childTnLst>
                                    <p:set>
                                      <p:cBhvr>
                                        <p:cTn id="74" dur="1" fill="hold">
                                          <p:stCondLst>
                                            <p:cond delay="0"/>
                                          </p:stCondLst>
                                        </p:cTn>
                                        <p:tgtEl>
                                          <p:spTgt spid="101"/>
                                        </p:tgtEl>
                                        <p:attrNameLst>
                                          <p:attrName>style.visibility</p:attrName>
                                        </p:attrNameLst>
                                      </p:cBhvr>
                                      <p:to>
                                        <p:strVal val="visible"/>
                                      </p:to>
                                    </p:set>
                                    <p:animEffect transition="in" filter="wipe(left)">
                                      <p:cBhvr>
                                        <p:cTn id="75" dur="500"/>
                                        <p:tgtEl>
                                          <p:spTgt spid="101"/>
                                        </p:tgtEl>
                                      </p:cBhvr>
                                    </p:animEffect>
                                  </p:childTnLst>
                                </p:cTn>
                              </p:par>
                              <p:par>
                                <p:cTn id="76" presetID="22" presetClass="entr" presetSubtype="8" fill="hold" grpId="0" nodeType="withEffect">
                                  <p:stCondLst>
                                    <p:cond delay="0"/>
                                  </p:stCondLst>
                                  <p:childTnLst>
                                    <p:set>
                                      <p:cBhvr>
                                        <p:cTn id="77" dur="1" fill="hold">
                                          <p:stCondLst>
                                            <p:cond delay="0"/>
                                          </p:stCondLst>
                                        </p:cTn>
                                        <p:tgtEl>
                                          <p:spTgt spid="102"/>
                                        </p:tgtEl>
                                        <p:attrNameLst>
                                          <p:attrName>style.visibility</p:attrName>
                                        </p:attrNameLst>
                                      </p:cBhvr>
                                      <p:to>
                                        <p:strVal val="visible"/>
                                      </p:to>
                                    </p:set>
                                    <p:animEffect transition="in" filter="wipe(left)">
                                      <p:cBhvr>
                                        <p:cTn id="78" dur="500"/>
                                        <p:tgtEl>
                                          <p:spTgt spid="102"/>
                                        </p:tgtEl>
                                      </p:cBhvr>
                                    </p:animEffect>
                                  </p:childTnLst>
                                </p:cTn>
                              </p:par>
                              <p:par>
                                <p:cTn id="79" presetID="22" presetClass="entr" presetSubtype="8" fill="hold" grpId="0" nodeType="withEffect">
                                  <p:stCondLst>
                                    <p:cond delay="0"/>
                                  </p:stCondLst>
                                  <p:childTnLst>
                                    <p:set>
                                      <p:cBhvr>
                                        <p:cTn id="80" dur="1" fill="hold">
                                          <p:stCondLst>
                                            <p:cond delay="0"/>
                                          </p:stCondLst>
                                        </p:cTn>
                                        <p:tgtEl>
                                          <p:spTgt spid="103"/>
                                        </p:tgtEl>
                                        <p:attrNameLst>
                                          <p:attrName>style.visibility</p:attrName>
                                        </p:attrNameLst>
                                      </p:cBhvr>
                                      <p:to>
                                        <p:strVal val="visible"/>
                                      </p:to>
                                    </p:set>
                                    <p:animEffect transition="in" filter="wipe(left)">
                                      <p:cBhvr>
                                        <p:cTn id="81" dur="500"/>
                                        <p:tgtEl>
                                          <p:spTgt spid="103"/>
                                        </p:tgtEl>
                                      </p:cBhvr>
                                    </p:animEffect>
                                  </p:childTnLst>
                                </p:cTn>
                              </p:par>
                              <p:par>
                                <p:cTn id="82" presetID="22" presetClass="entr" presetSubtype="8" fill="hold" grpId="0" nodeType="withEffect">
                                  <p:stCondLst>
                                    <p:cond delay="0"/>
                                  </p:stCondLst>
                                  <p:childTnLst>
                                    <p:set>
                                      <p:cBhvr>
                                        <p:cTn id="83" dur="1" fill="hold">
                                          <p:stCondLst>
                                            <p:cond delay="0"/>
                                          </p:stCondLst>
                                        </p:cTn>
                                        <p:tgtEl>
                                          <p:spTgt spid="104"/>
                                        </p:tgtEl>
                                        <p:attrNameLst>
                                          <p:attrName>style.visibility</p:attrName>
                                        </p:attrNameLst>
                                      </p:cBhvr>
                                      <p:to>
                                        <p:strVal val="visible"/>
                                      </p:to>
                                    </p:set>
                                    <p:animEffect transition="in" filter="wipe(left)">
                                      <p:cBhvr>
                                        <p:cTn id="84" dur="500"/>
                                        <p:tgtEl>
                                          <p:spTgt spid="104"/>
                                        </p:tgtEl>
                                      </p:cBhvr>
                                    </p:animEffect>
                                  </p:childTnLst>
                                </p:cTn>
                              </p:par>
                              <p:par>
                                <p:cTn id="85" presetID="22" presetClass="entr" presetSubtype="8" fill="hold" nodeType="withEffect">
                                  <p:stCondLst>
                                    <p:cond delay="0"/>
                                  </p:stCondLst>
                                  <p:childTnLst>
                                    <p:set>
                                      <p:cBhvr>
                                        <p:cTn id="86" dur="1" fill="hold">
                                          <p:stCondLst>
                                            <p:cond delay="0"/>
                                          </p:stCondLst>
                                        </p:cTn>
                                        <p:tgtEl>
                                          <p:spTgt spid="105"/>
                                        </p:tgtEl>
                                        <p:attrNameLst>
                                          <p:attrName>style.visibility</p:attrName>
                                        </p:attrNameLst>
                                      </p:cBhvr>
                                      <p:to>
                                        <p:strVal val="visible"/>
                                      </p:to>
                                    </p:set>
                                    <p:animEffect transition="in" filter="wipe(left)">
                                      <p:cBhvr>
                                        <p:cTn id="87" dur="500"/>
                                        <p:tgtEl>
                                          <p:spTgt spid="105"/>
                                        </p:tgtEl>
                                      </p:cBhvr>
                                    </p:animEffect>
                                  </p:childTnLst>
                                </p:cTn>
                              </p:par>
                              <p:par>
                                <p:cTn id="88" presetID="22" presetClass="entr" presetSubtype="8" fill="hold" nodeType="withEffect">
                                  <p:stCondLst>
                                    <p:cond delay="0"/>
                                  </p:stCondLst>
                                  <p:childTnLst>
                                    <p:set>
                                      <p:cBhvr>
                                        <p:cTn id="89" dur="1" fill="hold">
                                          <p:stCondLst>
                                            <p:cond delay="0"/>
                                          </p:stCondLst>
                                        </p:cTn>
                                        <p:tgtEl>
                                          <p:spTgt spid="107"/>
                                        </p:tgtEl>
                                        <p:attrNameLst>
                                          <p:attrName>style.visibility</p:attrName>
                                        </p:attrNameLst>
                                      </p:cBhvr>
                                      <p:to>
                                        <p:strVal val="visible"/>
                                      </p:to>
                                    </p:set>
                                    <p:animEffect transition="in" filter="wipe(left)">
                                      <p:cBhvr>
                                        <p:cTn id="90" dur="500"/>
                                        <p:tgtEl>
                                          <p:spTgt spid="107"/>
                                        </p:tgtEl>
                                      </p:cBhvr>
                                    </p:animEffect>
                                  </p:childTnLst>
                                </p:cTn>
                              </p:par>
                              <p:par>
                                <p:cTn id="91" presetID="22" presetClass="entr" presetSubtype="8" fill="hold" nodeType="withEffect">
                                  <p:stCondLst>
                                    <p:cond delay="0"/>
                                  </p:stCondLst>
                                  <p:childTnLst>
                                    <p:set>
                                      <p:cBhvr>
                                        <p:cTn id="92" dur="1" fill="hold">
                                          <p:stCondLst>
                                            <p:cond delay="0"/>
                                          </p:stCondLst>
                                        </p:cTn>
                                        <p:tgtEl>
                                          <p:spTgt spid="114"/>
                                        </p:tgtEl>
                                        <p:attrNameLst>
                                          <p:attrName>style.visibility</p:attrName>
                                        </p:attrNameLst>
                                      </p:cBhvr>
                                      <p:to>
                                        <p:strVal val="visible"/>
                                      </p:to>
                                    </p:set>
                                    <p:animEffect transition="in" filter="wipe(left)">
                                      <p:cBhvr>
                                        <p:cTn id="93" dur="500"/>
                                        <p:tgtEl>
                                          <p:spTgt spid="114"/>
                                        </p:tgtEl>
                                      </p:cBhvr>
                                    </p:animEffect>
                                  </p:childTnLst>
                                </p:cTn>
                              </p:par>
                              <p:par>
                                <p:cTn id="94" presetID="22" presetClass="entr" presetSubtype="8" fill="hold" nodeType="withEffect">
                                  <p:stCondLst>
                                    <p:cond delay="0"/>
                                  </p:stCondLst>
                                  <p:childTnLst>
                                    <p:set>
                                      <p:cBhvr>
                                        <p:cTn id="95" dur="1" fill="hold">
                                          <p:stCondLst>
                                            <p:cond delay="0"/>
                                          </p:stCondLst>
                                        </p:cTn>
                                        <p:tgtEl>
                                          <p:spTgt spid="117"/>
                                        </p:tgtEl>
                                        <p:attrNameLst>
                                          <p:attrName>style.visibility</p:attrName>
                                        </p:attrNameLst>
                                      </p:cBhvr>
                                      <p:to>
                                        <p:strVal val="visible"/>
                                      </p:to>
                                    </p:set>
                                    <p:animEffect transition="in" filter="wipe(left)">
                                      <p:cBhvr>
                                        <p:cTn id="96" dur="500"/>
                                        <p:tgtEl>
                                          <p:spTgt spid="117"/>
                                        </p:tgtEl>
                                      </p:cBhvr>
                                    </p:animEffect>
                                  </p:childTnLst>
                                </p:cTn>
                              </p:par>
                              <p:par>
                                <p:cTn id="97" presetID="22" presetClass="entr" presetSubtype="8" fill="hold" nodeType="withEffect">
                                  <p:stCondLst>
                                    <p:cond delay="0"/>
                                  </p:stCondLst>
                                  <p:childTnLst>
                                    <p:set>
                                      <p:cBhvr>
                                        <p:cTn id="98" dur="1" fill="hold">
                                          <p:stCondLst>
                                            <p:cond delay="0"/>
                                          </p:stCondLst>
                                        </p:cTn>
                                        <p:tgtEl>
                                          <p:spTgt spid="119"/>
                                        </p:tgtEl>
                                        <p:attrNameLst>
                                          <p:attrName>style.visibility</p:attrName>
                                        </p:attrNameLst>
                                      </p:cBhvr>
                                      <p:to>
                                        <p:strVal val="visible"/>
                                      </p:to>
                                    </p:set>
                                    <p:animEffect transition="in" filter="wipe(left)">
                                      <p:cBhvr>
                                        <p:cTn id="99" dur="500"/>
                                        <p:tgtEl>
                                          <p:spTgt spid="119"/>
                                        </p:tgtEl>
                                      </p:cBhvr>
                                    </p:animEffect>
                                  </p:childTnLst>
                                </p:cTn>
                              </p:par>
                              <p:par>
                                <p:cTn id="100" presetID="22" presetClass="entr" presetSubtype="8" fill="hold" nodeType="withEffect">
                                  <p:stCondLst>
                                    <p:cond delay="0"/>
                                  </p:stCondLst>
                                  <p:childTnLst>
                                    <p:set>
                                      <p:cBhvr>
                                        <p:cTn id="101" dur="1" fill="hold">
                                          <p:stCondLst>
                                            <p:cond delay="0"/>
                                          </p:stCondLst>
                                        </p:cTn>
                                        <p:tgtEl>
                                          <p:spTgt spid="121"/>
                                        </p:tgtEl>
                                        <p:attrNameLst>
                                          <p:attrName>style.visibility</p:attrName>
                                        </p:attrNameLst>
                                      </p:cBhvr>
                                      <p:to>
                                        <p:strVal val="visible"/>
                                      </p:to>
                                    </p:set>
                                    <p:animEffect transition="in" filter="wipe(left)">
                                      <p:cBhvr>
                                        <p:cTn id="102" dur="500"/>
                                        <p:tgtEl>
                                          <p:spTgt spid="121"/>
                                        </p:tgtEl>
                                      </p:cBhvr>
                                    </p:animEffect>
                                  </p:childTnLst>
                                </p:cTn>
                              </p:par>
                              <p:par>
                                <p:cTn id="103" presetID="22" presetClass="entr" presetSubtype="8" fill="hold" nodeType="withEffect">
                                  <p:stCondLst>
                                    <p:cond delay="0"/>
                                  </p:stCondLst>
                                  <p:childTnLst>
                                    <p:set>
                                      <p:cBhvr>
                                        <p:cTn id="104" dur="1" fill="hold">
                                          <p:stCondLst>
                                            <p:cond delay="0"/>
                                          </p:stCondLst>
                                        </p:cTn>
                                        <p:tgtEl>
                                          <p:spTgt spid="123"/>
                                        </p:tgtEl>
                                        <p:attrNameLst>
                                          <p:attrName>style.visibility</p:attrName>
                                        </p:attrNameLst>
                                      </p:cBhvr>
                                      <p:to>
                                        <p:strVal val="visible"/>
                                      </p:to>
                                    </p:set>
                                    <p:animEffect transition="in" filter="wipe(left)">
                                      <p:cBhvr>
                                        <p:cTn id="105" dur="500"/>
                                        <p:tgtEl>
                                          <p:spTgt spid="123"/>
                                        </p:tgtEl>
                                      </p:cBhvr>
                                    </p:animEffect>
                                  </p:childTnLst>
                                </p:cTn>
                              </p:par>
                              <p:par>
                                <p:cTn id="106" presetID="22" presetClass="entr" presetSubtype="8" fill="hold" grpId="0" nodeType="withEffect">
                                  <p:stCondLst>
                                    <p:cond delay="0"/>
                                  </p:stCondLst>
                                  <p:childTnLst>
                                    <p:set>
                                      <p:cBhvr>
                                        <p:cTn id="107" dur="1" fill="hold">
                                          <p:stCondLst>
                                            <p:cond delay="0"/>
                                          </p:stCondLst>
                                        </p:cTn>
                                        <p:tgtEl>
                                          <p:spTgt spid="127"/>
                                        </p:tgtEl>
                                        <p:attrNameLst>
                                          <p:attrName>style.visibility</p:attrName>
                                        </p:attrNameLst>
                                      </p:cBhvr>
                                      <p:to>
                                        <p:strVal val="visible"/>
                                      </p:to>
                                    </p:set>
                                    <p:animEffect transition="in" filter="wipe(left)">
                                      <p:cBhvr>
                                        <p:cTn id="108" dur="500"/>
                                        <p:tgtEl>
                                          <p:spTgt spid="127"/>
                                        </p:tgtEl>
                                      </p:cBhvr>
                                    </p:animEffect>
                                  </p:childTnLst>
                                </p:cTn>
                              </p:par>
                            </p:childTnLst>
                          </p:cTn>
                        </p:par>
                      </p:childTnLst>
                    </p:cTn>
                  </p:par>
                  <p:par>
                    <p:cTn id="109" fill="hold">
                      <p:stCondLst>
                        <p:cond delay="indefinite"/>
                      </p:stCondLst>
                      <p:childTnLst>
                        <p:par>
                          <p:cTn id="110" fill="hold">
                            <p:stCondLst>
                              <p:cond delay="0"/>
                            </p:stCondLst>
                            <p:childTnLst>
                              <p:par>
                                <p:cTn id="111" presetID="22" presetClass="entr" presetSubtype="8" fill="hold" nodeType="clickEffect">
                                  <p:stCondLst>
                                    <p:cond delay="0"/>
                                  </p:stCondLst>
                                  <p:childTnLst>
                                    <p:set>
                                      <p:cBhvr>
                                        <p:cTn id="112" dur="1" fill="hold">
                                          <p:stCondLst>
                                            <p:cond delay="0"/>
                                          </p:stCondLst>
                                        </p:cTn>
                                        <p:tgtEl>
                                          <p:spTgt spid="3">
                                            <p:txEl>
                                              <p:pRg st="7" end="7"/>
                                            </p:txEl>
                                          </p:spTgt>
                                        </p:tgtEl>
                                        <p:attrNameLst>
                                          <p:attrName>style.visibility</p:attrName>
                                        </p:attrNameLst>
                                      </p:cBhvr>
                                      <p:to>
                                        <p:strVal val="visible"/>
                                      </p:to>
                                    </p:set>
                                    <p:animEffect transition="in" filter="wipe(left)">
                                      <p:cBhvr>
                                        <p:cTn id="113" dur="500"/>
                                        <p:tgtEl>
                                          <p:spTgt spid="3">
                                            <p:txEl>
                                              <p:pRg st="7" end="7"/>
                                            </p:txEl>
                                          </p:spTgt>
                                        </p:tgtEl>
                                      </p:cBhvr>
                                    </p:animEffect>
                                  </p:childTnLst>
                                </p:cTn>
                              </p:par>
                              <p:par>
                                <p:cTn id="114" presetID="22" presetClass="entr" presetSubtype="8" fill="hold" nodeType="withEffect">
                                  <p:stCondLst>
                                    <p:cond delay="0"/>
                                  </p:stCondLst>
                                  <p:childTnLst>
                                    <p:set>
                                      <p:cBhvr>
                                        <p:cTn id="115" dur="1" fill="hold">
                                          <p:stCondLst>
                                            <p:cond delay="0"/>
                                          </p:stCondLst>
                                        </p:cTn>
                                        <p:tgtEl>
                                          <p:spTgt spid="3">
                                            <p:txEl>
                                              <p:pRg st="8" end="8"/>
                                            </p:txEl>
                                          </p:spTgt>
                                        </p:tgtEl>
                                        <p:attrNameLst>
                                          <p:attrName>style.visibility</p:attrName>
                                        </p:attrNameLst>
                                      </p:cBhvr>
                                      <p:to>
                                        <p:strVal val="visible"/>
                                      </p:to>
                                    </p:set>
                                    <p:animEffect transition="in" filter="wipe(left)">
                                      <p:cBhvr>
                                        <p:cTn id="116" dur="500"/>
                                        <p:tgtEl>
                                          <p:spTgt spid="3">
                                            <p:txEl>
                                              <p:pRg st="8" end="8"/>
                                            </p:txEl>
                                          </p:spTgt>
                                        </p:tgtEl>
                                      </p:cBhvr>
                                    </p:animEffect>
                                  </p:childTnLst>
                                </p:cTn>
                              </p:par>
                              <p:par>
                                <p:cTn id="117" presetID="22" presetClass="entr" presetSubtype="8" fill="hold" nodeType="withEffect">
                                  <p:stCondLst>
                                    <p:cond delay="0"/>
                                  </p:stCondLst>
                                  <p:childTnLst>
                                    <p:set>
                                      <p:cBhvr>
                                        <p:cTn id="118" dur="1" fill="hold">
                                          <p:stCondLst>
                                            <p:cond delay="0"/>
                                          </p:stCondLst>
                                        </p:cTn>
                                        <p:tgtEl>
                                          <p:spTgt spid="3">
                                            <p:txEl>
                                              <p:pRg st="9" end="9"/>
                                            </p:txEl>
                                          </p:spTgt>
                                        </p:tgtEl>
                                        <p:attrNameLst>
                                          <p:attrName>style.visibility</p:attrName>
                                        </p:attrNameLst>
                                      </p:cBhvr>
                                      <p:to>
                                        <p:strVal val="visible"/>
                                      </p:to>
                                    </p:set>
                                    <p:animEffect transition="in" filter="wipe(left)">
                                      <p:cBhvr>
                                        <p:cTn id="119"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animBg="1"/>
      <p:bldP spid="76" grpId="0" animBg="1"/>
      <p:bldP spid="77" grpId="0" animBg="1"/>
      <p:bldP spid="78" grpId="0" animBg="1"/>
      <p:bldP spid="79" grpId="0" animBg="1"/>
      <p:bldP spid="80" grpId="0" animBg="1"/>
      <p:bldP spid="81" grpId="0" animBg="1"/>
      <p:bldP spid="82" grpId="0" animBg="1"/>
      <p:bldP spid="83" grpId="0" animBg="1"/>
      <p:bldP spid="84" grpId="0" animBg="1"/>
      <p:bldP spid="85" grpId="0" animBg="1"/>
      <p:bldP spid="86" grpId="0" animBg="1"/>
      <p:bldP spid="94" grpId="0" animBg="1"/>
      <p:bldP spid="95" grpId="0" animBg="1"/>
      <p:bldP spid="99" grpId="0" animBg="1"/>
      <p:bldP spid="100" grpId="0" animBg="1"/>
      <p:bldP spid="101" grpId="0" animBg="1"/>
      <p:bldP spid="102" grpId="0" animBg="1"/>
      <p:bldP spid="103" grpId="0" animBg="1"/>
      <p:bldP spid="104" grpId="0" animBg="1"/>
      <p:bldP spid="125" grpId="0" animBg="1"/>
      <p:bldP spid="125" grpId="1" animBg="1"/>
      <p:bldP spid="126" grpId="0"/>
      <p:bldP spid="12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Roadmap</a:t>
            </a:r>
            <a:endParaRPr lang="en-US" dirty="0"/>
          </a:p>
        </p:txBody>
      </p:sp>
      <p:sp>
        <p:nvSpPr>
          <p:cNvPr id="3" name="Content Placeholder 2"/>
          <p:cNvSpPr>
            <a:spLocks noGrp="1"/>
          </p:cNvSpPr>
          <p:nvPr>
            <p:ph idx="1"/>
          </p:nvPr>
        </p:nvSpPr>
        <p:spPr/>
        <p:txBody>
          <a:bodyPr>
            <a:normAutofit/>
          </a:bodyPr>
          <a:lstStyle/>
          <a:p>
            <a:r>
              <a:rPr lang="en-US" sz="3600" dirty="0" smtClean="0">
                <a:solidFill>
                  <a:schemeClr val="bg1">
                    <a:lumMod val="65000"/>
                  </a:schemeClr>
                </a:solidFill>
              </a:rPr>
              <a:t>Introduction and Motivation</a:t>
            </a:r>
          </a:p>
          <a:p>
            <a:r>
              <a:rPr lang="en-US" sz="3600" dirty="0" smtClean="0">
                <a:solidFill>
                  <a:srgbClr val="A6A6A6"/>
                </a:solidFill>
              </a:rPr>
              <a:t>Analysis: Big Memory Workloads</a:t>
            </a:r>
          </a:p>
          <a:p>
            <a:r>
              <a:rPr lang="en-US" sz="3600" dirty="0" smtClean="0">
                <a:solidFill>
                  <a:srgbClr val="A6A6A6"/>
                </a:solidFill>
              </a:rPr>
              <a:t>Design: Direct Segment</a:t>
            </a:r>
          </a:p>
          <a:p>
            <a:r>
              <a:rPr lang="en-US" sz="3600" dirty="0" smtClean="0"/>
              <a:t>Evaluation</a:t>
            </a:r>
          </a:p>
          <a:p>
            <a:pPr lvl="1"/>
            <a:r>
              <a:rPr lang="en-US" dirty="0" smtClean="0"/>
              <a:t>Methodology</a:t>
            </a:r>
          </a:p>
          <a:p>
            <a:pPr lvl="1"/>
            <a:r>
              <a:rPr lang="en-US" dirty="0" smtClean="0"/>
              <a:t>Results</a:t>
            </a:r>
          </a:p>
          <a:p>
            <a:r>
              <a:rPr lang="en-US" sz="3600" dirty="0" smtClean="0"/>
              <a:t>Summary</a:t>
            </a:r>
          </a:p>
        </p:txBody>
      </p:sp>
      <p:sp>
        <p:nvSpPr>
          <p:cNvPr id="4" name="Notched Right Arrow 3"/>
          <p:cNvSpPr/>
          <p:nvPr/>
        </p:nvSpPr>
        <p:spPr>
          <a:xfrm rot="10800000">
            <a:off x="3184511" y="3792930"/>
            <a:ext cx="698803" cy="335252"/>
          </a:xfrm>
          <a:prstGeom prst="notchedRightArrow">
            <a:avLst/>
          </a:prstGeom>
          <a:solidFill>
            <a:schemeClr val="accent2"/>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DC8DA4B5-EB1D-9145-ACFC-BC126E8B13B3}" type="datetime1">
              <a:rPr lang="en-US" smtClean="0"/>
              <a:t>6/23/13</a:t>
            </a:fld>
            <a:endParaRPr lang="en-US"/>
          </a:p>
        </p:txBody>
      </p:sp>
      <p:sp>
        <p:nvSpPr>
          <p:cNvPr id="8" name="Slide Number Placeholder 7"/>
          <p:cNvSpPr>
            <a:spLocks noGrp="1"/>
          </p:cNvSpPr>
          <p:nvPr>
            <p:ph type="sldNum" sz="quarter" idx="12"/>
          </p:nvPr>
        </p:nvSpPr>
        <p:spPr/>
        <p:txBody>
          <a:bodyPr/>
          <a:lstStyle/>
          <a:p>
            <a:fld id="{FD4C01FC-33EA-2B42-AFFE-695F109ED338}" type="slidenum">
              <a:rPr lang="en-US" smtClean="0"/>
              <a:t>25</a:t>
            </a:fld>
            <a:endParaRPr lang="en-US"/>
          </a:p>
        </p:txBody>
      </p:sp>
      <p:sp>
        <p:nvSpPr>
          <p:cNvPr id="5" name="Footer Placeholder 4"/>
          <p:cNvSpPr>
            <a:spLocks noGrp="1"/>
          </p:cNvSpPr>
          <p:nvPr>
            <p:ph type="ftr" sz="quarter" idx="11"/>
          </p:nvPr>
        </p:nvSpPr>
        <p:spPr/>
        <p:txBody>
          <a:bodyPr/>
          <a:lstStyle/>
          <a:p>
            <a:r>
              <a:rPr lang="en-US" smtClean="0"/>
              <a:t>ISCA 2013</a:t>
            </a:r>
            <a:endParaRPr lang="en-US"/>
          </a:p>
        </p:txBody>
      </p:sp>
    </p:spTree>
    <p:extLst>
      <p:ext uri="{BB962C8B-B14F-4D97-AF65-F5344CB8AC3E}">
        <p14:creationId xmlns:p14="http://schemas.microsoft.com/office/powerpoint/2010/main" val="2299585388"/>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a:t>
            </a:r>
            <a:endParaRPr lang="en-US" dirty="0"/>
          </a:p>
        </p:txBody>
      </p:sp>
      <p:sp>
        <p:nvSpPr>
          <p:cNvPr id="3" name="Content Placeholder 2"/>
          <p:cNvSpPr>
            <a:spLocks noGrp="1"/>
          </p:cNvSpPr>
          <p:nvPr>
            <p:ph idx="1"/>
          </p:nvPr>
        </p:nvSpPr>
        <p:spPr>
          <a:xfrm>
            <a:off x="283634" y="1600200"/>
            <a:ext cx="8784166" cy="4525963"/>
          </a:xfrm>
        </p:spPr>
        <p:txBody>
          <a:bodyPr>
            <a:normAutofit fontScale="92500" lnSpcReduction="10000"/>
          </a:bodyPr>
          <a:lstStyle/>
          <a:p>
            <a:r>
              <a:rPr lang="en-US" dirty="0" smtClean="0"/>
              <a:t>Primary region implemented in Linux 2.6.32</a:t>
            </a:r>
          </a:p>
          <a:p>
            <a:pPr marL="0" indent="0">
              <a:buNone/>
            </a:pPr>
            <a:endParaRPr lang="en-US" dirty="0"/>
          </a:p>
          <a:p>
            <a:r>
              <a:rPr lang="en-US" sz="2800" dirty="0" smtClean="0"/>
              <a:t>Estimate performance of non-existent direct-segment </a:t>
            </a:r>
          </a:p>
          <a:p>
            <a:pPr lvl="1"/>
            <a:r>
              <a:rPr lang="en-US" dirty="0" smtClean="0"/>
              <a:t>Get fraction of TLB misses to direct-segment memory</a:t>
            </a:r>
          </a:p>
          <a:p>
            <a:pPr lvl="1"/>
            <a:r>
              <a:rPr lang="en-US" dirty="0" smtClean="0"/>
              <a:t>Estimate performance gain with linear model</a:t>
            </a:r>
          </a:p>
          <a:p>
            <a:pPr marL="457200" lvl="1" indent="0">
              <a:buNone/>
            </a:pPr>
            <a:endParaRPr lang="en-US" dirty="0" smtClean="0"/>
          </a:p>
          <a:p>
            <a:r>
              <a:rPr lang="en-US" sz="2800" dirty="0"/>
              <a:t>Prototype simplifications (design more general</a:t>
            </a:r>
            <a:r>
              <a:rPr lang="en-US" sz="2800" dirty="0" smtClean="0"/>
              <a:t>)</a:t>
            </a:r>
          </a:p>
          <a:p>
            <a:pPr lvl="1"/>
            <a:r>
              <a:rPr lang="en-US" dirty="0" smtClean="0"/>
              <a:t>One process uses direct segment</a:t>
            </a:r>
          </a:p>
          <a:p>
            <a:pPr lvl="1"/>
            <a:r>
              <a:rPr lang="en-US" dirty="0"/>
              <a:t>R</a:t>
            </a:r>
            <a:r>
              <a:rPr lang="en-US" dirty="0" smtClean="0"/>
              <a:t>eserve </a:t>
            </a:r>
            <a:r>
              <a:rPr lang="en-US" dirty="0"/>
              <a:t>physical memory at start </a:t>
            </a:r>
            <a:r>
              <a:rPr lang="en-US" dirty="0" smtClean="0"/>
              <a:t>up</a:t>
            </a:r>
          </a:p>
          <a:p>
            <a:pPr lvl="1"/>
            <a:r>
              <a:rPr lang="en-US" dirty="0" smtClean="0"/>
              <a:t>Allocate r</a:t>
            </a:r>
            <a:r>
              <a:rPr lang="en-US" dirty="0"/>
              <a:t>/w anonymous memory to primary region</a:t>
            </a:r>
            <a:endParaRPr lang="en-US" dirty="0" smtClean="0"/>
          </a:p>
          <a:p>
            <a:pPr lvl="1"/>
            <a:endParaRPr lang="en-US" dirty="0" smtClean="0"/>
          </a:p>
          <a:p>
            <a:endParaRPr lang="en-US" dirty="0"/>
          </a:p>
        </p:txBody>
      </p:sp>
      <p:sp>
        <p:nvSpPr>
          <p:cNvPr id="4" name="Date Placeholder 3"/>
          <p:cNvSpPr>
            <a:spLocks noGrp="1"/>
          </p:cNvSpPr>
          <p:nvPr>
            <p:ph type="dt" sz="half" idx="10"/>
          </p:nvPr>
        </p:nvSpPr>
        <p:spPr/>
        <p:txBody>
          <a:bodyPr/>
          <a:lstStyle/>
          <a:p>
            <a:fld id="{A9E97960-A966-6442-AB38-99EC5FCBC21D}" type="datetime1">
              <a:rPr lang="en-US" smtClean="0"/>
              <a:t>6/23/13</a:t>
            </a:fld>
            <a:endParaRPr lang="en-US"/>
          </a:p>
        </p:txBody>
      </p:sp>
      <p:sp>
        <p:nvSpPr>
          <p:cNvPr id="5" name="Slide Number Placeholder 4"/>
          <p:cNvSpPr>
            <a:spLocks noGrp="1"/>
          </p:cNvSpPr>
          <p:nvPr>
            <p:ph type="sldNum" sz="quarter" idx="12"/>
          </p:nvPr>
        </p:nvSpPr>
        <p:spPr/>
        <p:txBody>
          <a:bodyPr/>
          <a:lstStyle/>
          <a:p>
            <a:fld id="{FD4C01FC-33EA-2B42-AFFE-695F109ED338}" type="slidenum">
              <a:rPr lang="en-US" smtClean="0"/>
              <a:t>26</a:t>
            </a:fld>
            <a:endParaRPr lang="en-US"/>
          </a:p>
        </p:txBody>
      </p:sp>
      <p:sp>
        <p:nvSpPr>
          <p:cNvPr id="6" name="Footer Placeholder 5"/>
          <p:cNvSpPr>
            <a:spLocks noGrp="1"/>
          </p:cNvSpPr>
          <p:nvPr>
            <p:ph type="ftr" sz="quarter" idx="11"/>
          </p:nvPr>
        </p:nvSpPr>
        <p:spPr/>
        <p:txBody>
          <a:bodyPr/>
          <a:lstStyle/>
          <a:p>
            <a:r>
              <a:rPr lang="en-US" smtClean="0"/>
              <a:t>ISCA 2013</a:t>
            </a:r>
            <a:endParaRPr lang="en-US"/>
          </a:p>
        </p:txBody>
      </p:sp>
    </p:spTree>
    <p:extLst>
      <p:ext uri="{BB962C8B-B14F-4D97-AF65-F5344CB8AC3E}">
        <p14:creationId xmlns:p14="http://schemas.microsoft.com/office/powerpoint/2010/main" val="82032162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EvalGraph4KB2MB1GB.pdf"/>
          <p:cNvPicPr>
            <a:picLocks/>
          </p:cNvPicPr>
          <p:nvPr/>
        </p:nvPicPr>
        <p:blipFill>
          <a:blip r:embed="rId3">
            <a:extLst>
              <a:ext uri="{28A0092B-C50C-407E-A947-70E740481C1C}">
                <a14:useLocalDpi xmlns:a14="http://schemas.microsoft.com/office/drawing/2010/main" val="0"/>
              </a:ext>
            </a:extLst>
          </a:blip>
          <a:stretch>
            <a:fillRect/>
          </a:stretch>
        </p:blipFill>
        <p:spPr>
          <a:xfrm>
            <a:off x="182880" y="1298448"/>
            <a:ext cx="9144000" cy="5120640"/>
          </a:xfrm>
          <a:prstGeom prst="rect">
            <a:avLst/>
          </a:prstGeom>
        </p:spPr>
      </p:pic>
      <p:sp>
        <p:nvSpPr>
          <p:cNvPr id="4" name="Date Placeholder 3"/>
          <p:cNvSpPr>
            <a:spLocks noGrp="1"/>
          </p:cNvSpPr>
          <p:nvPr>
            <p:ph type="dt" sz="half" idx="10"/>
          </p:nvPr>
        </p:nvSpPr>
        <p:spPr/>
        <p:txBody>
          <a:bodyPr/>
          <a:lstStyle/>
          <a:p>
            <a:fld id="{0CC52154-1C77-2045-B25E-DE5B7434ABA8}" type="datetime1">
              <a:rPr lang="en-US" smtClean="0"/>
              <a:t>6/23/13</a:t>
            </a:fld>
            <a:endParaRPr lang="en-US"/>
          </a:p>
        </p:txBody>
      </p:sp>
      <p:sp>
        <p:nvSpPr>
          <p:cNvPr id="5" name="Slide Number Placeholder 4"/>
          <p:cNvSpPr>
            <a:spLocks noGrp="1"/>
          </p:cNvSpPr>
          <p:nvPr>
            <p:ph type="sldNum" sz="quarter" idx="12"/>
          </p:nvPr>
        </p:nvSpPr>
        <p:spPr/>
        <p:txBody>
          <a:bodyPr/>
          <a:lstStyle/>
          <a:p>
            <a:fld id="{E82665A6-8AB5-477F-AF3A-8269F8BA863A}" type="slidenum">
              <a:rPr lang="en-US" smtClean="0"/>
              <a:t>27</a:t>
            </a:fld>
            <a:endParaRPr lang="en-US"/>
          </a:p>
        </p:txBody>
      </p:sp>
      <p:sp>
        <p:nvSpPr>
          <p:cNvPr id="11" name="Title 1"/>
          <p:cNvSpPr>
            <a:spLocks noGrp="1"/>
          </p:cNvSpPr>
          <p:nvPr>
            <p:ph type="title"/>
          </p:nvPr>
        </p:nvSpPr>
        <p:spPr>
          <a:xfrm>
            <a:off x="113664" y="243278"/>
            <a:ext cx="9030336" cy="1143000"/>
          </a:xfrm>
        </p:spPr>
        <p:txBody>
          <a:bodyPr>
            <a:normAutofit/>
          </a:bodyPr>
          <a:lstStyle/>
          <a:p>
            <a:r>
              <a:rPr lang="en-US" dirty="0" smtClean="0"/>
              <a:t>Execution Time </a:t>
            </a:r>
            <a:r>
              <a:rPr lang="en-US" dirty="0"/>
              <a:t>O</a:t>
            </a:r>
            <a:r>
              <a:rPr lang="en-US" dirty="0" smtClean="0"/>
              <a:t>verhead: TLB Misses</a:t>
            </a:r>
            <a:endParaRPr lang="en-US" dirty="0"/>
          </a:p>
        </p:txBody>
      </p:sp>
      <p:sp>
        <p:nvSpPr>
          <p:cNvPr id="8" name="TextBox 7"/>
          <p:cNvSpPr txBox="1"/>
          <p:nvPr/>
        </p:nvSpPr>
        <p:spPr>
          <a:xfrm>
            <a:off x="2478024" y="1665732"/>
            <a:ext cx="3020352" cy="523220"/>
          </a:xfrm>
          <a:prstGeom prst="rect">
            <a:avLst/>
          </a:prstGeom>
          <a:noFill/>
        </p:spPr>
        <p:txBody>
          <a:bodyPr wrap="square" rtlCol="0">
            <a:spAutoFit/>
          </a:bodyPr>
          <a:lstStyle/>
          <a:p>
            <a:r>
              <a:rPr lang="en-US" sz="2800" dirty="0" smtClean="0"/>
              <a:t>Lower is better</a:t>
            </a:r>
            <a:endParaRPr lang="en-US" sz="2800" dirty="0"/>
          </a:p>
        </p:txBody>
      </p:sp>
      <p:sp>
        <p:nvSpPr>
          <p:cNvPr id="9" name="Down Arrow 8"/>
          <p:cNvSpPr/>
          <p:nvPr/>
        </p:nvSpPr>
        <p:spPr>
          <a:xfrm>
            <a:off x="5094739" y="1775424"/>
            <a:ext cx="205547" cy="343608"/>
          </a:xfrm>
          <a:prstGeom prst="downArrow">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 name="Footer Placeholder 2"/>
          <p:cNvSpPr>
            <a:spLocks noGrp="1"/>
          </p:cNvSpPr>
          <p:nvPr>
            <p:ph type="ftr" sz="quarter" idx="11"/>
          </p:nvPr>
        </p:nvSpPr>
        <p:spPr/>
        <p:txBody>
          <a:bodyPr/>
          <a:lstStyle/>
          <a:p>
            <a:r>
              <a:rPr lang="en-US" smtClean="0"/>
              <a:t>ISCA 2013</a:t>
            </a:r>
            <a:endParaRPr lang="en-US"/>
          </a:p>
        </p:txBody>
      </p:sp>
    </p:spTree>
    <p:extLst>
      <p:ext uri="{BB962C8B-B14F-4D97-AF65-F5344CB8AC3E}">
        <p14:creationId xmlns:p14="http://schemas.microsoft.com/office/powerpoint/2010/main" val="3360195919"/>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valGraph4KB2MB1GBDS.pdf"/>
          <p:cNvPicPr>
            <a:picLocks/>
          </p:cNvPicPr>
          <p:nvPr/>
        </p:nvPicPr>
        <p:blipFill>
          <a:blip r:embed="rId3">
            <a:extLst>
              <a:ext uri="{28A0092B-C50C-407E-A947-70E740481C1C}">
                <a14:useLocalDpi xmlns:a14="http://schemas.microsoft.com/office/drawing/2010/main" val="0"/>
              </a:ext>
            </a:extLst>
          </a:blip>
          <a:stretch>
            <a:fillRect/>
          </a:stretch>
        </p:blipFill>
        <p:spPr>
          <a:xfrm>
            <a:off x="182880" y="1300480"/>
            <a:ext cx="9144000" cy="5120640"/>
          </a:xfrm>
          <a:prstGeom prst="rect">
            <a:avLst/>
          </a:prstGeom>
        </p:spPr>
      </p:pic>
      <p:sp>
        <p:nvSpPr>
          <p:cNvPr id="4" name="Date Placeholder 3"/>
          <p:cNvSpPr>
            <a:spLocks noGrp="1"/>
          </p:cNvSpPr>
          <p:nvPr>
            <p:ph type="dt" sz="half" idx="10"/>
          </p:nvPr>
        </p:nvSpPr>
        <p:spPr/>
        <p:txBody>
          <a:bodyPr/>
          <a:lstStyle/>
          <a:p>
            <a:fld id="{EFBBF489-2E9F-404A-BC2B-D01021FDFF17}" type="datetime1">
              <a:rPr lang="en-US" smtClean="0"/>
              <a:t>6/23/13</a:t>
            </a:fld>
            <a:endParaRPr lang="en-US"/>
          </a:p>
        </p:txBody>
      </p:sp>
      <p:sp>
        <p:nvSpPr>
          <p:cNvPr id="6" name="Slide Number Placeholder 5"/>
          <p:cNvSpPr>
            <a:spLocks noGrp="1"/>
          </p:cNvSpPr>
          <p:nvPr>
            <p:ph type="sldNum" sz="quarter" idx="12"/>
          </p:nvPr>
        </p:nvSpPr>
        <p:spPr/>
        <p:txBody>
          <a:bodyPr/>
          <a:lstStyle/>
          <a:p>
            <a:fld id="{FD4C01FC-33EA-2B42-AFFE-695F109ED338}" type="slidenum">
              <a:rPr lang="en-US" smtClean="0"/>
              <a:t>28</a:t>
            </a:fld>
            <a:endParaRPr lang="en-US"/>
          </a:p>
        </p:txBody>
      </p:sp>
      <p:sp>
        <p:nvSpPr>
          <p:cNvPr id="12" name="Title 1"/>
          <p:cNvSpPr>
            <a:spLocks noGrp="1"/>
          </p:cNvSpPr>
          <p:nvPr>
            <p:ph type="title"/>
          </p:nvPr>
        </p:nvSpPr>
        <p:spPr>
          <a:xfrm>
            <a:off x="113664" y="243278"/>
            <a:ext cx="9030336" cy="1143000"/>
          </a:xfrm>
        </p:spPr>
        <p:txBody>
          <a:bodyPr>
            <a:normAutofit/>
          </a:bodyPr>
          <a:lstStyle/>
          <a:p>
            <a:r>
              <a:rPr lang="en-US" dirty="0" smtClean="0"/>
              <a:t>Execution Time </a:t>
            </a:r>
            <a:r>
              <a:rPr lang="en-US" dirty="0"/>
              <a:t>O</a:t>
            </a:r>
            <a:r>
              <a:rPr lang="en-US" dirty="0" smtClean="0"/>
              <a:t>verhead: TLB Misses</a:t>
            </a:r>
            <a:endParaRPr lang="en-US" dirty="0"/>
          </a:p>
        </p:txBody>
      </p:sp>
      <p:sp>
        <p:nvSpPr>
          <p:cNvPr id="2" name="Footer Placeholder 1"/>
          <p:cNvSpPr>
            <a:spLocks noGrp="1"/>
          </p:cNvSpPr>
          <p:nvPr>
            <p:ph type="ftr" sz="quarter" idx="11"/>
          </p:nvPr>
        </p:nvSpPr>
        <p:spPr/>
        <p:txBody>
          <a:bodyPr/>
          <a:lstStyle/>
          <a:p>
            <a:r>
              <a:rPr lang="en-US" smtClean="0"/>
              <a:t>ISCA 2013</a:t>
            </a:r>
            <a:endParaRPr lang="en-US"/>
          </a:p>
        </p:txBody>
      </p:sp>
      <p:sp>
        <p:nvSpPr>
          <p:cNvPr id="11" name="TextBox 10"/>
          <p:cNvSpPr txBox="1"/>
          <p:nvPr/>
        </p:nvSpPr>
        <p:spPr>
          <a:xfrm>
            <a:off x="2478024" y="1665732"/>
            <a:ext cx="3020352" cy="523220"/>
          </a:xfrm>
          <a:prstGeom prst="rect">
            <a:avLst/>
          </a:prstGeom>
          <a:noFill/>
        </p:spPr>
        <p:txBody>
          <a:bodyPr wrap="square" rtlCol="0">
            <a:spAutoFit/>
          </a:bodyPr>
          <a:lstStyle/>
          <a:p>
            <a:r>
              <a:rPr lang="en-US" sz="2800" dirty="0" smtClean="0"/>
              <a:t>Lower is better</a:t>
            </a:r>
            <a:endParaRPr lang="en-US" sz="2800" dirty="0"/>
          </a:p>
        </p:txBody>
      </p:sp>
      <p:sp>
        <p:nvSpPr>
          <p:cNvPr id="13" name="Down Arrow 12"/>
          <p:cNvSpPr/>
          <p:nvPr/>
        </p:nvSpPr>
        <p:spPr>
          <a:xfrm>
            <a:off x="5094739" y="1775424"/>
            <a:ext cx="205547" cy="343608"/>
          </a:xfrm>
          <a:prstGeom prst="downArrow">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603599289"/>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valGraph4KB2MB1GBDS.pdf"/>
          <p:cNvPicPr>
            <a:picLocks/>
          </p:cNvPicPr>
          <p:nvPr/>
        </p:nvPicPr>
        <p:blipFill>
          <a:blip r:embed="rId3">
            <a:extLst>
              <a:ext uri="{28A0092B-C50C-407E-A947-70E740481C1C}">
                <a14:useLocalDpi xmlns:a14="http://schemas.microsoft.com/office/drawing/2010/main" val="0"/>
              </a:ext>
            </a:extLst>
          </a:blip>
          <a:stretch>
            <a:fillRect/>
          </a:stretch>
        </p:blipFill>
        <p:spPr>
          <a:xfrm>
            <a:off x="182880" y="1298448"/>
            <a:ext cx="9144000" cy="5120640"/>
          </a:xfrm>
          <a:prstGeom prst="rect">
            <a:avLst/>
          </a:prstGeom>
        </p:spPr>
      </p:pic>
      <p:sp>
        <p:nvSpPr>
          <p:cNvPr id="4" name="Date Placeholder 3"/>
          <p:cNvSpPr>
            <a:spLocks noGrp="1"/>
          </p:cNvSpPr>
          <p:nvPr>
            <p:ph type="dt" sz="half" idx="10"/>
          </p:nvPr>
        </p:nvSpPr>
        <p:spPr/>
        <p:txBody>
          <a:bodyPr/>
          <a:lstStyle/>
          <a:p>
            <a:fld id="{C87AB2A7-26A8-2547-80DE-37F90940A49A}" type="datetime1">
              <a:rPr lang="en-US" smtClean="0"/>
              <a:t>6/23/13</a:t>
            </a:fld>
            <a:endParaRPr lang="en-US"/>
          </a:p>
        </p:txBody>
      </p:sp>
      <p:sp>
        <p:nvSpPr>
          <p:cNvPr id="6" name="Slide Number Placeholder 5"/>
          <p:cNvSpPr>
            <a:spLocks noGrp="1"/>
          </p:cNvSpPr>
          <p:nvPr>
            <p:ph type="sldNum" sz="quarter" idx="12"/>
          </p:nvPr>
        </p:nvSpPr>
        <p:spPr/>
        <p:txBody>
          <a:bodyPr/>
          <a:lstStyle/>
          <a:p>
            <a:fld id="{FD4C01FC-33EA-2B42-AFFE-695F109ED338}" type="slidenum">
              <a:rPr lang="en-US" smtClean="0"/>
              <a:t>29</a:t>
            </a:fld>
            <a:endParaRPr lang="en-US"/>
          </a:p>
        </p:txBody>
      </p:sp>
      <p:grpSp>
        <p:nvGrpSpPr>
          <p:cNvPr id="8" name="Group 7"/>
          <p:cNvGrpSpPr/>
          <p:nvPr/>
        </p:nvGrpSpPr>
        <p:grpSpPr>
          <a:xfrm>
            <a:off x="1295212" y="3043811"/>
            <a:ext cx="6388290" cy="466568"/>
            <a:chOff x="1139911" y="5937174"/>
            <a:chExt cx="5777857" cy="466568"/>
          </a:xfrm>
          <a:solidFill>
            <a:schemeClr val="bg1"/>
          </a:solidFill>
        </p:grpSpPr>
        <p:grpSp>
          <p:nvGrpSpPr>
            <p:cNvPr id="9" name="Group 8"/>
            <p:cNvGrpSpPr/>
            <p:nvPr/>
          </p:nvGrpSpPr>
          <p:grpSpPr>
            <a:xfrm>
              <a:off x="1139911" y="5939478"/>
              <a:ext cx="5302659" cy="464264"/>
              <a:chOff x="1676647" y="2850904"/>
              <a:chExt cx="5302659" cy="464264"/>
            </a:xfrm>
            <a:grpFill/>
          </p:grpSpPr>
          <p:sp>
            <p:nvSpPr>
              <p:cNvPr id="11" name="TextBox 10"/>
              <p:cNvSpPr txBox="1"/>
              <p:nvPr/>
            </p:nvSpPr>
            <p:spPr>
              <a:xfrm>
                <a:off x="1676647" y="2852789"/>
                <a:ext cx="1361150" cy="461665"/>
              </a:xfrm>
              <a:prstGeom prst="rect">
                <a:avLst/>
              </a:prstGeom>
              <a:grpFill/>
            </p:spPr>
            <p:txBody>
              <a:bodyPr wrap="square" rtlCol="0">
                <a:spAutoFit/>
              </a:bodyPr>
              <a:lstStyle/>
              <a:p>
                <a:r>
                  <a:rPr lang="en-US" sz="2400" b="1" dirty="0" smtClean="0">
                    <a:solidFill>
                      <a:schemeClr val="accent4">
                        <a:lumMod val="75000"/>
                      </a:schemeClr>
                    </a:solidFill>
                  </a:rPr>
                  <a:t>99.9%</a:t>
                </a:r>
                <a:endParaRPr lang="en-US" sz="2400" b="1" dirty="0">
                  <a:solidFill>
                    <a:schemeClr val="accent4">
                      <a:lumMod val="75000"/>
                    </a:schemeClr>
                  </a:solidFill>
                </a:endParaRPr>
              </a:p>
            </p:txBody>
          </p:sp>
          <p:sp>
            <p:nvSpPr>
              <p:cNvPr id="14" name="TextBox 13"/>
              <p:cNvSpPr txBox="1"/>
              <p:nvPr/>
            </p:nvSpPr>
            <p:spPr>
              <a:xfrm>
                <a:off x="2760988" y="2850904"/>
                <a:ext cx="1423559" cy="461665"/>
              </a:xfrm>
              <a:prstGeom prst="rect">
                <a:avLst/>
              </a:prstGeom>
              <a:grpFill/>
            </p:spPr>
            <p:txBody>
              <a:bodyPr wrap="square" rtlCol="0">
                <a:spAutoFit/>
              </a:bodyPr>
              <a:lstStyle/>
              <a:p>
                <a:r>
                  <a:rPr lang="en-US" sz="2400" b="1" dirty="0" smtClean="0">
                    <a:solidFill>
                      <a:schemeClr val="accent4">
                        <a:lumMod val="75000"/>
                      </a:schemeClr>
                    </a:solidFill>
                  </a:rPr>
                  <a:t>99.9%</a:t>
                </a:r>
                <a:endParaRPr lang="en-US" sz="2400" b="1" dirty="0">
                  <a:solidFill>
                    <a:schemeClr val="accent4">
                      <a:lumMod val="75000"/>
                    </a:schemeClr>
                  </a:solidFill>
                </a:endParaRPr>
              </a:p>
            </p:txBody>
          </p:sp>
          <p:sp>
            <p:nvSpPr>
              <p:cNvPr id="15" name="TextBox 14"/>
              <p:cNvSpPr txBox="1"/>
              <p:nvPr/>
            </p:nvSpPr>
            <p:spPr>
              <a:xfrm>
                <a:off x="3797124" y="2853503"/>
                <a:ext cx="1423559" cy="461665"/>
              </a:xfrm>
              <a:prstGeom prst="rect">
                <a:avLst/>
              </a:prstGeom>
              <a:grpFill/>
            </p:spPr>
            <p:txBody>
              <a:bodyPr wrap="square" rtlCol="0">
                <a:spAutoFit/>
              </a:bodyPr>
              <a:lstStyle/>
              <a:p>
                <a:r>
                  <a:rPr lang="en-US" sz="2400" b="1" dirty="0" smtClean="0">
                    <a:solidFill>
                      <a:schemeClr val="accent4">
                        <a:lumMod val="75000"/>
                      </a:schemeClr>
                    </a:solidFill>
                  </a:rPr>
                  <a:t>92.4%</a:t>
                </a:r>
                <a:endParaRPr lang="en-US" sz="2400" b="1" dirty="0">
                  <a:solidFill>
                    <a:schemeClr val="accent4">
                      <a:lumMod val="75000"/>
                    </a:schemeClr>
                  </a:solidFill>
                </a:endParaRPr>
              </a:p>
            </p:txBody>
          </p:sp>
          <p:sp>
            <p:nvSpPr>
              <p:cNvPr id="16" name="TextBox 15"/>
              <p:cNvSpPr txBox="1"/>
              <p:nvPr/>
            </p:nvSpPr>
            <p:spPr>
              <a:xfrm>
                <a:off x="4701180" y="2852351"/>
                <a:ext cx="1423559" cy="461665"/>
              </a:xfrm>
              <a:prstGeom prst="rect">
                <a:avLst/>
              </a:prstGeom>
              <a:grpFill/>
            </p:spPr>
            <p:txBody>
              <a:bodyPr wrap="square" rtlCol="0">
                <a:spAutoFit/>
              </a:bodyPr>
              <a:lstStyle/>
              <a:p>
                <a:r>
                  <a:rPr lang="en-US" sz="2400" b="1" dirty="0" smtClean="0">
                    <a:solidFill>
                      <a:schemeClr val="accent4">
                        <a:lumMod val="75000"/>
                      </a:schemeClr>
                    </a:solidFill>
                  </a:rPr>
                  <a:t>99.9%</a:t>
                </a:r>
                <a:endParaRPr lang="en-US" sz="2400" b="1" dirty="0">
                  <a:solidFill>
                    <a:schemeClr val="accent4">
                      <a:lumMod val="75000"/>
                    </a:schemeClr>
                  </a:solidFill>
                </a:endParaRPr>
              </a:p>
            </p:txBody>
          </p:sp>
          <p:sp>
            <p:nvSpPr>
              <p:cNvPr id="17" name="TextBox 16"/>
              <p:cNvSpPr txBox="1"/>
              <p:nvPr/>
            </p:nvSpPr>
            <p:spPr>
              <a:xfrm>
                <a:off x="5555747" y="2852351"/>
                <a:ext cx="1423559" cy="461665"/>
              </a:xfrm>
              <a:prstGeom prst="rect">
                <a:avLst/>
              </a:prstGeom>
              <a:grpFill/>
            </p:spPr>
            <p:txBody>
              <a:bodyPr wrap="square" rtlCol="0">
                <a:spAutoFit/>
              </a:bodyPr>
              <a:lstStyle/>
              <a:p>
                <a:r>
                  <a:rPr lang="en-US" sz="2400" b="1" dirty="0" smtClean="0">
                    <a:solidFill>
                      <a:schemeClr val="accent4">
                        <a:lumMod val="75000"/>
                      </a:schemeClr>
                    </a:solidFill>
                  </a:rPr>
                  <a:t>99.9%</a:t>
                </a:r>
                <a:endParaRPr lang="en-US" sz="2400" b="1" dirty="0">
                  <a:solidFill>
                    <a:schemeClr val="accent4">
                      <a:lumMod val="75000"/>
                    </a:schemeClr>
                  </a:solidFill>
                </a:endParaRPr>
              </a:p>
            </p:txBody>
          </p:sp>
        </p:grpSp>
        <p:sp>
          <p:nvSpPr>
            <p:cNvPr id="10" name="TextBox 9"/>
            <p:cNvSpPr txBox="1"/>
            <p:nvPr/>
          </p:nvSpPr>
          <p:spPr>
            <a:xfrm>
              <a:off x="5950585" y="5937174"/>
              <a:ext cx="967183" cy="461665"/>
            </a:xfrm>
            <a:prstGeom prst="rect">
              <a:avLst/>
            </a:prstGeom>
            <a:grpFill/>
          </p:spPr>
          <p:txBody>
            <a:bodyPr wrap="square" rtlCol="0">
              <a:spAutoFit/>
            </a:bodyPr>
            <a:lstStyle/>
            <a:p>
              <a:r>
                <a:rPr lang="en-US" sz="2400" b="1" dirty="0" smtClean="0">
                  <a:solidFill>
                    <a:schemeClr val="accent4">
                      <a:lumMod val="75000"/>
                    </a:schemeClr>
                  </a:solidFill>
                </a:rPr>
                <a:t>99.9%</a:t>
              </a:r>
              <a:endParaRPr lang="en-US" sz="2400" b="1" dirty="0">
                <a:solidFill>
                  <a:schemeClr val="accent4">
                    <a:lumMod val="75000"/>
                  </a:schemeClr>
                </a:solidFill>
              </a:endParaRPr>
            </a:p>
          </p:txBody>
        </p:sp>
      </p:grpSp>
      <p:sp>
        <p:nvSpPr>
          <p:cNvPr id="20" name="Title 1"/>
          <p:cNvSpPr>
            <a:spLocks noGrp="1"/>
          </p:cNvSpPr>
          <p:nvPr>
            <p:ph type="title"/>
          </p:nvPr>
        </p:nvSpPr>
        <p:spPr>
          <a:xfrm>
            <a:off x="113664" y="243278"/>
            <a:ext cx="9030336" cy="1143000"/>
          </a:xfrm>
        </p:spPr>
        <p:txBody>
          <a:bodyPr>
            <a:normAutofit/>
          </a:bodyPr>
          <a:lstStyle/>
          <a:p>
            <a:r>
              <a:rPr lang="en-US" dirty="0" smtClean="0"/>
              <a:t>Execution Time </a:t>
            </a:r>
            <a:r>
              <a:rPr lang="en-US" dirty="0"/>
              <a:t>O</a:t>
            </a:r>
            <a:r>
              <a:rPr lang="en-US" dirty="0" smtClean="0"/>
              <a:t>verhead: TLB Misses</a:t>
            </a:r>
            <a:endParaRPr lang="en-US" dirty="0"/>
          </a:p>
        </p:txBody>
      </p:sp>
      <p:sp>
        <p:nvSpPr>
          <p:cNvPr id="2" name="Footer Placeholder 1"/>
          <p:cNvSpPr>
            <a:spLocks noGrp="1"/>
          </p:cNvSpPr>
          <p:nvPr>
            <p:ph type="ftr" sz="quarter" idx="11"/>
          </p:nvPr>
        </p:nvSpPr>
        <p:spPr/>
        <p:txBody>
          <a:bodyPr/>
          <a:lstStyle/>
          <a:p>
            <a:r>
              <a:rPr lang="en-US" smtClean="0"/>
              <a:t>ISCA 2013</a:t>
            </a:r>
            <a:endParaRPr lang="en-US"/>
          </a:p>
        </p:txBody>
      </p:sp>
      <p:sp>
        <p:nvSpPr>
          <p:cNvPr id="12" name="TextBox 11"/>
          <p:cNvSpPr txBox="1"/>
          <p:nvPr/>
        </p:nvSpPr>
        <p:spPr>
          <a:xfrm>
            <a:off x="2209800" y="2368647"/>
            <a:ext cx="3873499" cy="738664"/>
          </a:xfrm>
          <a:prstGeom prst="rect">
            <a:avLst/>
          </a:prstGeom>
          <a:solidFill>
            <a:schemeClr val="bg1"/>
          </a:solidFill>
        </p:spPr>
        <p:txBody>
          <a:bodyPr wrap="square" rtlCol="0">
            <a:spAutoFit/>
          </a:bodyPr>
          <a:lstStyle/>
          <a:p>
            <a:r>
              <a:rPr lang="en-US" sz="2400" dirty="0" smtClean="0"/>
              <a:t>“Misses” in Direct Segment</a:t>
            </a:r>
          </a:p>
          <a:p>
            <a:r>
              <a:rPr lang="en-US" dirty="0" smtClean="0"/>
              <a:t> </a:t>
            </a:r>
            <a:endParaRPr lang="en-US" dirty="0"/>
          </a:p>
        </p:txBody>
      </p:sp>
      <p:sp>
        <p:nvSpPr>
          <p:cNvPr id="21" name="TextBox 20"/>
          <p:cNvSpPr txBox="1"/>
          <p:nvPr/>
        </p:nvSpPr>
        <p:spPr>
          <a:xfrm>
            <a:off x="2478024" y="1665732"/>
            <a:ext cx="3020352" cy="523220"/>
          </a:xfrm>
          <a:prstGeom prst="rect">
            <a:avLst/>
          </a:prstGeom>
          <a:noFill/>
        </p:spPr>
        <p:txBody>
          <a:bodyPr wrap="square" rtlCol="0">
            <a:spAutoFit/>
          </a:bodyPr>
          <a:lstStyle/>
          <a:p>
            <a:r>
              <a:rPr lang="en-US" sz="2800" dirty="0" smtClean="0"/>
              <a:t>Lower is better</a:t>
            </a:r>
            <a:endParaRPr lang="en-US" sz="2800" dirty="0"/>
          </a:p>
        </p:txBody>
      </p:sp>
      <p:sp>
        <p:nvSpPr>
          <p:cNvPr id="22" name="Down Arrow 21"/>
          <p:cNvSpPr/>
          <p:nvPr/>
        </p:nvSpPr>
        <p:spPr>
          <a:xfrm>
            <a:off x="5094739" y="1775424"/>
            <a:ext cx="205547" cy="343608"/>
          </a:xfrm>
          <a:prstGeom prst="downArrow">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27588450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Virtual Memory Refresher</a:t>
            </a:r>
            <a:endParaRPr lang="en-US" dirty="0"/>
          </a:p>
        </p:txBody>
      </p:sp>
      <p:sp>
        <p:nvSpPr>
          <p:cNvPr id="4" name="Rectangle 3"/>
          <p:cNvSpPr/>
          <p:nvPr/>
        </p:nvSpPr>
        <p:spPr>
          <a:xfrm>
            <a:off x="1010423" y="1869915"/>
            <a:ext cx="822960" cy="2026752"/>
          </a:xfrm>
          <a:prstGeom prst="rect">
            <a:avLst/>
          </a:prstGeom>
          <a:gradFill>
            <a:gsLst>
              <a:gs pos="0">
                <a:schemeClr val="accent1">
                  <a:lumMod val="60000"/>
                  <a:lumOff val="40000"/>
                </a:schemeClr>
              </a:gs>
              <a:gs pos="100000">
                <a:schemeClr val="accent1">
                  <a:tint val="50000"/>
                  <a:shade val="100000"/>
                  <a:satMod val="350000"/>
                </a:schemeClr>
              </a:gs>
            </a:gsLst>
          </a:gra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 name="Rectangle 4"/>
          <p:cNvSpPr/>
          <p:nvPr/>
        </p:nvSpPr>
        <p:spPr>
          <a:xfrm>
            <a:off x="1010423" y="4255616"/>
            <a:ext cx="822960" cy="2208918"/>
          </a:xfrm>
          <a:prstGeom prst="rect">
            <a:avLst/>
          </a:prstGeom>
          <a:gradFill>
            <a:gsLst>
              <a:gs pos="0">
                <a:schemeClr val="accent1">
                  <a:lumMod val="60000"/>
                  <a:lumOff val="4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3164526" y="2417345"/>
            <a:ext cx="822960" cy="1613927"/>
          </a:xfrm>
          <a:prstGeom prst="rect">
            <a:avLst/>
          </a:prstGeom>
          <a:gradFill>
            <a:gsLst>
              <a:gs pos="0">
                <a:schemeClr val="accent2">
                  <a:lumMod val="40000"/>
                  <a:lumOff val="60000"/>
                </a:schemeClr>
              </a:gs>
              <a:gs pos="100000">
                <a:schemeClr val="accent2">
                  <a:lumMod val="20000"/>
                  <a:lumOff val="80000"/>
                </a:schemeClr>
              </a:gs>
            </a:gsLst>
          </a:gradFill>
          <a:ln>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 name="Rectangle 6"/>
          <p:cNvSpPr/>
          <p:nvPr/>
        </p:nvSpPr>
        <p:spPr>
          <a:xfrm>
            <a:off x="1024228" y="2366922"/>
            <a:ext cx="822960" cy="232006"/>
          </a:xfrm>
          <a:prstGeom prst="rect">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8" name="Rectangle 7"/>
          <p:cNvSpPr/>
          <p:nvPr/>
        </p:nvSpPr>
        <p:spPr>
          <a:xfrm>
            <a:off x="1010423" y="3416695"/>
            <a:ext cx="822960" cy="232006"/>
          </a:xfrm>
          <a:prstGeom prst="rect">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9" name="Rectangle 8"/>
          <p:cNvSpPr/>
          <p:nvPr/>
        </p:nvSpPr>
        <p:spPr>
          <a:xfrm>
            <a:off x="1010423" y="4893909"/>
            <a:ext cx="822960" cy="232006"/>
          </a:xfrm>
          <a:prstGeom prst="rect">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1010423" y="5321887"/>
            <a:ext cx="822960" cy="232006"/>
          </a:xfrm>
          <a:prstGeom prst="rect">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3164526" y="2643348"/>
            <a:ext cx="822960" cy="232006"/>
          </a:xfrm>
          <a:prstGeom prst="rect">
            <a:avLst/>
          </a:prstGeom>
          <a:gradFill>
            <a:gsLst>
              <a:gs pos="0">
                <a:schemeClr val="accent6">
                  <a:lumMod val="60000"/>
                  <a:lumOff val="40000"/>
                </a:schemeClr>
              </a:gs>
              <a:gs pos="100000">
                <a:schemeClr val="accent6">
                  <a:lumMod val="20000"/>
                  <a:lumOff val="80000"/>
                </a:schemeClr>
              </a:gs>
            </a:gsLst>
          </a:gradFill>
          <a:ln>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11"/>
          <p:cNvSpPr/>
          <p:nvPr/>
        </p:nvSpPr>
        <p:spPr>
          <a:xfrm>
            <a:off x="3164526" y="2827842"/>
            <a:ext cx="822960" cy="232006"/>
          </a:xfrm>
          <a:prstGeom prst="rect">
            <a:avLst/>
          </a:prstGeom>
          <a:gradFill>
            <a:gsLst>
              <a:gs pos="0">
                <a:schemeClr val="accent6">
                  <a:lumMod val="60000"/>
                  <a:lumOff val="40000"/>
                </a:schemeClr>
              </a:gs>
              <a:gs pos="100000">
                <a:schemeClr val="accent6">
                  <a:lumMod val="20000"/>
                  <a:lumOff val="80000"/>
                </a:schemeClr>
              </a:gs>
            </a:gsLst>
          </a:gradFill>
          <a:ln>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p:cNvSpPr/>
          <p:nvPr/>
        </p:nvSpPr>
        <p:spPr>
          <a:xfrm>
            <a:off x="3178331" y="3551298"/>
            <a:ext cx="822960" cy="232006"/>
          </a:xfrm>
          <a:prstGeom prst="rect">
            <a:avLst/>
          </a:prstGeom>
          <a:gradFill>
            <a:gsLst>
              <a:gs pos="0">
                <a:schemeClr val="accent6">
                  <a:lumMod val="60000"/>
                  <a:lumOff val="40000"/>
                </a:schemeClr>
              </a:gs>
              <a:gs pos="100000">
                <a:schemeClr val="accent6">
                  <a:lumMod val="20000"/>
                  <a:lumOff val="80000"/>
                </a:schemeClr>
              </a:gs>
            </a:gsLst>
          </a:gradFill>
          <a:ln>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14" name="Straight Connector 13"/>
          <p:cNvCxnSpPr>
            <a:stCxn id="9" idx="3"/>
            <a:endCxn id="13" idx="1"/>
          </p:cNvCxnSpPr>
          <p:nvPr/>
        </p:nvCxnSpPr>
        <p:spPr>
          <a:xfrm flipV="1">
            <a:off x="1833383" y="3667301"/>
            <a:ext cx="1344948" cy="1342611"/>
          </a:xfrm>
          <a:prstGeom prst="line">
            <a:avLst/>
          </a:prstGeom>
          <a:ln>
            <a:tailEnd type="arrow" w="lg" len="lg"/>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a:stCxn id="10" idx="3"/>
          </p:cNvCxnSpPr>
          <p:nvPr/>
        </p:nvCxnSpPr>
        <p:spPr>
          <a:xfrm flipV="1">
            <a:off x="1833383" y="2966441"/>
            <a:ext cx="1331143" cy="2471449"/>
          </a:xfrm>
          <a:prstGeom prst="line">
            <a:avLst/>
          </a:prstGeom>
          <a:ln>
            <a:tailEnd type="arrow" w="lg" len="lg"/>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a:stCxn id="8" idx="3"/>
            <a:endCxn id="12" idx="1"/>
          </p:cNvCxnSpPr>
          <p:nvPr/>
        </p:nvCxnSpPr>
        <p:spPr>
          <a:xfrm flipV="1">
            <a:off x="1833383" y="2943845"/>
            <a:ext cx="1331143" cy="588853"/>
          </a:xfrm>
          <a:prstGeom prst="line">
            <a:avLst/>
          </a:prstGeom>
          <a:ln>
            <a:tailEnd type="arrow" w="lg" len="lg"/>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a:stCxn id="7" idx="3"/>
            <a:endCxn id="11" idx="1"/>
          </p:cNvCxnSpPr>
          <p:nvPr/>
        </p:nvCxnSpPr>
        <p:spPr>
          <a:xfrm>
            <a:off x="1847188" y="2482925"/>
            <a:ext cx="1317338" cy="276426"/>
          </a:xfrm>
          <a:prstGeom prst="line">
            <a:avLst/>
          </a:prstGeom>
          <a:ln>
            <a:tailEnd type="arrow" w="lg" len="lg"/>
          </a:ln>
        </p:spPr>
        <p:style>
          <a:lnRef idx="2">
            <a:schemeClr val="accent1"/>
          </a:lnRef>
          <a:fillRef idx="0">
            <a:schemeClr val="accent1"/>
          </a:fillRef>
          <a:effectRef idx="1">
            <a:schemeClr val="accent1"/>
          </a:effectRef>
          <a:fontRef idx="minor">
            <a:schemeClr val="tx1"/>
          </a:fontRef>
        </p:style>
      </p:cxnSp>
      <p:sp>
        <p:nvSpPr>
          <p:cNvPr id="111" name="Oval 110"/>
          <p:cNvSpPr/>
          <p:nvPr/>
        </p:nvSpPr>
        <p:spPr>
          <a:xfrm>
            <a:off x="6477143" y="1679277"/>
            <a:ext cx="1046505" cy="669038"/>
          </a:xfrm>
          <a:prstGeom prst="ellipse">
            <a:avLst/>
          </a:prstGeom>
          <a:ln/>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13" name="Rounded Rectangle 112"/>
          <p:cNvSpPr/>
          <p:nvPr/>
        </p:nvSpPr>
        <p:spPr>
          <a:xfrm>
            <a:off x="5905965" y="2966441"/>
            <a:ext cx="539261" cy="411474"/>
          </a:xfrm>
          <a:prstGeom prst="roundRect">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4" name="Rounded Rectangle 113"/>
          <p:cNvSpPr/>
          <p:nvPr/>
        </p:nvSpPr>
        <p:spPr>
          <a:xfrm>
            <a:off x="6824936" y="2932739"/>
            <a:ext cx="1861864" cy="905258"/>
          </a:xfrm>
          <a:prstGeom prst="roundRect">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138" name="Curved Connector 137"/>
          <p:cNvCxnSpPr>
            <a:endCxn id="113" idx="3"/>
          </p:cNvCxnSpPr>
          <p:nvPr/>
        </p:nvCxnSpPr>
        <p:spPr>
          <a:xfrm rot="5400000" flipH="1" flipV="1">
            <a:off x="4665601" y="3414398"/>
            <a:ext cx="2021845" cy="1537406"/>
          </a:xfrm>
          <a:prstGeom prst="curvedConnector4">
            <a:avLst>
              <a:gd name="adj1" fmla="val 44912"/>
              <a:gd name="adj2" fmla="val 114869"/>
            </a:avLst>
          </a:prstGeom>
          <a:ln>
            <a:tailEnd type="stealth" w="lg" len="lg"/>
          </a:ln>
        </p:spPr>
        <p:style>
          <a:lnRef idx="2">
            <a:schemeClr val="accent1"/>
          </a:lnRef>
          <a:fillRef idx="0">
            <a:schemeClr val="accent1"/>
          </a:fillRef>
          <a:effectRef idx="1">
            <a:schemeClr val="accent1"/>
          </a:effectRef>
          <a:fontRef idx="minor">
            <a:schemeClr val="tx1"/>
          </a:fontRef>
        </p:style>
      </p:cxnSp>
      <p:sp>
        <p:nvSpPr>
          <p:cNvPr id="141" name="Rounded Rectangle 140"/>
          <p:cNvSpPr/>
          <p:nvPr/>
        </p:nvSpPr>
        <p:spPr>
          <a:xfrm>
            <a:off x="5905965" y="3160268"/>
            <a:ext cx="539261" cy="106670"/>
          </a:xfrm>
          <a:prstGeom prst="roundRect">
            <a:avLst/>
          </a:prstGeom>
          <a:gradFill>
            <a:gsLst>
              <a:gs pos="0">
                <a:schemeClr val="accent1">
                  <a:tint val="100000"/>
                  <a:shade val="100000"/>
                  <a:satMod val="130000"/>
                </a:schemeClr>
              </a:gs>
              <a:gs pos="100000">
                <a:schemeClr val="tx2"/>
              </a:gs>
            </a:gsLst>
          </a:gra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3" name="TextBox 142"/>
          <p:cNvSpPr txBox="1"/>
          <p:nvPr/>
        </p:nvSpPr>
        <p:spPr>
          <a:xfrm>
            <a:off x="6573778" y="1742200"/>
            <a:ext cx="1297658" cy="461665"/>
          </a:xfrm>
          <a:prstGeom prst="rect">
            <a:avLst/>
          </a:prstGeom>
          <a:noFill/>
        </p:spPr>
        <p:txBody>
          <a:bodyPr wrap="square" rtlCol="0">
            <a:spAutoFit/>
          </a:bodyPr>
          <a:lstStyle/>
          <a:p>
            <a:r>
              <a:rPr lang="en-US" sz="2400" dirty="0" smtClean="0"/>
              <a:t>Core</a:t>
            </a:r>
            <a:endParaRPr lang="en-US" sz="2400" dirty="0"/>
          </a:p>
        </p:txBody>
      </p:sp>
      <p:sp>
        <p:nvSpPr>
          <p:cNvPr id="144" name="TextBox 143"/>
          <p:cNvSpPr txBox="1"/>
          <p:nvPr/>
        </p:nvSpPr>
        <p:spPr>
          <a:xfrm>
            <a:off x="7264029" y="3114018"/>
            <a:ext cx="1783495" cy="461665"/>
          </a:xfrm>
          <a:prstGeom prst="rect">
            <a:avLst/>
          </a:prstGeom>
          <a:noFill/>
        </p:spPr>
        <p:txBody>
          <a:bodyPr wrap="square" rtlCol="0">
            <a:spAutoFit/>
          </a:bodyPr>
          <a:lstStyle/>
          <a:p>
            <a:r>
              <a:rPr lang="en-US" sz="2400" dirty="0" smtClean="0"/>
              <a:t>Cache</a:t>
            </a:r>
            <a:endParaRPr lang="en-US" sz="2400" dirty="0"/>
          </a:p>
        </p:txBody>
      </p:sp>
      <p:sp>
        <p:nvSpPr>
          <p:cNvPr id="145" name="TextBox 144"/>
          <p:cNvSpPr txBox="1"/>
          <p:nvPr/>
        </p:nvSpPr>
        <p:spPr>
          <a:xfrm>
            <a:off x="4394669" y="3515493"/>
            <a:ext cx="3561853" cy="677108"/>
          </a:xfrm>
          <a:prstGeom prst="rect">
            <a:avLst/>
          </a:prstGeom>
          <a:noFill/>
        </p:spPr>
        <p:txBody>
          <a:bodyPr wrap="square" rtlCol="0">
            <a:spAutoFit/>
          </a:bodyPr>
          <a:lstStyle/>
          <a:p>
            <a:pPr algn="ctr"/>
            <a:r>
              <a:rPr lang="en-US" sz="2200" dirty="0" smtClean="0"/>
              <a:t>TLB</a:t>
            </a:r>
          </a:p>
          <a:p>
            <a:pPr algn="ctr"/>
            <a:r>
              <a:rPr lang="en-US" sz="1600" dirty="0" smtClean="0"/>
              <a:t>(Translation </a:t>
            </a:r>
            <a:r>
              <a:rPr lang="en-US" sz="1600" dirty="0" err="1" smtClean="0"/>
              <a:t>Lookaside</a:t>
            </a:r>
            <a:r>
              <a:rPr lang="en-US" sz="1600" dirty="0" smtClean="0"/>
              <a:t> Buffer)</a:t>
            </a:r>
            <a:endParaRPr lang="en-US" sz="1600" dirty="0"/>
          </a:p>
        </p:txBody>
      </p:sp>
      <p:sp>
        <p:nvSpPr>
          <p:cNvPr id="147" name="Wave 146"/>
          <p:cNvSpPr/>
          <p:nvPr/>
        </p:nvSpPr>
        <p:spPr>
          <a:xfrm>
            <a:off x="897318" y="2821165"/>
            <a:ext cx="1104390" cy="351236"/>
          </a:xfrm>
          <a:prstGeom prst="wav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8" name="Wave 147"/>
          <p:cNvSpPr/>
          <p:nvPr/>
        </p:nvSpPr>
        <p:spPr>
          <a:xfrm>
            <a:off x="795351" y="5728912"/>
            <a:ext cx="1104390" cy="351236"/>
          </a:xfrm>
          <a:prstGeom prst="wav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9" name="TextBox 148"/>
          <p:cNvSpPr txBox="1"/>
          <p:nvPr/>
        </p:nvSpPr>
        <p:spPr>
          <a:xfrm rot="16200000">
            <a:off x="147855" y="2245450"/>
            <a:ext cx="1294991" cy="369332"/>
          </a:xfrm>
          <a:prstGeom prst="rect">
            <a:avLst/>
          </a:prstGeom>
          <a:noFill/>
        </p:spPr>
        <p:txBody>
          <a:bodyPr wrap="square" rtlCol="0">
            <a:spAutoFit/>
          </a:bodyPr>
          <a:lstStyle/>
          <a:p>
            <a:r>
              <a:rPr lang="en-US" b="1" dirty="0" smtClean="0"/>
              <a:t>Process 1</a:t>
            </a:r>
            <a:endParaRPr lang="en-US" b="1" dirty="0"/>
          </a:p>
        </p:txBody>
      </p:sp>
      <p:sp>
        <p:nvSpPr>
          <p:cNvPr id="150" name="TextBox 149"/>
          <p:cNvSpPr txBox="1"/>
          <p:nvPr/>
        </p:nvSpPr>
        <p:spPr>
          <a:xfrm rot="16200000">
            <a:off x="147856" y="5028995"/>
            <a:ext cx="1294991" cy="369332"/>
          </a:xfrm>
          <a:prstGeom prst="rect">
            <a:avLst/>
          </a:prstGeom>
          <a:noFill/>
        </p:spPr>
        <p:txBody>
          <a:bodyPr wrap="square" rtlCol="0">
            <a:spAutoFit/>
          </a:bodyPr>
          <a:lstStyle/>
          <a:p>
            <a:r>
              <a:rPr lang="en-US" b="1" dirty="0" smtClean="0"/>
              <a:t>Process 2</a:t>
            </a:r>
            <a:endParaRPr lang="en-US" b="1" dirty="0"/>
          </a:p>
        </p:txBody>
      </p:sp>
      <p:sp>
        <p:nvSpPr>
          <p:cNvPr id="151" name="TextBox 150"/>
          <p:cNvSpPr txBox="1"/>
          <p:nvPr/>
        </p:nvSpPr>
        <p:spPr>
          <a:xfrm>
            <a:off x="27025" y="1320955"/>
            <a:ext cx="3099032" cy="461665"/>
          </a:xfrm>
          <a:prstGeom prst="rect">
            <a:avLst/>
          </a:prstGeom>
          <a:noFill/>
        </p:spPr>
        <p:txBody>
          <a:bodyPr wrap="square" rtlCol="0">
            <a:spAutoFit/>
          </a:bodyPr>
          <a:lstStyle/>
          <a:p>
            <a:r>
              <a:rPr lang="en-US" sz="2400" dirty="0" smtClean="0"/>
              <a:t>Virtual Address Space</a:t>
            </a:r>
            <a:endParaRPr lang="en-US" sz="2400" dirty="0"/>
          </a:p>
        </p:txBody>
      </p:sp>
      <p:sp>
        <p:nvSpPr>
          <p:cNvPr id="154" name="TextBox 153"/>
          <p:cNvSpPr txBox="1"/>
          <p:nvPr/>
        </p:nvSpPr>
        <p:spPr>
          <a:xfrm>
            <a:off x="2627381" y="1886650"/>
            <a:ext cx="2473512" cy="461665"/>
          </a:xfrm>
          <a:prstGeom prst="rect">
            <a:avLst/>
          </a:prstGeom>
          <a:noFill/>
        </p:spPr>
        <p:txBody>
          <a:bodyPr wrap="square" rtlCol="0">
            <a:spAutoFit/>
          </a:bodyPr>
          <a:lstStyle/>
          <a:p>
            <a:r>
              <a:rPr lang="en-US" sz="2400" dirty="0" smtClean="0"/>
              <a:t>Physical Memory</a:t>
            </a:r>
            <a:endParaRPr lang="en-US" sz="2400" dirty="0"/>
          </a:p>
        </p:txBody>
      </p:sp>
      <p:grpSp>
        <p:nvGrpSpPr>
          <p:cNvPr id="45" name="Group 44"/>
          <p:cNvGrpSpPr/>
          <p:nvPr/>
        </p:nvGrpSpPr>
        <p:grpSpPr>
          <a:xfrm>
            <a:off x="2037667" y="4240604"/>
            <a:ext cx="2955043" cy="2537429"/>
            <a:chOff x="2037667" y="4240604"/>
            <a:chExt cx="2955043" cy="2537429"/>
          </a:xfrm>
        </p:grpSpPr>
        <p:grpSp>
          <p:nvGrpSpPr>
            <p:cNvPr id="36" name="Group 35"/>
            <p:cNvGrpSpPr/>
            <p:nvPr/>
          </p:nvGrpSpPr>
          <p:grpSpPr>
            <a:xfrm>
              <a:off x="3354064" y="5374344"/>
              <a:ext cx="269003" cy="392810"/>
              <a:chOff x="3315835" y="5248872"/>
              <a:chExt cx="824050" cy="1046544"/>
            </a:xfrm>
          </p:grpSpPr>
          <p:sp>
            <p:nvSpPr>
              <p:cNvPr id="30" name="Rectangle 29"/>
              <p:cNvSpPr/>
              <p:nvPr/>
            </p:nvSpPr>
            <p:spPr>
              <a:xfrm>
                <a:off x="3315835" y="5248872"/>
                <a:ext cx="822960" cy="1046544"/>
              </a:xfrm>
              <a:prstGeom prst="rect">
                <a:avLst/>
              </a:prstGeom>
              <a:solidFill>
                <a:schemeClr val="bg2"/>
              </a:solidFill>
              <a:ln>
                <a:solidFill>
                  <a:schemeClr val="tx1"/>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31" name="Straight Connector 30"/>
              <p:cNvCxnSpPr/>
              <p:nvPr/>
            </p:nvCxnSpPr>
            <p:spPr>
              <a:xfrm>
                <a:off x="3329639" y="5414540"/>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a:off x="3330184" y="5608358"/>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a:off x="3330729" y="6119714"/>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a:off x="3316924" y="5954042"/>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49" name="Group 48"/>
            <p:cNvGrpSpPr/>
            <p:nvPr/>
          </p:nvGrpSpPr>
          <p:grpSpPr>
            <a:xfrm>
              <a:off x="4010727" y="4626314"/>
              <a:ext cx="269003" cy="392810"/>
              <a:chOff x="3315835" y="5248872"/>
              <a:chExt cx="824050" cy="1046544"/>
            </a:xfrm>
          </p:grpSpPr>
          <p:sp>
            <p:nvSpPr>
              <p:cNvPr id="50" name="Rectangle 49"/>
              <p:cNvSpPr/>
              <p:nvPr/>
            </p:nvSpPr>
            <p:spPr>
              <a:xfrm>
                <a:off x="3315835" y="5248872"/>
                <a:ext cx="822960" cy="1046544"/>
              </a:xfrm>
              <a:prstGeom prst="rect">
                <a:avLst/>
              </a:prstGeom>
              <a:solidFill>
                <a:schemeClr val="bg2"/>
              </a:solidFill>
              <a:ln>
                <a:solidFill>
                  <a:schemeClr val="tx1"/>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51" name="Straight Connector 50"/>
              <p:cNvCxnSpPr/>
              <p:nvPr/>
            </p:nvCxnSpPr>
            <p:spPr>
              <a:xfrm>
                <a:off x="3329639" y="5414540"/>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3330184" y="5608358"/>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a:off x="3330729" y="6119714"/>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a:off x="3316924" y="5954042"/>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55" name="Group 54"/>
            <p:cNvGrpSpPr/>
            <p:nvPr/>
          </p:nvGrpSpPr>
          <p:grpSpPr>
            <a:xfrm>
              <a:off x="4015589" y="5194021"/>
              <a:ext cx="269003" cy="392810"/>
              <a:chOff x="3315835" y="5248872"/>
              <a:chExt cx="824050" cy="1046544"/>
            </a:xfrm>
          </p:grpSpPr>
          <p:sp>
            <p:nvSpPr>
              <p:cNvPr id="56" name="Rectangle 55"/>
              <p:cNvSpPr/>
              <p:nvPr/>
            </p:nvSpPr>
            <p:spPr>
              <a:xfrm>
                <a:off x="3315835" y="5248872"/>
                <a:ext cx="822960" cy="1046544"/>
              </a:xfrm>
              <a:prstGeom prst="rect">
                <a:avLst/>
              </a:prstGeom>
              <a:solidFill>
                <a:schemeClr val="bg2"/>
              </a:solidFill>
              <a:ln>
                <a:solidFill>
                  <a:schemeClr val="tx1"/>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57" name="Straight Connector 56"/>
              <p:cNvCxnSpPr/>
              <p:nvPr/>
            </p:nvCxnSpPr>
            <p:spPr>
              <a:xfrm>
                <a:off x="3329639" y="5414540"/>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8" name="Straight Connector 57"/>
              <p:cNvCxnSpPr/>
              <p:nvPr/>
            </p:nvCxnSpPr>
            <p:spPr>
              <a:xfrm>
                <a:off x="3330184" y="5608358"/>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a:xfrm>
                <a:off x="3330729" y="6119714"/>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0" name="Straight Connector 59"/>
              <p:cNvCxnSpPr/>
              <p:nvPr/>
            </p:nvCxnSpPr>
            <p:spPr>
              <a:xfrm>
                <a:off x="3316924" y="5954042"/>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61" name="Group 60"/>
            <p:cNvGrpSpPr/>
            <p:nvPr/>
          </p:nvGrpSpPr>
          <p:grpSpPr>
            <a:xfrm>
              <a:off x="4046723" y="6014643"/>
              <a:ext cx="269003" cy="392810"/>
              <a:chOff x="3315835" y="5248872"/>
              <a:chExt cx="824050" cy="1046544"/>
            </a:xfrm>
          </p:grpSpPr>
          <p:sp>
            <p:nvSpPr>
              <p:cNvPr id="62" name="Rectangle 61"/>
              <p:cNvSpPr/>
              <p:nvPr/>
            </p:nvSpPr>
            <p:spPr>
              <a:xfrm>
                <a:off x="3315835" y="5248872"/>
                <a:ext cx="822960" cy="1046544"/>
              </a:xfrm>
              <a:prstGeom prst="rect">
                <a:avLst/>
              </a:prstGeom>
              <a:solidFill>
                <a:schemeClr val="bg2"/>
              </a:solidFill>
              <a:ln>
                <a:solidFill>
                  <a:schemeClr val="tx1"/>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63" name="Straight Connector 62"/>
              <p:cNvCxnSpPr/>
              <p:nvPr/>
            </p:nvCxnSpPr>
            <p:spPr>
              <a:xfrm>
                <a:off x="3329639" y="5414540"/>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a:off x="3330184" y="5608358"/>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5" name="Straight Connector 64"/>
              <p:cNvCxnSpPr/>
              <p:nvPr/>
            </p:nvCxnSpPr>
            <p:spPr>
              <a:xfrm>
                <a:off x="3330729" y="6119714"/>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6" name="Straight Connector 65"/>
              <p:cNvCxnSpPr/>
              <p:nvPr/>
            </p:nvCxnSpPr>
            <p:spPr>
              <a:xfrm>
                <a:off x="3316924" y="5954042"/>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67" name="Group 66"/>
            <p:cNvGrpSpPr/>
            <p:nvPr/>
          </p:nvGrpSpPr>
          <p:grpSpPr>
            <a:xfrm>
              <a:off x="4643324" y="4401787"/>
              <a:ext cx="269003" cy="392810"/>
              <a:chOff x="3315835" y="5248872"/>
              <a:chExt cx="824050" cy="1046544"/>
            </a:xfrm>
          </p:grpSpPr>
          <p:sp>
            <p:nvSpPr>
              <p:cNvPr id="68" name="Rectangle 67"/>
              <p:cNvSpPr/>
              <p:nvPr/>
            </p:nvSpPr>
            <p:spPr>
              <a:xfrm>
                <a:off x="3315835" y="5248872"/>
                <a:ext cx="822960" cy="1046544"/>
              </a:xfrm>
              <a:prstGeom prst="rect">
                <a:avLst/>
              </a:prstGeom>
              <a:solidFill>
                <a:schemeClr val="bg2"/>
              </a:solidFill>
              <a:ln>
                <a:solidFill>
                  <a:schemeClr val="tx1"/>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69" name="Straight Connector 68"/>
              <p:cNvCxnSpPr/>
              <p:nvPr/>
            </p:nvCxnSpPr>
            <p:spPr>
              <a:xfrm>
                <a:off x="3329639" y="5414540"/>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0" name="Straight Connector 69"/>
              <p:cNvCxnSpPr/>
              <p:nvPr/>
            </p:nvCxnSpPr>
            <p:spPr>
              <a:xfrm>
                <a:off x="3330184" y="5608358"/>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1" name="Straight Connector 70"/>
              <p:cNvCxnSpPr/>
              <p:nvPr/>
            </p:nvCxnSpPr>
            <p:spPr>
              <a:xfrm>
                <a:off x="3330729" y="6119714"/>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3316924" y="5954042"/>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73" name="Group 72"/>
            <p:cNvGrpSpPr/>
            <p:nvPr/>
          </p:nvGrpSpPr>
          <p:grpSpPr>
            <a:xfrm>
              <a:off x="4648186" y="4895656"/>
              <a:ext cx="269003" cy="392810"/>
              <a:chOff x="3315835" y="5248872"/>
              <a:chExt cx="824050" cy="1046544"/>
            </a:xfrm>
          </p:grpSpPr>
          <p:sp>
            <p:nvSpPr>
              <p:cNvPr id="74" name="Rectangle 73"/>
              <p:cNvSpPr/>
              <p:nvPr/>
            </p:nvSpPr>
            <p:spPr>
              <a:xfrm>
                <a:off x="3315835" y="5248872"/>
                <a:ext cx="822960" cy="1046544"/>
              </a:xfrm>
              <a:prstGeom prst="rect">
                <a:avLst/>
              </a:prstGeom>
              <a:solidFill>
                <a:schemeClr val="bg2"/>
              </a:solidFill>
              <a:ln>
                <a:solidFill>
                  <a:schemeClr val="tx1"/>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75" name="Straight Connector 74"/>
              <p:cNvCxnSpPr/>
              <p:nvPr/>
            </p:nvCxnSpPr>
            <p:spPr>
              <a:xfrm>
                <a:off x="3329639" y="5414540"/>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a:off x="3330184" y="5608358"/>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7" name="Straight Connector 76"/>
              <p:cNvCxnSpPr/>
              <p:nvPr/>
            </p:nvCxnSpPr>
            <p:spPr>
              <a:xfrm>
                <a:off x="3330729" y="6119714"/>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8" name="Straight Connector 77"/>
              <p:cNvCxnSpPr/>
              <p:nvPr/>
            </p:nvCxnSpPr>
            <p:spPr>
              <a:xfrm>
                <a:off x="3316924" y="5954042"/>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79" name="Group 78"/>
            <p:cNvGrpSpPr/>
            <p:nvPr/>
          </p:nvGrpSpPr>
          <p:grpSpPr>
            <a:xfrm>
              <a:off x="4653336" y="6279321"/>
              <a:ext cx="269003" cy="392810"/>
              <a:chOff x="3315835" y="5248872"/>
              <a:chExt cx="824050" cy="1046544"/>
            </a:xfrm>
          </p:grpSpPr>
          <p:sp>
            <p:nvSpPr>
              <p:cNvPr id="80" name="Rectangle 79"/>
              <p:cNvSpPr/>
              <p:nvPr/>
            </p:nvSpPr>
            <p:spPr>
              <a:xfrm>
                <a:off x="3315835" y="5248872"/>
                <a:ext cx="822960" cy="1046544"/>
              </a:xfrm>
              <a:prstGeom prst="rect">
                <a:avLst/>
              </a:prstGeom>
              <a:solidFill>
                <a:schemeClr val="bg2"/>
              </a:solidFill>
              <a:ln>
                <a:solidFill>
                  <a:schemeClr val="tx1"/>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81" name="Straight Connector 80"/>
              <p:cNvCxnSpPr/>
              <p:nvPr/>
            </p:nvCxnSpPr>
            <p:spPr>
              <a:xfrm>
                <a:off x="3329639" y="5414540"/>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2" name="Straight Connector 81"/>
              <p:cNvCxnSpPr/>
              <p:nvPr/>
            </p:nvCxnSpPr>
            <p:spPr>
              <a:xfrm>
                <a:off x="3330184" y="5608358"/>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3" name="Straight Connector 82"/>
              <p:cNvCxnSpPr/>
              <p:nvPr/>
            </p:nvCxnSpPr>
            <p:spPr>
              <a:xfrm>
                <a:off x="3330729" y="6119714"/>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4" name="Straight Connector 83"/>
              <p:cNvCxnSpPr/>
              <p:nvPr/>
            </p:nvCxnSpPr>
            <p:spPr>
              <a:xfrm>
                <a:off x="3316924" y="5954042"/>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85" name="Group 84"/>
            <p:cNvGrpSpPr/>
            <p:nvPr/>
          </p:nvGrpSpPr>
          <p:grpSpPr>
            <a:xfrm>
              <a:off x="4653710" y="5705887"/>
              <a:ext cx="269003" cy="392810"/>
              <a:chOff x="3315835" y="5248872"/>
              <a:chExt cx="824050" cy="1046544"/>
            </a:xfrm>
          </p:grpSpPr>
          <p:sp>
            <p:nvSpPr>
              <p:cNvPr id="86" name="Rectangle 85"/>
              <p:cNvSpPr/>
              <p:nvPr/>
            </p:nvSpPr>
            <p:spPr>
              <a:xfrm>
                <a:off x="3315835" y="5248872"/>
                <a:ext cx="822960" cy="1046544"/>
              </a:xfrm>
              <a:prstGeom prst="rect">
                <a:avLst/>
              </a:prstGeom>
              <a:solidFill>
                <a:schemeClr val="bg2"/>
              </a:solidFill>
              <a:ln>
                <a:solidFill>
                  <a:schemeClr val="tx1"/>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87" name="Straight Connector 86"/>
              <p:cNvCxnSpPr/>
              <p:nvPr/>
            </p:nvCxnSpPr>
            <p:spPr>
              <a:xfrm>
                <a:off x="3329639" y="5414540"/>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8" name="Straight Connector 87"/>
              <p:cNvCxnSpPr/>
              <p:nvPr/>
            </p:nvCxnSpPr>
            <p:spPr>
              <a:xfrm>
                <a:off x="3330184" y="5608358"/>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9" name="Straight Connector 88"/>
              <p:cNvCxnSpPr/>
              <p:nvPr/>
            </p:nvCxnSpPr>
            <p:spPr>
              <a:xfrm>
                <a:off x="3330729" y="6119714"/>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0" name="Straight Connector 89"/>
              <p:cNvCxnSpPr/>
              <p:nvPr/>
            </p:nvCxnSpPr>
            <p:spPr>
              <a:xfrm>
                <a:off x="3316924" y="5954042"/>
                <a:ext cx="809156"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cxnSp>
          <p:nvCxnSpPr>
            <p:cNvPr id="91" name="Straight Connector 90"/>
            <p:cNvCxnSpPr>
              <a:endCxn id="62" idx="1"/>
            </p:cNvCxnSpPr>
            <p:nvPr/>
          </p:nvCxnSpPr>
          <p:spPr>
            <a:xfrm>
              <a:off x="3623067" y="5635038"/>
              <a:ext cx="423656" cy="576010"/>
            </a:xfrm>
            <a:prstGeom prst="line">
              <a:avLst/>
            </a:prstGeom>
            <a:ln>
              <a:tailEnd type="triangle" w="lg"/>
            </a:ln>
          </p:spPr>
          <p:style>
            <a:lnRef idx="2">
              <a:schemeClr val="accent1"/>
            </a:lnRef>
            <a:fillRef idx="0">
              <a:schemeClr val="accent1"/>
            </a:fillRef>
            <a:effectRef idx="1">
              <a:schemeClr val="accent1"/>
            </a:effectRef>
            <a:fontRef idx="minor">
              <a:schemeClr val="tx1"/>
            </a:fontRef>
          </p:style>
        </p:cxnSp>
        <p:cxnSp>
          <p:nvCxnSpPr>
            <p:cNvPr id="93" name="Straight Arrow Connector 92"/>
            <p:cNvCxnSpPr/>
            <p:nvPr/>
          </p:nvCxnSpPr>
          <p:spPr>
            <a:xfrm flipV="1">
              <a:off x="3623067" y="4688496"/>
              <a:ext cx="387660" cy="68584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7" name="Straight Arrow Connector 96"/>
            <p:cNvCxnSpPr/>
            <p:nvPr/>
          </p:nvCxnSpPr>
          <p:spPr>
            <a:xfrm flipV="1">
              <a:off x="3623067" y="5288297"/>
              <a:ext cx="387660" cy="1949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00" name="Straight Arrow Connector 99"/>
            <p:cNvCxnSpPr/>
            <p:nvPr/>
          </p:nvCxnSpPr>
          <p:spPr>
            <a:xfrm flipV="1">
              <a:off x="4255664" y="4395577"/>
              <a:ext cx="387660" cy="28228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02" name="Straight Arrow Connector 101"/>
            <p:cNvCxnSpPr/>
            <p:nvPr/>
          </p:nvCxnSpPr>
          <p:spPr>
            <a:xfrm>
              <a:off x="4255664" y="4938310"/>
              <a:ext cx="38766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04" name="Straight Arrow Connector 103"/>
            <p:cNvCxnSpPr/>
            <p:nvPr/>
          </p:nvCxnSpPr>
          <p:spPr>
            <a:xfrm flipV="1">
              <a:off x="4315726" y="5705887"/>
              <a:ext cx="327598" cy="32686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07" name="Straight Arrow Connector 106"/>
            <p:cNvCxnSpPr>
              <a:stCxn id="62" idx="3"/>
            </p:cNvCxnSpPr>
            <p:nvPr/>
          </p:nvCxnSpPr>
          <p:spPr>
            <a:xfrm>
              <a:off x="4315370" y="6211048"/>
              <a:ext cx="327954" cy="6827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20" name="Trapezoid 119"/>
            <p:cNvSpPr/>
            <p:nvPr/>
          </p:nvSpPr>
          <p:spPr>
            <a:xfrm rot="16200000">
              <a:off x="2879779" y="4665102"/>
              <a:ext cx="2537429" cy="1688433"/>
            </a:xfrm>
            <a:prstGeom prst="trapezoid">
              <a:avLst/>
            </a:prstGeom>
            <a:solidFill>
              <a:schemeClr val="bg1">
                <a:lumMod val="85000"/>
                <a:alpha val="18000"/>
              </a:schemeClr>
            </a:solidFill>
            <a:ln>
              <a:solidFill>
                <a:schemeClr val="bg1">
                  <a:lumMod val="95000"/>
                </a:schemeClr>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130" name="Curved Connector 129"/>
            <p:cNvCxnSpPr/>
            <p:nvPr/>
          </p:nvCxnSpPr>
          <p:spPr>
            <a:xfrm>
              <a:off x="2304617" y="4626314"/>
              <a:ext cx="945611" cy="882958"/>
            </a:xfrm>
            <a:prstGeom prst="curvedConnector3">
              <a:avLst/>
            </a:prstGeom>
            <a:ln w="47625">
              <a:tailEnd type="arrow" w="lg" len="lg"/>
            </a:ln>
          </p:spPr>
          <p:style>
            <a:lnRef idx="2">
              <a:schemeClr val="accent1"/>
            </a:lnRef>
            <a:fillRef idx="0">
              <a:schemeClr val="accent1"/>
            </a:fillRef>
            <a:effectRef idx="1">
              <a:schemeClr val="accent1"/>
            </a:effectRef>
            <a:fontRef idx="minor">
              <a:schemeClr val="tx1"/>
            </a:fontRef>
          </p:style>
        </p:cxnSp>
        <p:sp>
          <p:nvSpPr>
            <p:cNvPr id="155" name="TextBox 154"/>
            <p:cNvSpPr txBox="1"/>
            <p:nvPr/>
          </p:nvSpPr>
          <p:spPr>
            <a:xfrm>
              <a:off x="2037667" y="6250829"/>
              <a:ext cx="1585400" cy="411446"/>
            </a:xfrm>
            <a:prstGeom prst="rect">
              <a:avLst/>
            </a:prstGeom>
            <a:noFill/>
          </p:spPr>
          <p:txBody>
            <a:bodyPr wrap="square" rtlCol="0">
              <a:spAutoFit/>
            </a:bodyPr>
            <a:lstStyle/>
            <a:p>
              <a:r>
                <a:rPr lang="en-US" sz="2400" dirty="0" smtClean="0"/>
                <a:t>Page Table</a:t>
              </a:r>
              <a:endParaRPr lang="en-US" sz="2400" dirty="0"/>
            </a:p>
          </p:txBody>
        </p:sp>
      </p:grpSp>
      <p:cxnSp>
        <p:nvCxnSpPr>
          <p:cNvPr id="161" name="Straight Arrow Connector 160"/>
          <p:cNvCxnSpPr/>
          <p:nvPr/>
        </p:nvCxnSpPr>
        <p:spPr>
          <a:xfrm>
            <a:off x="7020859" y="2279377"/>
            <a:ext cx="0" cy="363971"/>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6156972" y="2604762"/>
            <a:ext cx="171446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endCxn id="113" idx="0"/>
          </p:cNvCxnSpPr>
          <p:nvPr/>
        </p:nvCxnSpPr>
        <p:spPr>
          <a:xfrm>
            <a:off x="6156972" y="2605296"/>
            <a:ext cx="18624" cy="361145"/>
          </a:xfrm>
          <a:prstGeom prst="straightConnector1">
            <a:avLst/>
          </a:prstGeom>
          <a:ln>
            <a:headEnd type="none"/>
            <a:tailEnd type="arrow"/>
          </a:ln>
        </p:spPr>
        <p:style>
          <a:lnRef idx="2">
            <a:schemeClr val="accent1"/>
          </a:lnRef>
          <a:fillRef idx="0">
            <a:schemeClr val="accent1"/>
          </a:fillRef>
          <a:effectRef idx="1">
            <a:schemeClr val="accent1"/>
          </a:effectRef>
          <a:fontRef idx="minor">
            <a:schemeClr val="tx1"/>
          </a:fontRef>
        </p:style>
      </p:cxnSp>
      <p:cxnSp>
        <p:nvCxnSpPr>
          <p:cNvPr id="108" name="Straight Arrow Connector 107"/>
          <p:cNvCxnSpPr/>
          <p:nvPr/>
        </p:nvCxnSpPr>
        <p:spPr>
          <a:xfrm>
            <a:off x="7855532" y="2605296"/>
            <a:ext cx="0" cy="338549"/>
          </a:xfrm>
          <a:prstGeom prst="straightConnector1">
            <a:avLst/>
          </a:prstGeom>
          <a:ln>
            <a:headEnd type="none"/>
            <a:tailEnd type="arrow"/>
          </a:ln>
        </p:spPr>
        <p:style>
          <a:lnRef idx="2">
            <a:schemeClr val="accent1"/>
          </a:lnRef>
          <a:fillRef idx="0">
            <a:schemeClr val="accent1"/>
          </a:fillRef>
          <a:effectRef idx="1">
            <a:schemeClr val="accent1"/>
          </a:effectRef>
          <a:fontRef idx="minor">
            <a:schemeClr val="tx1"/>
          </a:fontRef>
        </p:style>
      </p:cxnSp>
      <p:sp>
        <p:nvSpPr>
          <p:cNvPr id="46" name="TextBox 45"/>
          <p:cNvSpPr txBox="1"/>
          <p:nvPr/>
        </p:nvSpPr>
        <p:spPr>
          <a:xfrm>
            <a:off x="4841274" y="4626314"/>
            <a:ext cx="4845509" cy="1908215"/>
          </a:xfrm>
          <a:prstGeom prst="rect">
            <a:avLst/>
          </a:prstGeom>
          <a:noFill/>
        </p:spPr>
        <p:txBody>
          <a:bodyPr wrap="square" rtlCol="0">
            <a:spAutoFit/>
          </a:bodyPr>
          <a:lstStyle/>
          <a:p>
            <a:pPr algn="ctr"/>
            <a:r>
              <a:rPr lang="en-US" sz="3200" dirty="0" smtClean="0">
                <a:solidFill>
                  <a:srgbClr val="C0504D"/>
                </a:solidFill>
              </a:rPr>
              <a:t>Challenge: </a:t>
            </a:r>
            <a:br>
              <a:rPr lang="en-US" sz="3200" dirty="0" smtClean="0">
                <a:solidFill>
                  <a:srgbClr val="C0504D"/>
                </a:solidFill>
              </a:rPr>
            </a:br>
            <a:r>
              <a:rPr lang="en-US" sz="3200" dirty="0" smtClean="0">
                <a:solidFill>
                  <a:srgbClr val="C0504D"/>
                </a:solidFill>
              </a:rPr>
              <a:t>TLB </a:t>
            </a:r>
            <a:r>
              <a:rPr lang="en-US" sz="3200" dirty="0">
                <a:solidFill>
                  <a:srgbClr val="C0504D"/>
                </a:solidFill>
              </a:rPr>
              <a:t>misses wastes </a:t>
            </a:r>
          </a:p>
          <a:p>
            <a:pPr algn="ctr"/>
            <a:r>
              <a:rPr lang="en-US" sz="3200" dirty="0" smtClean="0">
                <a:solidFill>
                  <a:srgbClr val="C0504D"/>
                </a:solidFill>
              </a:rPr>
              <a:t>execution time</a:t>
            </a:r>
          </a:p>
          <a:p>
            <a:endParaRPr lang="en-US" sz="2200" dirty="0" smtClean="0"/>
          </a:p>
        </p:txBody>
      </p:sp>
      <p:sp>
        <p:nvSpPr>
          <p:cNvPr id="3" name="Date Placeholder 2"/>
          <p:cNvSpPr>
            <a:spLocks noGrp="1"/>
          </p:cNvSpPr>
          <p:nvPr>
            <p:ph type="dt" sz="half" idx="10"/>
          </p:nvPr>
        </p:nvSpPr>
        <p:spPr/>
        <p:txBody>
          <a:bodyPr/>
          <a:lstStyle/>
          <a:p>
            <a:fld id="{AE91AC27-806D-794E-8147-E8F8CDDCDD61}" type="datetime1">
              <a:rPr lang="en-US" smtClean="0"/>
              <a:t>6/23/13</a:t>
            </a:fld>
            <a:endParaRPr lang="en-US"/>
          </a:p>
        </p:txBody>
      </p:sp>
      <p:sp>
        <p:nvSpPr>
          <p:cNvPr id="15" name="Slide Number Placeholder 14"/>
          <p:cNvSpPr>
            <a:spLocks noGrp="1"/>
          </p:cNvSpPr>
          <p:nvPr>
            <p:ph type="sldNum" sz="quarter" idx="12"/>
          </p:nvPr>
        </p:nvSpPr>
        <p:spPr/>
        <p:txBody>
          <a:bodyPr/>
          <a:lstStyle/>
          <a:p>
            <a:fld id="{FD4C01FC-33EA-2B42-AFFE-695F109ED338}" type="slidenum">
              <a:rPr lang="en-US" smtClean="0"/>
              <a:t>3</a:t>
            </a:fld>
            <a:endParaRPr lang="en-US"/>
          </a:p>
        </p:txBody>
      </p:sp>
    </p:spTree>
    <p:extLst>
      <p:ext uri="{BB962C8B-B14F-4D97-AF65-F5344CB8AC3E}">
        <p14:creationId xmlns:p14="http://schemas.microsoft.com/office/powerpoint/2010/main" val="11476950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 grpId="0" animBg="1"/>
      <p:bldP spid="113" grpId="0" animBg="1"/>
      <p:bldP spid="114" grpId="0" animBg="1"/>
      <p:bldP spid="141" grpId="0" animBg="1"/>
      <p:bldP spid="143" grpId="0"/>
      <p:bldP spid="144" grpId="0"/>
      <p:bldP spid="145" grpId="0"/>
      <p:bldP spid="46"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Limitations</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Does </a:t>
            </a:r>
            <a:r>
              <a:rPr lang="en-US" dirty="0"/>
              <a:t>not (yet) work with Virtual Machines</a:t>
            </a:r>
          </a:p>
          <a:p>
            <a:pPr lvl="2"/>
            <a:r>
              <a:rPr lang="en-US" dirty="0"/>
              <a:t>Can be extended but memory overcommit </a:t>
            </a:r>
            <a:r>
              <a:rPr lang="en-US" dirty="0" smtClean="0"/>
              <a:t>challenging</a:t>
            </a:r>
          </a:p>
          <a:p>
            <a:pPr marL="914400" lvl="2" indent="0">
              <a:buNone/>
            </a:pPr>
            <a:endParaRPr lang="en-US" dirty="0" smtClean="0"/>
          </a:p>
          <a:p>
            <a:r>
              <a:rPr lang="en-US" dirty="0" smtClean="0"/>
              <a:t>Less suitable for sparse virtual address space</a:t>
            </a:r>
          </a:p>
          <a:p>
            <a:pPr marL="914400" lvl="2" indent="0">
              <a:buNone/>
            </a:pPr>
            <a:endParaRPr lang="en-US" dirty="0"/>
          </a:p>
          <a:p>
            <a:r>
              <a:rPr lang="en-US" dirty="0"/>
              <a:t>One direct segment </a:t>
            </a:r>
          </a:p>
          <a:p>
            <a:pPr lvl="1"/>
            <a:r>
              <a:rPr lang="en-US"/>
              <a:t>Our </a:t>
            </a:r>
            <a:r>
              <a:rPr lang="en-US" smtClean="0"/>
              <a:t>workloads </a:t>
            </a:r>
            <a:r>
              <a:rPr lang="en-US" dirty="0"/>
              <a:t>did not justify more </a:t>
            </a:r>
          </a:p>
          <a:p>
            <a:pPr marL="0" indent="0">
              <a:buNone/>
            </a:pPr>
            <a:endParaRPr lang="en-US" dirty="0"/>
          </a:p>
        </p:txBody>
      </p:sp>
      <p:sp>
        <p:nvSpPr>
          <p:cNvPr id="4" name="Date Placeholder 3"/>
          <p:cNvSpPr>
            <a:spLocks noGrp="1"/>
          </p:cNvSpPr>
          <p:nvPr>
            <p:ph type="dt" sz="half" idx="10"/>
          </p:nvPr>
        </p:nvSpPr>
        <p:spPr/>
        <p:txBody>
          <a:bodyPr/>
          <a:lstStyle/>
          <a:p>
            <a:fld id="{2CD54C2E-2A3B-584E-8F29-4D8DA11B26CF}" type="datetime1">
              <a:rPr lang="en-US" smtClean="0"/>
              <a:t>6/23/13</a:t>
            </a:fld>
            <a:endParaRPr lang="en-US"/>
          </a:p>
        </p:txBody>
      </p:sp>
      <p:sp>
        <p:nvSpPr>
          <p:cNvPr id="5" name="Footer Placeholder 4"/>
          <p:cNvSpPr>
            <a:spLocks noGrp="1"/>
          </p:cNvSpPr>
          <p:nvPr>
            <p:ph type="ftr" sz="quarter" idx="11"/>
          </p:nvPr>
        </p:nvSpPr>
        <p:spPr/>
        <p:txBody>
          <a:bodyPr/>
          <a:lstStyle/>
          <a:p>
            <a:r>
              <a:rPr lang="en-US" smtClean="0"/>
              <a:t>ISCA 2013</a:t>
            </a:r>
            <a:endParaRPr lang="en-US"/>
          </a:p>
        </p:txBody>
      </p:sp>
      <p:sp>
        <p:nvSpPr>
          <p:cNvPr id="6" name="Slide Number Placeholder 5"/>
          <p:cNvSpPr>
            <a:spLocks noGrp="1"/>
          </p:cNvSpPr>
          <p:nvPr>
            <p:ph type="sldNum" sz="quarter" idx="12"/>
          </p:nvPr>
        </p:nvSpPr>
        <p:spPr/>
        <p:txBody>
          <a:bodyPr/>
          <a:lstStyle/>
          <a:p>
            <a:fld id="{887A02A5-7F3F-844B-8669-A3C574085186}" type="slidenum">
              <a:rPr lang="en-US" smtClean="0"/>
              <a:t>30</a:t>
            </a:fld>
            <a:endParaRPr lang="en-US"/>
          </a:p>
        </p:txBody>
      </p:sp>
    </p:spTree>
    <p:extLst>
      <p:ext uri="{BB962C8B-B14F-4D97-AF65-F5344CB8AC3E}">
        <p14:creationId xmlns:p14="http://schemas.microsoft.com/office/powerpoint/2010/main" val="2409431904"/>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a:xfrm>
            <a:off x="139700" y="1600200"/>
            <a:ext cx="8704026" cy="4525963"/>
          </a:xfrm>
        </p:spPr>
        <p:txBody>
          <a:bodyPr>
            <a:normAutofit/>
          </a:bodyPr>
          <a:lstStyle/>
          <a:p>
            <a:pPr marL="514350" indent="-457200"/>
            <a:r>
              <a:rPr lang="en-US" dirty="0" smtClean="0"/>
              <a:t>Big memory workloads</a:t>
            </a:r>
          </a:p>
          <a:p>
            <a:pPr marL="914400" lvl="1" indent="-457200"/>
            <a:r>
              <a:rPr lang="en-US" dirty="0" smtClean="0"/>
              <a:t>Incurs high TLB miss cost</a:t>
            </a:r>
            <a:endParaRPr lang="en-US" dirty="0"/>
          </a:p>
          <a:p>
            <a:pPr marL="914400" lvl="1" indent="-457200"/>
            <a:r>
              <a:rPr lang="en-US" dirty="0" smtClean="0"/>
              <a:t>Paging not needed for almost all memory</a:t>
            </a:r>
          </a:p>
          <a:p>
            <a:pPr marL="914400" lvl="1" indent="-457200"/>
            <a:endParaRPr lang="en-US" dirty="0"/>
          </a:p>
          <a:p>
            <a:pPr marL="514350" indent="-457200"/>
            <a:r>
              <a:rPr lang="en-US" dirty="0" smtClean="0"/>
              <a:t>Our </a:t>
            </a:r>
            <a:r>
              <a:rPr lang="en-US" dirty="0"/>
              <a:t>proposal: </a:t>
            </a:r>
            <a:r>
              <a:rPr lang="en-US" dirty="0">
                <a:solidFill>
                  <a:srgbClr val="FF0000"/>
                </a:solidFill>
              </a:rPr>
              <a:t>Direct Segment</a:t>
            </a:r>
          </a:p>
          <a:p>
            <a:pPr marL="914400" lvl="1" indent="-457200"/>
            <a:r>
              <a:rPr lang="en-US" dirty="0"/>
              <a:t>Paged </a:t>
            </a:r>
            <a:r>
              <a:rPr lang="en-US" dirty="0" smtClean="0"/>
              <a:t>virtual </a:t>
            </a:r>
            <a:r>
              <a:rPr lang="en-US" dirty="0"/>
              <a:t>m</a:t>
            </a:r>
            <a:r>
              <a:rPr lang="en-US" dirty="0" smtClean="0"/>
              <a:t>emory </a:t>
            </a:r>
            <a:r>
              <a:rPr lang="en-US" i="1" dirty="0"/>
              <a:t>where needed </a:t>
            </a:r>
          </a:p>
          <a:p>
            <a:pPr marL="914400" lvl="1" indent="-457200"/>
            <a:r>
              <a:rPr lang="en-US" dirty="0"/>
              <a:t>Segmentation (NO TLB miss) </a:t>
            </a:r>
            <a:r>
              <a:rPr lang="en-US" i="1" dirty="0"/>
              <a:t>where possible</a:t>
            </a:r>
          </a:p>
          <a:p>
            <a:pPr marL="0" indent="0">
              <a:buNone/>
            </a:pPr>
            <a:endParaRPr lang="en-US" dirty="0"/>
          </a:p>
        </p:txBody>
      </p:sp>
      <p:sp>
        <p:nvSpPr>
          <p:cNvPr id="4" name="Date Placeholder 3"/>
          <p:cNvSpPr>
            <a:spLocks noGrp="1"/>
          </p:cNvSpPr>
          <p:nvPr>
            <p:ph type="dt" sz="half" idx="10"/>
          </p:nvPr>
        </p:nvSpPr>
        <p:spPr/>
        <p:txBody>
          <a:bodyPr/>
          <a:lstStyle/>
          <a:p>
            <a:fld id="{E3F43627-54AA-BC4A-9C68-8EA12B2983DC}" type="datetime1">
              <a:rPr lang="en-US" smtClean="0"/>
              <a:t>6/23/13</a:t>
            </a:fld>
            <a:endParaRPr lang="en-US"/>
          </a:p>
        </p:txBody>
      </p:sp>
      <p:sp>
        <p:nvSpPr>
          <p:cNvPr id="5" name="Slide Number Placeholder 4"/>
          <p:cNvSpPr>
            <a:spLocks noGrp="1"/>
          </p:cNvSpPr>
          <p:nvPr>
            <p:ph type="sldNum" sz="quarter" idx="12"/>
          </p:nvPr>
        </p:nvSpPr>
        <p:spPr/>
        <p:txBody>
          <a:bodyPr/>
          <a:lstStyle/>
          <a:p>
            <a:fld id="{FD4C01FC-33EA-2B42-AFFE-695F109ED338}" type="slidenum">
              <a:rPr lang="en-US" smtClean="0"/>
              <a:t>31</a:t>
            </a:fld>
            <a:endParaRPr lang="en-US"/>
          </a:p>
        </p:txBody>
      </p:sp>
      <p:sp>
        <p:nvSpPr>
          <p:cNvPr id="6" name="Footer Placeholder 5"/>
          <p:cNvSpPr>
            <a:spLocks noGrp="1"/>
          </p:cNvSpPr>
          <p:nvPr>
            <p:ph type="ftr" sz="quarter" idx="11"/>
          </p:nvPr>
        </p:nvSpPr>
        <p:spPr/>
        <p:txBody>
          <a:bodyPr/>
          <a:lstStyle/>
          <a:p>
            <a:r>
              <a:rPr lang="en-US" smtClean="0"/>
              <a:t>ISCA 2013</a:t>
            </a:r>
            <a:endParaRPr lang="en-US"/>
          </a:p>
        </p:txBody>
      </p:sp>
    </p:spTree>
    <p:extLst>
      <p:ext uri="{BB962C8B-B14F-4D97-AF65-F5344CB8AC3E}">
        <p14:creationId xmlns:p14="http://schemas.microsoft.com/office/powerpoint/2010/main" val="1604066915"/>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E160E6D-D912-554F-A07D-3F8A13EA3F37}" type="datetime1">
              <a:rPr lang="en-US" smtClean="0"/>
              <a:t>6/25/13</a:t>
            </a:fld>
            <a:endParaRPr lang="en-US"/>
          </a:p>
        </p:txBody>
      </p:sp>
      <p:sp>
        <p:nvSpPr>
          <p:cNvPr id="5" name="Footer Placeholder 4"/>
          <p:cNvSpPr>
            <a:spLocks noGrp="1"/>
          </p:cNvSpPr>
          <p:nvPr>
            <p:ph type="ftr" sz="quarter" idx="11"/>
          </p:nvPr>
        </p:nvSpPr>
        <p:spPr/>
        <p:txBody>
          <a:bodyPr/>
          <a:lstStyle/>
          <a:p>
            <a:r>
              <a:rPr lang="en-US" smtClean="0"/>
              <a:t>ISCA 2013</a:t>
            </a:r>
            <a:endParaRPr lang="en-US"/>
          </a:p>
        </p:txBody>
      </p:sp>
      <p:sp>
        <p:nvSpPr>
          <p:cNvPr id="6" name="Slide Number Placeholder 5"/>
          <p:cNvSpPr>
            <a:spLocks noGrp="1"/>
          </p:cNvSpPr>
          <p:nvPr>
            <p:ph type="sldNum" sz="quarter" idx="12"/>
          </p:nvPr>
        </p:nvSpPr>
        <p:spPr/>
        <p:txBody>
          <a:bodyPr/>
          <a:lstStyle/>
          <a:p>
            <a:fld id="{887A02A5-7F3F-844B-8669-A3C574085186}" type="slidenum">
              <a:rPr lang="en-US" smtClean="0"/>
              <a:t>32</a:t>
            </a:fld>
            <a:endParaRPr lang="en-US"/>
          </a:p>
        </p:txBody>
      </p:sp>
      <p:sp>
        <p:nvSpPr>
          <p:cNvPr id="7" name="TextBox 6"/>
          <p:cNvSpPr txBox="1"/>
          <p:nvPr/>
        </p:nvSpPr>
        <p:spPr>
          <a:xfrm>
            <a:off x="711200" y="2959100"/>
            <a:ext cx="7632700" cy="1938992"/>
          </a:xfrm>
          <a:prstGeom prst="rect">
            <a:avLst/>
          </a:prstGeom>
          <a:noFill/>
        </p:spPr>
        <p:txBody>
          <a:bodyPr wrap="square" rtlCol="0">
            <a:spAutoFit/>
          </a:bodyPr>
          <a:lstStyle/>
          <a:p>
            <a:pPr algn="ctr"/>
            <a:r>
              <a:rPr lang="en-US" sz="4000" dirty="0" smtClean="0"/>
              <a:t>Thank You </a:t>
            </a:r>
          </a:p>
          <a:p>
            <a:pPr algn="ctr"/>
            <a:r>
              <a:rPr lang="en-US" sz="4000" dirty="0" smtClean="0"/>
              <a:t>&amp;</a:t>
            </a:r>
          </a:p>
          <a:p>
            <a:pPr algn="ctr"/>
            <a:r>
              <a:rPr lang="en-US" sz="4000" dirty="0" smtClean="0"/>
              <a:t>Questions?</a:t>
            </a:r>
            <a:endParaRPr lang="en-US" sz="4000"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79723" y="304800"/>
            <a:ext cx="1828800" cy="1828800"/>
          </a:xfrm>
          <a:prstGeom prst="rect">
            <a:avLst/>
          </a:prstGeom>
        </p:spPr>
      </p:pic>
    </p:spTree>
    <p:extLst>
      <p:ext uri="{BB962C8B-B14F-4D97-AF65-F5344CB8AC3E}">
        <p14:creationId xmlns:p14="http://schemas.microsoft.com/office/powerpoint/2010/main" val="3977990446"/>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lgn="ctr">
              <a:buNone/>
            </a:pPr>
            <a:endParaRPr lang="en-US" sz="6000" dirty="0"/>
          </a:p>
          <a:p>
            <a:pPr marL="0" indent="0" algn="ctr">
              <a:buNone/>
            </a:pPr>
            <a:r>
              <a:rPr lang="en-US" sz="6000" dirty="0" smtClean="0"/>
              <a:t>BACKUP</a:t>
            </a:r>
            <a:endParaRPr lang="en-US" sz="6000" dirty="0"/>
          </a:p>
        </p:txBody>
      </p:sp>
      <p:sp>
        <p:nvSpPr>
          <p:cNvPr id="4" name="Date Placeholder 3"/>
          <p:cNvSpPr>
            <a:spLocks noGrp="1"/>
          </p:cNvSpPr>
          <p:nvPr>
            <p:ph type="dt" sz="half" idx="10"/>
          </p:nvPr>
        </p:nvSpPr>
        <p:spPr/>
        <p:txBody>
          <a:bodyPr/>
          <a:lstStyle/>
          <a:p>
            <a:fld id="{C32E9E94-8670-8045-AFCD-AB6E203BC063}" type="datetime1">
              <a:rPr lang="en-US" smtClean="0"/>
              <a:t>6/23/13</a:t>
            </a:fld>
            <a:endParaRPr lang="en-US"/>
          </a:p>
        </p:txBody>
      </p:sp>
      <p:sp>
        <p:nvSpPr>
          <p:cNvPr id="5" name="Footer Placeholder 4"/>
          <p:cNvSpPr>
            <a:spLocks noGrp="1"/>
          </p:cNvSpPr>
          <p:nvPr>
            <p:ph type="ftr" sz="quarter" idx="11"/>
          </p:nvPr>
        </p:nvSpPr>
        <p:spPr/>
        <p:txBody>
          <a:bodyPr/>
          <a:lstStyle/>
          <a:p>
            <a:r>
              <a:rPr lang="en-US" smtClean="0"/>
              <a:t>ISCA 2013</a:t>
            </a:r>
            <a:endParaRPr lang="en-US"/>
          </a:p>
        </p:txBody>
      </p:sp>
      <p:sp>
        <p:nvSpPr>
          <p:cNvPr id="6" name="Slide Number Placeholder 5"/>
          <p:cNvSpPr>
            <a:spLocks noGrp="1"/>
          </p:cNvSpPr>
          <p:nvPr>
            <p:ph type="sldNum" sz="quarter" idx="12"/>
          </p:nvPr>
        </p:nvSpPr>
        <p:spPr/>
        <p:txBody>
          <a:bodyPr/>
          <a:lstStyle/>
          <a:p>
            <a:fld id="{887A02A5-7F3F-844B-8669-A3C574085186}" type="slidenum">
              <a:rPr lang="en-US" smtClean="0"/>
              <a:t>33</a:t>
            </a:fld>
            <a:endParaRPr lang="en-US"/>
          </a:p>
        </p:txBody>
      </p:sp>
    </p:spTree>
    <p:extLst>
      <p:ext uri="{BB962C8B-B14F-4D97-AF65-F5344CB8AC3E}">
        <p14:creationId xmlns:p14="http://schemas.microsoft.com/office/powerpoint/2010/main" val="1217010650"/>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Address Translation in Different ISA/machines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26783712"/>
              </p:ext>
            </p:extLst>
          </p:nvPr>
        </p:nvGraphicFramePr>
        <p:xfrm>
          <a:off x="457200" y="1600200"/>
          <a:ext cx="8229600" cy="3337560"/>
        </p:xfrm>
        <a:graphic>
          <a:graphicData uri="http://schemas.openxmlformats.org/drawingml/2006/table">
            <a:tbl>
              <a:tblPr firstRow="1" bandRow="1">
                <a:tableStyleId>{5C22544A-7EE6-4342-B048-85BDC9FD1C3A}</a:tableStyleId>
              </a:tblPr>
              <a:tblGrid>
                <a:gridCol w="3120634"/>
                <a:gridCol w="5108966"/>
              </a:tblGrid>
              <a:tr h="370840">
                <a:tc>
                  <a:txBody>
                    <a:bodyPr/>
                    <a:lstStyle/>
                    <a:p>
                      <a:pPr algn="ctr"/>
                      <a:r>
                        <a:rPr lang="en-US" dirty="0" smtClean="0"/>
                        <a:t>ISA/Machine</a:t>
                      </a:r>
                      <a:endParaRPr lang="en-US" dirty="0"/>
                    </a:p>
                  </a:txBody>
                  <a:tcPr marT="0" marB="0"/>
                </a:tc>
                <a:tc>
                  <a:txBody>
                    <a:bodyPr/>
                    <a:lstStyle/>
                    <a:p>
                      <a:pPr algn="ctr"/>
                      <a:r>
                        <a:rPr lang="en-US" dirty="0" smtClean="0"/>
                        <a:t>Address Translation</a:t>
                      </a:r>
                      <a:endParaRPr lang="en-US" dirty="0"/>
                    </a:p>
                  </a:txBody>
                  <a:tcPr marT="0" marB="0"/>
                </a:tc>
              </a:tr>
              <a:tr h="370840">
                <a:tc>
                  <a:txBody>
                    <a:bodyPr/>
                    <a:lstStyle/>
                    <a:p>
                      <a:r>
                        <a:rPr lang="en-US" b="1" dirty="0" err="1" smtClean="0"/>
                        <a:t>Multics</a:t>
                      </a:r>
                      <a:r>
                        <a:rPr lang="en-US" b="1" dirty="0" smtClean="0"/>
                        <a:t> </a:t>
                      </a:r>
                      <a:endParaRPr lang="en-US" b="1" dirty="0"/>
                    </a:p>
                  </a:txBody>
                  <a:tcPr marT="0" marB="0"/>
                </a:tc>
                <a:tc>
                  <a:txBody>
                    <a:bodyPr/>
                    <a:lstStyle/>
                    <a:p>
                      <a:pPr algn="l"/>
                      <a:r>
                        <a:rPr lang="en-US" b="1" dirty="0" smtClean="0"/>
                        <a:t>Segmentation on</a:t>
                      </a:r>
                      <a:r>
                        <a:rPr lang="en-US" b="1" baseline="0" dirty="0" smtClean="0"/>
                        <a:t> top of Paging</a:t>
                      </a:r>
                      <a:endParaRPr lang="en-US" b="1" dirty="0"/>
                    </a:p>
                  </a:txBody>
                  <a:tcPr marT="0" marB="0"/>
                </a:tc>
              </a:tr>
              <a:tr h="370840">
                <a:tc>
                  <a:txBody>
                    <a:bodyPr/>
                    <a:lstStyle/>
                    <a:p>
                      <a:r>
                        <a:rPr lang="en-US" b="1" dirty="0" smtClean="0"/>
                        <a:t>Burroughs B5000 </a:t>
                      </a:r>
                      <a:endParaRPr lang="en-US" b="1" dirty="0"/>
                    </a:p>
                  </a:txBody>
                  <a:tcPr marT="0" marB="0"/>
                </a:tc>
                <a:tc>
                  <a:txBody>
                    <a:bodyPr/>
                    <a:lstStyle/>
                    <a:p>
                      <a:pPr algn="l"/>
                      <a:r>
                        <a:rPr lang="en-US" b="1" dirty="0" smtClean="0"/>
                        <a:t>Segmentation</a:t>
                      </a:r>
                      <a:endParaRPr lang="en-US" b="1" dirty="0"/>
                    </a:p>
                  </a:txBody>
                  <a:tcPr marT="0" marB="0"/>
                </a:tc>
              </a:tr>
              <a:tr h="370840">
                <a:tc>
                  <a:txBody>
                    <a:bodyPr/>
                    <a:lstStyle/>
                    <a:p>
                      <a:r>
                        <a:rPr lang="en-US" b="1" dirty="0" err="1" smtClean="0"/>
                        <a:t>UltraSPARC</a:t>
                      </a:r>
                      <a:endParaRPr lang="en-US" b="1" dirty="0"/>
                    </a:p>
                  </a:txBody>
                  <a:tcPr marT="0" marB="0"/>
                </a:tc>
                <a:tc>
                  <a:txBody>
                    <a:bodyPr/>
                    <a:lstStyle/>
                    <a:p>
                      <a:pPr algn="l"/>
                      <a:r>
                        <a:rPr lang="en-US" b="1" dirty="0" smtClean="0"/>
                        <a:t>Paging</a:t>
                      </a:r>
                      <a:endParaRPr lang="en-US" b="1" dirty="0"/>
                    </a:p>
                  </a:txBody>
                  <a:tcPr marT="0" marB="0"/>
                </a:tc>
              </a:tr>
              <a:tr h="370840">
                <a:tc>
                  <a:txBody>
                    <a:bodyPr/>
                    <a:lstStyle/>
                    <a:p>
                      <a:r>
                        <a:rPr lang="en-US" b="1" dirty="0" smtClean="0"/>
                        <a:t>X86 (32 bit)</a:t>
                      </a:r>
                    </a:p>
                  </a:txBody>
                  <a:tcPr marT="0" marB="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Segmentation on</a:t>
                      </a:r>
                      <a:r>
                        <a:rPr lang="en-US" b="1" baseline="0" dirty="0" smtClean="0"/>
                        <a:t> top of Paging</a:t>
                      </a:r>
                      <a:endParaRPr lang="en-US" b="1" dirty="0" smtClean="0"/>
                    </a:p>
                  </a:txBody>
                  <a:tcPr marT="0" marB="0"/>
                </a:tc>
              </a:tr>
              <a:tr h="370840">
                <a:tc>
                  <a:txBody>
                    <a:bodyPr/>
                    <a:lstStyle/>
                    <a:p>
                      <a:r>
                        <a:rPr lang="en-US" b="1" dirty="0" smtClean="0"/>
                        <a:t>ARM</a:t>
                      </a:r>
                    </a:p>
                  </a:txBody>
                  <a:tcPr marT="0" marB="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Paging</a:t>
                      </a:r>
                    </a:p>
                  </a:txBody>
                  <a:tcPr marT="0" marB="0"/>
                </a:tc>
              </a:tr>
              <a:tr h="370840">
                <a:tc>
                  <a:txBody>
                    <a:bodyPr/>
                    <a:lstStyle/>
                    <a:p>
                      <a:r>
                        <a:rPr lang="en-US" b="1" dirty="0" smtClean="0"/>
                        <a:t>PowerPC</a:t>
                      </a:r>
                    </a:p>
                  </a:txBody>
                  <a:tcPr marT="0" marB="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Segmentation on top of Paging</a:t>
                      </a:r>
                    </a:p>
                  </a:txBody>
                  <a:tcPr marT="0" marB="0"/>
                </a:tc>
              </a:tr>
              <a:tr h="370840">
                <a:tc>
                  <a:txBody>
                    <a:bodyPr/>
                    <a:lstStyle/>
                    <a:p>
                      <a:r>
                        <a:rPr lang="en-US" b="1" dirty="0" smtClean="0"/>
                        <a:t>Alpha</a:t>
                      </a:r>
                    </a:p>
                  </a:txBody>
                  <a:tcPr marT="0" marB="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Paging</a:t>
                      </a:r>
                    </a:p>
                  </a:txBody>
                  <a:tcPr marT="0" marB="0"/>
                </a:tc>
              </a:tr>
              <a:tr h="370840">
                <a:tc>
                  <a:txBody>
                    <a:bodyPr/>
                    <a:lstStyle/>
                    <a:p>
                      <a:r>
                        <a:rPr lang="en-US" b="1" dirty="0" smtClean="0"/>
                        <a:t>X86-64</a:t>
                      </a:r>
                    </a:p>
                  </a:txBody>
                  <a:tcPr marT="0" marB="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Paging only (mostly)</a:t>
                      </a:r>
                    </a:p>
                  </a:txBody>
                  <a:tcPr marT="0" marB="0"/>
                </a:tc>
              </a:tr>
            </a:tbl>
          </a:graphicData>
        </a:graphic>
      </p:graphicFrame>
      <p:sp>
        <p:nvSpPr>
          <p:cNvPr id="3" name="TextBox 2"/>
          <p:cNvSpPr txBox="1"/>
          <p:nvPr/>
        </p:nvSpPr>
        <p:spPr>
          <a:xfrm>
            <a:off x="216838" y="5080574"/>
            <a:ext cx="9138192" cy="1938992"/>
          </a:xfrm>
          <a:prstGeom prst="rect">
            <a:avLst/>
          </a:prstGeom>
          <a:noFill/>
        </p:spPr>
        <p:txBody>
          <a:bodyPr wrap="square" rtlCol="0">
            <a:spAutoFit/>
          </a:bodyPr>
          <a:lstStyle/>
          <a:p>
            <a:r>
              <a:rPr lang="en-US" sz="2400" b="1" dirty="0" smtClean="0"/>
              <a:t>Direct Segment:</a:t>
            </a:r>
          </a:p>
          <a:p>
            <a:pPr marL="800100" lvl="1" indent="-342900">
              <a:buAutoNum type="arabicParenBoth"/>
            </a:pPr>
            <a:r>
              <a:rPr lang="en-US" sz="2400" dirty="0" smtClean="0"/>
              <a:t>NOT on top of paging.</a:t>
            </a:r>
          </a:p>
          <a:p>
            <a:pPr marL="800100" lvl="1" indent="-342900">
              <a:buAutoNum type="arabicParenBoth"/>
            </a:pPr>
            <a:r>
              <a:rPr lang="en-US" sz="2400" dirty="0" smtClean="0"/>
              <a:t>NOT to replace paging.</a:t>
            </a:r>
          </a:p>
          <a:p>
            <a:pPr marL="800100" lvl="1" indent="-342900">
              <a:buAutoNum type="arabicParenBoth"/>
            </a:pPr>
            <a:r>
              <a:rPr lang="en-US" sz="2400" dirty="0" smtClean="0"/>
              <a:t>NO two-dimensional address space. Keeps Linear address space.</a:t>
            </a:r>
          </a:p>
          <a:p>
            <a:endParaRPr lang="en-US" sz="2400" dirty="0"/>
          </a:p>
        </p:txBody>
      </p:sp>
      <p:sp>
        <p:nvSpPr>
          <p:cNvPr id="5" name="Date Placeholder 4"/>
          <p:cNvSpPr>
            <a:spLocks noGrp="1"/>
          </p:cNvSpPr>
          <p:nvPr>
            <p:ph type="dt" sz="half" idx="10"/>
          </p:nvPr>
        </p:nvSpPr>
        <p:spPr/>
        <p:txBody>
          <a:bodyPr/>
          <a:lstStyle/>
          <a:p>
            <a:fld id="{A6B68609-7BC9-844B-A734-9AD020C9B11C}" type="datetime1">
              <a:rPr lang="en-US" smtClean="0"/>
              <a:t>6/23/13</a:t>
            </a:fld>
            <a:endParaRPr lang="en-US"/>
          </a:p>
        </p:txBody>
      </p:sp>
      <p:sp>
        <p:nvSpPr>
          <p:cNvPr id="6" name="Footer Placeholder 5"/>
          <p:cNvSpPr>
            <a:spLocks noGrp="1"/>
          </p:cNvSpPr>
          <p:nvPr>
            <p:ph type="ftr" sz="quarter" idx="11"/>
          </p:nvPr>
        </p:nvSpPr>
        <p:spPr/>
        <p:txBody>
          <a:bodyPr/>
          <a:lstStyle/>
          <a:p>
            <a:r>
              <a:rPr lang="en-US" smtClean="0"/>
              <a:t>ISCA 2013</a:t>
            </a:r>
            <a:endParaRPr lang="en-US"/>
          </a:p>
        </p:txBody>
      </p:sp>
      <p:sp>
        <p:nvSpPr>
          <p:cNvPr id="7" name="Slide Number Placeholder 6"/>
          <p:cNvSpPr>
            <a:spLocks noGrp="1"/>
          </p:cNvSpPr>
          <p:nvPr>
            <p:ph type="sldNum" sz="quarter" idx="12"/>
          </p:nvPr>
        </p:nvSpPr>
        <p:spPr/>
        <p:txBody>
          <a:bodyPr/>
          <a:lstStyle/>
          <a:p>
            <a:fld id="{887A02A5-7F3F-844B-8669-A3C574085186}" type="slidenum">
              <a:rPr lang="en-US" smtClean="0"/>
              <a:t>34</a:t>
            </a:fld>
            <a:endParaRPr lang="en-US"/>
          </a:p>
        </p:txBody>
      </p:sp>
    </p:spTree>
    <p:extLst>
      <p:ext uri="{BB962C8B-B14F-4D97-AF65-F5344CB8AC3E}">
        <p14:creationId xmlns:p14="http://schemas.microsoft.com/office/powerpoint/2010/main" val="633333691"/>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not Huge Pages?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Huge pages does not automatically scale</a:t>
            </a:r>
          </a:p>
          <a:p>
            <a:pPr lvl="1"/>
            <a:r>
              <a:rPr lang="en-US" dirty="0" smtClean="0"/>
              <a:t>New page size and/or more TLB entries </a:t>
            </a:r>
            <a:endParaRPr lang="en-US" dirty="0" smtClean="0"/>
          </a:p>
          <a:p>
            <a:pPr marL="457200" lvl="1" indent="0">
              <a:buNone/>
            </a:pPr>
            <a:endParaRPr lang="en-US" dirty="0" smtClean="0"/>
          </a:p>
          <a:p>
            <a:r>
              <a:rPr lang="en-US" dirty="0" smtClean="0"/>
              <a:t>TLBs dependent on access locality</a:t>
            </a:r>
            <a:endParaRPr lang="en-US" dirty="0" smtClean="0"/>
          </a:p>
          <a:p>
            <a:pPr marL="457200" lvl="1" indent="0">
              <a:buNone/>
            </a:pPr>
            <a:endParaRPr lang="en-US" dirty="0" smtClean="0"/>
          </a:p>
          <a:p>
            <a:r>
              <a:rPr lang="en-US" dirty="0" smtClean="0"/>
              <a:t>Fixed ISA-defined sparse page sizes</a:t>
            </a:r>
          </a:p>
          <a:p>
            <a:pPr lvl="1"/>
            <a:r>
              <a:rPr lang="en-US" dirty="0"/>
              <a:t>e</a:t>
            </a:r>
            <a:r>
              <a:rPr lang="en-US" dirty="0" smtClean="0"/>
              <a:t>.g., 4KB, 2MB, 1GB </a:t>
            </a:r>
            <a:endParaRPr lang="en-US" dirty="0" smtClean="0"/>
          </a:p>
          <a:p>
            <a:pPr lvl="1"/>
            <a:r>
              <a:rPr lang="en-US" dirty="0" smtClean="0"/>
              <a:t>Needs to be aligned at page size boundaries</a:t>
            </a:r>
            <a:endParaRPr lang="en-US" dirty="0" smtClean="0"/>
          </a:p>
          <a:p>
            <a:pPr lvl="1"/>
            <a:endParaRPr lang="en-US" dirty="0"/>
          </a:p>
          <a:p>
            <a:r>
              <a:rPr lang="en-US" dirty="0" smtClean="0"/>
              <a:t>Multiple page sizes introduces TLB tradeoffs</a:t>
            </a:r>
          </a:p>
          <a:p>
            <a:pPr lvl="1"/>
            <a:r>
              <a:rPr lang="en-US" dirty="0" smtClean="0"/>
              <a:t>Fully associative vs. set-associative designs</a:t>
            </a:r>
          </a:p>
          <a:p>
            <a:pPr lvl="1"/>
            <a:endParaRPr lang="en-US" dirty="0"/>
          </a:p>
          <a:p>
            <a:endParaRPr lang="en-US" dirty="0" smtClean="0"/>
          </a:p>
          <a:p>
            <a:endParaRPr lang="en-US" dirty="0" smtClean="0"/>
          </a:p>
          <a:p>
            <a:pPr lvl="1"/>
            <a:endParaRPr lang="en-US" dirty="0"/>
          </a:p>
          <a:p>
            <a:endParaRPr lang="en-US" dirty="0"/>
          </a:p>
        </p:txBody>
      </p:sp>
      <p:sp>
        <p:nvSpPr>
          <p:cNvPr id="4" name="Date Placeholder 3"/>
          <p:cNvSpPr>
            <a:spLocks noGrp="1"/>
          </p:cNvSpPr>
          <p:nvPr>
            <p:ph type="dt" sz="half" idx="10"/>
          </p:nvPr>
        </p:nvSpPr>
        <p:spPr/>
        <p:txBody>
          <a:bodyPr/>
          <a:lstStyle/>
          <a:p>
            <a:fld id="{ABE3FFA2-B956-424A-8BB6-BCF0B1AEAE26}" type="datetime1">
              <a:rPr lang="en-US" smtClean="0"/>
              <a:t>6/23/13</a:t>
            </a:fld>
            <a:endParaRPr lang="en-US"/>
          </a:p>
        </p:txBody>
      </p:sp>
      <p:sp>
        <p:nvSpPr>
          <p:cNvPr id="5" name="Footer Placeholder 4"/>
          <p:cNvSpPr>
            <a:spLocks noGrp="1"/>
          </p:cNvSpPr>
          <p:nvPr>
            <p:ph type="ftr" sz="quarter" idx="11"/>
          </p:nvPr>
        </p:nvSpPr>
        <p:spPr/>
        <p:txBody>
          <a:bodyPr/>
          <a:lstStyle/>
          <a:p>
            <a:r>
              <a:rPr lang="en-US" smtClean="0"/>
              <a:t>ISCA 2013</a:t>
            </a:r>
            <a:endParaRPr lang="en-US"/>
          </a:p>
        </p:txBody>
      </p:sp>
      <p:sp>
        <p:nvSpPr>
          <p:cNvPr id="6" name="Slide Number Placeholder 5"/>
          <p:cNvSpPr>
            <a:spLocks noGrp="1"/>
          </p:cNvSpPr>
          <p:nvPr>
            <p:ph type="sldNum" sz="quarter" idx="12"/>
          </p:nvPr>
        </p:nvSpPr>
        <p:spPr/>
        <p:txBody>
          <a:bodyPr/>
          <a:lstStyle/>
          <a:p>
            <a:fld id="{887A02A5-7F3F-844B-8669-A3C574085186}" type="slidenum">
              <a:rPr lang="en-US" smtClean="0"/>
              <a:t>35</a:t>
            </a:fld>
            <a:endParaRPr lang="en-US"/>
          </a:p>
        </p:txBody>
      </p:sp>
    </p:spTree>
    <p:extLst>
      <p:ext uri="{BB962C8B-B14F-4D97-AF65-F5344CB8AC3E}">
        <p14:creationId xmlns:p14="http://schemas.microsoft.com/office/powerpoint/2010/main" val="3276019812"/>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Segment in Cloud?</a:t>
            </a:r>
            <a:endParaRPr lang="en-US" dirty="0"/>
          </a:p>
        </p:txBody>
      </p:sp>
      <p:sp>
        <p:nvSpPr>
          <p:cNvPr id="3" name="Content Placeholder 2"/>
          <p:cNvSpPr>
            <a:spLocks noGrp="1"/>
          </p:cNvSpPr>
          <p:nvPr>
            <p:ph idx="1"/>
          </p:nvPr>
        </p:nvSpPr>
        <p:spPr/>
        <p:txBody>
          <a:bodyPr/>
          <a:lstStyle/>
          <a:p>
            <a:r>
              <a:rPr lang="en-US" dirty="0" smtClean="0"/>
              <a:t>In current incarnation DS most suitable for enterprise workloads </a:t>
            </a:r>
          </a:p>
          <a:p>
            <a:pPr lvl="1"/>
            <a:r>
              <a:rPr lang="en-US" dirty="0" smtClean="0"/>
              <a:t>Less suitable when many short jobs come and go</a:t>
            </a:r>
          </a:p>
          <a:p>
            <a:pPr marL="457200" lvl="1" indent="0">
              <a:buNone/>
            </a:pPr>
            <a:endParaRPr lang="en-US" dirty="0"/>
          </a:p>
          <a:p>
            <a:r>
              <a:rPr lang="en-US" dirty="0"/>
              <a:t>M</a:t>
            </a:r>
            <a:r>
              <a:rPr lang="en-US" dirty="0" smtClean="0"/>
              <a:t>emory usage needs to be predictable to enable performance guarantees</a:t>
            </a:r>
          </a:p>
          <a:p>
            <a:pPr lvl="1"/>
            <a:r>
              <a:rPr lang="en-US" dirty="0" smtClean="0"/>
              <a:t>Same memory usage predictions can be used to create DS</a:t>
            </a:r>
          </a:p>
          <a:p>
            <a:endParaRPr lang="en-US" dirty="0"/>
          </a:p>
        </p:txBody>
      </p:sp>
      <p:sp>
        <p:nvSpPr>
          <p:cNvPr id="4" name="Date Placeholder 3"/>
          <p:cNvSpPr>
            <a:spLocks noGrp="1"/>
          </p:cNvSpPr>
          <p:nvPr>
            <p:ph type="dt" sz="half" idx="10"/>
          </p:nvPr>
        </p:nvSpPr>
        <p:spPr/>
        <p:txBody>
          <a:bodyPr/>
          <a:lstStyle/>
          <a:p>
            <a:fld id="{2E160E6D-D912-554F-A07D-3F8A13EA3F37}" type="datetime1">
              <a:rPr lang="en-US" smtClean="0"/>
              <a:t>6/24/13</a:t>
            </a:fld>
            <a:endParaRPr lang="en-US"/>
          </a:p>
        </p:txBody>
      </p:sp>
      <p:sp>
        <p:nvSpPr>
          <p:cNvPr id="5" name="Footer Placeholder 4"/>
          <p:cNvSpPr>
            <a:spLocks noGrp="1"/>
          </p:cNvSpPr>
          <p:nvPr>
            <p:ph type="ftr" sz="quarter" idx="11"/>
          </p:nvPr>
        </p:nvSpPr>
        <p:spPr/>
        <p:txBody>
          <a:bodyPr/>
          <a:lstStyle/>
          <a:p>
            <a:r>
              <a:rPr lang="en-US" smtClean="0"/>
              <a:t>ISCA 2013</a:t>
            </a:r>
            <a:endParaRPr lang="en-US"/>
          </a:p>
        </p:txBody>
      </p:sp>
      <p:sp>
        <p:nvSpPr>
          <p:cNvPr id="6" name="Slide Number Placeholder 5"/>
          <p:cNvSpPr>
            <a:spLocks noGrp="1"/>
          </p:cNvSpPr>
          <p:nvPr>
            <p:ph type="sldNum" sz="quarter" idx="12"/>
          </p:nvPr>
        </p:nvSpPr>
        <p:spPr/>
        <p:txBody>
          <a:bodyPr/>
          <a:lstStyle/>
          <a:p>
            <a:fld id="{887A02A5-7F3F-844B-8669-A3C574085186}" type="slidenum">
              <a:rPr lang="en-US" smtClean="0"/>
              <a:t>36</a:t>
            </a:fld>
            <a:endParaRPr lang="en-US"/>
          </a:p>
        </p:txBody>
      </p:sp>
    </p:spTree>
    <p:extLst>
      <p:ext uri="{BB962C8B-B14F-4D97-AF65-F5344CB8AC3E}">
        <p14:creationId xmlns:p14="http://schemas.microsoft.com/office/powerpoint/2010/main" val="2624305749"/>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handle faulty pages?</a:t>
            </a:r>
            <a:endParaRPr lang="en-US" dirty="0"/>
          </a:p>
        </p:txBody>
      </p:sp>
      <p:sp>
        <p:nvSpPr>
          <p:cNvPr id="3" name="Content Placeholder 2"/>
          <p:cNvSpPr>
            <a:spLocks noGrp="1"/>
          </p:cNvSpPr>
          <p:nvPr>
            <p:ph idx="1"/>
          </p:nvPr>
        </p:nvSpPr>
        <p:spPr/>
        <p:txBody>
          <a:bodyPr/>
          <a:lstStyle/>
          <a:p>
            <a:r>
              <a:rPr lang="en-US" dirty="0" smtClean="0"/>
              <a:t>Direct segment can not remap faulty pages</a:t>
            </a:r>
          </a:p>
          <a:p>
            <a:pPr lvl="1"/>
            <a:r>
              <a:rPr lang="en-US" dirty="0" smtClean="0"/>
              <a:t>No ability to remapping at small granularities</a:t>
            </a:r>
          </a:p>
          <a:p>
            <a:endParaRPr lang="en-US" dirty="0"/>
          </a:p>
          <a:p>
            <a:r>
              <a:rPr lang="en-US" dirty="0" smtClean="0"/>
              <a:t>Revert part or all of direct segment memory</a:t>
            </a:r>
          </a:p>
          <a:p>
            <a:endParaRPr lang="en-US" dirty="0"/>
          </a:p>
          <a:p>
            <a:r>
              <a:rPr lang="en-US" dirty="0" smtClean="0"/>
              <a:t>Memory controller remaps faulty pages</a:t>
            </a:r>
          </a:p>
          <a:p>
            <a:pPr lvl="1"/>
            <a:r>
              <a:rPr lang="en-US" dirty="0" smtClean="0"/>
              <a:t>Only small number of faulty pages</a:t>
            </a:r>
          </a:p>
          <a:p>
            <a:pPr lvl="1"/>
            <a:r>
              <a:rPr lang="en-US" dirty="0" smtClean="0"/>
              <a:t>List of faulty re-mapped pages in MC </a:t>
            </a:r>
          </a:p>
          <a:p>
            <a:pPr lvl="1"/>
            <a:endParaRPr lang="en-US" dirty="0"/>
          </a:p>
        </p:txBody>
      </p:sp>
      <p:sp>
        <p:nvSpPr>
          <p:cNvPr id="4" name="Date Placeholder 3"/>
          <p:cNvSpPr>
            <a:spLocks noGrp="1"/>
          </p:cNvSpPr>
          <p:nvPr>
            <p:ph type="dt" sz="half" idx="10"/>
          </p:nvPr>
        </p:nvSpPr>
        <p:spPr/>
        <p:txBody>
          <a:bodyPr/>
          <a:lstStyle/>
          <a:p>
            <a:fld id="{AA39168F-915D-9944-9A15-B93584DEA4FF}" type="datetime1">
              <a:rPr lang="en-US" smtClean="0"/>
              <a:t>6/23/13</a:t>
            </a:fld>
            <a:endParaRPr lang="en-US"/>
          </a:p>
        </p:txBody>
      </p:sp>
      <p:sp>
        <p:nvSpPr>
          <p:cNvPr id="5" name="Footer Placeholder 4"/>
          <p:cNvSpPr>
            <a:spLocks noGrp="1"/>
          </p:cNvSpPr>
          <p:nvPr>
            <p:ph type="ftr" sz="quarter" idx="11"/>
          </p:nvPr>
        </p:nvSpPr>
        <p:spPr/>
        <p:txBody>
          <a:bodyPr/>
          <a:lstStyle/>
          <a:p>
            <a:r>
              <a:rPr lang="en-US" smtClean="0"/>
              <a:t>ISCA 2013</a:t>
            </a:r>
            <a:endParaRPr lang="en-US"/>
          </a:p>
        </p:txBody>
      </p:sp>
      <p:sp>
        <p:nvSpPr>
          <p:cNvPr id="6" name="Slide Number Placeholder 5"/>
          <p:cNvSpPr>
            <a:spLocks noGrp="1"/>
          </p:cNvSpPr>
          <p:nvPr>
            <p:ph type="sldNum" sz="quarter" idx="12"/>
          </p:nvPr>
        </p:nvSpPr>
        <p:spPr/>
        <p:txBody>
          <a:bodyPr/>
          <a:lstStyle/>
          <a:p>
            <a:fld id="{887A02A5-7F3F-844B-8669-A3C574085186}" type="slidenum">
              <a:rPr lang="en-US" smtClean="0"/>
              <a:t>37</a:t>
            </a:fld>
            <a:endParaRPr lang="en-US"/>
          </a:p>
        </p:txBody>
      </p:sp>
    </p:spTree>
    <p:extLst>
      <p:ext uri="{BB962C8B-B14F-4D97-AF65-F5344CB8AC3E}">
        <p14:creationId xmlns:p14="http://schemas.microsoft.com/office/powerpoint/2010/main" val="1908745715"/>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a:t>
            </a:r>
            <a:endParaRPr lang="en-US" dirty="0"/>
          </a:p>
        </p:txBody>
      </p:sp>
      <p:sp>
        <p:nvSpPr>
          <p:cNvPr id="3" name="Content Placeholder 2"/>
          <p:cNvSpPr>
            <a:spLocks noGrp="1"/>
          </p:cNvSpPr>
          <p:nvPr>
            <p:ph idx="1"/>
          </p:nvPr>
        </p:nvSpPr>
        <p:spPr/>
        <p:txBody>
          <a:bodyPr/>
          <a:lstStyle/>
          <a:p>
            <a:r>
              <a:rPr lang="en-US" dirty="0" smtClean="0"/>
              <a:t>S/W TLB miss tracker</a:t>
            </a:r>
          </a:p>
          <a:p>
            <a:pPr lvl="1"/>
            <a:r>
              <a:rPr lang="en-US" dirty="0" smtClean="0"/>
              <a:t>Make PTEs invalid in memory</a:t>
            </a:r>
            <a:r>
              <a:rPr lang="en-US" dirty="0"/>
              <a:t> </a:t>
            </a:r>
            <a:r>
              <a:rPr lang="en-US" dirty="0" smtClean="0"/>
              <a:t>valid in TLB</a:t>
            </a:r>
          </a:p>
          <a:p>
            <a:pPr lvl="1"/>
            <a:r>
              <a:rPr lang="en-US" dirty="0" smtClean="0"/>
              <a:t>Trap to OS on each TLB miss</a:t>
            </a:r>
          </a:p>
          <a:p>
            <a:pPr lvl="1"/>
            <a:r>
              <a:rPr lang="en-US" dirty="0" smtClean="0"/>
              <a:t>Range checking against direct segment’s </a:t>
            </a:r>
            <a:r>
              <a:rPr lang="en-US" dirty="0" smtClean="0"/>
              <a:t>VA</a:t>
            </a:r>
          </a:p>
          <a:p>
            <a:pPr lvl="1"/>
            <a:endParaRPr lang="en-US" dirty="0"/>
          </a:p>
          <a:p>
            <a:r>
              <a:rPr lang="en-US" dirty="0" smtClean="0"/>
              <a:t>Assumption</a:t>
            </a:r>
          </a:p>
          <a:p>
            <a:pPr lvl="1"/>
            <a:r>
              <a:rPr lang="en-US" dirty="0" smtClean="0"/>
              <a:t>TLB miss overhead reduces proportionally with the </a:t>
            </a:r>
            <a:r>
              <a:rPr lang="en-US" dirty="0" smtClean="0"/>
              <a:t> number of DTLB misses</a:t>
            </a:r>
            <a:endParaRPr lang="en-US" dirty="0" smtClean="0"/>
          </a:p>
        </p:txBody>
      </p:sp>
      <p:sp>
        <p:nvSpPr>
          <p:cNvPr id="4" name="Date Placeholder 3"/>
          <p:cNvSpPr>
            <a:spLocks noGrp="1"/>
          </p:cNvSpPr>
          <p:nvPr>
            <p:ph type="dt" sz="half" idx="10"/>
          </p:nvPr>
        </p:nvSpPr>
        <p:spPr/>
        <p:txBody>
          <a:bodyPr/>
          <a:lstStyle/>
          <a:p>
            <a:fld id="{5774C352-95F2-B045-93B2-3B0DF3226008}" type="datetime1">
              <a:rPr lang="en-US" smtClean="0"/>
              <a:t>6/23/13</a:t>
            </a:fld>
            <a:endParaRPr lang="en-US"/>
          </a:p>
        </p:txBody>
      </p:sp>
      <p:sp>
        <p:nvSpPr>
          <p:cNvPr id="5" name="Footer Placeholder 4"/>
          <p:cNvSpPr>
            <a:spLocks noGrp="1"/>
          </p:cNvSpPr>
          <p:nvPr>
            <p:ph type="ftr" sz="quarter" idx="11"/>
          </p:nvPr>
        </p:nvSpPr>
        <p:spPr/>
        <p:txBody>
          <a:bodyPr/>
          <a:lstStyle/>
          <a:p>
            <a:r>
              <a:rPr lang="en-US" smtClean="0"/>
              <a:t>ISCA 2013</a:t>
            </a:r>
            <a:endParaRPr lang="en-US"/>
          </a:p>
        </p:txBody>
      </p:sp>
      <p:sp>
        <p:nvSpPr>
          <p:cNvPr id="6" name="Slide Number Placeholder 5"/>
          <p:cNvSpPr>
            <a:spLocks noGrp="1"/>
          </p:cNvSpPr>
          <p:nvPr>
            <p:ph type="sldNum" sz="quarter" idx="12"/>
          </p:nvPr>
        </p:nvSpPr>
        <p:spPr/>
        <p:txBody>
          <a:bodyPr/>
          <a:lstStyle/>
          <a:p>
            <a:fld id="{887A02A5-7F3F-844B-8669-A3C574085186}" type="slidenum">
              <a:rPr lang="en-US" smtClean="0"/>
              <a:t>38</a:t>
            </a:fld>
            <a:endParaRPr lang="en-US"/>
          </a:p>
        </p:txBody>
      </p:sp>
    </p:spTree>
    <p:extLst>
      <p:ext uri="{BB962C8B-B14F-4D97-AF65-F5344CB8AC3E}">
        <p14:creationId xmlns:p14="http://schemas.microsoft.com/office/powerpoint/2010/main" val="83228776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Memory Usage Trend</a:t>
            </a:r>
            <a:endParaRPr lang="en-US" dirty="0"/>
          </a:p>
        </p:txBody>
      </p:sp>
      <p:sp>
        <p:nvSpPr>
          <p:cNvPr id="3" name="Content Placeholder 2"/>
          <p:cNvSpPr>
            <a:spLocks noGrp="1"/>
          </p:cNvSpPr>
          <p:nvPr>
            <p:ph idx="1"/>
          </p:nvPr>
        </p:nvSpPr>
        <p:spPr>
          <a:xfrm>
            <a:off x="363132" y="1599504"/>
            <a:ext cx="8686800" cy="4525963"/>
          </a:xfrm>
        </p:spPr>
        <p:txBody>
          <a:bodyPr>
            <a:normAutofit lnSpcReduction="10000"/>
          </a:bodyPr>
          <a:lstStyle/>
          <a:p>
            <a:r>
              <a:rPr lang="en-US" dirty="0" smtClean="0"/>
              <a:t>Memory Size: MB</a:t>
            </a:r>
            <a:r>
              <a:rPr lang="en-US" i="1" dirty="0" smtClean="0"/>
              <a:t>         </a:t>
            </a:r>
            <a:r>
              <a:rPr lang="en-US" dirty="0" smtClean="0"/>
              <a:t>GB          TB</a:t>
            </a:r>
            <a:r>
              <a:rPr lang="en-US" i="1" dirty="0" smtClean="0"/>
              <a:t>  </a:t>
            </a:r>
          </a:p>
          <a:p>
            <a:pPr lvl="1"/>
            <a:r>
              <a:rPr lang="en-US" dirty="0" smtClean="0"/>
              <a:t>Windows Server: 64GB          4TB in a decade</a:t>
            </a:r>
          </a:p>
          <a:p>
            <a:r>
              <a:rPr lang="en-US" dirty="0"/>
              <a:t>TLB size remained almost </a:t>
            </a:r>
            <a:r>
              <a:rPr lang="en-US" dirty="0" smtClean="0"/>
              <a:t>constant</a:t>
            </a:r>
          </a:p>
          <a:p>
            <a:pPr marL="0" indent="0">
              <a:buNone/>
            </a:pPr>
            <a:r>
              <a:rPr lang="en-US" dirty="0" smtClean="0"/>
              <a:t> </a:t>
            </a:r>
            <a:endParaRPr lang="en-US" dirty="0"/>
          </a:p>
          <a:p>
            <a:pPr marL="457200" lvl="1" indent="0">
              <a:buNone/>
            </a:pPr>
            <a:r>
              <a:rPr lang="en-US" sz="2400" dirty="0" smtClean="0"/>
              <a:t/>
            </a:r>
            <a:br>
              <a:rPr lang="en-US" sz="2400" dirty="0" smtClean="0"/>
            </a:br>
            <a:r>
              <a:rPr lang="en-US" sz="2400" dirty="0" smtClean="0"/>
              <a:t/>
            </a:r>
            <a:br>
              <a:rPr lang="en-US" sz="2400" dirty="0" smtClean="0"/>
            </a:br>
            <a:endParaRPr lang="en-US" sz="2400" dirty="0"/>
          </a:p>
          <a:p>
            <a:r>
              <a:rPr lang="en-US" dirty="0" smtClean="0"/>
              <a:t>Low access locality of server workloads </a:t>
            </a:r>
            <a:r>
              <a:rPr lang="en-US" sz="2000" i="1" dirty="0" smtClean="0"/>
              <a:t>[Ramcloud’10]</a:t>
            </a:r>
          </a:p>
          <a:p>
            <a:pPr lvl="1"/>
            <a:r>
              <a:rPr lang="en-US" dirty="0" smtClean="0"/>
              <a:t>TLB is less effective </a:t>
            </a:r>
            <a:endParaRPr lang="en-US" dirty="0"/>
          </a:p>
        </p:txBody>
      </p:sp>
      <p:sp>
        <p:nvSpPr>
          <p:cNvPr id="4" name="TextBox 3"/>
          <p:cNvSpPr txBox="1"/>
          <p:nvPr/>
        </p:nvSpPr>
        <p:spPr>
          <a:xfrm>
            <a:off x="624263" y="5863907"/>
            <a:ext cx="7500337" cy="492443"/>
          </a:xfrm>
          <a:prstGeom prst="rect">
            <a:avLst/>
          </a:prstGeom>
          <a:noFill/>
          <a:ln w="31750">
            <a:solidFill>
              <a:srgbClr val="FF0000"/>
            </a:solidFill>
          </a:ln>
        </p:spPr>
        <p:txBody>
          <a:bodyPr wrap="square" lIns="0" rIns="0" rtlCol="0">
            <a:noAutofit/>
          </a:bodyPr>
          <a:lstStyle/>
          <a:p>
            <a:pPr algn="ctr"/>
            <a:r>
              <a:rPr lang="en-US" sz="2600" dirty="0" smtClean="0"/>
              <a:t>Memory Size +         TLB size  =&gt;     TLB miss overhead</a:t>
            </a:r>
            <a:endParaRPr lang="en-US" sz="2600" dirty="0"/>
          </a:p>
        </p:txBody>
      </p:sp>
      <p:sp>
        <p:nvSpPr>
          <p:cNvPr id="5" name="Up Arrow 4"/>
          <p:cNvSpPr/>
          <p:nvPr/>
        </p:nvSpPr>
        <p:spPr>
          <a:xfrm>
            <a:off x="642435" y="5910842"/>
            <a:ext cx="198684" cy="345476"/>
          </a:xfrm>
          <a:prstGeom prst="upArrow">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Up Arrow 5"/>
          <p:cNvSpPr/>
          <p:nvPr/>
        </p:nvSpPr>
        <p:spPr>
          <a:xfrm>
            <a:off x="5122178" y="5920474"/>
            <a:ext cx="198684" cy="345476"/>
          </a:xfrm>
          <a:prstGeom prst="upArrow">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Date Placeholder 7"/>
          <p:cNvSpPr>
            <a:spLocks noGrp="1"/>
          </p:cNvSpPr>
          <p:nvPr>
            <p:ph type="dt" sz="half" idx="10"/>
          </p:nvPr>
        </p:nvSpPr>
        <p:spPr/>
        <p:txBody>
          <a:bodyPr/>
          <a:lstStyle/>
          <a:p>
            <a:fld id="{7AFD24D7-F569-3545-B307-F0FEAB6BDB31}" type="datetime1">
              <a:rPr lang="en-US" smtClean="0"/>
              <a:t>6/23/13</a:t>
            </a:fld>
            <a:endParaRPr lang="en-US"/>
          </a:p>
        </p:txBody>
      </p:sp>
      <p:sp>
        <p:nvSpPr>
          <p:cNvPr id="9" name="Slide Number Placeholder 8"/>
          <p:cNvSpPr>
            <a:spLocks noGrp="1"/>
          </p:cNvSpPr>
          <p:nvPr>
            <p:ph type="sldNum" sz="quarter" idx="12"/>
          </p:nvPr>
        </p:nvSpPr>
        <p:spPr/>
        <p:txBody>
          <a:bodyPr/>
          <a:lstStyle/>
          <a:p>
            <a:fld id="{FD4C01FC-33EA-2B42-AFFE-695F109ED338}" type="slidenum">
              <a:rPr lang="en-US" smtClean="0"/>
              <a:t>4</a:t>
            </a:fld>
            <a:endParaRPr lang="en-US"/>
          </a:p>
        </p:txBody>
      </p:sp>
      <p:sp>
        <p:nvSpPr>
          <p:cNvPr id="10" name="Right Arrow 9"/>
          <p:cNvSpPr/>
          <p:nvPr/>
        </p:nvSpPr>
        <p:spPr>
          <a:xfrm>
            <a:off x="3844979" y="1740401"/>
            <a:ext cx="469420" cy="273946"/>
          </a:xfrm>
          <a:prstGeom prst="rightArrow">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ight Arrow 10"/>
          <p:cNvSpPr/>
          <p:nvPr/>
        </p:nvSpPr>
        <p:spPr>
          <a:xfrm>
            <a:off x="5298025" y="1755700"/>
            <a:ext cx="469420" cy="273947"/>
          </a:xfrm>
          <a:prstGeom prst="rightArrow">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ight Arrow 11"/>
          <p:cNvSpPr/>
          <p:nvPr/>
        </p:nvSpPr>
        <p:spPr>
          <a:xfrm>
            <a:off x="4659268" y="2220815"/>
            <a:ext cx="469420" cy="261495"/>
          </a:xfrm>
          <a:prstGeom prst="rightArrow">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13" name="Table 12"/>
          <p:cNvGraphicFramePr>
            <a:graphicFrameLocks noGrp="1"/>
          </p:cNvGraphicFramePr>
          <p:nvPr>
            <p:extLst>
              <p:ext uri="{D42A27DB-BD31-4B8C-83A1-F6EECF244321}">
                <p14:modId xmlns:p14="http://schemas.microsoft.com/office/powerpoint/2010/main" val="2164607593"/>
              </p:ext>
            </p:extLst>
          </p:nvPr>
        </p:nvGraphicFramePr>
        <p:xfrm>
          <a:off x="642435" y="3327373"/>
          <a:ext cx="8070010" cy="1280160"/>
        </p:xfrm>
        <a:graphic>
          <a:graphicData uri="http://schemas.openxmlformats.org/drawingml/2006/table">
            <a:tbl>
              <a:tblPr firstRow="1" bandRow="1">
                <a:tableStyleId>{5C22544A-7EE6-4342-B048-85BDC9FD1C3A}</a:tableStyleId>
              </a:tblPr>
              <a:tblGrid>
                <a:gridCol w="1547174"/>
                <a:gridCol w="1680830"/>
                <a:gridCol w="1614002"/>
                <a:gridCol w="1614002"/>
                <a:gridCol w="1614002"/>
              </a:tblGrid>
              <a:tr h="370840">
                <a:tc>
                  <a:txBody>
                    <a:bodyPr/>
                    <a:lstStyle/>
                    <a:p>
                      <a:pPr algn="ctr"/>
                      <a:r>
                        <a:rPr lang="en-US" sz="2400" dirty="0" smtClean="0"/>
                        <a:t>Year</a:t>
                      </a:r>
                      <a:endParaRPr lang="en-US" sz="2400" dirty="0"/>
                    </a:p>
                  </a:txBody>
                  <a:tcPr/>
                </a:tc>
                <a:tc>
                  <a:txBody>
                    <a:bodyPr/>
                    <a:lstStyle/>
                    <a:p>
                      <a:pPr algn="ctr"/>
                      <a:r>
                        <a:rPr lang="en-US" sz="2400" dirty="0" smtClean="0"/>
                        <a:t>1999</a:t>
                      </a:r>
                      <a:endParaRPr lang="en-US" sz="2400" dirty="0"/>
                    </a:p>
                  </a:txBody>
                  <a:tcPr/>
                </a:tc>
                <a:tc>
                  <a:txBody>
                    <a:bodyPr/>
                    <a:lstStyle/>
                    <a:p>
                      <a:pPr algn="ctr"/>
                      <a:r>
                        <a:rPr lang="en-US" sz="2400" dirty="0" smtClean="0"/>
                        <a:t>2001</a:t>
                      </a:r>
                      <a:endParaRPr lang="en-US" sz="2400" dirty="0"/>
                    </a:p>
                  </a:txBody>
                  <a:tcPr/>
                </a:tc>
                <a:tc>
                  <a:txBody>
                    <a:bodyPr/>
                    <a:lstStyle/>
                    <a:p>
                      <a:pPr algn="ctr"/>
                      <a:r>
                        <a:rPr lang="en-US" sz="2400" dirty="0" smtClean="0"/>
                        <a:t>2008</a:t>
                      </a:r>
                      <a:endParaRPr lang="en-US" sz="2400" dirty="0"/>
                    </a:p>
                  </a:txBody>
                  <a:tcPr/>
                </a:tc>
                <a:tc>
                  <a:txBody>
                    <a:bodyPr/>
                    <a:lstStyle/>
                    <a:p>
                      <a:pPr algn="ctr"/>
                      <a:r>
                        <a:rPr lang="en-US" sz="2400" dirty="0" smtClean="0"/>
                        <a:t>2012</a:t>
                      </a:r>
                      <a:endParaRPr lang="en-US" sz="2400" dirty="0"/>
                    </a:p>
                  </a:txBody>
                  <a:tcPr/>
                </a:tc>
              </a:tr>
              <a:tr h="370840">
                <a:tc>
                  <a:txBody>
                    <a:bodyPr/>
                    <a:lstStyle/>
                    <a:p>
                      <a:pPr algn="ctr"/>
                      <a:r>
                        <a:rPr lang="en-US" sz="2400" b="1" dirty="0" smtClean="0"/>
                        <a:t> L1-DTLB entries</a:t>
                      </a:r>
                      <a:endParaRPr lang="en-US" sz="2400" b="1" dirty="0"/>
                    </a:p>
                  </a:txBody>
                  <a:tcPr/>
                </a:tc>
                <a:tc>
                  <a:txBody>
                    <a:bodyPr/>
                    <a:lstStyle/>
                    <a:p>
                      <a:pPr algn="ctr"/>
                      <a:r>
                        <a:rPr lang="en-US" sz="2400" dirty="0" smtClean="0"/>
                        <a:t>72</a:t>
                      </a:r>
                      <a:r>
                        <a:rPr lang="en-US" sz="2400" baseline="0" dirty="0" smtClean="0"/>
                        <a:t> </a:t>
                      </a:r>
                      <a:br>
                        <a:rPr lang="en-US" sz="2400" baseline="0" dirty="0" smtClean="0"/>
                      </a:br>
                      <a:r>
                        <a:rPr lang="en-US" sz="2400" baseline="0" dirty="0" smtClean="0"/>
                        <a:t>(Pent. III)</a:t>
                      </a:r>
                      <a:endParaRPr lang="en-US" sz="2400" dirty="0"/>
                    </a:p>
                  </a:txBody>
                  <a:tcPr/>
                </a:tc>
                <a:tc>
                  <a:txBody>
                    <a:bodyPr/>
                    <a:lstStyle/>
                    <a:p>
                      <a:pPr algn="ctr"/>
                      <a:r>
                        <a:rPr lang="en-US" sz="2400" dirty="0" smtClean="0"/>
                        <a:t>64   </a:t>
                      </a:r>
                      <a:br>
                        <a:rPr lang="en-US" sz="2400" dirty="0" smtClean="0"/>
                      </a:br>
                      <a:r>
                        <a:rPr lang="en-US" sz="2400" dirty="0" smtClean="0"/>
                        <a:t>(Pent. 4)</a:t>
                      </a:r>
                      <a:endParaRPr lang="en-US" sz="2400" dirty="0"/>
                    </a:p>
                  </a:txBody>
                  <a:tcPr/>
                </a:tc>
                <a:tc>
                  <a:txBody>
                    <a:bodyPr/>
                    <a:lstStyle/>
                    <a:p>
                      <a:pPr algn="ctr"/>
                      <a:r>
                        <a:rPr lang="en-US" sz="2400" dirty="0" smtClean="0"/>
                        <a:t>96  (Nehalem)</a:t>
                      </a:r>
                      <a:endParaRPr lang="en-US" sz="2400" dirty="0"/>
                    </a:p>
                  </a:txBody>
                  <a:tcPr/>
                </a:tc>
                <a:tc>
                  <a:txBody>
                    <a:bodyPr/>
                    <a:lstStyle/>
                    <a:p>
                      <a:pPr algn="ctr"/>
                      <a:r>
                        <a:rPr lang="en-US" sz="2400" dirty="0" smtClean="0"/>
                        <a:t> 100 </a:t>
                      </a:r>
                      <a:br>
                        <a:rPr lang="en-US" sz="2400" dirty="0" smtClean="0"/>
                      </a:br>
                      <a:r>
                        <a:rPr lang="en-US" sz="2400" dirty="0" smtClean="0"/>
                        <a:t>(Ivy</a:t>
                      </a:r>
                      <a:r>
                        <a:rPr lang="en-US" sz="2400" baseline="0" dirty="0" smtClean="0"/>
                        <a:t> Bridge)</a:t>
                      </a:r>
                      <a:endParaRPr lang="en-US" sz="2400" dirty="0"/>
                    </a:p>
                  </a:txBody>
                  <a:tcPr/>
                </a:tc>
              </a:tr>
            </a:tbl>
          </a:graphicData>
        </a:graphic>
      </p:graphicFrame>
      <p:sp>
        <p:nvSpPr>
          <p:cNvPr id="14" name="Right Arrow 13"/>
          <p:cNvSpPr/>
          <p:nvPr/>
        </p:nvSpPr>
        <p:spPr>
          <a:xfrm>
            <a:off x="2906139" y="6013951"/>
            <a:ext cx="469420" cy="217436"/>
          </a:xfrm>
          <a:prstGeom prst="rightArrow">
            <a:avLst/>
          </a:prstGeom>
          <a:solidFill>
            <a:schemeClr val="accent2"/>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 name="Footer Placeholder 6"/>
          <p:cNvSpPr>
            <a:spLocks noGrp="1"/>
          </p:cNvSpPr>
          <p:nvPr>
            <p:ph type="ftr" sz="quarter" idx="11"/>
          </p:nvPr>
        </p:nvSpPr>
        <p:spPr/>
        <p:txBody>
          <a:bodyPr/>
          <a:lstStyle/>
          <a:p>
            <a:r>
              <a:rPr lang="en-US" smtClean="0"/>
              <a:t>ISCA 2013</a:t>
            </a:r>
            <a:endParaRPr lang="en-US"/>
          </a:p>
        </p:txBody>
      </p:sp>
    </p:spTree>
    <p:extLst>
      <p:ext uri="{BB962C8B-B14F-4D97-AF65-F5344CB8AC3E}">
        <p14:creationId xmlns:p14="http://schemas.microsoft.com/office/powerpoint/2010/main" val="127528962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left)">
                                      <p:cBhvr>
                                        <p:cTn id="7" dur="500"/>
                                        <p:tgtEl>
                                          <p:spTgt spid="3">
                                            <p:txEl>
                                              <p:pRg st="2" end="2"/>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wipe(left)">
                                      <p:cBhvr>
                                        <p:cTn id="10" dur="500"/>
                                        <p:tgtEl>
                                          <p:spTgt spid="3">
                                            <p:txEl>
                                              <p:pRg st="3" end="3"/>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wipe(left)">
                                      <p:cBhvr>
                                        <p:cTn id="13" dur="500"/>
                                        <p:tgtEl>
                                          <p:spTgt spid="13"/>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wipe(left)">
                                      <p:cBhvr>
                                        <p:cTn id="18" dur="500"/>
                                        <p:tgtEl>
                                          <p:spTgt spid="3">
                                            <p:txEl>
                                              <p:pRg st="5" end="5"/>
                                            </p:txEl>
                                          </p:spTgt>
                                        </p:tgtEl>
                                      </p:cBhvr>
                                    </p:animEffect>
                                  </p:childTnLst>
                                </p:cTn>
                              </p:par>
                              <p:par>
                                <p:cTn id="19" presetID="22" presetClass="entr" presetSubtype="8"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wipe(left)">
                                      <p:cBhvr>
                                        <p:cTn id="21" dur="500"/>
                                        <p:tgtEl>
                                          <p:spTgt spid="3">
                                            <p:txEl>
                                              <p:pRg st="6" end="6"/>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wipe(left)">
                                      <p:cBhvr>
                                        <p:cTn id="26" dur="500"/>
                                        <p:tgtEl>
                                          <p:spTgt spid="4"/>
                                        </p:tgtEl>
                                      </p:cBhvr>
                                    </p:animEffect>
                                  </p:childTnLst>
                                </p:cTn>
                              </p:par>
                              <p:par>
                                <p:cTn id="27" presetID="22" presetClass="entr" presetSubtype="8" fill="hold" grpId="0" nodeType="with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wipe(left)">
                                      <p:cBhvr>
                                        <p:cTn id="29" dur="500"/>
                                        <p:tgtEl>
                                          <p:spTgt spid="5"/>
                                        </p:tgtEl>
                                      </p:cBhvr>
                                    </p:animEffect>
                                  </p:childTnLst>
                                </p:cTn>
                              </p:par>
                              <p:par>
                                <p:cTn id="30" presetID="22" presetClass="entr" presetSubtype="8" fill="hold" grpId="0" nodeType="with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left)">
                                      <p:cBhvr>
                                        <p:cTn id="32" dur="500"/>
                                        <p:tgtEl>
                                          <p:spTgt spid="6"/>
                                        </p:tgtEl>
                                      </p:cBhvr>
                                    </p:animEffect>
                                  </p:childTnLst>
                                </p:cTn>
                              </p:par>
                              <p:par>
                                <p:cTn id="33" presetID="1" presetClass="entr" presetSubtype="0"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Experimental Setup</a:t>
            </a:r>
            <a:endParaRPr lang="en-US" dirty="0"/>
          </a:p>
        </p:txBody>
      </p:sp>
      <p:sp>
        <p:nvSpPr>
          <p:cNvPr id="3" name="Content Placeholder 2"/>
          <p:cNvSpPr>
            <a:spLocks noGrp="1"/>
          </p:cNvSpPr>
          <p:nvPr>
            <p:ph idx="1"/>
          </p:nvPr>
        </p:nvSpPr>
        <p:spPr>
          <a:xfrm>
            <a:off x="457199" y="1600199"/>
            <a:ext cx="8428331" cy="6100011"/>
          </a:xfrm>
        </p:spPr>
        <p:txBody>
          <a:bodyPr>
            <a:normAutofit fontScale="92500" lnSpcReduction="10000"/>
          </a:bodyPr>
          <a:lstStyle/>
          <a:p>
            <a:r>
              <a:rPr lang="en-US" dirty="0" smtClean="0"/>
              <a:t>Experiments on Intel Xeon (Sandy Bridge) x86-64</a:t>
            </a:r>
          </a:p>
          <a:p>
            <a:pPr lvl="1"/>
            <a:r>
              <a:rPr lang="en-US" dirty="0" smtClean="0"/>
              <a:t>Page sizes: 4KB (Default), 2MB, 1GB</a:t>
            </a:r>
          </a:p>
          <a:p>
            <a:pPr lvl="1"/>
            <a:endParaRPr lang="en-US" dirty="0"/>
          </a:p>
          <a:p>
            <a:pPr lvl="1"/>
            <a:endParaRPr lang="en-US" dirty="0" smtClean="0"/>
          </a:p>
          <a:p>
            <a:pPr lvl="1"/>
            <a:endParaRPr lang="en-US" dirty="0"/>
          </a:p>
          <a:p>
            <a:endParaRPr lang="en-US" dirty="0" smtClean="0"/>
          </a:p>
          <a:p>
            <a:pPr marL="0" indent="0">
              <a:buNone/>
            </a:pPr>
            <a:endParaRPr lang="en-US" dirty="0" smtClean="0"/>
          </a:p>
          <a:p>
            <a:r>
              <a:rPr lang="en-US" dirty="0" smtClean="0"/>
              <a:t>96GB installed physical memory</a:t>
            </a:r>
          </a:p>
          <a:p>
            <a:r>
              <a:rPr lang="en-US" dirty="0" smtClean="0"/>
              <a:t>Methodology: Use hardware performance counter</a:t>
            </a:r>
          </a:p>
          <a:p>
            <a:pPr marL="457200" lvl="1" indent="0">
              <a:buNone/>
            </a:pPr>
            <a:r>
              <a:rPr lang="en-US" dirty="0" smtClean="0"/>
              <a:t> </a:t>
            </a:r>
          </a:p>
          <a:p>
            <a:pPr marL="514350" lvl="1" indent="0">
              <a:buNone/>
            </a:pPr>
            <a:endParaRPr lang="en-US" sz="3600" dirty="0" smtClean="0"/>
          </a:p>
          <a:p>
            <a:pPr marL="514350" lvl="1" indent="0">
              <a:buNone/>
            </a:pPr>
            <a:r>
              <a:rPr lang="en-US" sz="3600" dirty="0"/>
              <a:t>	</a:t>
            </a:r>
            <a:endParaRPr lang="en-US" sz="3600" dirty="0" smtClean="0"/>
          </a:p>
          <a:p>
            <a:pPr marL="514350" lvl="1" indent="0">
              <a:buNone/>
            </a:pPr>
            <a:endParaRPr lang="en-US" sz="3600" dirty="0"/>
          </a:p>
          <a:p>
            <a:pPr marL="514350" lvl="1" indent="0">
              <a:buNone/>
            </a:pPr>
            <a:endParaRPr lang="en-US" sz="3600" dirty="0"/>
          </a:p>
        </p:txBody>
      </p:sp>
      <p:graphicFrame>
        <p:nvGraphicFramePr>
          <p:cNvPr id="8" name="Table 7"/>
          <p:cNvGraphicFramePr>
            <a:graphicFrameLocks noGrp="1"/>
          </p:cNvGraphicFramePr>
          <p:nvPr>
            <p:extLst>
              <p:ext uri="{D42A27DB-BD31-4B8C-83A1-F6EECF244321}">
                <p14:modId xmlns:p14="http://schemas.microsoft.com/office/powerpoint/2010/main" val="711059591"/>
              </p:ext>
            </p:extLst>
          </p:nvPr>
        </p:nvGraphicFramePr>
        <p:xfrm>
          <a:off x="331605" y="2722892"/>
          <a:ext cx="8553926" cy="1402080"/>
        </p:xfrm>
        <a:graphic>
          <a:graphicData uri="http://schemas.openxmlformats.org/drawingml/2006/table">
            <a:tbl>
              <a:tblPr firstRow="1" bandRow="1">
                <a:tableStyleId>{5C22544A-7EE6-4342-B048-85BDC9FD1C3A}</a:tableStyleId>
              </a:tblPr>
              <a:tblGrid>
                <a:gridCol w="1370902"/>
                <a:gridCol w="2331549"/>
                <a:gridCol w="2162534"/>
                <a:gridCol w="2688941"/>
              </a:tblGrid>
              <a:tr h="370840">
                <a:tc>
                  <a:txBody>
                    <a:bodyPr/>
                    <a:lstStyle/>
                    <a:p>
                      <a:pPr algn="ctr"/>
                      <a:endParaRPr lang="en-US" sz="2600" dirty="0"/>
                    </a:p>
                  </a:txBody>
                  <a:tcPr/>
                </a:tc>
                <a:tc>
                  <a:txBody>
                    <a:bodyPr/>
                    <a:lstStyle/>
                    <a:p>
                      <a:pPr algn="ctr"/>
                      <a:r>
                        <a:rPr lang="en-US" sz="2600" dirty="0" smtClean="0"/>
                        <a:t>4 KB</a:t>
                      </a:r>
                      <a:endParaRPr lang="en-US" sz="2600" dirty="0"/>
                    </a:p>
                  </a:txBody>
                  <a:tcPr/>
                </a:tc>
                <a:tc>
                  <a:txBody>
                    <a:bodyPr/>
                    <a:lstStyle/>
                    <a:p>
                      <a:pPr algn="ctr"/>
                      <a:r>
                        <a:rPr lang="en-US" sz="2600" dirty="0" smtClean="0"/>
                        <a:t>2 MB</a:t>
                      </a:r>
                      <a:endParaRPr lang="en-US" sz="2600" dirty="0"/>
                    </a:p>
                  </a:txBody>
                  <a:tcPr/>
                </a:tc>
                <a:tc>
                  <a:txBody>
                    <a:bodyPr/>
                    <a:lstStyle/>
                    <a:p>
                      <a:pPr algn="ctr"/>
                      <a:r>
                        <a:rPr lang="en-US" sz="2600" dirty="0" smtClean="0"/>
                        <a:t>1GB</a:t>
                      </a:r>
                      <a:endParaRPr lang="en-US" sz="2600" dirty="0"/>
                    </a:p>
                  </a:txBody>
                  <a:tcPr/>
                </a:tc>
              </a:tr>
              <a:tr h="370840">
                <a:tc>
                  <a:txBody>
                    <a:bodyPr/>
                    <a:lstStyle/>
                    <a:p>
                      <a:r>
                        <a:rPr lang="en-US" sz="2400" b="1" dirty="0" smtClean="0"/>
                        <a:t>L1 DTLB</a:t>
                      </a:r>
                      <a:endParaRPr lang="en-US" sz="2400" b="1" dirty="0"/>
                    </a:p>
                  </a:txBody>
                  <a:tcPr/>
                </a:tc>
                <a:tc>
                  <a:txBody>
                    <a:bodyPr/>
                    <a:lstStyle/>
                    <a:p>
                      <a:r>
                        <a:rPr lang="en-US" sz="2400" dirty="0" smtClean="0"/>
                        <a:t>64 entry, 4-way</a:t>
                      </a:r>
                      <a:endParaRPr lang="en-US" sz="2400" dirty="0"/>
                    </a:p>
                  </a:txBody>
                  <a:tcPr/>
                </a:tc>
                <a:tc>
                  <a:txBody>
                    <a:bodyPr/>
                    <a:lstStyle/>
                    <a:p>
                      <a:r>
                        <a:rPr lang="en-US" sz="2400" smtClean="0"/>
                        <a:t>32 entry, 4-way</a:t>
                      </a:r>
                      <a:endParaRPr lang="en-US" sz="2400"/>
                    </a:p>
                  </a:txBody>
                  <a:tcPr/>
                </a:tc>
                <a:tc>
                  <a:txBody>
                    <a:bodyPr/>
                    <a:lstStyle/>
                    <a:p>
                      <a:r>
                        <a:rPr lang="en-US" sz="2400" dirty="0" smtClean="0"/>
                        <a:t>4 entry, fully assoc.</a:t>
                      </a:r>
                      <a:endParaRPr lang="en-US" sz="2400" dirty="0"/>
                    </a:p>
                  </a:txBody>
                  <a:tcPr/>
                </a:tc>
              </a:tr>
              <a:tr h="370840">
                <a:tc>
                  <a:txBody>
                    <a:bodyPr/>
                    <a:lstStyle/>
                    <a:p>
                      <a:r>
                        <a:rPr lang="en-US" sz="2400" b="1" dirty="0" smtClean="0"/>
                        <a:t>L2 DTLB</a:t>
                      </a:r>
                      <a:endParaRPr lang="en-US" sz="2400" b="1" dirty="0"/>
                    </a:p>
                  </a:txBody>
                  <a:tcPr/>
                </a:tc>
                <a:tc>
                  <a:txBody>
                    <a:bodyPr/>
                    <a:lstStyle/>
                    <a:p>
                      <a:r>
                        <a:rPr lang="en-US" sz="2400" dirty="0" smtClean="0"/>
                        <a:t>512 entry,</a:t>
                      </a:r>
                      <a:r>
                        <a:rPr lang="en-US" sz="2400" baseline="0" dirty="0" smtClean="0"/>
                        <a:t> </a:t>
                      </a:r>
                      <a:r>
                        <a:rPr lang="en-US" sz="2400" dirty="0" smtClean="0"/>
                        <a:t>4-way</a:t>
                      </a:r>
                      <a:endParaRPr lang="en-US" sz="2400" dirty="0"/>
                    </a:p>
                  </a:txBody>
                  <a:tcPr/>
                </a:tc>
                <a:tc>
                  <a:txBody>
                    <a:bodyPr/>
                    <a:lstStyle/>
                    <a:p>
                      <a:endParaRPr lang="en-US" dirty="0"/>
                    </a:p>
                  </a:txBody>
                  <a:tcPr/>
                </a:tc>
                <a:tc>
                  <a:txBody>
                    <a:bodyPr/>
                    <a:lstStyle/>
                    <a:p>
                      <a:endParaRPr lang="en-US" dirty="0"/>
                    </a:p>
                  </a:txBody>
                  <a:tcPr/>
                </a:tc>
              </a:tr>
            </a:tbl>
          </a:graphicData>
        </a:graphic>
      </p:graphicFrame>
      <p:cxnSp>
        <p:nvCxnSpPr>
          <p:cNvPr id="10" name="Straight Connector 9"/>
          <p:cNvCxnSpPr/>
          <p:nvPr/>
        </p:nvCxnSpPr>
        <p:spPr>
          <a:xfrm>
            <a:off x="4284179" y="3921849"/>
            <a:ext cx="1562957"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6711241" y="3947513"/>
            <a:ext cx="1562957"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Date Placeholder 5"/>
          <p:cNvSpPr>
            <a:spLocks noGrp="1"/>
          </p:cNvSpPr>
          <p:nvPr>
            <p:ph type="dt" sz="half" idx="10"/>
          </p:nvPr>
        </p:nvSpPr>
        <p:spPr/>
        <p:txBody>
          <a:bodyPr/>
          <a:lstStyle/>
          <a:p>
            <a:fld id="{EF1D3C14-D335-6C44-B1DD-B7E7F20D0E65}" type="datetime1">
              <a:rPr lang="en-US" smtClean="0"/>
              <a:t>6/23/13</a:t>
            </a:fld>
            <a:endParaRPr lang="en-US"/>
          </a:p>
        </p:txBody>
      </p:sp>
      <p:sp>
        <p:nvSpPr>
          <p:cNvPr id="9" name="Slide Number Placeholder 8"/>
          <p:cNvSpPr>
            <a:spLocks noGrp="1"/>
          </p:cNvSpPr>
          <p:nvPr>
            <p:ph type="sldNum" sz="quarter" idx="12"/>
          </p:nvPr>
        </p:nvSpPr>
        <p:spPr/>
        <p:txBody>
          <a:bodyPr/>
          <a:lstStyle/>
          <a:p>
            <a:fld id="{FD4C01FC-33EA-2B42-AFFE-695F109ED338}" type="slidenum">
              <a:rPr lang="en-US" smtClean="0"/>
              <a:t>5</a:t>
            </a:fld>
            <a:endParaRPr lang="en-US"/>
          </a:p>
        </p:txBody>
      </p:sp>
      <p:sp>
        <p:nvSpPr>
          <p:cNvPr id="4" name="Footer Placeholder 3"/>
          <p:cNvSpPr>
            <a:spLocks noGrp="1"/>
          </p:cNvSpPr>
          <p:nvPr>
            <p:ph type="ftr" sz="quarter" idx="11"/>
          </p:nvPr>
        </p:nvSpPr>
        <p:spPr/>
        <p:txBody>
          <a:bodyPr/>
          <a:lstStyle/>
          <a:p>
            <a:r>
              <a:rPr lang="en-US" smtClean="0"/>
              <a:t>ISCA 2013</a:t>
            </a:r>
            <a:endParaRPr lang="en-US"/>
          </a:p>
        </p:txBody>
      </p:sp>
    </p:spTree>
    <p:extLst>
      <p:ext uri="{BB962C8B-B14F-4D97-AF65-F5344CB8AC3E}">
        <p14:creationId xmlns:p14="http://schemas.microsoft.com/office/powerpoint/2010/main" val="296691653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EvalGraph4KB.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432" y="1280160"/>
            <a:ext cx="9421617" cy="5387627"/>
          </a:xfrm>
          <a:prstGeom prst="rect">
            <a:avLst/>
          </a:prstGeom>
        </p:spPr>
      </p:pic>
      <p:sp>
        <p:nvSpPr>
          <p:cNvPr id="2" name="Title 1"/>
          <p:cNvSpPr>
            <a:spLocks noGrp="1"/>
          </p:cNvSpPr>
          <p:nvPr>
            <p:ph type="title"/>
          </p:nvPr>
        </p:nvSpPr>
        <p:spPr/>
        <p:txBody>
          <a:bodyPr>
            <a:normAutofit/>
          </a:bodyPr>
          <a:lstStyle/>
          <a:p>
            <a:r>
              <a:rPr lang="en-US" dirty="0" smtClean="0"/>
              <a:t>Big Memory Workloads</a:t>
            </a:r>
            <a:endParaRPr lang="en-US" dirty="0"/>
          </a:p>
        </p:txBody>
      </p:sp>
      <p:sp>
        <p:nvSpPr>
          <p:cNvPr id="4" name="Date Placeholder 3"/>
          <p:cNvSpPr>
            <a:spLocks noGrp="1"/>
          </p:cNvSpPr>
          <p:nvPr>
            <p:ph type="dt" sz="half" idx="10"/>
          </p:nvPr>
        </p:nvSpPr>
        <p:spPr/>
        <p:txBody>
          <a:bodyPr/>
          <a:lstStyle/>
          <a:p>
            <a:fld id="{B446A056-573F-CD43-9177-FBF7EDA5EC9F}" type="datetime1">
              <a:rPr lang="en-US" smtClean="0"/>
              <a:t>6/23/13</a:t>
            </a:fld>
            <a:endParaRPr lang="en-US"/>
          </a:p>
        </p:txBody>
      </p:sp>
      <p:sp>
        <p:nvSpPr>
          <p:cNvPr id="5" name="Slide Number Placeholder 4"/>
          <p:cNvSpPr>
            <a:spLocks noGrp="1"/>
          </p:cNvSpPr>
          <p:nvPr>
            <p:ph type="sldNum" sz="quarter" idx="12"/>
          </p:nvPr>
        </p:nvSpPr>
        <p:spPr/>
        <p:txBody>
          <a:bodyPr/>
          <a:lstStyle/>
          <a:p>
            <a:fld id="{E82665A6-8AB5-477F-AF3A-8269F8BA863A}" type="slidenum">
              <a:rPr lang="en-US" smtClean="0"/>
              <a:t>6</a:t>
            </a:fld>
            <a:endParaRPr lang="en-US"/>
          </a:p>
        </p:txBody>
      </p:sp>
      <p:sp>
        <p:nvSpPr>
          <p:cNvPr id="14" name="Rectangle 13"/>
          <p:cNvSpPr/>
          <p:nvPr/>
        </p:nvSpPr>
        <p:spPr>
          <a:xfrm>
            <a:off x="251587" y="4960405"/>
            <a:ext cx="838625" cy="64701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27432" y="1277938"/>
            <a:ext cx="8868379" cy="395092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162686" y="5182385"/>
            <a:ext cx="441190" cy="84662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Footer Placeholder 7"/>
          <p:cNvSpPr>
            <a:spLocks noGrp="1"/>
          </p:cNvSpPr>
          <p:nvPr>
            <p:ph type="ftr" sz="quarter" idx="11"/>
          </p:nvPr>
        </p:nvSpPr>
        <p:spPr/>
        <p:txBody>
          <a:bodyPr/>
          <a:lstStyle/>
          <a:p>
            <a:r>
              <a:rPr lang="en-US" smtClean="0"/>
              <a:t>ISCA 2013</a:t>
            </a:r>
            <a:endParaRPr lang="en-US"/>
          </a:p>
        </p:txBody>
      </p:sp>
    </p:spTree>
    <p:extLst>
      <p:ext uri="{BB962C8B-B14F-4D97-AF65-F5344CB8AC3E}">
        <p14:creationId xmlns:p14="http://schemas.microsoft.com/office/powerpoint/2010/main" val="147604955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EvalGraph4KB.pdf"/>
          <p:cNvPicPr>
            <a:picLocks/>
          </p:cNvPicPr>
          <p:nvPr/>
        </p:nvPicPr>
        <p:blipFill>
          <a:blip r:embed="rId3">
            <a:extLst>
              <a:ext uri="{28A0092B-C50C-407E-A947-70E740481C1C}">
                <a14:useLocalDpi xmlns:a14="http://schemas.microsoft.com/office/drawing/2010/main" val="0"/>
              </a:ext>
            </a:extLst>
          </a:blip>
          <a:stretch>
            <a:fillRect/>
          </a:stretch>
        </p:blipFill>
        <p:spPr>
          <a:xfrm>
            <a:off x="27432" y="1280160"/>
            <a:ext cx="9418320" cy="5385816"/>
          </a:xfrm>
          <a:prstGeom prst="rect">
            <a:avLst/>
          </a:prstGeom>
        </p:spPr>
      </p:pic>
      <p:sp>
        <p:nvSpPr>
          <p:cNvPr id="4" name="Date Placeholder 3"/>
          <p:cNvSpPr>
            <a:spLocks noGrp="1"/>
          </p:cNvSpPr>
          <p:nvPr>
            <p:ph type="dt" sz="half" idx="10"/>
          </p:nvPr>
        </p:nvSpPr>
        <p:spPr/>
        <p:txBody>
          <a:bodyPr/>
          <a:lstStyle/>
          <a:p>
            <a:fld id="{0CA83BD8-72C8-1045-BEF9-D1AA3533AFEB}" type="datetime1">
              <a:rPr lang="en-US" smtClean="0"/>
              <a:t>6/23/13</a:t>
            </a:fld>
            <a:endParaRPr lang="en-US"/>
          </a:p>
        </p:txBody>
      </p:sp>
      <p:sp>
        <p:nvSpPr>
          <p:cNvPr id="5" name="Slide Number Placeholder 4"/>
          <p:cNvSpPr>
            <a:spLocks noGrp="1"/>
          </p:cNvSpPr>
          <p:nvPr>
            <p:ph type="sldNum" sz="quarter" idx="12"/>
          </p:nvPr>
        </p:nvSpPr>
        <p:spPr/>
        <p:txBody>
          <a:bodyPr/>
          <a:lstStyle/>
          <a:p>
            <a:fld id="{E82665A6-8AB5-477F-AF3A-8269F8BA863A}" type="slidenum">
              <a:rPr lang="en-US" smtClean="0"/>
              <a:t>7</a:t>
            </a:fld>
            <a:endParaRPr lang="en-US"/>
          </a:p>
        </p:txBody>
      </p:sp>
      <p:sp>
        <p:nvSpPr>
          <p:cNvPr id="11" name="Title 1"/>
          <p:cNvSpPr>
            <a:spLocks noGrp="1"/>
          </p:cNvSpPr>
          <p:nvPr>
            <p:ph type="title"/>
          </p:nvPr>
        </p:nvSpPr>
        <p:spPr>
          <a:xfrm>
            <a:off x="113664" y="243278"/>
            <a:ext cx="9030336" cy="1143000"/>
          </a:xfrm>
        </p:spPr>
        <p:txBody>
          <a:bodyPr>
            <a:normAutofit/>
          </a:bodyPr>
          <a:lstStyle/>
          <a:p>
            <a:r>
              <a:rPr lang="en-US" dirty="0" smtClean="0"/>
              <a:t>Execution Time </a:t>
            </a:r>
            <a:r>
              <a:rPr lang="en-US" dirty="0"/>
              <a:t>O</a:t>
            </a:r>
            <a:r>
              <a:rPr lang="en-US" dirty="0" smtClean="0"/>
              <a:t>verhead: TLB Misses</a:t>
            </a:r>
            <a:endParaRPr lang="en-US" dirty="0"/>
          </a:p>
        </p:txBody>
      </p:sp>
      <p:sp>
        <p:nvSpPr>
          <p:cNvPr id="2" name="Rectangle 1"/>
          <p:cNvSpPr/>
          <p:nvPr/>
        </p:nvSpPr>
        <p:spPr>
          <a:xfrm>
            <a:off x="1936750" y="4927600"/>
            <a:ext cx="241300" cy="127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
        <p:nvSpPr>
          <p:cNvPr id="7" name="Rectangle 6"/>
          <p:cNvSpPr/>
          <p:nvPr/>
        </p:nvSpPr>
        <p:spPr>
          <a:xfrm>
            <a:off x="2984500" y="4927600"/>
            <a:ext cx="241300" cy="127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
        <p:nvSpPr>
          <p:cNvPr id="8" name="Rectangle 7"/>
          <p:cNvSpPr/>
          <p:nvPr/>
        </p:nvSpPr>
        <p:spPr>
          <a:xfrm>
            <a:off x="4095750" y="4921250"/>
            <a:ext cx="241300" cy="127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
        <p:nvSpPr>
          <p:cNvPr id="9" name="Rectangle 8"/>
          <p:cNvSpPr/>
          <p:nvPr/>
        </p:nvSpPr>
        <p:spPr>
          <a:xfrm>
            <a:off x="5130800" y="4927600"/>
            <a:ext cx="241300" cy="127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
        <p:nvSpPr>
          <p:cNvPr id="10" name="Rectangle 9"/>
          <p:cNvSpPr/>
          <p:nvPr/>
        </p:nvSpPr>
        <p:spPr>
          <a:xfrm>
            <a:off x="6197600" y="4927600"/>
            <a:ext cx="241300" cy="127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
        <p:nvSpPr>
          <p:cNvPr id="12" name="Rectangle 11"/>
          <p:cNvSpPr/>
          <p:nvPr/>
        </p:nvSpPr>
        <p:spPr>
          <a:xfrm>
            <a:off x="7232650" y="4927600"/>
            <a:ext cx="241300" cy="127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
        <p:nvSpPr>
          <p:cNvPr id="3" name="Footer Placeholder 2"/>
          <p:cNvSpPr>
            <a:spLocks noGrp="1"/>
          </p:cNvSpPr>
          <p:nvPr>
            <p:ph type="ftr" sz="quarter" idx="11"/>
          </p:nvPr>
        </p:nvSpPr>
        <p:spPr/>
        <p:txBody>
          <a:bodyPr/>
          <a:lstStyle/>
          <a:p>
            <a:r>
              <a:rPr lang="en-US" smtClean="0"/>
              <a:t>ISCA 2013</a:t>
            </a:r>
            <a:endParaRPr lang="en-US"/>
          </a:p>
        </p:txBody>
      </p:sp>
    </p:spTree>
    <p:extLst>
      <p:ext uri="{BB962C8B-B14F-4D97-AF65-F5344CB8AC3E}">
        <p14:creationId xmlns:p14="http://schemas.microsoft.com/office/powerpoint/2010/main" val="309013379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EvalGraph4KB2MB.pdf"/>
          <p:cNvPicPr>
            <a:picLocks/>
          </p:cNvPicPr>
          <p:nvPr/>
        </p:nvPicPr>
        <p:blipFill>
          <a:blip r:embed="rId3">
            <a:extLst>
              <a:ext uri="{28A0092B-C50C-407E-A947-70E740481C1C}">
                <a14:useLocalDpi xmlns:a14="http://schemas.microsoft.com/office/drawing/2010/main" val="0"/>
              </a:ext>
            </a:extLst>
          </a:blip>
          <a:stretch>
            <a:fillRect/>
          </a:stretch>
        </p:blipFill>
        <p:spPr>
          <a:xfrm>
            <a:off x="27432" y="1280160"/>
            <a:ext cx="9418320" cy="5385816"/>
          </a:xfrm>
          <a:prstGeom prst="rect">
            <a:avLst/>
          </a:prstGeom>
        </p:spPr>
      </p:pic>
      <p:sp>
        <p:nvSpPr>
          <p:cNvPr id="4" name="Date Placeholder 3"/>
          <p:cNvSpPr>
            <a:spLocks noGrp="1"/>
          </p:cNvSpPr>
          <p:nvPr>
            <p:ph type="dt" sz="half" idx="10"/>
          </p:nvPr>
        </p:nvSpPr>
        <p:spPr/>
        <p:txBody>
          <a:bodyPr/>
          <a:lstStyle/>
          <a:p>
            <a:fld id="{D59CF7C1-2C42-744E-AF45-5A0F56AE2668}" type="datetime1">
              <a:rPr lang="en-US" smtClean="0"/>
              <a:t>6/23/13</a:t>
            </a:fld>
            <a:endParaRPr lang="en-US"/>
          </a:p>
        </p:txBody>
      </p:sp>
      <p:sp>
        <p:nvSpPr>
          <p:cNvPr id="5" name="Slide Number Placeholder 4"/>
          <p:cNvSpPr>
            <a:spLocks noGrp="1"/>
          </p:cNvSpPr>
          <p:nvPr>
            <p:ph type="sldNum" sz="quarter" idx="12"/>
          </p:nvPr>
        </p:nvSpPr>
        <p:spPr/>
        <p:txBody>
          <a:bodyPr/>
          <a:lstStyle/>
          <a:p>
            <a:fld id="{E82665A6-8AB5-477F-AF3A-8269F8BA863A}" type="slidenum">
              <a:rPr lang="en-US" smtClean="0"/>
              <a:t>8</a:t>
            </a:fld>
            <a:endParaRPr lang="en-US"/>
          </a:p>
        </p:txBody>
      </p:sp>
      <p:sp>
        <p:nvSpPr>
          <p:cNvPr id="11" name="Title 1"/>
          <p:cNvSpPr>
            <a:spLocks noGrp="1"/>
          </p:cNvSpPr>
          <p:nvPr>
            <p:ph type="title"/>
          </p:nvPr>
        </p:nvSpPr>
        <p:spPr>
          <a:xfrm>
            <a:off x="113664" y="243278"/>
            <a:ext cx="9030336" cy="1143000"/>
          </a:xfrm>
        </p:spPr>
        <p:txBody>
          <a:bodyPr>
            <a:normAutofit/>
          </a:bodyPr>
          <a:lstStyle/>
          <a:p>
            <a:r>
              <a:rPr lang="en-US" dirty="0" smtClean="0"/>
              <a:t>Execution Time </a:t>
            </a:r>
            <a:r>
              <a:rPr lang="en-US" dirty="0"/>
              <a:t>O</a:t>
            </a:r>
            <a:r>
              <a:rPr lang="en-US" dirty="0" smtClean="0"/>
              <a:t>verhead: TLB Misses</a:t>
            </a:r>
            <a:endParaRPr lang="en-US" dirty="0"/>
          </a:p>
        </p:txBody>
      </p:sp>
      <p:sp>
        <p:nvSpPr>
          <p:cNvPr id="2" name="Footer Placeholder 1"/>
          <p:cNvSpPr>
            <a:spLocks noGrp="1"/>
          </p:cNvSpPr>
          <p:nvPr>
            <p:ph type="ftr" sz="quarter" idx="11"/>
          </p:nvPr>
        </p:nvSpPr>
        <p:spPr/>
        <p:txBody>
          <a:bodyPr/>
          <a:lstStyle/>
          <a:p>
            <a:r>
              <a:rPr lang="en-US" smtClean="0"/>
              <a:t>ISCA 2013</a:t>
            </a:r>
            <a:endParaRPr lang="en-US"/>
          </a:p>
        </p:txBody>
      </p:sp>
    </p:spTree>
    <p:extLst>
      <p:ext uri="{BB962C8B-B14F-4D97-AF65-F5344CB8AC3E}">
        <p14:creationId xmlns:p14="http://schemas.microsoft.com/office/powerpoint/2010/main" val="52179377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EvalGraph4KB2MB1GB.pdf"/>
          <p:cNvPicPr>
            <a:picLocks/>
          </p:cNvPicPr>
          <p:nvPr/>
        </p:nvPicPr>
        <p:blipFill>
          <a:blip r:embed="rId3">
            <a:extLst>
              <a:ext uri="{28A0092B-C50C-407E-A947-70E740481C1C}">
                <a14:useLocalDpi xmlns:a14="http://schemas.microsoft.com/office/drawing/2010/main" val="0"/>
              </a:ext>
            </a:extLst>
          </a:blip>
          <a:stretch>
            <a:fillRect/>
          </a:stretch>
        </p:blipFill>
        <p:spPr>
          <a:xfrm>
            <a:off x="27432" y="1280160"/>
            <a:ext cx="9418320" cy="5385816"/>
          </a:xfrm>
          <a:prstGeom prst="rect">
            <a:avLst/>
          </a:prstGeom>
        </p:spPr>
      </p:pic>
      <p:sp>
        <p:nvSpPr>
          <p:cNvPr id="4" name="Date Placeholder 3"/>
          <p:cNvSpPr>
            <a:spLocks noGrp="1"/>
          </p:cNvSpPr>
          <p:nvPr>
            <p:ph type="dt" sz="half" idx="10"/>
          </p:nvPr>
        </p:nvSpPr>
        <p:spPr/>
        <p:txBody>
          <a:bodyPr/>
          <a:lstStyle/>
          <a:p>
            <a:fld id="{54E95782-DA89-6B4E-AE19-908A617E4A9B}" type="datetime1">
              <a:rPr lang="en-US" smtClean="0"/>
              <a:t>6/23/13</a:t>
            </a:fld>
            <a:endParaRPr lang="en-US"/>
          </a:p>
        </p:txBody>
      </p:sp>
      <p:sp>
        <p:nvSpPr>
          <p:cNvPr id="5" name="Slide Number Placeholder 4"/>
          <p:cNvSpPr>
            <a:spLocks noGrp="1"/>
          </p:cNvSpPr>
          <p:nvPr>
            <p:ph type="sldNum" sz="quarter" idx="12"/>
          </p:nvPr>
        </p:nvSpPr>
        <p:spPr/>
        <p:txBody>
          <a:bodyPr/>
          <a:lstStyle/>
          <a:p>
            <a:fld id="{E82665A6-8AB5-477F-AF3A-8269F8BA863A}" type="slidenum">
              <a:rPr lang="en-US" smtClean="0"/>
              <a:t>9</a:t>
            </a:fld>
            <a:endParaRPr lang="en-US"/>
          </a:p>
        </p:txBody>
      </p:sp>
      <p:sp>
        <p:nvSpPr>
          <p:cNvPr id="11" name="Title 1"/>
          <p:cNvSpPr>
            <a:spLocks noGrp="1"/>
          </p:cNvSpPr>
          <p:nvPr>
            <p:ph type="title"/>
          </p:nvPr>
        </p:nvSpPr>
        <p:spPr>
          <a:xfrm>
            <a:off x="113664" y="243278"/>
            <a:ext cx="9030336" cy="1143000"/>
          </a:xfrm>
        </p:spPr>
        <p:txBody>
          <a:bodyPr>
            <a:normAutofit/>
          </a:bodyPr>
          <a:lstStyle/>
          <a:p>
            <a:r>
              <a:rPr lang="en-US" dirty="0" smtClean="0"/>
              <a:t>Execution Time </a:t>
            </a:r>
            <a:r>
              <a:rPr lang="en-US" dirty="0"/>
              <a:t>O</a:t>
            </a:r>
            <a:r>
              <a:rPr lang="en-US" dirty="0" smtClean="0"/>
              <a:t>verhead: TLB Misses</a:t>
            </a:r>
            <a:endParaRPr lang="en-US" dirty="0"/>
          </a:p>
        </p:txBody>
      </p:sp>
      <p:sp>
        <p:nvSpPr>
          <p:cNvPr id="3" name="Footer Placeholder 2"/>
          <p:cNvSpPr>
            <a:spLocks noGrp="1"/>
          </p:cNvSpPr>
          <p:nvPr>
            <p:ph type="ftr" sz="quarter" idx="11"/>
          </p:nvPr>
        </p:nvSpPr>
        <p:spPr/>
        <p:txBody>
          <a:bodyPr/>
          <a:lstStyle/>
          <a:p>
            <a:r>
              <a:rPr lang="en-US" smtClean="0"/>
              <a:t>ISCA 2013</a:t>
            </a:r>
            <a:endParaRPr lang="en-US"/>
          </a:p>
        </p:txBody>
      </p:sp>
      <p:sp>
        <p:nvSpPr>
          <p:cNvPr id="6" name="Oval 5"/>
          <p:cNvSpPr/>
          <p:nvPr/>
        </p:nvSpPr>
        <p:spPr>
          <a:xfrm>
            <a:off x="5899150" y="4279900"/>
            <a:ext cx="393700" cy="660400"/>
          </a:xfrm>
          <a:prstGeom prst="ellipse">
            <a:avLst/>
          </a:prstGeom>
          <a:noFill/>
          <a:ln w="41275">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b="1" dirty="0" smtClean="0">
              <a:solidFill>
                <a:schemeClr val="tx1"/>
              </a:solidFill>
            </a:endParaRPr>
          </a:p>
        </p:txBody>
      </p:sp>
    </p:spTree>
    <p:extLst>
      <p:ext uri="{BB962C8B-B14F-4D97-AF65-F5344CB8AC3E}">
        <p14:creationId xmlns:p14="http://schemas.microsoft.com/office/powerpoint/2010/main" val="9996772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Mod val="75000"/>
          </a:schemeClr>
        </a:solidFill>
      </a:spPr>
      <a:bodyPr rtlCol="0" anchor="ctr"/>
      <a:lstStyle>
        <a:defPPr algn="ctr">
          <a:defRPr sz="2800" b="1" dirty="0" smtClean="0">
            <a:solidFill>
              <a:schemeClr val="tx1"/>
            </a:solidFill>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59157</TotalTime>
  <Words>3451</Words>
  <Application>Microsoft Macintosh PowerPoint</Application>
  <PresentationFormat>On-screen Show (4:3)</PresentationFormat>
  <Paragraphs>640</Paragraphs>
  <Slides>38</Slides>
  <Notes>28</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Efficient Virtual Memory  for Big Memory Servers</vt:lpstr>
      <vt:lpstr>Executive Summary</vt:lpstr>
      <vt:lpstr>Virtual Memory Refresher</vt:lpstr>
      <vt:lpstr>Memory Usage Trend</vt:lpstr>
      <vt:lpstr>Experimental Setup</vt:lpstr>
      <vt:lpstr>Big Memory Workloads</vt:lpstr>
      <vt:lpstr>Execution Time Overhead: TLB Misses</vt:lpstr>
      <vt:lpstr>Execution Time Overhead: TLB Misses</vt:lpstr>
      <vt:lpstr>Execution Time Overhead: TLB Misses</vt:lpstr>
      <vt:lpstr>Execution Time Overhead: TLB Misses</vt:lpstr>
      <vt:lpstr>Execution Time Overhead: TLB Misses</vt:lpstr>
      <vt:lpstr>Roadmap</vt:lpstr>
      <vt:lpstr>How is Paged Virtual Memory used?</vt:lpstr>
      <vt:lpstr>Big Memory Workloads’ Use of Paging</vt:lpstr>
      <vt:lpstr>Memory Allocation Over Time</vt:lpstr>
      <vt:lpstr>Where Paged Virtual Memory Needed?</vt:lpstr>
      <vt:lpstr>Roadmap</vt:lpstr>
      <vt:lpstr>Idea: Two Types of  Address Translation</vt:lpstr>
      <vt:lpstr>Hardware: Direct Segment</vt:lpstr>
      <vt:lpstr>H/W: Translation with Direct Segment </vt:lpstr>
      <vt:lpstr>H/W: Translation with Direct Segment </vt:lpstr>
      <vt:lpstr>S/W:      Setup Direct Segment Registers</vt:lpstr>
      <vt:lpstr>S/W:     Provision Physical Memory</vt:lpstr>
      <vt:lpstr>S/W:     Abstraction for Direct Segment</vt:lpstr>
      <vt:lpstr>Roadmap</vt:lpstr>
      <vt:lpstr>Methodology</vt:lpstr>
      <vt:lpstr>Execution Time Overhead: TLB Misses</vt:lpstr>
      <vt:lpstr>Execution Time Overhead: TLB Misses</vt:lpstr>
      <vt:lpstr>Execution Time Overhead: TLB Misses</vt:lpstr>
      <vt:lpstr>(Some) Limitations</vt:lpstr>
      <vt:lpstr>Summary</vt:lpstr>
      <vt:lpstr>PowerPoint Presentation</vt:lpstr>
      <vt:lpstr>PowerPoint Presentation</vt:lpstr>
      <vt:lpstr>Address Translation in Different ISA/machines</vt:lpstr>
      <vt:lpstr>Why not Huge Pages?</vt:lpstr>
      <vt:lpstr>Direct Segment in Cloud?</vt:lpstr>
      <vt:lpstr>How to handle faulty pages?</vt:lpstr>
      <vt:lpstr>Methodology</vt:lpstr>
    </vt:vector>
  </TitlesOfParts>
  <Company>University of Wisconsin Madison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Arkaprava Basu</dc:creator>
  <cp:lastModifiedBy>Arkaprava Basu</cp:lastModifiedBy>
  <cp:revision>531</cp:revision>
  <cp:lastPrinted>2013-06-11T18:44:30Z</cp:lastPrinted>
  <dcterms:created xsi:type="dcterms:W3CDTF">2013-04-09T03:53:18Z</dcterms:created>
  <dcterms:modified xsi:type="dcterms:W3CDTF">2013-06-26T05:13:26Z</dcterms:modified>
</cp:coreProperties>
</file>