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41"/>
  </p:notesMasterIdLst>
  <p:handoutMasterIdLst>
    <p:handoutMasterId r:id="rId42"/>
  </p:handoutMasterIdLst>
  <p:sldIdLst>
    <p:sldId id="256" r:id="rId2"/>
    <p:sldId id="1556" r:id="rId3"/>
    <p:sldId id="1557" r:id="rId4"/>
    <p:sldId id="1560" r:id="rId5"/>
    <p:sldId id="1558" r:id="rId6"/>
    <p:sldId id="1559" r:id="rId7"/>
    <p:sldId id="1561" r:id="rId8"/>
    <p:sldId id="1616" r:id="rId9"/>
    <p:sldId id="1564" r:id="rId10"/>
    <p:sldId id="1565" r:id="rId11"/>
    <p:sldId id="1570" r:id="rId12"/>
    <p:sldId id="1613" r:id="rId13"/>
    <p:sldId id="1572" r:id="rId14"/>
    <p:sldId id="1607" r:id="rId15"/>
    <p:sldId id="1573" r:id="rId16"/>
    <p:sldId id="1574" r:id="rId17"/>
    <p:sldId id="1578" r:id="rId18"/>
    <p:sldId id="1579" r:id="rId19"/>
    <p:sldId id="1608" r:id="rId20"/>
    <p:sldId id="1609" r:id="rId21"/>
    <p:sldId id="1610" r:id="rId22"/>
    <p:sldId id="1581" r:id="rId23"/>
    <p:sldId id="1582" r:id="rId24"/>
    <p:sldId id="1611" r:id="rId25"/>
    <p:sldId id="1583" r:id="rId26"/>
    <p:sldId id="1612" r:id="rId27"/>
    <p:sldId id="1584" r:id="rId28"/>
    <p:sldId id="1586" r:id="rId29"/>
    <p:sldId id="1587" r:id="rId30"/>
    <p:sldId id="1588" r:id="rId31"/>
    <p:sldId id="1624" r:id="rId32"/>
    <p:sldId id="1614" r:id="rId33"/>
    <p:sldId id="1589" r:id="rId34"/>
    <p:sldId id="1590" r:id="rId35"/>
    <p:sldId id="1591" r:id="rId36"/>
    <p:sldId id="1593" r:id="rId37"/>
    <p:sldId id="1625" r:id="rId38"/>
    <p:sldId id="1576" r:id="rId39"/>
    <p:sldId id="1577" r:id="rId40"/>
  </p:sldIdLst>
  <p:sldSz cx="9144000" cy="6858000" type="screen4x3"/>
  <p:notesSz cx="6858000" cy="9144000"/>
  <p:custDataLst>
    <p:tags r:id="rId44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FF00"/>
    <a:srgbClr val="D2F5FA"/>
    <a:srgbClr val="FFFF99"/>
    <a:srgbClr val="009900"/>
    <a:srgbClr val="5E1EFE"/>
    <a:srgbClr val="0BC1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22" autoAdjust="0"/>
  </p:normalViewPr>
  <p:slideViewPr>
    <p:cSldViewPr>
      <p:cViewPr>
        <p:scale>
          <a:sx n="75" d="100"/>
          <a:sy n="75" d="100"/>
        </p:scale>
        <p:origin x="-2064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tags" Target="tags/tag1.xml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5839263-9DDA-4CCE-AF24-D11137AE07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441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7C25EEE-4BCE-413B-8940-4EDB5DBCC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06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8D1FDF-24C4-45F7-A355-015FA042EF3D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We will progress in baby steps. But learn to</a:t>
            </a:r>
            <a:r>
              <a:rPr lang="en-US" baseline="0" dirty="0" smtClean="0">
                <a:latin typeface="Arial" pitchFamily="34" charset="0"/>
              </a:rPr>
              <a:t> defeat a weaker adversary then will think about defeating stronger adversary.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We are almost done. The more power</a:t>
            </a:r>
            <a:r>
              <a:rPr lang="en-US" baseline="0" dirty="0" smtClean="0">
                <a:latin typeface="Arial" pitchFamily="34" charset="0"/>
              </a:rPr>
              <a:t> you give to the adversary the stronger your definition is and the safer your scheme is. 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Recall what do we mean by break.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Cryptomania</a:t>
            </a:r>
            <a:r>
              <a:rPr lang="en-US" baseline="0" dirty="0" smtClean="0"/>
              <a:t> &amp; </a:t>
            </a:r>
            <a:r>
              <a:rPr lang="en-US" baseline="0" dirty="0" err="1" smtClean="0"/>
              <a:t>Minicrypt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C25EEE-4BCE-413B-8940-4EDB5DBCCA2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9225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Published in the same paper. It captures the fact that the adversary gets just a single </a:t>
            </a:r>
            <a:r>
              <a:rPr lang="en-US" dirty="0" err="1" smtClean="0">
                <a:latin typeface="Arial" pitchFamily="34" charset="0"/>
              </a:rPr>
              <a:t>ciphertext</a:t>
            </a:r>
            <a:r>
              <a:rPr lang="en-US" dirty="0" smtClean="0">
                <a:latin typeface="Arial" pitchFamily="34" charset="0"/>
              </a:rPr>
              <a:t>. Even though the adversary knows that the </a:t>
            </a:r>
            <a:r>
              <a:rPr lang="en-US" dirty="0" err="1" smtClean="0">
                <a:latin typeface="Arial" pitchFamily="34" charset="0"/>
              </a:rPr>
              <a:t>ciphertext</a:t>
            </a:r>
            <a:r>
              <a:rPr lang="en-US" dirty="0" smtClean="0">
                <a:latin typeface="Arial" pitchFamily="34" charset="0"/>
              </a:rPr>
              <a:t> corresponds to one two</a:t>
            </a:r>
            <a:r>
              <a:rPr lang="en-US" baseline="0" dirty="0" smtClean="0">
                <a:latin typeface="Arial" pitchFamily="34" charset="0"/>
              </a:rPr>
              <a:t> message m0 and m1, it cannot tell apart which message the </a:t>
            </a:r>
            <a:r>
              <a:rPr lang="en-US" baseline="0" dirty="0" err="1" smtClean="0">
                <a:latin typeface="Arial" pitchFamily="34" charset="0"/>
              </a:rPr>
              <a:t>ciphertext</a:t>
            </a:r>
            <a:r>
              <a:rPr lang="en-US" baseline="0" dirty="0" smtClean="0">
                <a:latin typeface="Arial" pitchFamily="34" charset="0"/>
              </a:rPr>
              <a:t> corresponds to. Very strong.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OWF lovers,</a:t>
            </a:r>
            <a:r>
              <a:rPr lang="en-US" baseline="0" dirty="0" smtClean="0"/>
              <a:t> you can’t a lot of things</a:t>
            </a:r>
            <a:r>
              <a:rPr lang="en-US" baseline="0" smtClean="0"/>
              <a:t>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C25EEE-4BCE-413B-8940-4EDB5DBCCA2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2694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Gen</a:t>
            </a:r>
            <a:r>
              <a:rPr lang="en-US" baseline="0" dirty="0" smtClean="0">
                <a:latin typeface="Arial" pitchFamily="34" charset="0"/>
              </a:rPr>
              <a:t> is not randomized. </a:t>
            </a:r>
            <a:r>
              <a:rPr lang="en-US" baseline="0" dirty="0" err="1" smtClean="0">
                <a:latin typeface="Arial" pitchFamily="34" charset="0"/>
              </a:rPr>
              <a:t>Kerchoffs</a:t>
            </a:r>
            <a:r>
              <a:rPr lang="en-US" baseline="0" dirty="0" smtClean="0">
                <a:latin typeface="Arial" pitchFamily="34" charset="0"/>
              </a:rPr>
              <a:t> Principle the security should hold when all algorithms are public. The adversary also knows which key will be output by the Gen. No Security can be obtained. 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M is independent of the scheme so it should</a:t>
            </a:r>
            <a:r>
              <a:rPr lang="en-US" baseline="0" dirty="0" smtClean="0">
                <a:latin typeface="Arial" pitchFamily="34" charset="0"/>
              </a:rPr>
              <a:t> be a part of the description. Other sets are subsumed in the triple algorithms description.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Only nerds do Perfect/information</a:t>
            </a:r>
            <a:r>
              <a:rPr lang="en-US" baseline="0" dirty="0" smtClean="0">
                <a:latin typeface="Arial" pitchFamily="34" charset="0"/>
              </a:rPr>
              <a:t> theoretic security.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Computational Security is the de facto way of defining security in cryptography.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A3359-11EB-4731-B29F-79667B0C3371}" type="datetimeFigureOut">
              <a:rPr lang="en-US"/>
              <a:pPr>
                <a:defRPr/>
              </a:pPr>
              <a:t>3/2/15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E3215-153E-4E3A-A901-ABFB8B1CA5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42288-C65C-42B5-B527-1BB7848FDD5A}" type="datetimeFigureOut">
              <a:rPr lang="en-US"/>
              <a:pPr>
                <a:defRPr/>
              </a:pPr>
              <a:t>3/2/15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90CF6-063B-449F-AF39-BC65D092EF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47061-61D3-43A3-8023-D109777AA7BE}" type="datetimeFigureOut">
              <a:rPr lang="en-US"/>
              <a:pPr>
                <a:defRPr/>
              </a:pPr>
              <a:t>3/2/15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D7EB6-CDC5-43FD-BFD3-395C88D5C7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0B1BB-E12E-441C-BC6A-ECF78AA782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B0B97-7303-4917-91CF-6FCA7C9DCFC2}" type="datetimeFigureOut">
              <a:rPr lang="en-US"/>
              <a:pPr>
                <a:defRPr/>
              </a:pPr>
              <a:t>3/2/15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6BBA9-4B45-4292-A544-67C8E2D878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0B10F-D82A-4A81-AD91-30E4EB1BEDE0}" type="datetimeFigureOut">
              <a:rPr lang="en-US"/>
              <a:pPr>
                <a:defRPr/>
              </a:pPr>
              <a:t>3/2/15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11792-1717-47F0-BD5D-A0E0C3487C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165E8-80A2-4B7A-AFA7-F91C3DD16707}" type="datetimeFigureOut">
              <a:rPr lang="en-US"/>
              <a:pPr>
                <a:defRPr/>
              </a:pPr>
              <a:t>3/2/15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BA6C7-B263-4F84-83FA-F561BF0787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7BB4E-8BF2-463D-9419-22C31739A37F}" type="datetimeFigureOut">
              <a:rPr lang="en-US"/>
              <a:pPr>
                <a:defRPr/>
              </a:pPr>
              <a:t>3/2/15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E0EC0-6463-47D0-8938-6DCBECA8C9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48503-98C4-472A-B5A7-8E4E5AAC44D1}" type="datetimeFigureOut">
              <a:rPr lang="en-US"/>
              <a:pPr>
                <a:defRPr/>
              </a:pPr>
              <a:t>3/2/15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41976-2E34-413D-BF40-6B1BB9955E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879E3-F661-467D-8B80-C52D0D5E8D14}" type="datetimeFigureOut">
              <a:rPr lang="en-US"/>
              <a:pPr>
                <a:defRPr/>
              </a:pPr>
              <a:t>3/2/15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18862-AB8E-40C7-A972-72DB392E53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E40F5-4848-44A3-88FA-5ADD6BFC28F7}" type="datetimeFigureOut">
              <a:rPr lang="en-US"/>
              <a:pPr>
                <a:defRPr/>
              </a:pPr>
              <a:t>3/2/15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334D9-8BBE-4260-AF18-FE816C34A5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7F7E1-3FE7-418E-AD12-51E5F0BD8E19}" type="datetimeFigureOut">
              <a:rPr lang="en-US"/>
              <a:pPr>
                <a:defRPr/>
              </a:pPr>
              <a:t>3/2/15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D17F0-CB02-456E-9D9A-E773A8B708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0BD5FFC5-2339-4D21-A8BE-CB89004398DE}" type="datetimeFigureOut">
              <a:rPr lang="en-US"/>
              <a:pPr>
                <a:defRPr/>
              </a:pPr>
              <a:t>3/2/15</a:t>
            </a:fld>
            <a:endParaRPr lang="en-US" dirty="0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6ED15D35-8EA9-40A1-BB85-63C4DE870A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6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8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8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5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Cryptography</a:t>
            </a:r>
            <a:endParaRPr lang="en-US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518048"/>
            <a:ext cx="6400800" cy="98296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Lecture 1</a:t>
            </a:r>
          </a:p>
          <a:p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endParaRPr lang="en-US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Arpita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Patra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5375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Our lookout in this course</a:t>
            </a:r>
            <a:endParaRPr lang="en-US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7584" y="1700808"/>
            <a:ext cx="3584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Secure Message Communication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04048" y="1628800"/>
            <a:ext cx="3907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Message Authentication/Integrity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3568" y="3429000"/>
            <a:ext cx="23464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Symmetric/Private/Shared Key Setting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113943" y="3358733"/>
            <a:ext cx="23464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Asymmetric/Public Key Setting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475656" y="2204864"/>
            <a:ext cx="4752528" cy="100811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267744" y="2204864"/>
            <a:ext cx="4752528" cy="115212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475656" y="2204864"/>
            <a:ext cx="0" cy="115212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020272" y="2204864"/>
            <a:ext cx="0" cy="115212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835696" y="4365104"/>
            <a:ext cx="49330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Hash Function – How to compress a message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Key Agreement – How to agree on a key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403694" y="5445224"/>
            <a:ext cx="43752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&gt;&gt; How to construct a formal definition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&gt;&gt; Various Formal Security Definitions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&gt;&gt; Constructions and Security Proof 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468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7" grpId="1"/>
      <p:bldP spid="18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-324544" y="-27384"/>
            <a:ext cx="9541122" cy="75780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ea typeface="+mj-ea"/>
                <a:cs typeface="+mj-cs"/>
              </a:rPr>
              <a:t>  Secure Communication in Private Key Setting</a:t>
            </a:r>
            <a:endParaRPr lang="en-US" sz="36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07504" y="3284984"/>
            <a:ext cx="88569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/>
              <a:t>Secret key k </a:t>
            </a:r>
            <a:r>
              <a:rPr lang="en-US" sz="2400" dirty="0" smtClean="0">
                <a:solidFill>
                  <a:srgbClr val="0000FF"/>
                </a:solidFill>
              </a:rPr>
              <a:t>shared in advance </a:t>
            </a:r>
            <a:r>
              <a:rPr lang="en-US" sz="2400" dirty="0" smtClean="0"/>
              <a:t>(by “some” mechanism)</a:t>
            </a:r>
            <a:endParaRPr lang="en-US" sz="2200" dirty="0" smtClean="0">
              <a:solidFill>
                <a:srgbClr val="0000FF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1224817"/>
            <a:ext cx="792088" cy="105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124745"/>
            <a:ext cx="792088" cy="105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Arrow Connector 26"/>
          <p:cNvCxnSpPr>
            <a:endCxn id="45" idx="1"/>
          </p:cNvCxnSpPr>
          <p:nvPr/>
        </p:nvCxnSpPr>
        <p:spPr>
          <a:xfrm>
            <a:off x="3779912" y="1700808"/>
            <a:ext cx="2088232" cy="1596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619944" y="2132856"/>
            <a:ext cx="351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/>
              <a:t>k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8252792" y="2276872"/>
            <a:ext cx="351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/>
              <a:t>k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2204864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/>
          <p:nvPr/>
        </p:nvGrpSpPr>
        <p:grpSpPr>
          <a:xfrm>
            <a:off x="4644008" y="1916832"/>
            <a:ext cx="648072" cy="576064"/>
            <a:chOff x="5868144" y="4293096"/>
            <a:chExt cx="648072" cy="576064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5868144" y="4869160"/>
              <a:ext cx="64807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6516216" y="4293096"/>
              <a:ext cx="0" cy="576064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4788024" y="2031231"/>
            <a:ext cx="720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/>
              <a:t>??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2235952"/>
            <a:ext cx="576064" cy="56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7740352" y="2348880"/>
            <a:ext cx="576064" cy="56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251520" y="1239143"/>
            <a:ext cx="351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/>
              <a:t>m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79512" y="1700808"/>
            <a:ext cx="648072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107504" y="3903439"/>
            <a:ext cx="88569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/>
              <a:t>m is the </a:t>
            </a:r>
            <a:r>
              <a:rPr lang="en-US" sz="2400" dirty="0" smtClean="0">
                <a:solidFill>
                  <a:srgbClr val="0000FF"/>
                </a:solidFill>
              </a:rPr>
              <a:t>plain-text</a:t>
            </a:r>
            <a:endParaRPr lang="en-US" sz="2200" dirty="0" smtClean="0">
              <a:solidFill>
                <a:srgbClr val="0000FF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195736" y="1412776"/>
            <a:ext cx="1512168" cy="576064"/>
            <a:chOff x="2123728" y="1916832"/>
            <a:chExt cx="1512168" cy="576064"/>
          </a:xfrm>
        </p:grpSpPr>
        <p:sp>
          <p:nvSpPr>
            <p:cNvPr id="40" name="Rectangle 39"/>
            <p:cNvSpPr/>
            <p:nvPr/>
          </p:nvSpPr>
          <p:spPr>
            <a:xfrm>
              <a:off x="2123728" y="1916832"/>
              <a:ext cx="1512168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Text Box 7"/>
            <p:cNvSpPr txBox="1">
              <a:spLocks noChangeArrowheads="1"/>
            </p:cNvSpPr>
            <p:nvPr/>
          </p:nvSpPr>
          <p:spPr bwMode="auto">
            <a:xfrm>
              <a:off x="2123728" y="2020778"/>
              <a:ext cx="15121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/>
                <a:t>Encryption</a:t>
              </a:r>
              <a:endParaRPr lang="en-US" sz="2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868144" y="1412776"/>
            <a:ext cx="1512168" cy="576064"/>
            <a:chOff x="2123728" y="1916832"/>
            <a:chExt cx="1512168" cy="576064"/>
          </a:xfrm>
        </p:grpSpPr>
        <p:sp>
          <p:nvSpPr>
            <p:cNvPr id="44" name="Rectangle 43"/>
            <p:cNvSpPr/>
            <p:nvPr/>
          </p:nvSpPr>
          <p:spPr>
            <a:xfrm>
              <a:off x="2123728" y="1916832"/>
              <a:ext cx="1512168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2123728" y="2020778"/>
              <a:ext cx="15121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/>
                <a:t>Decryption</a:t>
              </a:r>
              <a:endParaRPr lang="en-US" sz="2000" dirty="0" smtClean="0">
                <a:solidFill>
                  <a:srgbClr val="0000FF"/>
                </a:solidFill>
              </a:endParaRPr>
            </a:p>
          </p:txBody>
        </p:sp>
      </p:grpSp>
      <p:cxnSp>
        <p:nvCxnSpPr>
          <p:cNvPr id="55" name="Straight Arrow Connector 54"/>
          <p:cNvCxnSpPr/>
          <p:nvPr/>
        </p:nvCxnSpPr>
        <p:spPr>
          <a:xfrm>
            <a:off x="1763688" y="1700808"/>
            <a:ext cx="432048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1691680" y="1239143"/>
            <a:ext cx="351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/>
              <a:t>m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619672" y="2060848"/>
            <a:ext cx="1080120" cy="576064"/>
            <a:chOff x="1619672" y="2636912"/>
            <a:chExt cx="1080120" cy="576064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1619672" y="3212976"/>
              <a:ext cx="1080120" cy="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V="1">
              <a:off x="2699792" y="2636912"/>
              <a:ext cx="0" cy="576064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4508376" y="1239143"/>
            <a:ext cx="351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/>
              <a:t>c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107504" y="4437112"/>
            <a:ext cx="88569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/>
              <a:t>c is the </a:t>
            </a:r>
            <a:r>
              <a:rPr lang="en-US" sz="2400" dirty="0" smtClean="0">
                <a:solidFill>
                  <a:srgbClr val="0000FF"/>
                </a:solidFill>
              </a:rPr>
              <a:t>cipher-text</a:t>
            </a:r>
            <a:r>
              <a:rPr lang="en-US" sz="2400" dirty="0" smtClean="0"/>
              <a:t> (scrambled message)</a:t>
            </a:r>
            <a:endParaRPr lang="en-US" sz="2200" dirty="0" smtClean="0">
              <a:solidFill>
                <a:srgbClr val="0000FF"/>
              </a:solidFill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6516216" y="1988840"/>
            <a:ext cx="1080120" cy="576064"/>
            <a:chOff x="6516216" y="2564904"/>
            <a:chExt cx="1080120" cy="576064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6516216" y="3140968"/>
              <a:ext cx="1080120" cy="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V="1">
              <a:off x="6516216" y="2564904"/>
              <a:ext cx="0" cy="576064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Arrow Connector 69"/>
          <p:cNvCxnSpPr/>
          <p:nvPr/>
        </p:nvCxnSpPr>
        <p:spPr>
          <a:xfrm>
            <a:off x="7452320" y="1700808"/>
            <a:ext cx="576064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7452320" y="1268760"/>
            <a:ext cx="351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/>
              <a:t>m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107504" y="5013176"/>
            <a:ext cx="88569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Symmetry</a:t>
            </a:r>
            <a:r>
              <a:rPr lang="en-US" sz="2400" dirty="0" smtClean="0"/>
              <a:t>: same key used for encryption and decryption</a:t>
            </a:r>
            <a:endParaRPr lang="en-US" sz="22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919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/>
      <p:bldP spid="36" grpId="0"/>
      <p:bldP spid="23" grpId="0"/>
      <p:bldP spid="32" grpId="0"/>
      <p:bldP spid="39" grpId="0"/>
      <p:bldP spid="58" grpId="0"/>
      <p:bldP spid="64" grpId="0"/>
      <p:bldP spid="65" grpId="0"/>
      <p:bldP spid="71" grpId="0"/>
      <p:bldP spid="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-324544" y="-27384"/>
            <a:ext cx="9541122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  Syntax of SKE</a:t>
            </a:r>
            <a:endParaRPr lang="en-US" sz="32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395536" y="1268760"/>
            <a:ext cx="8496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400" dirty="0" smtClean="0"/>
              <a:t>Key-generation Algorithm </a:t>
            </a:r>
            <a:r>
              <a:rPr lang="en-US" sz="2400" dirty="0" smtClean="0">
                <a:solidFill>
                  <a:srgbClr val="0000FF"/>
                </a:solidFill>
              </a:rPr>
              <a:t>(Gen()):</a:t>
            </a:r>
            <a:endParaRPr lang="en-US" sz="2200" dirty="0" smtClean="0">
              <a:solidFill>
                <a:srgbClr val="0000FF"/>
              </a:solidFill>
            </a:endParaRP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395536" y="3140968"/>
            <a:ext cx="8496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/>
              <a:t>2. Encryption Algorithm </a:t>
            </a:r>
            <a:r>
              <a:rPr lang="en-US" sz="2400" dirty="0" smtClean="0">
                <a:solidFill>
                  <a:srgbClr val="0000FF"/>
                </a:solidFill>
              </a:rPr>
              <a:t>(</a:t>
            </a:r>
            <a:r>
              <a:rPr lang="en-US" sz="2400" dirty="0" err="1" smtClean="0">
                <a:solidFill>
                  <a:srgbClr val="0000FF"/>
                </a:solidFill>
              </a:rPr>
              <a:t>Enc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k</a:t>
            </a:r>
            <a:r>
              <a:rPr lang="en-US" sz="2400" dirty="0" smtClean="0">
                <a:solidFill>
                  <a:srgbClr val="0000FF"/>
                </a:solidFill>
              </a:rPr>
              <a:t>(m)); m from {0,1}*:</a:t>
            </a:r>
            <a:endParaRPr lang="en-US" sz="2200" dirty="0" smtClean="0">
              <a:solidFill>
                <a:srgbClr val="0000FF"/>
              </a:solidFill>
            </a:endParaRP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395536" y="4797152"/>
            <a:ext cx="8496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/>
              <a:t>3. Decryption Algorithm </a:t>
            </a:r>
            <a:r>
              <a:rPr lang="en-US" sz="2400" dirty="0" smtClean="0">
                <a:solidFill>
                  <a:srgbClr val="0000FF"/>
                </a:solidFill>
              </a:rPr>
              <a:t>(Dec</a:t>
            </a:r>
            <a:r>
              <a:rPr lang="en-US" sz="2400" baseline="-25000" dirty="0" smtClean="0">
                <a:solidFill>
                  <a:srgbClr val="0000FF"/>
                </a:solidFill>
              </a:rPr>
              <a:t>k</a:t>
            </a:r>
            <a:r>
              <a:rPr lang="en-US" sz="2400" dirty="0" smtClean="0">
                <a:solidFill>
                  <a:srgbClr val="0000FF"/>
                </a:solidFill>
              </a:rPr>
              <a:t>(c)):</a:t>
            </a:r>
            <a:endParaRPr lang="en-US" sz="2200" dirty="0" smtClean="0">
              <a:solidFill>
                <a:srgbClr val="0000FF"/>
              </a:solidFill>
            </a:endParaRP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683568" y="2483604"/>
            <a:ext cx="84969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/>
              <a:t>MUST be a Randomized algorithm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647056" y="1844824"/>
            <a:ext cx="84969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/>
              <a:t>Outputs a </a:t>
            </a:r>
            <a:r>
              <a:rPr lang="en-US" dirty="0" smtClean="0">
                <a:solidFill>
                  <a:srgbClr val="0000FF"/>
                </a:solidFill>
              </a:rPr>
              <a:t>key k</a:t>
            </a:r>
            <a:r>
              <a:rPr lang="en-US" dirty="0" smtClean="0"/>
              <a:t> chosen according to </a:t>
            </a:r>
            <a:r>
              <a:rPr lang="en-US" dirty="0" smtClean="0">
                <a:solidFill>
                  <a:srgbClr val="0000FF"/>
                </a:solidFill>
              </a:rPr>
              <a:t>some probability distribution </a:t>
            </a:r>
            <a:r>
              <a:rPr lang="en-US" dirty="0" smtClean="0"/>
              <a:t>determined by the scheme;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611560" y="4221088"/>
            <a:ext cx="84969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</a:rPr>
              <a:t>Deterministic/Randomized algorithm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645733" y="3779748"/>
            <a:ext cx="84969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/>
              <a:t>c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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00FF"/>
                </a:solidFill>
              </a:rPr>
              <a:t>Enc</a:t>
            </a:r>
            <a:r>
              <a:rPr lang="en-US" baseline="-25000" dirty="0" err="1" smtClean="0">
                <a:solidFill>
                  <a:srgbClr val="0000FF"/>
                </a:solidFill>
              </a:rPr>
              <a:t>k</a:t>
            </a:r>
            <a:r>
              <a:rPr lang="en-US" dirty="0" smtClean="0">
                <a:solidFill>
                  <a:srgbClr val="0000FF"/>
                </a:solidFill>
              </a:rPr>
              <a:t>(m) when randomized and c</a:t>
            </a:r>
            <a:r>
              <a:rPr lang="en-US" dirty="0">
                <a:solidFill>
                  <a:srgbClr val="0000FF"/>
                </a:solidFill>
              </a:rPr>
              <a:t>:=</a:t>
            </a:r>
            <a:r>
              <a:rPr lang="en-US" dirty="0" err="1">
                <a:solidFill>
                  <a:srgbClr val="0000FF"/>
                </a:solidFill>
              </a:rPr>
              <a:t>Enc</a:t>
            </a:r>
            <a:r>
              <a:rPr lang="en-US" baseline="-25000" dirty="0" err="1">
                <a:solidFill>
                  <a:srgbClr val="0000FF"/>
                </a:solidFill>
              </a:rPr>
              <a:t>k</a:t>
            </a:r>
            <a:r>
              <a:rPr lang="en-US" dirty="0">
                <a:solidFill>
                  <a:srgbClr val="0000FF"/>
                </a:solidFill>
              </a:rPr>
              <a:t>(m)</a:t>
            </a:r>
            <a:r>
              <a:rPr lang="en-US" dirty="0" smtClean="0"/>
              <a:t>  when deterministic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683568" y="5867980"/>
            <a:ext cx="84969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</a:rPr>
              <a:t>Usually deterministic </a:t>
            </a:r>
          </a:p>
        </p:txBody>
      </p:sp>
      <p:sp>
        <p:nvSpPr>
          <p:cNvPr id="2" name="Rectangle 1"/>
          <p:cNvSpPr/>
          <p:nvPr/>
        </p:nvSpPr>
        <p:spPr>
          <a:xfrm>
            <a:off x="683568" y="5363924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/>
              <a:t>Outputs m:= </a:t>
            </a:r>
            <a:r>
              <a:rPr lang="en-US" dirty="0" smtClean="0">
                <a:solidFill>
                  <a:srgbClr val="0000FF"/>
                </a:solidFill>
              </a:rPr>
              <a:t>Dec</a:t>
            </a:r>
            <a:r>
              <a:rPr lang="en-US" baseline="-25000" dirty="0" smtClean="0">
                <a:solidFill>
                  <a:srgbClr val="0000FF"/>
                </a:solidFill>
              </a:rPr>
              <a:t>k</a:t>
            </a:r>
            <a:r>
              <a:rPr lang="en-US" dirty="0" smtClean="0">
                <a:solidFill>
                  <a:srgbClr val="0000FF"/>
                </a:solidFill>
              </a:rPr>
              <a:t>(c)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199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/>
      <p:bldP spid="50" grpId="0"/>
      <p:bldP spid="53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-324544" y="-27384"/>
            <a:ext cx="9541122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800" kern="0" dirty="0" smtClean="0">
                <a:solidFill>
                  <a:srgbClr val="009900"/>
                </a:solidFill>
                <a:ea typeface="+mj-ea"/>
                <a:cs typeface="+mj-cs"/>
              </a:rPr>
              <a:t>  Syntax of SKE</a:t>
            </a:r>
            <a:endParaRPr lang="en-US" sz="38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07504" y="836712"/>
            <a:ext cx="90364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/>
              <a:t>Any cipher defines the following </a:t>
            </a:r>
            <a:r>
              <a:rPr lang="en-US" sz="2400" dirty="0" smtClean="0">
                <a:solidFill>
                  <a:srgbClr val="0000FF"/>
                </a:solidFill>
              </a:rPr>
              <a:t>three space </a:t>
            </a:r>
            <a:r>
              <a:rPr lang="en-US" sz="2400" dirty="0" smtClean="0"/>
              <a:t>(sets):</a:t>
            </a:r>
            <a:endParaRPr lang="en-US" sz="2200" dirty="0" smtClean="0">
              <a:solidFill>
                <a:srgbClr val="0000FF"/>
              </a:solidFill>
            </a:endParaRP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611560" y="2060848"/>
            <a:ext cx="84969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/>
              <a:t>Set of all possible keys output by algorithm Gen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23528" y="1455167"/>
            <a:ext cx="2952328" cy="461665"/>
            <a:chOff x="323528" y="1455167"/>
            <a:chExt cx="2952328" cy="461665"/>
          </a:xfrm>
        </p:grpSpPr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323528" y="1455167"/>
              <a:ext cx="295232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  <a:buFont typeface="+mj-lt"/>
                <a:buAutoNum type="arabicPeriod"/>
              </a:pPr>
              <a:r>
                <a:rPr lang="en-US" sz="2400" dirty="0" smtClean="0"/>
                <a:t>Key space (</a:t>
              </a:r>
              <a:r>
                <a:rPr lang="en-US" sz="2400" dirty="0" smtClean="0">
                  <a:latin typeface="Gigi" pitchFamily="82" charset="0"/>
                  <a:cs typeface="Calibri" pitchFamily="34" charset="0"/>
                </a:rPr>
                <a:t>     </a:t>
              </a:r>
              <a:r>
                <a:rPr lang="en-US" sz="2400" dirty="0" smtClean="0"/>
                <a:t>):</a:t>
              </a:r>
              <a:endParaRPr lang="en-US" sz="2200" dirty="0" smtClean="0"/>
            </a:p>
          </p:txBody>
        </p:sp>
        <p:pic>
          <p:nvPicPr>
            <p:cNvPr id="778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83768" y="1481654"/>
              <a:ext cx="288032" cy="363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Group 23"/>
          <p:cNvGrpSpPr/>
          <p:nvPr/>
        </p:nvGrpSpPr>
        <p:grpSpPr>
          <a:xfrm>
            <a:off x="611560" y="2596842"/>
            <a:ext cx="8496944" cy="400110"/>
            <a:chOff x="395536" y="2596842"/>
            <a:chExt cx="8496944" cy="400110"/>
          </a:xfrm>
        </p:grpSpPr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395536" y="2596842"/>
              <a:ext cx="849694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en-US" sz="2000" dirty="0" smtClean="0"/>
                <a:t>Usually Gen selects a key k </a:t>
              </a:r>
              <a:r>
                <a:rPr lang="en-US" sz="2000" dirty="0" smtClean="0">
                  <a:solidFill>
                    <a:srgbClr val="0000FF"/>
                  </a:solidFill>
                </a:rPr>
                <a:t>uniformly at random </a:t>
              </a:r>
              <a:r>
                <a:rPr lang="en-US" sz="2000" dirty="0" smtClean="0"/>
                <a:t>from </a:t>
              </a:r>
              <a:endParaRPr lang="en-US" sz="2000" dirty="0" smtClean="0">
                <a:solidFill>
                  <a:srgbClr val="0000FF"/>
                </a:solidFill>
              </a:endParaRP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08304" y="2652566"/>
              <a:ext cx="216024" cy="272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Group 27"/>
          <p:cNvGrpSpPr/>
          <p:nvPr/>
        </p:nvGrpSpPr>
        <p:grpSpPr>
          <a:xfrm>
            <a:off x="323528" y="3183359"/>
            <a:ext cx="6624736" cy="461665"/>
            <a:chOff x="323528" y="3212976"/>
            <a:chExt cx="6624736" cy="461665"/>
          </a:xfrm>
        </p:grpSpPr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323528" y="3212976"/>
              <a:ext cx="662473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400" dirty="0" smtClean="0"/>
                <a:t>2.  Plain-text (message) space (  </a:t>
              </a:r>
              <a:r>
                <a:rPr lang="en-US" sz="2400" dirty="0" smtClean="0">
                  <a:latin typeface="Gigi" pitchFamily="82" charset="0"/>
                  <a:cs typeface="Calibri" pitchFamily="34" charset="0"/>
                </a:rPr>
                <a:t>    </a:t>
              </a:r>
              <a:r>
                <a:rPr lang="en-US" sz="2400" dirty="0" smtClean="0"/>
                <a:t>):</a:t>
              </a:r>
              <a:endParaRPr lang="en-US" sz="2200" dirty="0" smtClean="0"/>
            </a:p>
          </p:txBody>
        </p:sp>
        <p:pic>
          <p:nvPicPr>
            <p:cNvPr id="778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60032" y="3212976"/>
              <a:ext cx="432048" cy="384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611560" y="3748970"/>
            <a:ext cx="84969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/>
              <a:t>Set of all possible “legal” message (i.e. those supported by Enc)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23528" y="4365104"/>
            <a:ext cx="6624736" cy="461665"/>
            <a:chOff x="323528" y="4437112"/>
            <a:chExt cx="6624736" cy="461665"/>
          </a:xfrm>
        </p:grpSpPr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323528" y="4437112"/>
              <a:ext cx="662473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400" dirty="0" smtClean="0"/>
                <a:t>3.  Cipher-text space (  </a:t>
              </a:r>
              <a:r>
                <a:rPr lang="en-US" sz="2400" dirty="0" smtClean="0">
                  <a:latin typeface="Gigi" pitchFamily="82" charset="0"/>
                  <a:cs typeface="Calibri" pitchFamily="34" charset="0"/>
                </a:rPr>
                <a:t>   </a:t>
              </a:r>
              <a:r>
                <a:rPr lang="en-US" sz="2400" dirty="0" smtClean="0"/>
                <a:t>):</a:t>
              </a:r>
              <a:endParaRPr lang="en-US" sz="2200" dirty="0" smtClean="0"/>
            </a:p>
          </p:txBody>
        </p:sp>
        <p:pic>
          <p:nvPicPr>
            <p:cNvPr id="7782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35896" y="4437112"/>
              <a:ext cx="288032" cy="400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611560" y="4901098"/>
            <a:ext cx="84969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/>
              <a:t>Set of all cipher-texts output by algorithm Enc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611560" y="5404524"/>
            <a:ext cx="8496944" cy="440810"/>
            <a:chOff x="395536" y="5404524"/>
            <a:chExt cx="8496944" cy="440810"/>
          </a:xfrm>
        </p:grpSpPr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395536" y="5445224"/>
              <a:ext cx="849694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en-US" sz="2000" dirty="0" smtClean="0"/>
                <a:t>The sets       and       </a:t>
              </a:r>
              <a:r>
                <a:rPr lang="en-US" sz="2000" dirty="0" smtClean="0">
                  <a:solidFill>
                    <a:srgbClr val="0000FF"/>
                  </a:solidFill>
                </a:rPr>
                <a:t>together define </a:t>
              </a:r>
              <a:r>
                <a:rPr lang="en-US" sz="2000" dirty="0" smtClean="0"/>
                <a:t>the set </a:t>
              </a:r>
              <a:endParaRPr lang="en-US" sz="2000" dirty="0" smtClean="0">
                <a:solidFill>
                  <a:srgbClr val="0000FF"/>
                </a:solidFill>
              </a:endParaRPr>
            </a:p>
          </p:txBody>
        </p: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23728" y="5442093"/>
              <a:ext cx="288032" cy="363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7824" y="5445224"/>
              <a:ext cx="432048" cy="384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00192" y="5404524"/>
              <a:ext cx="288032" cy="400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5" name="Group 54"/>
          <p:cNvGrpSpPr/>
          <p:nvPr/>
        </p:nvGrpSpPr>
        <p:grpSpPr>
          <a:xfrm>
            <a:off x="144016" y="5991671"/>
            <a:ext cx="9036496" cy="461665"/>
            <a:chOff x="144016" y="5991671"/>
            <a:chExt cx="9036496" cy="461665"/>
          </a:xfrm>
        </p:grpSpPr>
        <p:sp>
          <p:nvSpPr>
            <p:cNvPr id="44" name="Text Box 7"/>
            <p:cNvSpPr txBox="1">
              <a:spLocks noChangeArrowheads="1"/>
            </p:cNvSpPr>
            <p:nvPr/>
          </p:nvSpPr>
          <p:spPr bwMode="auto">
            <a:xfrm>
              <a:off x="144016" y="5991671"/>
              <a:ext cx="903649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  <a:buFont typeface="Arial" pitchFamily="34" charset="0"/>
                <a:buChar char="•"/>
              </a:pPr>
              <a:r>
                <a:rPr lang="en-US" sz="2400" dirty="0" smtClean="0"/>
                <a:t>Any cipher is defined by specifying (Gen, Enc, Dec) and </a:t>
              </a:r>
              <a:endParaRPr lang="en-US" sz="2200" dirty="0" smtClean="0">
                <a:solidFill>
                  <a:srgbClr val="0000FF"/>
                </a:solidFill>
              </a:endParaRPr>
            </a:p>
          </p:txBody>
        </p:sp>
        <p:pic>
          <p:nvPicPr>
            <p:cNvPr id="4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604448" y="6021288"/>
              <a:ext cx="432048" cy="384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0397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9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44624"/>
            <a:ext cx="9216578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ea typeface="+mj-ea"/>
                <a:cs typeface="+mj-cs"/>
              </a:rPr>
              <a:t>  Towards Defining Security of SKE</a:t>
            </a:r>
            <a:endParaRPr lang="en-US" sz="36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11521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95536" y="9807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Two components of a security definition: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619672" y="4725144"/>
            <a:ext cx="100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Break: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75656" y="1844824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Threat: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39" y="5229200"/>
            <a:ext cx="1490989" cy="11521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11760" y="1844824"/>
            <a:ext cx="64807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&gt;</a:t>
            </a:r>
            <a:r>
              <a:rPr lang="en-US" dirty="0"/>
              <a:t>&gt; Who is your threat? </a:t>
            </a:r>
            <a:endParaRPr lang="en-US" dirty="0" smtClean="0"/>
          </a:p>
          <a:p>
            <a:r>
              <a:rPr lang="en-US" dirty="0" smtClean="0"/>
              <a:t>&gt;</a:t>
            </a:r>
            <a:r>
              <a:rPr lang="en-US" dirty="0"/>
              <a:t>&gt; Who do you want to protect from? </a:t>
            </a:r>
          </a:p>
          <a:p>
            <a:r>
              <a:rPr lang="en-US" dirty="0" smtClean="0"/>
              <a:t>&gt;</a:t>
            </a:r>
            <a:r>
              <a:rPr lang="en-US" dirty="0"/>
              <a:t>&gt; Cultivate your enemy </a:t>
            </a:r>
            <a:r>
              <a:rPr lang="en-US" dirty="0" err="1"/>
              <a:t>a.k.a</a:t>
            </a:r>
            <a:r>
              <a:rPr lang="en-US" dirty="0"/>
              <a:t> adversary in crypto language.</a:t>
            </a:r>
          </a:p>
          <a:p>
            <a:r>
              <a:rPr lang="en-US" dirty="0" smtClean="0"/>
              <a:t>&gt;</a:t>
            </a:r>
            <a:r>
              <a:rPr lang="en-US" dirty="0"/>
              <a:t>&gt; Look out in practical scenarios /  be an </a:t>
            </a:r>
            <a:r>
              <a:rPr lang="en-US" dirty="0" smtClean="0"/>
              <a:t>adversary</a:t>
            </a:r>
          </a:p>
          <a:p>
            <a:r>
              <a:rPr lang="en-US" dirty="0"/>
              <a:t>&gt;&gt; Unless you know your </a:t>
            </a:r>
            <a:r>
              <a:rPr lang="en-US" dirty="0" err="1"/>
              <a:t>adv</a:t>
            </a:r>
            <a:r>
              <a:rPr lang="en-US" dirty="0"/>
              <a:t>, no hope of defeating </a:t>
            </a:r>
            <a:r>
              <a:rPr lang="en-US" dirty="0" smtClean="0"/>
              <a:t>him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483768" y="4725144"/>
            <a:ext cx="63367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&gt;</a:t>
            </a:r>
            <a:r>
              <a:rPr lang="en-US" dirty="0"/>
              <a:t>&gt; What </a:t>
            </a:r>
            <a:r>
              <a:rPr lang="en-US" dirty="0" smtClean="0"/>
              <a:t>are </a:t>
            </a:r>
            <a:r>
              <a:rPr lang="en-US" dirty="0"/>
              <a:t>you afraid of losing? </a:t>
            </a:r>
            <a:endParaRPr lang="en-US" dirty="0" smtClean="0"/>
          </a:p>
          <a:p>
            <a:r>
              <a:rPr lang="en-US" dirty="0" smtClean="0"/>
              <a:t>&gt;</a:t>
            </a:r>
            <a:r>
              <a:rPr lang="en-US" dirty="0"/>
              <a:t>&gt; What do you want to protect?</a:t>
            </a:r>
          </a:p>
          <a:p>
            <a:r>
              <a:rPr lang="en-US" dirty="0" smtClean="0"/>
              <a:t>&gt;</a:t>
            </a:r>
            <a:r>
              <a:rPr lang="en-US" dirty="0"/>
              <a:t>&gt; If you don’t know what to protect then how to do </a:t>
            </a:r>
            <a:r>
              <a:rPr lang="en-US" dirty="0" smtClean="0"/>
              <a:t>you  </a:t>
            </a:r>
          </a:p>
          <a:p>
            <a:r>
              <a:rPr lang="en-US" dirty="0"/>
              <a:t> </a:t>
            </a:r>
            <a:r>
              <a:rPr lang="en-US" dirty="0" smtClean="0"/>
              <a:t>   when </a:t>
            </a:r>
            <a:r>
              <a:rPr lang="en-US" dirty="0"/>
              <a:t>or if you are protecting it</a:t>
            </a:r>
            <a:r>
              <a:rPr lang="en-US" dirty="0" smtClean="0"/>
              <a:t>?</a:t>
            </a:r>
          </a:p>
          <a:p>
            <a:r>
              <a:rPr lang="en-US" dirty="0" smtClean="0"/>
              <a:t>&gt;&gt; Means different for different task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173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4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44624"/>
            <a:ext cx="9216578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800" kern="0" dirty="0" smtClean="0">
                <a:solidFill>
                  <a:srgbClr val="009900"/>
                </a:solidFill>
                <a:ea typeface="+mj-ea"/>
                <a:cs typeface="+mj-cs"/>
              </a:rPr>
              <a:t>  Threat Model</a:t>
            </a:r>
            <a:endParaRPr lang="en-US" sz="38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80728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979712" y="98072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How powerful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107504" y="3892986"/>
            <a:ext cx="33843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 Perfect/Shannon Security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-36512" y="2967335"/>
            <a:ext cx="36724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Unbounded Powerful</a:t>
            </a: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4572000" y="2895327"/>
            <a:ext cx="41764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Computationally Bounded</a:t>
            </a: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4799029" y="3789040"/>
            <a:ext cx="33013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Computational Security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179512" y="4797152"/>
            <a:ext cx="35283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Key as large as the message</a:t>
            </a: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179512" y="5517232"/>
            <a:ext cx="40324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Fresh key for every encryption</a:t>
            </a: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4823520" y="4665886"/>
            <a:ext cx="29888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A small key will do</a:t>
            </a: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789040"/>
            <a:ext cx="652258" cy="56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4593878"/>
            <a:ext cx="652258" cy="56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797152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5445224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2508748"/>
            <a:ext cx="864096" cy="113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00" y="2434545"/>
            <a:ext cx="720080" cy="121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788024" y="5435932"/>
            <a:ext cx="29732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Key reuse is permitted.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6" name="Straight Connector 5"/>
          <p:cNvCxnSpPr>
            <a:stCxn id="43" idx="1"/>
          </p:cNvCxnSpPr>
          <p:nvPr/>
        </p:nvCxnSpPr>
        <p:spPr>
          <a:xfrm>
            <a:off x="4572000" y="3095382"/>
            <a:ext cx="64685" cy="325531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5373216"/>
            <a:ext cx="652258" cy="56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933315" y="1547500"/>
            <a:ext cx="2998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What are his capabilities?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79712" y="98072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How powerful </a:t>
            </a:r>
            <a:r>
              <a:rPr lang="en-US" dirty="0" smtClean="0">
                <a:solidFill>
                  <a:srgbClr val="FF0000"/>
                </a:solidFill>
              </a:rPr>
              <a:t>computationally? 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5496" y="3566045"/>
            <a:ext cx="4680520" cy="1097543"/>
            <a:chOff x="1907704" y="5951021"/>
            <a:chExt cx="4680520" cy="1097543"/>
          </a:xfrm>
        </p:grpSpPr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1907704" y="5951021"/>
              <a:ext cx="4680520" cy="63094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FF0000"/>
                  </a:solidFill>
                </a:rPr>
                <a:t>               </a:t>
              </a:r>
              <a:r>
                <a:rPr lang="en-US" sz="1400" dirty="0" err="1" smtClean="0">
                  <a:solidFill>
                    <a:srgbClr val="FF0000"/>
                  </a:solidFill>
                </a:rPr>
                <a:t>Pr</a:t>
              </a:r>
              <a:r>
                <a:rPr lang="en-US" sz="1400" dirty="0" smtClean="0">
                  <a:solidFill>
                    <a:srgbClr val="FF0000"/>
                  </a:solidFill>
                </a:rPr>
                <a:t> [M = m | C = c] </a:t>
              </a:r>
              <a:r>
                <a:rPr lang="en-US" sz="1400" dirty="0" smtClean="0"/>
                <a:t>= </a:t>
              </a:r>
              <a:r>
                <a:rPr lang="en-US" sz="1400" dirty="0" smtClean="0">
                  <a:solidFill>
                    <a:srgbClr val="0000FF"/>
                  </a:solidFill>
                </a:rPr>
                <a:t>Pr [M = m] </a:t>
              </a:r>
              <a:r>
                <a:rPr lang="en-US" sz="1400" dirty="0">
                  <a:sym typeface="Symbol"/>
                </a:rPr>
                <a:t> </a:t>
              </a:r>
              <a:r>
                <a:rPr lang="en-US" sz="1400" dirty="0" smtClean="0">
                  <a:sym typeface="Symbol"/>
                </a:rPr>
                <a:t>m, c  </a:t>
              </a:r>
              <a:r>
                <a:rPr lang="en-US" sz="1400" dirty="0" smtClean="0"/>
                <a:t> </a:t>
              </a:r>
              <a:endParaRPr lang="en-US" sz="1400" dirty="0"/>
            </a:p>
            <a:p>
              <a:pPr marL="457200" indent="-457200">
                <a:spcBef>
                  <a:spcPct val="50000"/>
                </a:spcBef>
              </a:pPr>
              <a:endParaRPr lang="en-US" sz="14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1907704" y="6525344"/>
              <a:ext cx="2520280" cy="52322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FF0000"/>
                  </a:solidFill>
                </a:rPr>
                <a:t>Posteriori probability that m is encrypted in c</a:t>
              </a:r>
              <a:endParaRPr lang="en-US" sz="1400" baseline="-25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4139952" y="6516632"/>
              <a:ext cx="2448272" cy="52322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 algn="r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00FF"/>
                  </a:solidFill>
                </a:rPr>
                <a:t>a priori probability that m will be sent</a:t>
              </a:r>
              <a:endParaRPr lang="en-US" sz="1400" baseline="-25000" dirty="0" smtClean="0">
                <a:solidFill>
                  <a:srgbClr val="0000FF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2915816" y="6309320"/>
              <a:ext cx="360040" cy="21428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4716016" y="6309320"/>
              <a:ext cx="288032" cy="288032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4788024" y="3573016"/>
            <a:ext cx="4355976" cy="9541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/>
              <a:t>Guarantee: “The SKE </a:t>
            </a:r>
            <a:r>
              <a:rPr lang="en-US" sz="1400" dirty="0" smtClean="0">
                <a:solidFill>
                  <a:srgbClr val="FF0000"/>
                </a:solidFill>
              </a:rPr>
              <a:t>cannot be broken with probability better than </a:t>
            </a:r>
            <a:r>
              <a:rPr lang="en-US" sz="1400" dirty="0">
                <a:solidFill>
                  <a:srgbClr val="FF0000"/>
                </a:solidFill>
              </a:rPr>
              <a:t>2</a:t>
            </a:r>
            <a:r>
              <a:rPr lang="en-US" sz="1400" baseline="30000" dirty="0" smtClean="0">
                <a:solidFill>
                  <a:srgbClr val="FF0000"/>
                </a:solidFill>
              </a:rPr>
              <a:t>-</a:t>
            </a:r>
            <a:r>
              <a:rPr lang="en-US" sz="1400" baseline="30000" dirty="0">
                <a:solidFill>
                  <a:srgbClr val="FF0000"/>
                </a:solidFill>
              </a:rPr>
              <a:t>8</a:t>
            </a:r>
            <a:r>
              <a:rPr lang="en-US" sz="1400" baseline="30000" dirty="0" smtClean="0">
                <a:solidFill>
                  <a:srgbClr val="FF0000"/>
                </a:solidFill>
              </a:rPr>
              <a:t>0</a:t>
            </a:r>
            <a:r>
              <a:rPr lang="en-US" sz="1400" dirty="0" smtClean="0">
                <a:solidFill>
                  <a:srgbClr val="FF0000"/>
                </a:solidFill>
              </a:rPr>
              <a:t> in 200 yrs</a:t>
            </a:r>
            <a:r>
              <a:rPr lang="en-US" sz="1400" dirty="0" smtClean="0"/>
              <a:t> with the fastest supercomputer. (But </a:t>
            </a:r>
            <a:r>
              <a:rPr lang="en-US" sz="1400" dirty="0" smtClean="0">
                <a:solidFill>
                  <a:srgbClr val="0000FF"/>
                </a:solidFill>
              </a:rPr>
              <a:t>can </a:t>
            </a:r>
            <a:r>
              <a:rPr lang="en-US" sz="1400" dirty="0">
                <a:solidFill>
                  <a:srgbClr val="0000FF"/>
                </a:solidFill>
              </a:rPr>
              <a:t>be broken in </a:t>
            </a:r>
            <a:r>
              <a:rPr lang="en-US" sz="1400" dirty="0" smtClean="0">
                <a:solidFill>
                  <a:srgbClr val="0000FF"/>
                </a:solidFill>
              </a:rPr>
              <a:t>theory</a:t>
            </a:r>
            <a:r>
              <a:rPr lang="en-US" sz="1400" dirty="0" smtClean="0"/>
              <a:t>)</a:t>
            </a:r>
            <a:endParaRPr lang="en-US" sz="1400" dirty="0" smtClean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02725" y="3645024"/>
            <a:ext cx="3057707" cy="73866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400" dirty="0" smtClean="0"/>
              <a:t>Two relaxations: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&gt;&gt; Bounded Adversary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&gt;&gt; Probability of </a:t>
            </a:r>
            <a:r>
              <a:rPr lang="en-US" sz="1400" dirty="0" err="1" smtClean="0"/>
              <a:t>sucess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68994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2" grpId="0"/>
      <p:bldP spid="43" grpId="0"/>
      <p:bldP spid="48" grpId="0"/>
      <p:bldP spid="49" grpId="0"/>
      <p:bldP spid="50" grpId="0"/>
      <p:bldP spid="51" grpId="0"/>
      <p:bldP spid="4" grpId="0"/>
      <p:bldP spid="23" grpId="0"/>
      <p:bldP spid="23" grpId="1"/>
      <p:bldP spid="32" grpId="0" animBg="1"/>
      <p:bldP spid="32" grpId="1" animBg="1"/>
      <p:bldP spid="11" grpId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-324544" y="44624"/>
            <a:ext cx="9469114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ea typeface="+mj-ea"/>
                <a:cs typeface="+mj-cs"/>
              </a:rPr>
              <a:t>  Computational Security of SKE</a:t>
            </a:r>
            <a:endParaRPr lang="en-US" sz="36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288032" y="1124744"/>
            <a:ext cx="903649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 smtClean="0"/>
              <a:t>Computational security --- </a:t>
            </a:r>
            <a:r>
              <a:rPr lang="en-US" sz="2200" dirty="0" smtClean="0">
                <a:solidFill>
                  <a:srgbClr val="0000FF"/>
                </a:solidFill>
              </a:rPr>
              <a:t>two relaxations </a:t>
            </a:r>
            <a:r>
              <a:rPr lang="en-US" sz="2200" dirty="0" smtClean="0"/>
              <a:t>to perfect-security</a:t>
            </a:r>
            <a:endParaRPr lang="en-US" sz="2200" dirty="0" smtClean="0">
              <a:solidFill>
                <a:srgbClr val="0000FF"/>
              </a:solidFill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720080" y="1772816"/>
            <a:ext cx="846043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200" dirty="0">
                <a:solidFill>
                  <a:srgbClr val="FF0000"/>
                </a:solidFill>
              </a:rPr>
              <a:t>B</a:t>
            </a:r>
            <a:r>
              <a:rPr lang="en-US" sz="2200" dirty="0" smtClean="0">
                <a:solidFill>
                  <a:srgbClr val="FF0000"/>
                </a:solidFill>
              </a:rPr>
              <a:t>ounded resource/ efficient </a:t>
            </a:r>
            <a:r>
              <a:rPr lang="en-US" sz="2200" dirty="0" smtClean="0"/>
              <a:t>adversaries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720080" y="2371527"/>
            <a:ext cx="846043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200" dirty="0" smtClean="0"/>
              <a:t>2.   Adversaries can break the scheme with some </a:t>
            </a:r>
            <a:r>
              <a:rPr lang="en-US" sz="2200" dirty="0" smtClean="0">
                <a:solidFill>
                  <a:srgbClr val="FF0000"/>
                </a:solidFill>
              </a:rPr>
              <a:t>very small probability</a:t>
            </a:r>
            <a:r>
              <a:rPr lang="en-US" sz="2200" dirty="0" smtClean="0"/>
              <a:t>, which is </a:t>
            </a:r>
            <a:r>
              <a:rPr lang="en-US" sz="2200" dirty="0" smtClean="0">
                <a:solidFill>
                  <a:srgbClr val="FF0000"/>
                </a:solidFill>
              </a:rPr>
              <a:t>so small </a:t>
            </a:r>
            <a:r>
              <a:rPr lang="en-US" sz="2200" dirty="0" smtClean="0"/>
              <a:t>that we do not bother</a:t>
            </a:r>
            <a:endParaRPr lang="en-US" sz="2200" dirty="0" smtClean="0">
              <a:solidFill>
                <a:srgbClr val="0000FF"/>
              </a:solidFill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467544" y="3645024"/>
            <a:ext cx="763284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 smtClean="0"/>
              <a:t>Is it necessary to incorporate these two relaxations ? </a:t>
            </a:r>
            <a:endParaRPr lang="en-US" sz="2200" dirty="0" smtClean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51920" y="4222829"/>
            <a:ext cx="4263006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YES Absolutely!</a:t>
            </a:r>
          </a:p>
          <a:p>
            <a:r>
              <a:rPr lang="en-US" dirty="0" smtClean="0"/>
              <a:t>Will see towards the end of this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081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80528" y="44624"/>
            <a:ext cx="8711952" cy="122413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>
                <a:solidFill>
                  <a:srgbClr val="009900"/>
                </a:solidFill>
              </a:rPr>
              <a:t>Making “Efficient” and “Very Small” Precise– Asymptotic Approach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95536" y="1341929"/>
            <a:ext cx="87484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&gt;&gt;   Security </a:t>
            </a:r>
            <a:r>
              <a:rPr lang="en-US" sz="2000" dirty="0">
                <a:solidFill>
                  <a:srgbClr val="FF0000"/>
                </a:solidFill>
              </a:rPr>
              <a:t>parameter n </a:t>
            </a:r>
            <a:r>
              <a:rPr lang="en-US" sz="2000" dirty="0"/>
              <a:t>--- publicly known (part of the scheme)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5496" y="1844824"/>
            <a:ext cx="26642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Running time of the users</a:t>
            </a:r>
            <a:endParaRPr lang="en-US" sz="1600" dirty="0" smtClean="0">
              <a:solidFill>
                <a:srgbClr val="FF0000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627784" y="1844824"/>
            <a:ext cx="29523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Running time of the attacker</a:t>
            </a:r>
            <a:endParaRPr lang="en-US" sz="1600" dirty="0" smtClean="0">
              <a:solidFill>
                <a:srgbClr val="FF0000"/>
              </a:solidFill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508104" y="1844824"/>
            <a:ext cx="37444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Success probability of the attacker</a:t>
            </a:r>
            <a:endParaRPr lang="en-US" sz="1600" dirty="0" smtClean="0">
              <a:solidFill>
                <a:srgbClr val="FF0000"/>
              </a:solidFill>
            </a:endParaRPr>
          </a:p>
        </p:txBody>
      </p:sp>
      <p:sp>
        <p:nvSpPr>
          <p:cNvPr id="17" name="Left Brace 16"/>
          <p:cNvSpPr/>
          <p:nvPr/>
        </p:nvSpPr>
        <p:spPr>
          <a:xfrm rot="16200000">
            <a:off x="4530280" y="-489720"/>
            <a:ext cx="371472" cy="561662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276128" y="2420888"/>
            <a:ext cx="48881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Functions of a security parameter n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467544" y="2996952"/>
            <a:ext cx="84604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&gt;&gt; Typically it is the </a:t>
            </a:r>
            <a:r>
              <a:rPr lang="en-US" sz="2000" dirty="0" smtClean="0">
                <a:solidFill>
                  <a:srgbClr val="0000FF"/>
                </a:solidFill>
              </a:rPr>
              <a:t>size of secret-key </a:t>
            </a:r>
            <a:r>
              <a:rPr lang="en-US" sz="2000" dirty="0" smtClean="0"/>
              <a:t>(ex: n = 128, 256, etc)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72008" y="3645024"/>
            <a:ext cx="90364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/>
              <a:t>1. “Feasible”</a:t>
            </a:r>
            <a:r>
              <a:rPr lang="en-US" sz="2000" dirty="0"/>
              <a:t> /</a:t>
            </a:r>
            <a:r>
              <a:rPr lang="en-US" sz="2000" dirty="0" smtClean="0"/>
              <a:t>“Efficient” / “Probabilistic Poly time (PPT)” means :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669587" y="4219927"/>
            <a:ext cx="65667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/>
              <a:t> running time is </a:t>
            </a:r>
            <a:r>
              <a:rPr lang="en-US" sz="2000" dirty="0" smtClean="0">
                <a:solidFill>
                  <a:srgbClr val="FF0000"/>
                </a:solidFill>
              </a:rPr>
              <a:t>O(</a:t>
            </a:r>
            <a:r>
              <a:rPr lang="en-US" sz="2000" dirty="0" err="1" smtClean="0">
                <a:solidFill>
                  <a:srgbClr val="FF0000"/>
                </a:solidFill>
              </a:rPr>
              <a:t>n</a:t>
            </a:r>
            <a:r>
              <a:rPr lang="en-US" sz="2000" baseline="30000" dirty="0" err="1" smtClean="0">
                <a:solidFill>
                  <a:srgbClr val="FF0000"/>
                </a:solidFill>
              </a:rPr>
              <a:t>c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r>
              <a:rPr lang="en-US" sz="2000" dirty="0" smtClean="0"/>
              <a:t> for some constant c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107504" y="4867999"/>
            <a:ext cx="90364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/>
              <a:t>2. “ Very Small” / “negligible”  means those f(n) :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539552" y="6166465"/>
            <a:ext cx="87129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/>
              <a:t>“eventually becomes 0”, “grows slower than any inverse poly”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611560" y="5373216"/>
            <a:ext cx="85324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charset="2"/>
              <a:buChar char="Ø"/>
            </a:pPr>
            <a:r>
              <a:rPr lang="en-US" sz="2000" dirty="0" smtClean="0"/>
              <a:t>for </a:t>
            </a:r>
            <a:r>
              <a:rPr lang="en-US" sz="2000" dirty="0">
                <a:solidFill>
                  <a:srgbClr val="FF0000"/>
                </a:solidFill>
              </a:rPr>
              <a:t>every constant c</a:t>
            </a:r>
            <a:r>
              <a:rPr lang="en-US" sz="2000" dirty="0"/>
              <a:t>, there exists </a:t>
            </a:r>
            <a:r>
              <a:rPr lang="en-US" sz="2000" dirty="0">
                <a:solidFill>
                  <a:srgbClr val="FF0000"/>
                </a:solidFill>
              </a:rPr>
              <a:t>some N</a:t>
            </a:r>
            <a:r>
              <a:rPr lang="en-US" sz="2000" dirty="0"/>
              <a:t>, such </a:t>
            </a:r>
            <a:r>
              <a:rPr lang="en-US" sz="2000" dirty="0" smtClean="0"/>
              <a:t>that </a:t>
            </a:r>
            <a:r>
              <a:rPr lang="en-US" sz="2000" dirty="0">
                <a:solidFill>
                  <a:srgbClr val="FF0000"/>
                </a:solidFill>
              </a:rPr>
              <a:t>f(n) &lt; n</a:t>
            </a:r>
            <a:r>
              <a:rPr lang="en-US" sz="2000" baseline="30000" dirty="0">
                <a:solidFill>
                  <a:srgbClr val="FF0000"/>
                </a:solidFill>
              </a:rPr>
              <a:t>–c</a:t>
            </a:r>
            <a:r>
              <a:rPr lang="en-US" sz="2000" dirty="0"/>
              <a:t> </a:t>
            </a:r>
            <a:r>
              <a:rPr lang="en-US" sz="2000" dirty="0" smtClean="0"/>
              <a:t>, </a:t>
            </a:r>
            <a:r>
              <a:rPr lang="en-US" sz="2000" dirty="0"/>
              <a:t>for all n &gt; N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1797784"/>
            <a:ext cx="8784976" cy="163121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sz="2000" dirty="0" smtClean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Our SKE cannot </a:t>
            </a:r>
            <a:r>
              <a:rPr lang="en-US" sz="2000" dirty="0">
                <a:solidFill>
                  <a:srgbClr val="FF0000"/>
                </a:solidFill>
              </a:rPr>
              <a:t>be broken with probability better than 2</a:t>
            </a:r>
            <a:r>
              <a:rPr lang="en-US" sz="2000" baseline="30000" dirty="0" smtClean="0">
                <a:solidFill>
                  <a:srgbClr val="FF0000"/>
                </a:solidFill>
              </a:rPr>
              <a:t>-n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by adversary with n</a:t>
            </a:r>
            <a:r>
              <a:rPr lang="en-US" sz="2000" baseline="30000" dirty="0" smtClean="0">
                <a:solidFill>
                  <a:srgbClr val="FF0000"/>
                </a:solidFill>
              </a:rPr>
              <a:t>10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running time.</a:t>
            </a:r>
          </a:p>
          <a:p>
            <a:pPr algn="ctr">
              <a:spcBef>
                <a:spcPct val="50000"/>
              </a:spcBef>
            </a:pP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39752" y="3501008"/>
            <a:ext cx="2736304" cy="1224136"/>
            <a:chOff x="2339752" y="3501008"/>
            <a:chExt cx="2736304" cy="1224136"/>
          </a:xfrm>
        </p:grpSpPr>
        <p:sp>
          <p:nvSpPr>
            <p:cNvPr id="3" name="Oval Callout 2"/>
            <p:cNvSpPr/>
            <p:nvPr/>
          </p:nvSpPr>
          <p:spPr>
            <a:xfrm>
              <a:off x="2339752" y="3501008"/>
              <a:ext cx="2736304" cy="1224136"/>
            </a:xfrm>
            <a:prstGeom prst="wedgeEllipseCallo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11760" y="3645024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Ex: 2</a:t>
              </a:r>
              <a:r>
                <a:rPr lang="en-US" sz="1600" baseline="30000" dirty="0" smtClean="0"/>
                <a:t>-n</a:t>
              </a:r>
              <a:endParaRPr lang="en-US" sz="1600" dirty="0" smtClean="0"/>
            </a:p>
            <a:p>
              <a:pPr algn="ctr"/>
              <a:r>
                <a:rPr lang="en-US" sz="1600" dirty="0" smtClean="0"/>
                <a:t>Recall the properties of </a:t>
              </a:r>
              <a:r>
                <a:rPr lang="en-US" sz="1600" dirty="0" err="1" smtClean="0"/>
                <a:t>negl</a:t>
              </a:r>
              <a:r>
                <a:rPr lang="en-US" sz="1600" dirty="0" smtClean="0"/>
                <a:t> functions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29555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6" grpId="0"/>
      <p:bldP spid="17" grpId="0" animBg="1"/>
      <p:bldP spid="19" grpId="0"/>
      <p:bldP spid="22" grpId="0"/>
      <p:bldP spid="28" grpId="0"/>
      <p:bldP spid="30" grpId="0"/>
      <p:bldP spid="31" grpId="0"/>
      <p:bldP spid="32" grpId="0"/>
      <p:bldP spid="33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52536" y="116632"/>
            <a:ext cx="8711952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Choosing n Carefully is Very Essential</a:t>
            </a:r>
            <a:endParaRPr lang="en-US" sz="32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395536" y="1052736"/>
            <a:ext cx="87119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 smtClean="0"/>
              <a:t>A designer claims that an adversary running for </a:t>
            </a:r>
            <a:r>
              <a:rPr lang="en-US" sz="2200" dirty="0" smtClean="0">
                <a:solidFill>
                  <a:srgbClr val="FF0000"/>
                </a:solidFill>
              </a:rPr>
              <a:t>n</a:t>
            </a:r>
            <a:r>
              <a:rPr lang="en-US" sz="2200" baseline="30000" dirty="0" smtClean="0">
                <a:solidFill>
                  <a:srgbClr val="FF0000"/>
                </a:solidFill>
              </a:rPr>
              <a:t>3</a:t>
            </a:r>
            <a:r>
              <a:rPr lang="en-US" sz="2200" dirty="0" smtClean="0">
                <a:solidFill>
                  <a:srgbClr val="FF0000"/>
                </a:solidFill>
              </a:rPr>
              <a:t> minutes </a:t>
            </a:r>
            <a:r>
              <a:rPr lang="en-US" sz="2200" dirty="0" smtClean="0"/>
              <a:t>can break his scheme with probability </a:t>
            </a:r>
            <a:r>
              <a:rPr lang="en-US" sz="2200" dirty="0" smtClean="0">
                <a:solidFill>
                  <a:srgbClr val="FF0000"/>
                </a:solidFill>
              </a:rPr>
              <a:t>2</a:t>
            </a:r>
            <a:r>
              <a:rPr lang="en-US" sz="2200" baseline="30000" dirty="0" smtClean="0">
                <a:solidFill>
                  <a:srgbClr val="FF0000"/>
                </a:solidFill>
              </a:rPr>
              <a:t>40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2</a:t>
            </a:r>
            <a:r>
              <a:rPr lang="en-US" sz="2200" baseline="30000" dirty="0" smtClean="0">
                <a:solidFill>
                  <a:srgbClr val="FF0000"/>
                </a:solidFill>
              </a:rPr>
              <a:t>-n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95536" y="1917993"/>
            <a:ext cx="87119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00FF"/>
                </a:solidFill>
              </a:rPr>
              <a:t>2</a:t>
            </a:r>
            <a:r>
              <a:rPr lang="en-US" sz="2200" baseline="30000" dirty="0" smtClean="0">
                <a:solidFill>
                  <a:srgbClr val="0000FF"/>
                </a:solidFill>
              </a:rPr>
              <a:t>40</a:t>
            </a:r>
            <a:r>
              <a:rPr lang="en-US" sz="2200" dirty="0" smtClean="0">
                <a:solidFill>
                  <a:srgbClr val="0000FF"/>
                </a:solidFill>
              </a:rPr>
              <a:t> 2</a:t>
            </a:r>
            <a:r>
              <a:rPr lang="en-US" sz="2200" baseline="30000" dirty="0" smtClean="0">
                <a:solidFill>
                  <a:srgbClr val="0000FF"/>
                </a:solidFill>
              </a:rPr>
              <a:t>-n</a:t>
            </a:r>
            <a:r>
              <a:rPr lang="en-US" sz="2200" dirty="0" smtClean="0">
                <a:solidFill>
                  <a:srgbClr val="0000FF"/>
                </a:solidFill>
              </a:rPr>
              <a:t> is negligible  </a:t>
            </a:r>
            <a:r>
              <a:rPr lang="en-US" sz="2200" dirty="0" smtClean="0"/>
              <a:t>--- hence secure scheme</a:t>
            </a:r>
            <a:endParaRPr lang="en-US" sz="2200" baseline="30000" dirty="0" smtClean="0">
              <a:solidFill>
                <a:srgbClr val="FF0000"/>
              </a:solidFill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827584" y="2492896"/>
            <a:ext cx="795637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200" dirty="0" smtClean="0"/>
              <a:t>But what value of n to select while implementing ?</a:t>
            </a:r>
            <a:endParaRPr lang="en-US" sz="2200" dirty="0" smtClean="0">
              <a:solidFill>
                <a:srgbClr val="0000FF"/>
              </a:solidFill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395536" y="2996952"/>
            <a:ext cx="9001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dirty="0" smtClean="0"/>
              <a:t>If </a:t>
            </a:r>
            <a:r>
              <a:rPr lang="en-US" sz="2200" dirty="0" smtClean="0">
                <a:solidFill>
                  <a:srgbClr val="FF0000"/>
                </a:solidFill>
              </a:rPr>
              <a:t>n </a:t>
            </a:r>
            <a:r>
              <a:rPr lang="en-US" sz="2200" dirty="0" smtClean="0">
                <a:solidFill>
                  <a:srgbClr val="FF0000"/>
                </a:solidFill>
                <a:sym typeface="Symbol"/>
              </a:rPr>
              <a:t>  40 </a:t>
            </a:r>
            <a:r>
              <a:rPr lang="en-US" sz="2200" dirty="0" smtClean="0">
                <a:sym typeface="Symbol"/>
              </a:rPr>
              <a:t>then an adversary working for </a:t>
            </a:r>
            <a:r>
              <a:rPr lang="en-US" sz="2200" dirty="0" smtClean="0">
                <a:solidFill>
                  <a:srgbClr val="FF0000"/>
                </a:solidFill>
                <a:sym typeface="Symbol"/>
              </a:rPr>
              <a:t>40</a:t>
            </a:r>
            <a:r>
              <a:rPr lang="en-US" sz="2200" baseline="30000" dirty="0" smtClean="0">
                <a:solidFill>
                  <a:srgbClr val="FF0000"/>
                </a:solidFill>
                <a:sym typeface="Symbol"/>
              </a:rPr>
              <a:t>3</a:t>
            </a:r>
            <a:r>
              <a:rPr lang="en-US" sz="2200" dirty="0" smtClean="0">
                <a:solidFill>
                  <a:srgbClr val="FF0000"/>
                </a:solidFill>
                <a:sym typeface="Symbol"/>
              </a:rPr>
              <a:t> minutes (6 weeks) </a:t>
            </a:r>
            <a:r>
              <a:rPr lang="en-US" sz="2200" dirty="0" smtClean="0">
                <a:sym typeface="Symbol"/>
              </a:rPr>
              <a:t>can break the scheme with </a:t>
            </a:r>
            <a:r>
              <a:rPr lang="en-US" sz="2200" dirty="0" smtClean="0">
                <a:solidFill>
                  <a:srgbClr val="FF0000"/>
                </a:solidFill>
                <a:sym typeface="Symbol"/>
              </a:rPr>
              <a:t>probability 1</a:t>
            </a:r>
            <a:endParaRPr lang="en-US" sz="2200" baseline="30000" dirty="0" smtClean="0">
              <a:solidFill>
                <a:srgbClr val="FF0000"/>
              </a:solidFill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6164560" y="3356992"/>
            <a:ext cx="31599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 smtClean="0"/>
              <a:t>--- completely useless</a:t>
            </a:r>
            <a:endParaRPr lang="en-US" sz="2200" baseline="30000" dirty="0" smtClean="0">
              <a:solidFill>
                <a:srgbClr val="FF0000"/>
              </a:solidFill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467544" y="3861048"/>
            <a:ext cx="172819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00FF"/>
                </a:solidFill>
                <a:sym typeface="Symbol"/>
              </a:rPr>
              <a:t>n = 50 </a:t>
            </a:r>
            <a:r>
              <a:rPr lang="en-US" sz="2200" dirty="0" smtClean="0">
                <a:sym typeface="Symbol"/>
              </a:rPr>
              <a:t>? </a:t>
            </a:r>
            <a:endParaRPr lang="en-US" sz="2200" baseline="30000" dirty="0" smtClean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92" y="3811687"/>
            <a:ext cx="8136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 smtClean="0">
                <a:solidFill>
                  <a:srgbClr val="0000FF"/>
                </a:solidFill>
                <a:sym typeface="Symbol"/>
              </a:rPr>
              <a:t>             </a:t>
            </a:r>
            <a:r>
              <a:rPr lang="en-US" sz="2200" dirty="0" smtClean="0">
                <a:sym typeface="Symbol"/>
              </a:rPr>
              <a:t>: adversary </a:t>
            </a:r>
            <a:r>
              <a:rPr lang="en-US" sz="2200" dirty="0">
                <a:sym typeface="Symbol"/>
              </a:rPr>
              <a:t>working for </a:t>
            </a:r>
            <a:r>
              <a:rPr lang="en-US" sz="2200" dirty="0" smtClean="0">
                <a:solidFill>
                  <a:srgbClr val="0000FF"/>
                </a:solidFill>
                <a:sym typeface="Symbol"/>
              </a:rPr>
              <a:t>50</a:t>
            </a:r>
            <a:r>
              <a:rPr lang="en-US" sz="2200" baseline="30000" dirty="0" smtClean="0">
                <a:solidFill>
                  <a:srgbClr val="0000FF"/>
                </a:solidFill>
                <a:sym typeface="Symbol"/>
              </a:rPr>
              <a:t>3</a:t>
            </a:r>
            <a:r>
              <a:rPr lang="en-US" sz="2200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sz="2200" dirty="0">
                <a:solidFill>
                  <a:srgbClr val="0000FF"/>
                </a:solidFill>
                <a:sym typeface="Symbol"/>
              </a:rPr>
              <a:t>minutes </a:t>
            </a:r>
            <a:r>
              <a:rPr lang="en-US" sz="2200" dirty="0" smtClean="0">
                <a:solidFill>
                  <a:srgbClr val="0000FF"/>
                </a:solidFill>
                <a:sym typeface="Symbol"/>
              </a:rPr>
              <a:t>(3 months) </a:t>
            </a:r>
            <a:r>
              <a:rPr lang="en-US" sz="2200" dirty="0" smtClean="0">
                <a:sym typeface="Symbol"/>
              </a:rPr>
              <a:t>succeed with </a:t>
            </a:r>
            <a:r>
              <a:rPr lang="en-US" sz="2200" dirty="0">
                <a:sym typeface="Symbol"/>
              </a:rPr>
              <a:t>probability </a:t>
            </a:r>
            <a:r>
              <a:rPr lang="en-US" sz="2200" dirty="0" smtClean="0">
                <a:solidFill>
                  <a:srgbClr val="0000FF"/>
                </a:solidFill>
                <a:sym typeface="Symbol"/>
              </a:rPr>
              <a:t>1/1000</a:t>
            </a:r>
            <a:r>
              <a:rPr lang="en-US" sz="2200" dirty="0" smtClean="0">
                <a:sym typeface="Symbol"/>
              </a:rPr>
              <a:t> </a:t>
            </a:r>
            <a:endParaRPr lang="en-US" sz="2200" baseline="30000" dirty="0">
              <a:solidFill>
                <a:srgbClr val="FF0000"/>
              </a:solidFill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5220072" y="4149080"/>
            <a:ext cx="348939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 smtClean="0"/>
              <a:t>--- may be unacceptable</a:t>
            </a:r>
            <a:endParaRPr lang="en-US" sz="2200" baseline="30000" dirty="0" smtClean="0">
              <a:solidFill>
                <a:srgbClr val="FF0000"/>
              </a:solidFill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467544" y="4726305"/>
            <a:ext cx="9001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00FF"/>
                </a:solidFill>
              </a:rPr>
              <a:t>n </a:t>
            </a:r>
            <a:r>
              <a:rPr lang="en-US" sz="2200" dirty="0">
                <a:solidFill>
                  <a:srgbClr val="0000FF"/>
                </a:solidFill>
                <a:sym typeface="Symbol"/>
              </a:rPr>
              <a:t>=</a:t>
            </a:r>
            <a:r>
              <a:rPr lang="en-US" sz="2200" dirty="0" smtClean="0">
                <a:solidFill>
                  <a:srgbClr val="0000FF"/>
                </a:solidFill>
                <a:sym typeface="Symbol"/>
              </a:rPr>
              <a:t> 500</a:t>
            </a:r>
            <a:r>
              <a:rPr lang="en-US" sz="2200" dirty="0" smtClean="0">
                <a:sym typeface="Symbol"/>
              </a:rPr>
              <a:t>: adversary working for </a:t>
            </a:r>
            <a:r>
              <a:rPr lang="en-US" sz="2200" dirty="0" smtClean="0">
                <a:solidFill>
                  <a:srgbClr val="0000FF"/>
                </a:solidFill>
                <a:sym typeface="Symbol"/>
              </a:rPr>
              <a:t>200 </a:t>
            </a:r>
            <a:r>
              <a:rPr lang="en-US" sz="2200" dirty="0" err="1" smtClean="0">
                <a:solidFill>
                  <a:srgbClr val="0000FF"/>
                </a:solidFill>
                <a:sym typeface="Symbol"/>
              </a:rPr>
              <a:t>yrs</a:t>
            </a:r>
            <a:r>
              <a:rPr lang="en-US" sz="2200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sz="2200" dirty="0" smtClean="0">
                <a:sym typeface="Symbol"/>
              </a:rPr>
              <a:t>can break the scheme with probability </a:t>
            </a:r>
            <a:r>
              <a:rPr lang="en-US" sz="2200" dirty="0" smtClean="0">
                <a:solidFill>
                  <a:srgbClr val="0000FF"/>
                </a:solidFill>
                <a:sym typeface="Symbol"/>
              </a:rPr>
              <a:t>2</a:t>
            </a:r>
            <a:r>
              <a:rPr lang="en-US" sz="2200" baseline="30000" dirty="0" smtClean="0">
                <a:solidFill>
                  <a:srgbClr val="0000FF"/>
                </a:solidFill>
                <a:sym typeface="Symbol"/>
              </a:rPr>
              <a:t>-460</a:t>
            </a:r>
            <a:r>
              <a:rPr lang="en-US" sz="2200" dirty="0" smtClean="0">
                <a:solidFill>
                  <a:srgbClr val="0000FF"/>
                </a:solidFill>
                <a:sym typeface="Symbol"/>
              </a:rPr>
              <a:t> </a:t>
            </a:r>
            <a:endParaRPr lang="en-US" sz="2200" baseline="30000" dirty="0" smtClean="0">
              <a:solidFill>
                <a:srgbClr val="0000FF"/>
              </a:solidFill>
            </a:endParaRP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3851920" y="5085184"/>
            <a:ext cx="348939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 smtClean="0"/>
              <a:t>--- definitely acceptable</a:t>
            </a:r>
            <a:endParaRPr lang="en-US" sz="2200" baseline="30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19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0" grpId="0"/>
      <p:bldP spid="31" grpId="0"/>
      <p:bldP spid="37" grpId="0"/>
      <p:bldP spid="38" grpId="0"/>
      <p:bldP spid="2" grpId="0"/>
      <p:bldP spid="39" grpId="0"/>
      <p:bldP spid="40" grpId="0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52536" y="116632"/>
            <a:ext cx="8711952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 n  = Knob</a:t>
            </a:r>
            <a:endParaRPr lang="en-US" sz="32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908720"/>
            <a:ext cx="7493000" cy="3810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195736" y="6237312"/>
            <a:ext cx="468052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430200" y="6021288"/>
            <a:ext cx="549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min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164288" y="6021288"/>
            <a:ext cx="618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max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0" y="6228020"/>
            <a:ext cx="374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>
                <a:solidFill>
                  <a:srgbClr val="009900"/>
                </a:solidFill>
              </a:rPr>
              <a:t> n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203848" y="5733256"/>
            <a:ext cx="323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9900"/>
                </a:solidFill>
                <a:sym typeface="Symbol"/>
              </a:rPr>
              <a:t>Adv’s</a:t>
            </a:r>
            <a:r>
              <a:rPr lang="en-US" dirty="0" smtClean="0">
                <a:solidFill>
                  <a:srgbClr val="009900"/>
                </a:solidFill>
                <a:sym typeface="Symbol"/>
              </a:rPr>
              <a:t> job becomes harder </a:t>
            </a:r>
            <a:r>
              <a:rPr lang="en-US" dirty="0" smtClean="0">
                <a:solidFill>
                  <a:srgbClr val="009900"/>
                </a:solidFill>
                <a:sym typeface="Wingdings"/>
              </a:rPr>
              <a:t>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65240" y="5229200"/>
            <a:ext cx="4399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Symbol"/>
              </a:rPr>
              <a:t>User’s running time is also increasing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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489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7" grpId="0"/>
      <p:bldP spid="19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Welcome to the second Half of the Course </a:t>
            </a:r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  <a:sym typeface="Wingdings"/>
              </a:rPr>
              <a:t> </a:t>
            </a:r>
            <a:endParaRPr lang="en-US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996952"/>
            <a:ext cx="874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Course Homepage</a:t>
            </a:r>
            <a:r>
              <a:rPr lang="en-US" dirty="0"/>
              <a:t>: http://</a:t>
            </a:r>
            <a:r>
              <a:rPr lang="en-US" dirty="0" err="1"/>
              <a:t>drona.csa.iisc.ernet.in</a:t>
            </a:r>
            <a:r>
              <a:rPr lang="en-US" dirty="0"/>
              <a:t>/~</a:t>
            </a:r>
            <a:r>
              <a:rPr lang="en-US" dirty="0" err="1"/>
              <a:t>arpita</a:t>
            </a:r>
            <a:r>
              <a:rPr lang="en-US" dirty="0"/>
              <a:t>/Cryptography15.html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4283804"/>
            <a:ext cx="8748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Katz &amp; </a:t>
            </a:r>
            <a:r>
              <a:rPr lang="en-US" dirty="0" err="1" smtClean="0"/>
              <a:t>Lindell</a:t>
            </a:r>
            <a:r>
              <a:rPr lang="en-US" dirty="0" smtClean="0"/>
              <a:t>: Introduction to Modern Cryptography, 2</a:t>
            </a:r>
            <a:r>
              <a:rPr lang="en-US" baseline="30000" dirty="0" smtClean="0"/>
              <a:t>nd</a:t>
            </a:r>
            <a:r>
              <a:rPr lang="en-US" dirty="0" smtClean="0"/>
              <a:t> Edition, CRC Press.</a:t>
            </a:r>
          </a:p>
          <a:p>
            <a:endParaRPr lang="en-US" dirty="0"/>
          </a:p>
          <a:p>
            <a:r>
              <a:rPr lang="en-US" dirty="0" smtClean="0"/>
              <a:t>Buy one, a great book.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741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52536" y="116632"/>
            <a:ext cx="8711952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Concrete Approach</a:t>
            </a:r>
            <a:endParaRPr lang="en-US" sz="32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395536" y="1122129"/>
            <a:ext cx="756084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 smtClean="0"/>
              <a:t>&gt;&gt; Set the value of n</a:t>
            </a:r>
            <a:endParaRPr lang="en-US" sz="2200" baseline="30000" dirty="0"/>
          </a:p>
          <a:p>
            <a:pPr>
              <a:spcBef>
                <a:spcPct val="50000"/>
              </a:spcBef>
            </a:pPr>
            <a:r>
              <a:rPr lang="en-US" sz="2200" dirty="0" smtClean="0"/>
              <a:t>&gt;&gt; Run users and adversary on specific machines</a:t>
            </a:r>
          </a:p>
        </p:txBody>
      </p:sp>
      <p:sp>
        <p:nvSpPr>
          <p:cNvPr id="3" name="Down Arrow 2"/>
          <p:cNvSpPr/>
          <p:nvPr/>
        </p:nvSpPr>
        <p:spPr>
          <a:xfrm>
            <a:off x="3995936" y="2060848"/>
            <a:ext cx="432048" cy="57606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87624" y="2780928"/>
            <a:ext cx="6462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No adversary </a:t>
            </a:r>
            <a:r>
              <a:rPr lang="en-US" dirty="0"/>
              <a:t>running for </a:t>
            </a:r>
            <a:r>
              <a:rPr lang="en-US" dirty="0">
                <a:solidFill>
                  <a:srgbClr val="0000FF"/>
                </a:solidFill>
              </a:rPr>
              <a:t>5 </a:t>
            </a:r>
            <a:r>
              <a:rPr lang="en-US" dirty="0" err="1" smtClean="0">
                <a:solidFill>
                  <a:srgbClr val="0000FF"/>
                </a:solidFill>
              </a:rPr>
              <a:t>yrs</a:t>
            </a:r>
            <a:r>
              <a:rPr lang="en-US" dirty="0" smtClean="0">
                <a:solidFill>
                  <a:srgbClr val="0000FF"/>
                </a:solidFill>
              </a:rPr>
              <a:t> on 4GHz Machine </a:t>
            </a:r>
            <a:r>
              <a:rPr lang="en-US" dirty="0" smtClean="0"/>
              <a:t>can </a:t>
            </a:r>
            <a:r>
              <a:rPr lang="en-US" dirty="0"/>
              <a:t>break </a:t>
            </a:r>
            <a:r>
              <a:rPr lang="en-US" dirty="0" smtClean="0"/>
              <a:t>the scheme </a:t>
            </a:r>
            <a:r>
              <a:rPr lang="en-US" dirty="0"/>
              <a:t>with probability better </a:t>
            </a:r>
            <a:r>
              <a:rPr lang="en-US" dirty="0" smtClean="0"/>
              <a:t>than </a:t>
            </a:r>
            <a:r>
              <a:rPr lang="en-US" dirty="0" smtClean="0">
                <a:solidFill>
                  <a:srgbClr val="0000FF"/>
                </a:solidFill>
              </a:rPr>
              <a:t>2</a:t>
            </a:r>
            <a:r>
              <a:rPr lang="en-US" baseline="30000" dirty="0" smtClean="0">
                <a:solidFill>
                  <a:srgbClr val="0000FF"/>
                </a:solidFill>
              </a:rPr>
              <a:t>-60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3568" y="4653136"/>
            <a:ext cx="2637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Asymptotic Statement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932040" y="3923764"/>
            <a:ext cx="2556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Concrete Statement 1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932040" y="4283804"/>
            <a:ext cx="2593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Concrete Statement 2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932040" y="5435932"/>
            <a:ext cx="2573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Concrete Statement n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092552" y="4725144"/>
            <a:ext cx="207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……</a:t>
            </a:r>
            <a:endParaRPr lang="en-US" dirty="0"/>
          </a:p>
        </p:txBody>
      </p:sp>
      <p:cxnSp>
        <p:nvCxnSpPr>
          <p:cNvPr id="7" name="Straight Arrow Connector 6"/>
          <p:cNvCxnSpPr>
            <a:endCxn id="16" idx="1"/>
          </p:cNvCxnSpPr>
          <p:nvPr/>
        </p:nvCxnSpPr>
        <p:spPr>
          <a:xfrm flipV="1">
            <a:off x="3491880" y="4108430"/>
            <a:ext cx="1440160" cy="5447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7" idx="1"/>
          </p:cNvCxnSpPr>
          <p:nvPr/>
        </p:nvCxnSpPr>
        <p:spPr>
          <a:xfrm flipV="1">
            <a:off x="3491880" y="4468470"/>
            <a:ext cx="1440160" cy="4006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8" idx="1"/>
          </p:cNvCxnSpPr>
          <p:nvPr/>
        </p:nvCxnSpPr>
        <p:spPr>
          <a:xfrm>
            <a:off x="3491880" y="5085184"/>
            <a:ext cx="1440160" cy="5354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83568" y="5661248"/>
            <a:ext cx="2497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Asymptotic </a:t>
            </a:r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743700" y="6237312"/>
            <a:ext cx="2244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Concrete Approach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01369" y="6093296"/>
            <a:ext cx="5505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Wingdings"/>
                <a:ea typeface="Wingdings"/>
                <a:cs typeface="Wingdings"/>
                <a:sym typeface="Wingdings"/>
              </a:rPr>
              <a:t>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3275856" y="5517232"/>
            <a:ext cx="55055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Wingdings"/>
                <a:ea typeface="Wingdings"/>
                <a:cs typeface="Wingdings"/>
                <a:sym typeface="Wingdings"/>
              </a:rPr>
              <a:t>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6637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 animBg="1"/>
      <p:bldP spid="4" grpId="0"/>
      <p:bldP spid="5" grpId="0"/>
      <p:bldP spid="16" grpId="0"/>
      <p:bldP spid="17" grpId="0"/>
      <p:bldP spid="18" grpId="0"/>
      <p:bldP spid="12" grpId="0"/>
      <p:bldP spid="29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44624"/>
            <a:ext cx="9216578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800" kern="0" dirty="0" smtClean="0">
                <a:solidFill>
                  <a:srgbClr val="009900"/>
                </a:solidFill>
                <a:ea typeface="+mj-ea"/>
                <a:cs typeface="+mj-cs"/>
              </a:rPr>
              <a:t>  Threat Model</a:t>
            </a:r>
            <a:endParaRPr lang="en-US" sz="38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80728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979712" y="98072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How powerful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107504" y="3892986"/>
            <a:ext cx="33843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 Perfect/Shannon Security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-36512" y="2967335"/>
            <a:ext cx="36724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Unbounded Powerful</a:t>
            </a: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4572000" y="2895327"/>
            <a:ext cx="41764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Computationally Bounded</a:t>
            </a: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4799029" y="3789040"/>
            <a:ext cx="33013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Computational Security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179512" y="4797152"/>
            <a:ext cx="35283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Key as large as the message</a:t>
            </a: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179512" y="5517232"/>
            <a:ext cx="40324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Fresh key for every encryption</a:t>
            </a: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4823520" y="4665886"/>
            <a:ext cx="29888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A small key will do</a:t>
            </a: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789040"/>
            <a:ext cx="652258" cy="56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4593878"/>
            <a:ext cx="652258" cy="56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797152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5445224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2508748"/>
            <a:ext cx="864096" cy="113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00" y="2434545"/>
            <a:ext cx="720080" cy="121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788024" y="5435932"/>
            <a:ext cx="29732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Key reuse is permitted.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6" name="Straight Connector 5"/>
          <p:cNvCxnSpPr>
            <a:stCxn id="43" idx="1"/>
          </p:cNvCxnSpPr>
          <p:nvPr/>
        </p:nvCxnSpPr>
        <p:spPr>
          <a:xfrm>
            <a:off x="4572000" y="3095382"/>
            <a:ext cx="64685" cy="325531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5373216"/>
            <a:ext cx="652258" cy="56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933315" y="1547500"/>
            <a:ext cx="2998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What are his capabilities?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79712" y="98072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How powerful </a:t>
            </a:r>
            <a:r>
              <a:rPr lang="en-US" dirty="0" smtClean="0">
                <a:solidFill>
                  <a:srgbClr val="FF0000"/>
                </a:solidFill>
              </a:rPr>
              <a:t>computationally?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671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2" grpId="0"/>
      <p:bldP spid="49" grpId="0"/>
      <p:bldP spid="50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683568" y="116632"/>
            <a:ext cx="7920880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400" kern="0" dirty="0" smtClean="0">
                <a:solidFill>
                  <a:srgbClr val="009900"/>
                </a:solidFill>
                <a:ea typeface="+mj-ea"/>
                <a:cs typeface="+mj-cs"/>
              </a:rPr>
              <a:t> Threat Model</a:t>
            </a:r>
            <a:endParaRPr lang="en-US" sz="34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2483768" y="1095127"/>
            <a:ext cx="5040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/>
              <a:t>Weakest:  </a:t>
            </a:r>
            <a:r>
              <a:rPr lang="en-US" sz="2400" dirty="0" err="1" smtClean="0"/>
              <a:t>Ciphertext</a:t>
            </a:r>
            <a:r>
              <a:rPr lang="en-US" sz="2400" dirty="0" smtClean="0"/>
              <a:t>-only Attack</a:t>
            </a:r>
            <a:endParaRPr lang="en-US" sz="2200" dirty="0" smtClean="0">
              <a:solidFill>
                <a:srgbClr val="0000FF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2304937"/>
            <a:ext cx="792088" cy="105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176" y="2204865"/>
            <a:ext cx="792088" cy="105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>
            <a:endCxn id="11" idx="1"/>
          </p:cNvCxnSpPr>
          <p:nvPr/>
        </p:nvCxnSpPr>
        <p:spPr>
          <a:xfrm>
            <a:off x="3779912" y="2780928"/>
            <a:ext cx="4248472" cy="5003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23528" y="3212976"/>
            <a:ext cx="351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/>
              <a:t>k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8252792" y="3356992"/>
            <a:ext cx="351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/>
              <a:t>k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068960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 18"/>
          <p:cNvGrpSpPr/>
          <p:nvPr/>
        </p:nvGrpSpPr>
        <p:grpSpPr>
          <a:xfrm>
            <a:off x="5220072" y="2924944"/>
            <a:ext cx="648072" cy="576064"/>
            <a:chOff x="5868144" y="4293096"/>
            <a:chExt cx="648072" cy="576064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5868144" y="4869160"/>
              <a:ext cx="64807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6516216" y="4293096"/>
              <a:ext cx="0" cy="576064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5292080" y="3039343"/>
            <a:ext cx="720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/>
              <a:t>??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5184" y="3316072"/>
            <a:ext cx="576064" cy="56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7740352" y="3429000"/>
            <a:ext cx="576064" cy="56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Group 31"/>
          <p:cNvGrpSpPr/>
          <p:nvPr/>
        </p:nvGrpSpPr>
        <p:grpSpPr>
          <a:xfrm>
            <a:off x="3059832" y="2492896"/>
            <a:ext cx="1512168" cy="576064"/>
            <a:chOff x="2123728" y="1916832"/>
            <a:chExt cx="1512168" cy="576064"/>
          </a:xfrm>
        </p:grpSpPr>
        <p:sp>
          <p:nvSpPr>
            <p:cNvPr id="33" name="Rectangle 32"/>
            <p:cNvSpPr/>
            <p:nvPr/>
          </p:nvSpPr>
          <p:spPr>
            <a:xfrm>
              <a:off x="2123728" y="1916832"/>
              <a:ext cx="648072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Text Box 7"/>
            <p:cNvSpPr txBox="1">
              <a:spLocks noChangeArrowheads="1"/>
            </p:cNvSpPr>
            <p:nvPr/>
          </p:nvSpPr>
          <p:spPr bwMode="auto">
            <a:xfrm>
              <a:off x="2123728" y="2020778"/>
              <a:ext cx="15121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/>
                <a:t>Enc</a:t>
              </a:r>
              <a:endParaRPr lang="en-US" sz="2000" dirty="0" smtClean="0">
                <a:solidFill>
                  <a:srgbClr val="0000FF"/>
                </a:solidFill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1547664" y="2780928"/>
            <a:ext cx="1368152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1403648" y="2319263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/>
              <a:t>m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331640" y="3645024"/>
            <a:ext cx="1944216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275856" y="3068960"/>
            <a:ext cx="0" cy="576064"/>
          </a:xfrm>
          <a:prstGeom prst="straightConnector1">
            <a:avLst/>
          </a:prstGeom>
          <a:ln w="25400">
            <a:solidFill>
              <a:srgbClr val="0000FF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4860032" y="2348880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/>
              <a:t>c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107504" y="4293096"/>
            <a:ext cx="8568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/>
              <a:t>Attacker has access to a cipher-text (cipher-texts)</a:t>
            </a:r>
            <a:endParaRPr lang="en-US" sz="2200" dirty="0" smtClean="0">
              <a:solidFill>
                <a:srgbClr val="0000FF"/>
              </a:solidFill>
            </a:endParaRP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107504" y="4869160"/>
            <a:ext cx="8568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/>
              <a:t>Goal: to determine the underlying plain-text(s)</a:t>
            </a:r>
            <a:endParaRPr lang="en-US" sz="2200" dirty="0" smtClean="0">
              <a:solidFill>
                <a:srgbClr val="0000FF"/>
              </a:solidFill>
            </a:endParaRPr>
          </a:p>
        </p:txBody>
      </p:sp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107504" y="5487615"/>
            <a:ext cx="8568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Passive/Eavesdropper</a:t>
            </a:r>
            <a:r>
              <a:rPr lang="en-US" sz="2400" dirty="0" smtClean="0"/>
              <a:t> in nature</a:t>
            </a:r>
            <a:endParaRPr lang="en-US" sz="2200" dirty="0" smtClean="0">
              <a:solidFill>
                <a:srgbClr val="0000FF"/>
              </a:solidFill>
            </a:endParaRPr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683568" y="6093296"/>
            <a:ext cx="8136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/>
              <a:t>Easy to mount</a:t>
            </a:r>
            <a:endParaRPr lang="en-US" sz="2200" dirty="0" smtClean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3848" y="4005064"/>
            <a:ext cx="3384375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If you are thinking this is the best attack that can be mounted. Time for you to retire. Adversary is way more smarter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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7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7" grpId="0"/>
      <p:bldP spid="39" grpId="0"/>
      <p:bldP spid="55" grpId="0"/>
      <p:bldP spid="57" grpId="0"/>
      <p:bldP spid="58" grpId="0"/>
      <p:bldP spid="59" grpId="0"/>
      <p:bldP spid="60" grpId="0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44624"/>
            <a:ext cx="9216578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ea typeface="+mj-ea"/>
                <a:cs typeface="+mj-cs"/>
              </a:rPr>
              <a:t>  Threat Model</a:t>
            </a:r>
            <a:endParaRPr lang="en-US" sz="36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87460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59632" y="1259468"/>
            <a:ext cx="63367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&gt;&gt; Bounded Computing Power; Negligible error probability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&gt;&gt; </a:t>
            </a:r>
            <a:r>
              <a:rPr lang="en-US" dirty="0" err="1" smtClean="0">
                <a:solidFill>
                  <a:srgbClr val="0000FF"/>
                </a:solidFill>
              </a:rPr>
              <a:t>Ciphertext</a:t>
            </a:r>
            <a:r>
              <a:rPr lang="en-US" dirty="0" smtClean="0">
                <a:solidFill>
                  <a:srgbClr val="0000FF"/>
                </a:solidFill>
              </a:rPr>
              <a:t>-only Attack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59632" y="2341329"/>
            <a:ext cx="6408712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&gt;&gt; Randomized Adversary</a:t>
            </a:r>
          </a:p>
        </p:txBody>
      </p:sp>
      <p:sp>
        <p:nvSpPr>
          <p:cNvPr id="7" name="Rectangle 6"/>
          <p:cNvSpPr/>
          <p:nvPr/>
        </p:nvSpPr>
        <p:spPr>
          <a:xfrm>
            <a:off x="1763688" y="2924944"/>
            <a:ext cx="6156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Randomness is absolute necessity in Crypto; it is practical and Good guys use randomness often. Why not adversary?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763688" y="4139788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Good to be liberal in terms of giving more power to adversary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897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7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44624"/>
            <a:ext cx="9216578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ea typeface="+mj-ea"/>
                <a:cs typeface="+mj-cs"/>
              </a:rPr>
              <a:t>  What constitutes your “Break”?</a:t>
            </a:r>
            <a:endParaRPr lang="en-US" sz="36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19672" y="98072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Break: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84784"/>
            <a:ext cx="1584176" cy="12241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5536" y="3440033"/>
            <a:ext cx="2152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A1&gt;&gt;</a:t>
            </a:r>
            <a:r>
              <a:rPr lang="en-US" dirty="0" smtClean="0"/>
              <a:t>  Secret key ?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971600" y="3861048"/>
            <a:ext cx="3056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Then </a:t>
            </a:r>
            <a:r>
              <a:rPr lang="en-US" dirty="0" err="1" smtClean="0"/>
              <a:t>Enc</a:t>
            </a:r>
            <a:r>
              <a:rPr lang="en-US" dirty="0" smtClean="0"/>
              <a:t>(m) = m is secure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95536" y="4499828"/>
            <a:ext cx="2527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A2&gt;&gt;</a:t>
            </a:r>
            <a:r>
              <a:rPr lang="en-US" dirty="0" smtClean="0"/>
              <a:t> Entire Message?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043608" y="4931876"/>
            <a:ext cx="5609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Then </a:t>
            </a:r>
            <a:r>
              <a:rPr lang="en-US" dirty="0" err="1" smtClean="0"/>
              <a:t>Enc</a:t>
            </a:r>
            <a:r>
              <a:rPr lang="en-US" dirty="0" smtClean="0"/>
              <a:t>(m) leaking </a:t>
            </a:r>
            <a:r>
              <a:rPr lang="en-US" dirty="0" err="1" smtClean="0"/>
              <a:t>msb</a:t>
            </a:r>
            <a:r>
              <a:rPr lang="en-US" dirty="0" smtClean="0"/>
              <a:t> is secure m is your salary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95536" y="5662989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A3&gt;&gt;</a:t>
            </a:r>
            <a:r>
              <a:rPr lang="en-US" dirty="0" smtClean="0"/>
              <a:t> No additional info about the message  irrespective of prior information?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1115616" y="6084004"/>
            <a:ext cx="1549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Right Notion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83768" y="980728"/>
            <a:ext cx="63367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&gt;</a:t>
            </a:r>
            <a:r>
              <a:rPr lang="en-US" dirty="0"/>
              <a:t>&gt; What </a:t>
            </a:r>
            <a:r>
              <a:rPr lang="en-US" dirty="0" smtClean="0"/>
              <a:t>are </a:t>
            </a:r>
            <a:r>
              <a:rPr lang="en-US" dirty="0"/>
              <a:t>you afraid of losing? </a:t>
            </a:r>
            <a:endParaRPr lang="en-US" dirty="0" smtClean="0"/>
          </a:p>
          <a:p>
            <a:r>
              <a:rPr lang="en-US" dirty="0" smtClean="0"/>
              <a:t>&gt;</a:t>
            </a:r>
            <a:r>
              <a:rPr lang="en-US" dirty="0"/>
              <a:t>&gt; What do you want to protect?</a:t>
            </a:r>
          </a:p>
          <a:p>
            <a:r>
              <a:rPr lang="en-US" dirty="0" smtClean="0"/>
              <a:t>&gt;</a:t>
            </a:r>
            <a:r>
              <a:rPr lang="en-US" dirty="0"/>
              <a:t>&gt; If you don’t know what to protect then how to do </a:t>
            </a:r>
            <a:r>
              <a:rPr lang="en-US" dirty="0" smtClean="0"/>
              <a:t>you  </a:t>
            </a:r>
          </a:p>
          <a:p>
            <a:r>
              <a:rPr lang="en-US" dirty="0"/>
              <a:t> </a:t>
            </a:r>
            <a:r>
              <a:rPr lang="en-US" dirty="0" smtClean="0"/>
              <a:t>   when </a:t>
            </a:r>
            <a:r>
              <a:rPr lang="en-US" dirty="0"/>
              <a:t>or if you are protecting it</a:t>
            </a:r>
            <a:r>
              <a:rPr lang="en-US" dirty="0" smtClean="0"/>
              <a:t>?</a:t>
            </a:r>
          </a:p>
          <a:p>
            <a:r>
              <a:rPr lang="en-US" dirty="0" smtClean="0"/>
              <a:t>&gt;&gt; </a:t>
            </a:r>
            <a:r>
              <a:rPr lang="en-US" dirty="0"/>
              <a:t>Means different for </a:t>
            </a:r>
            <a:r>
              <a:rPr lang="en-US" dirty="0" smtClean="0"/>
              <a:t>different crypto </a:t>
            </a:r>
            <a:r>
              <a:rPr lang="en-US" dirty="0"/>
              <a:t>task</a:t>
            </a:r>
          </a:p>
        </p:txBody>
      </p:sp>
    </p:spTree>
    <p:extLst>
      <p:ext uri="{BB962C8B-B14F-4D97-AF65-F5344CB8AC3E}">
        <p14:creationId xmlns:p14="http://schemas.microsoft.com/office/powerpoint/2010/main" val="3160311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1" grpId="0"/>
      <p:bldP spid="32" grpId="0"/>
      <p:bldP spid="34" grpId="0"/>
      <p:bldP spid="35" grpId="0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52536" y="44624"/>
            <a:ext cx="8711952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Semantic Security Notion for SKE</a:t>
            </a:r>
            <a:endParaRPr lang="en-US" sz="32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9" name="AutoShape 4" descr="data:image/jpeg;base64,/9j/4AAQSkZJRgABAQAAAQABAAD/2wCEAAkGBxQSEhQUEhQUFBQUFRQUFRQUFBUUFBcVFRQWFhQVFBcYHCggGBwlHBQVITEhJSkrLi4uFx8zODMsNygtLiwBCgoKDg0OGhAQFywkICQsLCwsLCwsLCwsLCwsLCwsLCwsLCwsLCwsLCwsLCwsLCwsLCwsLCwsLCwsLCwsLCwsLP/AABEIALoBDwMBIgACEQEDEQH/xAAbAAACAwEBAQAAAAAAAAAAAAAAAQMEBQIGB//EADkQAAIBAwEFBAgEBgMBAAAAAAABAgMEESEFEjFBUQZhcYETIjKRobHB8BQjUmIHQnLR4fEzksIk/8QAGQEBAAMBAQAAAAAAAAAAAAAAAAECAwQF/8QAIhEBAQACAgICAgMAAAAAAAAAAAECEQMhEjFBYQRRIkKh/9oADAMBAAIRAxEAPwD66ADJCGAAAABKDAAAAGhkAAAAAAYAAAAAAAAAJsBtkbZHOr0OoxyA8HW6NIeCQkzpCwNAdpgIAG4nJ0IBYEMbICAQyREAAAAAAAxDAAAaAQxgQAAAAGIYAAAAAApMBORWq1M8Ar1OS8xU4gdQiSxmRKLZNFY1A6TOjym1e2tOO9GlF1ZR0znEOecPny9/EyIdt6y9qjCSzlbsnFpZ4ap50z0KXlxjWcOdm9PoW6PB5ej2zoylBPMVOLlvSSSjKPGEteOM9z5cUbmz9q0q0VKlOM1pw469U9U+5kzKVS4ZT3F4BReRllQ0I6EyQhDYiA+JydCaAiAQwkDEBKDAAABoQyAxiBAMAAAAAAAAAFJletUwu8lmyjUeXkAh1LMFnwIKcdS3BYWoSjuruNGDlOUYxWMuTwv99x8+2ntytdS0cqdJPSMW1J4ejk0/DQfaHaju6u7HPoabaWuk5J43+OGtHjxHbUTmzz31HZxcUxm77VqFgSy2abVtQLkbdYM5Gtrx9TZ7Ivwjg96Pqyw1lcdeJ7P8IuhBc7OWNCdHk77OdpdNy4lFT3lGLw1vaLVvhlyzppyPXwkmso+aXmzscjY7ObecGqVZvLeITfDhwm+vfzya4cnxXPy8P9sXtMAEZZBGzlJiZ0zlgJAAyRAMAAAAZIEAAAAAANDEhkBgIYAAAAHM2dHEwK9efLqQv/J1J5bfuOPqBPbQyU+0176G2qyUt17rjF8Xvy9WHxaNKlHCPAfxJvW6lCim0vWqzXJ67sP/AGUzuo048d5RnWNPEV5GrbRMqhWUI5l5dS3a3c37NN46vT4HJt6GnobUvxRgUrmSxle41La4yi0qmWK4oHbiRxmStkqaVrm1TR5ja1mllY0Z6urXxxMbaa3k8RyVul8drvZHbzn+TU9uKbi8YUoLC8ms/ep6k+L31adKanDehKLzF9H98j6d2V24rugp4cWm4yT5Sjxx1WqfmbcWe+q5/wAji8b5T02WwYMSNnMBoQMCIAAsAYAAAA0AYDAwIAAAADAAAAAAIK88ImZTupapeYHEzqjHLI0yzbLTISlqSwj5Ltm9VxfVZR9mniknpqoZy8rj6zl5YPo/abaCoW1arLhCDfnwilwzltc0fNOyVh+XGT56mHLfh0/jz3WvYbOTalNa8s8vA6v9u06MtzdlOX6YLPBc3wRo3OVB7izLGmPvQ8td9m69SnOMpQ3puL0zupRkpOLX8yeMd+cszxjbK9L1t2ytpy3ZPcy8Re9Caz0e43g9JQqLRppp8GuB4ml2IlKFaM/QN1IU4Unuy/J3JOWYqON5tPGXrw1PSbKsZ0YejlNT3WtyWcyccLO/pjOc8O7nktZFMcsvVj0NvLLLVQo2ehbrMotVStNLV6JcWeauu21tCbhHM2nh4cIrPT1pI1tu20qsVCMlCMlLell73DRRwvHX7Xm9mdhdxwbnRq7lKpTUZ0NN6eMVcqeXJYXF9eBeSK5W/po09r0LlbsouDeNJpY14esm1ry6lKyrS2fcb63vw89KsY6+FRLqvk33Hdp2JnSpxVOqlOMpyzuZi1N5cHDexumlPZ8nScaiw137y8nxx46lb1el8bLNV7q0uFOKcWmmspp5TT1TRKzxHYjac4ylbTWVBZhL9mUsS71leXge2TydGOXlNuLkwuGWjAEMsohGIZYAAADQxIZAAAAABgAAAAAAACZnXEvWZoyMqpLLfiwOqRditCvbwyierLT6eRFS8X/FG5/+KcE8OpKEVx1xLea90GVtg0N2lBftXyPMfxYv5TuKVNNrdi5Y19qUkvlH4nq9kzzSpvrGPxSOTO7yejx4ePHPtrwiErd8gt2aFOJEpYy5UGuJWct197Ne8aismBSqwxKrN6Jvk3hLuWpXLJOGLXoZJpSaKGydp06i3oSUl4NPzUkmiW72tTi1GefW09WE5JeLiml5kbW8e/S2qSkuo1b44ZK9OWGnB5TWfI0KNRSWUWxqmUcQpnc6axqT+jIaha1XTxnaPZ8qclVpNxlF5jJcUz2nZvaauKMZ8Hwkm02pJ4fD7wzO2hRU4NM892Uv/wAPcunJ4hUeEnw3+XvWnuHHl45J5sPPDfzH0kZzGWUM63nIhgPBYIB4GQAAAAGAAAAAAAAAAMAOKnAyd34mldS0x1Kko6gWaEcIrbQqqMG2uCz5lnewl4GPtevvLC+/v6lcqtjO3y/txs5+pcY5rex1WvxXyPT7Fn+TS/oj8ifa1mqlvKD/AJuHjyKOyMqjST5Rin5afQ5c5qvR4s/LDX6eht5mjTmZFCRepvQo0vpUv6u9LHJfMrUrKOc668Um8eaOL2eJ6mffdpqFusznFLx59yWr8iZIp38PR09nw4pYfVfUtQpR3cYPAR/ihbLjv467k/7ZOZ/xYt1JKNOrJPmorHulJP4F/H6Ut+/9fQIUox4LBXhP0dT9s/hL/JibJ7a21xpGaUv0yzF+5mlc1N5PHLVeK1K30tJflvqtoQ1JlKhUbiSORC0xh1D5v28TpuLi2m5xaa0aay015pH0TeyeR7Z2qqShlZwpPz0wQtj1Xs+xu3PxNFNrE4pRn0ckk2145PQs+e9jbd0qbqPK32sL9sdF9T31GpvJf7OvC2zt5vNjJndOsDADRkBgAAAAAAAAAwAkAAAAAABTvJapeZGtWO99peDOaJUc7RqtQePDw+8GPCGdWXtqyb0D0aiu/BT3Wm9Rl3tPRIyJQw+nH5m1cLOTNuFx6opnNxrxZeNS20jXto5Rh28tTbtammDn9O3K9MTtPZSlCW48S4p66rOq92TwFTsqpZlJZbb183ofVtoRyjykqvo5Yn7LeM8k+Tb7+Hiu8tOkY/ymni6XYKMnq35Nl1dhoQWnvPZKDjqtUQ17qUljh1wtS/l9qeF31Hj59louMknrh4a6pZyer7PWdSlFb0nKL9WOdX7OrbO6FDCxj1nx7l0Z6CpQ/Lil/K1/kpvbSzxi5RjhHNRhTlocVJCxTGjOEZdfZrrVN6TxBYXe+flxHtnaHooZWsnpFPr1fcibZW14VYqPsz5xfP8ApfMthjLe2fLnljN4pLtqK3UsJcFyxwL2wNoJeo+Sby5Zzr38PAzriP31OVRa1Taa4NPHHwN3L8PbgAGjIAAAAwAkAAAAAAEgAAAAAApXftLwI6eh3de2sccEcmVohqQ3pavSOuO/7RDdTO1LWTXUpXFUr8LfKCtJGPeXHJczvad5hGNUuWuHHq/7GdyjfHC1ejcKmszlhZ5/fga1rd4PDXUHPLk233nWx76VPeg8uMWmuqT6d2U9DHKy10Y42Tt9CqVd5GNcUoy4kmzr5TSw855klWnroNrTpQoWE4f8c5JfpypR8s6pdyZcpUKmfXl/1Sj8eJNClIm3Zc0RpfzooW6X38W+ZpwjmJnU85LNW5UUSzy3TrSwU69xjvfQjq3Dfj15IhVJtZ/VpHrjnJ+XzI2SKM7d1HvS16dPIgrbPxrwNfKXgtERwp77KrKtptCpD2k6ker0kvB8/M1aG1aL0bcH0mt348CWlaLHAU7GL4pGs5LGGXHjXsgAZ1uEAAEgAACQAAAAAwEMACAcTlhanTZnX1bLwuQFetUy8scqumnxOEZW0LzHq/Du5cDPK6Xxm6ko3i9bLSWmW+b6GddXblndXm/ojiMCxToGF5L6dOPFN7rHqWreryyF2rPTfhSKtZ9xRtK8nXtyhTpYqL9ycfNar5M9TdWpjXdvhZXFSUl5MqvLuK9pN054Xe10fVffU9Da38ZrXiY9zb51XiiKOV3Pk+T++gI9dTrrqTK4T5nko3FRcsliFepLRLHxHknUb1zeQgs5KEasqjzwXhq+5I4tbBt5nqzRxj1Yr1vkurI9oukdK23mo8uMvom/oWa380v0rdX1+PyJqUPRwbWr7+bfUguViCXgFGfLVqJq2dApWlLMjapQJic3UYHLgToe6XYtoAA7XGAAAAAGAhgAQAAQDOZMZFUlgDmrUwu8zazwW5FC5nh6sipU9o191N9xi0028vi+Zbvpb8u5feQo0Tl5M9118WGpuu6NMvUaIqFEuQiZyNLRGmcyppollLBDbSzv/wBX0RdVQuaBlXNnxPR1YFWdAixaZPO07fTD5fIbss8jbdpqSwtiultsGns/HBtLpxXl0LVG2x/o2oW6O3QLaivkzVTly07yzbWyXi+LLPojuMSNHkr1ocF0KtxHODTcSpWhqRYnGorenhotSliWO5fNnEI8BX2m7Pp6r8JYw/f8xIW9rHpdcE0GYruPzWv2xfvz/Y0KVYlFj0gAB3OADAAgAAAAAAAIYmBzNlWU88SS64Ign9CBBdXCist/58DFrVnJ5fuJNqP8xeCIInPyZX06eLCezjDJZo0kc00WImLoSQWCRMjkcyehKCuqqUW3wwyrsiq3Sg5e1JKT8Zav5kG1X+XU/on8jnZj9SPhH5DfaddNgW6KB3EnaNDcOlEQBFdYOWNHJBDZGnqORwEyJskdSA4cBsCDGBTknFxfB6Ndw5ld8iUPN3NxKlcbs+DSUZ9ddFLo9X4mvb3Rmdplp5MqbMk91avgUa63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data:image/jpeg;base64,/9j/4AAQSkZJRgABAQAAAQABAAD/2wCEAAkGBxQSEhQUEhQUFBQUFRQUFRQUFBUUFBcVFRQWFhQVFBcYHCggGBwlHBQVITEhJSkrLi4uFx8zODMsNygtLiwBCgoKDg0OGhAQFywkICQsLCwsLCwsLCwsLCwsLCwsLCwsLCwsLCwsLCwsLCwsLCwsLCwsLCwsLCwsLCwsLCwsLP/AABEIALoBDwMBIgACEQEDEQH/xAAbAAACAwEBAQAAAAAAAAAAAAAAAQMEBQIGB//EADkQAAIBAwEFBAgEBgMBAAAAAAABAgMEESEFEjFBUQZhcYETIjKRobHB8BQjUmIHQnLR4fEzksIk/8QAGQEBAAMBAQAAAAAAAAAAAAAAAAECAwQF/8QAIhEBAQACAgICAgMAAAAAAAAAAAECEQMhEjFBYQRRIkKh/9oADAMBAAIRAxEAPwD66ADJCGAAAABKDAAAAGhkAAAAAAYAAAAAAAAAJsBtkbZHOr0OoxyA8HW6NIeCQkzpCwNAdpgIAG4nJ0IBYEMbICAQyREAAAAAAAxDAAAaAQxgQAAAAGIYAAAAAApMBORWq1M8Ar1OS8xU4gdQiSxmRKLZNFY1A6TOjym1e2tOO9GlF1ZR0znEOecPny9/EyIdt6y9qjCSzlbsnFpZ4ap50z0KXlxjWcOdm9PoW6PB5ej2zoylBPMVOLlvSSSjKPGEteOM9z5cUbmz9q0q0VKlOM1pw469U9U+5kzKVS4ZT3F4BReRllQ0I6EyQhDYiA+JydCaAiAQwkDEBKDAAABoQyAxiBAMAAAAAAAAAFJletUwu8lmyjUeXkAh1LMFnwIKcdS3BYWoSjuruNGDlOUYxWMuTwv99x8+2ntytdS0cqdJPSMW1J4ejk0/DQfaHaju6u7HPoabaWuk5J43+OGtHjxHbUTmzz31HZxcUxm77VqFgSy2abVtQLkbdYM5Gtrx9TZ7Ivwjg96Pqyw1lcdeJ7P8IuhBc7OWNCdHk77OdpdNy4lFT3lGLw1vaLVvhlyzppyPXwkmso+aXmzscjY7ObecGqVZvLeITfDhwm+vfzya4cnxXPy8P9sXtMAEZZBGzlJiZ0zlgJAAyRAMAAAAZIEAAAAAANDEhkBgIYAAAAHM2dHEwK9efLqQv/J1J5bfuOPqBPbQyU+0176G2qyUt17rjF8Xvy9WHxaNKlHCPAfxJvW6lCim0vWqzXJ67sP/AGUzuo048d5RnWNPEV5GrbRMqhWUI5l5dS3a3c37NN46vT4HJt6GnobUvxRgUrmSxle41La4yi0qmWK4oHbiRxmStkqaVrm1TR5ja1mllY0Z6urXxxMbaa3k8RyVul8drvZHbzn+TU9uKbi8YUoLC8ms/ep6k+L31adKanDehKLzF9H98j6d2V24rugp4cWm4yT5Sjxx1WqfmbcWe+q5/wAji8b5T02WwYMSNnMBoQMCIAAsAYAAAA0AYDAwIAAAADAAAAAAIK88ImZTupapeYHEzqjHLI0yzbLTISlqSwj5Ltm9VxfVZR9mniknpqoZy8rj6zl5YPo/abaCoW1arLhCDfnwilwzltc0fNOyVh+XGT56mHLfh0/jz3WvYbOTalNa8s8vA6v9u06MtzdlOX6YLPBc3wRo3OVB7izLGmPvQ8td9m69SnOMpQ3puL0zupRkpOLX8yeMd+cszxjbK9L1t2ytpy3ZPcy8Re9Caz0e43g9JQqLRppp8GuB4ml2IlKFaM/QN1IU4Unuy/J3JOWYqON5tPGXrw1PSbKsZ0YejlNT3WtyWcyccLO/pjOc8O7nktZFMcsvVj0NvLLLVQo2ehbrMotVStNLV6JcWeauu21tCbhHM2nh4cIrPT1pI1tu20qsVCMlCMlLell73DRRwvHX7Xm9mdhdxwbnRq7lKpTUZ0NN6eMVcqeXJYXF9eBeSK5W/po09r0LlbsouDeNJpY14esm1ry6lKyrS2fcb63vw89KsY6+FRLqvk33Hdp2JnSpxVOqlOMpyzuZi1N5cHDexumlPZ8nScaiw137y8nxx46lb1el8bLNV7q0uFOKcWmmspp5TT1TRKzxHYjac4ylbTWVBZhL9mUsS71leXge2TydGOXlNuLkwuGWjAEMsohGIZYAAADQxIZAAAAABgAAAAAAACZnXEvWZoyMqpLLfiwOqRditCvbwyierLT6eRFS8X/FG5/+KcE8OpKEVx1xLea90GVtg0N2lBftXyPMfxYv5TuKVNNrdi5Y19qUkvlH4nq9kzzSpvrGPxSOTO7yejx4ePHPtrwiErd8gt2aFOJEpYy5UGuJWct197Ne8aismBSqwxKrN6Jvk3hLuWpXLJOGLXoZJpSaKGydp06i3oSUl4NPzUkmiW72tTi1GefW09WE5JeLiml5kbW8e/S2qSkuo1b44ZK9OWGnB5TWfI0KNRSWUWxqmUcQpnc6axqT+jIaha1XTxnaPZ8qclVpNxlF5jJcUz2nZvaauKMZ8Hwkm02pJ4fD7wzO2hRU4NM892Uv/wAPcunJ4hUeEnw3+XvWnuHHl45J5sPPDfzH0kZzGWUM63nIhgPBYIB4GQAAAAGAAAAAAAAAAMAOKnAyd34mldS0x1Kko6gWaEcIrbQqqMG2uCz5lnewl4GPtevvLC+/v6lcqtjO3y/txs5+pcY5rex1WvxXyPT7Fn+TS/oj8ifa1mqlvKD/AJuHjyKOyMqjST5Rin5afQ5c5qvR4s/LDX6eht5mjTmZFCRepvQo0vpUv6u9LHJfMrUrKOc668Um8eaOL2eJ6mffdpqFusznFLx59yWr8iZIp38PR09nw4pYfVfUtQpR3cYPAR/ihbLjv467k/7ZOZ/xYt1JKNOrJPmorHulJP4F/H6Ut+/9fQIUox4LBXhP0dT9s/hL/JibJ7a21xpGaUv0yzF+5mlc1N5PHLVeK1K30tJflvqtoQ1JlKhUbiSORC0xh1D5v28TpuLi2m5xaa0aay015pH0TeyeR7Z2qqShlZwpPz0wQtj1Xs+xu3PxNFNrE4pRn0ckk2145PQs+e9jbd0qbqPK32sL9sdF9T31GpvJf7OvC2zt5vNjJndOsDADRkBgAAAAAAAAAwAkAAAAAABTvJapeZGtWO99peDOaJUc7RqtQePDw+8GPCGdWXtqyb0D0aiu/BT3Wm9Rl3tPRIyJQw+nH5m1cLOTNuFx6opnNxrxZeNS20jXto5Rh28tTbtammDn9O3K9MTtPZSlCW48S4p66rOq92TwFTsqpZlJZbb183ofVtoRyjykqvo5Yn7LeM8k+Tb7+Hiu8tOkY/ymni6XYKMnq35Nl1dhoQWnvPZKDjqtUQ17qUljh1wtS/l9qeF31Hj59louMknrh4a6pZyer7PWdSlFb0nKL9WOdX7OrbO6FDCxj1nx7l0Z6CpQ/Lil/K1/kpvbSzxi5RjhHNRhTlocVJCxTGjOEZdfZrrVN6TxBYXe+flxHtnaHooZWsnpFPr1fcibZW14VYqPsz5xfP8ApfMthjLe2fLnljN4pLtqK3UsJcFyxwL2wNoJeo+Sby5Zzr38PAzriP31OVRa1Taa4NPHHwN3L8PbgAGjIAAAAwAkAAAAAAEgAAAAAApXftLwI6eh3de2sccEcmVohqQ3pavSOuO/7RDdTO1LWTXUpXFUr8LfKCtJGPeXHJczvad5hGNUuWuHHq/7GdyjfHC1ejcKmszlhZ5/fga1rd4PDXUHPLk233nWx76VPeg8uMWmuqT6d2U9DHKy10Y42Tt9CqVd5GNcUoy4kmzr5TSw855klWnroNrTpQoWE4f8c5JfpypR8s6pdyZcpUKmfXl/1Sj8eJNClIm3Zc0RpfzooW6X38W+ZpwjmJnU85LNW5UUSzy3TrSwU69xjvfQjq3Dfj15IhVJtZ/VpHrjnJ+XzI2SKM7d1HvS16dPIgrbPxrwNfKXgtERwp77KrKtptCpD2k6ker0kvB8/M1aG1aL0bcH0mt348CWlaLHAU7GL4pGs5LGGXHjXsgAZ1uEAAEgAACQAAAAAwEMACAcTlhanTZnX1bLwuQFetUy8scqumnxOEZW0LzHq/Du5cDPK6Xxm6ko3i9bLSWmW+b6GddXblndXm/ojiMCxToGF5L6dOPFN7rHqWreryyF2rPTfhSKtZ9xRtK8nXtyhTpYqL9ycfNar5M9TdWpjXdvhZXFSUl5MqvLuK9pN054Xe10fVffU9Da38ZrXiY9zb51XiiKOV3Pk+T++gI9dTrrqTK4T5nko3FRcsliFepLRLHxHknUb1zeQgs5KEasqjzwXhq+5I4tbBt5nqzRxj1Yr1vkurI9oukdK23mo8uMvom/oWa380v0rdX1+PyJqUPRwbWr7+bfUguViCXgFGfLVqJq2dApWlLMjapQJic3UYHLgToe6XYtoAA7XGAAAAAGAhgAQAAQDOZMZFUlgDmrUwu8zazwW5FC5nh6sipU9o191N9xi0028vi+Zbvpb8u5feQo0Tl5M9118WGpuu6NMvUaIqFEuQiZyNLRGmcyppollLBDbSzv/wBX0RdVQuaBlXNnxPR1YFWdAixaZPO07fTD5fIbss8jbdpqSwtiultsGns/HBtLpxXl0LVG2x/o2oW6O3QLaivkzVTly07yzbWyXi+LLPojuMSNHkr1ocF0KtxHODTcSpWhqRYnGorenhotSliWO5fNnEI8BX2m7Pp6r8JYw/f8xIW9rHpdcE0GYruPzWv2xfvz/Y0KVYlFj0gAB3OADAAgAAAAAAAIYmBzNlWU88SS64Ign9CBBdXCist/58DFrVnJ5fuJNqP8xeCIInPyZX06eLCezjDJZo0kc00WImLoSQWCRMjkcyehKCuqqUW3wwyrsiq3Sg5e1JKT8Zav5kG1X+XU/on8jnZj9SPhH5DfaddNgW6KB3EnaNDcOlEQBFdYOWNHJBDZGnqORwEyJskdSA4cBsCDGBTknFxfB6Ndw5ld8iUPN3NxKlcbs+DSUZ9ddFLo9X4mvb3Rmdplp5MqbMk91avgUa63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data:image/jpeg;base64,/9j/4AAQSkZJRgABAQAAAQABAAD/2wCEAAkGBxQSEhUSEBIVFRQXFRQUFhgVFBQUFBgXFxQWGBoVGBYZHSggGBolHBQUIj0iJSkrLi4uFx8zODMsNygtLisBCgoKDg0OGxAQGywkICQsLCwsLCwsLCwtMC8sLCwsLCwsLywsLCwsLCwsLCwsLCwsLCwsLCwsLCwsLCwsLCwsLP/AABEIAMwAzAMBEQACEQEDEQH/xAAcAAEAAAcBAAAAAAAAAAAAAAAAAQIDBAUGBwj/xABGEAABAwICBgcECAIHCQAAAAABAAIDBBEFIQYHEjFBURMiYXGBkaEyQlKxFCNicoKSwdEI8BczQ1NUouEVFiREk6Oys8L/xAAbAQEAAgMBAQAAAAAAAAAAAAAAAQIDBAUGB//EADYRAAIBAwMCAwYFAwQDAAAAAAABAgMEEQUSITFBEyJRYXGBkaHRBjJCscEU4fAVIyRSFjNi/9oADAMBAAIRAxEAPwDuKAIAgCAIAgCAIAgCAIAgCAIAgCAIAgCAIAgCAIAgCAIAgCAIAgCAIAgCAIAgCAIAgCAIAgCAIAgCAIAgCAIAgCAIAgCAIAgCAIAgCAIC3q6+KIbU0rIxze9rB5koDAVWsLDIzZ1dBf7L9v8A8boCyOtTCv8AFt/K/wDZAVIdZ+Fu/wCdjH3g4fogMxh+lVFPYQ1kDydwErNr8t7oDLg33ICKAIAgCAIAgCAIAgCAIAgCAIAgCAIC2xHEIoGGWeRkbBvc9wa3zKA5bpRrzpobsoojUP3bbjsRA8913enegOYYzrSxOrJaJjGD7kDdnwvm4+ahtJZYMVT6LYhVHbMMrifflJB835rRrapaUvzTXw5/YzRoVJdjMUuqqsd7bomfiJPoFoT/ABFax6Jsyq0n3wXo1Qz/AOIi/K9YP/JaP/R/NE/0b9SnNqjqR7M0TvBwVo/iSg+sWvkHZy9TE1urevjuRG1/3HgnyNlt09ds5/qx70Y3a1EWlNieJYceq+ogtlY7Wx3AHqnwXSpXFKr+SSfuZhlCUeqN40c161URDa2Fk7PiZ9XKO3i13dYd6zFTrmiusKhr7NhmDZT/AGUlmSdwB9rwQG1oAgCAIAgCAIAgCAIAgCAIAgOZawdbsFFtQ0mzPUDI2N4oz9pw9oj4R6IDh1fiNfjE/XMkzr5NFxEzuHstHasNe4pUI7qksIvCEpvEUbno9qnGTqyQk/BHkO4u3nwsvM3f4jfShH4v7G7CzS5mzpOB6KRQgCngawc9kX8XHMrjf829eXl+/hGbdTp9DYocF+J3kt2lobf/ALJ/IwyuvRF0zCoxzPit6GjWseuX8fsYncTZVGHx/D6lZlplmv0fVlfGn6krsNjPu+pVZaTZv9OPiyfHn6lCTB2HcSPVatTQ6L/JJr6l1cy7mPrMEJBBAeOVr+hXOq6Vc0fNB593UzxuIvhmiaQ6tqWe5EZhf8UfVz7WnIrJb6zd2z2z59kv8yJUKdTn9jmOkegFVSfWR3ljBvtRg7be0t3jvC9LZ61b3Hlfll6P7mpUtZw5XKM/oNriqaQtirL1EAyuT9cztDj7XcfNdg1j0Bo9pBT10QmpZWyMO+3tNPwubvae9AZRAEAQBAEAQBAEAQBASTStY0ue4Na0EkuIAAG8kncEB5/1pa23zl9Jhz9mDNr5hcPk4EMPus7d5QGr6F6vpKq0tRtRw3yFrPeOy+4dq4eo61C3zCnzL6I26Fq5+aXCO1YBo/HCwR08YY0ch6k8SvJN3F7Uy3l+vZG85QprCNnpcPa3fmfRda20+lS5l5n9DUnWlLoXwXS8THQwEwKeKQLqPFBG6eKBdPFGCF08UEFPigpTQh2ThdYq0KdZYmsl4ycehiK3DOLcxy4rhXOmyp+alyvTv/c26dfszm+mWryGpvJEBFNvuB1XfeHPtC2dP1qrbvZPzR+q9xNW3jU5XDOYYbiNbg1UXMvHIMnNIJjkb28HN7eHYvaW9xTrwU6byv8AOpzZwlB4kekdX+ncGKQ7TCGTtA6WInrNPxN+Jl+PmsxQ21AEAQBAEAQBAEAJQHnbXLrINU91DRvH0dptI9pzlcDm0H+7Hr3ICz1d6B7WzU1bTbIxxnjye4fILzGr6xtzRov3v+EdC2tv1z+COy4fQX7B/O5ect7Z1nul0/c2atXHCM3EwAWGS7UNsFtjwjSk23llYKfEKEbqPEGCN08QjAuniDBG6eIMC6eIMC6eIMELp4gwQJU+ISSlT4hJYVtGHZjI/NaV1axq+aPEv3M9Oo4ml6WaMRVcZjmbYj2XD2mnmDy7FqWd5Vs6uV8V6mzOEascM4i9lVg9Y17SWSMN2OHsPb+rTxC97aXdO5pqcPivQ5NWlKnLDPTWr/TGLFKYSss2VtmzRg5sfbhx2TnYrZMZs6AIAgCAIAgCA5Nr005+ixfQad310zT0hBzjiOVuxzs/AHsQHMtWeiX0h/0mdv1TD1AffcP/AJHzXA1rUvBj4VN+Z9fYvub1pb7nvl0O54fSX7h/Nl5GjS8WWX0N2rPBmoxZdTeksI02VQVG8pgmuo3kYI3UbxgjdN5GBdN4wLpvGBdN4wLpvGCF03jAJTeTghdTvGCRysqhZIsq2nDh2rBcUlVWV1M1Oe00bTPRplZCY3izxcsdxa79isen307SruXTujYqUlVjh/A5Bolj8+D122Qeqejmj+Jl8x38QV9ApVI1YKcXlM40ouLwz1jhtfHURMmhcHRyND2kcQQshUuUAQBAEAQGPx/FmUlPLUymzI2OeeZsMmjtJsPFAeTWdNi1eXPN3zPLnngxnG3YBkta7uY29J1Jdv3MlKm6k1FHfMGw5sbGRRts1oDQOwL53VnOtUbk+Wdt4hHCNlgbYWC201FYRpyeWXAKjeUwTAqN5GCIKjeRgjdRvIwRum8YF03kYI3TeMC6bxghdN4wLpuJwQum8YIbSncTglJU7ycEj1ZTLIxmIQ3zHitevH9a+JsUpdjkmtrRzbYKuNvWZlJbizg7w+RXd0G+2y8CT4fT3/3MV7R3R3rt1Mv/AA9aWG78OmdwMsF/88fqHDxXrTlnckAQBAEAQHFf4jNIS1kNCw+39dL91pswHvO0fwoDA6osF2InVLx1pDst7GN4+J+QXkdfut1RUV0XX3nWsaW2Dm+51egZYXXBpcLJmqvsZBhVnI12ioHKNxXBNtKNxGCIKjcRgjdRuGCN03EYI3TcMC6jcMC6bhgXU7hghdNwwQup3E4IEpuJwSkqdwwSkqdxbBRlCupZ4LowGJ0ocHMeLtIII5grBCTpzyuqNuOJLDPP5dJheIBzL7UEoc37TL5ebTZfR7S4VejGou6+vc4Vam6c3E9d4fWNmijmjN2SMa9p7HAEfNbBjLhAEAQBAeTdZ2JmtxactO0BIII7cmHYt+a/mqykoxcn2JSy8I7HglEIYmRN3Ma1vkF83uarq1HN92eiUVCKiuxscGSo3hYNaRcAqmSmCcOUZK4IgqMkYJtpRkjBEFRkjBTqKtrBdzrfPyUxTl0LwpSm/KjXdINKDAG9RzQ87INs/wDRdKnplZx3yWF7TYpUqO7DllrsjPYZMXRNJNzbPzXNk8Mw3EFGo0jA6QaRmmnaMyHENAAvwHDvK3LW1lcJ7epsU6VPwk5+3kzMGKg5SAsd27vNY69rWoPE4tGDwNy3U3uXsL4OWtkw4IXTIwQ2lOScEu0pyTglLlOScEjyrKRZIxtc1RLrk2KZxnXDh2zJFOB7QMbu8Zj0J8l638PV8wlSfblGlqEOVP4HWdROMdPhbGON3QPdEfu+030d6L0ZzToiAIAgLfEajo4pJPgY935Wk/ogPI2hkRnxCIuz+sMru8Xdf81loanU2Ws36rHzNm0jurRO/UgXz6XU7kzLRlVbNZoqgquSmCYOVckYJgUyRgpVFYyMXe4D5qYxlLhFoUpT6I0LSfWnTwXZEekfyZnbvduHhdduy0OtWxKfC9v2InUo0er3P0XQq6GaYxzu6UgOacnBw68Z59q9vZ6JaUqeaSzJd3/nB5m51m7jW2VsKD7R+/cz+samD6Rzhnslr2nxH6ErFeRzSfsOpZzxVWO5lMD/AKlncPkF8yrPzs6dfmZrONU3SYlTg7htv/Lu9bL0n4djul8f4IuZ7bfj0Nlx/EGQw7JaHPcOqDuH2ivbQtIXPlqLMTzVzfStVmm/M+hzCPWlHTy9Edp7QbOc3NoPYOPgvN6n+HqLbdq/g/4f3OpYahVqw/5kVn1XD+KOgYFpZT1TQ6KRpv27u8bx4ryVxZ1qEsTWDqeEpLdTeV9TN7V9y1MmLBAuU5JwSlynJOCRxUplkizq9yu3wZYdTnmtOl26Jxtmx7Hj5H0cV29DqbLpL1TRS9juov2E38NVadushJyLYpAO0FzT82r2xwzuyAIAgMLpq+2H1ZHCnm/9bkB5l1XMvWg8o3/ouPrbxa/FG9p6/wB74HcaUrw8up2JGSjKxs12iqCqlcEktS1u858hmfJTGEpPCRaNOUuhhtJcbkp4ZJNgt2I3SWO8gA27ty9DY/hyvXXiVPLH29fl9zTr39tbzVP80n2XT5nBse0uqqwnbkLWH3GZDxO93ivSWumW9v8AlWX6s1615UqcZwvRGFgopH3Mcb3gZnZa5wHfYZLoGqZ3QCqdHWxtB6sl2OHPIkeRCz283GaNO+pKdF57HeMUcX0IjOZcWxjxeAPT5LT1eapUpy9hn0jMtme2foZ6lZssa3kLL5VKWXk7s+WYfFIbVdPLwu9nm24+S9F+G6qVdwfcxXCzQfsNV1s17mQTPabHqRNPIG17eq+jbtlDjueU2eLeebov4OHU9HJJfo43vsLnYa51hzNhktE7BNR1EkLtuJ7mOHFpIKx1KUKkds1lFoTlB5i8HU9XGnVRNIaeaziGFwda17ECxG6+e8WXDuPw3Cs34Dw/R9PmbctVjCKdeOV0yup1RlbkDI0s2gCCR1T4ryt1p9e2ltqRx/nyN+moVo76L3L6/Ir7d9y0iMYJS5SWwWtSVcyRRp+nbL0U4+wV1NLeLmHvFws0Ze41v+HJx/2hMOBpnekjP3Xvzzx6LQBAEBhtM4y6gq2jeaeYf9tyA8xasZLVoHNjx8lyNbWbV+9G9pz/AN74HcKZy8PNHaki8NSGjM+HFYtrfQxqnKXQ1/HtLBCdhrTtWvutv7f2XQtdPdVbm+C+yEOvLLvQLHGzbQkDRMDfjm3gRfluXrdMtremsKPmXfucnUJ1c9fL6Gc0ww0VEZB3PjdE7suDY+vovQUZcOLPPXUGpRqLsechgjo5n00w2ZWE2By2m8HN5grXkmnhm9CSkso7VqrxakoqF0VQWxPD5HvLmnrhxuDe2dhZtuxQWNF0WwptXis1bAzZpWSPcw2sHON7ADxJWehHzZNS7n5NvdnU6eHbe0e5Fdx5GQjIeAPyXkPxRqKf/Hg+e509Mt3Spbn1ZltpeLOjgtsQpukYQPaBDmnk5puP57VsWty7etGquwwsYfQ1XTHCDXUkjGiz3AEA8JGH2T4i3ivrNtcQubdSg+p5evSdvc5ZY6ksepKWnlp6giGpbIS8Padpw3AbuFtyxG8nnlGiaa0UclXU1EbRHC+Qvbfqi1gCbcLkE27UJM1qj0dcXSVbmkB46OK+V23BL+7Ieq2aC25kzQvHvxTR2qvlZHFZ9tlrQDfdYDetWtGFRPesr2m7S3QwodTl0emZbK+zfqto7Nt+zwuDvXjrvTqVSTdLj2HpqbbglV5fqbfQ4s2RrXZgOFwSCPnuXBqUJQk4+hZ0H1iVZ33VEisVg1HTuS1FOfsEea62lxzcw95FzxRl7jX/AOHFh+nzHgKcjzkZ+y96ecPRSAIAgKNZB0kb2H3mub5gj9UB5B0ZeabEI2vyLZTE7vJLPmtLUafiW017M/Lk2bSe2tF+07xTOXgJo9FJFZ0PELGpdiVU4wWWL4G2oZY5OHsu5d/MLPb3cqMsrp3Rjm8mlSUc9JKCQWuBu1w9k+PHuXoLe7jPz03ya8oKS2y6G+4HphHI3Yn6rtx+E9t+C7dDUYS/Nw/ocmvp80vLyvqVsb0bpK5o6VrX29lzTsvb3OGa6iqQmjleFOk+DA/0bULTeWSV7RnsvmOz4gKkpUoLMngyRVefEV9DY6CmbsiKlYI4m5bQbstA+yOJ7V57VPxJSoxdO35kbtHTNj31+v8A1+5k42NYA1g6o8yeJPavBznKpJzm8tnVS7sldIoSLqJO16hlWihUUxJMkVtr3m7g7tHJy7Gk6zUsJ7XzB9jWuLeFaO2fwfp/Y1zF9GaKtdtTMMcw3uBMUviR7S9/b6ja3SzGXJyqllc0OiyvVcooUeraia4Pf0k1jcCWUub5bj4rbSguTXcqr4NmkxKnpm5uaLCwDeA5ABYK95TgvMzPb2U5PKWWaHpRpI+q6jAWx33e87v/AGXFuL11eFwjtULRUuZcsYDoq5xElQLN3hh3nv5BcG61GK8lPr6m7Feptpg4ALkb+5sKeCLm7Ismcso3ueTRNaVZsUZbfN72sHq4+jV3tDpbrnPom/4NW/ltoY9WX38NVCf+MnO76qId/Wcfm1eyOAdyQBAEAQHlTXBhJpMVmLchIW1DLfa3/wCYOUNZWGSnjk6Xo/iInhjlHvNBPfx9V8+u6DpVZQfZnqKc1UgpLuZ2J60JIhoumOCxNMo0VjAx42XBrgeBAI8iqb5QeVwYJNoxs2h8Ds2hzPum48itmOp1o9eSFWaEOiDW/wBq8DwCv/q1RdF9Sf6r/wCUX8GDwR5uu8/aO16blr1Ly4q9WPGqy4jwi5knvkMhyCwKGOSIwxyUZJLd6uo5MkY5KAY481lSz0RkzFE0byN+5UkkyJJPoXDX8QsbRicfUmmZHKLTMB7ePmMwkXUpvMGUW+nzBmPm0Zjd7ErwOV7rcjqteKw/5Lf1Mv1RXyLT/cuO/WkefIKf9Vqdkg7lvsX9JgUEObGC/wARzd5ncsFS7q1eJP4Fd7ZVkIVFkyxTLd7lkSMqRZzvWaCMkUcg1r4ltzRwg5MBcfvOt+g9V7DQqG2nKo+/8HJ1OpmSh6HbdS2DfRsLhLhZ015zwNn+zf8ACGrvHLN7QBAEAQHJf4hNG+mpWVkbbvgJD7b+ieR8nWPiUBz7VXjOTqV53Hbj7veb+viV5vXLXlVo+5/wdnTK2U6b96OoQSLy0onTaLtj1haMbRUDlXBXBUEh5lRtRVxRHpDzUbURtQDkwMEdpRgjBidJ8XNJSy1LY+kcwCzc7ZuAubcBe/guhptvCvcRpzfDMVxNwp5Ra6ttO5a6KUzRNYYyACwENdcXtnxXodQlGxcYQxh9uDQop1ctmC0e1kTVleaWWna1hMgBaDts2ATd/ZlbvIVdU0+l/S+Pnzcc+uSbetLxNpvjSvIs6jI7SjBGBtqcE4IGU8z5ptQ2L0JC9TgskSOcrJE4KEr1kii6RiMWr2xRukebNaCT4cFt0KMqk1CPVl5SUIuT7HHNHsOkxXEWRm95ZNp/2Ywbu8mi3kvoFGkqVNQj2PLVKjqTcn3PXUEIY1rGCzWgNaBuAAsB5BZShUQBAEAQFCupGTRvilaHMe1zHNO4tcLEeqA8laU4LLhGIGME9Rwkid8cZJse3cQe4rHVpRqwcJdGXpzcJKUeqOraO4yyphbKw7944tdxBXhLu1lQqOEj09GrGtBTiZ2KRaEolmi4a5Y2imCcFVwRgiCmCMEdpRgjBHaTBGCN+diOIIuD2EIQ4prDJYmtaLMa1g5MaGDyARtyeZNv38lY04xWEg1jQS4MYHHe4MaHHvcBcqW5NYbePTPBCoxTykTbSrgyYIbSnAwQ2kwTghdTgnBAuU4JwUXvVkiyRaTSrNGJdI5TrL0i6R30WI9VpvIRuLuDfBes0ay2Lxprl9PucjUrnL8KPxOmahdDvo0Brpm/WztAjuM2xb7/AIjY9wC75yTrKAIAgCAIAgNJ1p6ENxOm6gAqIg50LjlfnGTyNh3FAeddHMZkw+ocyVrg3a2ZYzkQQbXt8QWhf2UbmGP1LozbtLp0Jex9TsmH1zZGNfG4Oa4XBC8VWoyhJxksNHo4tTjuj0MjHKtZxIaK7XrG0UwThyjBGCN1AwRuhGCN0GCnJO1vtOA7yApUG+iGCcOUYGCN0GCF0wMELoTggXKcDBSfIrpFki1llWSMS6RpGnWlgp2mKI3mcPyA8T2ruaZpzrS3z/KvqaV7dqitsfzP6GG1SaBuxKo6acH6LG67yb/WP39GOfMn9169LHCPPdT0+1oAAAsBkAMgByQEUAQBAEAQBAEBzDW3qzFc01VI0NqmjrN3CYDgft8jx3IDh2j+kE2HymORrtgOtJG64LSN5AO53zXPvrCFzH0l2f3Ny0vJUH6r0OtYPjEdQwSQu2h6g8iOBXkLi1nRltmsHoadSFWO6DMtHMtNxLNFdsio4lcFQPVcFcE20owMAnI25E+QTHJVvCycRxKOWplfLK5xJJsLmzRfIAcAF7ijKnQgoQSNB0ZVHuZvmrSol6OSKRxcIy0tLiSQHX6tzwyXA1mFPfGcVjPX4GxQ3R8kjcrrjYNjBAuTBOCV0iskTgovlVlElItpZlljAuomi6X6bthvFTnal3F29rP3cu9p+kyqYnV4j6d3/Y513fxp+Sny/wBjA6vtBqjF5y95cIA680zr3PNrSfacfReojFRW2Kwjgyk5PLPUGD4VFSwsgp2BkbBYAfMniTzViC9QBAEAQBAEAQBAEBoWsbVnBiTTKy0VUBlIB1X8myAb+/eEB57xLDq3CKjZla6J+8HfHIL8DucP5yWGtQp1o7ZrJlpVp0pboPBuOj+sCOSzKgdE/wCLfGfH3fFebu9GnDzUuV9Tt2+pQnxU4f0N1gqw4AtIIO4g3C4kqbTwzo4TWUXLZ1jcCNpUEyo4kYKsVRYgqsoZWCsoZWCzl0Xp5HF8cgYHG5a4bid9uxZo6hXglGUc47mvGc6fDjkuaakhp2GOHrEm738zy7ljnUq15b6nwRanCTe6Sx7AZVG0z4JHTKyiTtKL51dQLbTDYzpFDTi8sgB4NGbj3BbttZVa7xBfHsYqtenRWZs5tpHpvLUXZDeKM8j13dhI3dwXpbPSadHzT8z+hxLnUZ1PLDhfU2nV3qgmqy2evDoafJwZmJZPD3G9pzXWOcehMNw+KnjbDBG2ONos1rRYD/XtQF0gCAIAgCAIAgCAIAgCAsMZwaCrjMVTE2Vh4OF7HmDvB7QgOLaYai3tJkwyQObv6GU2cPuybndxt3lAcymFdhsmxIJYHfC4HYd3XycO0LBWtaVZeeOTNSuKlL8jM9hush4sJ4g77TDsnyOS5FbQ4PmnLHvOlT1Zr88c+42Ki0+pX73OYeT2/qLhc2po9xHos+43YajQl1ePeZeDSSnf7M8Z/EFqSsa8esH8jYjcUZdJIuhi0X97H+dv7rF/TVP+r+RffD1XzJJMbhbvmjH42/upVpVfSL+RDqU11kvmY6p0xpGb52n7t3fJbMNMuJdIMwyvKEeskYOv1kQi4ije88zZjf1Pot6lodR/nkl9TVqarTX5U39DV8U03qZrhrhE08Gb/wA29dWhpNvS5a3P2/Y0K2pVp8LhewyOjOrHEK8h5jMTHZmSe7bjmGnrOXSSSWEaDbbyzt2hWqqjw/ZkcPpE4t9ZI0WB5sZmG+p7VJBvqAIAgCAIAgCAIAgCAIAgCAIAgLetoo5mGOaNkjDva9oc0+BQGiY3qbw2e5jjdA48YnWaPwG4QGk4lqAkBJpq1jhwEsbmHxc0m/kgNfqdSWJtJ2RA8c2y29HAICz/AKH8V/uG/wDUagJ4dTeKO/sYx96VoQGWodQ9c7+tmp4xx6z3u8g23qgNrwjUJTMsaqpkl5hjRE35k+qA6BgGhFDRWNPSxh499zduT8zsx4IDYUAQBAEAQBAEAQBAEAQBAEAQBAEAQBAEAQBAEAQBAEAQBAEAQBAEAQBAEAQBAEAQBAEAQBAEAQBAEAQBAEAQBAEAQBAEAQBAEAQBAEAQBAEAQBAEAQBAEAQBAEAQBAEAQBAEAQBAEAQBAEAQBA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ATEBAQEBIQEA8QDxAQDw8NDw8NDQ8PFBEWFhQRFBUYHCggGBolHBQVITEhJSkrLi4uFx8zODMsNygtLisBCgoKDg0OGhAQGywdHCQsLCwsLCwsLCwsLCwsLCwsLCwsLCwsLCwsLCwsLCwsLCwsLCwsLSwsLCwsLCwsLCwsLP/AABEIAMgAyAMBEQACEQEDEQH/xAAbAAACAwEBAQAAAAAAAAAAAAAABAMFBgIBB//EAEUQAAEDAwEEBQgFCQgDAAAAAAEAAgMEBREhEjFBUQYTYXGBIjJCUpGhstEVcnOxwRQWNFOCkqLS8CQzNWJjg5PhJUN0/8QAGgEAAgMBAQAAAAAAAAAAAAAAAAQCAwUBBv/EADURAAICAgECAwUFCAMBAAAAAAABAgMEESESMRNBUQUUIjKhYXGBkdEVIzRSscHh8CQzckL/2gAMAwEAAhEDEQA/APuKABAAgAQAIAEACABAAgAQB5lABtIDR5tIO6PdpBzQZQB6gAQAIAEACABAAgAQAIAEACABAAgAQAIAEACAOS5B3Rw6Vc2SUSJ065smqyF1UFzqLFURGtC51E/BZ5+Whc6jvgnorAjqOeCStqwpdRB1EzKgLuyt1krZV3ZBxOw5dI6OkHAQAIAEACABAAgAQAIAEACABAHhcg6kRPkXNklEVlqQFFsvjU2IT14VbkMwobK6e5jmoOY3DFYjNdxzUPEGY4jFX3kc1F2F6w36Ef0yOa54hL3NkjLyOa6rCLw2NRXcc1LxCiWIx+C5jmpqYtPFZYQV4KsUhSdDQ/FUgqakLSqaGmSKSZS4kgK6Q0dIOAgAQAIAEACABAAgAQBy5y4dSFpZlxstjArqqswq5SHK6dlJW3TCplM0acXZRz3MuOG69yUuyoVrcmaMMZR5ZxT0k8pw0Od2NGcd5Wf79Za9Uw2SndTTzJ6Lem6HTHV5Yz6xLj7ArVh5tnzSURCz2zWvlTZZRdC4x50hJ/ysa38SrF7H389jf3L/ACxSXtqflH6k35oQevL/AAfJS/YlP80vp+hX+2Lv5V9f1IJuhcZ82Uj60bXfcQov2Pr5LGvw/wAonH21Pzj9Suqeh0rfMLX/AFSWH3qt4ebX8klIcr9s1y+ZNfUqKikniOHBzex4x71V79ZU+m6Gv9/3zH67qbluPP3EkFzLTh2i0KcqFnMWRnjKXYu6K6ApuMzOtxdF3S1mVcpGdZTosYZlYmJygMtculTR0unAQAIAEACABAAgDlxXDqQpPMotl8IFPW1uFXKQ/TRszVwueuBvSllyim29GvTjeYlT0skrgMFxO5o/FY9uZZdLw6UM2Wwpjvsa219GI24MuHn1G6MHzTeN7Kin1XPqfoYWT7TnPivhevmaGNgaMNAaBuA0C14pRWktGU229vk62l3ZzQbaNhoNtdDQbSA0G0ubDRzKwOGy4BwO8HULklGS1JbR1Nxe1wZ66dGGPy6LDD6h1Ye7ksjI9lRb6qX0v0/yamN7TnDizlevmZKopJIXEYLSPRO7wSdebZTLouRvV3Qtjvuh233Pgd/atqu1SScewtfjLyNNRVuUzGRkXU6LiCbKtTM+cNDLSpFLR2unAQAIAEACAPHFB1CNbPsjKjsYqr2ynn64s6wNyzfoQTjnhca2PQdSn0N8mYuFY46DXKQybFWupm1RTFcs5tdsdI8AauOpcdwHNefk7cyzpXb/AHudyMmNcds2EcLKdmG7z5zuJK9Di40KY6iYEpzyJbl+RM+SRhHWAAOOBgg8E446RBKuxfAOtfplUt8i7XIlLM9ztiMAuAzqQNP6KtjHZeoQjHqn2Iuoq/Vb++FPoLPExvV/kH5PV+q398I6EHiY3q/yAQVfqt/fCOhB4mN6v8jtlTI1wbI0tJ3cQe4qEo6IuuEluD2WLXqvYq1oMrmwFLjQslbsuGvBw3tKXyceF8emX5+hdRfKl7iYW6Wx0byDoRucNzhzWApWYdnSz0uPlRsjtHturyDh29btF8bI9UQvoTW0augrMp2MjDvq0XMEmVcmZ846GgVIqPUHAQAIAEAQyvXGTiiju8+ir2aeLDkctk4ZSNedQ1uTjfjaVotkVueS4rzK67WVsg66nwcjJa3c7tb29ioyKI2x0xrFzZVvwrT2yOY1uB5x87nnklKsWNEdIMtSlLb7eQXl2niE1U+QxFyO9It0P2h+Eq+XYXwFzP7v7ksR8lJN8kJL4hS1n+0u+zd8TU1X2L8lfuF95DdaqYVDmMkLWhrTgY4juU5S0TxqanSpyjt7Z7mo/XO9jfkqvFDVH8i+otNW1EbmkyFwyMghuDr3KcZ7LY0UWJpR0W3SHRjDxEgx7CpS7COB87X2HdM7yQk2zli+Imyo7IaPMo2GhO50YlZj0hq08ilsqhXwaffyL8e51T35eZhq2lIPJwPvWDRdKif9UelptTX2DVpruB3jevS1WKSTRTk0eaNdQ1OQm4swrq9Mtonq1CMkTLpWCABAHLig6hGrkwFCTGao7Mxdqjgqd8mzjVl1D/h/+074kyjOn/G/iVFmrJIskDaj02mE+8ciqIXqUmh7Lprt0nw/UuamkbMOvpyA/iNweeR5OVzSaM+u6VL8K3t/QpKuqJ8lwIcHAEHQg5VcYaZo1VJfEuUXnSTdD9ofhKnLsZ3s/vL7v7nUR8lIN8nJL4he0/pLvs3fEE5V2Lcr/oX3ndytEr5jKxzACGjDtrOncFY1shj5lcKuiSbOPoqp9eP2u+Sh4SJe90ej+n6kbrDM5w23s2QQTs7RP3KSikS9/qjF9KexzpC4ERs9IvDsdgzr70TekUYKabl5aPafRoSEmE+WSbSjshoNpGw0GUbO6KG/UvlBw9Ia94WP7Qq1JTXmaeFbx0vyMxUMLHbQ8UYF/RLofbyNmt9celmhtNXkBb8JGVlU6Zp6WXKZTMayI80qYszpBwEARSuXGTiiluM2hVMmaFENsyFdNtPAS0p65N6mHTDZsYf8P/2nfEn12MCf8b+Ipa4x1ffqs1/DsvyJPrDD4X7cfHzmnc4Jmq7yOfDdHpn+D9Burp46qPbj8mVo478+q7s7U1sorsniT6Z8xf8AvB30k3Q/aH4Soz7HPZ/eX3f3PIj5KzZPkJfMQ2j9Jd9mfiCfq7FuV/0L7yC7mQ1Lmte9rdlmjXuaN3YVKyfSieKoKhNxTfPkefk8n62X/kf81R47Dxa/5V+S/QOok/Wy/wDI/wCaPGYeLX/KvyX6EsFMAcnU8STklVSsbITu3whwOVQue7SidPdpGw0GVzYaFrizMZ7NQl8qPVWy2h6mjMVsGhWK1rk2qpidqm2XFp4H3L0WNd4kFIvyIdUeo2dumyAtCLPPXw0XUTlcjPkiVdIAgBWpcosurRmbtNoUvNmxiw5MzS+VI48tAsnJt1YomxZ8MEjWRXJv5N1Gy/a2C3Pk7Oc9601lw6PtMOWNLx/F2tbGaFmGjuCVlLeim57kTuAKinorXAg+JzHiSM4dx5OHI9icqv1wxlSjZHonyhiuquuEY2XNc12XZwW7saK2y1a4KqafBcnveyVm5IN8kH3F6aYRSmQhzgWlvk4zvB49ydpmki2yHi19CeuSOeYPldIAQCGjDsZ0HYpWPqOL93V0Nnb6hVKoVciI1StVJHqPBVhd8Fh1EjalVupnVIlZMqpVkkyVsiqcSR2HKs6czea7uKhZzBko90UdRHosho065FDUt2ZGnnoU57PnqTh+Jp1vqg0aa0zaBbsGY2TDRpqZyYRj2IaUik8KAEKx2ihIaqRkb1JoUrYb2JHkrrRHoDz1XnrpdVsmM5MuS+ijUk2ZspFhSv0xxG5NUz2ukVsjzsnV5UBCDpxgKWw2cvepKOyLYpNME3XW2Rc9CE9YAnq8dsplYLslkf5jSRz3N9qcjjqPcXnfGPdkzKKU+k0dg2nH3BWdEUUPKXktnTrfKPSHi14RqDOe9fYyJ0UzeG0P8h2vcoumLLIZUGeQ13DjyO9L2YrQzGZYQVWUhZS0XKQ5HKk5w0WJhUS6Y4nf3JK+XGkXVx52JSs0SLQ1FlDd49M8tVyh9NqZp40udFhZZdAvRViuXHlmuonJqJhWofCmKg5AIq686KuQ7T3MZfXaHxSlh6HDXJJameS3uC87Hlshkvll2xuiYUTObOsI1ojsnZLz9qYjZ6lbj6EuVaiBG9ysijjEaifCcqr2VyZTVdYc4GSScADeTyWvRj+YtOehy32suPl+W/fs+gztPNNOUYLfZGfK+Vr1A0sFvYPO8s8tzB3BKSuk+3BKGPFd+WONcBoAAOwYVLW+4wtI961HSGyCanjdvaAebfJKnGco9mVyrjLuilulpGMnym+uBiRnfzTVVqlx5i7jKrmL2jPTOdCRtkbJ81+5rv8AtSnQpraHKb1NDMF2B83XtWRkUND0Gh6CTKxba/UajIYI0SsolqZTXVnku7il5LTTNHGfKI7E7QL0NZPMXLNnQFNxPPXItGqwTPHIBFVX7lVIdoMVftx8UpYeiw+49bBoFg1IWyO5dMGiaUTPbPdlGjmw2UaDZ4dFKKfkcbQrU1JHb7k9TFsqkUFxurRnOQt7Fx+oVnLRPaWABsh/vJfMBGrWnd4laLjrjyRjX39culGqgLY24Gp3uPMpGSc3tjEEoLRFJdGjiprHbJdRx9Ls5hd92YdYfTDOYXfdpB1nn0yz+ij3Zh1k0dyB3KEqGg6yivNG0ksdrFLkjmx3Z+Ccom2t+aM+1OqfVAysG1FI6J+9p0PBzeDgo5NKnHqRr49ynHqRp6CbK81kU6NCEi1ZuWXOJfFlXcxoUhajSx3yI2HcFv1jOYbW37k3E87cWzVYhJg5dOIq68aKqQ7SYy+t0PilLEehwnyM2d2Wt7h9yxILllOUuWX7Bom0jLbOtld6Tmw2UaDZFKpwicbKW4yYC1cavZRNmZig66oZGfNBLn/VbqR47vFelpXh1dXmZuXa4wbRqKU5myfRBPjuCjYtV6MuhfHtjNdNhqhVDkc2WdqtlO+njkkjaSWbTnHa7dd6UvvuhbKMZeY1CMenbRCDav8AS/jVn/N+36HP3Z7/AOK/0v40f837fod/dg0WsnA6nPaXBcbzV6/QP3Z7eLLGyN0sI2CwbRaCS1w471zGypykoT5TOTrWtoqZ5duE9hDh/XinIx6bBG5bgUfSKDMbJx50ZDHdrHbvYfvKuh3cPUjhz6ZdJLaJcgLEzKtG5XI0kJ0WDdHQ5BlXd3Ya49hWXatvRrYq20L2JmgW5Wi7MfLNnQDRNxPPXFo1WCTAoAQrW6KEhqp8mRvUWh8UrYbuJLkWsMmgHI4WLKPTa0XZkeTUQbk1ExZ8Ml2VLRDYbKNBsgqBorq4nGzOXY71tYkRaxlf0Xjy+ofybG0ftFxPwhblvEYox8x9kWTZCx+14FDj1R0LQfS9ktW8FuRqoVrT5GU9mntH6Ez7F33FZeR/EP7x6HyoxVvjaWjK27XLYnyOdUxU9Ug2xSvjbs6YV1Te+TqZtKo/2E//ADD4AsOH8Sv/AF/ccfymOZN5AaOO/wCS2nD4tmba+NEs8O1TzN5xOx3gZ/AKrerE/tKI8STKWxv0HgqM6HLN2tmtgdovMZKHqimvknkkc8BZCj1WpG9hx52M2SLQLagU5cu5r6JqaijCtY+FMVPSgBWpboosurZmrvDoUvNGxiz5M7bn7Mrm89R+KycqOpKX4GrkLrrTNfRvyFOswbVpjmFfooPdlGjmxapborakcbMzeG6FbmILzFuiI0qRxDoz4EOx9xWrk8KH4mRlL4kWU0KjGRUkKVEeArYPbLIo2VibmkiHOLGnblYuU9Xyf2mjD5UV7Oh8I3STe2P+VMP2nY//AJX1/Uh4MTr80ov1s/tj/lXP2lP+VfX9Q8CJ5+aEPGSYjkSwA+xqP2nZrhL6/qHgxGekFZGyB8QI23M2GMByQMY1HAYVWJVKdil5LnZKySjEytNBoteczOktlgW4jkPKN5/hKWb3JfeinXKMrYG6DwU87uzarNUx2GryuWzSoRRXF21I1vLU/gs3GjubkeioXRBs0Vph0C1oIysmZpaZqYRj2MaCkUggCKVq4ycWUtxhyCqpI0KJ8mNuUZY8PHA+5IZFfVHR6DHkpxcWaG01OQO1J0S8jKya9MvI09EzpcHeF3RHZBUM0VlaONmdu0WhWvisomVPRiTZqpIz/wC2PT6zDke4uWvkLqpUl5MzcmPCZpZIUpGRVFCNfFhpV9UuSxI0dn/Qo/sXfcVm5H8Q/vHI/KYm324OaDgbuS3Lb3Fimhz6HbyHsVPvLDQCzt5D2I95YaJ4bcG8FCV7YaG2QKlzItC3SGTq6WU8XDqx3u0+7KljrrtS/H8iqMdzRR2aLAC5mzNatFrUzANXkc2ZtYlXUystkZe8vPE+7gu0V9MUjZvkoR6UbK3Q4AT8UefvnsuoWq1GfJkq6QBAHLgg6hGrjyFCSGapaZmLvSZCWnE2cW3RUWqoMb9g/s93JZd0fDl1LzHsmtWR6kbGinBCaqltGBbDTHwmEhZnErFKJxsp7hBon6JaK5GOuLHRyNlZ5zHBw7ccPFegx2px6JdmKWx2tG3pJmSxtlZ5rxkcxzB7VmTi65OLEocPTIrhT5arKZ8l4zbrhCymbE54DxGWluuc66blTbVOVzmlxsYjKPTor7RTEMAPIJm+e5FKRYdSl+o7o96lHUGjzqUdQaOhEjqKJvRj+lNX1s7YW6shJL8bjKfkPvK0sWHh1ub7v+hKiHOyWlZshY2bca9FexOumL3Bg73d3JeeivEl1M9NiV9Eepl7aKTACehEUyrds09JFgJhIxrJDzQpizOkHAQAIAhlYuNFkWVNdT5VUoj1NmjJXWiIORoRqClbYbWmbmNcmtMastyzodHDeFnrdUtMpy8bzRqaacFPwkmYk4NDWFfEpYpUw5TEHogzN3WizlauPbopkiqs1yNLIWvyYHnLuJjd64/ELQvpWRHcfmX1FLa98o3Mey9oc0hzXDIIOQRzCxnuL0+5CEyM29ucqfjMvXIxHABuVblsnwddUudQB1aOo4eFq7sqlIzvSS+iIGKI5ndoSNREOZ7eQT2Liuz458R/qUqLmzN2+lwMnedSTqSVZm5K5NKmpsnrKrZGBq47gvKZFjtlpHoMLG832JrRQnedSdSVKEEuEO5FyS0jX0NPjCYijEus2y2iarEIyZMpFYIAEACAOXBB1C00Si0WwkU1wo8qmUTRou0ZWuo3NdtN0ISltSktG1TcprpkWFpu2dDo4bwk1J1PT7CuVia5XY01LVAp+u1MxrKmho4KajIWcRKqp8puuWiDRnLlbM5WpRfopcSqoquopSer8uMnJifnZzzB9Ep2yurIXxcP1/3uLTrTNPb+ldO/AeTC/i2XQeDtxWbb7Puh2+JfYV/FEvIp2uGWuDhzaQ4e0JJxcXp8Elad7S5o74pXV18povPlYD6rTtv9g1V9eNbZ8sWR62+xmLn0qlkyynaY28ZX/wB4fqj0Vo1YMKubXt+i7Eo1N9yqpaTGp1J1JOpJ5k8VHKzElpD1VG+xJUVQboNXHcF5q/Ila9I3cTD832O7dQlx2nakquMEjQstjCPTHsa630eFdGJk33bLqGLCtRnzlsaAUig9QAIAEACABAHLmrh1MVmhyotF0JlPXUWVXKI/TdozVfbSDkaEbiErZWmuTYpyU1pnNHdHxnEn7w3eKSdc63uJ23FjZzD8jR0d0BG/3q6rJXmZF2K0WDakFPV3piU6WiOZgKdrvKJVsrKqhBT1eSUuBT1VpBT0Msg6ytfZQDkaHmNCmVmcEfDOHWrO8kjk4khc98SBUncduaOAS9uf9pdChk2GtHBZGR7QHqcRyFX1LnaRj9o7h3c1lznOzmXY2qcOMFuQ/brWScnUneSuqOiy29JaRqaGhAVkYmVbdsuIIcKxIRnPY01qmUNnaDgIAEACABAAgAQBw5q4dTF5YcrjRdGeitqqMFVuI3Xc0UtbbAeCplWaNOU0U0lA9hywlvZw9iWsoUu4/G+M1qS2dxXSVmjm57W/Iqjwpx+VkZYtc+zHor+3iSO8YUlbZHuhSfs5+SGW3Zh9Ie0K2ObruLSwJehy+tbzCtXtBepV7i/QUlrmcx7QrPf/AEOr2fJ+QlLcmcNe4EoeXZLshiHs2XmhZ1VI7zW47XfJQbnL5mNQwoQ+ZncNse85eSezh7FKMUi12QgvhReUNpA4KxRErcll7S0QHBWKJn2XNllFFhTSFJT2MNapFLZ2g4CABAAgAQAIAEACABAHhCDpE+Jc0TUhWWmyotF0bBCehB4KtxGYX6K6e2DkoOA3DKaEZbQOSr8MZjlv1FX2Yclzwy9Zj9SP6FHJHQS98+07bZRyQoEHljUVnHJT6CmWWPwWoclJQFZ5JYwUAHBWKIrO/Y/FTAKaQtKwaZGpaKXIlAXSs9QAIAEACABAAgAQAIAEACABAAgDkhB3Zw6Jc0SUiJ1OuaJqwhdSLnSWK0iNEudJNXHn5EFzpO+MeijXek54xK2lXekg7SZtOu6K3YStiXdEHI7DV0js6QcBAAgAQAIAEACABAAgAQAIAEACABAAgAQAIA8wgA2UHdhsrmg2GyunNhhAHqABAAgAQAIAEACABAAgAQB/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1115616" y="3789040"/>
            <a:ext cx="763284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S. </a:t>
            </a:r>
            <a:r>
              <a:rPr lang="en-US" sz="1600" dirty="0" err="1" smtClean="0"/>
              <a:t>Goldwasser</a:t>
            </a:r>
            <a:r>
              <a:rPr lang="en-US" sz="1600" dirty="0" smtClean="0"/>
              <a:t> and S. </a:t>
            </a:r>
            <a:r>
              <a:rPr lang="en-US" sz="1600" dirty="0" err="1" smtClean="0"/>
              <a:t>Micali</a:t>
            </a:r>
            <a:r>
              <a:rPr lang="en-US" sz="1600" dirty="0" smtClean="0"/>
              <a:t>. Probabilistic Encryption. Journal of Computer and System Sciences, 28(2): 270-299, 1984</a:t>
            </a:r>
            <a:endParaRPr lang="en-US" sz="1600" dirty="0" smtClean="0">
              <a:solidFill>
                <a:srgbClr val="FF0000"/>
              </a:solidFill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052736"/>
            <a:ext cx="28803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971600" y="4509120"/>
            <a:ext cx="7632848" cy="5847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1600" dirty="0" smtClean="0"/>
              <a:t>Captures the </a:t>
            </a:r>
            <a:r>
              <a:rPr lang="en-US" sz="1600" dirty="0" err="1" smtClean="0"/>
              <a:t>ciphertext</a:t>
            </a:r>
            <a:r>
              <a:rPr lang="en-US" sz="1600" dirty="0" smtClean="0"/>
              <a:t> does not give any additional information about the message to the adversary irrespective of prior knowledge about m.</a:t>
            </a:r>
            <a:endParaRPr lang="en-US" sz="1600" dirty="0" smtClean="0">
              <a:solidFill>
                <a:srgbClr val="FF0000"/>
              </a:solidFill>
            </a:endParaRP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1916088" y="5406315"/>
            <a:ext cx="22958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</a:rPr>
              <a:t>h</a:t>
            </a:r>
            <a:r>
              <a:rPr lang="en-US" sz="1600" dirty="0" smtClean="0">
                <a:solidFill>
                  <a:srgbClr val="0000FF"/>
                </a:solidFill>
              </a:rPr>
              <a:t>(m): </a:t>
            </a:r>
            <a:r>
              <a:rPr lang="en-US" sz="1600" dirty="0" smtClean="0">
                <a:solidFill>
                  <a:srgbClr val="3366FF"/>
                </a:solidFill>
              </a:rPr>
              <a:t>external info about m</a:t>
            </a:r>
            <a:r>
              <a:rPr lang="en-US" sz="1600" dirty="0" smtClean="0"/>
              <a:t>; history function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4508376" y="5406315"/>
            <a:ext cx="28719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3366FF"/>
                </a:solidFill>
              </a:rPr>
              <a:t>f(m)</a:t>
            </a:r>
            <a:r>
              <a:rPr lang="en-US" sz="1600" dirty="0">
                <a:solidFill>
                  <a:srgbClr val="3366FF"/>
                </a:solidFill>
              </a:rPr>
              <a:t>:</a:t>
            </a:r>
            <a:r>
              <a:rPr lang="en-US" sz="1600" dirty="0" smtClean="0">
                <a:solidFill>
                  <a:srgbClr val="3366FF"/>
                </a:solidFill>
              </a:rPr>
              <a:t> additional partial information about m </a:t>
            </a:r>
            <a:r>
              <a:rPr lang="en-US" sz="1600" dirty="0" smtClean="0"/>
              <a:t>that </a:t>
            </a:r>
            <a:r>
              <a:rPr lang="en-US" sz="1600" dirty="0" err="1" smtClean="0"/>
              <a:t>adv</a:t>
            </a:r>
            <a:r>
              <a:rPr lang="en-US" sz="1600" dirty="0" smtClean="0"/>
              <a:t> wants to compute 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51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-324544" y="-27384"/>
            <a:ext cx="9541122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  Syntax of SKE</a:t>
            </a:r>
            <a:endParaRPr lang="en-US" sz="32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395536" y="548680"/>
            <a:ext cx="8496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400" dirty="0" smtClean="0"/>
              <a:t>Key-generation Algorithm </a:t>
            </a:r>
            <a:r>
              <a:rPr lang="en-US" sz="2400" dirty="0" smtClean="0">
                <a:solidFill>
                  <a:srgbClr val="0000FF"/>
                </a:solidFill>
              </a:rPr>
              <a:t>(Gen(1</a:t>
            </a:r>
            <a:r>
              <a:rPr lang="en-US" sz="2400" baseline="30000" dirty="0" smtClean="0">
                <a:solidFill>
                  <a:srgbClr val="0000FF"/>
                </a:solidFill>
              </a:rPr>
              <a:t>n</a:t>
            </a:r>
            <a:r>
              <a:rPr lang="en-US" sz="2400" dirty="0" smtClean="0">
                <a:solidFill>
                  <a:srgbClr val="0000FF"/>
                </a:solidFill>
              </a:rPr>
              <a:t>)):</a:t>
            </a:r>
            <a:endParaRPr lang="en-US" sz="2200" dirty="0" smtClean="0">
              <a:solidFill>
                <a:srgbClr val="0000FF"/>
              </a:solidFill>
            </a:endParaRP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395536" y="2420888"/>
            <a:ext cx="8496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/>
              <a:t>2. Encryption Algorithm </a:t>
            </a:r>
            <a:r>
              <a:rPr lang="en-US" sz="2400" dirty="0" smtClean="0">
                <a:solidFill>
                  <a:srgbClr val="0000FF"/>
                </a:solidFill>
              </a:rPr>
              <a:t>(</a:t>
            </a:r>
            <a:r>
              <a:rPr lang="en-US" sz="2400" dirty="0" err="1" smtClean="0">
                <a:solidFill>
                  <a:srgbClr val="0000FF"/>
                </a:solidFill>
              </a:rPr>
              <a:t>Enc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k</a:t>
            </a:r>
            <a:r>
              <a:rPr lang="en-US" sz="2400" dirty="0" smtClean="0">
                <a:solidFill>
                  <a:srgbClr val="0000FF"/>
                </a:solidFill>
              </a:rPr>
              <a:t>(m)); m from {0,1}*:</a:t>
            </a:r>
            <a:endParaRPr lang="en-US" sz="2200" dirty="0" smtClean="0">
              <a:solidFill>
                <a:srgbClr val="0000FF"/>
              </a:solidFill>
            </a:endParaRP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395536" y="4077072"/>
            <a:ext cx="8496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/>
              <a:t>3. Decryption Algorithm </a:t>
            </a:r>
            <a:r>
              <a:rPr lang="en-US" sz="2400" dirty="0" smtClean="0">
                <a:solidFill>
                  <a:srgbClr val="0000FF"/>
                </a:solidFill>
              </a:rPr>
              <a:t>(Dec</a:t>
            </a:r>
            <a:r>
              <a:rPr lang="en-US" sz="2400" baseline="-25000" dirty="0" smtClean="0">
                <a:solidFill>
                  <a:srgbClr val="0000FF"/>
                </a:solidFill>
              </a:rPr>
              <a:t>k</a:t>
            </a:r>
            <a:r>
              <a:rPr lang="en-US" sz="2400" dirty="0" smtClean="0">
                <a:solidFill>
                  <a:srgbClr val="0000FF"/>
                </a:solidFill>
              </a:rPr>
              <a:t>(c)):</a:t>
            </a:r>
            <a:endParaRPr lang="en-US" sz="2200" dirty="0" smtClean="0">
              <a:solidFill>
                <a:srgbClr val="0000FF"/>
              </a:solidFill>
            </a:endParaRP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611560" y="1124744"/>
            <a:ext cx="84969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/>
              <a:t>MUST be a Randomized algorithm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611560" y="1640994"/>
            <a:ext cx="84969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/>
              <a:t>Outputs a </a:t>
            </a:r>
            <a:r>
              <a:rPr lang="en-US" dirty="0" smtClean="0">
                <a:solidFill>
                  <a:srgbClr val="0000FF"/>
                </a:solidFill>
              </a:rPr>
              <a:t>key k</a:t>
            </a:r>
            <a:r>
              <a:rPr lang="en-US" dirty="0" smtClean="0"/>
              <a:t> chosen according to </a:t>
            </a:r>
            <a:r>
              <a:rPr lang="en-US" dirty="0" smtClean="0">
                <a:solidFill>
                  <a:srgbClr val="0000FF"/>
                </a:solidFill>
              </a:rPr>
              <a:t>some probability distribution </a:t>
            </a:r>
            <a:r>
              <a:rPr lang="en-US" dirty="0" smtClean="0"/>
              <a:t>determined by the scheme; |k| &gt;= n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611560" y="2996952"/>
            <a:ext cx="84969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</a:rPr>
              <a:t>Deterministic/Randomized algorithm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611560" y="3469070"/>
            <a:ext cx="84969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/>
              <a:t>c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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00FF"/>
                </a:solidFill>
              </a:rPr>
              <a:t>Enc</a:t>
            </a:r>
            <a:r>
              <a:rPr lang="en-US" baseline="-25000" dirty="0" err="1" smtClean="0">
                <a:solidFill>
                  <a:srgbClr val="0000FF"/>
                </a:solidFill>
              </a:rPr>
              <a:t>k</a:t>
            </a:r>
            <a:r>
              <a:rPr lang="en-US" dirty="0" smtClean="0">
                <a:solidFill>
                  <a:srgbClr val="0000FF"/>
                </a:solidFill>
              </a:rPr>
              <a:t>(m) when randomized and c</a:t>
            </a:r>
            <a:r>
              <a:rPr lang="en-US" dirty="0">
                <a:solidFill>
                  <a:srgbClr val="0000FF"/>
                </a:solidFill>
              </a:rPr>
              <a:t>:=</a:t>
            </a:r>
            <a:r>
              <a:rPr lang="en-US" dirty="0" err="1">
                <a:solidFill>
                  <a:srgbClr val="0000FF"/>
                </a:solidFill>
              </a:rPr>
              <a:t>Enc</a:t>
            </a:r>
            <a:r>
              <a:rPr lang="en-US" baseline="-25000" dirty="0" err="1">
                <a:solidFill>
                  <a:srgbClr val="0000FF"/>
                </a:solidFill>
              </a:rPr>
              <a:t>k</a:t>
            </a:r>
            <a:r>
              <a:rPr lang="en-US" dirty="0">
                <a:solidFill>
                  <a:srgbClr val="0000FF"/>
                </a:solidFill>
              </a:rPr>
              <a:t>(m)</a:t>
            </a:r>
            <a:r>
              <a:rPr lang="en-US" dirty="0" smtClean="0"/>
              <a:t>  when deterministic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611560" y="4725144"/>
            <a:ext cx="84969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</a:rPr>
              <a:t>Usually deterministic </a:t>
            </a:r>
          </a:p>
        </p:txBody>
      </p:sp>
      <p:sp>
        <p:nvSpPr>
          <p:cNvPr id="2" name="Rectangle 1"/>
          <p:cNvSpPr/>
          <p:nvPr/>
        </p:nvSpPr>
        <p:spPr>
          <a:xfrm>
            <a:off x="611560" y="5230941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/>
              <a:t>Outputs m:= </a:t>
            </a:r>
            <a:r>
              <a:rPr lang="en-US" dirty="0" smtClean="0">
                <a:solidFill>
                  <a:srgbClr val="0000FF"/>
                </a:solidFill>
              </a:rPr>
              <a:t>Dec</a:t>
            </a:r>
            <a:r>
              <a:rPr lang="en-US" baseline="-25000" dirty="0" smtClean="0">
                <a:solidFill>
                  <a:srgbClr val="0000FF"/>
                </a:solidFill>
              </a:rPr>
              <a:t>k</a:t>
            </a:r>
            <a:r>
              <a:rPr lang="en-US" dirty="0" smtClean="0">
                <a:solidFill>
                  <a:srgbClr val="0000FF"/>
                </a:solidFill>
              </a:rPr>
              <a:t>(c)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6024" y="5877272"/>
            <a:ext cx="874846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If (Gen, </a:t>
            </a:r>
            <a:r>
              <a:rPr lang="en-US" dirty="0" err="1" smtClean="0"/>
              <a:t>Enc</a:t>
            </a:r>
            <a:r>
              <a:rPr lang="en-US" dirty="0" smtClean="0"/>
              <a:t>, Dec)  is defined over message space {0,1}</a:t>
            </a:r>
            <a:r>
              <a:rPr lang="en-US" baseline="30000" dirty="0" smtClean="0"/>
              <a:t>l(n)</a:t>
            </a:r>
            <a:r>
              <a:rPr lang="en-US" dirty="0" smtClean="0"/>
              <a:t> then fixed-length SKE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For message of length l(n) 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558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/>
      <p:bldP spid="50" grpId="0"/>
      <p:bldP spid="53" grpId="0"/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-324544" y="-27384"/>
            <a:ext cx="9793088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800" kern="0" dirty="0" smtClean="0">
                <a:solidFill>
                  <a:srgbClr val="009900"/>
                </a:solidFill>
                <a:ea typeface="+mj-ea"/>
                <a:cs typeface="+mj-cs"/>
              </a:rPr>
              <a:t>Semantic Security</a:t>
            </a:r>
            <a:endParaRPr lang="en-US" sz="38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44016" y="796642"/>
            <a:ext cx="91085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Two worlds: In one </a:t>
            </a:r>
            <a:r>
              <a:rPr lang="en-US" dirty="0" err="1" smtClean="0"/>
              <a:t>adv</a:t>
            </a:r>
            <a:r>
              <a:rPr lang="en-US" dirty="0" smtClean="0"/>
              <a:t> gets </a:t>
            </a:r>
            <a:r>
              <a:rPr lang="en-US" dirty="0" err="1" smtClean="0"/>
              <a:t>ciphertext</a:t>
            </a:r>
            <a:r>
              <a:rPr lang="en-US" dirty="0" smtClean="0"/>
              <a:t> and in another it does not. If the difference between probabilities of guessing f(x) in the both worlds are negligibly apart, then semantic security is achieved.</a:t>
            </a:r>
            <a:endParaRPr lang="en-US" dirty="0" smtClean="0">
              <a:solidFill>
                <a:srgbClr val="0000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67544" y="1938318"/>
            <a:ext cx="5400600" cy="1490682"/>
            <a:chOff x="467544" y="1938318"/>
            <a:chExt cx="5400600" cy="1490682"/>
          </a:xfrm>
        </p:grpSpPr>
        <p:sp>
          <p:nvSpPr>
            <p:cNvPr id="55" name="Rectangle 54"/>
            <p:cNvSpPr/>
            <p:nvPr/>
          </p:nvSpPr>
          <p:spPr>
            <a:xfrm>
              <a:off x="467544" y="2132856"/>
              <a:ext cx="2376264" cy="122413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25" name="Picture 18" descr="j0139031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27410" y="1938318"/>
              <a:ext cx="720654" cy="719867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1475656" y="2779172"/>
              <a:ext cx="3516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k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63688" y="2735310"/>
              <a:ext cx="360040" cy="355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8" name="Group 27"/>
            <p:cNvGrpSpPr/>
            <p:nvPr/>
          </p:nvGrpSpPr>
          <p:grpSpPr>
            <a:xfrm>
              <a:off x="2267744" y="2226350"/>
              <a:ext cx="648072" cy="360040"/>
              <a:chOff x="2123728" y="2012082"/>
              <a:chExt cx="648072" cy="36004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123728" y="2012082"/>
                <a:ext cx="576064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1" name="Text Box 7"/>
              <p:cNvSpPr txBox="1">
                <a:spLocks noChangeArrowheads="1"/>
              </p:cNvSpPr>
              <p:nvPr/>
            </p:nvSpPr>
            <p:spPr bwMode="auto">
              <a:xfrm>
                <a:off x="2195736" y="2020778"/>
                <a:ext cx="57606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/>
                  <a:t>Enc</a:t>
                </a:r>
                <a:endParaRPr lang="en-US" sz="1600" dirty="0" smtClean="0">
                  <a:solidFill>
                    <a:srgbClr val="0000FF"/>
                  </a:solidFill>
                </a:endParaRPr>
              </a:p>
            </p:txBody>
          </p:sp>
        </p:grpSp>
        <p:cxnSp>
          <p:nvCxnSpPr>
            <p:cNvPr id="32" name="Straight Arrow Connector 31"/>
            <p:cNvCxnSpPr/>
            <p:nvPr/>
          </p:nvCxnSpPr>
          <p:spPr>
            <a:xfrm>
              <a:off x="1619672" y="2420888"/>
              <a:ext cx="648072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1763688" y="2082334"/>
              <a:ext cx="3600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m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  <p:cxnSp>
          <p:nvCxnSpPr>
            <p:cNvPr id="35" name="Straight Arrow Connector 34"/>
            <p:cNvCxnSpPr>
              <a:endCxn id="30" idx="2"/>
            </p:cNvCxnSpPr>
            <p:nvPr/>
          </p:nvCxnSpPr>
          <p:spPr>
            <a:xfrm flipV="1">
              <a:off x="2555776" y="2586390"/>
              <a:ext cx="0" cy="504056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/>
            <p:cNvGrpSpPr/>
            <p:nvPr/>
          </p:nvGrpSpPr>
          <p:grpSpPr>
            <a:xfrm>
              <a:off x="467544" y="2874422"/>
              <a:ext cx="952654" cy="360040"/>
              <a:chOff x="2108652" y="2063518"/>
              <a:chExt cx="576064" cy="257172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2123729" y="2063518"/>
                <a:ext cx="473901" cy="2571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3" name="Text Box 7"/>
              <p:cNvSpPr txBox="1">
                <a:spLocks noChangeArrowheads="1"/>
              </p:cNvSpPr>
              <p:nvPr/>
            </p:nvSpPr>
            <p:spPr bwMode="auto">
              <a:xfrm>
                <a:off x="2108652" y="2078863"/>
                <a:ext cx="576064" cy="2418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/>
                  <a:t>Gen(1</a:t>
                </a:r>
                <a:r>
                  <a:rPr lang="en-US" sz="1600" baseline="30000" dirty="0" smtClean="0"/>
                  <a:t>n</a:t>
                </a:r>
                <a:r>
                  <a:rPr lang="en-US" sz="1600" dirty="0" smtClean="0"/>
                  <a:t>)</a:t>
                </a:r>
                <a:endParaRPr lang="en-US" sz="1600" dirty="0" smtClean="0">
                  <a:solidFill>
                    <a:srgbClr val="0000FF"/>
                  </a:solidFill>
                </a:endParaRPr>
              </a:p>
            </p:txBody>
          </p:sp>
        </p:grpSp>
        <p:cxnSp>
          <p:nvCxnSpPr>
            <p:cNvPr id="44" name="Straight Arrow Connector 43"/>
            <p:cNvCxnSpPr/>
            <p:nvPr/>
          </p:nvCxnSpPr>
          <p:spPr>
            <a:xfrm flipV="1">
              <a:off x="1259632" y="3090446"/>
              <a:ext cx="1296144" cy="8384"/>
            </a:xfrm>
            <a:prstGeom prst="straightConnector1">
              <a:avLst/>
            </a:prstGeom>
            <a:ln>
              <a:solidFill>
                <a:srgbClr val="0000FF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2771800" y="2420888"/>
              <a:ext cx="1584176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2915816" y="2082334"/>
              <a:ext cx="136815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c </a:t>
              </a:r>
              <a:r>
                <a:rPr lang="en-US" sz="1600" dirty="0" smtClean="0">
                  <a:sym typeface="Symbol"/>
                </a:rPr>
                <a:t> </a:t>
              </a:r>
              <a:r>
                <a:rPr lang="en-US" sz="1600" dirty="0" err="1" smtClean="0">
                  <a:sym typeface="Symbol"/>
                </a:rPr>
                <a:t>Enc</a:t>
              </a:r>
              <a:r>
                <a:rPr lang="en-US" sz="1600" baseline="-25000" dirty="0" err="1" smtClean="0">
                  <a:sym typeface="Symbol"/>
                </a:rPr>
                <a:t>k</a:t>
              </a:r>
              <a:r>
                <a:rPr lang="en-US" sz="1600" dirty="0" smtClean="0">
                  <a:sym typeface="Symbol"/>
                </a:rPr>
                <a:t>(m)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>
              <a:off x="5148064" y="2442374"/>
              <a:ext cx="720080" cy="0"/>
            </a:xfrm>
            <a:prstGeom prst="straightConnector1">
              <a:avLst/>
            </a:prstGeom>
            <a:ln>
              <a:solidFill>
                <a:srgbClr val="0000FF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5220072" y="2103820"/>
              <a:ext cx="6480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h(m)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 flipV="1">
              <a:off x="4644008" y="2658398"/>
              <a:ext cx="0" cy="432048"/>
            </a:xfrm>
            <a:prstGeom prst="straightConnector1">
              <a:avLst/>
            </a:prstGeom>
            <a:ln>
              <a:solidFill>
                <a:srgbClr val="0000FF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3923928" y="3090446"/>
              <a:ext cx="1800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guess about f(m)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98" name="Text Box 7"/>
          <p:cNvSpPr txBox="1">
            <a:spLocks noChangeArrowheads="1"/>
          </p:cNvSpPr>
          <p:nvPr/>
        </p:nvSpPr>
        <p:spPr bwMode="auto">
          <a:xfrm>
            <a:off x="216024" y="3892986"/>
            <a:ext cx="89279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 = (Gen, Enc, Dec) is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semantically-secure in the presence of a eavesdropper</a:t>
            </a:r>
            <a:r>
              <a:rPr lang="en-US" dirty="0" smtClean="0">
                <a:sym typeface="Symbol"/>
              </a:rPr>
              <a:t> if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for every P</a:t>
            </a:r>
            <a:r>
              <a:rPr lang="en-US" dirty="0" smtClean="0">
                <a:solidFill>
                  <a:srgbClr val="FF0000"/>
                </a:solidFill>
              </a:rPr>
              <a:t>PT A there exists a A’ such that for any </a:t>
            </a:r>
            <a:r>
              <a:rPr lang="en-US" dirty="0" err="1" smtClean="0">
                <a:solidFill>
                  <a:srgbClr val="FF0000"/>
                </a:solidFill>
              </a:rPr>
              <a:t>Samp</a:t>
            </a:r>
            <a:r>
              <a:rPr lang="en-US" dirty="0" smtClean="0">
                <a:solidFill>
                  <a:srgbClr val="FF0000"/>
                </a:solidFill>
              </a:rPr>
              <a:t> and PPT functions f and h</a:t>
            </a:r>
            <a:r>
              <a:rPr lang="en-US" dirty="0" smtClean="0"/>
              <a:t>: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105" name="Text Box 7"/>
          <p:cNvSpPr txBox="1">
            <a:spLocks noChangeArrowheads="1"/>
          </p:cNvSpPr>
          <p:nvPr/>
        </p:nvSpPr>
        <p:spPr bwMode="auto">
          <a:xfrm>
            <a:off x="3932312" y="4653136"/>
            <a:ext cx="2520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8000"/>
                </a:solidFill>
              </a:rPr>
              <a:t>Pr [ A’(1</a:t>
            </a:r>
            <a:r>
              <a:rPr lang="en-US" sz="1600" baseline="30000" dirty="0" smtClean="0">
                <a:solidFill>
                  <a:srgbClr val="008000"/>
                </a:solidFill>
              </a:rPr>
              <a:t>n</a:t>
            </a:r>
            <a:r>
              <a:rPr lang="en-US" sz="1600" dirty="0" smtClean="0">
                <a:solidFill>
                  <a:srgbClr val="008000"/>
                </a:solidFill>
              </a:rPr>
              <a:t>,|m|,h(m) =f(m)]</a:t>
            </a:r>
            <a:endParaRPr lang="en-US" sz="1600" baseline="-25000" dirty="0" smtClean="0">
              <a:solidFill>
                <a:srgbClr val="008000"/>
              </a:solidFill>
            </a:endParaRPr>
          </a:p>
        </p:txBody>
      </p:sp>
      <p:sp>
        <p:nvSpPr>
          <p:cNvPr id="109" name="Text Box 7"/>
          <p:cNvSpPr txBox="1">
            <a:spLocks noChangeArrowheads="1"/>
          </p:cNvSpPr>
          <p:nvPr/>
        </p:nvSpPr>
        <p:spPr bwMode="auto">
          <a:xfrm>
            <a:off x="3491880" y="4581128"/>
            <a:ext cx="351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/>
              <a:t>-</a:t>
            </a:r>
            <a:endParaRPr lang="en-US" sz="2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10" name="Text Box 7"/>
          <p:cNvSpPr txBox="1">
            <a:spLocks noChangeArrowheads="1"/>
          </p:cNvSpPr>
          <p:nvPr/>
        </p:nvSpPr>
        <p:spPr bwMode="auto">
          <a:xfrm>
            <a:off x="835968" y="4581128"/>
            <a:ext cx="351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/>
              <a:t>|</a:t>
            </a:r>
            <a:endParaRPr lang="en-US" sz="2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11" name="Text Box 7"/>
          <p:cNvSpPr txBox="1">
            <a:spLocks noChangeArrowheads="1"/>
          </p:cNvSpPr>
          <p:nvPr/>
        </p:nvSpPr>
        <p:spPr bwMode="auto">
          <a:xfrm>
            <a:off x="6380584" y="4581128"/>
            <a:ext cx="351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/>
              <a:t>|</a:t>
            </a:r>
            <a:endParaRPr lang="en-US" sz="2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12" name="Text Box 7"/>
          <p:cNvSpPr txBox="1">
            <a:spLocks noChangeArrowheads="1"/>
          </p:cNvSpPr>
          <p:nvPr/>
        </p:nvSpPr>
        <p:spPr bwMode="auto">
          <a:xfrm>
            <a:off x="6596608" y="4632231"/>
            <a:ext cx="10717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 </a:t>
            </a:r>
            <a:r>
              <a:rPr lang="en-US" sz="1600" dirty="0" err="1" smtClean="0">
                <a:sym typeface="Symbol"/>
              </a:rPr>
              <a:t>negl</a:t>
            </a:r>
            <a:r>
              <a:rPr lang="en-US" sz="1600" dirty="0" smtClean="0">
                <a:sym typeface="Symbol"/>
              </a:rPr>
              <a:t>(n)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660232" y="1988840"/>
            <a:ext cx="2376264" cy="1512168"/>
            <a:chOff x="3419872" y="3789040"/>
            <a:chExt cx="2376264" cy="1512168"/>
          </a:xfrm>
        </p:grpSpPr>
        <p:cxnSp>
          <p:nvCxnSpPr>
            <p:cNvPr id="86" name="Straight Arrow Connector 85"/>
            <p:cNvCxnSpPr/>
            <p:nvPr/>
          </p:nvCxnSpPr>
          <p:spPr>
            <a:xfrm>
              <a:off x="5004048" y="4221088"/>
              <a:ext cx="720080" cy="0"/>
            </a:xfrm>
            <a:prstGeom prst="straightConnector1">
              <a:avLst/>
            </a:prstGeom>
            <a:ln>
              <a:solidFill>
                <a:srgbClr val="0000FF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 Box 7"/>
            <p:cNvSpPr txBox="1">
              <a:spLocks noChangeArrowheads="1"/>
            </p:cNvSpPr>
            <p:nvPr/>
          </p:nvSpPr>
          <p:spPr bwMode="auto">
            <a:xfrm>
              <a:off x="5004048" y="3861048"/>
              <a:ext cx="6480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h(m)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 flipV="1">
              <a:off x="4644008" y="4530606"/>
              <a:ext cx="0" cy="432048"/>
            </a:xfrm>
            <a:prstGeom prst="straightConnector1">
              <a:avLst/>
            </a:prstGeom>
            <a:ln>
              <a:solidFill>
                <a:srgbClr val="0000FF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 Box 7"/>
            <p:cNvSpPr txBox="1">
              <a:spLocks noChangeArrowheads="1"/>
            </p:cNvSpPr>
            <p:nvPr/>
          </p:nvSpPr>
          <p:spPr bwMode="auto">
            <a:xfrm>
              <a:off x="3932312" y="4962654"/>
              <a:ext cx="18638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guess about f(m)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  <p:pic>
          <p:nvPicPr>
            <p:cNvPr id="4608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22440" y="3789040"/>
              <a:ext cx="681608" cy="772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6" name="Text Box 7"/>
            <p:cNvSpPr txBox="1">
              <a:spLocks noChangeArrowheads="1"/>
            </p:cNvSpPr>
            <p:nvPr/>
          </p:nvSpPr>
          <p:spPr bwMode="auto">
            <a:xfrm>
              <a:off x="3491880" y="3789040"/>
              <a:ext cx="6480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</a:rPr>
                <a:t>|m|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3419872" y="4221088"/>
              <a:ext cx="864096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Straight Connector 61"/>
          <p:cNvCxnSpPr/>
          <p:nvPr/>
        </p:nvCxnSpPr>
        <p:spPr>
          <a:xfrm>
            <a:off x="6228184" y="1556792"/>
            <a:ext cx="0" cy="223224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1051992" y="4653136"/>
            <a:ext cx="23678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Pr [ A(1</a:t>
            </a:r>
            <a:r>
              <a:rPr lang="en-US" sz="1600" baseline="30000" dirty="0" smtClean="0">
                <a:solidFill>
                  <a:srgbClr val="FF0000"/>
                </a:solidFill>
              </a:rPr>
              <a:t>n</a:t>
            </a:r>
            <a:r>
              <a:rPr lang="en-US" sz="1600" dirty="0" smtClean="0">
                <a:solidFill>
                  <a:srgbClr val="FF0000"/>
                </a:solidFill>
              </a:rPr>
              <a:t>,c,h(m) =f(m)]</a:t>
            </a:r>
            <a:endParaRPr lang="en-US" sz="1600" baseline="-25000" dirty="0" smtClean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3608" y="5201905"/>
            <a:ext cx="28803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sym typeface="Symbol"/>
              </a:rPr>
              <a:t>Probability taken over </a:t>
            </a:r>
          </a:p>
          <a:p>
            <a:r>
              <a:rPr lang="en-US" sz="1600" dirty="0" smtClean="0">
                <a:solidFill>
                  <a:srgbClr val="FF0000"/>
                </a:solidFill>
                <a:sym typeface="Symbol"/>
              </a:rPr>
              <a:t>&gt;&gt; uniform k, </a:t>
            </a:r>
          </a:p>
          <a:p>
            <a:r>
              <a:rPr lang="en-US" sz="1600" dirty="0" smtClean="0">
                <a:solidFill>
                  <a:srgbClr val="FF0000"/>
                </a:solidFill>
                <a:sym typeface="Symbol"/>
              </a:rPr>
              <a:t>&gt;&gt; m output by </a:t>
            </a:r>
            <a:r>
              <a:rPr lang="en-US" sz="1600" dirty="0" err="1" smtClean="0">
                <a:solidFill>
                  <a:srgbClr val="FF0000"/>
                </a:solidFill>
                <a:sym typeface="Symbol"/>
              </a:rPr>
              <a:t>Samp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(1</a:t>
            </a:r>
            <a:r>
              <a:rPr lang="en-US" sz="1600" baseline="30000" dirty="0" smtClean="0">
                <a:solidFill>
                  <a:srgbClr val="FF0000"/>
                </a:solidFill>
                <a:sym typeface="Symbol"/>
              </a:rPr>
              <a:t>n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), </a:t>
            </a:r>
          </a:p>
          <a:p>
            <a:r>
              <a:rPr lang="en-US" sz="1600" dirty="0" smtClean="0">
                <a:solidFill>
                  <a:srgbClr val="FF0000"/>
                </a:solidFill>
                <a:sym typeface="Symbol"/>
              </a:rPr>
              <a:t>&gt;&gt; the randomness of A and</a:t>
            </a:r>
          </a:p>
          <a:p>
            <a:r>
              <a:rPr lang="en-US" sz="1600" dirty="0" smtClean="0">
                <a:solidFill>
                  <a:srgbClr val="FF0000"/>
                </a:solidFill>
                <a:sym typeface="Symbol"/>
              </a:rPr>
              <a:t>&gt;&gt; the randomness of </a:t>
            </a:r>
            <a:r>
              <a:rPr lang="en-US" sz="1600" dirty="0" err="1" smtClean="0">
                <a:solidFill>
                  <a:srgbClr val="FF0000"/>
                </a:solidFill>
                <a:sym typeface="Symbol"/>
              </a:rPr>
              <a:t>Enc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60032" y="2564904"/>
            <a:ext cx="353507" cy="369332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69" name="Rectangle 68"/>
          <p:cNvSpPr/>
          <p:nvPr/>
        </p:nvSpPr>
        <p:spPr>
          <a:xfrm>
            <a:off x="8100392" y="2492896"/>
            <a:ext cx="395098" cy="369332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A’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3923928" y="5192032"/>
            <a:ext cx="2880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sym typeface="Symbol"/>
              </a:rPr>
              <a:t>Probability taken over</a:t>
            </a:r>
          </a:p>
          <a:p>
            <a:r>
              <a:rPr lang="en-US" sz="1600" dirty="0" smtClean="0">
                <a:solidFill>
                  <a:srgbClr val="008000"/>
                </a:solidFill>
                <a:sym typeface="Symbol"/>
              </a:rPr>
              <a:t>&gt;&gt; m output by </a:t>
            </a:r>
            <a:r>
              <a:rPr lang="en-US" sz="1600" dirty="0" err="1" smtClean="0">
                <a:solidFill>
                  <a:srgbClr val="008000"/>
                </a:solidFill>
                <a:sym typeface="Symbol"/>
              </a:rPr>
              <a:t>Samp</a:t>
            </a:r>
            <a:r>
              <a:rPr lang="en-US" sz="1600" dirty="0" smtClean="0">
                <a:solidFill>
                  <a:srgbClr val="008000"/>
                </a:solidFill>
                <a:sym typeface="Symbol"/>
              </a:rPr>
              <a:t>(1</a:t>
            </a:r>
            <a:r>
              <a:rPr lang="en-US" sz="1600" baseline="30000" dirty="0" smtClean="0">
                <a:solidFill>
                  <a:srgbClr val="008000"/>
                </a:solidFill>
                <a:sym typeface="Symbol"/>
              </a:rPr>
              <a:t>n</a:t>
            </a:r>
            <a:r>
              <a:rPr lang="en-US" sz="1600" dirty="0" smtClean="0">
                <a:solidFill>
                  <a:srgbClr val="008000"/>
                </a:solidFill>
                <a:sym typeface="Symbol"/>
              </a:rPr>
              <a:t>) and </a:t>
            </a:r>
          </a:p>
          <a:p>
            <a:r>
              <a:rPr lang="en-US" sz="1600" dirty="0" smtClean="0">
                <a:solidFill>
                  <a:srgbClr val="008000"/>
                </a:solidFill>
                <a:sym typeface="Symbol"/>
              </a:rPr>
              <a:t>&gt;&gt; the randomness of A’</a:t>
            </a:r>
            <a:endParaRPr lang="en-US" sz="1600" dirty="0">
              <a:solidFill>
                <a:srgbClr val="008000"/>
              </a:solidFill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3635896" y="2348880"/>
            <a:ext cx="2753686" cy="1800200"/>
            <a:chOff x="4611605" y="3655227"/>
            <a:chExt cx="1996423" cy="859362"/>
          </a:xfrm>
        </p:grpSpPr>
        <p:sp>
          <p:nvSpPr>
            <p:cNvPr id="115" name="Cloud Callout 114"/>
            <p:cNvSpPr/>
            <p:nvPr/>
          </p:nvSpPr>
          <p:spPr>
            <a:xfrm>
              <a:off x="4676413" y="3655227"/>
              <a:ext cx="1931615" cy="859362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6" name="Text Box 7"/>
            <p:cNvSpPr txBox="1">
              <a:spLocks noChangeArrowheads="1"/>
            </p:cNvSpPr>
            <p:nvPr/>
          </p:nvSpPr>
          <p:spPr bwMode="auto">
            <a:xfrm>
              <a:off x="4611605" y="3921504"/>
              <a:ext cx="1944216" cy="396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</a:rPr>
                <a:t>Computational version </a:t>
              </a:r>
              <a:r>
                <a:rPr lang="en-US" sz="1600" dirty="0" smtClean="0"/>
                <a:t>of Shannon’s definition of perfect-security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2387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5" grpId="0"/>
      <p:bldP spid="109" grpId="0"/>
      <p:bldP spid="110" grpId="0"/>
      <p:bldP spid="111" grpId="0"/>
      <p:bldP spid="112" grpId="0"/>
      <p:bldP spid="63" grpId="0"/>
      <p:bldP spid="8" grpId="0"/>
      <p:bldP spid="7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67544" y="44624"/>
            <a:ext cx="8496944" cy="93610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err="1" smtClean="0">
                <a:solidFill>
                  <a:srgbClr val="009900"/>
                </a:solidFill>
                <a:ea typeface="+mj-ea"/>
                <a:cs typeface="+mj-cs"/>
              </a:rPr>
              <a:t>Indistinguishability</a:t>
            </a:r>
            <a:r>
              <a:rPr lang="en-US" sz="3000" kern="0" dirty="0" smtClean="0">
                <a:solidFill>
                  <a:srgbClr val="009900"/>
                </a:solidFill>
                <a:ea typeface="+mj-ea"/>
                <a:cs typeface="+mj-cs"/>
              </a:rPr>
              <a:t> Based Definition</a:t>
            </a:r>
            <a:endParaRPr lang="en-US" sz="30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074" y="2037640"/>
            <a:ext cx="174283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778" y="2073767"/>
            <a:ext cx="1514272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3"/>
          <p:cNvGrpSpPr/>
          <p:nvPr/>
        </p:nvGrpSpPr>
        <p:grpSpPr>
          <a:xfrm>
            <a:off x="6266511" y="1124744"/>
            <a:ext cx="3130025" cy="338554"/>
            <a:chOff x="1259632" y="2031231"/>
            <a:chExt cx="3528392" cy="617862"/>
          </a:xfrm>
        </p:grpSpPr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1259632" y="2031231"/>
              <a:ext cx="3528392" cy="617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 = </a:t>
              </a:r>
              <a:r>
                <a:rPr lang="en-US" sz="1600" dirty="0" smtClean="0"/>
                <a:t>(Gen, Enc, Dec),       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18371" y="2162646"/>
              <a:ext cx="443525" cy="394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395536" y="2946430"/>
            <a:ext cx="15121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I can break </a:t>
            </a:r>
            <a:endParaRPr lang="en-US" sz="1400" dirty="0" smtClean="0">
              <a:solidFill>
                <a:srgbClr val="0000FF"/>
              </a:solidFill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6583578" y="3090446"/>
            <a:ext cx="16608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Let me verify</a:t>
            </a:r>
            <a:endParaRPr lang="en-US" sz="1400" dirty="0" smtClean="0">
              <a:solidFill>
                <a:srgbClr val="0000FF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567390" y="2298358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42"/>
          <p:cNvGrpSpPr/>
          <p:nvPr/>
        </p:nvGrpSpPr>
        <p:grpSpPr>
          <a:xfrm>
            <a:off x="2551131" y="1938317"/>
            <a:ext cx="2630616" cy="307777"/>
            <a:chOff x="491107" y="1535016"/>
            <a:chExt cx="2965421" cy="561695"/>
          </a:xfrm>
        </p:grpSpPr>
        <p:sp>
          <p:nvSpPr>
            <p:cNvPr id="44" name="Text Box 7"/>
            <p:cNvSpPr txBox="1">
              <a:spLocks noChangeArrowheads="1"/>
            </p:cNvSpPr>
            <p:nvPr/>
          </p:nvSpPr>
          <p:spPr bwMode="auto">
            <a:xfrm>
              <a:off x="491107" y="1535016"/>
              <a:ext cx="2965421" cy="561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m</a:t>
              </a:r>
              <a:r>
                <a:rPr lang="en-US" sz="1400" baseline="-25000" dirty="0" smtClean="0"/>
                <a:t>0</a:t>
              </a:r>
              <a:r>
                <a:rPr lang="en-US" sz="1400" dirty="0" smtClean="0"/>
                <a:t>, m</a:t>
              </a:r>
              <a:r>
                <a:rPr lang="en-US" sz="1400" baseline="-25000" dirty="0" smtClean="0"/>
                <a:t>1</a:t>
              </a:r>
              <a:r>
                <a:rPr lang="en-US" sz="1400" dirty="0" smtClean="0">
                  <a:sym typeface="Symbol"/>
                </a:rPr>
                <a:t></a:t>
              </a:r>
              <a:r>
                <a:rPr lang="en-US" sz="1400" dirty="0" smtClean="0"/>
                <a:t>       , |m</a:t>
              </a:r>
              <a:r>
                <a:rPr lang="en-US" sz="1400" baseline="-25000" dirty="0" smtClean="0"/>
                <a:t>0</a:t>
              </a:r>
              <a:r>
                <a:rPr lang="en-US" sz="1400" dirty="0" smtClean="0"/>
                <a:t>|=|m</a:t>
              </a:r>
              <a:r>
                <a:rPr lang="en-US" sz="1400" baseline="-25000" dirty="0" smtClean="0"/>
                <a:t>1</a:t>
              </a:r>
              <a:r>
                <a:rPr lang="en-US" sz="1400" dirty="0" smtClean="0"/>
                <a:t>|</a:t>
              </a:r>
              <a:endParaRPr lang="en-US" sz="1400" dirty="0" smtClean="0">
                <a:solidFill>
                  <a:srgbClr val="0000FF"/>
                </a:solidFill>
              </a:endParaRPr>
            </a:p>
          </p:txBody>
        </p:sp>
        <p:pic>
          <p:nvPicPr>
            <p:cNvPr id="4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64868" y="1627221"/>
              <a:ext cx="443524" cy="394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2466347" y="2247836"/>
            <a:ext cx="32577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(freedom to choose any pair)</a:t>
            </a:r>
            <a:endParaRPr lang="en-US" sz="1400" dirty="0" smtClean="0">
              <a:solidFill>
                <a:srgbClr val="0000FF"/>
              </a:solidFill>
            </a:endParaRPr>
          </a:p>
        </p:txBody>
      </p:sp>
      <p:grpSp>
        <p:nvGrpSpPr>
          <p:cNvPr id="4" name="Group 48"/>
          <p:cNvGrpSpPr/>
          <p:nvPr/>
        </p:nvGrpSpPr>
        <p:grpSpPr>
          <a:xfrm>
            <a:off x="8316416" y="3356992"/>
            <a:ext cx="1070992" cy="307777"/>
            <a:chOff x="7514955" y="5223801"/>
            <a:chExt cx="1207300" cy="561692"/>
          </a:xfrm>
        </p:grpSpPr>
        <p:sp>
          <p:nvSpPr>
            <p:cNvPr id="47" name="Rectangle 46"/>
            <p:cNvSpPr/>
            <p:nvPr/>
          </p:nvSpPr>
          <p:spPr>
            <a:xfrm>
              <a:off x="7524328" y="5301208"/>
              <a:ext cx="914400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/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7514955" y="5223801"/>
              <a:ext cx="1207300" cy="561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/>
                <a:t>Gen(1</a:t>
              </a:r>
              <a:r>
                <a:rPr lang="en-US" sz="1400" baseline="30000" dirty="0" smtClean="0"/>
                <a:t>n</a:t>
              </a:r>
              <a:r>
                <a:rPr lang="en-US" sz="1400" dirty="0" smtClean="0"/>
                <a:t>)</a:t>
              </a:r>
              <a:endParaRPr lang="en-US" sz="1400" dirty="0" smtClean="0">
                <a:solidFill>
                  <a:srgbClr val="0000FF"/>
                </a:solidFill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 flipH="1" flipV="1">
            <a:off x="8100392" y="3162454"/>
            <a:ext cx="301968" cy="305786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7"/>
          <p:cNvSpPr txBox="1">
            <a:spLocks noChangeArrowheads="1"/>
          </p:cNvSpPr>
          <p:nvPr/>
        </p:nvSpPr>
        <p:spPr bwMode="auto">
          <a:xfrm rot="18882211">
            <a:off x="8230343" y="3033352"/>
            <a:ext cx="3832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/>
              <a:t>k</a:t>
            </a:r>
            <a:endParaRPr lang="en-US" sz="1400" dirty="0" smtClean="0">
              <a:solidFill>
                <a:srgbClr val="0000FF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1628800"/>
            <a:ext cx="69946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59"/>
          <p:cNvGrpSpPr/>
          <p:nvPr/>
        </p:nvGrpSpPr>
        <p:grpSpPr>
          <a:xfrm>
            <a:off x="7470210" y="1809690"/>
            <a:ext cx="1206246" cy="480861"/>
            <a:chOff x="7267392" y="1543317"/>
            <a:chExt cx="1359768" cy="877571"/>
          </a:xfrm>
        </p:grpSpPr>
        <p:cxnSp>
          <p:nvCxnSpPr>
            <p:cNvPr id="53" name="Straight Connector 52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 rot="20690469">
              <a:off x="7267392" y="1543317"/>
              <a:ext cx="1359768" cy="561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FF0000"/>
                  </a:solidFill>
                </a:rPr>
                <a:t>b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 {0, 1}</a:t>
              </a:r>
              <a:endParaRPr lang="en-US" sz="1400" dirty="0" smtClean="0">
                <a:solidFill>
                  <a:srgbClr val="FF0000"/>
                </a:solidFill>
              </a:endParaRPr>
            </a:p>
          </p:txBody>
        </p:sp>
      </p:grpSp>
      <p:cxnSp>
        <p:nvCxnSpPr>
          <p:cNvPr id="61" name="Straight Connector 60"/>
          <p:cNvCxnSpPr/>
          <p:nvPr/>
        </p:nvCxnSpPr>
        <p:spPr>
          <a:xfrm>
            <a:off x="2567390" y="2919797"/>
            <a:ext cx="3385537" cy="0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4716016" y="2586390"/>
            <a:ext cx="13885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/>
              <a:t>c </a:t>
            </a:r>
            <a:r>
              <a:rPr lang="en-US" sz="1400" dirty="0" smtClean="0">
                <a:sym typeface="Symbol"/>
              </a:rPr>
              <a:t> </a:t>
            </a:r>
            <a:r>
              <a:rPr lang="en-US" sz="1400" dirty="0" err="1" smtClean="0">
                <a:sym typeface="Symbol"/>
              </a:rPr>
              <a:t>Enc</a:t>
            </a:r>
            <a:r>
              <a:rPr lang="en-US" sz="1400" baseline="-25000" dirty="0" err="1" smtClean="0">
                <a:sym typeface="Symbol"/>
              </a:rPr>
              <a:t>k</a:t>
            </a:r>
            <a:r>
              <a:rPr lang="en-US" sz="1400" dirty="0" smtClean="0">
                <a:sym typeface="Symbol"/>
              </a:rPr>
              <a:t>(</a:t>
            </a:r>
            <a:r>
              <a:rPr lang="en-US" sz="1400" dirty="0" err="1" smtClean="0">
                <a:sym typeface="Symbol"/>
              </a:rPr>
              <a:t>m</a:t>
            </a:r>
            <a:r>
              <a:rPr lang="en-US" sz="1400" baseline="-25000" dirty="0" err="1" smtClean="0">
                <a:sym typeface="Symbol"/>
              </a:rPr>
              <a:t>b</a:t>
            </a:r>
            <a:r>
              <a:rPr lang="en-US" sz="1400" dirty="0" smtClean="0">
                <a:sym typeface="Symbol"/>
              </a:rPr>
              <a:t>)</a:t>
            </a:r>
            <a:endParaRPr lang="en-US" sz="1400" dirty="0" smtClean="0">
              <a:solidFill>
                <a:srgbClr val="0000FF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2631268" y="3274905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2535339" y="2967916"/>
            <a:ext cx="20366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/>
              <a:t>b’ </a:t>
            </a:r>
            <a:r>
              <a:rPr lang="en-US" sz="1400" dirty="0" smtClean="0">
                <a:sym typeface="Symbol"/>
              </a:rPr>
              <a:t> {0, 1}</a:t>
            </a:r>
            <a:endParaRPr lang="en-US" sz="1400" dirty="0" smtClean="0">
              <a:solidFill>
                <a:srgbClr val="0000FF"/>
              </a:solidFill>
            </a:endParaRP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2123728" y="3284984"/>
            <a:ext cx="47571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(Attacker’s guess about encrypted message)</a:t>
            </a:r>
            <a:endParaRPr lang="en-US" sz="1400" dirty="0" smtClean="0">
              <a:solidFill>
                <a:srgbClr val="0000FF"/>
              </a:solidFill>
            </a:endParaRPr>
          </a:p>
        </p:txBody>
      </p:sp>
      <p:grpSp>
        <p:nvGrpSpPr>
          <p:cNvPr id="6" name="Group 66"/>
          <p:cNvGrpSpPr/>
          <p:nvPr/>
        </p:nvGrpSpPr>
        <p:grpSpPr>
          <a:xfrm>
            <a:off x="2375756" y="3701055"/>
            <a:ext cx="1213683" cy="464607"/>
            <a:chOff x="7452320" y="1572982"/>
            <a:chExt cx="1368152" cy="847906"/>
          </a:xfrm>
        </p:grpSpPr>
        <p:cxnSp>
          <p:nvCxnSpPr>
            <p:cNvPr id="68" name="Straight Connector 67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 Box 7"/>
            <p:cNvSpPr txBox="1">
              <a:spLocks noChangeArrowheads="1"/>
            </p:cNvSpPr>
            <p:nvPr/>
          </p:nvSpPr>
          <p:spPr bwMode="auto">
            <a:xfrm rot="20725378">
              <a:off x="7460704" y="1572982"/>
              <a:ext cx="1359768" cy="561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FF0000"/>
                  </a:solidFill>
                </a:rPr>
                <a:t>b </a:t>
              </a:r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= b’</a:t>
              </a:r>
              <a:endParaRPr lang="en-US" sz="14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591816" y="4098558"/>
            <a:ext cx="21079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1 --- attacker won</a:t>
            </a:r>
            <a:endParaRPr lang="en-US" sz="1400" dirty="0" smtClean="0">
              <a:solidFill>
                <a:srgbClr val="0000FF"/>
              </a:solidFill>
            </a:endParaRPr>
          </a:p>
        </p:txBody>
      </p:sp>
      <p:grpSp>
        <p:nvGrpSpPr>
          <p:cNvPr id="7" name="Group 70"/>
          <p:cNvGrpSpPr/>
          <p:nvPr/>
        </p:nvGrpSpPr>
        <p:grpSpPr>
          <a:xfrm>
            <a:off x="4739244" y="3903215"/>
            <a:ext cx="1343522" cy="307777"/>
            <a:chOff x="6948264" y="1789529"/>
            <a:chExt cx="1514516" cy="561693"/>
          </a:xfrm>
        </p:grpSpPr>
        <p:cxnSp>
          <p:nvCxnSpPr>
            <p:cNvPr id="72" name="Straight Connector 71"/>
            <p:cNvCxnSpPr/>
            <p:nvPr/>
          </p:nvCxnSpPr>
          <p:spPr>
            <a:xfrm flipH="1" flipV="1">
              <a:off x="6948264" y="1867000"/>
              <a:ext cx="864096" cy="432047"/>
            </a:xfrm>
            <a:prstGeom prst="line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 rot="963375">
              <a:off x="7103012" y="1789529"/>
              <a:ext cx="1359768" cy="561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00FF"/>
                  </a:solidFill>
                </a:rPr>
                <a:t>b </a:t>
              </a:r>
              <a:r>
                <a:rPr lang="en-US" sz="1400" dirty="0" smtClean="0">
                  <a:solidFill>
                    <a:srgbClr val="0000FF"/>
                  </a:solidFill>
                  <a:sym typeface="Symbol"/>
                </a:rPr>
                <a:t> b’</a:t>
              </a:r>
              <a:endParaRPr lang="en-US" sz="14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5488360" y="4026550"/>
            <a:ext cx="21079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0 --- attacker lost</a:t>
            </a:r>
            <a:endParaRPr lang="en-US" sz="1400" dirty="0" smtClean="0">
              <a:solidFill>
                <a:srgbClr val="0000FF"/>
              </a:solidFill>
            </a:endParaRPr>
          </a:p>
        </p:txBody>
      </p:sp>
      <p:grpSp>
        <p:nvGrpSpPr>
          <p:cNvPr id="8" name="Group 75"/>
          <p:cNvGrpSpPr/>
          <p:nvPr/>
        </p:nvGrpSpPr>
        <p:grpSpPr>
          <a:xfrm>
            <a:off x="-252536" y="930206"/>
            <a:ext cx="8424936" cy="698594"/>
            <a:chOff x="323528" y="1002214"/>
            <a:chExt cx="8424936" cy="698594"/>
          </a:xfrm>
        </p:grpSpPr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323528" y="1196752"/>
              <a:ext cx="84249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  <a:sym typeface="Symbol"/>
                </a:rPr>
                <a:t>        Eavesdropping </a:t>
              </a:r>
              <a:r>
                <a:rPr lang="en-US" sz="1600" dirty="0" err="1" smtClean="0">
                  <a:solidFill>
                    <a:srgbClr val="0000FF"/>
                  </a:solidFill>
                  <a:sym typeface="Symbol"/>
                </a:rPr>
                <a:t>indistinguishability</a:t>
              </a:r>
              <a:r>
                <a:rPr lang="en-US" sz="1600" dirty="0" smtClean="0">
                  <a:solidFill>
                    <a:srgbClr val="0000FF"/>
                  </a:solidFill>
                  <a:sym typeface="Symbol"/>
                </a:rPr>
                <a:t> experiment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grpSp>
          <p:nvGrpSpPr>
            <p:cNvPr id="9" name="Group 74"/>
            <p:cNvGrpSpPr/>
            <p:nvPr/>
          </p:nvGrpSpPr>
          <p:grpSpPr>
            <a:xfrm>
              <a:off x="5220072" y="1002214"/>
              <a:ext cx="2232248" cy="698594"/>
              <a:chOff x="4724400" y="1628800"/>
              <a:chExt cx="2232248" cy="698594"/>
            </a:xfrm>
          </p:grpSpPr>
          <p:sp>
            <p:nvSpPr>
              <p:cNvPr id="57" name="Text Box 7"/>
              <p:cNvSpPr txBox="1">
                <a:spLocks noChangeArrowheads="1"/>
              </p:cNvSpPr>
              <p:nvPr/>
            </p:nvSpPr>
            <p:spPr bwMode="auto">
              <a:xfrm>
                <a:off x="4724400" y="1804754"/>
                <a:ext cx="2232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err="1" smtClean="0"/>
                  <a:t>PrivK</a:t>
                </a:r>
                <a:r>
                  <a:rPr lang="en-US" sz="1600" dirty="0" smtClean="0"/>
                  <a:t>         (n)</a:t>
                </a:r>
                <a:endParaRPr lang="en-US" sz="16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9" name="Text Box 7"/>
              <p:cNvSpPr txBox="1">
                <a:spLocks noChangeArrowheads="1"/>
              </p:cNvSpPr>
              <p:nvPr/>
            </p:nvSpPr>
            <p:spPr bwMode="auto">
              <a:xfrm>
                <a:off x="5228456" y="1988840"/>
                <a:ext cx="6396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/>
                  <a:t>A, </a:t>
                </a:r>
                <a:r>
                  <a:rPr lang="en-US" sz="1600" dirty="0" smtClean="0">
                    <a:sym typeface="Symbol"/>
                  </a:rPr>
                  <a:t></a:t>
                </a:r>
                <a:endParaRPr lang="en-US" sz="16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4" name="Text Box 7"/>
              <p:cNvSpPr txBox="1">
                <a:spLocks noChangeArrowheads="1"/>
              </p:cNvSpPr>
              <p:nvPr/>
            </p:nvSpPr>
            <p:spPr bwMode="auto">
              <a:xfrm>
                <a:off x="5292080" y="1628800"/>
                <a:ext cx="6396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/>
                  <a:t>co</a:t>
                </a:r>
                <a:endParaRPr lang="en-US" sz="1600" dirty="0" smtClean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251520" y="4932456"/>
            <a:ext cx="878497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  has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indistinguishable encryptions in the presence of an eavesdropper or is co-secure </a:t>
            </a:r>
            <a:r>
              <a:rPr lang="en-US" sz="1600" dirty="0" smtClean="0">
                <a:sym typeface="Symbol"/>
              </a:rPr>
              <a:t>if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for every PPT  attacker A</a:t>
            </a:r>
            <a:r>
              <a:rPr lang="en-US" sz="1600" dirty="0" smtClean="0">
                <a:sym typeface="Symbol"/>
              </a:rPr>
              <a:t>, there is a negligible function </a:t>
            </a:r>
            <a:r>
              <a:rPr lang="en-US" sz="1600" dirty="0" err="1" smtClean="0">
                <a:sym typeface="Symbol"/>
              </a:rPr>
              <a:t>negl</a:t>
            </a:r>
            <a:r>
              <a:rPr lang="en-US" sz="1600" dirty="0" smtClean="0">
                <a:sym typeface="Symbol"/>
              </a:rPr>
              <a:t>(n) such that</a:t>
            </a:r>
            <a:endParaRPr lang="en-US" sz="1600" dirty="0" smtClean="0">
              <a:solidFill>
                <a:srgbClr val="FF0000"/>
              </a:solidFill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251520" y="3306470"/>
            <a:ext cx="20078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Run time: Poly(n)</a:t>
            </a:r>
            <a:endParaRPr lang="en-US" sz="1400" dirty="0" smtClean="0">
              <a:solidFill>
                <a:srgbClr val="0000FF"/>
              </a:solidFill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619944" y="1628800"/>
            <a:ext cx="15037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Attacker A</a:t>
            </a:r>
            <a:endParaRPr lang="en-US" sz="1400" dirty="0" smtClean="0">
              <a:solidFill>
                <a:srgbClr val="0000FF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-4140968" y="5619438"/>
            <a:ext cx="9145016" cy="977914"/>
            <a:chOff x="251520" y="5013176"/>
            <a:chExt cx="9145016" cy="977914"/>
          </a:xfrm>
        </p:grpSpPr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8028384" y="5221649"/>
              <a:ext cx="136815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½</a:t>
              </a:r>
              <a:r>
                <a:rPr lang="en-US" sz="1600" dirty="0" smtClean="0">
                  <a:sym typeface="Symbol"/>
                </a:rPr>
                <a:t> + </a:t>
              </a:r>
              <a:r>
                <a:rPr lang="en-US" sz="1600" dirty="0" err="1" smtClean="0">
                  <a:sym typeface="Symbol"/>
                </a:rPr>
                <a:t>negl</a:t>
              </a:r>
              <a:r>
                <a:rPr lang="en-US" sz="1600" dirty="0" smtClean="0">
                  <a:sym typeface="Symbol"/>
                </a:rPr>
                <a:t>(n)</a:t>
              </a:r>
            </a:p>
            <a:p>
              <a:pPr marL="457200" indent="-457200">
                <a:spcBef>
                  <a:spcPct val="50000"/>
                </a:spcBef>
              </a:pP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grpSp>
          <p:nvGrpSpPr>
            <p:cNvPr id="71" name="Group 83"/>
            <p:cNvGrpSpPr/>
            <p:nvPr/>
          </p:nvGrpSpPr>
          <p:grpSpPr>
            <a:xfrm>
              <a:off x="251520" y="5013176"/>
              <a:ext cx="8424936" cy="792088"/>
              <a:chOff x="251520" y="5013176"/>
              <a:chExt cx="8424936" cy="792088"/>
            </a:xfrm>
          </p:grpSpPr>
          <p:grpSp>
            <p:nvGrpSpPr>
              <p:cNvPr id="75" name="Group 81"/>
              <p:cNvGrpSpPr/>
              <p:nvPr/>
            </p:nvGrpSpPr>
            <p:grpSpPr>
              <a:xfrm>
                <a:off x="251520" y="5013176"/>
                <a:ext cx="8424936" cy="792088"/>
                <a:chOff x="251520" y="4869160"/>
                <a:chExt cx="8424936" cy="792088"/>
              </a:xfrm>
            </p:grpSpPr>
            <p:sp>
              <p:nvSpPr>
                <p:cNvPr id="8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51520" y="5135706"/>
                  <a:ext cx="8424936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endParaRPr lang="en-US" sz="2000" dirty="0" smtClean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8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588496" y="5055567"/>
                  <a:ext cx="56768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smtClean="0">
                      <a:sym typeface="Symbol"/>
                    </a:rPr>
                    <a:t>Pr</a:t>
                  </a:r>
                  <a:endParaRPr lang="en-US" sz="1600" dirty="0" smtClean="0">
                    <a:solidFill>
                      <a:srgbClr val="0000FF"/>
                    </a:solidFill>
                  </a:endParaRPr>
                </a:p>
              </p:txBody>
            </p:sp>
            <p:grpSp>
              <p:nvGrpSpPr>
                <p:cNvPr id="87" name="Group 80"/>
                <p:cNvGrpSpPr/>
                <p:nvPr/>
              </p:nvGrpSpPr>
              <p:grpSpPr>
                <a:xfrm>
                  <a:off x="5940152" y="4869160"/>
                  <a:ext cx="1791816" cy="792088"/>
                  <a:chOff x="5940152" y="4869160"/>
                  <a:chExt cx="1791816" cy="792088"/>
                </a:xfrm>
              </p:grpSpPr>
              <p:grpSp>
                <p:nvGrpSpPr>
                  <p:cNvPr id="88" name="Group 54"/>
                  <p:cNvGrpSpPr/>
                  <p:nvPr/>
                </p:nvGrpSpPr>
                <p:grpSpPr>
                  <a:xfrm>
                    <a:off x="5948536" y="4869160"/>
                    <a:ext cx="1503784" cy="792088"/>
                    <a:chOff x="700336" y="5013176"/>
                    <a:chExt cx="1503784" cy="792088"/>
                  </a:xfrm>
                </p:grpSpPr>
                <p:sp>
                  <p:nvSpPr>
                    <p:cNvPr id="91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0336" y="5229200"/>
                      <a:ext cx="1503784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/>
                        <a:t>PrivK</a:t>
                      </a:r>
                      <a:r>
                        <a:rPr lang="en-US" sz="1600" dirty="0" smtClean="0"/>
                        <a:t>     (n)</a:t>
                      </a:r>
                      <a:endParaRPr lang="en-US" sz="1600" dirty="0" smtClean="0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92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1992" y="5466710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smtClean="0"/>
                        <a:t>A, </a:t>
                      </a:r>
                      <a:r>
                        <a:rPr lang="en-US" sz="1600" dirty="0" smtClean="0">
                          <a:sym typeface="Symbol"/>
                        </a:rPr>
                        <a:t></a:t>
                      </a:r>
                      <a:endParaRPr lang="en-US" sz="1600" dirty="0" smtClean="0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93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24000" y="5013176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smtClean="0"/>
                        <a:t>co</a:t>
                      </a:r>
                      <a:endParaRPr lang="en-US" sz="1600" dirty="0" smtClean="0">
                        <a:solidFill>
                          <a:srgbClr val="0000FF"/>
                        </a:solidFill>
                      </a:endParaRPr>
                    </a:p>
                  </p:txBody>
                </p:sp>
              </p:grpSp>
              <p:sp>
                <p:nvSpPr>
                  <p:cNvPr id="89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4288" y="5085184"/>
                    <a:ext cx="56768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57200" indent="-457200">
                      <a:spcBef>
                        <a:spcPct val="50000"/>
                      </a:spcBef>
                    </a:pPr>
                    <a:r>
                      <a:rPr lang="en-US" sz="1600" dirty="0" smtClean="0">
                        <a:sym typeface="Symbol"/>
                      </a:rPr>
                      <a:t>= 1</a:t>
                    </a:r>
                    <a:endParaRPr lang="en-US" sz="1600" dirty="0" smtClean="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90" name="Double Bracket 89"/>
                  <p:cNvSpPr/>
                  <p:nvPr/>
                </p:nvSpPr>
                <p:spPr>
                  <a:xfrm>
                    <a:off x="5940152" y="4869160"/>
                    <a:ext cx="1728192" cy="792088"/>
                  </a:xfrm>
                  <a:prstGeom prst="bracketPair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</p:grpSp>
          <p:sp>
            <p:nvSpPr>
              <p:cNvPr id="76" name="Text Box 7"/>
              <p:cNvSpPr txBox="1">
                <a:spLocks noChangeArrowheads="1"/>
              </p:cNvSpPr>
              <p:nvPr/>
            </p:nvSpPr>
            <p:spPr bwMode="auto">
              <a:xfrm>
                <a:off x="7820744" y="5261138"/>
                <a:ext cx="56768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</a:t>
                </a:r>
                <a:endParaRPr lang="en-US" sz="1600" dirty="0" smtClean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95" name="Text Box 7"/>
          <p:cNvSpPr txBox="1">
            <a:spLocks noChangeArrowheads="1"/>
          </p:cNvSpPr>
          <p:nvPr/>
        </p:nvSpPr>
        <p:spPr bwMode="auto">
          <a:xfrm>
            <a:off x="5076056" y="5724545"/>
            <a:ext cx="38884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Probability is taken over the randomness used by A and the challenger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3528" y="683404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Common Feature: Experiment- a game between a challenger and an adversary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47664" y="4748951"/>
            <a:ext cx="5904656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ym typeface="Symbol"/>
              </a:rPr>
              <a:t>All Security Definitions will be in </a:t>
            </a:r>
            <a:r>
              <a:rPr lang="en-US" dirty="0" err="1" smtClean="0">
                <a:sym typeface="Symbol"/>
              </a:rPr>
              <a:t>Ind</a:t>
            </a:r>
            <a:r>
              <a:rPr lang="en-US" dirty="0" smtClean="0">
                <a:sym typeface="Symbol"/>
              </a:rPr>
              <a:t> style</a:t>
            </a:r>
          </a:p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sym typeface="Symbol"/>
              </a:rPr>
              <a:t>SEMANTIC Security ≈ IND Security</a:t>
            </a:r>
          </a:p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sym typeface="Symbol"/>
              </a:rPr>
              <a:t>(First Chalk &amp; Talk Topic)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35496" y="3717032"/>
            <a:ext cx="9144000" cy="0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6512" y="443711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 Box 7"/>
          <p:cNvSpPr txBox="1">
            <a:spLocks noChangeArrowheads="1"/>
          </p:cNvSpPr>
          <p:nvPr/>
        </p:nvSpPr>
        <p:spPr bwMode="auto">
          <a:xfrm>
            <a:off x="6588224" y="1628800"/>
            <a:ext cx="15037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Challenger</a:t>
            </a:r>
            <a:endParaRPr lang="en-US" sz="1400" dirty="0" smtClean="0">
              <a:solidFill>
                <a:srgbClr val="0000FF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203848" y="3594502"/>
            <a:ext cx="2232248" cy="698594"/>
            <a:chOff x="4788024" y="4314582"/>
            <a:chExt cx="2232248" cy="698594"/>
          </a:xfrm>
        </p:grpSpPr>
        <p:sp>
          <p:nvSpPr>
            <p:cNvPr id="79" name="Text Box 7"/>
            <p:cNvSpPr txBox="1">
              <a:spLocks noChangeArrowheads="1"/>
            </p:cNvSpPr>
            <p:nvPr/>
          </p:nvSpPr>
          <p:spPr bwMode="auto">
            <a:xfrm>
              <a:off x="4788024" y="4530606"/>
              <a:ext cx="2232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/>
                <a:t>PrivK</a:t>
              </a:r>
              <a:r>
                <a:rPr lang="en-US" sz="1600" dirty="0" smtClean="0"/>
                <a:t>         (n) 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80" name="Text Box 7"/>
            <p:cNvSpPr txBox="1">
              <a:spLocks noChangeArrowheads="1"/>
            </p:cNvSpPr>
            <p:nvPr/>
          </p:nvSpPr>
          <p:spPr bwMode="auto">
            <a:xfrm>
              <a:off x="5300464" y="4674622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A, </a:t>
              </a:r>
              <a:r>
                <a:rPr lang="en-US" sz="1600" dirty="0" smtClean="0">
                  <a:sym typeface="Symbol"/>
                </a:rPr>
                <a:t>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83" name="Text Box 7"/>
            <p:cNvSpPr txBox="1">
              <a:spLocks noChangeArrowheads="1"/>
            </p:cNvSpPr>
            <p:nvPr/>
          </p:nvSpPr>
          <p:spPr bwMode="auto">
            <a:xfrm>
              <a:off x="5364088" y="4314582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co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5513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6" grpId="0"/>
      <p:bldP spid="52" grpId="0"/>
      <p:bldP spid="62" grpId="0"/>
      <p:bldP spid="64" grpId="0"/>
      <p:bldP spid="65" grpId="0"/>
      <p:bldP spid="70" grpId="0"/>
      <p:bldP spid="77" grpId="0"/>
      <p:bldP spid="84" grpId="0"/>
      <p:bldP spid="51" grpId="0"/>
      <p:bldP spid="54" grpId="0"/>
      <p:bldP spid="95" grpId="0"/>
      <p:bldP spid="11" grpId="0" animBg="1"/>
      <p:bldP spid="8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67544" y="-27384"/>
            <a:ext cx="8496944" cy="93610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ea typeface="+mj-ea"/>
                <a:cs typeface="+mj-cs"/>
              </a:rPr>
              <a:t> Equivalent Formulation of </a:t>
            </a:r>
            <a:r>
              <a:rPr lang="en-US" sz="3000" kern="0" dirty="0" err="1" smtClean="0">
                <a:solidFill>
                  <a:srgbClr val="009900"/>
                </a:solidFill>
                <a:ea typeface="+mj-ea"/>
                <a:cs typeface="+mj-cs"/>
              </a:rPr>
              <a:t>Ind</a:t>
            </a:r>
            <a:r>
              <a:rPr lang="en-US" sz="3000" kern="0" dirty="0" smtClean="0">
                <a:solidFill>
                  <a:srgbClr val="009900"/>
                </a:solidFill>
                <a:ea typeface="+mj-ea"/>
                <a:cs typeface="+mj-cs"/>
              </a:rPr>
              <a:t> Definition</a:t>
            </a:r>
            <a:endParaRPr lang="en-US" sz="30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074" y="1512098"/>
            <a:ext cx="174283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778" y="1548225"/>
            <a:ext cx="1514272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3"/>
          <p:cNvGrpSpPr/>
          <p:nvPr/>
        </p:nvGrpSpPr>
        <p:grpSpPr>
          <a:xfrm>
            <a:off x="2822902" y="1052736"/>
            <a:ext cx="3130025" cy="338554"/>
            <a:chOff x="1259632" y="2031231"/>
            <a:chExt cx="3528392" cy="617862"/>
          </a:xfrm>
        </p:grpSpPr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1259632" y="2031231"/>
              <a:ext cx="3528392" cy="617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 = </a:t>
              </a:r>
              <a:r>
                <a:rPr lang="en-US" sz="1600" dirty="0" smtClean="0"/>
                <a:t>(Gen, Enc, Dec),       , n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18371" y="2162646"/>
              <a:ext cx="443525" cy="394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395536" y="2420888"/>
            <a:ext cx="1512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I can break 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6583578" y="2564904"/>
            <a:ext cx="16608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Let me verify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567390" y="1772816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42"/>
          <p:cNvGrpSpPr/>
          <p:nvPr/>
        </p:nvGrpSpPr>
        <p:grpSpPr>
          <a:xfrm>
            <a:off x="2949966" y="1412775"/>
            <a:ext cx="2702154" cy="338554"/>
            <a:chOff x="1259632" y="1535016"/>
            <a:chExt cx="3046064" cy="617863"/>
          </a:xfrm>
        </p:grpSpPr>
        <p:sp>
          <p:nvSpPr>
            <p:cNvPr id="44" name="Text Box 7"/>
            <p:cNvSpPr txBox="1">
              <a:spLocks noChangeArrowheads="1"/>
            </p:cNvSpPr>
            <p:nvPr/>
          </p:nvSpPr>
          <p:spPr bwMode="auto">
            <a:xfrm>
              <a:off x="1259632" y="1535016"/>
              <a:ext cx="3046064" cy="617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m</a:t>
              </a:r>
              <a:r>
                <a:rPr lang="en-US" sz="1600" baseline="-25000" dirty="0" smtClean="0"/>
                <a:t>0</a:t>
              </a:r>
              <a:r>
                <a:rPr lang="en-US" sz="1600" dirty="0" smtClean="0"/>
                <a:t>, m</a:t>
              </a:r>
              <a:r>
                <a:rPr lang="en-US" sz="1600" baseline="-25000" dirty="0" smtClean="0"/>
                <a:t>1</a:t>
              </a:r>
              <a:r>
                <a:rPr lang="en-US" sz="1600" dirty="0" smtClean="0">
                  <a:sym typeface="Symbol"/>
                </a:rPr>
                <a:t></a:t>
              </a:r>
              <a:r>
                <a:rPr lang="en-US" sz="1600" dirty="0" smtClean="0"/>
                <a:t>       , |m</a:t>
              </a:r>
              <a:r>
                <a:rPr lang="en-US" sz="1600" baseline="-25000" dirty="0" smtClean="0"/>
                <a:t>0</a:t>
              </a:r>
              <a:r>
                <a:rPr lang="en-US" sz="1600" dirty="0" smtClean="0"/>
                <a:t>| = |m</a:t>
              </a:r>
              <a:r>
                <a:rPr lang="en-US" sz="1600" baseline="-25000" dirty="0" smtClean="0"/>
                <a:t>1</a:t>
              </a:r>
              <a:r>
                <a:rPr lang="en-US" sz="1600" dirty="0" smtClean="0"/>
                <a:t>|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pic>
          <p:nvPicPr>
            <p:cNvPr id="4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5" y="1666433"/>
              <a:ext cx="443524" cy="394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2759024" y="1722294"/>
            <a:ext cx="32577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(freedom to choose any pair)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grpSp>
        <p:nvGrpSpPr>
          <p:cNvPr id="4" name="Group 48"/>
          <p:cNvGrpSpPr/>
          <p:nvPr/>
        </p:nvGrpSpPr>
        <p:grpSpPr>
          <a:xfrm>
            <a:off x="8073008" y="3018439"/>
            <a:ext cx="1070992" cy="338554"/>
            <a:chOff x="7514955" y="5223801"/>
            <a:chExt cx="1207300" cy="617860"/>
          </a:xfrm>
        </p:grpSpPr>
        <p:sp>
          <p:nvSpPr>
            <p:cNvPr id="47" name="Rectangle 46"/>
            <p:cNvSpPr/>
            <p:nvPr/>
          </p:nvSpPr>
          <p:spPr>
            <a:xfrm>
              <a:off x="7524328" y="5301208"/>
              <a:ext cx="914400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7514955" y="5223801"/>
              <a:ext cx="1207300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Gen(1</a:t>
              </a:r>
              <a:r>
                <a:rPr lang="en-US" sz="1600" baseline="30000" dirty="0" smtClean="0"/>
                <a:t>n</a:t>
              </a:r>
              <a:r>
                <a:rPr lang="en-US" sz="1600" dirty="0" smtClean="0"/>
                <a:t>)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 flipH="1" flipV="1">
            <a:off x="8100392" y="2636912"/>
            <a:ext cx="301968" cy="305786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7"/>
          <p:cNvSpPr txBox="1">
            <a:spLocks noChangeArrowheads="1"/>
          </p:cNvSpPr>
          <p:nvPr/>
        </p:nvSpPr>
        <p:spPr bwMode="auto">
          <a:xfrm rot="18882211">
            <a:off x="8230343" y="2492422"/>
            <a:ext cx="383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k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4408" y="908720"/>
            <a:ext cx="69946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59"/>
          <p:cNvGrpSpPr/>
          <p:nvPr/>
        </p:nvGrpSpPr>
        <p:grpSpPr>
          <a:xfrm>
            <a:off x="7470210" y="1268760"/>
            <a:ext cx="1206246" cy="496249"/>
            <a:chOff x="7267392" y="1515234"/>
            <a:chExt cx="1359768" cy="905654"/>
          </a:xfrm>
        </p:grpSpPr>
        <p:cxnSp>
          <p:nvCxnSpPr>
            <p:cNvPr id="53" name="Straight Connector 52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 rot="20690469">
              <a:off x="7267392" y="1515234"/>
              <a:ext cx="1359768" cy="617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</a:rPr>
                <a:t>b </a:t>
              </a:r>
              <a:r>
                <a:rPr lang="en-US" sz="1600" dirty="0" smtClean="0">
                  <a:solidFill>
                    <a:srgbClr val="FF0000"/>
                  </a:solidFill>
                  <a:sym typeface="Symbol"/>
                </a:rPr>
                <a:t> {0, 1}</a:t>
              </a:r>
              <a:endParaRPr lang="en-US" sz="1600" dirty="0" smtClean="0">
                <a:solidFill>
                  <a:srgbClr val="FF0000"/>
                </a:solidFill>
              </a:endParaRPr>
            </a:p>
          </p:txBody>
        </p:sp>
      </p:grpSp>
      <p:cxnSp>
        <p:nvCxnSpPr>
          <p:cNvPr id="61" name="Straight Connector 60"/>
          <p:cNvCxnSpPr/>
          <p:nvPr/>
        </p:nvCxnSpPr>
        <p:spPr>
          <a:xfrm>
            <a:off x="2567390" y="2394255"/>
            <a:ext cx="3385537" cy="0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3469121" y="2060848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c </a:t>
            </a:r>
            <a:r>
              <a:rPr lang="en-US" sz="1600" dirty="0" smtClean="0">
                <a:sym typeface="Symbol"/>
              </a:rPr>
              <a:t> </a:t>
            </a:r>
            <a:r>
              <a:rPr lang="en-US" sz="1600" dirty="0" err="1" smtClean="0">
                <a:sym typeface="Symbol"/>
              </a:rPr>
              <a:t>Enc</a:t>
            </a:r>
            <a:r>
              <a:rPr lang="en-US" sz="1600" baseline="-25000" dirty="0" err="1" smtClean="0">
                <a:sym typeface="Symbol"/>
              </a:rPr>
              <a:t>k</a:t>
            </a:r>
            <a:r>
              <a:rPr lang="en-US" sz="1600" dirty="0" smtClean="0">
                <a:sym typeface="Symbol"/>
              </a:rPr>
              <a:t>(</a:t>
            </a:r>
            <a:r>
              <a:rPr lang="en-US" sz="1600" dirty="0" err="1" smtClean="0">
                <a:sym typeface="Symbol"/>
              </a:rPr>
              <a:t>m</a:t>
            </a:r>
            <a:r>
              <a:rPr lang="en-US" sz="1600" baseline="-25000" dirty="0" err="1" smtClean="0">
                <a:sym typeface="Symbol"/>
              </a:rPr>
              <a:t>b</a:t>
            </a:r>
            <a:r>
              <a:rPr lang="en-US" sz="1600" dirty="0" smtClean="0">
                <a:sym typeface="Symbol"/>
              </a:rPr>
              <a:t>)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2631268" y="2749363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3788511" y="2442374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b’ </a:t>
            </a:r>
            <a:r>
              <a:rPr lang="en-US" sz="1600" dirty="0" smtClean="0">
                <a:sym typeface="Symbol"/>
              </a:rPr>
              <a:t> {0, 1}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2123728" y="2759442"/>
            <a:ext cx="47571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(Attacker’s guess about encrypted message)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3347864" y="3162454"/>
            <a:ext cx="17247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Game Output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grpSp>
        <p:nvGrpSpPr>
          <p:cNvPr id="6" name="Group 66"/>
          <p:cNvGrpSpPr/>
          <p:nvPr/>
        </p:nvGrpSpPr>
        <p:grpSpPr>
          <a:xfrm>
            <a:off x="2375756" y="3160125"/>
            <a:ext cx="1213683" cy="479995"/>
            <a:chOff x="7452320" y="1544899"/>
            <a:chExt cx="1368152" cy="875989"/>
          </a:xfrm>
        </p:grpSpPr>
        <p:cxnSp>
          <p:nvCxnSpPr>
            <p:cNvPr id="68" name="Straight Connector 67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 Box 7"/>
            <p:cNvSpPr txBox="1">
              <a:spLocks noChangeArrowheads="1"/>
            </p:cNvSpPr>
            <p:nvPr/>
          </p:nvSpPr>
          <p:spPr bwMode="auto">
            <a:xfrm rot="20725378">
              <a:off x="7460704" y="1544899"/>
              <a:ext cx="1359768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</a:rPr>
                <a:t>b </a:t>
              </a:r>
              <a:r>
                <a:rPr lang="en-US" sz="1600" dirty="0" smtClean="0">
                  <a:solidFill>
                    <a:srgbClr val="FF0000"/>
                  </a:solidFill>
                  <a:sym typeface="Symbol"/>
                </a:rPr>
                <a:t>= b’</a:t>
              </a:r>
              <a:endParaRPr lang="en-US" sz="16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591816" y="3573016"/>
            <a:ext cx="2107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1 --- attacker won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grpSp>
        <p:nvGrpSpPr>
          <p:cNvPr id="7" name="Group 70"/>
          <p:cNvGrpSpPr/>
          <p:nvPr/>
        </p:nvGrpSpPr>
        <p:grpSpPr>
          <a:xfrm>
            <a:off x="4739244" y="3362285"/>
            <a:ext cx="1343522" cy="338554"/>
            <a:chOff x="6948264" y="1761446"/>
            <a:chExt cx="1514516" cy="617861"/>
          </a:xfrm>
        </p:grpSpPr>
        <p:cxnSp>
          <p:nvCxnSpPr>
            <p:cNvPr id="72" name="Straight Connector 71"/>
            <p:cNvCxnSpPr/>
            <p:nvPr/>
          </p:nvCxnSpPr>
          <p:spPr>
            <a:xfrm flipH="1" flipV="1">
              <a:off x="6948264" y="1867000"/>
              <a:ext cx="864096" cy="432047"/>
            </a:xfrm>
            <a:prstGeom prst="line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 rot="963375">
              <a:off x="7103012" y="1761446"/>
              <a:ext cx="1359768" cy="617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</a:rPr>
                <a:t>b </a:t>
              </a:r>
              <a:r>
                <a:rPr lang="en-US" sz="1600" dirty="0" smtClean="0">
                  <a:solidFill>
                    <a:srgbClr val="0000FF"/>
                  </a:solidFill>
                  <a:sym typeface="Symbol"/>
                </a:rPr>
                <a:t> b’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5488360" y="3501008"/>
            <a:ext cx="2107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0 --- attacker lost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251520" y="2780928"/>
            <a:ext cx="20078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Run time: Poly(n)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619944" y="1103258"/>
            <a:ext cx="15037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Attacker A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-2556792" y="3819238"/>
            <a:ext cx="9145016" cy="977914"/>
            <a:chOff x="251520" y="5013176"/>
            <a:chExt cx="9145016" cy="977914"/>
          </a:xfrm>
        </p:grpSpPr>
        <p:sp>
          <p:nvSpPr>
            <p:cNvPr id="75" name="Text Box 7"/>
            <p:cNvSpPr txBox="1">
              <a:spLocks noChangeArrowheads="1"/>
            </p:cNvSpPr>
            <p:nvPr/>
          </p:nvSpPr>
          <p:spPr bwMode="auto">
            <a:xfrm>
              <a:off x="8028384" y="5221649"/>
              <a:ext cx="136815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½</a:t>
              </a:r>
              <a:r>
                <a:rPr lang="en-US" sz="1600" dirty="0" smtClean="0">
                  <a:sym typeface="Symbol"/>
                </a:rPr>
                <a:t> + </a:t>
              </a:r>
              <a:r>
                <a:rPr lang="en-US" sz="1600" dirty="0" err="1" smtClean="0">
                  <a:sym typeface="Symbol"/>
                </a:rPr>
                <a:t>negl</a:t>
              </a:r>
              <a:r>
                <a:rPr lang="en-US" sz="1600" dirty="0" smtClean="0">
                  <a:sym typeface="Symbol"/>
                </a:rPr>
                <a:t>(n)</a:t>
              </a:r>
            </a:p>
            <a:p>
              <a:pPr marL="457200" indent="-457200">
                <a:spcBef>
                  <a:spcPct val="50000"/>
                </a:spcBef>
              </a:pP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grpSp>
          <p:nvGrpSpPr>
            <p:cNvPr id="78" name="Group 83"/>
            <p:cNvGrpSpPr/>
            <p:nvPr/>
          </p:nvGrpSpPr>
          <p:grpSpPr>
            <a:xfrm>
              <a:off x="251520" y="5013176"/>
              <a:ext cx="8424936" cy="792088"/>
              <a:chOff x="251520" y="5013176"/>
              <a:chExt cx="8424936" cy="792088"/>
            </a:xfrm>
          </p:grpSpPr>
          <p:grpSp>
            <p:nvGrpSpPr>
              <p:cNvPr id="79" name="Group 81"/>
              <p:cNvGrpSpPr/>
              <p:nvPr/>
            </p:nvGrpSpPr>
            <p:grpSpPr>
              <a:xfrm>
                <a:off x="251520" y="5013176"/>
                <a:ext cx="8424936" cy="792088"/>
                <a:chOff x="251520" y="4869160"/>
                <a:chExt cx="8424936" cy="792088"/>
              </a:xfrm>
            </p:grpSpPr>
            <p:sp>
              <p:nvSpPr>
                <p:cNvPr id="8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51520" y="5135706"/>
                  <a:ext cx="8424936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endParaRPr lang="en-US" sz="2000" dirty="0" smtClean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8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588496" y="5055567"/>
                  <a:ext cx="56768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smtClean="0">
                      <a:sym typeface="Symbol"/>
                    </a:rPr>
                    <a:t>Pr</a:t>
                  </a:r>
                  <a:endParaRPr lang="en-US" sz="1600" dirty="0" smtClean="0">
                    <a:solidFill>
                      <a:srgbClr val="0000FF"/>
                    </a:solidFill>
                  </a:endParaRPr>
                </a:p>
              </p:txBody>
            </p:sp>
            <p:grpSp>
              <p:nvGrpSpPr>
                <p:cNvPr id="83" name="Group 80"/>
                <p:cNvGrpSpPr/>
                <p:nvPr/>
              </p:nvGrpSpPr>
              <p:grpSpPr>
                <a:xfrm>
                  <a:off x="5940152" y="4869160"/>
                  <a:ext cx="1791816" cy="792088"/>
                  <a:chOff x="5940152" y="4869160"/>
                  <a:chExt cx="1791816" cy="792088"/>
                </a:xfrm>
              </p:grpSpPr>
              <p:grpSp>
                <p:nvGrpSpPr>
                  <p:cNvPr id="87" name="Group 54"/>
                  <p:cNvGrpSpPr/>
                  <p:nvPr/>
                </p:nvGrpSpPr>
                <p:grpSpPr>
                  <a:xfrm>
                    <a:off x="5948536" y="4869160"/>
                    <a:ext cx="1503784" cy="792088"/>
                    <a:chOff x="700336" y="5013176"/>
                    <a:chExt cx="1503784" cy="792088"/>
                  </a:xfrm>
                </p:grpSpPr>
                <p:sp>
                  <p:nvSpPr>
                    <p:cNvPr id="97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0336" y="5229200"/>
                      <a:ext cx="1503784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/>
                        <a:t>PrivK</a:t>
                      </a:r>
                      <a:r>
                        <a:rPr lang="en-US" sz="1600" dirty="0" smtClean="0"/>
                        <a:t>     (n)</a:t>
                      </a:r>
                      <a:endParaRPr lang="en-US" sz="1600" dirty="0" smtClean="0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98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1992" y="5466710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smtClean="0"/>
                        <a:t>A, </a:t>
                      </a:r>
                      <a:r>
                        <a:rPr lang="en-US" sz="1600" dirty="0" smtClean="0">
                          <a:sym typeface="Symbol"/>
                        </a:rPr>
                        <a:t></a:t>
                      </a:r>
                      <a:endParaRPr lang="en-US" sz="1600" dirty="0" smtClean="0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99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24000" y="5013176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smtClean="0"/>
                        <a:t>co</a:t>
                      </a:r>
                      <a:endParaRPr lang="en-US" sz="1600" dirty="0" smtClean="0">
                        <a:solidFill>
                          <a:srgbClr val="0000FF"/>
                        </a:solidFill>
                      </a:endParaRPr>
                    </a:p>
                  </p:txBody>
                </p:sp>
              </p:grpSp>
              <p:sp>
                <p:nvSpPr>
                  <p:cNvPr id="88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4288" y="5085184"/>
                    <a:ext cx="56768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57200" indent="-457200">
                      <a:spcBef>
                        <a:spcPct val="50000"/>
                      </a:spcBef>
                    </a:pPr>
                    <a:r>
                      <a:rPr lang="en-US" sz="1600" dirty="0" smtClean="0">
                        <a:sym typeface="Symbol"/>
                      </a:rPr>
                      <a:t>= 1</a:t>
                    </a:r>
                    <a:endParaRPr lang="en-US" sz="1600" dirty="0" smtClean="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96" name="Double Bracket 95"/>
                  <p:cNvSpPr/>
                  <p:nvPr/>
                </p:nvSpPr>
                <p:spPr>
                  <a:xfrm>
                    <a:off x="5940152" y="4869160"/>
                    <a:ext cx="1728192" cy="792088"/>
                  </a:xfrm>
                  <a:prstGeom prst="bracketPair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</p:grpSp>
          <p:sp>
            <p:nvSpPr>
              <p:cNvPr id="80" name="Text Box 7"/>
              <p:cNvSpPr txBox="1">
                <a:spLocks noChangeArrowheads="1"/>
              </p:cNvSpPr>
              <p:nvPr/>
            </p:nvSpPr>
            <p:spPr bwMode="auto">
              <a:xfrm>
                <a:off x="7820744" y="5261138"/>
                <a:ext cx="56768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</a:t>
                </a:r>
                <a:endParaRPr lang="en-US" sz="1600" dirty="0" smtClean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100" name="Text Box 7"/>
          <p:cNvSpPr txBox="1">
            <a:spLocks noChangeArrowheads="1"/>
          </p:cNvSpPr>
          <p:nvPr/>
        </p:nvSpPr>
        <p:spPr bwMode="auto">
          <a:xfrm>
            <a:off x="251520" y="4746630"/>
            <a:ext cx="88569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Intuition behind the definition ?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101" name="Text Box 7"/>
          <p:cNvSpPr txBox="1">
            <a:spLocks noChangeArrowheads="1"/>
          </p:cNvSpPr>
          <p:nvPr/>
        </p:nvSpPr>
        <p:spPr bwMode="auto">
          <a:xfrm>
            <a:off x="323528" y="5085184"/>
            <a:ext cx="88569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    &gt;&gt; Attacker should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behave in the same way </a:t>
            </a:r>
            <a:r>
              <a:rPr lang="en-US" sz="1600" dirty="0" smtClean="0">
                <a:sym typeface="Symbol"/>
              </a:rPr>
              <a:t>irrespective of of m</a:t>
            </a:r>
            <a:r>
              <a:rPr lang="en-US" sz="1600" baseline="-25000" dirty="0" smtClean="0">
                <a:sym typeface="Symbol"/>
              </a:rPr>
              <a:t>0</a:t>
            </a:r>
            <a:r>
              <a:rPr lang="en-US" sz="1600" dirty="0" smtClean="0">
                <a:sym typeface="Symbol"/>
              </a:rPr>
              <a:t> or m</a:t>
            </a:r>
            <a:r>
              <a:rPr lang="en-US" sz="1600" baseline="-25000" dirty="0" smtClean="0">
                <a:sym typeface="Symbol"/>
              </a:rPr>
              <a:t>1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02" name="Text Box 7"/>
          <p:cNvSpPr txBox="1">
            <a:spLocks noChangeArrowheads="1"/>
          </p:cNvSpPr>
          <p:nvPr/>
        </p:nvSpPr>
        <p:spPr bwMode="auto">
          <a:xfrm>
            <a:off x="539552" y="5589240"/>
            <a:ext cx="82809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&gt;&gt; What does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same behavior </a:t>
            </a:r>
            <a:r>
              <a:rPr lang="en-US" sz="1600" dirty="0" smtClean="0">
                <a:sym typeface="Symbol"/>
              </a:rPr>
              <a:t>mean ? --- Attacker just outputs a bit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03" name="Text Box 7"/>
          <p:cNvSpPr txBox="1">
            <a:spLocks noChangeArrowheads="1"/>
          </p:cNvSpPr>
          <p:nvPr/>
        </p:nvSpPr>
        <p:spPr bwMode="auto">
          <a:xfrm>
            <a:off x="467544" y="6093296"/>
            <a:ext cx="86764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 &gt;&gt; Same behavior means that attacker  outputs 1 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with al most the same probability </a:t>
            </a:r>
            <a:r>
              <a:rPr lang="en-US" sz="1600" dirty="0" smtClean="0">
                <a:sym typeface="Symbol"/>
              </a:rPr>
              <a:t>in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each case </a:t>
            </a:r>
            <a:r>
              <a:rPr lang="en-US" sz="1600" dirty="0" smtClean="0">
                <a:sym typeface="Symbol"/>
              </a:rPr>
              <a:t>(irrespective of whether it sees an encryption of m</a:t>
            </a:r>
            <a:r>
              <a:rPr lang="en-US" sz="1600" baseline="-25000" dirty="0" smtClean="0">
                <a:sym typeface="Symbol"/>
              </a:rPr>
              <a:t>0</a:t>
            </a:r>
            <a:r>
              <a:rPr lang="en-US" sz="1600" dirty="0" smtClean="0">
                <a:sym typeface="Symbol"/>
              </a:rPr>
              <a:t> or m</a:t>
            </a:r>
            <a:r>
              <a:rPr lang="en-US" sz="1600" baseline="-25000" dirty="0" smtClean="0">
                <a:sym typeface="Symbol"/>
              </a:rPr>
              <a:t>1</a:t>
            </a:r>
            <a:r>
              <a:rPr lang="en-US" sz="1600" dirty="0" smtClean="0">
                <a:sym typeface="Symbol"/>
              </a:rPr>
              <a:t>)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6512" y="465313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6588224" y="1052736"/>
            <a:ext cx="15037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Challenger</a:t>
            </a:r>
            <a:endParaRPr lang="en-US" sz="14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3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2" grpId="0"/>
      <p:bldP spid="1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008000"/>
                </a:solidFill>
                <a:latin typeface="Comic Sans MS"/>
                <a:cs typeface="Comic Sans MS"/>
              </a:rPr>
              <a:t>Evaluation Policy (2</a:t>
            </a:r>
            <a:r>
              <a:rPr lang="en-US" sz="3200" baseline="30000" dirty="0" smtClean="0">
                <a:solidFill>
                  <a:srgbClr val="008000"/>
                </a:solidFill>
                <a:latin typeface="Comic Sans MS"/>
                <a:cs typeface="Comic Sans MS"/>
              </a:rPr>
              <a:t>nd</a:t>
            </a:r>
            <a:r>
              <a:rPr lang="en-US" sz="3200" dirty="0" smtClean="0">
                <a:solidFill>
                  <a:srgbClr val="008000"/>
                </a:solidFill>
                <a:latin typeface="Comic Sans MS"/>
                <a:cs typeface="Comic Sans MS"/>
              </a:rPr>
              <a:t> Half)</a:t>
            </a:r>
            <a:endParaRPr lang="en-US" sz="32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054477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it for a better cause than grading: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9832" y="98072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Enhance our learning process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9832" y="148478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Nurture qualities of a good cryptographer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233507"/>
              </p:ext>
            </p:extLst>
          </p:nvPr>
        </p:nvGraphicFramePr>
        <p:xfrm>
          <a:off x="2448272" y="2439913"/>
          <a:ext cx="6588224" cy="6400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11628"/>
                <a:gridCol w="2044622"/>
                <a:gridCol w="1817441"/>
                <a:gridCol w="15145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Scribe</a:t>
                      </a:r>
                    </a:p>
                    <a:p>
                      <a:pPr algn="ctr"/>
                      <a:r>
                        <a:rPr lang="en-US" dirty="0" smtClean="0"/>
                        <a:t>(5%)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Chalk &amp; Talk (10%)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Assignments</a:t>
                      </a:r>
                    </a:p>
                    <a:p>
                      <a:pPr algn="ctr"/>
                      <a:r>
                        <a:rPr lang="en-US" dirty="0" smtClean="0"/>
                        <a:t>(20%)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Final Exam (15%)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553535"/>
              </p:ext>
            </p:extLst>
          </p:nvPr>
        </p:nvGraphicFramePr>
        <p:xfrm>
          <a:off x="144016" y="2431921"/>
          <a:ext cx="2592288" cy="38404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92288"/>
              </a:tblGrid>
              <a:tr h="370840"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Depth</a:t>
                      </a:r>
                    </a:p>
                    <a:p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Breadth</a:t>
                      </a:r>
                    </a:p>
                    <a:p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Presentation- Oral</a:t>
                      </a:r>
                    </a:p>
                    <a:p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Presentation- Written</a:t>
                      </a:r>
                    </a:p>
                    <a:p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Class</a:t>
                      </a:r>
                      <a:r>
                        <a:rPr lang="en-US" b="1" baseline="0" dirty="0" smtClean="0"/>
                        <a:t> Attentiveness</a:t>
                      </a:r>
                      <a:endParaRPr lang="en-US" b="1" dirty="0" smtClean="0"/>
                    </a:p>
                    <a:p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876292"/>
              </p:ext>
            </p:extLst>
          </p:nvPr>
        </p:nvGraphicFramePr>
        <p:xfrm>
          <a:off x="2736304" y="2719953"/>
          <a:ext cx="576064" cy="3571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606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602442"/>
              </p:ext>
            </p:extLst>
          </p:nvPr>
        </p:nvGraphicFramePr>
        <p:xfrm>
          <a:off x="4392488" y="2719953"/>
          <a:ext cx="576064" cy="3571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606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latin typeface="Zapf Dingbats"/>
                        <a:ea typeface="Zapf Dingbats"/>
                        <a:cs typeface="Zapf Dingbats"/>
                        <a:sym typeface="Zapf Dingbat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01411"/>
              </p:ext>
            </p:extLst>
          </p:nvPr>
        </p:nvGraphicFramePr>
        <p:xfrm>
          <a:off x="6264696" y="2719953"/>
          <a:ext cx="576064" cy="3571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606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</a:p>
                    <a:p>
                      <a:pPr algn="ctr"/>
                      <a:endParaRPr lang="en-US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</a:p>
                    <a:p>
                      <a:pPr algn="ctr"/>
                      <a:endParaRPr lang="en-US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170472"/>
              </p:ext>
            </p:extLst>
          </p:nvPr>
        </p:nvGraphicFramePr>
        <p:xfrm>
          <a:off x="7992888" y="2719953"/>
          <a:ext cx="576064" cy="3571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606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</a:p>
                    <a:p>
                      <a:pPr algn="ctr"/>
                      <a:endParaRPr lang="en-US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915816" y="1844824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Four Pillars of Evaluation </a:t>
            </a:r>
          </a:p>
        </p:txBody>
      </p:sp>
      <p:sp>
        <p:nvSpPr>
          <p:cNvPr id="6" name="Rectangle 5"/>
          <p:cNvSpPr/>
          <p:nvPr/>
        </p:nvSpPr>
        <p:spPr>
          <a:xfrm>
            <a:off x="1944216" y="6239053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2 students / lecture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79912" y="6239053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2 sessions / week: Friday 8-9:30 am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24128" y="6237312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1 evaluation /  three weeks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08304" y="6372036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1 evaluation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506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6" grpId="0"/>
      <p:bldP spid="6" grpId="0"/>
      <p:bldP spid="17" grpId="0"/>
      <p:bldP spid="18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67544" y="-27384"/>
            <a:ext cx="8496944" cy="93610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ea typeface="+mj-ea"/>
                <a:cs typeface="+mj-cs"/>
              </a:rPr>
              <a:t> Equivalent Formulation</a:t>
            </a:r>
            <a:endParaRPr lang="en-US" sz="30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grpSp>
        <p:nvGrpSpPr>
          <p:cNvPr id="10" name="Group 81"/>
          <p:cNvGrpSpPr/>
          <p:nvPr/>
        </p:nvGrpSpPr>
        <p:grpSpPr>
          <a:xfrm>
            <a:off x="-900608" y="1052736"/>
            <a:ext cx="9073008" cy="770602"/>
            <a:chOff x="251520" y="4869160"/>
            <a:chExt cx="9073008" cy="770602"/>
          </a:xfrm>
        </p:grpSpPr>
        <p:sp>
          <p:nvSpPr>
            <p:cNvPr id="81" name="Text Box 7"/>
            <p:cNvSpPr txBox="1">
              <a:spLocks noChangeArrowheads="1"/>
            </p:cNvSpPr>
            <p:nvPr/>
          </p:nvSpPr>
          <p:spPr bwMode="auto">
            <a:xfrm>
              <a:off x="251520" y="5135706"/>
              <a:ext cx="842493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endParaRPr lang="en-US" sz="2000" dirty="0" smtClean="0">
                <a:solidFill>
                  <a:srgbClr val="0000FF"/>
                </a:solidFill>
              </a:endParaRPr>
            </a:p>
          </p:txBody>
        </p:sp>
        <p:grpSp>
          <p:nvGrpSpPr>
            <p:cNvPr id="12" name="Group 54"/>
            <p:cNvGrpSpPr/>
            <p:nvPr/>
          </p:nvGrpSpPr>
          <p:grpSpPr>
            <a:xfrm>
              <a:off x="1340024" y="4869160"/>
              <a:ext cx="7984504" cy="770602"/>
              <a:chOff x="-3908176" y="5013176"/>
              <a:chExt cx="7984504" cy="770602"/>
            </a:xfrm>
          </p:grpSpPr>
          <p:sp>
            <p:nvSpPr>
              <p:cNvPr id="97" name="Text Box 7"/>
              <p:cNvSpPr txBox="1">
                <a:spLocks noChangeArrowheads="1"/>
              </p:cNvSpPr>
              <p:nvPr/>
            </p:nvSpPr>
            <p:spPr bwMode="auto">
              <a:xfrm>
                <a:off x="-3908176" y="5229200"/>
                <a:ext cx="798450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err="1" smtClean="0"/>
                  <a:t>PrivK</a:t>
                </a:r>
                <a:r>
                  <a:rPr lang="en-US" sz="1600" dirty="0" smtClean="0"/>
                  <a:t>     (n, b) : the eavesdropping experiment with </a:t>
                </a:r>
                <a:r>
                  <a:rPr lang="en-US" sz="1600" dirty="0" err="1" smtClean="0">
                    <a:solidFill>
                      <a:srgbClr val="0000FF"/>
                    </a:solidFill>
                  </a:rPr>
                  <a:t>m</a:t>
                </a:r>
                <a:r>
                  <a:rPr lang="en-US" sz="1600" baseline="-25000" dirty="0" err="1" smtClean="0">
                    <a:solidFill>
                      <a:srgbClr val="0000FF"/>
                    </a:solidFill>
                  </a:rPr>
                  <a:t>b</a:t>
                </a:r>
                <a:r>
                  <a:rPr lang="en-US" sz="16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1600" dirty="0" smtClean="0"/>
                  <a:t>selected by challenger</a:t>
                </a:r>
                <a:endParaRPr lang="en-US" sz="16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8" name="Text Box 7"/>
              <p:cNvSpPr txBox="1">
                <a:spLocks noChangeArrowheads="1"/>
              </p:cNvSpPr>
              <p:nvPr/>
            </p:nvSpPr>
            <p:spPr bwMode="auto">
              <a:xfrm>
                <a:off x="-3476128" y="5445224"/>
                <a:ext cx="6396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/>
                  <a:t>A, </a:t>
                </a:r>
                <a:r>
                  <a:rPr lang="en-US" sz="1600" dirty="0" smtClean="0">
                    <a:sym typeface="Symbol"/>
                  </a:rPr>
                  <a:t></a:t>
                </a:r>
                <a:endParaRPr lang="en-US" sz="16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9" name="Text Box 7"/>
              <p:cNvSpPr txBox="1">
                <a:spLocks noChangeArrowheads="1"/>
              </p:cNvSpPr>
              <p:nvPr/>
            </p:nvSpPr>
            <p:spPr bwMode="auto">
              <a:xfrm>
                <a:off x="-3412504" y="5013176"/>
                <a:ext cx="6396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/>
                  <a:t>co</a:t>
                </a:r>
                <a:endParaRPr lang="en-US" sz="1600" dirty="0" smtClean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-324544" y="1916832"/>
            <a:ext cx="8424936" cy="842610"/>
            <a:chOff x="179512" y="5157192"/>
            <a:chExt cx="8424936" cy="842610"/>
          </a:xfrm>
        </p:grpSpPr>
        <p:grpSp>
          <p:nvGrpSpPr>
            <p:cNvPr id="59" name="Group 81"/>
            <p:cNvGrpSpPr/>
            <p:nvPr/>
          </p:nvGrpSpPr>
          <p:grpSpPr>
            <a:xfrm>
              <a:off x="179512" y="5178678"/>
              <a:ext cx="8424936" cy="770602"/>
              <a:chOff x="251520" y="4869160"/>
              <a:chExt cx="8424936" cy="770602"/>
            </a:xfrm>
          </p:grpSpPr>
          <p:sp>
            <p:nvSpPr>
              <p:cNvPr id="60" name="Text Box 7"/>
              <p:cNvSpPr txBox="1">
                <a:spLocks noChangeArrowheads="1"/>
              </p:cNvSpPr>
              <p:nvPr/>
            </p:nvSpPr>
            <p:spPr bwMode="auto">
              <a:xfrm>
                <a:off x="251520" y="5135706"/>
                <a:ext cx="842493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endParaRPr lang="en-US" sz="2000" dirty="0" smtClean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67" name="Group 54"/>
              <p:cNvGrpSpPr/>
              <p:nvPr/>
            </p:nvGrpSpPr>
            <p:grpSpPr>
              <a:xfrm>
                <a:off x="539552" y="4869160"/>
                <a:ext cx="7416824" cy="770602"/>
                <a:chOff x="-4708648" y="5013176"/>
                <a:chExt cx="7416824" cy="770602"/>
              </a:xfrm>
            </p:grpSpPr>
            <p:sp>
              <p:nvSpPr>
                <p:cNvPr id="7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-4708648" y="5229200"/>
                  <a:ext cx="7416824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smtClean="0"/>
                    <a:t>Output(</a:t>
                  </a:r>
                  <a:r>
                    <a:rPr lang="en-US" sz="1600" dirty="0" err="1" smtClean="0"/>
                    <a:t>PrivK</a:t>
                  </a:r>
                  <a:r>
                    <a:rPr lang="en-US" sz="1600" dirty="0" smtClean="0"/>
                    <a:t>     (n, b)) : </a:t>
                  </a:r>
                  <a:r>
                    <a:rPr lang="en-US" sz="1600" dirty="0" smtClean="0">
                      <a:solidFill>
                        <a:srgbClr val="0000FF"/>
                      </a:solidFill>
                    </a:rPr>
                    <a:t>output bit of the attacker </a:t>
                  </a:r>
                  <a:r>
                    <a:rPr lang="en-US" sz="1600" dirty="0" smtClean="0"/>
                    <a:t>during </a:t>
                  </a:r>
                  <a:endParaRPr lang="en-US" sz="1600" dirty="0" smtClean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7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-3476128" y="5445224"/>
                  <a:ext cx="639688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smtClean="0"/>
                    <a:t>A, </a:t>
                  </a:r>
                  <a:r>
                    <a:rPr lang="en-US" sz="1600" dirty="0" smtClean="0">
                      <a:sym typeface="Symbol"/>
                    </a:rPr>
                    <a:t></a:t>
                  </a:r>
                  <a:endParaRPr lang="en-US" sz="1600" dirty="0" smtClean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7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-3412504" y="5013176"/>
                  <a:ext cx="639688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smtClean="0"/>
                    <a:t>co</a:t>
                  </a:r>
                  <a:endParaRPr lang="en-US" sz="1600" dirty="0" smtClean="0">
                    <a:solidFill>
                      <a:srgbClr val="0000FF"/>
                    </a:solidFill>
                  </a:endParaRPr>
                </a:p>
              </p:txBody>
            </p:sp>
          </p:grpSp>
        </p:grpSp>
        <p:grpSp>
          <p:nvGrpSpPr>
            <p:cNvPr id="84" name="Group 83"/>
            <p:cNvGrpSpPr/>
            <p:nvPr/>
          </p:nvGrpSpPr>
          <p:grpSpPr>
            <a:xfrm>
              <a:off x="5292080" y="5157192"/>
              <a:ext cx="2448272" cy="842610"/>
              <a:chOff x="2627784" y="5754742"/>
              <a:chExt cx="2448272" cy="842610"/>
            </a:xfrm>
          </p:grpSpPr>
          <p:sp>
            <p:nvSpPr>
              <p:cNvPr id="78" name="Text Box 7"/>
              <p:cNvSpPr txBox="1">
                <a:spLocks noChangeArrowheads="1"/>
              </p:cNvSpPr>
              <p:nvPr/>
            </p:nvSpPr>
            <p:spPr bwMode="auto">
              <a:xfrm>
                <a:off x="2627784" y="6042774"/>
                <a:ext cx="244827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/>
                  <a:t>           </a:t>
                </a:r>
                <a:r>
                  <a:rPr lang="en-US" sz="1600" dirty="0" err="1" smtClean="0"/>
                  <a:t>PrivK</a:t>
                </a:r>
                <a:r>
                  <a:rPr lang="en-US" sz="1600" dirty="0" smtClean="0"/>
                  <a:t>     (n, b))  </a:t>
                </a:r>
                <a:endParaRPr lang="en-US" sz="16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9" name="Text Box 7"/>
              <p:cNvSpPr txBox="1">
                <a:spLocks noChangeArrowheads="1"/>
              </p:cNvSpPr>
              <p:nvPr/>
            </p:nvSpPr>
            <p:spPr bwMode="auto">
              <a:xfrm>
                <a:off x="3635896" y="6258798"/>
                <a:ext cx="6396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/>
                  <a:t>A, </a:t>
                </a:r>
                <a:r>
                  <a:rPr lang="en-US" sz="1600" dirty="0" smtClean="0">
                    <a:sym typeface="Symbol"/>
                  </a:rPr>
                  <a:t></a:t>
                </a:r>
                <a:endParaRPr lang="en-US" sz="16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3" name="Text Box 7"/>
              <p:cNvSpPr txBox="1">
                <a:spLocks noChangeArrowheads="1"/>
              </p:cNvSpPr>
              <p:nvPr/>
            </p:nvSpPr>
            <p:spPr bwMode="auto">
              <a:xfrm>
                <a:off x="3707904" y="5754742"/>
                <a:ext cx="6396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/>
                  <a:t>co</a:t>
                </a:r>
                <a:endParaRPr lang="en-US" sz="1600" dirty="0" smtClean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86" name="Text Box 7"/>
          <p:cNvSpPr txBox="1">
            <a:spLocks noChangeArrowheads="1"/>
          </p:cNvSpPr>
          <p:nvPr/>
        </p:nvSpPr>
        <p:spPr bwMode="auto">
          <a:xfrm>
            <a:off x="35496" y="2852936"/>
            <a:ext cx="86409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 &gt;&gt; How to formalize that </a:t>
            </a:r>
            <a:r>
              <a:rPr lang="en-US" sz="1600" dirty="0" smtClean="0">
                <a:solidFill>
                  <a:srgbClr val="FF0000"/>
                </a:solidFill>
              </a:rPr>
              <a:t>attacker’s strategy gives the same output in each case 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87" name="Text Box 7"/>
          <p:cNvSpPr txBox="1">
            <a:spLocks noChangeArrowheads="1"/>
          </p:cNvSpPr>
          <p:nvPr/>
        </p:nvSpPr>
        <p:spPr bwMode="auto">
          <a:xfrm>
            <a:off x="179512" y="3306470"/>
            <a:ext cx="89644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 = (Gen, Enc, Dec) is CO-secure if for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every PPT adversary A</a:t>
            </a:r>
            <a:r>
              <a:rPr lang="en-US" sz="1600" dirty="0" smtClean="0">
                <a:sym typeface="Symbol"/>
              </a:rPr>
              <a:t>, there is a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negligible function </a:t>
            </a:r>
            <a:r>
              <a:rPr lang="en-US" sz="1600" dirty="0" err="1" smtClean="0">
                <a:solidFill>
                  <a:srgbClr val="0000FF"/>
                </a:solidFill>
                <a:sym typeface="Symbol"/>
              </a:rPr>
              <a:t>negl</a:t>
            </a:r>
            <a:r>
              <a:rPr lang="en-US" sz="1600" dirty="0" smtClean="0">
                <a:sym typeface="Symbol"/>
              </a:rPr>
              <a:t>, such that :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95" name="Text Box 7"/>
          <p:cNvSpPr txBox="1">
            <a:spLocks noChangeArrowheads="1"/>
          </p:cNvSpPr>
          <p:nvPr/>
        </p:nvSpPr>
        <p:spPr bwMode="auto">
          <a:xfrm>
            <a:off x="539552" y="4890646"/>
            <a:ext cx="84249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endParaRPr lang="en-US" sz="2000" dirty="0" smtClean="0">
              <a:solidFill>
                <a:srgbClr val="0000FF"/>
              </a:solidFill>
            </a:endParaRPr>
          </a:p>
        </p:txBody>
      </p:sp>
      <p:grpSp>
        <p:nvGrpSpPr>
          <p:cNvPr id="104" name="Group 54"/>
          <p:cNvGrpSpPr/>
          <p:nvPr/>
        </p:nvGrpSpPr>
        <p:grpSpPr>
          <a:xfrm>
            <a:off x="971600" y="4026550"/>
            <a:ext cx="3096344" cy="770602"/>
            <a:chOff x="-4708648" y="5013176"/>
            <a:chExt cx="3096344" cy="770602"/>
          </a:xfrm>
        </p:grpSpPr>
        <p:sp>
          <p:nvSpPr>
            <p:cNvPr id="105" name="Text Box 7"/>
            <p:cNvSpPr txBox="1">
              <a:spLocks noChangeArrowheads="1"/>
            </p:cNvSpPr>
            <p:nvPr/>
          </p:nvSpPr>
          <p:spPr bwMode="auto">
            <a:xfrm>
              <a:off x="-4708648" y="5229200"/>
              <a:ext cx="309634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Pr[Output(</a:t>
              </a:r>
              <a:r>
                <a:rPr lang="en-US" sz="1600" dirty="0" err="1" smtClean="0"/>
                <a:t>PrivK</a:t>
              </a:r>
              <a:r>
                <a:rPr lang="en-US" sz="1600" dirty="0" smtClean="0"/>
                <a:t>     (n, 0)) = 1]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06" name="Text Box 7"/>
            <p:cNvSpPr txBox="1">
              <a:spLocks noChangeArrowheads="1"/>
            </p:cNvSpPr>
            <p:nvPr/>
          </p:nvSpPr>
          <p:spPr bwMode="auto">
            <a:xfrm>
              <a:off x="-3268488" y="5445224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A, </a:t>
              </a:r>
              <a:r>
                <a:rPr lang="en-US" sz="1600" dirty="0" smtClean="0">
                  <a:sym typeface="Symbol"/>
                </a:rPr>
                <a:t>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07" name="Text Box 7"/>
            <p:cNvSpPr txBox="1">
              <a:spLocks noChangeArrowheads="1"/>
            </p:cNvSpPr>
            <p:nvPr/>
          </p:nvSpPr>
          <p:spPr bwMode="auto">
            <a:xfrm>
              <a:off x="-3188096" y="5013176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co 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08" name="Group 54"/>
          <p:cNvGrpSpPr/>
          <p:nvPr/>
        </p:nvGrpSpPr>
        <p:grpSpPr>
          <a:xfrm>
            <a:off x="4139952" y="4026550"/>
            <a:ext cx="3096344" cy="770602"/>
            <a:chOff x="-4708648" y="5013176"/>
            <a:chExt cx="3096344" cy="770602"/>
          </a:xfrm>
        </p:grpSpPr>
        <p:sp>
          <p:nvSpPr>
            <p:cNvPr id="109" name="Text Box 7"/>
            <p:cNvSpPr txBox="1">
              <a:spLocks noChangeArrowheads="1"/>
            </p:cNvSpPr>
            <p:nvPr/>
          </p:nvSpPr>
          <p:spPr bwMode="auto">
            <a:xfrm>
              <a:off x="-4708648" y="5229200"/>
              <a:ext cx="309634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Pr[Output(</a:t>
              </a:r>
              <a:r>
                <a:rPr lang="en-US" sz="1600" dirty="0" err="1" smtClean="0"/>
                <a:t>PrivK</a:t>
              </a:r>
              <a:r>
                <a:rPr lang="en-US" sz="1600" dirty="0" smtClean="0"/>
                <a:t>     (n, 1)) = 1]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10" name="Text Box 7"/>
            <p:cNvSpPr txBox="1">
              <a:spLocks noChangeArrowheads="1"/>
            </p:cNvSpPr>
            <p:nvPr/>
          </p:nvSpPr>
          <p:spPr bwMode="auto">
            <a:xfrm>
              <a:off x="-3268488" y="5445224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A, </a:t>
              </a:r>
              <a:r>
                <a:rPr lang="en-US" sz="1600" dirty="0" smtClean="0">
                  <a:sym typeface="Symbol"/>
                </a:rPr>
                <a:t>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11" name="Text Box 7"/>
            <p:cNvSpPr txBox="1">
              <a:spLocks noChangeArrowheads="1"/>
            </p:cNvSpPr>
            <p:nvPr/>
          </p:nvSpPr>
          <p:spPr bwMode="auto">
            <a:xfrm>
              <a:off x="-3188096" y="5013176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co 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112" name="Text Box 7"/>
          <p:cNvSpPr txBox="1">
            <a:spLocks noChangeArrowheads="1"/>
          </p:cNvSpPr>
          <p:nvPr/>
        </p:nvSpPr>
        <p:spPr bwMode="auto">
          <a:xfrm>
            <a:off x="3923928" y="4181018"/>
            <a:ext cx="3600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/>
              <a:t>-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113" name="Text Box 7"/>
          <p:cNvSpPr txBox="1">
            <a:spLocks noChangeArrowheads="1"/>
          </p:cNvSpPr>
          <p:nvPr/>
        </p:nvSpPr>
        <p:spPr bwMode="auto">
          <a:xfrm>
            <a:off x="755576" y="4129916"/>
            <a:ext cx="4320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800" dirty="0" smtClean="0"/>
              <a:t>|</a:t>
            </a:r>
            <a:endParaRPr lang="en-US" sz="2800" dirty="0" smtClean="0">
              <a:solidFill>
                <a:srgbClr val="0000FF"/>
              </a:solidFill>
            </a:endParaRPr>
          </a:p>
        </p:txBody>
      </p:sp>
      <p:sp>
        <p:nvSpPr>
          <p:cNvPr id="114" name="Text Box 7"/>
          <p:cNvSpPr txBox="1">
            <a:spLocks noChangeArrowheads="1"/>
          </p:cNvSpPr>
          <p:nvPr/>
        </p:nvSpPr>
        <p:spPr bwMode="auto">
          <a:xfrm>
            <a:off x="6948264" y="4149080"/>
            <a:ext cx="4320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800" dirty="0" smtClean="0"/>
              <a:t>|</a:t>
            </a:r>
            <a:endParaRPr lang="en-US" sz="2800" dirty="0" smtClean="0">
              <a:solidFill>
                <a:srgbClr val="0000FF"/>
              </a:solidFill>
            </a:endParaRPr>
          </a:p>
        </p:txBody>
      </p:sp>
      <p:sp>
        <p:nvSpPr>
          <p:cNvPr id="115" name="Text Box 7"/>
          <p:cNvSpPr txBox="1">
            <a:spLocks noChangeArrowheads="1"/>
          </p:cNvSpPr>
          <p:nvPr/>
        </p:nvSpPr>
        <p:spPr bwMode="auto">
          <a:xfrm>
            <a:off x="7164288" y="4253026"/>
            <a:ext cx="1215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  </a:t>
            </a:r>
            <a:r>
              <a:rPr lang="en-US" sz="1600" dirty="0" err="1" smtClean="0">
                <a:sym typeface="Symbol"/>
              </a:rPr>
              <a:t>negl</a:t>
            </a:r>
            <a:r>
              <a:rPr lang="en-US" sz="1600" dirty="0" smtClean="0">
                <a:sym typeface="Symbol"/>
              </a:rPr>
              <a:t>(n)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116" name="Text Box 7"/>
          <p:cNvSpPr txBox="1">
            <a:spLocks noChangeArrowheads="1"/>
          </p:cNvSpPr>
          <p:nvPr/>
        </p:nvSpPr>
        <p:spPr bwMode="auto">
          <a:xfrm>
            <a:off x="179512" y="5085184"/>
            <a:ext cx="89644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8000"/>
                </a:solidFill>
                <a:sym typeface="Symbol"/>
              </a:rPr>
              <a:t> = (Gen, Enc, Dec) is co-secure if for every PPT adversary A, there is a negligible function </a:t>
            </a:r>
            <a:r>
              <a:rPr lang="en-US" sz="1600" dirty="0" err="1" smtClean="0">
                <a:solidFill>
                  <a:srgbClr val="008000"/>
                </a:solidFill>
                <a:sym typeface="Symbol"/>
              </a:rPr>
              <a:t>negl</a:t>
            </a:r>
            <a:r>
              <a:rPr lang="en-US" sz="1600" dirty="0" smtClean="0">
                <a:solidFill>
                  <a:srgbClr val="008000"/>
                </a:solidFill>
                <a:sym typeface="Symbol"/>
              </a:rPr>
              <a:t>, such that :</a:t>
            </a:r>
            <a:endParaRPr lang="en-US" sz="1600" dirty="0" smtClean="0">
              <a:solidFill>
                <a:srgbClr val="008000"/>
              </a:solidFill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-2052736" y="5805264"/>
            <a:ext cx="8640960" cy="977914"/>
            <a:chOff x="251520" y="5013176"/>
            <a:chExt cx="9145016" cy="977914"/>
          </a:xfrm>
        </p:grpSpPr>
        <p:sp>
          <p:nvSpPr>
            <p:cNvPr id="118" name="Text Box 7"/>
            <p:cNvSpPr txBox="1">
              <a:spLocks noChangeArrowheads="1"/>
            </p:cNvSpPr>
            <p:nvPr/>
          </p:nvSpPr>
          <p:spPr bwMode="auto">
            <a:xfrm>
              <a:off x="8028384" y="5221649"/>
              <a:ext cx="136815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8000"/>
                  </a:solidFill>
                  <a:sym typeface="Symbol"/>
                </a:rPr>
                <a:t>½</a:t>
              </a:r>
              <a:r>
                <a:rPr lang="en-US" sz="1600" dirty="0" smtClean="0">
                  <a:solidFill>
                    <a:srgbClr val="008000"/>
                  </a:solidFill>
                  <a:sym typeface="Symbol"/>
                </a:rPr>
                <a:t> + </a:t>
              </a:r>
              <a:r>
                <a:rPr lang="en-US" sz="1600" dirty="0" err="1" smtClean="0">
                  <a:solidFill>
                    <a:srgbClr val="008000"/>
                  </a:solidFill>
                  <a:sym typeface="Symbol"/>
                </a:rPr>
                <a:t>negl</a:t>
              </a:r>
              <a:r>
                <a:rPr lang="en-US" sz="1600" dirty="0" smtClean="0">
                  <a:solidFill>
                    <a:srgbClr val="008000"/>
                  </a:solidFill>
                  <a:sym typeface="Symbol"/>
                </a:rPr>
                <a:t>(n)</a:t>
              </a:r>
            </a:p>
            <a:p>
              <a:pPr marL="457200" indent="-457200">
                <a:spcBef>
                  <a:spcPct val="50000"/>
                </a:spcBef>
              </a:pPr>
              <a:endParaRPr lang="en-US" sz="1600" dirty="0" smtClean="0">
                <a:solidFill>
                  <a:srgbClr val="008000"/>
                </a:solidFill>
              </a:endParaRPr>
            </a:p>
          </p:txBody>
        </p:sp>
        <p:grpSp>
          <p:nvGrpSpPr>
            <p:cNvPr id="119" name="Group 83"/>
            <p:cNvGrpSpPr/>
            <p:nvPr/>
          </p:nvGrpSpPr>
          <p:grpSpPr>
            <a:xfrm>
              <a:off x="251520" y="5013176"/>
              <a:ext cx="8424936" cy="792088"/>
              <a:chOff x="251520" y="5013176"/>
              <a:chExt cx="8424936" cy="792088"/>
            </a:xfrm>
          </p:grpSpPr>
          <p:grpSp>
            <p:nvGrpSpPr>
              <p:cNvPr id="120" name="Group 81"/>
              <p:cNvGrpSpPr/>
              <p:nvPr/>
            </p:nvGrpSpPr>
            <p:grpSpPr>
              <a:xfrm>
                <a:off x="251520" y="5013176"/>
                <a:ext cx="8424936" cy="792088"/>
                <a:chOff x="251520" y="4869160"/>
                <a:chExt cx="8424936" cy="792088"/>
              </a:xfrm>
            </p:grpSpPr>
            <p:sp>
              <p:nvSpPr>
                <p:cNvPr id="12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51520" y="5135706"/>
                  <a:ext cx="8424936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endParaRPr lang="en-US" sz="2000" dirty="0" smtClean="0">
                    <a:solidFill>
                      <a:srgbClr val="008000"/>
                    </a:solidFill>
                  </a:endParaRPr>
                </a:p>
              </p:txBody>
            </p:sp>
            <p:sp>
              <p:nvSpPr>
                <p:cNvPr id="12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588496" y="5055567"/>
                  <a:ext cx="56768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smtClean="0">
                      <a:solidFill>
                        <a:srgbClr val="008000"/>
                      </a:solidFill>
                      <a:sym typeface="Symbol"/>
                    </a:rPr>
                    <a:t>Pr</a:t>
                  </a:r>
                  <a:endParaRPr lang="en-US" sz="1600" dirty="0" smtClean="0">
                    <a:solidFill>
                      <a:srgbClr val="008000"/>
                    </a:solidFill>
                  </a:endParaRPr>
                </a:p>
              </p:txBody>
            </p:sp>
            <p:grpSp>
              <p:nvGrpSpPr>
                <p:cNvPr id="124" name="Group 80"/>
                <p:cNvGrpSpPr/>
                <p:nvPr/>
              </p:nvGrpSpPr>
              <p:grpSpPr>
                <a:xfrm>
                  <a:off x="5940152" y="4869160"/>
                  <a:ext cx="1791816" cy="792088"/>
                  <a:chOff x="5940152" y="4869160"/>
                  <a:chExt cx="1791816" cy="792088"/>
                </a:xfrm>
              </p:grpSpPr>
              <p:grpSp>
                <p:nvGrpSpPr>
                  <p:cNvPr id="125" name="Group 54"/>
                  <p:cNvGrpSpPr/>
                  <p:nvPr/>
                </p:nvGrpSpPr>
                <p:grpSpPr>
                  <a:xfrm>
                    <a:off x="5948536" y="4869160"/>
                    <a:ext cx="1503784" cy="792088"/>
                    <a:chOff x="700336" y="5013176"/>
                    <a:chExt cx="1503784" cy="792088"/>
                  </a:xfrm>
                </p:grpSpPr>
                <p:sp>
                  <p:nvSpPr>
                    <p:cNvPr id="128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0336" y="5229200"/>
                      <a:ext cx="1503784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>
                          <a:solidFill>
                            <a:srgbClr val="008000"/>
                          </a:solidFill>
                        </a:rPr>
                        <a:t>PrivK</a:t>
                      </a:r>
                      <a:r>
                        <a:rPr lang="en-US" sz="1600" dirty="0" smtClean="0">
                          <a:solidFill>
                            <a:srgbClr val="008000"/>
                          </a:solidFill>
                        </a:rPr>
                        <a:t>     (n)</a:t>
                      </a:r>
                    </a:p>
                  </p:txBody>
                </p:sp>
                <p:sp>
                  <p:nvSpPr>
                    <p:cNvPr id="129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1992" y="5466710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smtClean="0">
                          <a:solidFill>
                            <a:srgbClr val="008000"/>
                          </a:solidFill>
                        </a:rPr>
                        <a:t>A, </a:t>
                      </a:r>
                      <a:r>
                        <a:rPr lang="en-US" sz="1600" dirty="0" smtClean="0">
                          <a:solidFill>
                            <a:srgbClr val="008000"/>
                          </a:solidFill>
                          <a:sym typeface="Symbol"/>
                        </a:rPr>
                        <a:t></a:t>
                      </a:r>
                      <a:endParaRPr lang="en-US" sz="1600" dirty="0" smtClean="0">
                        <a:solidFill>
                          <a:srgbClr val="008000"/>
                        </a:solidFill>
                      </a:endParaRPr>
                    </a:p>
                  </p:txBody>
                </p:sp>
                <p:sp>
                  <p:nvSpPr>
                    <p:cNvPr id="130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24000" y="5013176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smtClean="0">
                          <a:solidFill>
                            <a:srgbClr val="008000"/>
                          </a:solidFill>
                        </a:rPr>
                        <a:t>co</a:t>
                      </a:r>
                    </a:p>
                  </p:txBody>
                </p:sp>
              </p:grpSp>
              <p:sp>
                <p:nvSpPr>
                  <p:cNvPr id="126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4288" y="5085184"/>
                    <a:ext cx="56768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57200" indent="-457200">
                      <a:spcBef>
                        <a:spcPct val="50000"/>
                      </a:spcBef>
                    </a:pPr>
                    <a:r>
                      <a:rPr lang="en-US" sz="1600" dirty="0" smtClean="0">
                        <a:solidFill>
                          <a:srgbClr val="008000"/>
                        </a:solidFill>
                        <a:sym typeface="Symbol"/>
                      </a:rPr>
                      <a:t>= 1</a:t>
                    </a:r>
                    <a:endParaRPr lang="en-US" sz="1600" dirty="0" smtClean="0">
                      <a:solidFill>
                        <a:srgbClr val="008000"/>
                      </a:solidFill>
                    </a:endParaRPr>
                  </a:p>
                </p:txBody>
              </p:sp>
              <p:sp>
                <p:nvSpPr>
                  <p:cNvPr id="127" name="Double Bracket 126"/>
                  <p:cNvSpPr/>
                  <p:nvPr/>
                </p:nvSpPr>
                <p:spPr>
                  <a:xfrm>
                    <a:off x="5940152" y="4869160"/>
                    <a:ext cx="1728192" cy="792088"/>
                  </a:xfrm>
                  <a:prstGeom prst="bracketPair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rgbClr val="008000"/>
                      </a:solidFill>
                    </a:endParaRPr>
                  </a:p>
                </p:txBody>
              </p:sp>
            </p:grpSp>
          </p:grpSp>
          <p:sp>
            <p:nvSpPr>
              <p:cNvPr id="121" name="Text Box 7"/>
              <p:cNvSpPr txBox="1">
                <a:spLocks noChangeArrowheads="1"/>
              </p:cNvSpPr>
              <p:nvPr/>
            </p:nvSpPr>
            <p:spPr bwMode="auto">
              <a:xfrm>
                <a:off x="7820744" y="5261138"/>
                <a:ext cx="56768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solidFill>
                      <a:srgbClr val="008000"/>
                    </a:solidFill>
                    <a:sym typeface="Symbol"/>
                  </a:rPr>
                  <a:t></a:t>
                </a:r>
                <a:endParaRPr lang="en-US" sz="1600" dirty="0" smtClean="0">
                  <a:solidFill>
                    <a:srgbClr val="008000"/>
                  </a:solidFill>
                </a:endParaRPr>
              </a:p>
            </p:txBody>
          </p:sp>
        </p:grpSp>
      </p:grpSp>
      <p:cxnSp>
        <p:nvCxnSpPr>
          <p:cNvPr id="131" name="Straight Connector 130"/>
          <p:cNvCxnSpPr/>
          <p:nvPr/>
        </p:nvCxnSpPr>
        <p:spPr>
          <a:xfrm>
            <a:off x="8460432" y="4149080"/>
            <a:ext cx="1" cy="648072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8748463" y="4149080"/>
            <a:ext cx="1" cy="648072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453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112" grpId="0"/>
      <p:bldP spid="113" grpId="0"/>
      <p:bldP spid="114" grpId="0"/>
      <p:bldP spid="115" grpId="0"/>
      <p:bldP spid="1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-36512" y="44624"/>
            <a:ext cx="9217024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Ingredient for  co-secure SKEs</a:t>
            </a:r>
            <a:endParaRPr lang="en-US" sz="32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175828" y="836712"/>
            <a:ext cx="90046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sz="2000" dirty="0" smtClean="0">
                <a:sym typeface="Symbol"/>
              </a:rPr>
              <a:t>OTP ? But key as large as message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6" name="AutoShape 2" descr="data:image/jpeg;base64,/9j/4AAQSkZJRgABAQAAAQABAAD/2wCEAAkGBxQSEhUSExQVFRUXGBsbGBcYFx0dHxkeHhgcHxojIiIkHygsGx4oIh0XLTotJSwvOi4vHCE0ODMtNywwMCsBCgoKDg0OGxAQGy0mICY0NDQ3LDQ0LDcsNywsLCw0Ly0sLC0sLDQsNCwsLC8sLywsLCwsNCwsLCwsLCw0NCwsLP/AABEIAFEAVwMBEQACEQEDEQH/xAAbAAACAwEBAQAAAAAAAAAAAAAABQMGBwQCAf/EADwQAAIABAMEBwUGBQUAAAAAAAECAAMEERIhMQUGQVETImFxgZGxFCMygqEHM0JSYnKSorLR8TRTwcLh/8QAGwEAAQUBAQAAAAAAAAAAAAAAAAIDBAUGAQf/xAAyEQABAwIEAwUIAgMAAAAAAAABAAIDBBEFEiExQVFhEzJxgZEGFCKhscHR4TPwQlLx/9oADAMBAAIRAxEAPwDcYEKOonrLUu7BVGpJsIS5waLuNgugEmwWOSaXaW2Xarp5ns0tZrGROdnBKq1lwoMsJAF73uSdRHC45rW80WWoUtHUlFMyowvhGIJLWwNs7XvcXhgxzE98en7S8zP9fmotpUlYstvZ56tNt1RNQYb8zhsY61koOrwR4ftBc22yzbY7bU2btKQtfNadKqGcGaHdkyls2HBohBAOQGQPbDz5GsbmcbBIDSTYLYpU0MAykMDmCDcGFAgi4QRbde46uIgQiBCIEKCuq1lI0xzZVH+AOZMIkkbG0vdsEprS42CQUIae3tE/h93LPwp29rdsUcc5qXdq/u8B9z9lJcBGMrd+JULbSlqqGZPFLKYe5lrZSyjjaxNuwAWuIuYYXyjNqokkrIzYkJpQ1LBghfpEdccqZl1hliBtkSLrnxB7DDEpdE6xTjbOFwoNpV4BcvO6GRKtje9izHRQeAAtpmSQOEKgDpjpsuSObG25XhK+UyCdJmdMiMMeLMpcfELi4IB8VvDlRG6Nt/7ZJie2TZRVRNI/TSheWT7yUP6l5N6+lOaj3R4c3uHccuoUoN7UWO/NWOnnq6h1N1YXB5gxfNcHC42UUgg2Kkjq4iBCIEKmb2VpmTxJB6ssXbtc6eQ/qjMY/VHSEHqVOpWaZl01re4dRkMBHhax+l4aZKAA3gu2ubpTv7uROrZkqfTzuiZFw20yBNrZH8xyI5RsmPaG5XfJVEkbi8Pba/VPdl7O9nWmpy2NpUtyzaa2HgCSf4TFTicwLx1uVJp48keXkuHeLd72+mn0wfo36UsD3jL6GJGGzAM9QUiqiLwPI+i5t2t132fSVInTummTVwjwDBBoLkl+XKHqyVohPIA/Ncp43B93bm3yTira6MDnkfSMjNKHROaeSsmixUG6FXhZ5BOR66dn5x3XsfExPwCrL4zE7ht4JFUy3xBWmNCoaIEIgQsy6bHNmufxTHPhiIH0AjA4m8vqHnqraMWaAnkiaGWxzBFiPCGBP8KC3VdVLXTUGEWYDRi1jbhfLWLyD2hDI7SNuR/dVGdS3NwVLTTCCWY4nbU92gHYM/MxWS4k6Z+dyc7GwsF8nt1sanC1rHkw4X+ucOQYq6B2ZvouGEOFiomdmILsDbQDS/M8zHKzF31Oh0HL8pTIAxQVc/I9sQXz3aQnA3VLtnTsFTJP68J+YFfUiJuCyZKpvXRJnF2FaBG6VWiBCIELJwnWmIbizupt2ORGCrQWTu8VbsOgX3dSqZxMkYgZ0g9aWxsWT8LqeII+vGLF+Dsq4hNAbE7jhdMmoyOyvVg9qw5ODLPJxbyOh8DGfqMPqoD8bD48FIbI12xU6zweI84gkOS0PUAakDxjoa46BCjWcX+7VpnaoyHexy+sWFNhVXP3WkDmdE26VjdyqtWbSM+p9mVgRLGKcVzCngmLi3O2nfFpU4cyhhzPN3nbkm45jI7QaJnRdaokKP8AdT+U3P0BhrCmZqlniuzGzCtKjdKqRAhECFmm89MZNW/BZnvF8cm8j6iMnjNPlmz8CrGnfdngqNvtSzpZSvpGZJ0oEMV4r3cbcoVgtZ2bjC/Y7eK5Ux5hmG4Tvdv7aqedLEuvTo3yvMVSyHPkLkfWNUq9Xdt6NkTZZZaikzGV2UG9uRtY98NOjjPeATjS87XXJX757GpkuZ0lzyljGf5QbeMdbHG3ugLjs/G6zfej7XZ1SopNnS2lhurj/G1/yj8PfCnvaxpc42ASQC42Ce7sbJFHT4LM0wnFNYKWux5kA5xha2d9XNn4cPBWsbAxtlad0aYtV9dSploWwtkbtkCOeWKLTA4QZC++yZqnWZbmr/GoVeiBCIEJNvTsX2qVZbCYlzLJ58Qew/2PCIlZSiojynfgnYpMjrrNlcglHFiMmVhpzBjGSwujdlOhCswQdlQd59xCWM2lAIOZl8u6LyixcBuSb1/KjvpwXXCh2ZuYW+8mKh5W084sPemv1aVcwUkQbcuB8P2vW0NyDpJcTDy/94Q26uji75TdTBCG6O15f8Vl3U3TWkUzcLTJpOEPhOFSTYAG1tSM4pa2ufVEM2byvqq2OJrNeK0VmWSSBmsiXi/e7Xt45H+IRWGQO24mwSgCd19myMCLa3TYk6/EuXH0udOUdpZne9xtiNtV1wGQkq8x6EqlECEQIRAhId492JdV1wejmgWDga9jDj6iIdXRR1A135p6KYs8FQ6/ZFRTn3ks2/OnWU+I08QIzk+GTR8LjoprZmO2K4BUg8j5RAMZCdX01Y0uIBESdkXTfZU1wqSnVlBmBkLKRiAJJtfWzAeYhusppIbSOFrg/j6Ia4O2TSbIYltOtMRvlUL/AMqfOK5sgFugPqbpdkx2bLx1EsHRcT95FgPLFfwi89nIGvqDI7do+qj1Ti1luaa7c2n0eGWjWdsycuog1bPK/AX487RpcTr20kV/8jsFDhiznolVDtlkxYLzJdvjmucKtf8AMblgRyuARwuYq6PGHtae38hxT0kAOy6qXeBg46UDozf3gVlVeVy2RB07yIsYMTD35XttfqE06DS4Vii1UdECEQIXJUbLkzM3ky2P6kU+ohDo2O3AKUHOGxX2n2bJl/BKlp+1FHoIGxtbsAFwuJ3KQbytaoS/GUbeD5+ojMe0zSRH5qdR7FLWnxlAxTVymuZZowuE6jYmtcgEiwH6jY+UWlFUS0rXOiHxO0/abexr+9svQWUWucRJ4PiszczcdY95PZEWV9S4l7zc8+P68koBo0C90qNMbExyGjEZfInD9zZ8socjkjj1cbfXzP2CS4HgmVNQ+0TOidmeVhu4a2t+qLgDLU/LFvhFNHVSmWxs30JP4UeZ5jbbirdGwVeiBCIEIgQiBCr++VKWlJMW2KW2pNhhbJrngNPIRV4vTianN+GqkUz8r1TaiZMAuQqDm7r/ANSb/SMW2Nl7Xv4A/eytLqHZZAmM+d7WxMLFjfMgHQDQeMPVHaMAaRbp0SRYpsK65tfEeQzPkIisgmlNmgldOVupTWh2VPm5kdEnNviPcvD5vKLqk9nXuIdObDlxUaSraO7qrLRUaylwoO0k6k8yeJjWwQRwsDIxYKve8uNyuiHUlECEQIRAhECF4m/Ce4wIWY7t/wCrHefWKin/AJVNl7iZfabpK8YRi2zUUnFd32b/AHJ7/wC8SMN/jTdV3lcYslGRAh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AutoShape 2" descr="data:image/jpeg;base64,/9j/4AAQSkZJRgABAQAAAQABAAD/2wCEAAkGBxMSEhQUExQVFRUXFRcWFRcVFhcUGhcXHxgWFhgZFRkYHCggGBwlHBYVITEhJSkrLi4wGB8zODMtNygtLisBCgoKDg0OGxAQGywkICUsLCwsLCwsLCwsLCwsLCwsLCwsLCwsLCwsLCwsLCwsLCwsLCwsLCwsLCwsLCwsLCwsLP/AABEIARoAswMBIgACEQEDEQH/xAAbAAEAAgMBAQAAAAAAAAAAAAAABQYDBAcCAf/EAEcQAAICAQIDBgMFBAcGBAcAAAECAAMRBBIFITEGEyJBUWFxgZEUIzKhwUJSYrEHM3KCktHwJHOTorLSdKPC8RU0Q0RTVGP/xAAZAQEAAwEBAAAAAAAAAAAAAAAAAgMEAQX/xAAoEQACAgEEAQMDBQAAAAAAAAAAAQIRAwQSITFBEzJRImGxI0JScZH/2gAMAwEAAhEDEQA/AOtRESgkIiIAiIgCIiAIiIAiIgCIiAIiIAiIgCIiAIiIAiIgCIiAIiIAiIgCIiAIiIAiIgCQXHu1ul0h2WPut8qqxvf2yByUe7YnrtXxA1VINzViywVtailjWuGZmAAPkpGfLOfKcl46dPVq3OnZWpZVO4WqTvP4zbvIYsSQcnPWSirCOg29s3faKxRUWGVWxm1F2PXuNOCcfFhMmuOtalbK9Sx67itKacIozuLixXfy6BSZXOx999dTLRZpK6zYztZYVV8HmRu57jnnkjpJ6/iaqla/a9JXe1g+03UvVl0AOGVcMdx5AA+p5yVHCv6zV8QRUsbUausMFYHbW6jdyG49wNueXIgdZ94B2r4m2p7j7q7Azi0CouP4XTkG9AVnztJq9XaGQW3W6bIHeWKmlQnIXx2bV3Lu5cgRK7wngepusOPvQWw66bl+06sr6nG1AMKeWSQenKdo6dp4LxRdTULUBHNlZTjcjqSro2CRkEGb0gux3ATotP3ZKkly5CDCqTjwr5noMk9Tk+cnZUwIiIAiIgCIiAIiIAiIgCIiAIiIAiIgEZx/gdWsrFdu/AO5SjtWynBXIKn0JGD6yvajsM53bdWeYcfe0VWEb1VCcrt6BVx6Ylqs4hUu3NijcSqnPIsOoz0Bm1OptHCjJ2Gt7xbDdpgQyN4dGOZRSo5G3lndk48wDPel7DhSudXcO6AA7ulKujmxTkqxYhienzl2mtr6GdDsc1sPwsDyB9x0IndzBVxwLSjrptTq2BJzfuZcltxwLmVObc+k3rb9aUO1KNFWBzexhaVHqETCL82Mwaoa8J93rNI5899fdkj0Vg5APuVMi6uI6G1mWxb9VqlIBosPesG8ioU90E5jxDlOgs/ZhKu53U3HUB2LNczbu8boT6Acui8pLzDox4FygrOBlBghfbkAJmkGdEREAREQBERAEREAREQBERAEREARKTxDV2XanVJ3t1YpNSVrVYawdyBy5x1yWxz5eEz5XbxCgBq7hqVxzr1AVW/u2oB+YPxlbyxUtrZasMnHciV4nwN1Z7NNsPeHN2nt/qrT0yOvdvjzAwfTzkfRr6qfCXv0DfuXjfT6eB33Jj+yw+Am/wAD7Zae9hU57jU9Gos5MD18LdGGOYIlidARggEehGRLVIqaaIijUanAKHTahT0KM1RI9sb1P1mz9tsA8Wnsz/C1TD82H8prXdl9IxLdwqMerVZqP1rImNOzNag93dqq/hqLG+gckRwcMlzr/wDpOx9koz+bzJwtd7F20vcMuVQnu9xU9f6snA5DkfQTCeBORg6zV48/GgJ+YTI+Rm3wrhNenDbN5LHLNY72Mx9yxMA34iJw6IiIAiIgCIiAIiIAiIgCIiAIiIBzbtZxL7PxQAH+uqp3DHUBrE+R8Q+ksvDX3dT0POc/7W2/addqWBG2t66EYY5NWCz8/i7D4rLpwCzIyeuAT8fMTFqa3Jm/Tp+maHbfs0LlL18rqwSp6bh1Kk9fLIPUGRvZLtBfiqxrHO5lpuFh3AMwxRco8st4GHqPLz6FrwMg+onLEo7v7VjyuvG30Ndlepqx7eJhj+IS3TSduLKc0VSZ0jTccO6lba9veK4DA5HfVk768deYDMp58lPtmT0WrS1FsrO5GGQfy+RyDIDXLlj6pxGog+m5KwcfJzMTFtM97oxFSakM64yNlqV7mHoVsO74FvWaqMxa4kRoeMDBS47bEsWpzjwszfgcfuq/LHoTiS8iBERAEREAREQBERAEREAREQBERAEw63UCut7D0RGc/AAn9JmlZ/pH1gr4feCcG1e4X42eD+RJ+UAoPBtLvqV3XBtXvGyOjlmZs/J5ceBJt5eWJHcMpYhFbGQqqSOQOBjP0Alp0elx+pnmTk5M9ZVGJtWjkueuJzk1G3VamtBlX1WPma6K3/IsflOgcQ1AVWc8lVSfgAMnPykV2D4RtoW+wfeXMbwD1XfuYD/Cw+gmjTLlsyZ3UUjetpLNV/HrGsx/CiMAfh4EPzmDtppz9j1QUEtbsUY658Cj8xLC1KllYjmoIHtnGf5T7ZWGxnyIPzHT85ssyFP7UKK01Rwdy6KoZ9bBY3d/3gcfl6Sy6XXl7rKyuAqVWKfUPu6/AoZG8a041FyacA7QyX6hvZf6pPiWUH4KfWZtKCXtsVlUZrorLc9wQnd5jOSzgfCd8AmoiJECIiAIiIAiIgCIiAIiIAiIgCcy7ccVW7X10jmmlG6w+Xe2KFQD3VW5+m6XLtPxw6dVStd+otyKk8hjq7k9EXz9ekox4KAv4y9njax/OyxuZJ+YGPTAlWXIoqvk0afE5Oyd7N0lioPkMZ+HI/yEstzHOByAkd2coCruPI4zNwPkzz30bXzIh+1oLV1Uj/699VR90LhnH+EN8sy3AAch08vhKqq9/wARrTqmlrNzf7ywGuv6L3hk7xDiQqKqK7bWbota7viWY4VfmZv08agjBnlczeiQuv02stYqlqaerpuVe9tbl5bsKn0MyafgQWo1m7UOS242Naxfd5EHoB7AYlxSbHFK22+DI3HDbAN5Hlhs4X+0c48pGVBUcZ+8srGKqKgdlPLAJJGM4IG5vXkOcmXLogwDawAHVVLe5JwMzUtd7VC4u07E8yoRjgA5G7xDn6ztg+8LVas0mwGwl7dhYkqrNkhc8yoJIklKrrNR9g3NVo9TqHbG64Mrs3n4iWLgDPQLiTPB+M1akNs3KykB63Uo6E9NytzwfI9DDQJGIicAiIgCIiAIiIAiIgCa3EtfXRW1trbUUZJ6+wAHmScACbMqXaC0W62qpj4NPV9oZPJrWbZUW9QoDsB64PlONpK2djFydIiUD2M+ouXbdbyCnn3VPVK+X7X7TH1OPKbmipB5t0HnNdNQbdQ9agkKoZ3z0YnkvxxJdNADtJXkuQOZwc9cjofnPMyScpWz1opQjtR4TjmmA2LYrMSBhPGfosLxKx3CpQ+3OGd8VgD+EHLH6TbqrVcbVC/DlMyj3kbRGmV7s9wganUa6y1rMC9K9qWMisFrXk4U5YZY/WXbTadK1CIoVRyCgYAlb7L2d3qtXS3V2XU1/wASlRW4+KsnP+2JaZ6kPav6PMn7mIiYdXqkqRnsdURRlmYgAD3JkiJmiVN+17XctHp7LATjvrfuaQPUZ8b+2Bg+sxnQ8Rs5trimSeVGnrAA9AbAx+cg8kY9snHHJ+C4Sq9ptQK9Tp7a2IsVxVaBjD1uQNh5c2BwwA58j5ZmNezGqP49fq2B6jdWn/QgMxv2Cr3LZ3up7xW3I/fMxU4IJAbK9CfKc9aK+TqxP7f6XKJUBxHU6HBvc6nTZ8VpULbUP3nCjFiDzIAI95bKbVdQykMrAFSDkEHmCD5iSjJSVojKLi6Z7iIkiAiIg6IiIAiIgGO+5UVnY4VQWYnyAGSfpOY6bWXX2WWoALdUwdd4yKdMvhr3Drlhk49WPpLJ2x1Buuq0Q/AR3+p/3akbE5dN7fUAzxwPh+x3scgsx546BByRFz5D9Zn1E0lRq02O/qNrh/DRUoRc8yWZj1Zj1Yn/AFib9p8h0HSZg+1SfM9JqM8wNmtBhyhD6z4TnzmRMZHxkSTIXjHDHsauym3ub6idj43AqcbkdeWVOB8wJkbiHFFHIaOz/iV59+pEk9QPEfjMW/yl0c0oqiqWKMuSn9pu1vEavAr6UW7dxrrVm2J032O7AKPlNPhd1NhW3iGvTVWAhlq7wdyp6gqvRiOXMzQ02rrYW94MmzV3Pcep7mluSn+HIUTIttbo5atQzs20bR/WWeox0SvHL1zNTk6oojBXdFr1HaXY6oijmrNnqAgHX09JNcM4ubQGB5jy8pxvh+oAqZAzOQ7VgkdakbwAY/eOJeOA3uloB/CiAP5bnPp7ACZ8mPb0aYtSRfDrHbz+nKZa7yB1z6gyJTXjyBxPZ4gB5fnKdz7JemuqJWxEZenxB6SE7KZovv0Y51oFuo/hRyQ1fwVhy9jjym7RxAEgY5evpNHsq3farV6lc92RXRU3k+w2NYy+o3MBn+EzVpW9z+DLqI1HktMRE3UjGIiJwCIiAJg1+sSmt7bCFRFLMT5ADMzyq9rH766rSnPdqv2rUY80VttaH+1Zzx/BOXXISt0QWg0bMftNwZb7n71lBI2rt211tjqFTHLpnMtOhq5D36yJOp3v8W/KTun5Azy5ycpWz1tqhGj1qDkewmDbymy58p8HSVsI03Uz5mZ3Xln3jEI7Y1PNsjz5yL4nxGukFrHVAPU/y9fgJn7QcXq0lTW2tgKMAebHyCjzM49wvjFmo1xtuG48vC4BFZJwq15OBgnr/CZox4dycvCKnkpqKNlqH+06g01X21XMCpFbgAFgzrhgOpHWb2q4RxF602aYV4Q57xwWLvgFlA6YGes6rw64KAWUE48/WZ/teTkoD6Sfroh6bXByjhfZDWacYWqhuakHe/VfM+HzJzJ+jh3Eif6nTj3NjnHy2c/rL5XrAP2B8p7HEDnkBIyyKXLoklKPESnV9ltXafv9SUX93Tp3efi7Et9MTK/9H9A5q+pVvJhfYxz8CSD9JbPtjEHpPlbHPtIPL8Da/JTeE8Cuust02q1LYqxlKlFf2ips7Xd+ZweYIXHMe8vmm061oqIoVFAVVHIADkAJAo27iNWOWzR27vcG2nbn8/zljnowacU0Ycl7uRERJEBERAEREATnfENcG1GvtQ8vudKh6guoZjj1Aa0/Qy1dqOOfZawEAfUWeCivPN39f7I6k+0p2t0baXTJRyLKpZ3/AHrnOM4HnlmP0lOaVRr5L8EblZm7NsGdiDkA4wfLHh/QmXKnoJUex2lCo5Bzl+R9l8I/6c/OXSscvXl9Jha+pm2T45MNnWYxMtwzMYlbR1dHxzynms9J9sirqD5QkGcz/paZ31GmQDK7LGIx55VR+ZA+sqvCb1XUkKRtRwNxPXYDvY/MuflOi9vODi8ph9llfNH6+hwR5jl+U5fwvRvZrTpxsBB2O4zt5HLE56luYxN+FqWOvsZsicZWdv0WsRlXxrnHTIzy68vpNvvlA6iUXRdhbS25dReHBbxAIebHLYyOQ6fSS6djtZj/AOevHxqp/LKzM8SfT/Jo312vwWF9UvKDqQsgV7Iao/8A39//AAqf+2bFfYnVn8XEbse1dI/MLCw35/Jx5oolW4gAB7xTxLn4sBQMlugA9SfSRbf0d0H+sa65vVr3B+gIEg9H2eQcQ+xXai16Gp76qktjdhjurdsbnAABxnp1ko4FJ1ZGWZJXRaex4N9t+twQlu2rT55ZpTPjx/E5Yj2AlpnlEAAAAAAwAOQA9APKepvSpUjz5O3YiInTgiJ4uuVFLOwVQMkk4AHuYB7kP2i4+mlCqB3l9nKilebWN5Zx+FB5t5CRGq7TW6omvhyZHQ6q0YqHvUOtp6HPJfeSnZ/s1VpibMtZew+8usO52/7R7DAkJTUScYNmrwbgDox1GobvNXYPE2crUvUV05/Co8yPxdTIrtvqAqqFGT4nJ/sqTn6lfrLZq9T6fM/oJQ+1iDc58zTgDP79lafoJict8zZBbYm12PpZK9p6LtA+G0frmXHTXDGPP9JQuzOrJBHwbPruZiB8hiW1WHLnK5NqTLnG0b9755DymueU+CwD9Zr36+tBlmA5gfEnoB7yHLZ1KjbbpNDiWuWmssefko9WP4QP9esidZ2hbLmsZQHu0H/5LfPB/dHT5GQPG9TY5AdjhPDuxjx7SbHH9lCQPdjJxgcbIPtLxtir2O2WYYG3lhAceH3Zhj4CQ39H9a2aindyxY1jHJ8T+S++MiZe0zisKxRjhSzeiMybaVPwGTiOxAAuqz4Sq7gP4sE/yLfSbkqxujLK3kSO16dyOhxNjvn65PL3lJftfUh294bHzjbUpsb6JmfW7W8udGsweh+z2YP5ZmH05/Bpe0uY11h5bj/KfRc3mx+so69p0H4q9Uvu2mtx8eS9JsjtPpf2r1T2sD1n/mAhwyeUxeP5Rdanz5/nIPj+mT7RorcDvV1Koh8yrJZvHwxgzR4XxOmxvu9RU3PntsXI/Ob3CrRrNaLkyaNMjoj48Nl7YDMh/aCoCMjll/aW6eEt6Ks7io8FtiIm8wCIiAJTdLwxtdqL21b7qKNQ6U0AYQ7ceO3B+8I8geQxmXKVXgBxZrRnpq7PzCt+sryzcYtonihulRYksrUcsDHLlj8vSa1+sJ5KMCa7IM5mM8p57yNqjfHGkeix6SD7SUs1XhTewavpjO0OCeft1k5jAmu3mDIJ07J0UvstqlNIIA5BFJ9wo/LMmm1GPEx9P8pGHgPcX7q2xWxbKEcsFQPBjpgjPPPWTnDNFuPPp7yc6btE48R5Apvdz4gE24UYyd3qf8psabs2SamsLWGsHGeQLH9sgcsgchLLpqFVfWebXJU+UltpFLyW6RGf/D0QBRWo2/hxjl6zBqNGlgw6gj/2m4T6GY8yq+bJq/JBce7O06hVDryU7tvkxwRhvUdJx3j/AABtPrK9PWXXvFGWzgNnO7b6KBnkfSd4c85XO2/Zj7XUCnK5DuQ525H7SEjoCMzRgzbXT6KsuO1a7KD2Lt7jAUghn5H4k8yfatSf707XVqV2qQowQCD1zOI/bqwzq2KHOU2P4dpdwhxnkdtY6+8v/ZztIlqMoKFa32JtI5qAAD9QZPOm/qOY0ui9Jrh+4Py/yh2qb8VYPxAP6SKp1in1EyjXrnHOZ/VkTeGJg432V0WqUq9Sf4QGHurDBBmXsVYRpzSxBbTWPpyRgZVMGtiB0JRkPxm6QCPSRnYQbqbriMd/qbbB7oCKkPzWtT85q00pO7M2eKSRZYiJqMwiIgCVbhGO/wBb/wCJ5/8ACqlplb4VVjUa73vRvrRUf0lOo9jLcHuN2zpMeyZdxJnx55p6J4fnMW2Z26TFiAjS4ixCOygF1UkZ88AnE2dNZlVI8wCPmMz13cw93h1IzgKVPPkOn+U6gySq1LdAJ5utOZqLrVzt/ObJSdcmzm2meM8pjJmUqfOeLdqjLEAD15f68pw7Z5VZ7PSax1abmXP4cBj5AnovufaZLLlUczAXJhv0FdnN0Vj7gH+c532x7N1DUU2MNqE905Q7CpP4GyPfl8xOlaW9XJA6jqP1mtx7haaitkbGCCD6+WMe46yeObgyMop8M5fZRrdHend3ZqcYHfElC37pY/hJHQy58O1mqbG/Q2gjHNbKihPxLZA98T7o+FWPQatUEYLlS2chlHIM2cbT/rM2OCcapprGn0a3a118q8so59HufCDny6y9/X4tkJfp83SJTtPqnSgJWPvriKahkcnbkSfUKMsfhLBw3RLRVXUn4a0VB8AAJCdn+EXNYNXrMC7aVqpGGXTKT4grA+N2wMt6AASyTTix7I0Ysk9zEREsKxERAErmgGNVrv8AeVH/AMhB+kscr2kH+163lj+o5+v3Z/ylOf2Mtw+42Tznsieq1n18ATzj0LMe2a99wUr57mCgD6n8gZi4lr1rDE89i5xnqTyUfMyEt4wayzfiNVQ58vFa3Mj+X+KSUbOWSWv1+yux+XIhK/4rOn/UcfIyKv4kVVkXmEwM/vNglzNPVuUFann3KG6z3sOdg+JYkj4SP11ARVW5lqU7Q24kNZu+8s7pB4nJOF5eWZbGF8HN1csl6NeChYZYrzKgHOcA4A9eck342yJXmq3Ljdt281UfiLkdMDy6mROm0991m/R6M1sRtOo1atUu30FXJ3x5ZA+Mn17M6phl+IWh8AEV11Cv5Kyk/nJx07ZCepj0RD9q3GX2YDDbTWw2uxHM2P8Aur8emJENx7vCtSsGVfvN5JxY2edhJ5d0pzj1IEsF/Ya8tvGuy23bmzT1Ny9PDjlPlfY3WdDraduNvh0i5x6c3xj5SxYKKnniyArsI28yQPFUHOCxP4r7s/hHpnymtd2tqGR3tZI8IBbLM3QsQM4X26mXensNSzB9U9mrYdO9wqD0+7QAH55lj0+jrrACVogHQKoGPoJJYI+SL1LXtRy7hfHyCy1Vaqzd+OxKHJb2TICqB0yT9esntPRxC0AVUJpl/f1L9449xXWefzaXrMSSwwXgg9RNlUo7Eo/PV33ar/8AmxFdP/DQDd/eJln09CooVFVVHIKoCgfACZIlpS23yxERAEREAREQBITTVf7XqvddOf8AlsH6SblZfWd3qeIMf2KdO/yC3n/0/nIZFcGTxupo3dRcFxnlk4znHkT+hkAeLhlr8Wd7tby6CtSWHP8Awj5yC1mrvvWpRzs7je3lhnwgJ+ReNRlH7lB3lm1ESpBucLy3bskBAfU+kxRx+PJv4XLMllrX2cwc572wfDIqT+ZmJrVVURyxvZ+9aite8dz5KQPwqDtGSQPDJ/QdltVaM6i0adPKrTEF8ej2sMD+6PnLRwfg1GlTbSgXPNm6sx9XY82PxmiOH+RRPUL9pTdL2N1Oo3vfYdKtjrYa6yLLPDjaGsPhUcgcAHnLTwjszptO29U32nrbae8sPtuboPYYEmIl646MspOXYiInTgiIgCIiAIiIAiIgCIiAIiIAiIgCUXX6ihNVxNdQSVsp0ihRzZyReO7rA5sTjoM9Zeppvwug3C81Vm4DaLCoLgc+QbqOp+scVTCdOyq6Hgep1BDWf7HTjArTBvK+QezmK+XUDJ95aOE8Ip0y7aUCDzOSzMfV3YlmPuTN6JxJLolKTl2IiJ0iIiIAiIgCIiAIiIAiIgCIiAIiIAiIgCIiAIiIAiIgCIiAIiIAiIgCIiAIiIAiIgCIiAIiIAiIgCIi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Text Box 7"/>
          <p:cNvSpPr txBox="1">
            <a:spLocks noChangeArrowheads="1"/>
          </p:cNvSpPr>
          <p:nvPr/>
        </p:nvSpPr>
        <p:spPr bwMode="auto">
          <a:xfrm>
            <a:off x="139316" y="1844824"/>
            <a:ext cx="86091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charset="2"/>
              <a:buChar char="q"/>
            </a:pPr>
            <a:r>
              <a:rPr lang="en-US" sz="2000" dirty="0" smtClean="0">
                <a:sym typeface="Symbol"/>
              </a:rPr>
              <a:t> Which symmetric-key primitive would serve our purpose?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113" name="Text Box 7"/>
          <p:cNvSpPr txBox="1">
            <a:spLocks noChangeArrowheads="1"/>
          </p:cNvSpPr>
          <p:nvPr/>
        </p:nvSpPr>
        <p:spPr bwMode="auto">
          <a:xfrm>
            <a:off x="139316" y="2276872"/>
            <a:ext cx="60168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sz="2000" dirty="0" smtClean="0">
                <a:sym typeface="Symbol"/>
              </a:rPr>
              <a:t>Pseudorandom Generators (PRGs)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114" name="Text Box 7"/>
          <p:cNvSpPr txBox="1">
            <a:spLocks noChangeArrowheads="1"/>
          </p:cNvSpPr>
          <p:nvPr/>
        </p:nvSpPr>
        <p:spPr bwMode="auto">
          <a:xfrm>
            <a:off x="2195736" y="3645024"/>
            <a:ext cx="65527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M. Blum, S. </a:t>
            </a:r>
            <a:r>
              <a:rPr lang="en-US" dirty="0" err="1" smtClean="0">
                <a:sym typeface="Symbol"/>
              </a:rPr>
              <a:t>Micali</a:t>
            </a:r>
            <a:r>
              <a:rPr lang="en-US" dirty="0" smtClean="0">
                <a:sym typeface="Symbol"/>
              </a:rPr>
              <a:t>. How to Generate Cryptographically strong sequences of pseudo-random bits. SIAM Journal of Computing, </a:t>
            </a:r>
            <a:r>
              <a:rPr lang="en-US" dirty="0">
                <a:sym typeface="Symbol"/>
              </a:rPr>
              <a:t>1</a:t>
            </a:r>
            <a:r>
              <a:rPr lang="en-US" dirty="0" smtClean="0">
                <a:sym typeface="Symbol"/>
              </a:rPr>
              <a:t>3(4), 850-864, 1984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79512" y="1300698"/>
            <a:ext cx="86091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sz="2000" dirty="0" smtClean="0">
                <a:sym typeface="Symbol"/>
              </a:rPr>
              <a:t>Need Better solution- Shorter key for big message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077072"/>
            <a:ext cx="1440160" cy="1368152"/>
          </a:xfrm>
          <a:prstGeom prst="rect">
            <a:avLst/>
          </a:prstGeom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267744" y="6021288"/>
            <a:ext cx="68042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A. C.-C. Yao. Theory and Applications of Trapdoor Functions. FOCS, 80-91, 1982.</a:t>
            </a:r>
            <a:endParaRPr lang="en-US" dirty="0" smtClean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780928"/>
            <a:ext cx="1440160" cy="1368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5465812"/>
            <a:ext cx="1616968" cy="139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07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13" grpId="0"/>
      <p:bldP spid="114" grpId="0"/>
      <p:bldP spid="14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79512" y="839034"/>
            <a:ext cx="88569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 smtClean="0"/>
              <a:t>    Pseudorandom string </a:t>
            </a:r>
            <a:r>
              <a:rPr lang="en-US" sz="2200" dirty="0" smtClean="0">
                <a:solidFill>
                  <a:srgbClr val="0000FF"/>
                </a:solidFill>
              </a:rPr>
              <a:t>looks like </a:t>
            </a:r>
            <a:r>
              <a:rPr lang="en-US" sz="2200" dirty="0" smtClean="0"/>
              <a:t>a uniformly distributed string</a:t>
            </a:r>
            <a:endParaRPr lang="en-US" sz="2200" dirty="0" smtClean="0">
              <a:solidFill>
                <a:srgbClr val="FF0000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-27384"/>
            <a:ext cx="9144000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800" kern="0" dirty="0" smtClean="0">
                <a:solidFill>
                  <a:srgbClr val="009900"/>
                </a:solidFill>
                <a:ea typeface="+mj-ea"/>
                <a:cs typeface="+mj-cs"/>
              </a:rPr>
              <a:t>Random Strings/Pseudorandom Strings</a:t>
            </a:r>
            <a:endParaRPr lang="en-US" sz="38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11560" y="1269921"/>
            <a:ext cx="82809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/>
              <a:t> </a:t>
            </a:r>
            <a:r>
              <a:rPr lang="en-US" sz="2200" dirty="0" smtClean="0"/>
              <a:t>          </a:t>
            </a:r>
            <a:r>
              <a:rPr lang="en-US" sz="2200" dirty="0" smtClean="0">
                <a:solidFill>
                  <a:srgbClr val="FF0000"/>
                </a:solidFill>
              </a:rPr>
              <a:t>“looking entity” </a:t>
            </a:r>
            <a:r>
              <a:rPr lang="en-US" sz="2200" dirty="0" smtClean="0"/>
              <a:t>runs in </a:t>
            </a:r>
            <a:r>
              <a:rPr lang="en-US" sz="2200" dirty="0" smtClean="0">
                <a:solidFill>
                  <a:srgbClr val="FF0000"/>
                </a:solidFill>
              </a:rPr>
              <a:t>polynomial time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187624" y="2348880"/>
            <a:ext cx="60486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/>
              <a:t>“pseudorandom” or “random” ?</a:t>
            </a:r>
            <a:endParaRPr lang="en-US" sz="2200" dirty="0" smtClean="0">
              <a:solidFill>
                <a:srgbClr val="FF0000"/>
              </a:solidFill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683568" y="3140968"/>
            <a:ext cx="846043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 smtClean="0"/>
              <a:t>Randomness/</a:t>
            </a:r>
            <a:r>
              <a:rPr lang="en-US" sz="2200" dirty="0" err="1" smtClean="0"/>
              <a:t>Pseudorandomness</a:t>
            </a:r>
            <a:r>
              <a:rPr lang="en-US" sz="2200" dirty="0" smtClean="0"/>
              <a:t> is a property of a </a:t>
            </a:r>
            <a:r>
              <a:rPr lang="en-US" sz="2200" dirty="0" smtClean="0">
                <a:solidFill>
                  <a:srgbClr val="FF0000"/>
                </a:solidFill>
              </a:rPr>
              <a:t>distributions on strings</a:t>
            </a:r>
          </a:p>
        </p:txBody>
      </p:sp>
      <p:sp>
        <p:nvSpPr>
          <p:cNvPr id="2" name="Rectangle 1"/>
          <p:cNvSpPr/>
          <p:nvPr/>
        </p:nvSpPr>
        <p:spPr>
          <a:xfrm>
            <a:off x="2411760" y="1979548"/>
            <a:ext cx="3337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0100010101010100010101010</a:t>
            </a:r>
            <a:endParaRPr lang="en-US" dirty="0"/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611560" y="4243735"/>
            <a:ext cx="846043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 smtClean="0"/>
              <a:t>Random Generator / </a:t>
            </a:r>
            <a:r>
              <a:rPr lang="en-US" sz="2200" dirty="0" err="1" smtClean="0"/>
              <a:t>Pseudorandomgenerator</a:t>
            </a:r>
            <a:r>
              <a:rPr lang="en-US" sz="2200" dirty="0" smtClean="0"/>
              <a:t> is a property of a process/algorithm that generates strings according to the respective </a:t>
            </a:r>
            <a:r>
              <a:rPr lang="en-US" sz="2200" dirty="0" smtClean="0">
                <a:solidFill>
                  <a:srgbClr val="FF0000"/>
                </a:solidFill>
              </a:rPr>
              <a:t>distributions.</a:t>
            </a:r>
          </a:p>
        </p:txBody>
      </p:sp>
    </p:spTree>
    <p:extLst>
      <p:ext uri="{BB962C8B-B14F-4D97-AF65-F5344CB8AC3E}">
        <p14:creationId xmlns:p14="http://schemas.microsoft.com/office/powerpoint/2010/main" val="1395341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" grpId="0"/>
      <p:bldP spid="4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11560" y="-27384"/>
            <a:ext cx="8460432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ea typeface="+mj-ea"/>
                <a:cs typeface="+mj-cs"/>
              </a:rPr>
              <a:t>Pseudorandom Generators (PRGs)</a:t>
            </a:r>
            <a:endParaRPr lang="en-US" sz="36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0170" y="1876655"/>
            <a:ext cx="1519902" cy="197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3707904" y="1547500"/>
            <a:ext cx="18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/>
              <a:t>Algorithm G</a:t>
            </a: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3707904" y="3851756"/>
            <a:ext cx="18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/>
              <a:t>Deterministic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907704" y="2843644"/>
            <a:ext cx="1728192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2051720" y="2411596"/>
            <a:ext cx="17281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/>
              <a:t>s </a:t>
            </a:r>
            <a:r>
              <a:rPr lang="en-US" dirty="0" smtClean="0">
                <a:sym typeface="Symbol"/>
              </a:rPr>
              <a:t></a:t>
            </a:r>
            <a:r>
              <a:rPr lang="en-US" baseline="-25000" dirty="0" smtClean="0">
                <a:sym typeface="Symbol"/>
              </a:rPr>
              <a:t>R</a:t>
            </a:r>
            <a:r>
              <a:rPr lang="en-US" dirty="0" smtClean="0">
                <a:sym typeface="Symbol"/>
              </a:rPr>
              <a:t> {0,1}</a:t>
            </a:r>
            <a:r>
              <a:rPr lang="en-US" sz="2400" baseline="30000" dirty="0" smtClean="0">
                <a:sym typeface="Symbol"/>
              </a:rPr>
              <a:t>n</a:t>
            </a:r>
            <a:endParaRPr lang="en-US" sz="2400" baseline="30000" dirty="0" smtClean="0"/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1547664" y="2915652"/>
            <a:ext cx="2304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/>
              <a:t>Seed / Secret Key</a:t>
            </a: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179512" y="766445"/>
            <a:ext cx="85689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0000FF"/>
                </a:solidFill>
              </a:rPr>
              <a:t>deterministic</a:t>
            </a:r>
            <a:r>
              <a:rPr lang="en-US" dirty="0" smtClean="0"/>
              <a:t> algorithm that </a:t>
            </a:r>
            <a:r>
              <a:rPr lang="en-US" dirty="0" smtClean="0">
                <a:solidFill>
                  <a:srgbClr val="0000FF"/>
                </a:solidFill>
              </a:rPr>
              <a:t>“expands” </a:t>
            </a:r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truly random short string  </a:t>
            </a:r>
            <a:r>
              <a:rPr lang="en-US" dirty="0" smtClean="0"/>
              <a:t>into a </a:t>
            </a:r>
            <a:r>
              <a:rPr lang="en-US" dirty="0" smtClean="0">
                <a:solidFill>
                  <a:srgbClr val="FF0000"/>
                </a:solidFill>
              </a:rPr>
              <a:t>long pseudorandom string (that looks like a random string for a PPT </a:t>
            </a:r>
            <a:r>
              <a:rPr lang="en-US" dirty="0" err="1" smtClean="0">
                <a:solidFill>
                  <a:srgbClr val="FF0000"/>
                </a:solidFill>
              </a:rPr>
              <a:t>Distinguishaer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5220072" y="2852936"/>
            <a:ext cx="1728192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5292080" y="2420888"/>
            <a:ext cx="26642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/>
              <a:t>G(s) </a:t>
            </a:r>
            <a:r>
              <a:rPr lang="en-US" dirty="0" smtClean="0">
                <a:sym typeface="Symbol"/>
              </a:rPr>
              <a:t> {0,1}</a:t>
            </a:r>
            <a:r>
              <a:rPr lang="en-US" sz="2400" baseline="30000" dirty="0" smtClean="0">
                <a:latin typeface="Gigi" pitchFamily="82" charset="0"/>
                <a:sym typeface="Symbol"/>
              </a:rPr>
              <a:t>l</a:t>
            </a:r>
            <a:r>
              <a:rPr lang="en-US" sz="2400" baseline="30000" dirty="0" smtClean="0">
                <a:sym typeface="Symbol"/>
              </a:rPr>
              <a:t>(n)</a:t>
            </a:r>
            <a:endParaRPr lang="en-US" sz="2400" baseline="30000" dirty="0" smtClean="0"/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5796136" y="3212976"/>
            <a:ext cx="28803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/>
              <a:t>n : security parameter</a:t>
            </a: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323528" y="4283804"/>
            <a:ext cx="51125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/>
              <a:t>Requirements :</a:t>
            </a: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683568" y="4715852"/>
            <a:ext cx="51125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1.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Expansion</a:t>
            </a:r>
            <a:r>
              <a:rPr lang="en-US" dirty="0" smtClean="0"/>
              <a:t> : for every n, </a:t>
            </a:r>
            <a:r>
              <a:rPr lang="en-US" dirty="0" smtClean="0">
                <a:solidFill>
                  <a:srgbClr val="0000FF"/>
                </a:solidFill>
                <a:latin typeface="Gigi" pitchFamily="82" charset="0"/>
              </a:rPr>
              <a:t>l</a:t>
            </a:r>
            <a:r>
              <a:rPr lang="en-US" dirty="0" smtClean="0">
                <a:solidFill>
                  <a:srgbClr val="0000FF"/>
                </a:solidFill>
              </a:rPr>
              <a:t>(n) &gt; n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861048"/>
            <a:ext cx="1910238" cy="121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683568" y="5219908"/>
            <a:ext cx="77768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2. </a:t>
            </a:r>
            <a:r>
              <a:rPr lang="en-US" dirty="0" err="1" smtClean="0">
                <a:solidFill>
                  <a:srgbClr val="FF0000"/>
                </a:solidFill>
              </a:rPr>
              <a:t>Pseudorandomness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: G(s) </a:t>
            </a:r>
            <a:r>
              <a:rPr lang="en-US" dirty="0" smtClean="0">
                <a:solidFill>
                  <a:srgbClr val="0000FF"/>
                </a:solidFill>
              </a:rPr>
              <a:t>“looks like” </a:t>
            </a:r>
            <a:r>
              <a:rPr lang="en-US" dirty="0" smtClean="0"/>
              <a:t>a truly random string </a:t>
            </a:r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323528" y="5949280"/>
            <a:ext cx="55446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/>
              <a:t>Mathematical formulation of </a:t>
            </a:r>
            <a:r>
              <a:rPr lang="en-US" dirty="0" err="1" smtClean="0"/>
              <a:t>pseudorandomness</a:t>
            </a:r>
            <a:r>
              <a:rPr lang="en-US" dirty="0" smtClean="0"/>
              <a:t> ? </a:t>
            </a: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5652120" y="5958572"/>
            <a:ext cx="34918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/>
              <a:t>--- </a:t>
            </a:r>
            <a:r>
              <a:rPr lang="en-US" dirty="0" err="1" smtClean="0"/>
              <a:t>Indistinguishability</a:t>
            </a:r>
            <a:r>
              <a:rPr lang="en-US" dirty="0" smtClean="0"/>
              <a:t> game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1907704" y="3068960"/>
            <a:ext cx="3024336" cy="1440160"/>
            <a:chOff x="1331640" y="2996952"/>
            <a:chExt cx="3024336" cy="1440160"/>
          </a:xfrm>
        </p:grpSpPr>
        <p:sp>
          <p:nvSpPr>
            <p:cNvPr id="83" name="Cloud Callout 82"/>
            <p:cNvSpPr/>
            <p:nvPr/>
          </p:nvSpPr>
          <p:spPr>
            <a:xfrm>
              <a:off x="1331640" y="2996952"/>
              <a:ext cx="2952328" cy="1440160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0" name="Text Box 7"/>
            <p:cNvSpPr txBox="1">
              <a:spLocks noChangeArrowheads="1"/>
            </p:cNvSpPr>
            <p:nvPr/>
          </p:nvSpPr>
          <p:spPr bwMode="auto">
            <a:xfrm>
              <a:off x="1403648" y="3594502"/>
              <a:ext cx="29523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Gigi" pitchFamily="82" charset="0"/>
                </a:rPr>
                <a:t>l</a:t>
              </a:r>
              <a:r>
                <a:rPr lang="en-US" sz="1600" dirty="0" smtClean="0"/>
                <a:t>() : expansion factor of 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9146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5" grpId="0"/>
      <p:bldP spid="49" grpId="0"/>
      <p:bldP spid="54" grpId="0"/>
      <p:bldP spid="55" grpId="0"/>
      <p:bldP spid="56" grpId="0"/>
      <p:bldP spid="57" grpId="0"/>
      <p:bldP spid="59" grpId="0"/>
      <p:bldP spid="63" grpId="0"/>
      <p:bldP spid="6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39552" y="44624"/>
            <a:ext cx="8460432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ea typeface="+mj-ea"/>
                <a:cs typeface="+mj-cs"/>
              </a:rPr>
              <a:t>PRG Security</a:t>
            </a:r>
            <a:endParaRPr lang="en-US" sz="36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1187624" y="1628800"/>
            <a:ext cx="2016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/>
              <a:t>PPT distinguisher 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813042" y="3432674"/>
            <a:ext cx="1368152" cy="572390"/>
            <a:chOff x="6813042" y="3936730"/>
            <a:chExt cx="1368152" cy="572390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7020272" y="4077072"/>
              <a:ext cx="792088" cy="43204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 rot="1628310">
              <a:off x="6813042" y="3936730"/>
              <a:ext cx="13681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s </a:t>
              </a:r>
              <a:r>
                <a:rPr lang="en-US" dirty="0" smtClean="0">
                  <a:solidFill>
                    <a:srgbClr val="FF0000"/>
                  </a:solidFill>
                  <a:sym typeface="Symbol"/>
                </a:rPr>
                <a:t></a:t>
              </a:r>
              <a:r>
                <a:rPr lang="en-US" baseline="-25000" dirty="0" smtClean="0">
                  <a:solidFill>
                    <a:srgbClr val="FF0000"/>
                  </a:solidFill>
                  <a:sym typeface="Symbol"/>
                </a:rPr>
                <a:t>R</a:t>
              </a:r>
              <a:r>
                <a:rPr lang="en-US" dirty="0" smtClean="0">
                  <a:solidFill>
                    <a:srgbClr val="FF0000"/>
                  </a:solidFill>
                  <a:sym typeface="Symbol"/>
                </a:rPr>
                <a:t> {0,1}</a:t>
              </a:r>
              <a:r>
                <a:rPr lang="en-US" sz="2400" baseline="30000" dirty="0" smtClean="0">
                  <a:solidFill>
                    <a:srgbClr val="FF0000"/>
                  </a:solidFill>
                  <a:sym typeface="Symbol"/>
                </a:rPr>
                <a:t>n</a:t>
              </a:r>
              <a:endParaRPr lang="en-US" sz="2400" baseline="300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3267472" y="1988840"/>
            <a:ext cx="19442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/>
              <a:t>A string of length </a:t>
            </a:r>
            <a:r>
              <a:rPr lang="en-US" sz="1400" dirty="0" smtClean="0">
                <a:latin typeface="Gigi" pitchFamily="82" charset="0"/>
                <a:sym typeface="Symbol"/>
              </a:rPr>
              <a:t>l</a:t>
            </a:r>
            <a:r>
              <a:rPr lang="en-US" sz="1400" dirty="0" smtClean="0">
                <a:sym typeface="Symbol"/>
              </a:rPr>
              <a:t>(n) please</a:t>
            </a:r>
            <a:endParaRPr lang="en-US" sz="1400" dirty="0" smtClean="0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52264" y="1074222"/>
            <a:ext cx="41596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Gigi" pitchFamily="82" charset="0"/>
              </a:rPr>
              <a:t>U</a:t>
            </a:r>
            <a:r>
              <a:rPr lang="en-US" sz="1600" dirty="0" smtClean="0">
                <a:solidFill>
                  <a:srgbClr val="0000FF"/>
                </a:solidFill>
              </a:rPr>
              <a:t> : uniform distribution over {0,1}</a:t>
            </a:r>
            <a:r>
              <a:rPr lang="en-US" sz="2200" baseline="30000" dirty="0" smtClean="0">
                <a:solidFill>
                  <a:srgbClr val="0000FF"/>
                </a:solidFill>
                <a:latin typeface="Gigi" pitchFamily="82" charset="0"/>
              </a:rPr>
              <a:t>l</a:t>
            </a:r>
            <a:r>
              <a:rPr lang="en-US" sz="2200" baseline="30000" dirty="0" smtClean="0">
                <a:solidFill>
                  <a:srgbClr val="0000FF"/>
                </a:solidFill>
              </a:rPr>
              <a:t>(n)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419872" y="2276872"/>
            <a:ext cx="1575792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376737"/>
            <a:ext cx="288032" cy="45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0563" y="1124744"/>
            <a:ext cx="635893" cy="84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27"/>
          <p:cNvGrpSpPr/>
          <p:nvPr/>
        </p:nvGrpSpPr>
        <p:grpSpPr>
          <a:xfrm>
            <a:off x="6098382" y="1775257"/>
            <a:ext cx="2007840" cy="645631"/>
            <a:chOff x="6098382" y="2135297"/>
            <a:chExt cx="2007840" cy="645631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6588224" y="2204864"/>
              <a:ext cx="864096" cy="576064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 rot="19585085">
              <a:off x="6098382" y="2135297"/>
              <a:ext cx="200784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</a:rPr>
                <a:t>A random string of length </a:t>
              </a:r>
              <a:r>
                <a:rPr lang="en-US" sz="1600" dirty="0" smtClean="0">
                  <a:solidFill>
                    <a:srgbClr val="0000FF"/>
                  </a:solidFill>
                  <a:latin typeface="Gigi" pitchFamily="82" charset="0"/>
                  <a:sym typeface="Symbol"/>
                </a:rPr>
                <a:t>l</a:t>
              </a:r>
              <a:r>
                <a:rPr lang="en-US" sz="1600" dirty="0" smtClean="0">
                  <a:solidFill>
                    <a:srgbClr val="0000FF"/>
                  </a:solidFill>
                  <a:sym typeface="Symbol"/>
                </a:rPr>
                <a:t>(n) </a:t>
              </a:r>
              <a:r>
                <a:rPr lang="en-US" sz="1600" dirty="0" err="1" smtClean="0">
                  <a:solidFill>
                    <a:srgbClr val="0000FF"/>
                  </a:solidFill>
                  <a:sym typeface="Symbol"/>
                </a:rPr>
                <a:t>plz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6300192" y="2564904"/>
            <a:ext cx="5676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</a:rPr>
              <a:t>b= 0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020272" y="2060848"/>
            <a:ext cx="864096" cy="648072"/>
          </a:xfrm>
          <a:prstGeom prst="straightConnector1">
            <a:avLst/>
          </a:prstGeom>
          <a:ln>
            <a:solidFill>
              <a:srgbClr val="0000FF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Box 7"/>
          <p:cNvSpPr txBox="1">
            <a:spLocks noChangeArrowheads="1"/>
          </p:cNvSpPr>
          <p:nvPr/>
        </p:nvSpPr>
        <p:spPr bwMode="auto">
          <a:xfrm rot="19585085">
            <a:off x="6927987" y="2381157"/>
            <a:ext cx="13649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0000FF"/>
                </a:solidFill>
                <a:sym typeface="Symbol"/>
              </a:rPr>
              <a:t>y</a:t>
            </a:r>
            <a:r>
              <a:rPr lang="en-US" sz="1600" baseline="-25000" dirty="0" err="1" smtClean="0">
                <a:solidFill>
                  <a:srgbClr val="0000FF"/>
                </a:solidFill>
                <a:sym typeface="Symbol"/>
              </a:rPr>
              <a:t>R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 {0,1}</a:t>
            </a:r>
            <a:r>
              <a:rPr lang="en-US" sz="2400" baseline="30000" dirty="0" smtClean="0">
                <a:solidFill>
                  <a:srgbClr val="0000FF"/>
                </a:solidFill>
                <a:latin typeface="Gigi" pitchFamily="82" charset="0"/>
                <a:sym typeface="Symbol"/>
              </a:rPr>
              <a:t>l</a:t>
            </a:r>
            <a:r>
              <a:rPr lang="en-US" sz="2400" baseline="30000" dirty="0" smtClean="0">
                <a:solidFill>
                  <a:srgbClr val="0000FF"/>
                </a:solidFill>
                <a:sym typeface="Symbol"/>
              </a:rPr>
              <a:t>(n)</a:t>
            </a:r>
            <a:endParaRPr lang="en-US" sz="2400" baseline="30000" dirty="0" smtClean="0">
              <a:solidFill>
                <a:srgbClr val="0000FF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3501008"/>
            <a:ext cx="576064" cy="74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6300192" y="3068960"/>
            <a:ext cx="5676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</a:rPr>
              <a:t>b= 1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738064" y="3717032"/>
            <a:ext cx="1074296" cy="522010"/>
            <a:chOff x="6613322" y="4509120"/>
            <a:chExt cx="1074296" cy="522010"/>
          </a:xfrm>
        </p:grpSpPr>
        <p:cxnSp>
          <p:nvCxnSpPr>
            <p:cNvPr id="43" name="Straight Arrow Connector 42"/>
            <p:cNvCxnSpPr/>
            <p:nvPr/>
          </p:nvCxnSpPr>
          <p:spPr>
            <a:xfrm>
              <a:off x="6804248" y="4509120"/>
              <a:ext cx="792088" cy="432048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 Box 7"/>
            <p:cNvSpPr txBox="1">
              <a:spLocks noChangeArrowheads="1"/>
            </p:cNvSpPr>
            <p:nvPr/>
          </p:nvSpPr>
          <p:spPr bwMode="auto">
            <a:xfrm rot="1628310">
              <a:off x="6613322" y="4661798"/>
              <a:ext cx="10742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y: = G(s)</a:t>
              </a:r>
              <a:endParaRPr lang="en-US" sz="2400" baseline="300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8316416" y="4249599"/>
            <a:ext cx="2880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7956376" y="764704"/>
            <a:ext cx="8640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Oracle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3411488" y="2996952"/>
            <a:ext cx="1575792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3987552" y="2636912"/>
            <a:ext cx="4236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y</a:t>
            </a: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3203848" y="2996952"/>
            <a:ext cx="20078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/>
              <a:t>How I selected it ?</a:t>
            </a:r>
          </a:p>
        </p:txBody>
      </p:sp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187896" y="4787860"/>
            <a:ext cx="7192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G is a PRG if for every PPT D, there is a negligible function </a:t>
            </a:r>
            <a:r>
              <a:rPr lang="en-US" dirty="0" err="1" smtClean="0"/>
              <a:t>negl</a:t>
            </a:r>
            <a:endParaRPr lang="en-US" dirty="0" smtClean="0"/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1115616" y="5106670"/>
            <a:ext cx="14401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Pr [D(r) = 1]</a:t>
            </a: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2555776" y="5106670"/>
            <a:ext cx="16561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Pr [D(G(s)) = 1]</a:t>
            </a: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2339752" y="5055567"/>
            <a:ext cx="288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/>
              <a:t>-</a:t>
            </a: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899592" y="5013176"/>
            <a:ext cx="288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/>
              <a:t>|</a:t>
            </a: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3995936" y="5013176"/>
            <a:ext cx="288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/>
              <a:t>|</a:t>
            </a: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4211960" y="5085184"/>
            <a:ext cx="1080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 </a:t>
            </a:r>
            <a:r>
              <a:rPr lang="en-US" sz="1600" dirty="0" err="1" smtClean="0">
                <a:sym typeface="Symbol"/>
              </a:rPr>
              <a:t>negl</a:t>
            </a:r>
            <a:r>
              <a:rPr lang="en-US" sz="1600" dirty="0" smtClean="0">
                <a:sym typeface="Symbol"/>
              </a:rPr>
              <a:t>(n)</a:t>
            </a:r>
            <a:endParaRPr lang="en-US" sz="1600" dirty="0" smtClean="0"/>
          </a:p>
        </p:txBody>
      </p:sp>
      <p:sp>
        <p:nvSpPr>
          <p:cNvPr id="69" name="Text Box 7"/>
          <p:cNvSpPr txBox="1">
            <a:spLocks noChangeArrowheads="1"/>
          </p:cNvSpPr>
          <p:nvPr/>
        </p:nvSpPr>
        <p:spPr bwMode="auto">
          <a:xfrm>
            <a:off x="1187624" y="5426640"/>
            <a:ext cx="14401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r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</a:t>
            </a:r>
            <a:r>
              <a:rPr lang="en-US" sz="1600" baseline="-25000" dirty="0" smtClean="0">
                <a:solidFill>
                  <a:srgbClr val="0000FF"/>
                </a:solidFill>
                <a:sym typeface="Symbol"/>
              </a:rPr>
              <a:t>R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 {0,1}</a:t>
            </a:r>
            <a:r>
              <a:rPr lang="en-US" sz="2400" baseline="30000" dirty="0" smtClean="0">
                <a:solidFill>
                  <a:srgbClr val="0000FF"/>
                </a:solidFill>
                <a:latin typeface="Gigi" pitchFamily="82" charset="0"/>
                <a:sym typeface="Symbol"/>
              </a:rPr>
              <a:t>l</a:t>
            </a:r>
            <a:r>
              <a:rPr lang="en-US" sz="2400" baseline="30000" dirty="0" smtClean="0">
                <a:solidFill>
                  <a:srgbClr val="0000FF"/>
                </a:solidFill>
                <a:sym typeface="Symbol"/>
              </a:rPr>
              <a:t>(n)</a:t>
            </a:r>
            <a:endParaRPr lang="en-US" sz="2400" baseline="30000" dirty="0" smtClean="0">
              <a:solidFill>
                <a:srgbClr val="0000FF"/>
              </a:solidFill>
            </a:endParaRPr>
          </a:p>
        </p:txBody>
      </p:sp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2915816" y="5426640"/>
            <a:ext cx="136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s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</a:t>
            </a:r>
            <a:r>
              <a:rPr lang="en-US" baseline="-25000" dirty="0" smtClean="0">
                <a:solidFill>
                  <a:srgbClr val="FF0000"/>
                </a:solidFill>
                <a:sym typeface="Symbol"/>
              </a:rPr>
              <a:t>R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{0,1}</a:t>
            </a:r>
            <a:r>
              <a:rPr lang="en-US" sz="2400" baseline="30000" dirty="0" smtClean="0">
                <a:solidFill>
                  <a:srgbClr val="FF0000"/>
                </a:solidFill>
                <a:sym typeface="Symbol"/>
              </a:rPr>
              <a:t>n</a:t>
            </a:r>
            <a:endParaRPr lang="en-US" sz="2400" baseline="30000" dirty="0" smtClean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0652" y="5877272"/>
            <a:ext cx="23927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Probability taken over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&gt;&gt; Random Choice of r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&gt;&gt; the randomness of D</a:t>
            </a:r>
            <a:endParaRPr lang="en-US" sz="1600" dirty="0"/>
          </a:p>
        </p:txBody>
      </p:sp>
      <p:sp>
        <p:nvSpPr>
          <p:cNvPr id="49" name="Rectangle 48"/>
          <p:cNvSpPr/>
          <p:nvPr/>
        </p:nvSpPr>
        <p:spPr>
          <a:xfrm>
            <a:off x="2611346" y="5916181"/>
            <a:ext cx="23927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Probability taken over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&gt;&gt; Random Choice of s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&gt;&gt; the randomness of D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3933056"/>
            <a:ext cx="48280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G: Probability distribution over {</a:t>
            </a:r>
            <a:r>
              <a:rPr lang="en-US" sz="1600" dirty="0">
                <a:solidFill>
                  <a:srgbClr val="0000FF"/>
                </a:solidFill>
              </a:rPr>
              <a:t>G(s): s </a:t>
            </a:r>
            <a:r>
              <a:rPr lang="en-US" sz="1600" dirty="0">
                <a:solidFill>
                  <a:srgbClr val="0000FF"/>
                </a:solidFill>
                <a:sym typeface="Symbol"/>
              </a:rPr>
              <a:t></a:t>
            </a:r>
            <a:r>
              <a:rPr lang="en-US" sz="1600" baseline="-25000" dirty="0">
                <a:solidFill>
                  <a:srgbClr val="0000FF"/>
                </a:solidFill>
                <a:sym typeface="Symbol"/>
              </a:rPr>
              <a:t>R</a:t>
            </a:r>
            <a:r>
              <a:rPr lang="en-US" sz="1600" dirty="0">
                <a:solidFill>
                  <a:srgbClr val="0000FF"/>
                </a:solidFill>
                <a:sym typeface="Symbol"/>
              </a:rPr>
              <a:t> {0,1}</a:t>
            </a:r>
            <a:r>
              <a:rPr lang="en-US" sz="1600" baseline="30000" dirty="0">
                <a:solidFill>
                  <a:srgbClr val="0000FF"/>
                </a:solidFill>
                <a:sym typeface="Symbol"/>
              </a:rPr>
              <a:t>n</a:t>
            </a:r>
            <a:r>
              <a:rPr lang="en-US" sz="1600" dirty="0">
                <a:solidFill>
                  <a:srgbClr val="0000FF"/>
                </a:solidFill>
              </a:rPr>
              <a:t>} </a:t>
            </a:r>
            <a:endParaRPr lang="en-US" sz="1600" dirty="0"/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1988840"/>
            <a:ext cx="108012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2204864"/>
            <a:ext cx="864096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4716016" y="1628800"/>
            <a:ext cx="2016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1400" dirty="0" smtClean="0"/>
              <a:t>Challenger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6512" y="458112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344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4" grpId="0"/>
      <p:bldP spid="25" grpId="0"/>
      <p:bldP spid="24" grpId="0"/>
      <p:bldP spid="30" grpId="0"/>
      <p:bldP spid="39" grpId="0"/>
      <p:bldP spid="46" grpId="0"/>
      <p:bldP spid="47" grpId="0"/>
      <p:bldP spid="53" grpId="0"/>
      <p:bldP spid="56" grpId="0"/>
      <p:bldP spid="61" grpId="0"/>
      <p:bldP spid="61" grpId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2" grpId="0"/>
      <p:bldP spid="49" grpId="0"/>
      <p:bldP spid="3" grpId="0"/>
      <p:bldP spid="57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39552" y="44624"/>
            <a:ext cx="8460432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Is designing PRG easy?</a:t>
            </a:r>
            <a:endParaRPr lang="en-US" sz="32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007230"/>
            <a:ext cx="977029" cy="126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3" name="Straight Arrow Connector 72"/>
          <p:cNvCxnSpPr/>
          <p:nvPr/>
        </p:nvCxnSpPr>
        <p:spPr>
          <a:xfrm>
            <a:off x="395536" y="1655302"/>
            <a:ext cx="1512168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539552" y="1295262"/>
            <a:ext cx="1152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s </a:t>
            </a:r>
            <a:r>
              <a:rPr lang="en-US" sz="1600" dirty="0" smtClean="0">
                <a:sym typeface="Symbol"/>
              </a:rPr>
              <a:t></a:t>
            </a:r>
            <a:r>
              <a:rPr lang="en-US" sz="1600" baseline="-25000" dirty="0" smtClean="0">
                <a:sym typeface="Symbol"/>
              </a:rPr>
              <a:t>R</a:t>
            </a:r>
            <a:r>
              <a:rPr lang="en-US" sz="1600" dirty="0" smtClean="0">
                <a:sym typeface="Symbol"/>
              </a:rPr>
              <a:t> {0,1}</a:t>
            </a:r>
            <a:r>
              <a:rPr lang="en-US" baseline="30000" dirty="0" smtClean="0">
                <a:sym typeface="Symbol"/>
              </a:rPr>
              <a:t>n</a:t>
            </a:r>
            <a:endParaRPr lang="en-US" baseline="30000" dirty="0" smtClean="0"/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2987824" y="1655302"/>
            <a:ext cx="1584176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2987824" y="1295262"/>
            <a:ext cx="1512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G(s) = </a:t>
            </a:r>
            <a:r>
              <a:rPr lang="en-US" sz="1600" dirty="0" err="1" smtClean="0"/>
              <a:t>ss’</a:t>
            </a:r>
            <a:endParaRPr lang="en-US" baseline="30000" dirty="0" smtClean="0"/>
          </a:p>
        </p:txBody>
      </p:sp>
      <p:sp>
        <p:nvSpPr>
          <p:cNvPr id="85" name="Text Box 7"/>
          <p:cNvSpPr txBox="1">
            <a:spLocks noChangeArrowheads="1"/>
          </p:cNvSpPr>
          <p:nvPr/>
        </p:nvSpPr>
        <p:spPr bwMode="auto">
          <a:xfrm>
            <a:off x="259904" y="2433082"/>
            <a:ext cx="20078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dirty="0" smtClean="0"/>
              <a:t>Is G a PRG?</a:t>
            </a:r>
          </a:p>
        </p:txBody>
      </p:sp>
      <p:sp>
        <p:nvSpPr>
          <p:cNvPr id="92" name="Text Box 7"/>
          <p:cNvSpPr txBox="1">
            <a:spLocks noChangeArrowheads="1"/>
          </p:cNvSpPr>
          <p:nvPr/>
        </p:nvSpPr>
        <p:spPr bwMode="auto">
          <a:xfrm>
            <a:off x="2987824" y="3882534"/>
            <a:ext cx="3516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D</a:t>
            </a:r>
            <a:endParaRPr lang="en-US" sz="2000" baseline="30000" dirty="0" smtClean="0"/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835968" y="3496072"/>
            <a:ext cx="1863824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 Box 7"/>
          <p:cNvSpPr txBox="1">
            <a:spLocks noChangeArrowheads="1"/>
          </p:cNvSpPr>
          <p:nvPr/>
        </p:nvSpPr>
        <p:spPr bwMode="auto">
          <a:xfrm>
            <a:off x="1187624" y="3136032"/>
            <a:ext cx="14401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y{0,1}</a:t>
            </a:r>
            <a:r>
              <a:rPr lang="en-US" sz="2000" baseline="30000" dirty="0" smtClean="0">
                <a:sym typeface="Symbol"/>
              </a:rPr>
              <a:t>n+1</a:t>
            </a:r>
            <a:endParaRPr lang="en-US" sz="2000" baseline="30000" dirty="0" smtClean="0"/>
          </a:p>
        </p:txBody>
      </p:sp>
      <p:sp>
        <p:nvSpPr>
          <p:cNvPr id="96" name="Text Box 7"/>
          <p:cNvSpPr txBox="1">
            <a:spLocks noChangeArrowheads="1"/>
          </p:cNvSpPr>
          <p:nvPr/>
        </p:nvSpPr>
        <p:spPr bwMode="auto">
          <a:xfrm>
            <a:off x="107504" y="3517558"/>
            <a:ext cx="30963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random or generated by G ?</a:t>
            </a:r>
            <a:endParaRPr lang="en-US" sz="2000" baseline="30000" dirty="0" smtClean="0"/>
          </a:p>
        </p:txBody>
      </p:sp>
      <p:sp>
        <p:nvSpPr>
          <p:cNvPr id="135" name="Text Box 7"/>
          <p:cNvSpPr txBox="1">
            <a:spLocks noChangeArrowheads="1"/>
          </p:cNvSpPr>
          <p:nvPr/>
        </p:nvSpPr>
        <p:spPr bwMode="auto">
          <a:xfrm rot="20081980">
            <a:off x="6202539" y="2941287"/>
            <a:ext cx="567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sym typeface="Symbol"/>
              </a:rPr>
              <a:t>Yes</a:t>
            </a:r>
            <a:endParaRPr lang="en-US" sz="2000" baseline="30000" dirty="0" smtClean="0">
              <a:solidFill>
                <a:srgbClr val="0000FF"/>
              </a:solidFill>
            </a:endParaRPr>
          </a:p>
        </p:txBody>
      </p:sp>
      <p:sp>
        <p:nvSpPr>
          <p:cNvPr id="136" name="Text Box 7"/>
          <p:cNvSpPr txBox="1">
            <a:spLocks noChangeArrowheads="1"/>
          </p:cNvSpPr>
          <p:nvPr/>
        </p:nvSpPr>
        <p:spPr bwMode="auto">
          <a:xfrm>
            <a:off x="7100664" y="2708920"/>
            <a:ext cx="14317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sym typeface="Symbol"/>
              </a:rPr>
              <a:t>D outputs 1</a:t>
            </a:r>
            <a:endParaRPr lang="en-US" sz="2000" baseline="30000" dirty="0" smtClean="0">
              <a:solidFill>
                <a:srgbClr val="0000FF"/>
              </a:solidFill>
            </a:endParaRPr>
          </a:p>
        </p:txBody>
      </p:sp>
      <p:sp>
        <p:nvSpPr>
          <p:cNvPr id="137" name="Text Box 7"/>
          <p:cNvSpPr txBox="1">
            <a:spLocks noChangeArrowheads="1"/>
          </p:cNvSpPr>
          <p:nvPr/>
        </p:nvSpPr>
        <p:spPr bwMode="auto">
          <a:xfrm>
            <a:off x="7164288" y="3042538"/>
            <a:ext cx="18722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sym typeface="Symbol"/>
              </a:rPr>
              <a:t> y generated by G</a:t>
            </a:r>
            <a:endParaRPr lang="en-US" sz="2000" baseline="30000" dirty="0" smtClean="0">
              <a:solidFill>
                <a:srgbClr val="0000FF"/>
              </a:solidFill>
            </a:endParaRPr>
          </a:p>
        </p:txBody>
      </p:sp>
      <p:sp>
        <p:nvSpPr>
          <p:cNvPr id="138" name="Text Box 7"/>
          <p:cNvSpPr txBox="1">
            <a:spLocks noChangeArrowheads="1"/>
          </p:cNvSpPr>
          <p:nvPr/>
        </p:nvSpPr>
        <p:spPr bwMode="auto">
          <a:xfrm>
            <a:off x="5220072" y="5589240"/>
            <a:ext cx="18722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Pr [D(r) = 1] = ½ </a:t>
            </a:r>
          </a:p>
        </p:txBody>
      </p:sp>
      <p:grpSp>
        <p:nvGrpSpPr>
          <p:cNvPr id="15" name="Group 161"/>
          <p:cNvGrpSpPr/>
          <p:nvPr/>
        </p:nvGrpSpPr>
        <p:grpSpPr>
          <a:xfrm>
            <a:off x="1475656" y="6093296"/>
            <a:ext cx="3384376" cy="504056"/>
            <a:chOff x="4283968" y="5805264"/>
            <a:chExt cx="3384376" cy="504056"/>
          </a:xfrm>
        </p:grpSpPr>
        <p:sp>
          <p:nvSpPr>
            <p:cNvPr id="146" name="Text Box 7"/>
            <p:cNvSpPr txBox="1">
              <a:spLocks noChangeArrowheads="1"/>
            </p:cNvSpPr>
            <p:nvPr/>
          </p:nvSpPr>
          <p:spPr bwMode="auto">
            <a:xfrm>
              <a:off x="5724128" y="5847655"/>
              <a:ext cx="28803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400" dirty="0" smtClean="0"/>
                <a:t>-</a:t>
              </a:r>
            </a:p>
          </p:txBody>
        </p:sp>
        <p:grpSp>
          <p:nvGrpSpPr>
            <p:cNvPr id="16" name="Group 160"/>
            <p:cNvGrpSpPr/>
            <p:nvPr/>
          </p:nvGrpSpPr>
          <p:grpSpPr>
            <a:xfrm>
              <a:off x="4283968" y="5805264"/>
              <a:ext cx="3384376" cy="461665"/>
              <a:chOff x="4283968" y="5805264"/>
              <a:chExt cx="3384376" cy="461665"/>
            </a:xfrm>
          </p:grpSpPr>
          <p:sp>
            <p:nvSpPr>
              <p:cNvPr id="144" name="Text Box 7"/>
              <p:cNvSpPr txBox="1">
                <a:spLocks noChangeArrowheads="1"/>
              </p:cNvSpPr>
              <p:nvPr/>
            </p:nvSpPr>
            <p:spPr bwMode="auto">
              <a:xfrm>
                <a:off x="4499992" y="5898758"/>
                <a:ext cx="144016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solidFill>
                      <a:srgbClr val="0000FF"/>
                    </a:solidFill>
                  </a:rPr>
                  <a:t>Pr [D(r) = 1]</a:t>
                </a:r>
              </a:p>
            </p:txBody>
          </p:sp>
          <p:sp>
            <p:nvSpPr>
              <p:cNvPr id="145" name="Text Box 7"/>
              <p:cNvSpPr txBox="1">
                <a:spLocks noChangeArrowheads="1"/>
              </p:cNvSpPr>
              <p:nvPr/>
            </p:nvSpPr>
            <p:spPr bwMode="auto">
              <a:xfrm>
                <a:off x="5940152" y="5898758"/>
                <a:ext cx="165618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solidFill>
                      <a:srgbClr val="FF0000"/>
                    </a:solidFill>
                  </a:rPr>
                  <a:t>Pr [D(G(s)) = 1]</a:t>
                </a:r>
              </a:p>
            </p:txBody>
          </p:sp>
          <p:sp>
            <p:nvSpPr>
              <p:cNvPr id="147" name="Text Box 7"/>
              <p:cNvSpPr txBox="1">
                <a:spLocks noChangeArrowheads="1"/>
              </p:cNvSpPr>
              <p:nvPr/>
            </p:nvSpPr>
            <p:spPr bwMode="auto">
              <a:xfrm>
                <a:off x="4283968" y="5805264"/>
                <a:ext cx="28803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2400" dirty="0" smtClean="0"/>
                  <a:t>|</a:t>
                </a:r>
              </a:p>
            </p:txBody>
          </p:sp>
          <p:sp>
            <p:nvSpPr>
              <p:cNvPr id="148" name="Text Box 7"/>
              <p:cNvSpPr txBox="1">
                <a:spLocks noChangeArrowheads="1"/>
              </p:cNvSpPr>
              <p:nvPr/>
            </p:nvSpPr>
            <p:spPr bwMode="auto">
              <a:xfrm>
                <a:off x="7380312" y="5805264"/>
                <a:ext cx="28803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2400" dirty="0" smtClean="0"/>
                  <a:t>|</a:t>
                </a:r>
              </a:p>
            </p:txBody>
          </p:sp>
        </p:grpSp>
      </p:grpSp>
      <p:sp>
        <p:nvSpPr>
          <p:cNvPr id="149" name="Text Box 7"/>
          <p:cNvSpPr txBox="1">
            <a:spLocks noChangeArrowheads="1"/>
          </p:cNvSpPr>
          <p:nvPr/>
        </p:nvSpPr>
        <p:spPr bwMode="auto">
          <a:xfrm>
            <a:off x="4788024" y="6165304"/>
            <a:ext cx="1080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= </a:t>
            </a:r>
            <a:r>
              <a:rPr lang="en-US" sz="2000" dirty="0" smtClean="0">
                <a:sym typeface="Symbol"/>
              </a:rPr>
              <a:t>½</a:t>
            </a:r>
            <a:r>
              <a:rPr lang="en-US" sz="1600" dirty="0" smtClean="0">
                <a:sym typeface="Symbol"/>
              </a:rPr>
              <a:t>  </a:t>
            </a:r>
          </a:p>
        </p:txBody>
      </p:sp>
      <p:sp>
        <p:nvSpPr>
          <p:cNvPr id="150" name="Text Box 7"/>
          <p:cNvSpPr txBox="1">
            <a:spLocks noChangeArrowheads="1"/>
          </p:cNvSpPr>
          <p:nvPr/>
        </p:nvSpPr>
        <p:spPr bwMode="auto">
          <a:xfrm>
            <a:off x="6948264" y="5589240"/>
            <a:ext cx="14401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r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</a:t>
            </a:r>
            <a:r>
              <a:rPr lang="en-US" sz="1600" baseline="-25000" dirty="0" smtClean="0">
                <a:solidFill>
                  <a:srgbClr val="0000FF"/>
                </a:solidFill>
                <a:sym typeface="Symbol"/>
              </a:rPr>
              <a:t>R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 {0,1}</a:t>
            </a:r>
            <a:r>
              <a:rPr lang="en-US" sz="2400" baseline="30000" dirty="0" smtClean="0">
                <a:solidFill>
                  <a:srgbClr val="0000FF"/>
                </a:solidFill>
                <a:sym typeface="Symbol"/>
              </a:rPr>
              <a:t>n+1</a:t>
            </a:r>
            <a:endParaRPr lang="en-US" sz="2400" baseline="30000" dirty="0" smtClean="0">
              <a:solidFill>
                <a:srgbClr val="0000FF"/>
              </a:solidFill>
            </a:endParaRPr>
          </a:p>
        </p:txBody>
      </p:sp>
      <p:sp>
        <p:nvSpPr>
          <p:cNvPr id="152" name="Text Box 7"/>
          <p:cNvSpPr txBox="1">
            <a:spLocks noChangeArrowheads="1"/>
          </p:cNvSpPr>
          <p:nvPr/>
        </p:nvSpPr>
        <p:spPr bwMode="auto">
          <a:xfrm>
            <a:off x="467544" y="5569496"/>
            <a:ext cx="23042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Pr [D(G(s)) = 1] = 1 </a:t>
            </a:r>
          </a:p>
        </p:txBody>
      </p:sp>
      <p:sp>
        <p:nvSpPr>
          <p:cNvPr id="154" name="Text Box 7"/>
          <p:cNvSpPr txBox="1">
            <a:spLocks noChangeArrowheads="1"/>
          </p:cNvSpPr>
          <p:nvPr/>
        </p:nvSpPr>
        <p:spPr bwMode="auto">
          <a:xfrm>
            <a:off x="2483768" y="5538718"/>
            <a:ext cx="13681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s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</a:t>
            </a:r>
            <a:r>
              <a:rPr lang="en-US" sz="1600" baseline="-25000" dirty="0" smtClean="0">
                <a:solidFill>
                  <a:srgbClr val="FF0000"/>
                </a:solidFill>
                <a:sym typeface="Symbol"/>
              </a:rPr>
              <a:t>R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{0,1}</a:t>
            </a:r>
            <a:r>
              <a:rPr lang="en-US" sz="2400" baseline="30000" dirty="0" smtClean="0">
                <a:solidFill>
                  <a:srgbClr val="FF0000"/>
                </a:solidFill>
                <a:sym typeface="Symbol"/>
              </a:rPr>
              <a:t>n</a:t>
            </a:r>
            <a:endParaRPr lang="en-US" sz="2400" baseline="30000" dirty="0" smtClean="0">
              <a:solidFill>
                <a:srgbClr val="FF0000"/>
              </a:solidFill>
            </a:endParaRPr>
          </a:p>
        </p:txBody>
      </p:sp>
      <p:sp>
        <p:nvSpPr>
          <p:cNvPr id="155" name="Text Box 7"/>
          <p:cNvSpPr txBox="1">
            <a:spLocks noChangeArrowheads="1"/>
          </p:cNvSpPr>
          <p:nvPr/>
        </p:nvSpPr>
        <p:spPr bwMode="auto">
          <a:xfrm>
            <a:off x="5364088" y="6165304"/>
            <a:ext cx="17918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Non-negligible</a:t>
            </a:r>
            <a:endParaRPr lang="en-US" sz="2000" baseline="30000" dirty="0" smtClean="0"/>
          </a:p>
        </p:txBody>
      </p:sp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4860032" y="786190"/>
            <a:ext cx="1800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s’ = s</a:t>
            </a:r>
            <a:r>
              <a:rPr lang="en-US" sz="1600" baseline="-25000" dirty="0" smtClean="0"/>
              <a:t>1</a:t>
            </a:r>
            <a:r>
              <a:rPr lang="en-US" sz="1600" dirty="0" smtClean="0">
                <a:sym typeface="Symbol"/>
              </a:rPr>
              <a:t>s</a:t>
            </a:r>
            <a:r>
              <a:rPr lang="en-US" sz="1600" baseline="-25000" dirty="0" smtClean="0">
                <a:sym typeface="Symbol"/>
              </a:rPr>
              <a:t>2</a:t>
            </a:r>
            <a:r>
              <a:rPr lang="en-US" sz="1600" dirty="0" smtClean="0">
                <a:sym typeface="Symbol"/>
              </a:rPr>
              <a:t>…</a:t>
            </a:r>
            <a:r>
              <a:rPr lang="en-US" sz="1600" dirty="0" err="1" smtClean="0">
                <a:sym typeface="Symbol"/>
              </a:rPr>
              <a:t>s</a:t>
            </a:r>
            <a:r>
              <a:rPr lang="en-US" sz="1600" baseline="-25000" dirty="0" err="1" smtClean="0">
                <a:sym typeface="Symbol"/>
              </a:rPr>
              <a:t>n</a:t>
            </a:r>
            <a:endParaRPr lang="en-US" baseline="-25000" dirty="0" smtClean="0"/>
          </a:p>
        </p:txBody>
      </p:sp>
      <p:sp>
        <p:nvSpPr>
          <p:cNvPr id="94" name="Text Box 7"/>
          <p:cNvSpPr txBox="1">
            <a:spLocks noChangeArrowheads="1"/>
          </p:cNvSpPr>
          <p:nvPr/>
        </p:nvSpPr>
        <p:spPr bwMode="auto">
          <a:xfrm>
            <a:off x="4860032" y="1196752"/>
            <a:ext cx="23762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Expansion factor: n+1</a:t>
            </a:r>
            <a:endParaRPr lang="en-US" baseline="-25000" dirty="0" smtClean="0"/>
          </a:p>
        </p:txBody>
      </p:sp>
      <p:sp>
        <p:nvSpPr>
          <p:cNvPr id="99" name="Text Box 7"/>
          <p:cNvSpPr txBox="1">
            <a:spLocks noChangeArrowheads="1"/>
          </p:cNvSpPr>
          <p:nvPr/>
        </p:nvSpPr>
        <p:spPr bwMode="auto">
          <a:xfrm>
            <a:off x="2060104" y="2442374"/>
            <a:ext cx="67603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--- trivial to design a distinguisher D</a:t>
            </a:r>
          </a:p>
        </p:txBody>
      </p:sp>
      <p:grpSp>
        <p:nvGrpSpPr>
          <p:cNvPr id="110" name="Group 109"/>
          <p:cNvGrpSpPr/>
          <p:nvPr/>
        </p:nvGrpSpPr>
        <p:grpSpPr>
          <a:xfrm>
            <a:off x="3275856" y="3186554"/>
            <a:ext cx="2994188" cy="677108"/>
            <a:chOff x="3522028" y="4386590"/>
            <a:chExt cx="2994188" cy="677108"/>
          </a:xfrm>
        </p:grpSpPr>
        <p:cxnSp>
          <p:nvCxnSpPr>
            <p:cNvPr id="102" name="Straight Arrow Connector 101"/>
            <p:cNvCxnSpPr/>
            <p:nvPr/>
          </p:nvCxnSpPr>
          <p:spPr>
            <a:xfrm>
              <a:off x="3522028" y="4725144"/>
              <a:ext cx="285017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 Box 7"/>
            <p:cNvSpPr txBox="1">
              <a:spLocks noChangeArrowheads="1"/>
            </p:cNvSpPr>
            <p:nvPr/>
          </p:nvSpPr>
          <p:spPr bwMode="auto">
            <a:xfrm>
              <a:off x="3594036" y="4386590"/>
              <a:ext cx="29221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Is the final bit of y XOR</a:t>
              </a:r>
              <a:endParaRPr lang="en-US" baseline="30000" dirty="0" smtClean="0"/>
            </a:p>
          </p:txBody>
        </p:sp>
        <p:sp>
          <p:nvSpPr>
            <p:cNvPr id="104" name="Text Box 7"/>
            <p:cNvSpPr txBox="1">
              <a:spLocks noChangeArrowheads="1"/>
            </p:cNvSpPr>
            <p:nvPr/>
          </p:nvSpPr>
          <p:spPr bwMode="auto">
            <a:xfrm>
              <a:off x="3707904" y="4725144"/>
              <a:ext cx="266429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of the preceding bits ?</a:t>
              </a:r>
              <a:endParaRPr lang="en-US" baseline="30000" dirty="0" smtClean="0"/>
            </a:p>
          </p:txBody>
        </p:sp>
      </p:grpSp>
      <p:cxnSp>
        <p:nvCxnSpPr>
          <p:cNvPr id="111" name="Straight Arrow Connector 110"/>
          <p:cNvCxnSpPr/>
          <p:nvPr/>
        </p:nvCxnSpPr>
        <p:spPr>
          <a:xfrm flipV="1">
            <a:off x="6228184" y="3042538"/>
            <a:ext cx="783704" cy="360040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6228184" y="3618602"/>
            <a:ext cx="711696" cy="36004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ext Box 7"/>
          <p:cNvSpPr txBox="1">
            <a:spLocks noChangeArrowheads="1"/>
          </p:cNvSpPr>
          <p:nvPr/>
        </p:nvSpPr>
        <p:spPr bwMode="auto">
          <a:xfrm rot="1436884">
            <a:off x="6354939" y="3503219"/>
            <a:ext cx="567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sym typeface="Symbol"/>
              </a:rPr>
              <a:t>No</a:t>
            </a:r>
            <a:endParaRPr lang="en-US" sz="2000" baseline="30000" dirty="0" smtClean="0">
              <a:solidFill>
                <a:srgbClr val="FF0000"/>
              </a:solidFill>
            </a:endParaRPr>
          </a:p>
        </p:txBody>
      </p:sp>
      <p:sp>
        <p:nvSpPr>
          <p:cNvPr id="117" name="Text Box 7"/>
          <p:cNvSpPr txBox="1">
            <a:spLocks noChangeArrowheads="1"/>
          </p:cNvSpPr>
          <p:nvPr/>
        </p:nvSpPr>
        <p:spPr bwMode="auto">
          <a:xfrm>
            <a:off x="7172672" y="3666510"/>
            <a:ext cx="14317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sym typeface="Symbol"/>
              </a:rPr>
              <a:t>D outputs 0</a:t>
            </a:r>
            <a:endParaRPr lang="en-US" sz="2000" baseline="30000" dirty="0" smtClean="0">
              <a:solidFill>
                <a:srgbClr val="FF0000"/>
              </a:solidFill>
            </a:endParaRPr>
          </a:p>
        </p:txBody>
      </p:sp>
      <p:sp>
        <p:nvSpPr>
          <p:cNvPr id="118" name="Text Box 7"/>
          <p:cNvSpPr txBox="1">
            <a:spLocks noChangeArrowheads="1"/>
          </p:cNvSpPr>
          <p:nvPr/>
        </p:nvSpPr>
        <p:spPr bwMode="auto">
          <a:xfrm>
            <a:off x="7236296" y="4000128"/>
            <a:ext cx="18722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y random</a:t>
            </a:r>
            <a:endParaRPr lang="en-US" sz="2000" baseline="30000" dirty="0" smtClean="0">
              <a:solidFill>
                <a:srgbClr val="FF0000"/>
              </a:solidFill>
            </a:endParaRPr>
          </a:p>
        </p:txBody>
      </p:sp>
      <p:sp>
        <p:nvSpPr>
          <p:cNvPr id="119" name="Text Box 7"/>
          <p:cNvSpPr txBox="1">
            <a:spLocks noChangeArrowheads="1"/>
          </p:cNvSpPr>
          <p:nvPr/>
        </p:nvSpPr>
        <p:spPr bwMode="auto">
          <a:xfrm>
            <a:off x="107504" y="4386590"/>
            <a:ext cx="85605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dirty="0" smtClean="0"/>
              <a:t>With how much probability D distinguishes a random and pseudorandom string ?</a:t>
            </a:r>
          </a:p>
        </p:txBody>
      </p:sp>
      <p:sp>
        <p:nvSpPr>
          <p:cNvPr id="120" name="Text Box 7"/>
          <p:cNvSpPr txBox="1">
            <a:spLocks noChangeArrowheads="1"/>
          </p:cNvSpPr>
          <p:nvPr/>
        </p:nvSpPr>
        <p:spPr bwMode="auto">
          <a:xfrm>
            <a:off x="107504" y="4797152"/>
            <a:ext cx="29523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If y generated by G</a:t>
            </a:r>
          </a:p>
        </p:txBody>
      </p:sp>
      <p:sp>
        <p:nvSpPr>
          <p:cNvPr id="121" name="Text Box 7"/>
          <p:cNvSpPr txBox="1">
            <a:spLocks noChangeArrowheads="1"/>
          </p:cNvSpPr>
          <p:nvPr/>
        </p:nvSpPr>
        <p:spPr bwMode="auto">
          <a:xfrm>
            <a:off x="467544" y="5178678"/>
            <a:ext cx="37444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FF0000"/>
                </a:solidFill>
              </a:rPr>
              <a:t>D outputs 1 with probability 1</a:t>
            </a:r>
          </a:p>
        </p:txBody>
      </p:sp>
      <p:sp>
        <p:nvSpPr>
          <p:cNvPr id="124" name="Text Box 7"/>
          <p:cNvSpPr txBox="1">
            <a:spLocks noChangeArrowheads="1"/>
          </p:cNvSpPr>
          <p:nvPr/>
        </p:nvSpPr>
        <p:spPr bwMode="auto">
          <a:xfrm>
            <a:off x="4716016" y="4797152"/>
            <a:ext cx="29523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If y is truly random</a:t>
            </a:r>
          </a:p>
        </p:txBody>
      </p:sp>
      <p:sp>
        <p:nvSpPr>
          <p:cNvPr id="127" name="Text Box 7"/>
          <p:cNvSpPr txBox="1">
            <a:spLocks noChangeArrowheads="1"/>
          </p:cNvSpPr>
          <p:nvPr/>
        </p:nvSpPr>
        <p:spPr bwMode="auto">
          <a:xfrm>
            <a:off x="5076056" y="5157192"/>
            <a:ext cx="3744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00FF"/>
                </a:solidFill>
              </a:rPr>
              <a:t>D outputs 1 with probability</a:t>
            </a:r>
            <a:r>
              <a:rPr lang="en-US" sz="2000" dirty="0" smtClean="0">
                <a:solidFill>
                  <a:srgbClr val="0000FF"/>
                </a:solidFill>
              </a:rPr>
              <a:t> ½</a:t>
            </a:r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996952"/>
            <a:ext cx="648072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9312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7" grpId="0"/>
      <p:bldP spid="85" grpId="0"/>
      <p:bldP spid="92" grpId="0"/>
      <p:bldP spid="95" grpId="0"/>
      <p:bldP spid="96" grpId="0"/>
      <p:bldP spid="135" grpId="0"/>
      <p:bldP spid="136" grpId="0"/>
      <p:bldP spid="137" grpId="0"/>
      <p:bldP spid="138" grpId="0"/>
      <p:bldP spid="149" grpId="0"/>
      <p:bldP spid="150" grpId="0"/>
      <p:bldP spid="152" grpId="0"/>
      <p:bldP spid="154" grpId="0"/>
      <p:bldP spid="155" grpId="0"/>
      <p:bldP spid="81" grpId="0"/>
      <p:bldP spid="94" grpId="0"/>
      <p:bldP spid="99" grpId="0"/>
      <p:bldP spid="116" grpId="0"/>
      <p:bldP spid="117" grpId="0"/>
      <p:bldP spid="118" grpId="0"/>
      <p:bldP spid="119" grpId="0"/>
      <p:bldP spid="120" grpId="0"/>
      <p:bldP spid="121" grpId="0"/>
      <p:bldP spid="124" grpId="0"/>
      <p:bldP spid="12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32048" y="116632"/>
            <a:ext cx="8460432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ea typeface="+mj-ea"/>
                <a:cs typeface="+mj-cs"/>
              </a:rPr>
              <a:t>Existence of PRG</a:t>
            </a:r>
            <a:endParaRPr lang="en-US" sz="36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179512" y="1023119"/>
            <a:ext cx="53285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/>
              <a:t>Do PRG exists ?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179512" y="1517883"/>
            <a:ext cx="8568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/>
              <a:t>OWF + hardcore bit 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 smtClean="0"/>
              <a:t>PRG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sp>
        <p:nvSpPr>
          <p:cNvPr id="99" name="Text Box 7"/>
          <p:cNvSpPr txBox="1">
            <a:spLocks noChangeArrowheads="1"/>
          </p:cNvSpPr>
          <p:nvPr/>
        </p:nvSpPr>
        <p:spPr bwMode="auto">
          <a:xfrm>
            <a:off x="683568" y="2060848"/>
            <a:ext cx="79208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/>
              <a:t>Provably secure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00" name="Text Box 7"/>
          <p:cNvSpPr txBox="1">
            <a:spLocks noChangeArrowheads="1"/>
          </p:cNvSpPr>
          <p:nvPr/>
        </p:nvSpPr>
        <p:spPr bwMode="auto">
          <a:xfrm>
            <a:off x="251520" y="3711222"/>
            <a:ext cx="8568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/>
              <a:t>Several </a:t>
            </a:r>
            <a:r>
              <a:rPr lang="en-US" sz="2400" dirty="0" smtClean="0">
                <a:solidFill>
                  <a:srgbClr val="FF0000"/>
                </a:solidFill>
              </a:rPr>
              <a:t>practical PRGs (Stream Ciphers)</a:t>
            </a:r>
          </a:p>
        </p:txBody>
      </p:sp>
      <p:sp>
        <p:nvSpPr>
          <p:cNvPr id="101" name="Text Box 7"/>
          <p:cNvSpPr txBox="1">
            <a:spLocks noChangeArrowheads="1"/>
          </p:cNvSpPr>
          <p:nvPr/>
        </p:nvSpPr>
        <p:spPr bwMode="auto">
          <a:xfrm>
            <a:off x="755576" y="4326195"/>
            <a:ext cx="79208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/>
              <a:t>Not provably secure (but no good distinguishers found till now)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04" name="Text Box 7"/>
          <p:cNvSpPr txBox="1">
            <a:spLocks noChangeArrowheads="1"/>
          </p:cNvSpPr>
          <p:nvPr/>
        </p:nvSpPr>
        <p:spPr bwMode="auto">
          <a:xfrm>
            <a:off x="683568" y="5262299"/>
            <a:ext cx="79208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High practical efficiency </a:t>
            </a:r>
            <a:r>
              <a:rPr lang="en-US" sz="2400" dirty="0" smtClean="0"/>
              <a:t>compared to provably-secure PRGs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474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99" grpId="0"/>
      <p:bldP spid="100" grpId="0"/>
      <p:bldP spid="101" grpId="0"/>
      <p:bldP spid="10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1426" y="2690187"/>
            <a:ext cx="3714750" cy="158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6919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36512" y="-27384"/>
            <a:ext cx="9144000" cy="122413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ea typeface="+mj-ea"/>
                <a:cs typeface="+mj-cs"/>
              </a:rPr>
              <a:t>Computational Security : Necessity of the Relaxations</a:t>
            </a:r>
            <a:endParaRPr lang="en-US" sz="36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72008" y="1196752"/>
            <a:ext cx="90364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Practical crypto </a:t>
            </a:r>
            <a:r>
              <a:rPr lang="en-US" sz="2000" dirty="0" smtClean="0"/>
              <a:t>: </a:t>
            </a:r>
            <a:r>
              <a:rPr lang="en-US" sz="2000" dirty="0" smtClean="0">
                <a:solidFill>
                  <a:srgbClr val="0000FF"/>
                </a:solidFill>
              </a:rPr>
              <a:t>many messages </a:t>
            </a:r>
            <a:r>
              <a:rPr lang="en-US" sz="2000" dirty="0" smtClean="0"/>
              <a:t>encrypted using a </a:t>
            </a:r>
            <a:r>
              <a:rPr lang="en-US" sz="2000" dirty="0" smtClean="0">
                <a:solidFill>
                  <a:srgbClr val="0000FF"/>
                </a:solidFill>
              </a:rPr>
              <a:t>single short key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2008" y="1628800"/>
            <a:ext cx="90364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/>
              <a:t> Relaxation I : security only against </a:t>
            </a:r>
            <a:r>
              <a:rPr lang="en-US" sz="2000" dirty="0" smtClean="0">
                <a:solidFill>
                  <a:srgbClr val="FF0000"/>
                </a:solidFill>
              </a:rPr>
              <a:t>efficient attackers 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236296" y="1628800"/>
            <a:ext cx="14672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/>
              <a:t>--- Why ? 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2008" y="2132856"/>
            <a:ext cx="3059832" cy="400110"/>
            <a:chOff x="72008" y="2452826"/>
            <a:chExt cx="3059832" cy="400110"/>
          </a:xfrm>
        </p:grpSpPr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72008" y="2452826"/>
              <a:ext cx="305983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  <a:buFont typeface="Arial" pitchFamily="34" charset="0"/>
                <a:buChar char="•"/>
              </a:pPr>
              <a:r>
                <a:rPr lang="en-US" sz="2000" dirty="0" smtClean="0"/>
                <a:t> Let |    |  &lt;   |     |</a:t>
              </a:r>
              <a:endParaRPr lang="en-US" sz="2000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67744" y="2492896"/>
              <a:ext cx="351039" cy="312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31640" y="2492896"/>
              <a:ext cx="230922" cy="291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3168352" y="2060848"/>
            <a:ext cx="57961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/>
              <a:t> Let the attacker launch a </a:t>
            </a:r>
            <a:r>
              <a:rPr lang="en-US" sz="2000" dirty="0" smtClean="0">
                <a:solidFill>
                  <a:srgbClr val="FF0000"/>
                </a:solidFill>
              </a:rPr>
              <a:t>known-plaintext attack</a:t>
            </a:r>
            <a:r>
              <a:rPr lang="en-US" sz="2000" dirty="0" smtClean="0"/>
              <a:t> against the scheme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107504" y="4355812"/>
            <a:ext cx="2808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/>
              <a:t>(m</a:t>
            </a:r>
            <a:r>
              <a:rPr lang="en-US" baseline="-25000" dirty="0" smtClean="0"/>
              <a:t>1</a:t>
            </a:r>
            <a:r>
              <a:rPr lang="en-US" dirty="0" smtClean="0"/>
              <a:t>, c</a:t>
            </a:r>
            <a:r>
              <a:rPr lang="en-US" baseline="-25000" dirty="0" smtClean="0"/>
              <a:t>1</a:t>
            </a:r>
            <a:r>
              <a:rPr lang="en-US" dirty="0" smtClean="0"/>
              <a:t>), (m</a:t>
            </a:r>
            <a:r>
              <a:rPr lang="en-US" baseline="-25000" dirty="0" smtClean="0"/>
              <a:t>2</a:t>
            </a:r>
            <a:r>
              <a:rPr lang="en-US" dirty="0" smtClean="0"/>
              <a:t>, c</a:t>
            </a:r>
            <a:r>
              <a:rPr lang="en-US" baseline="-25000" dirty="0" smtClean="0"/>
              <a:t>2</a:t>
            </a:r>
            <a:r>
              <a:rPr lang="en-US" dirty="0" smtClean="0"/>
              <a:t>), …,     (</a:t>
            </a:r>
            <a:r>
              <a:rPr lang="en-US" dirty="0" err="1" smtClean="0"/>
              <a:t>m</a:t>
            </a:r>
            <a:r>
              <a:rPr lang="en-US" baseline="-25000" dirty="0" err="1" smtClean="0"/>
              <a:t>t</a:t>
            </a:r>
            <a:r>
              <a:rPr lang="en-US" dirty="0" smtClean="0"/>
              <a:t>, c</a:t>
            </a:r>
            <a:r>
              <a:rPr lang="en-US" baseline="-25000" dirty="0" smtClean="0"/>
              <a:t>t</a:t>
            </a:r>
            <a:r>
              <a:rPr lang="en-US" dirty="0" smtClean="0"/>
              <a:t>):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Enc</a:t>
            </a:r>
            <a:r>
              <a:rPr lang="en-US" baseline="-25000" dirty="0" err="1" smtClean="0"/>
              <a:t>k</a:t>
            </a:r>
            <a:r>
              <a:rPr lang="en-US" dirty="0" smtClean="0"/>
              <a:t>(m</a:t>
            </a:r>
            <a:r>
              <a:rPr lang="en-US" baseline="-25000" dirty="0" smtClean="0"/>
              <a:t>i</a:t>
            </a:r>
            <a:r>
              <a:rPr lang="en-US" dirty="0" smtClean="0"/>
              <a:t>)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3356992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717032"/>
            <a:ext cx="216024" cy="27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7" name="Group 56"/>
          <p:cNvGrpSpPr/>
          <p:nvPr/>
        </p:nvGrpSpPr>
        <p:grpSpPr>
          <a:xfrm>
            <a:off x="4427984" y="2924944"/>
            <a:ext cx="864096" cy="1264836"/>
            <a:chOff x="4211960" y="1660108"/>
            <a:chExt cx="864096" cy="1264836"/>
          </a:xfrm>
        </p:grpSpPr>
        <p:grpSp>
          <p:nvGrpSpPr>
            <p:cNvPr id="58" name="Group 86"/>
            <p:cNvGrpSpPr/>
            <p:nvPr/>
          </p:nvGrpSpPr>
          <p:grpSpPr>
            <a:xfrm>
              <a:off x="4211960" y="1660108"/>
              <a:ext cx="864096" cy="1264836"/>
              <a:chOff x="6300192" y="1196752"/>
              <a:chExt cx="864096" cy="1512168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6300192" y="1196752"/>
                <a:ext cx="864096" cy="151216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1" name="Text Box 7"/>
              <p:cNvSpPr txBox="1">
                <a:spLocks noChangeArrowheads="1"/>
              </p:cNvSpPr>
              <p:nvPr/>
            </p:nvSpPr>
            <p:spPr bwMode="auto">
              <a:xfrm>
                <a:off x="6524600" y="1239142"/>
                <a:ext cx="567680" cy="404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solidFill>
                      <a:schemeClr val="bg1"/>
                    </a:solidFill>
                  </a:rPr>
                  <a:t>k</a:t>
                </a:r>
                <a:r>
                  <a:rPr lang="en-US" sz="1600" baseline="-25000" dirty="0" smtClean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62" name="Text Box 7"/>
              <p:cNvSpPr txBox="1">
                <a:spLocks noChangeArrowheads="1"/>
              </p:cNvSpPr>
              <p:nvPr/>
            </p:nvSpPr>
            <p:spPr bwMode="auto">
              <a:xfrm>
                <a:off x="6516216" y="1671191"/>
                <a:ext cx="567680" cy="404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solidFill>
                      <a:schemeClr val="bg1"/>
                    </a:solidFill>
                  </a:rPr>
                  <a:t>k</a:t>
                </a:r>
                <a:r>
                  <a:rPr lang="en-US" sz="1600" baseline="-25000" dirty="0" smtClean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4427984" y="2442374"/>
              <a:ext cx="5676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chemeClr val="bg1"/>
                  </a:solidFill>
                </a:rPr>
                <a:t>k</a:t>
              </a:r>
              <a:r>
                <a:rPr lang="en-US" sz="1600" baseline="-25000" dirty="0" smtClean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573248" y="3176021"/>
            <a:ext cx="2142768" cy="613019"/>
            <a:chOff x="2573248" y="3176021"/>
            <a:chExt cx="2142768" cy="613019"/>
          </a:xfrm>
        </p:grpSpPr>
        <p:cxnSp>
          <p:nvCxnSpPr>
            <p:cNvPr id="63" name="Straight Arrow Connector 62"/>
            <p:cNvCxnSpPr/>
            <p:nvPr/>
          </p:nvCxnSpPr>
          <p:spPr>
            <a:xfrm flipH="1">
              <a:off x="2573248" y="3182183"/>
              <a:ext cx="2142768" cy="60685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 Box 7"/>
            <p:cNvSpPr txBox="1">
              <a:spLocks noChangeArrowheads="1"/>
            </p:cNvSpPr>
            <p:nvPr/>
          </p:nvSpPr>
          <p:spPr bwMode="auto">
            <a:xfrm rot="20698880">
              <a:off x="3275856" y="3176021"/>
              <a:ext cx="4956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k ? 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2627784" y="3406417"/>
            <a:ext cx="2088232" cy="526639"/>
            <a:chOff x="2627784" y="3406417"/>
            <a:chExt cx="2088232" cy="526639"/>
          </a:xfrm>
        </p:grpSpPr>
        <p:cxnSp>
          <p:nvCxnSpPr>
            <p:cNvPr id="66" name="Straight Arrow Connector 65"/>
            <p:cNvCxnSpPr/>
            <p:nvPr/>
          </p:nvCxnSpPr>
          <p:spPr>
            <a:xfrm flipH="1">
              <a:off x="2627784" y="3563068"/>
              <a:ext cx="2088232" cy="3699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 rot="20941804">
              <a:off x="3760612" y="3406417"/>
              <a:ext cx="4956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k ? 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2699792" y="3666510"/>
            <a:ext cx="2016224" cy="338554"/>
            <a:chOff x="2699792" y="3666510"/>
            <a:chExt cx="2016224" cy="338554"/>
          </a:xfrm>
        </p:grpSpPr>
        <p:cxnSp>
          <p:nvCxnSpPr>
            <p:cNvPr id="69" name="Straight Arrow Connector 68"/>
            <p:cNvCxnSpPr/>
            <p:nvPr/>
          </p:nvCxnSpPr>
          <p:spPr>
            <a:xfrm flipH="1">
              <a:off x="2699792" y="3933056"/>
              <a:ext cx="2016224" cy="5656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4076328" y="3666510"/>
              <a:ext cx="4956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k ? 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5436096" y="2780928"/>
            <a:ext cx="36275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/>
              <a:t> Attacker can try decrypting each cipher-text </a:t>
            </a:r>
            <a:r>
              <a:rPr lang="en-US" dirty="0" smtClean="0">
                <a:solidFill>
                  <a:srgbClr val="0000FF"/>
                </a:solidFill>
              </a:rPr>
              <a:t>with all possible keys </a:t>
            </a:r>
            <a:r>
              <a:rPr lang="en-US" dirty="0" smtClean="0"/>
              <a:t>until it finds a matching key</a:t>
            </a:r>
            <a:endParaRPr lang="en-US" dirty="0" smtClean="0">
              <a:solidFill>
                <a:srgbClr val="FF0000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2869664" y="4221088"/>
            <a:ext cx="3860754" cy="792088"/>
            <a:chOff x="2869664" y="4221088"/>
            <a:chExt cx="3860754" cy="792088"/>
          </a:xfrm>
        </p:grpSpPr>
        <p:cxnSp>
          <p:nvCxnSpPr>
            <p:cNvPr id="76" name="Straight Arrow Connector 75"/>
            <p:cNvCxnSpPr/>
            <p:nvPr/>
          </p:nvCxnSpPr>
          <p:spPr>
            <a:xfrm flipH="1" flipV="1">
              <a:off x="2869664" y="4221088"/>
              <a:ext cx="3214504" cy="7920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 Box 7"/>
            <p:cNvSpPr txBox="1">
              <a:spLocks noChangeArrowheads="1"/>
            </p:cNvSpPr>
            <p:nvPr/>
          </p:nvSpPr>
          <p:spPr bwMode="auto">
            <a:xfrm rot="817459">
              <a:off x="3379490" y="4404887"/>
              <a:ext cx="33509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 smtClean="0"/>
                <a:t>? Dec</a:t>
              </a:r>
              <a:r>
                <a:rPr lang="en-US" baseline="-25000" dirty="0" smtClean="0"/>
                <a:t>k</a:t>
              </a:r>
              <a:r>
                <a:rPr lang="en-US" baseline="-50000" dirty="0" smtClean="0"/>
                <a:t>1</a:t>
              </a:r>
              <a:r>
                <a:rPr lang="en-US" dirty="0" smtClean="0"/>
                <a:t>(</a:t>
              </a:r>
              <a:r>
                <a:rPr lang="en-US" dirty="0" err="1" smtClean="0"/>
                <a:t>c</a:t>
              </a:r>
              <a:r>
                <a:rPr lang="en-US" baseline="-25000" dirty="0" err="1" smtClean="0"/>
                <a:t>i</a:t>
              </a:r>
              <a:r>
                <a:rPr lang="en-US" dirty="0" smtClean="0"/>
                <a:t>) = m</a:t>
              </a:r>
              <a:r>
                <a:rPr lang="en-US" baseline="-25000" dirty="0" smtClean="0"/>
                <a:t>i</a:t>
              </a:r>
              <a:r>
                <a:rPr lang="en-US" dirty="0" smtClean="0"/>
                <a:t>, for all </a:t>
              </a:r>
              <a:r>
                <a:rPr lang="en-US" dirty="0" err="1" smtClean="0"/>
                <a:t>i</a:t>
              </a:r>
              <a:r>
                <a:rPr lang="en-US" dirty="0" smtClean="0"/>
                <a:t> </a:t>
              </a:r>
              <a:endParaRPr lang="en-US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 rot="481708">
            <a:off x="2835092" y="4702837"/>
            <a:ext cx="3860754" cy="792088"/>
            <a:chOff x="2869664" y="4221088"/>
            <a:chExt cx="3860754" cy="792088"/>
          </a:xfrm>
        </p:grpSpPr>
        <p:cxnSp>
          <p:nvCxnSpPr>
            <p:cNvPr id="85" name="Straight Arrow Connector 84"/>
            <p:cNvCxnSpPr/>
            <p:nvPr/>
          </p:nvCxnSpPr>
          <p:spPr>
            <a:xfrm flipH="1" flipV="1">
              <a:off x="2869664" y="4221088"/>
              <a:ext cx="3214504" cy="7920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 rot="817459">
              <a:off x="3379490" y="4404887"/>
              <a:ext cx="33509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 smtClean="0"/>
                <a:t>? Dec</a:t>
              </a:r>
              <a:r>
                <a:rPr lang="en-US" baseline="-25000" dirty="0" smtClean="0"/>
                <a:t>k</a:t>
              </a:r>
              <a:r>
                <a:rPr lang="en-US" baseline="-50000" dirty="0" smtClean="0"/>
                <a:t>2</a:t>
              </a:r>
              <a:r>
                <a:rPr lang="en-US" dirty="0" smtClean="0"/>
                <a:t>(</a:t>
              </a:r>
              <a:r>
                <a:rPr lang="en-US" dirty="0" err="1" smtClean="0"/>
                <a:t>c</a:t>
              </a:r>
              <a:r>
                <a:rPr lang="en-US" baseline="-25000" dirty="0" err="1" smtClean="0"/>
                <a:t>i</a:t>
              </a:r>
              <a:r>
                <a:rPr lang="en-US" dirty="0" smtClean="0"/>
                <a:t>) = m</a:t>
              </a:r>
              <a:r>
                <a:rPr lang="en-US" baseline="-25000" dirty="0" smtClean="0"/>
                <a:t>i</a:t>
              </a:r>
              <a:r>
                <a:rPr lang="en-US" dirty="0" smtClean="0"/>
                <a:t>, for all </a:t>
              </a:r>
              <a:r>
                <a:rPr lang="en-US" dirty="0" err="1" smtClean="0"/>
                <a:t>i</a:t>
              </a:r>
              <a:r>
                <a:rPr lang="en-US" dirty="0" smtClean="0"/>
                <a:t> </a:t>
              </a:r>
              <a:endParaRPr lang="en-US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 rot="1137027">
            <a:off x="2775489" y="5271847"/>
            <a:ext cx="3860754" cy="792088"/>
            <a:chOff x="2869664" y="4221088"/>
            <a:chExt cx="3860754" cy="792088"/>
          </a:xfrm>
        </p:grpSpPr>
        <p:cxnSp>
          <p:nvCxnSpPr>
            <p:cNvPr id="88" name="Straight Arrow Connector 87"/>
            <p:cNvCxnSpPr/>
            <p:nvPr/>
          </p:nvCxnSpPr>
          <p:spPr>
            <a:xfrm flipH="1" flipV="1">
              <a:off x="2869664" y="4221088"/>
              <a:ext cx="3214504" cy="7920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 Box 7"/>
            <p:cNvSpPr txBox="1">
              <a:spLocks noChangeArrowheads="1"/>
            </p:cNvSpPr>
            <p:nvPr/>
          </p:nvSpPr>
          <p:spPr bwMode="auto">
            <a:xfrm rot="817459">
              <a:off x="3379490" y="4404887"/>
              <a:ext cx="33509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 smtClean="0"/>
                <a:t>? Dec</a:t>
              </a:r>
              <a:r>
                <a:rPr lang="en-US" baseline="-25000" dirty="0" smtClean="0"/>
                <a:t>k</a:t>
              </a:r>
              <a:r>
                <a:rPr lang="en-US" baseline="-50000" dirty="0" smtClean="0"/>
                <a:t>3</a:t>
              </a:r>
              <a:r>
                <a:rPr lang="en-US" dirty="0" smtClean="0"/>
                <a:t>(</a:t>
              </a:r>
              <a:r>
                <a:rPr lang="en-US" dirty="0" err="1" smtClean="0"/>
                <a:t>c</a:t>
              </a:r>
              <a:r>
                <a:rPr lang="en-US" baseline="-25000" dirty="0" err="1" smtClean="0"/>
                <a:t>i</a:t>
              </a:r>
              <a:r>
                <a:rPr lang="en-US" dirty="0" smtClean="0"/>
                <a:t>) = m</a:t>
              </a:r>
              <a:r>
                <a:rPr lang="en-US" baseline="-25000" dirty="0" smtClean="0"/>
                <a:t>i</a:t>
              </a:r>
              <a:r>
                <a:rPr lang="en-US" dirty="0" smtClean="0"/>
                <a:t>, for all </a:t>
              </a:r>
              <a:r>
                <a:rPr lang="en-US" dirty="0" err="1" smtClean="0"/>
                <a:t>i</a:t>
              </a:r>
              <a:r>
                <a:rPr lang="en-US" dirty="0" smtClean="0"/>
                <a:t> </a:t>
              </a:r>
              <a:endParaRPr lang="en-US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90" name="Text Box 7"/>
          <p:cNvSpPr txBox="1">
            <a:spLocks noChangeArrowheads="1"/>
          </p:cNvSpPr>
          <p:nvPr/>
        </p:nvSpPr>
        <p:spPr bwMode="auto">
          <a:xfrm>
            <a:off x="6156176" y="4005064"/>
            <a:ext cx="2736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/>
              <a:t>---brute-force search </a:t>
            </a:r>
            <a:endParaRPr lang="en-US" dirty="0" smtClean="0">
              <a:solidFill>
                <a:srgbClr val="0000FF"/>
              </a:solidFill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6156176" y="4437112"/>
            <a:ext cx="2736304" cy="369332"/>
            <a:chOff x="6156176" y="4437112"/>
            <a:chExt cx="2736304" cy="369332"/>
          </a:xfrm>
        </p:grpSpPr>
        <p:sp>
          <p:nvSpPr>
            <p:cNvPr id="91" name="Text Box 7"/>
            <p:cNvSpPr txBox="1">
              <a:spLocks noChangeArrowheads="1"/>
            </p:cNvSpPr>
            <p:nvPr/>
          </p:nvSpPr>
          <p:spPr bwMode="auto">
            <a:xfrm>
              <a:off x="6156176" y="4437112"/>
              <a:ext cx="27363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  <a:buFont typeface="Arial" pitchFamily="34" charset="0"/>
                <a:buChar char="•"/>
              </a:pPr>
              <a:r>
                <a:rPr lang="en-US" dirty="0" smtClean="0"/>
                <a:t>O(|    |) time</a:t>
              </a:r>
              <a:endParaRPr lang="en-US" dirty="0" smtClean="0">
                <a:solidFill>
                  <a:srgbClr val="0000FF"/>
                </a:solidFill>
              </a:endParaRPr>
            </a:p>
          </p:txBody>
        </p:sp>
        <p:pic>
          <p:nvPicPr>
            <p:cNvPr id="9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92280" y="4437112"/>
              <a:ext cx="230922" cy="291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4" name="Text Box 7"/>
          <p:cNvSpPr txBox="1">
            <a:spLocks noChangeArrowheads="1"/>
          </p:cNvSpPr>
          <p:nvPr/>
        </p:nvSpPr>
        <p:spPr bwMode="auto">
          <a:xfrm>
            <a:off x="6092552" y="5445224"/>
            <a:ext cx="999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/>
              <a:t>Yes</a:t>
            </a:r>
            <a:endParaRPr lang="en-US" dirty="0" smtClean="0">
              <a:solidFill>
                <a:srgbClr val="0000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4869160"/>
            <a:ext cx="1626493" cy="129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Text Box 7"/>
          <p:cNvSpPr txBox="1">
            <a:spLocks noChangeArrowheads="1"/>
          </p:cNvSpPr>
          <p:nvPr/>
        </p:nvSpPr>
        <p:spPr bwMode="auto">
          <a:xfrm>
            <a:off x="6660232" y="6197242"/>
            <a:ext cx="24117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Hurray : I got the key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96" name="Text Box 7"/>
          <p:cNvSpPr txBox="1">
            <a:spLocks noChangeArrowheads="1"/>
          </p:cNvSpPr>
          <p:nvPr/>
        </p:nvSpPr>
        <p:spPr bwMode="auto">
          <a:xfrm>
            <a:off x="179512" y="5253007"/>
            <a:ext cx="36275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/>
              <a:t> Need to </a:t>
            </a:r>
            <a:r>
              <a:rPr lang="en-US" dirty="0" smtClean="0">
                <a:solidFill>
                  <a:srgbClr val="0000FF"/>
                </a:solidFill>
              </a:rPr>
              <a:t>bound the running time of the attacker </a:t>
            </a:r>
            <a:r>
              <a:rPr lang="en-US" dirty="0" smtClean="0"/>
              <a:t>to disallow it to carry brute-force search attack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97" name="Text Box 7"/>
          <p:cNvSpPr txBox="1">
            <a:spLocks noChangeArrowheads="1"/>
          </p:cNvSpPr>
          <p:nvPr/>
        </p:nvSpPr>
        <p:spPr bwMode="auto">
          <a:xfrm>
            <a:off x="4644008" y="2946430"/>
            <a:ext cx="567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k</a:t>
            </a:r>
            <a:r>
              <a:rPr lang="en-US" sz="1600" baseline="-25000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8" name="Text Box 7"/>
          <p:cNvSpPr txBox="1">
            <a:spLocks noChangeArrowheads="1"/>
          </p:cNvSpPr>
          <p:nvPr/>
        </p:nvSpPr>
        <p:spPr bwMode="auto">
          <a:xfrm>
            <a:off x="4644008" y="3306470"/>
            <a:ext cx="567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k</a:t>
            </a:r>
            <a:r>
              <a:rPr lang="en-US" sz="1600" baseline="-25000" dirty="0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9" name="Text Box 7"/>
          <p:cNvSpPr txBox="1">
            <a:spLocks noChangeArrowheads="1"/>
          </p:cNvSpPr>
          <p:nvPr/>
        </p:nvSpPr>
        <p:spPr bwMode="auto">
          <a:xfrm>
            <a:off x="4644008" y="3717032"/>
            <a:ext cx="567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k</a:t>
            </a:r>
            <a:r>
              <a:rPr lang="en-US" sz="1600" baseline="-25000" dirty="0" smtClean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1411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21" grpId="0"/>
      <p:bldP spid="53" grpId="0"/>
      <p:bldP spid="75" grpId="0"/>
      <p:bldP spid="90" grpId="0"/>
      <p:bldP spid="94" grpId="0"/>
      <p:bldP spid="95" grpId="0"/>
      <p:bldP spid="96" grpId="0"/>
      <p:bldP spid="97" grpId="0"/>
      <p:bldP spid="97" grpId="1"/>
      <p:bldP spid="98" grpId="0"/>
      <p:bldP spid="98" grpId="1"/>
      <p:bldP spid="99" grpId="0"/>
      <p:bldP spid="99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36512" y="-27384"/>
            <a:ext cx="9144000" cy="122413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ea typeface="+mj-ea"/>
                <a:cs typeface="+mj-cs"/>
              </a:rPr>
              <a:t>Computational Security : Necessity of the Relaxations</a:t>
            </a:r>
            <a:endParaRPr lang="en-US" sz="36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72008" y="1196752"/>
            <a:ext cx="90364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Practical crypto </a:t>
            </a:r>
            <a:r>
              <a:rPr lang="en-US" sz="2000" dirty="0" smtClean="0"/>
              <a:t>: </a:t>
            </a:r>
            <a:r>
              <a:rPr lang="en-US" sz="2000" dirty="0" smtClean="0">
                <a:solidFill>
                  <a:srgbClr val="0000FF"/>
                </a:solidFill>
              </a:rPr>
              <a:t>many messages </a:t>
            </a:r>
            <a:r>
              <a:rPr lang="en-US" sz="2000" dirty="0" smtClean="0"/>
              <a:t>encrypted using a </a:t>
            </a:r>
            <a:r>
              <a:rPr lang="en-US" sz="2000" dirty="0" smtClean="0">
                <a:solidFill>
                  <a:srgbClr val="0000FF"/>
                </a:solidFill>
              </a:rPr>
              <a:t>single short key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2008" y="1628800"/>
            <a:ext cx="75963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/>
              <a:t> Relaxation II : Attacker allowed to </a:t>
            </a:r>
            <a:r>
              <a:rPr lang="en-US" sz="2000" dirty="0" smtClean="0">
                <a:solidFill>
                  <a:srgbClr val="FF0000"/>
                </a:solidFill>
              </a:rPr>
              <a:t>break the 				      scheme  </a:t>
            </a:r>
            <a:r>
              <a:rPr lang="en-US" sz="2000" dirty="0" smtClean="0"/>
              <a:t>with some </a:t>
            </a:r>
            <a:r>
              <a:rPr lang="en-US" sz="2000" dirty="0" smtClean="0">
                <a:solidFill>
                  <a:srgbClr val="FF0000"/>
                </a:solidFill>
              </a:rPr>
              <a:t>very small probability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353200" y="1732746"/>
            <a:ext cx="14672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/>
              <a:t>--- Why ? 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72008" y="2420888"/>
            <a:ext cx="3059832" cy="400110"/>
            <a:chOff x="72008" y="2452826"/>
            <a:chExt cx="3059832" cy="400110"/>
          </a:xfrm>
        </p:grpSpPr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72008" y="2452826"/>
              <a:ext cx="305983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  <a:buFont typeface="Arial" pitchFamily="34" charset="0"/>
                <a:buChar char="•"/>
              </a:pPr>
              <a:r>
                <a:rPr lang="en-US" sz="2000" dirty="0" smtClean="0"/>
                <a:t> Let |    |  &lt;   |     |</a:t>
              </a:r>
              <a:endParaRPr lang="en-US" sz="2000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67744" y="2492896"/>
              <a:ext cx="351039" cy="312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31640" y="2492896"/>
              <a:ext cx="230922" cy="291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3168352" y="2452826"/>
            <a:ext cx="61561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/>
              <a:t> Attacker launches a </a:t>
            </a:r>
            <a:r>
              <a:rPr lang="en-US" sz="2000" dirty="0" smtClean="0">
                <a:solidFill>
                  <a:srgbClr val="FF0000"/>
                </a:solidFill>
              </a:rPr>
              <a:t>known-plaintext attack</a:t>
            </a:r>
            <a:r>
              <a:rPr lang="en-US" sz="2000" dirty="0" smtClean="0"/>
              <a:t> 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107504" y="4355812"/>
            <a:ext cx="2808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/>
              <a:t>(m</a:t>
            </a:r>
            <a:r>
              <a:rPr lang="en-US" baseline="-25000" dirty="0" smtClean="0"/>
              <a:t>1</a:t>
            </a:r>
            <a:r>
              <a:rPr lang="en-US" dirty="0" smtClean="0"/>
              <a:t>, c</a:t>
            </a:r>
            <a:r>
              <a:rPr lang="en-US" baseline="-25000" dirty="0" smtClean="0"/>
              <a:t>1</a:t>
            </a:r>
            <a:r>
              <a:rPr lang="en-US" dirty="0" smtClean="0"/>
              <a:t>), (m</a:t>
            </a:r>
            <a:r>
              <a:rPr lang="en-US" baseline="-25000" dirty="0" smtClean="0"/>
              <a:t>2</a:t>
            </a:r>
            <a:r>
              <a:rPr lang="en-US" dirty="0" smtClean="0"/>
              <a:t>, c</a:t>
            </a:r>
            <a:r>
              <a:rPr lang="en-US" baseline="-25000" dirty="0" smtClean="0"/>
              <a:t>2</a:t>
            </a:r>
            <a:r>
              <a:rPr lang="en-US" dirty="0" smtClean="0"/>
              <a:t>), …,     (</a:t>
            </a:r>
            <a:r>
              <a:rPr lang="en-US" dirty="0" err="1" smtClean="0"/>
              <a:t>m</a:t>
            </a:r>
            <a:r>
              <a:rPr lang="en-US" baseline="-25000" dirty="0" err="1" smtClean="0"/>
              <a:t>t</a:t>
            </a:r>
            <a:r>
              <a:rPr lang="en-US" dirty="0" smtClean="0"/>
              <a:t>, c</a:t>
            </a:r>
            <a:r>
              <a:rPr lang="en-US" baseline="-25000" dirty="0" smtClean="0"/>
              <a:t>t</a:t>
            </a:r>
            <a:r>
              <a:rPr lang="en-US" dirty="0" smtClean="0"/>
              <a:t>):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Enc</a:t>
            </a:r>
            <a:r>
              <a:rPr lang="en-US" baseline="-25000" dirty="0" err="1" smtClean="0"/>
              <a:t>k</a:t>
            </a:r>
            <a:r>
              <a:rPr lang="en-US" dirty="0" smtClean="0"/>
              <a:t>(m</a:t>
            </a:r>
            <a:r>
              <a:rPr lang="en-US" baseline="-25000" dirty="0" smtClean="0"/>
              <a:t>i</a:t>
            </a:r>
            <a:r>
              <a:rPr lang="en-US" dirty="0" smtClean="0"/>
              <a:t>)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3356992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717032"/>
            <a:ext cx="216024" cy="27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56"/>
          <p:cNvGrpSpPr/>
          <p:nvPr/>
        </p:nvGrpSpPr>
        <p:grpSpPr>
          <a:xfrm>
            <a:off x="4427984" y="2924944"/>
            <a:ext cx="864096" cy="1264836"/>
            <a:chOff x="4211960" y="1660108"/>
            <a:chExt cx="864096" cy="1264836"/>
          </a:xfrm>
        </p:grpSpPr>
        <p:grpSp>
          <p:nvGrpSpPr>
            <p:cNvPr id="4" name="Group 86"/>
            <p:cNvGrpSpPr/>
            <p:nvPr/>
          </p:nvGrpSpPr>
          <p:grpSpPr>
            <a:xfrm>
              <a:off x="4211960" y="1660108"/>
              <a:ext cx="864096" cy="1264836"/>
              <a:chOff x="6300192" y="1196752"/>
              <a:chExt cx="864096" cy="1512168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6300192" y="1196752"/>
                <a:ext cx="864096" cy="151216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1" name="Text Box 7"/>
              <p:cNvSpPr txBox="1">
                <a:spLocks noChangeArrowheads="1"/>
              </p:cNvSpPr>
              <p:nvPr/>
            </p:nvSpPr>
            <p:spPr bwMode="auto">
              <a:xfrm>
                <a:off x="6524600" y="1239142"/>
                <a:ext cx="567680" cy="404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solidFill>
                      <a:schemeClr val="bg1"/>
                    </a:solidFill>
                  </a:rPr>
                  <a:t>k</a:t>
                </a:r>
                <a:r>
                  <a:rPr lang="en-US" sz="1600" baseline="-25000" dirty="0" smtClean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62" name="Text Box 7"/>
              <p:cNvSpPr txBox="1">
                <a:spLocks noChangeArrowheads="1"/>
              </p:cNvSpPr>
              <p:nvPr/>
            </p:nvSpPr>
            <p:spPr bwMode="auto">
              <a:xfrm>
                <a:off x="6516216" y="1671191"/>
                <a:ext cx="567680" cy="404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solidFill>
                      <a:schemeClr val="bg1"/>
                    </a:solidFill>
                  </a:rPr>
                  <a:t>k</a:t>
                </a:r>
                <a:r>
                  <a:rPr lang="en-US" sz="1600" baseline="-25000" dirty="0" smtClean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4427984" y="2442374"/>
              <a:ext cx="5676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chemeClr val="bg1"/>
                  </a:solidFill>
                </a:rPr>
                <a:t>k</a:t>
              </a:r>
              <a:r>
                <a:rPr lang="en-US" sz="1600" baseline="-25000" dirty="0" smtClean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5" name="Group 80"/>
          <p:cNvGrpSpPr/>
          <p:nvPr/>
        </p:nvGrpSpPr>
        <p:grpSpPr>
          <a:xfrm>
            <a:off x="2573248" y="3176021"/>
            <a:ext cx="2142768" cy="613019"/>
            <a:chOff x="2573248" y="3176021"/>
            <a:chExt cx="2142768" cy="613019"/>
          </a:xfrm>
        </p:grpSpPr>
        <p:cxnSp>
          <p:nvCxnSpPr>
            <p:cNvPr id="63" name="Straight Arrow Connector 62"/>
            <p:cNvCxnSpPr/>
            <p:nvPr/>
          </p:nvCxnSpPr>
          <p:spPr>
            <a:xfrm flipH="1">
              <a:off x="2573248" y="3182183"/>
              <a:ext cx="2142768" cy="60685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 Box 7"/>
            <p:cNvSpPr txBox="1">
              <a:spLocks noChangeArrowheads="1"/>
            </p:cNvSpPr>
            <p:nvPr/>
          </p:nvSpPr>
          <p:spPr bwMode="auto">
            <a:xfrm rot="20698880">
              <a:off x="3275856" y="3176021"/>
              <a:ext cx="4956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k ? 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6" name="Group 81"/>
          <p:cNvGrpSpPr/>
          <p:nvPr/>
        </p:nvGrpSpPr>
        <p:grpSpPr>
          <a:xfrm>
            <a:off x="2627784" y="3406417"/>
            <a:ext cx="2088232" cy="526639"/>
            <a:chOff x="2627784" y="3406417"/>
            <a:chExt cx="2088232" cy="526639"/>
          </a:xfrm>
        </p:grpSpPr>
        <p:cxnSp>
          <p:nvCxnSpPr>
            <p:cNvPr id="66" name="Straight Arrow Connector 65"/>
            <p:cNvCxnSpPr/>
            <p:nvPr/>
          </p:nvCxnSpPr>
          <p:spPr>
            <a:xfrm flipH="1">
              <a:off x="2627784" y="3563068"/>
              <a:ext cx="2088232" cy="3699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 rot="20941804">
              <a:off x="3760612" y="3406417"/>
              <a:ext cx="4956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k ? 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7" name="Group 82"/>
          <p:cNvGrpSpPr/>
          <p:nvPr/>
        </p:nvGrpSpPr>
        <p:grpSpPr>
          <a:xfrm>
            <a:off x="2699792" y="3666510"/>
            <a:ext cx="2016224" cy="338554"/>
            <a:chOff x="2699792" y="3666510"/>
            <a:chExt cx="2016224" cy="338554"/>
          </a:xfrm>
        </p:grpSpPr>
        <p:cxnSp>
          <p:nvCxnSpPr>
            <p:cNvPr id="69" name="Straight Arrow Connector 68"/>
            <p:cNvCxnSpPr/>
            <p:nvPr/>
          </p:nvCxnSpPr>
          <p:spPr>
            <a:xfrm flipH="1">
              <a:off x="2699792" y="3933056"/>
              <a:ext cx="2016224" cy="5656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4076328" y="3666510"/>
              <a:ext cx="4956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k ? 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9" name="Group 83"/>
          <p:cNvGrpSpPr/>
          <p:nvPr/>
        </p:nvGrpSpPr>
        <p:grpSpPr>
          <a:xfrm rot="21431393">
            <a:off x="2664178" y="4221088"/>
            <a:ext cx="3860754" cy="792088"/>
            <a:chOff x="2869664" y="4221088"/>
            <a:chExt cx="3860754" cy="792088"/>
          </a:xfrm>
        </p:grpSpPr>
        <p:cxnSp>
          <p:nvCxnSpPr>
            <p:cNvPr id="85" name="Straight Arrow Connector 84"/>
            <p:cNvCxnSpPr/>
            <p:nvPr/>
          </p:nvCxnSpPr>
          <p:spPr>
            <a:xfrm flipH="1" flipV="1">
              <a:off x="2869664" y="4221088"/>
              <a:ext cx="3214504" cy="7920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 rot="817459">
              <a:off x="3379490" y="4404887"/>
              <a:ext cx="33509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 smtClean="0"/>
                <a:t>? Dec</a:t>
              </a:r>
              <a:r>
                <a:rPr lang="en-US" baseline="-25000" dirty="0" smtClean="0"/>
                <a:t>k</a:t>
              </a:r>
              <a:r>
                <a:rPr lang="en-US" baseline="-50000" dirty="0" smtClean="0"/>
                <a:t>2</a:t>
              </a:r>
              <a:r>
                <a:rPr lang="en-US" dirty="0" smtClean="0"/>
                <a:t>(</a:t>
              </a:r>
              <a:r>
                <a:rPr lang="en-US" dirty="0" err="1" smtClean="0"/>
                <a:t>c</a:t>
              </a:r>
              <a:r>
                <a:rPr lang="en-US" baseline="-25000" dirty="0" err="1" smtClean="0"/>
                <a:t>i</a:t>
              </a:r>
              <a:r>
                <a:rPr lang="en-US" dirty="0" smtClean="0"/>
                <a:t>) = m</a:t>
              </a:r>
              <a:r>
                <a:rPr lang="en-US" baseline="-25000" dirty="0" smtClean="0"/>
                <a:t>i</a:t>
              </a:r>
              <a:r>
                <a:rPr lang="en-US" dirty="0" smtClean="0"/>
                <a:t>, for all </a:t>
              </a:r>
              <a:r>
                <a:rPr lang="en-US" dirty="0" err="1" smtClean="0"/>
                <a:t>i</a:t>
              </a:r>
              <a:r>
                <a:rPr lang="en-US" dirty="0" smtClean="0"/>
                <a:t> </a:t>
              </a:r>
              <a:endParaRPr lang="en-US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91" name="Text Box 7"/>
          <p:cNvSpPr txBox="1">
            <a:spLocks noChangeArrowheads="1"/>
          </p:cNvSpPr>
          <p:nvPr/>
        </p:nvSpPr>
        <p:spPr bwMode="auto">
          <a:xfrm>
            <a:off x="6372200" y="3851756"/>
            <a:ext cx="2736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/>
              <a:t>--- O(1)  time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94" name="Text Box 7"/>
          <p:cNvSpPr txBox="1">
            <a:spLocks noChangeArrowheads="1"/>
          </p:cNvSpPr>
          <p:nvPr/>
        </p:nvSpPr>
        <p:spPr bwMode="auto">
          <a:xfrm>
            <a:off x="5868144" y="4797152"/>
            <a:ext cx="7116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/>
              <a:t>Yes</a:t>
            </a:r>
            <a:endParaRPr lang="en-US" dirty="0" smtClean="0">
              <a:solidFill>
                <a:srgbClr val="0000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4438535"/>
            <a:ext cx="1626493" cy="129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Text Box 7"/>
          <p:cNvSpPr txBox="1">
            <a:spLocks noChangeArrowheads="1"/>
          </p:cNvSpPr>
          <p:nvPr/>
        </p:nvSpPr>
        <p:spPr bwMode="auto">
          <a:xfrm>
            <a:off x="6084168" y="5826750"/>
            <a:ext cx="33123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Hurray : my guess was correct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96" name="Text Box 7"/>
          <p:cNvSpPr txBox="1">
            <a:spLocks noChangeArrowheads="1"/>
          </p:cNvSpPr>
          <p:nvPr/>
        </p:nvSpPr>
        <p:spPr bwMode="auto">
          <a:xfrm>
            <a:off x="179512" y="5253007"/>
            <a:ext cx="36275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/>
              <a:t> Need to allow a very small probability of success without considering it a break</a:t>
            </a:r>
            <a:endParaRPr lang="en-US" dirty="0" smtClean="0">
              <a:solidFill>
                <a:srgbClr val="FF0000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5436096" y="2996952"/>
            <a:ext cx="3627512" cy="1200329"/>
            <a:chOff x="5436096" y="2780928"/>
            <a:chExt cx="3627512" cy="1200329"/>
          </a:xfrm>
        </p:grpSpPr>
        <p:sp>
          <p:nvSpPr>
            <p:cNvPr id="75" name="Text Box 7"/>
            <p:cNvSpPr txBox="1">
              <a:spLocks noChangeArrowheads="1"/>
            </p:cNvSpPr>
            <p:nvPr/>
          </p:nvSpPr>
          <p:spPr bwMode="auto">
            <a:xfrm>
              <a:off x="5436096" y="2780928"/>
              <a:ext cx="3627512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  <a:buFont typeface="Arial" pitchFamily="34" charset="0"/>
                <a:buChar char="•"/>
              </a:pPr>
              <a:r>
                <a:rPr lang="en-US" dirty="0" smtClean="0"/>
                <a:t> Attacker </a:t>
              </a:r>
              <a:r>
                <a:rPr lang="en-US" dirty="0" smtClean="0">
                  <a:solidFill>
                    <a:srgbClr val="0000FF"/>
                  </a:solidFill>
                </a:rPr>
                <a:t>randomly guess </a:t>
              </a:r>
              <a:r>
                <a:rPr lang="en-US" dirty="0" smtClean="0"/>
                <a:t>a key k </a:t>
              </a:r>
              <a:r>
                <a:rPr lang="en-US" dirty="0" smtClean="0">
                  <a:sym typeface="Symbol"/>
                </a:rPr>
                <a:t>     and checks whether it is the matching key </a:t>
              </a:r>
              <a:endParaRPr lang="en-US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30262" y="3117414"/>
              <a:ext cx="190010" cy="239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7" name="Group 56"/>
          <p:cNvGrpSpPr/>
          <p:nvPr/>
        </p:nvGrpSpPr>
        <p:grpSpPr>
          <a:xfrm>
            <a:off x="6236568" y="6258798"/>
            <a:ext cx="2907432" cy="338554"/>
            <a:chOff x="6236568" y="6021288"/>
            <a:chExt cx="2907432" cy="338554"/>
          </a:xfrm>
        </p:grpSpPr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6236568" y="6021288"/>
              <a:ext cx="290743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  <a:buFont typeface="Wingdings" pitchFamily="2" charset="2"/>
                <a:buChar char="q"/>
              </a:pPr>
              <a:r>
                <a:rPr lang="en-US" sz="1600" dirty="0" smtClean="0"/>
                <a:t>Probability : 1 / |     |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60432" y="6021288"/>
              <a:ext cx="216024" cy="272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7928" y="2937123"/>
            <a:ext cx="1141744" cy="85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4644008" y="3306470"/>
            <a:ext cx="567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k</a:t>
            </a:r>
            <a:r>
              <a:rPr lang="en-US" sz="1600" baseline="-25000" dirty="0" smtClean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28061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1" grpId="0"/>
      <p:bldP spid="53" grpId="0"/>
      <p:bldP spid="91" grpId="0"/>
      <p:bldP spid="94" grpId="0"/>
      <p:bldP spid="95" grpId="0"/>
      <p:bldP spid="96" grpId="0"/>
      <p:bldP spid="58" grpId="0"/>
      <p:bldP spid="5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008000"/>
                </a:solidFill>
                <a:latin typeface="Comic Sans MS"/>
                <a:cs typeface="Comic Sans MS"/>
              </a:rPr>
              <a:t>Let’s start the exciting Journey of Cryptography</a:t>
            </a:r>
            <a:endParaRPr lang="en-US" sz="36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213285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Well, you have already started.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305966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see where we stand so far  and where we are heading to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845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008000"/>
                </a:solidFill>
                <a:latin typeface="Comic Sans MS"/>
                <a:cs typeface="Comic Sans MS"/>
              </a:rPr>
              <a:t>Why Cryptography?</a:t>
            </a:r>
            <a:endParaRPr lang="en-US" sz="36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728"/>
            <a:ext cx="9144000" cy="45816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5517232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Tool to control access to information; tool to enforce policies who can learn/influence information  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6300028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Ethical Cryptographer: Protect Good from Bad</a:t>
            </a:r>
          </a:p>
        </p:txBody>
      </p:sp>
    </p:spTree>
    <p:extLst>
      <p:ext uri="{BB962C8B-B14F-4D97-AF65-F5344CB8AC3E}">
        <p14:creationId xmlns:p14="http://schemas.microsoft.com/office/powerpoint/2010/main" val="2393838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53752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008000"/>
                </a:solidFill>
                <a:latin typeface="Comic Sans MS"/>
                <a:cs typeface="Comic Sans MS"/>
              </a:rPr>
              <a:t>Crypto: Past</a:t>
            </a:r>
            <a:r>
              <a:rPr lang="en-US" sz="3600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en-US" sz="3600" dirty="0" smtClean="0">
                <a:solidFill>
                  <a:srgbClr val="008000"/>
                </a:solidFill>
                <a:latin typeface="Comic Sans MS"/>
                <a:cs typeface="Comic Sans MS"/>
              </a:rPr>
              <a:t>and Present</a:t>
            </a:r>
            <a:endParaRPr lang="en-US" sz="36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5" y="2204864"/>
            <a:ext cx="2880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Message Communication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419872" y="1916832"/>
            <a:ext cx="0" cy="453650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3528" y="134076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Until 1970s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67944" y="126876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After 1970s and Until Now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51920" y="220486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Authenticated Message Communication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51920" y="269962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E-cash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51920" y="363573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51920" y="364502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Activism with Safety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51920" y="458112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Secure Information Retrieval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51920" y="313167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E-election, E-auction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51920" y="41397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Secure Storage, Disk encryption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51920" y="507589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Secure outsourcing to  Cloud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51920" y="551723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……….and the list goes 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923928" y="6084004"/>
            <a:ext cx="5220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these fall under the purview of Cryptography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11560" y="2924944"/>
            <a:ext cx="7920880" cy="92333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Cryptography: Study of mathematical techniques for securing digital information, systems and distributed computation against adversarial attacks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191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5" grpId="0"/>
      <p:bldP spid="12" grpId="0"/>
      <p:bldP spid="16" grpId="0"/>
      <p:bldP spid="17" grpId="0"/>
      <p:bldP spid="18" grpId="0"/>
      <p:bldP spid="19" grpId="0"/>
      <p:bldP spid="20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-27384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008000"/>
                </a:solidFill>
                <a:latin typeface="Comic Sans MS"/>
                <a:cs typeface="Comic Sans MS"/>
              </a:rPr>
              <a:t>Crypto Zoo</a:t>
            </a:r>
            <a:endParaRPr lang="en-US" sz="36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19675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Real life Applications: Including previous ones  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51520" y="5877272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Assumptions: Number Theoretic/crude assumptions like AES/DES are secure PRF schemes, SHA 3 secure hash function etc.  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23528" y="1844824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Primitives: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7740352" y="2780928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5E1EFE"/>
                </a:solidFill>
              </a:rPr>
              <a:t>SPRP</a:t>
            </a:r>
            <a:endParaRPr lang="en-US" sz="1200" dirty="0">
              <a:solidFill>
                <a:srgbClr val="5E1EF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47864" y="2643877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Key Agreement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2" y="1556792"/>
            <a:ext cx="9123288" cy="39604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12240" y="2204864"/>
            <a:ext cx="18757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Multiparty </a:t>
            </a:r>
            <a:r>
              <a:rPr lang="en-US" sz="1200" dirty="0" smtClean="0">
                <a:solidFill>
                  <a:srgbClr val="FFFFFF"/>
                </a:solidFill>
              </a:rPr>
              <a:t>Computation 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92080" y="1628800"/>
            <a:ext cx="19671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FFFFFF"/>
                </a:solidFill>
              </a:rPr>
              <a:t>Homomorphic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smtClean="0">
                <a:solidFill>
                  <a:srgbClr val="FFFFFF"/>
                </a:solidFill>
              </a:rPr>
              <a:t>Encryption 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55976" y="1844824"/>
            <a:ext cx="16153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Deniable Encryption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644141" y="1907540"/>
            <a:ext cx="17308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Functional Encryption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63888" y="2586390"/>
            <a:ext cx="15331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Oblivious Transfer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30488" y="2359913"/>
            <a:ext cx="17536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Commitment Schemes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91880" y="2852936"/>
            <a:ext cx="18351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Zero Knowledge Proofs</a:t>
            </a:r>
          </a:p>
        </p:txBody>
      </p:sp>
      <p:sp>
        <p:nvSpPr>
          <p:cNvPr id="13" name="Rectangle 12"/>
          <p:cNvSpPr/>
          <p:nvPr/>
        </p:nvSpPr>
        <p:spPr>
          <a:xfrm rot="1630319">
            <a:off x="6680547" y="2305159"/>
            <a:ext cx="20830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Symmetric Key Encryption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03648" y="3018438"/>
            <a:ext cx="17199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Public Key Encryption</a:t>
            </a:r>
          </a:p>
        </p:txBody>
      </p:sp>
      <p:sp>
        <p:nvSpPr>
          <p:cNvPr id="15" name="Rectangle 14"/>
          <p:cNvSpPr/>
          <p:nvPr/>
        </p:nvSpPr>
        <p:spPr>
          <a:xfrm rot="4493408">
            <a:off x="2783148" y="5025902"/>
            <a:ext cx="5258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MAC</a:t>
            </a:r>
          </a:p>
        </p:txBody>
      </p:sp>
      <p:sp>
        <p:nvSpPr>
          <p:cNvPr id="16" name="Rectangle 15"/>
          <p:cNvSpPr/>
          <p:nvPr/>
        </p:nvSpPr>
        <p:spPr>
          <a:xfrm rot="4523067">
            <a:off x="2118277" y="3993541"/>
            <a:ext cx="14046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Digital Signature</a:t>
            </a:r>
          </a:p>
        </p:txBody>
      </p:sp>
      <p:sp>
        <p:nvSpPr>
          <p:cNvPr id="17" name="Rectangle 16"/>
          <p:cNvSpPr/>
          <p:nvPr/>
        </p:nvSpPr>
        <p:spPr>
          <a:xfrm rot="4244106">
            <a:off x="4811605" y="4140546"/>
            <a:ext cx="20392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Authenticated Encryption</a:t>
            </a:r>
          </a:p>
        </p:txBody>
      </p:sp>
      <p:sp>
        <p:nvSpPr>
          <p:cNvPr id="18" name="Rectangle 17"/>
          <p:cNvSpPr/>
          <p:nvPr/>
        </p:nvSpPr>
        <p:spPr>
          <a:xfrm rot="6527981">
            <a:off x="973957" y="4691756"/>
            <a:ext cx="12764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Hash Functions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87824" y="3594502"/>
            <a:ext cx="14386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One way Function</a:t>
            </a:r>
          </a:p>
        </p:txBody>
      </p:sp>
      <p:sp>
        <p:nvSpPr>
          <p:cNvPr id="20" name="Rectangle 19"/>
          <p:cNvSpPr/>
          <p:nvPr/>
        </p:nvSpPr>
        <p:spPr>
          <a:xfrm rot="6172951">
            <a:off x="4421937" y="4401062"/>
            <a:ext cx="16969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One way permutation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300192" y="2564904"/>
            <a:ext cx="4660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PRG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843483" y="2996952"/>
            <a:ext cx="4548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PRF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660232" y="2276872"/>
            <a:ext cx="4415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PRP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63688" y="2719953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Secret Sharing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987824" y="3140968"/>
            <a:ext cx="12854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Blind Signature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020272" y="2348880"/>
            <a:ext cx="5482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SPRP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25331" y="3356992"/>
            <a:ext cx="12827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Key Agreement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233443" y="2780928"/>
            <a:ext cx="1232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Key Derivation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75656" y="3296017"/>
            <a:ext cx="10668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Obfuscation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51419" y="2431921"/>
            <a:ext cx="19564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Leakage Resilient Crypto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48064" y="2132856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Stream Cipher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19672" y="3717032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Block Cipher</a:t>
            </a:r>
          </a:p>
        </p:txBody>
      </p:sp>
      <p:sp>
        <p:nvSpPr>
          <p:cNvPr id="3" name="Rectangle 2"/>
          <p:cNvSpPr/>
          <p:nvPr/>
        </p:nvSpPr>
        <p:spPr>
          <a:xfrm>
            <a:off x="6182975" y="6608385"/>
            <a:ext cx="30695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Slide Idea courtesy: </a:t>
            </a:r>
            <a:r>
              <a:rPr lang="en-US" sz="1200" dirty="0" err="1" smtClean="0"/>
              <a:t>Manoj</a:t>
            </a:r>
            <a:r>
              <a:rPr lang="en-US" sz="1200" dirty="0" smtClean="0"/>
              <a:t> </a:t>
            </a:r>
            <a:r>
              <a:rPr lang="en-US" sz="1200" dirty="0" err="1" smtClean="0"/>
              <a:t>Prabhakaran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74114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7" grpId="0"/>
      <p:bldP spid="28" grpId="0"/>
      <p:bldP spid="24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-27384"/>
            <a:ext cx="8229600" cy="1143000"/>
          </a:xfrm>
        </p:spPr>
        <p:txBody>
          <a:bodyPr/>
          <a:lstStyle/>
          <a:p>
            <a:r>
              <a:rPr lang="en-US" sz="36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Impagliazzo’s</a:t>
            </a:r>
            <a:r>
              <a:rPr lang="en-US" sz="3600" dirty="0" smtClean="0">
                <a:solidFill>
                  <a:srgbClr val="008000"/>
                </a:solidFill>
                <a:latin typeface="Comic Sans MS"/>
                <a:cs typeface="Comic Sans MS"/>
              </a:rPr>
              <a:t> Crypto World: </a:t>
            </a:r>
            <a:r>
              <a:rPr lang="en-US" sz="36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Crytomania</a:t>
            </a:r>
            <a:r>
              <a:rPr lang="en-US" sz="3600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en-US" sz="3600" dirty="0" smtClean="0">
                <a:solidFill>
                  <a:srgbClr val="008000"/>
                </a:solidFill>
                <a:latin typeface="Comic Sans MS"/>
                <a:cs typeface="Comic Sans MS"/>
              </a:rPr>
              <a:t>&amp; </a:t>
            </a:r>
            <a:r>
              <a:rPr lang="en-US" sz="36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Minicrypt</a:t>
            </a:r>
            <a:endParaRPr lang="en-US" sz="36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7544" y="1628800"/>
            <a:ext cx="82805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</a:rPr>
              <a:t>Minicrypt</a:t>
            </a:r>
            <a:r>
              <a:rPr lang="en-US" sz="2000" dirty="0" smtClean="0">
                <a:solidFill>
                  <a:srgbClr val="0000FF"/>
                </a:solidFill>
              </a:rPr>
              <a:t> assumes One </a:t>
            </a:r>
            <a:r>
              <a:rPr lang="en-US" sz="2000" dirty="0">
                <a:solidFill>
                  <a:srgbClr val="0000FF"/>
                </a:solidFill>
              </a:rPr>
              <a:t>way </a:t>
            </a:r>
            <a:r>
              <a:rPr lang="en-US" sz="2000" dirty="0" smtClean="0">
                <a:solidFill>
                  <a:srgbClr val="0000FF"/>
                </a:solidFill>
              </a:rPr>
              <a:t>Function (OWF) exists and encompasses all that can be built from OWF: Symmetric Key Cryptography, Signatures, Commitments….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7544" y="3493457"/>
            <a:ext cx="82805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Cryptomania</a:t>
            </a:r>
            <a:r>
              <a:rPr lang="en-US" sz="2000" dirty="0" smtClean="0">
                <a:solidFill>
                  <a:srgbClr val="FF0000"/>
                </a:solidFill>
              </a:rPr>
              <a:t> assumes Oblivious Transfer (OT) exists and encompasses all that can be built from OT:  Almost everything that you can imagine in crypto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5536" y="4789601"/>
            <a:ext cx="8280579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9900"/>
                </a:solidFill>
              </a:rPr>
              <a:t>A big chunk of </a:t>
            </a:r>
            <a:r>
              <a:rPr lang="en-US" sz="2000" dirty="0" err="1" smtClean="0">
                <a:solidFill>
                  <a:srgbClr val="009900"/>
                </a:solidFill>
              </a:rPr>
              <a:t>Cryptomania</a:t>
            </a:r>
            <a:r>
              <a:rPr lang="en-US" sz="2000" dirty="0" smtClean="0">
                <a:solidFill>
                  <a:srgbClr val="009900"/>
                </a:solidFill>
              </a:rPr>
              <a:t> will be covered in my next course CSA E0 312 “Secure </a:t>
            </a:r>
            <a:r>
              <a:rPr lang="en-US" sz="2000" smtClean="0">
                <a:solidFill>
                  <a:srgbClr val="009900"/>
                </a:solidFill>
              </a:rPr>
              <a:t>Computation” – Aug-Dec’15</a:t>
            </a:r>
            <a:endParaRPr lang="en-US" sz="2000" dirty="0" smtClean="0">
              <a:solidFill>
                <a:srgbClr val="009900"/>
              </a:solidFill>
            </a:endParaRPr>
          </a:p>
          <a:p>
            <a:pPr algn="ctr"/>
            <a:endParaRPr lang="en-US" sz="20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809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008000"/>
                </a:solidFill>
                <a:latin typeface="Comic Sans MS"/>
                <a:cs typeface="Comic Sans MS"/>
              </a:rPr>
              <a:t>Three Key Principles of Modern Crypto</a:t>
            </a:r>
            <a:endParaRPr lang="en-US" sz="36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95536" y="2060848"/>
            <a:ext cx="39604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Principle 1:</a:t>
            </a:r>
            <a:endParaRPr lang="en-US" sz="2200" dirty="0" smtClean="0">
              <a:solidFill>
                <a:srgbClr val="0000FF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95536" y="3676382"/>
            <a:ext cx="39604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Principle 2:</a:t>
            </a:r>
            <a:endParaRPr lang="en-US" sz="2200" dirty="0" smtClean="0">
              <a:solidFill>
                <a:srgbClr val="FF0000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95536" y="5074151"/>
            <a:ext cx="39604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Principle 3:</a:t>
            </a:r>
            <a:endParaRPr lang="en-US" sz="2200" dirty="0" smtClean="0">
              <a:solidFill>
                <a:srgbClr val="002060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864096" y="2594521"/>
            <a:ext cx="83164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rgbClr val="0000FF"/>
                </a:solidFill>
              </a:rPr>
              <a:t>Formulation of rigorous and precise definition of security capturing requirement. Just having intuition is not enough.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899592" y="4139788"/>
            <a:ext cx="81369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Rely on well-studied assumption.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899592" y="5651956"/>
            <a:ext cx="81369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Construct scheme with rigorous proof of security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2858671" y="1383159"/>
            <a:ext cx="2649433" cy="461665"/>
          </a:xfrm>
          <a:prstGeom prst="rect">
            <a:avLst/>
          </a:prstGeom>
          <a:solidFill>
            <a:srgbClr val="FFFF00"/>
          </a:solidFill>
          <a:ln>
            <a:solidFill>
              <a:srgbClr val="4F81BD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2060"/>
                </a:solidFill>
              </a:rPr>
              <a:t> Perfect security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476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2" grpId="0"/>
      <p:bldP spid="13" grpId="0"/>
      <p:bldP spid="14" grpId="0"/>
      <p:bldP spid="14" grpId="1"/>
      <p:bldP spid="15" grpId="0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 $a = \frac{b}{c}$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348"/>
  <p:tag name="DEFAULTHEIGHT" val="200"/>
  <p:tag name="FIRSTARPITA@YFGMNGSFUVWXY5M7" val="307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36355</TotalTime>
  <Words>4135</Words>
  <Application>Microsoft Macintosh PowerPoint</Application>
  <PresentationFormat>On-screen Show (4:3)</PresentationFormat>
  <Paragraphs>617</Paragraphs>
  <Slides>39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Default Design</vt:lpstr>
      <vt:lpstr>Cryptography</vt:lpstr>
      <vt:lpstr>Welcome to the second Half of the Course  </vt:lpstr>
      <vt:lpstr>Evaluation Policy (2nd Half)</vt:lpstr>
      <vt:lpstr>Let’s start the exciting Journey of Cryptography</vt:lpstr>
      <vt:lpstr>Why Cryptography?</vt:lpstr>
      <vt:lpstr>Crypto: Past and Present</vt:lpstr>
      <vt:lpstr>Crypto Zoo</vt:lpstr>
      <vt:lpstr>Impagliazzo’s Crypto World: Crytomania &amp; Minicrypt</vt:lpstr>
      <vt:lpstr>Three Key Principles of Modern Crypto</vt:lpstr>
      <vt:lpstr>Our lookout in this 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DAIMI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Ivan Damgård</dc:creator>
  <cp:lastModifiedBy>ARPITA PATRA</cp:lastModifiedBy>
  <cp:revision>3159</cp:revision>
  <dcterms:created xsi:type="dcterms:W3CDTF">2003-02-23T15:18:48Z</dcterms:created>
  <dcterms:modified xsi:type="dcterms:W3CDTF">2015-03-02T09:19:36Z</dcterms:modified>
</cp:coreProperties>
</file>