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embeddings/oleObject8.bin" ContentType="application/vnd.openxmlformats-officedocument.oleObject"/>
  <Override PartName="/ppt/notesSlides/notesSlide26.xml" ContentType="application/vnd.openxmlformats-officedocument.presentationml.notesSlide+xml"/>
  <Override PartName="/ppt/embeddings/oleObject9.bin" ContentType="application/vnd.openxmlformats-officedocument.oleObject"/>
  <Override PartName="/ppt/notesSlides/notesSlide27.xml" ContentType="application/vnd.openxmlformats-officedocument.presentationml.notesSlide+xml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0"/>
  </p:notesMasterIdLst>
  <p:handoutMasterIdLst>
    <p:handoutMasterId r:id="rId31"/>
  </p:handoutMasterIdLst>
  <p:sldIdLst>
    <p:sldId id="1641" r:id="rId2"/>
    <p:sldId id="1642" r:id="rId3"/>
    <p:sldId id="1755" r:id="rId4"/>
    <p:sldId id="1756" r:id="rId5"/>
    <p:sldId id="1789" r:id="rId6"/>
    <p:sldId id="1758" r:id="rId7"/>
    <p:sldId id="1725" r:id="rId8"/>
    <p:sldId id="1727" r:id="rId9"/>
    <p:sldId id="1732" r:id="rId10"/>
    <p:sldId id="1759" r:id="rId11"/>
    <p:sldId id="1760" r:id="rId12"/>
    <p:sldId id="1761" r:id="rId13"/>
    <p:sldId id="1762" r:id="rId14"/>
    <p:sldId id="1763" r:id="rId15"/>
    <p:sldId id="1787" r:id="rId16"/>
    <p:sldId id="1764" r:id="rId17"/>
    <p:sldId id="1767" r:id="rId18"/>
    <p:sldId id="1765" r:id="rId19"/>
    <p:sldId id="1768" r:id="rId20"/>
    <p:sldId id="1769" r:id="rId21"/>
    <p:sldId id="1770" r:id="rId22"/>
    <p:sldId id="1771" r:id="rId23"/>
    <p:sldId id="1772" r:id="rId24"/>
    <p:sldId id="1773" r:id="rId25"/>
    <p:sldId id="1777" r:id="rId26"/>
    <p:sldId id="1778" r:id="rId27"/>
    <p:sldId id="1779" r:id="rId28"/>
    <p:sldId id="1567" r:id="rId29"/>
  </p:sldIdLst>
  <p:sldSz cx="9144000" cy="6858000" type="screen4x3"/>
  <p:notesSz cx="6858000" cy="9144000"/>
  <p:custDataLst>
    <p:tags r:id="rId33"/>
  </p:custDataLst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AE25"/>
    <a:srgbClr val="0000FF"/>
    <a:srgbClr val="FF0000"/>
    <a:srgbClr val="00FF00"/>
    <a:srgbClr val="5E1EFE"/>
    <a:srgbClr val="D2F5FA"/>
    <a:srgbClr val="FFFF99"/>
    <a:srgbClr val="0BC1E5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705" autoAdjust="0"/>
  </p:normalViewPr>
  <p:slideViewPr>
    <p:cSldViewPr>
      <p:cViewPr>
        <p:scale>
          <a:sx n="82" d="100"/>
          <a:sy n="82" d="100"/>
        </p:scale>
        <p:origin x="-1656" y="-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gs" Target="tags/tag1.xml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Relationship Id="rId2" Type="http://schemas.openxmlformats.org/officeDocument/2006/relationships/image" Target="../media/image2.emf"/><Relationship Id="rId3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5839263-9DDA-4CCE-AF24-D11137AE07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441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7C25EEE-4BCE-413B-8940-4EDB5DBCCA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7061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8D1FDF-24C4-45F7-A355-015FA042EF3D}" type="slidenum">
              <a:rPr lang="en-US" smtClean="0"/>
              <a:pPr>
                <a:defRPr/>
              </a:pPr>
              <a:t>1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Arial" pitchFamily="34" charset="0"/>
              </a:rPr>
              <a:t>This is where we</a:t>
            </a:r>
            <a:r>
              <a:rPr lang="en-US" baseline="0" dirty="0" smtClean="0">
                <a:latin typeface="Arial" pitchFamily="34" charset="0"/>
              </a:rPr>
              <a:t> will see some will start loving crypto </a:t>
            </a:r>
            <a:r>
              <a:rPr lang="en-US" baseline="0" dirty="0" smtClean="0">
                <a:latin typeface="Arial" pitchFamily="34" charset="0"/>
              </a:rPr>
              <a:t> </a:t>
            </a:r>
            <a:r>
              <a:rPr lang="en-US" baseline="0" dirty="0" smtClean="0">
                <a:latin typeface="Arial" pitchFamily="34" charset="0"/>
              </a:rPr>
              <a:t>and some will start hating it. </a:t>
            </a:r>
            <a:r>
              <a:rPr lang="en-US" baseline="0" dirty="0" smtClean="0">
                <a:latin typeface="Arial" pitchFamily="34" charset="0"/>
              </a:rPr>
              <a:t> </a:t>
            </a:r>
            <a:r>
              <a:rPr lang="en-US" baseline="0" dirty="0" smtClean="0">
                <a:latin typeface="Arial" pitchFamily="34" charset="0"/>
              </a:rPr>
              <a:t>You may love it or hate it but cannot deny crypto. If </a:t>
            </a:r>
            <a:r>
              <a:rPr lang="en-US" baseline="0" dirty="0" smtClean="0">
                <a:latin typeface="Arial" pitchFamily="34" charset="0"/>
              </a:rPr>
              <a:t>your </a:t>
            </a:r>
            <a:r>
              <a:rPr lang="en-US" baseline="0" dirty="0" smtClean="0">
                <a:latin typeface="Arial" pitchFamily="34" charset="0"/>
              </a:rPr>
              <a:t>money is still safe in your bank account/ if India is safe from its neighbors ruthless brazen aggression, </a:t>
            </a:r>
            <a:r>
              <a:rPr lang="en-US" baseline="0" dirty="0" smtClean="0">
                <a:latin typeface="Arial" pitchFamily="34" charset="0"/>
              </a:rPr>
              <a:t>then credit goes to  </a:t>
            </a:r>
            <a:r>
              <a:rPr lang="en-US" baseline="0" dirty="0" smtClean="0">
                <a:latin typeface="Arial" pitchFamily="34" charset="0"/>
              </a:rPr>
              <a:t>crypto. So you cannot laugh it off. </a:t>
            </a:r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A3359-11EB-4731-B29F-79667B0C3371}" type="datetimeFigureOut">
              <a:rPr lang="en-US"/>
              <a:pPr>
                <a:defRPr/>
              </a:pPr>
              <a:t>3/30/15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E3215-153E-4E3A-A901-ABFB8B1CA5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42288-C65C-42B5-B527-1BB7848FDD5A}" type="datetimeFigureOut">
              <a:rPr lang="en-US"/>
              <a:pPr>
                <a:defRPr/>
              </a:pPr>
              <a:t>3/30/15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90CF6-063B-449F-AF39-BC65D092EF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47061-61D3-43A3-8023-D109777AA7BE}" type="datetimeFigureOut">
              <a:rPr lang="en-US"/>
              <a:pPr>
                <a:defRPr/>
              </a:pPr>
              <a:t>3/30/15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D7EB6-CDC5-43FD-BFD3-395C88D5C7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0B1BB-E12E-441C-BC6A-ECF78AA782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B0B97-7303-4917-91CF-6FCA7C9DCFC2}" type="datetimeFigureOut">
              <a:rPr lang="en-US"/>
              <a:pPr>
                <a:defRPr/>
              </a:pPr>
              <a:t>3/30/15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6BBA9-4B45-4292-A544-67C8E2D878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0B10F-D82A-4A81-AD91-30E4EB1BEDE0}" type="datetimeFigureOut">
              <a:rPr lang="en-US"/>
              <a:pPr>
                <a:defRPr/>
              </a:pPr>
              <a:t>3/30/15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11792-1717-47F0-BD5D-A0E0C3487C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165E8-80A2-4B7A-AFA7-F91C3DD16707}" type="datetimeFigureOut">
              <a:rPr lang="en-US"/>
              <a:pPr>
                <a:defRPr/>
              </a:pPr>
              <a:t>3/30/15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BA6C7-B263-4F84-83FA-F561BF0787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7BB4E-8BF2-463D-9419-22C31739A37F}" type="datetimeFigureOut">
              <a:rPr lang="en-US"/>
              <a:pPr>
                <a:defRPr/>
              </a:pPr>
              <a:t>3/30/15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E0EC0-6463-47D0-8938-6DCBECA8C9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048503-98C4-472A-B5A7-8E4E5AAC44D1}" type="datetimeFigureOut">
              <a:rPr lang="en-US"/>
              <a:pPr>
                <a:defRPr/>
              </a:pPr>
              <a:t>3/30/15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41976-2E34-413D-BF40-6B1BB9955E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879E3-F661-467D-8B80-C52D0D5E8D14}" type="datetimeFigureOut">
              <a:rPr lang="en-US"/>
              <a:pPr>
                <a:defRPr/>
              </a:pPr>
              <a:t>3/30/15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18862-AB8E-40C7-A972-72DB392E53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E40F5-4848-44A3-88FA-5ADD6BFC28F7}" type="datetimeFigureOut">
              <a:rPr lang="en-US"/>
              <a:pPr>
                <a:defRPr/>
              </a:pPr>
              <a:t>3/30/15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334D9-8BBE-4260-AF18-FE816C34A5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7F7E1-3FE7-418E-AD12-51E5F0BD8E19}" type="datetimeFigureOut">
              <a:rPr lang="en-US"/>
              <a:pPr>
                <a:defRPr/>
              </a:pPr>
              <a:t>3/30/15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D17F0-CB02-456E-9D9A-E773A8B708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fld id="{0BD5FFC5-2339-4D21-A8BE-CB89004398DE}" type="datetimeFigureOut">
              <a:rPr lang="en-US"/>
              <a:pPr>
                <a:defRPr/>
              </a:pPr>
              <a:t>3/30/15</a:t>
            </a:fld>
            <a:endParaRPr lang="en-US" dirty="0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6ED15D35-8EA9-40A1-BB85-63C4DE870A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4" Type="http://schemas.openxmlformats.org/officeDocument/2006/relationships/image" Target="../media/image8.jpe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4" Type="http://schemas.openxmlformats.org/officeDocument/2006/relationships/image" Target="../media/image8.jpe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4" Type="http://schemas.openxmlformats.org/officeDocument/2006/relationships/oleObject" Target="../embeddings/oleObject4.bin"/><Relationship Id="rId5" Type="http://schemas.openxmlformats.org/officeDocument/2006/relationships/image" Target="../media/image12.emf"/><Relationship Id="rId6" Type="http://schemas.openxmlformats.org/officeDocument/2006/relationships/oleObject" Target="../embeddings/oleObject5.bin"/><Relationship Id="rId7" Type="http://schemas.openxmlformats.org/officeDocument/2006/relationships/oleObject" Target="../embeddings/oleObject6.bin"/><Relationship Id="rId8" Type="http://schemas.openxmlformats.org/officeDocument/2006/relationships/oleObject" Target="../embeddings/oleObject7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4.xml"/><Relationship Id="rId3" Type="http://schemas.openxmlformats.org/officeDocument/2006/relationships/hyperlink" Target="http://dblp.uni-trier.de/db/conf/focs/focs2009.html%23MyersS09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4" Type="http://schemas.openxmlformats.org/officeDocument/2006/relationships/oleObject" Target="../embeddings/oleObject8.bin"/><Relationship Id="rId5" Type="http://schemas.openxmlformats.org/officeDocument/2006/relationships/image" Target="../media/image12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4" Type="http://schemas.openxmlformats.org/officeDocument/2006/relationships/oleObject" Target="../embeddings/oleObject9.bin"/><Relationship Id="rId5" Type="http://schemas.openxmlformats.org/officeDocument/2006/relationships/image" Target="../media/image12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4" Type="http://schemas.openxmlformats.org/officeDocument/2006/relationships/oleObject" Target="../embeddings/oleObject10.bin"/><Relationship Id="rId5" Type="http://schemas.openxmlformats.org/officeDocument/2006/relationships/image" Target="../media/image12.emf"/><Relationship Id="rId6" Type="http://schemas.openxmlformats.org/officeDocument/2006/relationships/oleObject" Target="../embeddings/oleObject11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2.emf"/><Relationship Id="rId8" Type="http://schemas.openxmlformats.org/officeDocument/2006/relationships/oleObject" Target="../embeddings/oleObject3.bin"/><Relationship Id="rId9" Type="http://schemas.openxmlformats.org/officeDocument/2006/relationships/image" Target="../media/image3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971600" y="332656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008000"/>
                </a:solidFill>
                <a:latin typeface="Comic Sans MS"/>
                <a:cs typeface="Comic Sans MS"/>
              </a:rPr>
              <a:t>Cryptography</a:t>
            </a:r>
            <a:endParaRPr lang="en-US" dirty="0">
              <a:solidFill>
                <a:srgbClr val="008000"/>
              </a:solidFill>
              <a:latin typeface="Comic Sans MS"/>
              <a:cs typeface="Comic Sans MS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2518048"/>
            <a:ext cx="6400800" cy="98296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Lecture 10</a:t>
            </a:r>
          </a:p>
          <a:p>
            <a:endParaRPr lang="en-US" dirty="0">
              <a:solidFill>
                <a:srgbClr val="0000FF"/>
              </a:solidFill>
              <a:latin typeface="Comic Sans MS"/>
              <a:cs typeface="Comic Sans MS"/>
            </a:endParaRPr>
          </a:p>
          <a:p>
            <a:endParaRPr lang="en-US" dirty="0" smtClean="0">
              <a:solidFill>
                <a:srgbClr val="0000FF"/>
              </a:solidFill>
              <a:latin typeface="Comic Sans MS"/>
              <a:cs typeface="Comic Sans MS"/>
            </a:endParaRPr>
          </a:p>
          <a:p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Arpita</a:t>
            </a:r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Patra</a:t>
            </a:r>
            <a:endParaRPr lang="en-US" dirty="0">
              <a:solidFill>
                <a:srgbClr val="0000FF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8360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-216024" y="-27384"/>
            <a:ext cx="9612560" cy="76131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600" kern="0" dirty="0" smtClean="0">
                <a:solidFill>
                  <a:srgbClr val="009900"/>
                </a:solidFill>
                <a:ea typeface="+mj-ea"/>
                <a:cs typeface="+mj-cs"/>
              </a:rPr>
              <a:t>CPA-Secure KEM + COA-Secure SKE -&gt; CPA-secure PKE </a:t>
            </a:r>
            <a:endParaRPr lang="en-US" sz="26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58370" name="AutoShape 2" descr="Image result for smil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" name="AutoShape 2" descr="Image result for us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5" descr="Image result for key clip ar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12" descr="Image result for user clipart"/>
          <p:cNvSpPr>
            <a:spLocks noChangeAspect="1" noChangeArrowheads="1"/>
          </p:cNvSpPr>
          <p:nvPr/>
        </p:nvSpPr>
        <p:spPr bwMode="auto">
          <a:xfrm>
            <a:off x="4899" y="28056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179512" y="548681"/>
            <a:ext cx="7848872" cy="3077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Theorem:  is 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CPA-security KEM &amp; </a:t>
            </a:r>
            <a:r>
              <a:rPr lang="en-US" sz="1400" dirty="0" smtClean="0">
                <a:sym typeface="Symbol"/>
              </a:rPr>
              <a:t></a:t>
            </a:r>
            <a:r>
              <a:rPr lang="en-US" sz="1400" baseline="30000" dirty="0" smtClean="0">
                <a:sym typeface="Symbol"/>
              </a:rPr>
              <a:t>SKE  </a:t>
            </a:r>
            <a:r>
              <a:rPr lang="en-US" sz="1400" dirty="0" smtClean="0">
                <a:sym typeface="Symbol"/>
              </a:rPr>
              <a:t>is COA-secure SKE   </a:t>
            </a:r>
            <a:r>
              <a:rPr lang="en-US" sz="1400" baseline="30000" dirty="0" err="1" smtClean="0">
                <a:sym typeface="Symbol"/>
              </a:rPr>
              <a:t>Hyb</a:t>
            </a:r>
            <a:r>
              <a:rPr lang="en-US" sz="1400" dirty="0">
                <a:solidFill>
                  <a:srgbClr val="0000FF"/>
                </a:solidFill>
                <a:sym typeface="Symbol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is CPA-secure PKE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85" name="Text Box 7"/>
          <p:cNvSpPr txBox="1">
            <a:spLocks noChangeArrowheads="1"/>
          </p:cNvSpPr>
          <p:nvPr/>
        </p:nvSpPr>
        <p:spPr bwMode="auto">
          <a:xfrm>
            <a:off x="7380312" y="1124744"/>
            <a:ext cx="173453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(</a:t>
            </a:r>
            <a:r>
              <a:rPr lang="en-US" sz="1400" dirty="0" err="1" smtClean="0">
                <a:sym typeface="Symbol"/>
              </a:rPr>
              <a:t>pk,c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-25000" dirty="0" err="1" smtClean="0">
                <a:sym typeface="Symbol"/>
              </a:rPr>
              <a:t>k</a:t>
            </a:r>
            <a:r>
              <a:rPr lang="en-US" sz="1400" baseline="30000" dirty="0" err="1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(m</a:t>
            </a:r>
            <a:r>
              <a:rPr lang="en-US" sz="1400" baseline="-25000" dirty="0" smtClean="0">
                <a:sym typeface="Symbol"/>
              </a:rPr>
              <a:t>0</a:t>
            </a:r>
            <a:r>
              <a:rPr lang="en-US" sz="1400" dirty="0" smtClean="0">
                <a:sym typeface="Symbol"/>
              </a:rPr>
              <a:t>))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88" name="Text Box 7"/>
          <p:cNvSpPr txBox="1">
            <a:spLocks noChangeArrowheads="1"/>
          </p:cNvSpPr>
          <p:nvPr/>
        </p:nvSpPr>
        <p:spPr bwMode="auto">
          <a:xfrm>
            <a:off x="7380312" y="6217567"/>
            <a:ext cx="173453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(</a:t>
            </a:r>
            <a:r>
              <a:rPr lang="en-US" sz="1400" dirty="0" err="1" smtClean="0">
                <a:sym typeface="Symbol"/>
              </a:rPr>
              <a:t>pk,c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-25000" dirty="0" err="1" smtClean="0">
                <a:sym typeface="Symbol"/>
              </a:rPr>
              <a:t>k</a:t>
            </a:r>
            <a:r>
              <a:rPr lang="en-US" sz="1400" baseline="30000" dirty="0" err="1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(m</a:t>
            </a:r>
            <a:r>
              <a:rPr lang="en-US" sz="1400" baseline="-25000" dirty="0">
                <a:sym typeface="Symbol"/>
              </a:rPr>
              <a:t>1</a:t>
            </a:r>
            <a:r>
              <a:rPr lang="en-US" sz="1400" dirty="0" smtClean="0">
                <a:sym typeface="Symbol"/>
              </a:rPr>
              <a:t>))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90" name="Text Box 7"/>
          <p:cNvSpPr txBox="1">
            <a:spLocks noChangeArrowheads="1"/>
          </p:cNvSpPr>
          <p:nvPr/>
        </p:nvSpPr>
        <p:spPr bwMode="auto">
          <a:xfrm>
            <a:off x="7380312" y="2833191"/>
            <a:ext cx="173453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(</a:t>
            </a:r>
            <a:r>
              <a:rPr lang="en-US" sz="1400" dirty="0" err="1" smtClean="0">
                <a:sym typeface="Symbol"/>
              </a:rPr>
              <a:t>pk,c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-25000" dirty="0" err="1" smtClean="0">
                <a:solidFill>
                  <a:srgbClr val="0000FF"/>
                </a:solidFill>
                <a:sym typeface="Symbol"/>
              </a:rPr>
              <a:t>k’</a:t>
            </a:r>
            <a:r>
              <a:rPr lang="en-US" sz="1400" baseline="30000" dirty="0" err="1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(m</a:t>
            </a:r>
            <a:r>
              <a:rPr lang="en-US" sz="1400" baseline="-25000" dirty="0" smtClean="0">
                <a:sym typeface="Symbol"/>
              </a:rPr>
              <a:t>0</a:t>
            </a:r>
            <a:r>
              <a:rPr lang="en-US" sz="1400" dirty="0" smtClean="0">
                <a:sym typeface="Symbol"/>
              </a:rPr>
              <a:t>))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91" name="Text Box 7"/>
          <p:cNvSpPr txBox="1">
            <a:spLocks noChangeArrowheads="1"/>
          </p:cNvSpPr>
          <p:nvPr/>
        </p:nvSpPr>
        <p:spPr bwMode="auto">
          <a:xfrm>
            <a:off x="7380312" y="4561383"/>
            <a:ext cx="173453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(</a:t>
            </a:r>
            <a:r>
              <a:rPr lang="en-US" sz="1400" dirty="0" err="1" smtClean="0">
                <a:sym typeface="Symbol"/>
              </a:rPr>
              <a:t>pk,c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-25000" dirty="0" err="1" smtClean="0">
                <a:solidFill>
                  <a:srgbClr val="0000FF"/>
                </a:solidFill>
                <a:sym typeface="Symbol"/>
              </a:rPr>
              <a:t>k’</a:t>
            </a:r>
            <a:r>
              <a:rPr lang="en-US" sz="1400" baseline="30000" dirty="0" err="1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(m</a:t>
            </a:r>
            <a:r>
              <a:rPr lang="en-US" sz="1400" baseline="-25000" dirty="0">
                <a:sym typeface="Symbol"/>
              </a:rPr>
              <a:t>1</a:t>
            </a:r>
            <a:r>
              <a:rPr lang="en-US" sz="1400" dirty="0" smtClean="0">
                <a:sym typeface="Symbol"/>
              </a:rPr>
              <a:t>))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pic>
        <p:nvPicPr>
          <p:cNvPr id="62" name="Picture 2" descr="https://encrypted-tbn2.gstatic.com/images?q=tbn:ANd9GcTzn8pYNTIsYJz-1hUwTp5TSpxO5EgNfXDt7DtIKuSZFDDgZWG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6472" y="1700808"/>
            <a:ext cx="915653" cy="91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" name="Text Box 7"/>
          <p:cNvSpPr txBox="1">
            <a:spLocks noChangeArrowheads="1"/>
          </p:cNvSpPr>
          <p:nvPr/>
        </p:nvSpPr>
        <p:spPr bwMode="auto">
          <a:xfrm>
            <a:off x="5698480" y="2561583"/>
            <a:ext cx="10081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PPT </a:t>
            </a:r>
            <a:r>
              <a:rPr lang="en-US" sz="1400" dirty="0" err="1" smtClean="0">
                <a:sym typeface="Symbol"/>
              </a:rPr>
              <a:t>Adv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pic>
        <p:nvPicPr>
          <p:cNvPr id="64" name="Picture 4" descr="https://encrypted-tbn0.gstatic.com/images?q=tbn:ANd9GcQP6X-SVdTwWnx1b4B32lXz9uj8lXGQtedwPupLto_eD3y8PybkR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0008" y="1700808"/>
            <a:ext cx="1063005" cy="1063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1378000" y="2744068"/>
            <a:ext cx="122413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PPT </a:t>
            </a:r>
            <a:r>
              <a:rPr lang="en-US" sz="1400" dirty="0" err="1" smtClean="0">
                <a:sym typeface="Symbol"/>
              </a:rPr>
              <a:t>Adv</a:t>
            </a:r>
            <a:r>
              <a:rPr lang="en-US" sz="1400" dirty="0" smtClean="0">
                <a:sym typeface="Symbol"/>
              </a:rPr>
              <a:t> breaking KEM security</a:t>
            </a:r>
            <a:endParaRPr lang="en-US" sz="1600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70" name="Straight Arrow Connector 69"/>
          <p:cNvCxnSpPr/>
          <p:nvPr/>
        </p:nvCxnSpPr>
        <p:spPr>
          <a:xfrm flipH="1">
            <a:off x="566984" y="2089054"/>
            <a:ext cx="883024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 Box 7"/>
          <p:cNvSpPr txBox="1">
            <a:spLocks noChangeArrowheads="1"/>
          </p:cNvSpPr>
          <p:nvPr/>
        </p:nvSpPr>
        <p:spPr bwMode="auto">
          <a:xfrm>
            <a:off x="441896" y="1678492"/>
            <a:ext cx="93610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(</a:t>
            </a:r>
            <a:r>
              <a:rPr lang="en-US" sz="1600" dirty="0" err="1" smtClean="0">
                <a:sym typeface="Symbol"/>
              </a:rPr>
              <a:t>pk,c,k</a:t>
            </a:r>
            <a:r>
              <a:rPr lang="en-US" sz="1600" dirty="0" smtClean="0">
                <a:sym typeface="Symbol"/>
              </a:rPr>
              <a:t>)</a:t>
            </a:r>
            <a:endParaRPr lang="en-US" sz="2400" baseline="30000" dirty="0" smtClean="0"/>
          </a:p>
        </p:txBody>
      </p:sp>
      <p:sp>
        <p:nvSpPr>
          <p:cNvPr id="98" name="Rectangle 97"/>
          <p:cNvSpPr/>
          <p:nvPr/>
        </p:nvSpPr>
        <p:spPr>
          <a:xfrm>
            <a:off x="251520" y="1268760"/>
            <a:ext cx="299868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sym typeface="Symbol"/>
              </a:rPr>
              <a:t>Encapsulated key or Random Key?</a:t>
            </a:r>
            <a:endParaRPr lang="en-US" sz="1400" dirty="0">
              <a:solidFill>
                <a:srgbClr val="FF0000"/>
              </a:solidFill>
            </a:endParaRPr>
          </a:p>
        </p:txBody>
      </p:sp>
      <p:cxnSp>
        <p:nvCxnSpPr>
          <p:cNvPr id="103" name="Straight Connector 102"/>
          <p:cNvCxnSpPr/>
          <p:nvPr/>
        </p:nvCxnSpPr>
        <p:spPr>
          <a:xfrm flipH="1">
            <a:off x="2602136" y="1962207"/>
            <a:ext cx="2931891" cy="5147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 Box 7"/>
          <p:cNvSpPr txBox="1">
            <a:spLocks noChangeArrowheads="1"/>
          </p:cNvSpPr>
          <p:nvPr/>
        </p:nvSpPr>
        <p:spPr bwMode="auto">
          <a:xfrm>
            <a:off x="3826272" y="1628800"/>
            <a:ext cx="4320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/>
              <a:t>p</a:t>
            </a:r>
            <a:r>
              <a:rPr lang="en-US" sz="1600" dirty="0" err="1" smtClean="0"/>
              <a:t>k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cxnSp>
        <p:nvCxnSpPr>
          <p:cNvPr id="107" name="Straight Connector 106"/>
          <p:cNvCxnSpPr/>
          <p:nvPr/>
        </p:nvCxnSpPr>
        <p:spPr>
          <a:xfrm flipH="1">
            <a:off x="2602136" y="2348880"/>
            <a:ext cx="295116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8" name="Group 42"/>
          <p:cNvGrpSpPr/>
          <p:nvPr/>
        </p:nvGrpSpPr>
        <p:grpSpPr>
          <a:xfrm>
            <a:off x="3716406" y="1988840"/>
            <a:ext cx="1071618" cy="338554"/>
            <a:chOff x="1259632" y="1535016"/>
            <a:chExt cx="1208006" cy="617863"/>
          </a:xfrm>
        </p:grpSpPr>
        <p:sp>
          <p:nvSpPr>
            <p:cNvPr id="109" name="Text Box 7"/>
            <p:cNvSpPr txBox="1">
              <a:spLocks noChangeArrowheads="1"/>
            </p:cNvSpPr>
            <p:nvPr/>
          </p:nvSpPr>
          <p:spPr bwMode="auto">
            <a:xfrm>
              <a:off x="1259632" y="1535016"/>
              <a:ext cx="1208006" cy="617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>
                  <a:sym typeface="Symbol"/>
                </a:rPr>
                <a:t>m</a:t>
              </a:r>
              <a:r>
                <a:rPr lang="en-US" sz="1600" dirty="0" smtClean="0">
                  <a:sym typeface="Symbol"/>
                </a:rPr>
                <a:t></a:t>
              </a:r>
              <a:r>
                <a:rPr lang="en-US" sz="1600" dirty="0" smtClean="0"/>
                <a:t>       </a:t>
              </a:r>
              <a:endParaRPr lang="en-US" sz="1600" dirty="0" smtClean="0">
                <a:solidFill>
                  <a:srgbClr val="0000FF"/>
                </a:solidFill>
              </a:endParaRPr>
            </a:p>
          </p:txBody>
        </p:sp>
        <p:pic>
          <p:nvPicPr>
            <p:cNvPr id="110" name="Picture 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699423" y="1666433"/>
              <a:ext cx="443524" cy="394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111" name="Straight Connector 110"/>
          <p:cNvCxnSpPr/>
          <p:nvPr/>
        </p:nvCxnSpPr>
        <p:spPr>
          <a:xfrm flipH="1">
            <a:off x="2674144" y="2754295"/>
            <a:ext cx="2931891" cy="5147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 Box 7"/>
          <p:cNvSpPr txBox="1">
            <a:spLocks noChangeArrowheads="1"/>
          </p:cNvSpPr>
          <p:nvPr/>
        </p:nvSpPr>
        <p:spPr bwMode="auto">
          <a:xfrm>
            <a:off x="2987824" y="2420888"/>
            <a:ext cx="237105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/>
              <a:t>(</a:t>
            </a:r>
            <a:r>
              <a:rPr lang="en-US" sz="1600" dirty="0" err="1" smtClean="0"/>
              <a:t>c,c</a:t>
            </a:r>
            <a:r>
              <a:rPr lang="en-US" sz="1600" baseline="30000" dirty="0" err="1" smtClean="0"/>
              <a:t>SKE</a:t>
            </a:r>
            <a:r>
              <a:rPr lang="en-US" sz="1600" dirty="0" smtClean="0"/>
              <a:t> = </a:t>
            </a:r>
            <a:r>
              <a:rPr lang="en-US" sz="1600" dirty="0" err="1" smtClean="0">
                <a:sym typeface="Symbol"/>
              </a:rPr>
              <a:t>Enc</a:t>
            </a:r>
            <a:r>
              <a:rPr lang="en-US" sz="1600" baseline="-25000" dirty="0" err="1" smtClean="0">
                <a:sym typeface="Symbol"/>
              </a:rPr>
              <a:t>k</a:t>
            </a:r>
            <a:r>
              <a:rPr lang="en-US" sz="1600" baseline="30000" dirty="0" err="1" smtClean="0">
                <a:sym typeface="Symbol"/>
              </a:rPr>
              <a:t>SKE</a:t>
            </a:r>
            <a:r>
              <a:rPr lang="en-US" sz="1600" dirty="0">
                <a:sym typeface="Symbol"/>
              </a:rPr>
              <a:t>(</a:t>
            </a:r>
            <a:r>
              <a:rPr lang="en-US" sz="1600" dirty="0" smtClean="0">
                <a:sym typeface="Symbol"/>
              </a:rPr>
              <a:t>m))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cxnSp>
        <p:nvCxnSpPr>
          <p:cNvPr id="113" name="Straight Connector 112"/>
          <p:cNvCxnSpPr/>
          <p:nvPr/>
        </p:nvCxnSpPr>
        <p:spPr>
          <a:xfrm flipH="1">
            <a:off x="2674144" y="3191491"/>
            <a:ext cx="2951168" cy="30776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 Box 7"/>
          <p:cNvSpPr txBox="1">
            <a:spLocks noChangeArrowheads="1"/>
          </p:cNvSpPr>
          <p:nvPr/>
        </p:nvSpPr>
        <p:spPr bwMode="auto">
          <a:xfrm>
            <a:off x="3445795" y="2852936"/>
            <a:ext cx="2036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/>
              <a:t>b’ </a:t>
            </a:r>
            <a:r>
              <a:rPr lang="en-US" sz="1600" dirty="0" smtClean="0">
                <a:sym typeface="Symbol"/>
              </a:rPr>
              <a:t> {0, 1}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sp>
        <p:nvSpPr>
          <p:cNvPr id="115" name="Text Box 7"/>
          <p:cNvSpPr txBox="1">
            <a:spLocks noChangeArrowheads="1"/>
          </p:cNvSpPr>
          <p:nvPr/>
        </p:nvSpPr>
        <p:spPr bwMode="auto">
          <a:xfrm>
            <a:off x="807147" y="3284984"/>
            <a:ext cx="59650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/>
              <a:t>b’ </a:t>
            </a:r>
          </a:p>
        </p:txBody>
      </p:sp>
      <p:cxnSp>
        <p:nvCxnSpPr>
          <p:cNvPr id="116" name="Straight Arrow Connector 115"/>
          <p:cNvCxnSpPr/>
          <p:nvPr/>
        </p:nvCxnSpPr>
        <p:spPr>
          <a:xfrm>
            <a:off x="637483" y="3284984"/>
            <a:ext cx="792088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7" name="Picture 2" descr="https://encrypted-tbn2.gstatic.com/images?q=tbn:ANd9GcTzn8pYNTIsYJz-1hUwTp5TSpxO5EgNfXDt7DtIKuSZFDDgZWG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6472" y="4797152"/>
            <a:ext cx="915653" cy="91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8" name="Text Box 7"/>
          <p:cNvSpPr txBox="1">
            <a:spLocks noChangeArrowheads="1"/>
          </p:cNvSpPr>
          <p:nvPr/>
        </p:nvSpPr>
        <p:spPr bwMode="auto">
          <a:xfrm>
            <a:off x="5698480" y="5657927"/>
            <a:ext cx="10081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PPT </a:t>
            </a:r>
            <a:r>
              <a:rPr lang="en-US" sz="1400" dirty="0" err="1" smtClean="0">
                <a:sym typeface="Symbol"/>
              </a:rPr>
              <a:t>Adv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pic>
        <p:nvPicPr>
          <p:cNvPr id="119" name="Picture 4" descr="https://encrypted-tbn0.gstatic.com/images?q=tbn:ANd9GcQP6X-SVdTwWnx1b4B32lXz9uj8lXGQtedwPupLto_eD3y8PybkR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0008" y="4797152"/>
            <a:ext cx="1063005" cy="1063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0" name="Text Box 7"/>
          <p:cNvSpPr txBox="1">
            <a:spLocks noChangeArrowheads="1"/>
          </p:cNvSpPr>
          <p:nvPr/>
        </p:nvSpPr>
        <p:spPr bwMode="auto">
          <a:xfrm>
            <a:off x="1378000" y="5840412"/>
            <a:ext cx="122413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PPT </a:t>
            </a:r>
            <a:r>
              <a:rPr lang="en-US" sz="1400" dirty="0" err="1" smtClean="0">
                <a:sym typeface="Symbol"/>
              </a:rPr>
              <a:t>Adv</a:t>
            </a:r>
            <a:r>
              <a:rPr lang="en-US" sz="1400" dirty="0" smtClean="0">
                <a:sym typeface="Symbol"/>
              </a:rPr>
              <a:t> breaking KEM security</a:t>
            </a:r>
            <a:endParaRPr lang="en-US" sz="1600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121" name="Straight Arrow Connector 120"/>
          <p:cNvCxnSpPr/>
          <p:nvPr/>
        </p:nvCxnSpPr>
        <p:spPr>
          <a:xfrm flipH="1">
            <a:off x="566984" y="5185398"/>
            <a:ext cx="883024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2" name="Text Box 7"/>
          <p:cNvSpPr txBox="1">
            <a:spLocks noChangeArrowheads="1"/>
          </p:cNvSpPr>
          <p:nvPr/>
        </p:nvSpPr>
        <p:spPr bwMode="auto">
          <a:xfrm>
            <a:off x="441896" y="4774836"/>
            <a:ext cx="93610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(</a:t>
            </a:r>
            <a:r>
              <a:rPr lang="en-US" sz="1600" dirty="0" err="1" smtClean="0">
                <a:sym typeface="Symbol"/>
              </a:rPr>
              <a:t>pk,c,k</a:t>
            </a:r>
            <a:r>
              <a:rPr lang="en-US" sz="1600" dirty="0" smtClean="0">
                <a:sym typeface="Symbol"/>
              </a:rPr>
              <a:t>)</a:t>
            </a:r>
            <a:endParaRPr lang="en-US" sz="2400" baseline="30000" dirty="0" smtClean="0"/>
          </a:p>
        </p:txBody>
      </p:sp>
      <p:sp>
        <p:nvSpPr>
          <p:cNvPr id="123" name="Rectangle 122"/>
          <p:cNvSpPr/>
          <p:nvPr/>
        </p:nvSpPr>
        <p:spPr>
          <a:xfrm>
            <a:off x="251520" y="4365104"/>
            <a:ext cx="299868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sym typeface="Symbol"/>
              </a:rPr>
              <a:t>Encapsulated key or Random Key?</a:t>
            </a:r>
            <a:endParaRPr lang="en-US" sz="1400" dirty="0">
              <a:solidFill>
                <a:srgbClr val="FF0000"/>
              </a:solidFill>
            </a:endParaRPr>
          </a:p>
        </p:txBody>
      </p:sp>
      <p:cxnSp>
        <p:nvCxnSpPr>
          <p:cNvPr id="124" name="Straight Connector 123"/>
          <p:cNvCxnSpPr/>
          <p:nvPr/>
        </p:nvCxnSpPr>
        <p:spPr>
          <a:xfrm flipH="1">
            <a:off x="2602136" y="5058551"/>
            <a:ext cx="2931891" cy="5147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 Box 7"/>
          <p:cNvSpPr txBox="1">
            <a:spLocks noChangeArrowheads="1"/>
          </p:cNvSpPr>
          <p:nvPr/>
        </p:nvSpPr>
        <p:spPr bwMode="auto">
          <a:xfrm>
            <a:off x="3826272" y="4725144"/>
            <a:ext cx="4320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/>
              <a:t>p</a:t>
            </a:r>
            <a:r>
              <a:rPr lang="en-US" sz="1600" dirty="0" err="1" smtClean="0"/>
              <a:t>k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cxnSp>
        <p:nvCxnSpPr>
          <p:cNvPr id="126" name="Straight Connector 125"/>
          <p:cNvCxnSpPr/>
          <p:nvPr/>
        </p:nvCxnSpPr>
        <p:spPr>
          <a:xfrm flipH="1">
            <a:off x="2602136" y="5445224"/>
            <a:ext cx="295116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7" name="Group 42"/>
          <p:cNvGrpSpPr/>
          <p:nvPr/>
        </p:nvGrpSpPr>
        <p:grpSpPr>
          <a:xfrm>
            <a:off x="3716406" y="5085184"/>
            <a:ext cx="1071618" cy="338554"/>
            <a:chOff x="1259632" y="1535016"/>
            <a:chExt cx="1208006" cy="617863"/>
          </a:xfrm>
        </p:grpSpPr>
        <p:sp>
          <p:nvSpPr>
            <p:cNvPr id="128" name="Text Box 7"/>
            <p:cNvSpPr txBox="1">
              <a:spLocks noChangeArrowheads="1"/>
            </p:cNvSpPr>
            <p:nvPr/>
          </p:nvSpPr>
          <p:spPr bwMode="auto">
            <a:xfrm>
              <a:off x="1259632" y="1535016"/>
              <a:ext cx="1208006" cy="617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/>
                <a:t>m</a:t>
              </a:r>
              <a:r>
                <a:rPr lang="en-US" sz="1600" dirty="0" err="1" smtClean="0">
                  <a:sym typeface="Symbol"/>
                </a:rPr>
                <a:t></a:t>
              </a:r>
              <a:r>
                <a:rPr lang="en-US" sz="1600" baseline="-25000" dirty="0" err="1" smtClean="0">
                  <a:sym typeface="Symbol"/>
                </a:rPr>
                <a:t>R</a:t>
              </a:r>
              <a:r>
                <a:rPr lang="en-US" sz="1600" dirty="0" smtClean="0"/>
                <a:t>       </a:t>
              </a:r>
              <a:endParaRPr lang="en-US" sz="1600" dirty="0" smtClean="0">
                <a:solidFill>
                  <a:srgbClr val="0000FF"/>
                </a:solidFill>
              </a:endParaRPr>
            </a:p>
          </p:txBody>
        </p:sp>
        <p:pic>
          <p:nvPicPr>
            <p:cNvPr id="129" name="Picture 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951689" y="1666433"/>
              <a:ext cx="443524" cy="394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130" name="Straight Connector 129"/>
          <p:cNvCxnSpPr/>
          <p:nvPr/>
        </p:nvCxnSpPr>
        <p:spPr>
          <a:xfrm flipH="1">
            <a:off x="2674144" y="5850639"/>
            <a:ext cx="2931891" cy="5147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 flipH="1">
            <a:off x="2674144" y="6287835"/>
            <a:ext cx="2951168" cy="30776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 Box 7"/>
          <p:cNvSpPr txBox="1">
            <a:spLocks noChangeArrowheads="1"/>
          </p:cNvSpPr>
          <p:nvPr/>
        </p:nvSpPr>
        <p:spPr bwMode="auto">
          <a:xfrm>
            <a:off x="3445795" y="5949280"/>
            <a:ext cx="2036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/>
              <a:t>b’ </a:t>
            </a:r>
            <a:r>
              <a:rPr lang="en-US" sz="1600" dirty="0" smtClean="0">
                <a:sym typeface="Symbol"/>
              </a:rPr>
              <a:t> {0, 1}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sp>
        <p:nvSpPr>
          <p:cNvPr id="134" name="Text Box 7"/>
          <p:cNvSpPr txBox="1">
            <a:spLocks noChangeArrowheads="1"/>
          </p:cNvSpPr>
          <p:nvPr/>
        </p:nvSpPr>
        <p:spPr bwMode="auto">
          <a:xfrm>
            <a:off x="807147" y="6402814"/>
            <a:ext cx="59650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/>
              <a:t>b’ </a:t>
            </a:r>
          </a:p>
        </p:txBody>
      </p:sp>
      <p:cxnSp>
        <p:nvCxnSpPr>
          <p:cNvPr id="135" name="Straight Arrow Connector 134"/>
          <p:cNvCxnSpPr/>
          <p:nvPr/>
        </p:nvCxnSpPr>
        <p:spPr>
          <a:xfrm>
            <a:off x="637483" y="6402814"/>
            <a:ext cx="792088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2915816" y="5538718"/>
            <a:ext cx="237105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/>
              <a:t>(</a:t>
            </a:r>
            <a:r>
              <a:rPr lang="en-US" sz="1600" dirty="0" err="1" smtClean="0"/>
              <a:t>c,c</a:t>
            </a:r>
            <a:r>
              <a:rPr lang="en-US" sz="1600" baseline="30000" dirty="0" err="1" smtClean="0"/>
              <a:t>SKE</a:t>
            </a:r>
            <a:r>
              <a:rPr lang="en-US" sz="1600" dirty="0" smtClean="0"/>
              <a:t> = </a:t>
            </a:r>
            <a:r>
              <a:rPr lang="en-US" sz="1600" dirty="0" err="1" smtClean="0">
                <a:sym typeface="Symbol"/>
              </a:rPr>
              <a:t>Enc</a:t>
            </a:r>
            <a:r>
              <a:rPr lang="en-US" sz="1600" baseline="-25000" dirty="0" err="1" smtClean="0">
                <a:sym typeface="Symbol"/>
              </a:rPr>
              <a:t>k</a:t>
            </a:r>
            <a:r>
              <a:rPr lang="en-US" sz="1600" baseline="30000" dirty="0" err="1" smtClean="0">
                <a:sym typeface="Symbol"/>
              </a:rPr>
              <a:t>SKE</a:t>
            </a:r>
            <a:r>
              <a:rPr lang="en-US" sz="1600" dirty="0">
                <a:sym typeface="Symbol"/>
              </a:rPr>
              <a:t>(</a:t>
            </a:r>
            <a:r>
              <a:rPr lang="en-US" sz="1600" dirty="0" smtClean="0">
                <a:sym typeface="Symbol"/>
              </a:rPr>
              <a:t>m))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241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65" grpId="0"/>
      <p:bldP spid="71" grpId="0"/>
      <p:bldP spid="98" grpId="0"/>
      <p:bldP spid="104" grpId="0"/>
      <p:bldP spid="112" grpId="0"/>
      <p:bldP spid="114" grpId="0"/>
      <p:bldP spid="115" grpId="0"/>
      <p:bldP spid="118" grpId="0"/>
      <p:bldP spid="120" grpId="0"/>
      <p:bldP spid="122" grpId="0"/>
      <p:bldP spid="123" grpId="0"/>
      <p:bldP spid="125" grpId="0"/>
      <p:bldP spid="133" grpId="0"/>
      <p:bldP spid="134" grpId="0"/>
      <p:bldP spid="5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 136"/>
          <p:cNvSpPr/>
          <p:nvPr/>
        </p:nvSpPr>
        <p:spPr>
          <a:xfrm>
            <a:off x="323528" y="5517232"/>
            <a:ext cx="7488832" cy="720080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23528" y="1484784"/>
            <a:ext cx="7488832" cy="720080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-216024" y="-27384"/>
            <a:ext cx="9612560" cy="76131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600" kern="0" dirty="0" smtClean="0">
                <a:solidFill>
                  <a:srgbClr val="009900"/>
                </a:solidFill>
                <a:ea typeface="+mj-ea"/>
                <a:cs typeface="+mj-cs"/>
              </a:rPr>
              <a:t>CPA-Secure KEM + COA-Secure SKE -&gt; CPA-secure PKE </a:t>
            </a:r>
            <a:endParaRPr lang="en-US" sz="26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58370" name="AutoShape 2" descr="Image result for smil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" name="AutoShape 2" descr="Image result for us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5" descr="Image result for key clip ar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12" descr="Image result for user clipart"/>
          <p:cNvSpPr>
            <a:spLocks noChangeAspect="1" noChangeArrowheads="1"/>
          </p:cNvSpPr>
          <p:nvPr/>
        </p:nvSpPr>
        <p:spPr bwMode="auto">
          <a:xfrm>
            <a:off x="4899" y="28056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179512" y="548681"/>
            <a:ext cx="7848872" cy="3077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Theorem:  is 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CPA-security KEM &amp; </a:t>
            </a:r>
            <a:r>
              <a:rPr lang="en-US" sz="1400" dirty="0" smtClean="0">
                <a:sym typeface="Symbol"/>
              </a:rPr>
              <a:t></a:t>
            </a:r>
            <a:r>
              <a:rPr lang="en-US" sz="1400" baseline="30000" dirty="0" smtClean="0">
                <a:sym typeface="Symbol"/>
              </a:rPr>
              <a:t>SKE  </a:t>
            </a:r>
            <a:r>
              <a:rPr lang="en-US" sz="1400" dirty="0" smtClean="0">
                <a:sym typeface="Symbol"/>
              </a:rPr>
              <a:t>is COA-secure SKE   </a:t>
            </a:r>
            <a:r>
              <a:rPr lang="en-US" sz="1400" baseline="30000" dirty="0" err="1" smtClean="0">
                <a:sym typeface="Symbol"/>
              </a:rPr>
              <a:t>Hyb</a:t>
            </a:r>
            <a:r>
              <a:rPr lang="en-US" sz="1400" dirty="0">
                <a:solidFill>
                  <a:srgbClr val="0000FF"/>
                </a:solidFill>
                <a:sym typeface="Symbol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is CPA-secure PKE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85" name="Text Box 7"/>
          <p:cNvSpPr txBox="1">
            <a:spLocks noChangeArrowheads="1"/>
          </p:cNvSpPr>
          <p:nvPr/>
        </p:nvSpPr>
        <p:spPr bwMode="auto">
          <a:xfrm>
            <a:off x="7380312" y="1124744"/>
            <a:ext cx="173453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(</a:t>
            </a:r>
            <a:r>
              <a:rPr lang="en-US" sz="1400" dirty="0" err="1" smtClean="0">
                <a:sym typeface="Symbol"/>
              </a:rPr>
              <a:t>pk,c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-25000" dirty="0" err="1" smtClean="0">
                <a:sym typeface="Symbol"/>
              </a:rPr>
              <a:t>k</a:t>
            </a:r>
            <a:r>
              <a:rPr lang="en-US" sz="1400" baseline="30000" dirty="0" err="1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(m</a:t>
            </a:r>
            <a:r>
              <a:rPr lang="en-US" sz="1400" baseline="-25000" dirty="0" smtClean="0">
                <a:sym typeface="Symbol"/>
              </a:rPr>
              <a:t>0</a:t>
            </a:r>
            <a:r>
              <a:rPr lang="en-US" sz="1400" dirty="0" smtClean="0">
                <a:sym typeface="Symbol"/>
              </a:rPr>
              <a:t>))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88" name="Text Box 7"/>
          <p:cNvSpPr txBox="1">
            <a:spLocks noChangeArrowheads="1"/>
          </p:cNvSpPr>
          <p:nvPr/>
        </p:nvSpPr>
        <p:spPr bwMode="auto">
          <a:xfrm>
            <a:off x="7380312" y="6217567"/>
            <a:ext cx="173453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(</a:t>
            </a:r>
            <a:r>
              <a:rPr lang="en-US" sz="1400" dirty="0" err="1" smtClean="0">
                <a:sym typeface="Symbol"/>
              </a:rPr>
              <a:t>pk,c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-25000" dirty="0" err="1" smtClean="0">
                <a:sym typeface="Symbol"/>
              </a:rPr>
              <a:t>k</a:t>
            </a:r>
            <a:r>
              <a:rPr lang="en-US" sz="1400" baseline="30000" dirty="0" err="1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(m</a:t>
            </a:r>
            <a:r>
              <a:rPr lang="en-US" sz="1400" baseline="-25000" dirty="0">
                <a:sym typeface="Symbol"/>
              </a:rPr>
              <a:t>1</a:t>
            </a:r>
            <a:r>
              <a:rPr lang="en-US" sz="1400" dirty="0" smtClean="0">
                <a:sym typeface="Symbol"/>
              </a:rPr>
              <a:t>))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90" name="Text Box 7"/>
          <p:cNvSpPr txBox="1">
            <a:spLocks noChangeArrowheads="1"/>
          </p:cNvSpPr>
          <p:nvPr/>
        </p:nvSpPr>
        <p:spPr bwMode="auto">
          <a:xfrm>
            <a:off x="7380312" y="2833191"/>
            <a:ext cx="173453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(</a:t>
            </a:r>
            <a:r>
              <a:rPr lang="en-US" sz="1400" dirty="0" err="1" smtClean="0">
                <a:sym typeface="Symbol"/>
              </a:rPr>
              <a:t>pk,c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-25000" dirty="0" err="1" smtClean="0">
                <a:solidFill>
                  <a:srgbClr val="0000FF"/>
                </a:solidFill>
                <a:sym typeface="Symbol"/>
              </a:rPr>
              <a:t>k’</a:t>
            </a:r>
            <a:r>
              <a:rPr lang="en-US" sz="1400" baseline="30000" dirty="0" err="1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(m</a:t>
            </a:r>
            <a:r>
              <a:rPr lang="en-US" sz="1400" baseline="-25000" dirty="0" smtClean="0">
                <a:sym typeface="Symbol"/>
              </a:rPr>
              <a:t>0</a:t>
            </a:r>
            <a:r>
              <a:rPr lang="en-US" sz="1400" dirty="0" smtClean="0">
                <a:sym typeface="Symbol"/>
              </a:rPr>
              <a:t>))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91" name="Text Box 7"/>
          <p:cNvSpPr txBox="1">
            <a:spLocks noChangeArrowheads="1"/>
          </p:cNvSpPr>
          <p:nvPr/>
        </p:nvSpPr>
        <p:spPr bwMode="auto">
          <a:xfrm>
            <a:off x="7380312" y="4561383"/>
            <a:ext cx="173453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(</a:t>
            </a:r>
            <a:r>
              <a:rPr lang="en-US" sz="1400" dirty="0" err="1" smtClean="0">
                <a:sym typeface="Symbol"/>
              </a:rPr>
              <a:t>pk,c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-25000" dirty="0" err="1" smtClean="0">
                <a:solidFill>
                  <a:srgbClr val="0000FF"/>
                </a:solidFill>
                <a:sym typeface="Symbol"/>
              </a:rPr>
              <a:t>k’</a:t>
            </a:r>
            <a:r>
              <a:rPr lang="en-US" sz="1400" baseline="30000" dirty="0" err="1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(m</a:t>
            </a:r>
            <a:r>
              <a:rPr lang="en-US" sz="1400" baseline="-25000" dirty="0">
                <a:sym typeface="Symbol"/>
              </a:rPr>
              <a:t>1</a:t>
            </a:r>
            <a:r>
              <a:rPr lang="en-US" sz="1400" dirty="0" smtClean="0">
                <a:sym typeface="Symbol"/>
              </a:rPr>
              <a:t>))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57" name="Text Box 7"/>
          <p:cNvSpPr txBox="1">
            <a:spLocks noChangeArrowheads="1"/>
          </p:cNvSpPr>
          <p:nvPr/>
        </p:nvSpPr>
        <p:spPr bwMode="auto">
          <a:xfrm>
            <a:off x="3779912" y="1628800"/>
            <a:ext cx="28803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0000FF"/>
                </a:solidFill>
              </a:rPr>
              <a:t>Pr</a:t>
            </a:r>
            <a:r>
              <a:rPr lang="en-US" sz="1600" dirty="0" smtClean="0">
                <a:solidFill>
                  <a:srgbClr val="0000FF"/>
                </a:solidFill>
              </a:rPr>
              <a:t> [</a:t>
            </a:r>
            <a:r>
              <a:rPr lang="en-US" sz="1600" dirty="0">
                <a:solidFill>
                  <a:srgbClr val="0000FF"/>
                </a:solidFill>
              </a:rPr>
              <a:t>A(</a:t>
            </a:r>
            <a:r>
              <a:rPr lang="en-US" sz="1600" dirty="0" err="1">
                <a:solidFill>
                  <a:srgbClr val="0000FF"/>
                </a:solidFill>
              </a:rPr>
              <a:t>pk,c</a:t>
            </a:r>
            <a:r>
              <a:rPr lang="en-US" sz="1600" dirty="0">
                <a:solidFill>
                  <a:srgbClr val="0000FF"/>
                </a:solidFill>
              </a:rPr>
              <a:t>,</a:t>
            </a:r>
            <a:r>
              <a:rPr lang="en-US" sz="1600" dirty="0">
                <a:solidFill>
                  <a:srgbClr val="0000FF"/>
                </a:solidFill>
                <a:sym typeface="Symbol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sym typeface="Symbol"/>
              </a:rPr>
              <a:t>Enc</a:t>
            </a:r>
            <a:r>
              <a:rPr lang="en-US" sz="1600" baseline="-25000" dirty="0" err="1" smtClean="0">
                <a:solidFill>
                  <a:srgbClr val="0000FF"/>
                </a:solidFill>
                <a:sym typeface="Symbol"/>
              </a:rPr>
              <a:t>k’</a:t>
            </a:r>
            <a:r>
              <a:rPr lang="en-US" sz="1600" baseline="30000" dirty="0" err="1" smtClean="0">
                <a:solidFill>
                  <a:srgbClr val="0000FF"/>
                </a:solidFill>
                <a:sym typeface="Symbol"/>
              </a:rPr>
              <a:t>SKE</a:t>
            </a:r>
            <a:r>
              <a:rPr lang="en-US" sz="1600" dirty="0">
                <a:solidFill>
                  <a:srgbClr val="0000FF"/>
                </a:solidFill>
                <a:sym typeface="Symbol"/>
              </a:rPr>
              <a:t>(m</a:t>
            </a:r>
            <a:r>
              <a:rPr lang="en-US" sz="1600" baseline="-25000" dirty="0">
                <a:solidFill>
                  <a:srgbClr val="0000FF"/>
                </a:solidFill>
                <a:sym typeface="Symbol"/>
              </a:rPr>
              <a:t>0</a:t>
            </a:r>
            <a:r>
              <a:rPr lang="en-US" sz="1600" dirty="0">
                <a:solidFill>
                  <a:srgbClr val="0000FF"/>
                </a:solidFill>
                <a:sym typeface="Symbol"/>
              </a:rPr>
              <a:t>)</a:t>
            </a:r>
            <a:r>
              <a:rPr lang="en-US" sz="1600" dirty="0">
                <a:solidFill>
                  <a:srgbClr val="0000FF"/>
                </a:solidFill>
              </a:rPr>
              <a:t>) </a:t>
            </a:r>
            <a:r>
              <a:rPr lang="en-US" sz="1600" dirty="0" smtClean="0">
                <a:solidFill>
                  <a:srgbClr val="0000FF"/>
                </a:solidFill>
              </a:rPr>
              <a:t>= 1]</a:t>
            </a:r>
          </a:p>
        </p:txBody>
      </p:sp>
      <p:sp>
        <p:nvSpPr>
          <p:cNvPr id="58" name="Text Box 7"/>
          <p:cNvSpPr txBox="1">
            <a:spLocks noChangeArrowheads="1"/>
          </p:cNvSpPr>
          <p:nvPr/>
        </p:nvSpPr>
        <p:spPr bwMode="auto">
          <a:xfrm>
            <a:off x="611560" y="1628800"/>
            <a:ext cx="29523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FF0000"/>
                </a:solidFill>
              </a:rPr>
              <a:t>Pr</a:t>
            </a:r>
            <a:r>
              <a:rPr lang="en-US" sz="1600" dirty="0" smtClean="0">
                <a:solidFill>
                  <a:srgbClr val="FF0000"/>
                </a:solidFill>
              </a:rPr>
              <a:t> [A(</a:t>
            </a:r>
            <a:r>
              <a:rPr lang="en-US" sz="1600" dirty="0" err="1" smtClean="0">
                <a:solidFill>
                  <a:srgbClr val="FF0000"/>
                </a:solidFill>
              </a:rPr>
              <a:t>pk,c</a:t>
            </a:r>
            <a:r>
              <a:rPr lang="en-US" sz="1600" dirty="0" smtClean="0">
                <a:solidFill>
                  <a:srgbClr val="FF0000"/>
                </a:solidFill>
              </a:rPr>
              <a:t>,</a:t>
            </a:r>
            <a:r>
              <a:rPr lang="en-US" sz="1600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sz="1600" dirty="0" err="1">
                <a:solidFill>
                  <a:srgbClr val="FF0000"/>
                </a:solidFill>
                <a:sym typeface="Symbol"/>
              </a:rPr>
              <a:t>Enc</a:t>
            </a:r>
            <a:r>
              <a:rPr lang="en-US" sz="1600" baseline="-25000" dirty="0" err="1">
                <a:solidFill>
                  <a:srgbClr val="FF0000"/>
                </a:solidFill>
                <a:sym typeface="Symbol"/>
              </a:rPr>
              <a:t>k</a:t>
            </a:r>
            <a:r>
              <a:rPr lang="en-US" sz="1600" baseline="30000" dirty="0" err="1">
                <a:solidFill>
                  <a:srgbClr val="FF0000"/>
                </a:solidFill>
                <a:sym typeface="Symbol"/>
              </a:rPr>
              <a:t>SKE</a:t>
            </a:r>
            <a:r>
              <a:rPr lang="en-US" sz="1600" dirty="0">
                <a:solidFill>
                  <a:srgbClr val="FF0000"/>
                </a:solidFill>
                <a:sym typeface="Symbol"/>
              </a:rPr>
              <a:t>(m</a:t>
            </a:r>
            <a:r>
              <a:rPr lang="en-US" sz="1600" baseline="-25000" dirty="0">
                <a:solidFill>
                  <a:srgbClr val="FF0000"/>
                </a:solidFill>
                <a:sym typeface="Symbol"/>
              </a:rPr>
              <a:t>0</a:t>
            </a:r>
            <a:r>
              <a:rPr lang="en-US" sz="1600" dirty="0">
                <a:solidFill>
                  <a:srgbClr val="FF0000"/>
                </a:solidFill>
                <a:sym typeface="Symbol"/>
              </a:rPr>
              <a:t>)</a:t>
            </a:r>
            <a:r>
              <a:rPr lang="en-US" sz="1600" dirty="0" smtClean="0">
                <a:solidFill>
                  <a:srgbClr val="FF0000"/>
                </a:solidFill>
              </a:rPr>
              <a:t>) = 1]</a:t>
            </a:r>
          </a:p>
        </p:txBody>
      </p:sp>
      <p:sp>
        <p:nvSpPr>
          <p:cNvPr id="59" name="Rectangle 58"/>
          <p:cNvSpPr/>
          <p:nvPr/>
        </p:nvSpPr>
        <p:spPr>
          <a:xfrm>
            <a:off x="3280310" y="1484784"/>
            <a:ext cx="355586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-</a:t>
            </a:r>
            <a:endParaRPr lang="en-US" sz="3200" dirty="0"/>
          </a:p>
        </p:txBody>
      </p:sp>
      <p:cxnSp>
        <p:nvCxnSpPr>
          <p:cNvPr id="60" name="Straight Connector 59"/>
          <p:cNvCxnSpPr/>
          <p:nvPr/>
        </p:nvCxnSpPr>
        <p:spPr>
          <a:xfrm>
            <a:off x="611560" y="1556792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6660232" y="1556792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6948264" y="1628800"/>
            <a:ext cx="15841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 </a:t>
            </a:r>
            <a:r>
              <a:rPr lang="en-US" sz="1600" dirty="0" err="1" smtClean="0">
                <a:sym typeface="Symbol"/>
              </a:rPr>
              <a:t>negl</a:t>
            </a:r>
            <a:r>
              <a:rPr lang="en-US" sz="1600" dirty="0" smtClean="0">
                <a:sym typeface="Symbol"/>
              </a:rPr>
              <a:t>(n)</a:t>
            </a:r>
          </a:p>
        </p:txBody>
      </p:sp>
      <p:sp>
        <p:nvSpPr>
          <p:cNvPr id="67" name="Text Box 7"/>
          <p:cNvSpPr txBox="1">
            <a:spLocks noChangeArrowheads="1"/>
          </p:cNvSpPr>
          <p:nvPr/>
        </p:nvSpPr>
        <p:spPr bwMode="auto">
          <a:xfrm>
            <a:off x="6740624" y="1484784"/>
            <a:ext cx="56768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3200" dirty="0">
                <a:sym typeface="Symbol"/>
              </a:rPr>
              <a:t>&lt;</a:t>
            </a:r>
            <a:endParaRPr lang="en-US" sz="3200" dirty="0" smtClean="0">
              <a:solidFill>
                <a:srgbClr val="0000FF"/>
              </a:solidFill>
            </a:endParaRPr>
          </a:p>
        </p:txBody>
      </p:sp>
      <p:sp>
        <p:nvSpPr>
          <p:cNvPr id="69" name="Text Box 7"/>
          <p:cNvSpPr txBox="1">
            <a:spLocks noChangeArrowheads="1"/>
          </p:cNvSpPr>
          <p:nvPr/>
        </p:nvSpPr>
        <p:spPr bwMode="auto">
          <a:xfrm>
            <a:off x="3779912" y="5661248"/>
            <a:ext cx="28803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0000FF"/>
                </a:solidFill>
              </a:rPr>
              <a:t>Pr</a:t>
            </a:r>
            <a:r>
              <a:rPr lang="en-US" sz="1600" dirty="0" smtClean="0">
                <a:solidFill>
                  <a:srgbClr val="0000FF"/>
                </a:solidFill>
              </a:rPr>
              <a:t> [</a:t>
            </a:r>
            <a:r>
              <a:rPr lang="en-US" sz="1600" dirty="0">
                <a:solidFill>
                  <a:srgbClr val="0000FF"/>
                </a:solidFill>
              </a:rPr>
              <a:t>A(</a:t>
            </a:r>
            <a:r>
              <a:rPr lang="en-US" sz="1600" dirty="0" err="1">
                <a:solidFill>
                  <a:srgbClr val="0000FF"/>
                </a:solidFill>
              </a:rPr>
              <a:t>pk,c</a:t>
            </a:r>
            <a:r>
              <a:rPr lang="en-US" sz="1600" dirty="0">
                <a:solidFill>
                  <a:srgbClr val="0000FF"/>
                </a:solidFill>
              </a:rPr>
              <a:t>,</a:t>
            </a:r>
            <a:r>
              <a:rPr lang="en-US" sz="1600" dirty="0">
                <a:solidFill>
                  <a:srgbClr val="0000FF"/>
                </a:solidFill>
                <a:sym typeface="Symbol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sym typeface="Symbol"/>
              </a:rPr>
              <a:t>Enc</a:t>
            </a:r>
            <a:r>
              <a:rPr lang="en-US" sz="1600" baseline="-25000" dirty="0" err="1" smtClean="0">
                <a:solidFill>
                  <a:srgbClr val="0000FF"/>
                </a:solidFill>
                <a:sym typeface="Symbol"/>
              </a:rPr>
              <a:t>k’</a:t>
            </a:r>
            <a:r>
              <a:rPr lang="en-US" sz="1600" baseline="30000" dirty="0" err="1" smtClean="0">
                <a:solidFill>
                  <a:srgbClr val="0000FF"/>
                </a:solidFill>
                <a:sym typeface="Symbol"/>
              </a:rPr>
              <a:t>SKE</a:t>
            </a:r>
            <a:r>
              <a:rPr lang="en-US" sz="1600" dirty="0">
                <a:solidFill>
                  <a:srgbClr val="0000FF"/>
                </a:solidFill>
                <a:sym typeface="Symbol"/>
              </a:rPr>
              <a:t>(</a:t>
            </a:r>
            <a:r>
              <a:rPr lang="en-US" sz="1600" dirty="0" smtClean="0">
                <a:solidFill>
                  <a:srgbClr val="0000FF"/>
                </a:solidFill>
                <a:sym typeface="Symbol"/>
              </a:rPr>
              <a:t>m</a:t>
            </a:r>
            <a:r>
              <a:rPr lang="en-US" sz="1600" baseline="-25000" dirty="0" smtClean="0">
                <a:solidFill>
                  <a:srgbClr val="0000FF"/>
                </a:solidFill>
                <a:sym typeface="Symbol"/>
              </a:rPr>
              <a:t>1</a:t>
            </a:r>
            <a:r>
              <a:rPr lang="en-US" sz="1600" dirty="0" smtClean="0">
                <a:solidFill>
                  <a:srgbClr val="0000FF"/>
                </a:solidFill>
                <a:sym typeface="Symbol"/>
              </a:rPr>
              <a:t>)</a:t>
            </a:r>
            <a:r>
              <a:rPr lang="en-US" sz="1600" dirty="0">
                <a:solidFill>
                  <a:srgbClr val="0000FF"/>
                </a:solidFill>
              </a:rPr>
              <a:t>) </a:t>
            </a:r>
            <a:r>
              <a:rPr lang="en-US" sz="1600" dirty="0" smtClean="0">
                <a:solidFill>
                  <a:srgbClr val="0000FF"/>
                </a:solidFill>
              </a:rPr>
              <a:t>= 1]</a:t>
            </a:r>
          </a:p>
        </p:txBody>
      </p:sp>
      <p:sp>
        <p:nvSpPr>
          <p:cNvPr id="72" name="Text Box 7"/>
          <p:cNvSpPr txBox="1">
            <a:spLocks noChangeArrowheads="1"/>
          </p:cNvSpPr>
          <p:nvPr/>
        </p:nvSpPr>
        <p:spPr bwMode="auto">
          <a:xfrm>
            <a:off x="611560" y="5661248"/>
            <a:ext cx="29523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FF0000"/>
                </a:solidFill>
              </a:rPr>
              <a:t>Pr</a:t>
            </a:r>
            <a:r>
              <a:rPr lang="en-US" sz="1600" dirty="0" smtClean="0">
                <a:solidFill>
                  <a:srgbClr val="FF0000"/>
                </a:solidFill>
              </a:rPr>
              <a:t> [A(</a:t>
            </a:r>
            <a:r>
              <a:rPr lang="en-US" sz="1600" dirty="0" err="1" smtClean="0">
                <a:solidFill>
                  <a:srgbClr val="FF0000"/>
                </a:solidFill>
              </a:rPr>
              <a:t>pk,c</a:t>
            </a:r>
            <a:r>
              <a:rPr lang="en-US" sz="1600" dirty="0" smtClean="0">
                <a:solidFill>
                  <a:srgbClr val="FF0000"/>
                </a:solidFill>
              </a:rPr>
              <a:t>,</a:t>
            </a:r>
            <a:r>
              <a:rPr lang="en-US" sz="1600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sz="1600" dirty="0" err="1">
                <a:solidFill>
                  <a:srgbClr val="FF0000"/>
                </a:solidFill>
                <a:sym typeface="Symbol"/>
              </a:rPr>
              <a:t>Enc</a:t>
            </a:r>
            <a:r>
              <a:rPr lang="en-US" sz="1600" baseline="-25000" dirty="0" err="1">
                <a:solidFill>
                  <a:srgbClr val="FF0000"/>
                </a:solidFill>
                <a:sym typeface="Symbol"/>
              </a:rPr>
              <a:t>k</a:t>
            </a:r>
            <a:r>
              <a:rPr lang="en-US" sz="1600" baseline="30000" dirty="0" err="1">
                <a:solidFill>
                  <a:srgbClr val="FF0000"/>
                </a:solidFill>
                <a:sym typeface="Symbol"/>
              </a:rPr>
              <a:t>SKE</a:t>
            </a:r>
            <a:r>
              <a:rPr lang="en-US" sz="1600" dirty="0">
                <a:solidFill>
                  <a:srgbClr val="FF0000"/>
                </a:solidFill>
                <a:sym typeface="Symbol"/>
              </a:rPr>
              <a:t>(</a:t>
            </a:r>
            <a:r>
              <a:rPr lang="en-US" sz="1600" dirty="0" smtClean="0">
                <a:solidFill>
                  <a:srgbClr val="FF0000"/>
                </a:solidFill>
                <a:sym typeface="Symbol"/>
              </a:rPr>
              <a:t>m</a:t>
            </a:r>
            <a:r>
              <a:rPr lang="en-US" sz="1600" baseline="-25000" dirty="0" smtClean="0">
                <a:solidFill>
                  <a:srgbClr val="FF0000"/>
                </a:solidFill>
                <a:sym typeface="Symbol"/>
              </a:rPr>
              <a:t>1</a:t>
            </a:r>
            <a:r>
              <a:rPr lang="en-US" sz="1600" dirty="0" smtClean="0">
                <a:solidFill>
                  <a:srgbClr val="FF0000"/>
                </a:solidFill>
                <a:sym typeface="Symbol"/>
              </a:rPr>
              <a:t>)</a:t>
            </a:r>
            <a:r>
              <a:rPr lang="en-US" sz="1600" dirty="0" smtClean="0">
                <a:solidFill>
                  <a:srgbClr val="FF0000"/>
                </a:solidFill>
              </a:rPr>
              <a:t>) = 1]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280310" y="5517232"/>
            <a:ext cx="355586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-</a:t>
            </a:r>
            <a:endParaRPr lang="en-US" sz="3200" dirty="0"/>
          </a:p>
        </p:txBody>
      </p:sp>
      <p:cxnSp>
        <p:nvCxnSpPr>
          <p:cNvPr id="74" name="Straight Connector 73"/>
          <p:cNvCxnSpPr/>
          <p:nvPr/>
        </p:nvCxnSpPr>
        <p:spPr>
          <a:xfrm>
            <a:off x="611560" y="5589240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6660232" y="5589240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6" name="Text Box 7"/>
          <p:cNvSpPr txBox="1">
            <a:spLocks noChangeArrowheads="1"/>
          </p:cNvSpPr>
          <p:nvPr/>
        </p:nvSpPr>
        <p:spPr bwMode="auto">
          <a:xfrm>
            <a:off x="6948264" y="5661248"/>
            <a:ext cx="15841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 </a:t>
            </a:r>
            <a:r>
              <a:rPr lang="en-US" sz="1600" dirty="0" err="1" smtClean="0">
                <a:sym typeface="Symbol"/>
              </a:rPr>
              <a:t>negl</a:t>
            </a:r>
            <a:r>
              <a:rPr lang="en-US" sz="1600" dirty="0" smtClean="0">
                <a:sym typeface="Symbol"/>
              </a:rPr>
              <a:t>(n)</a:t>
            </a:r>
          </a:p>
        </p:txBody>
      </p: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6740624" y="5517232"/>
            <a:ext cx="56768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3200" dirty="0">
                <a:sym typeface="Symbol"/>
              </a:rPr>
              <a:t>&lt;</a:t>
            </a:r>
            <a:endParaRPr lang="en-US" sz="3200" dirty="0" smtClean="0">
              <a:solidFill>
                <a:srgbClr val="0000FF"/>
              </a:solidFill>
            </a:endParaRPr>
          </a:p>
        </p:txBody>
      </p:sp>
      <p:pic>
        <p:nvPicPr>
          <p:cNvPr id="78" name="Picture 2" descr="https://encrypted-tbn2.gstatic.com/images?q=tbn:ANd9GcTzn8pYNTIsYJz-1hUwTp5TSpxO5EgNfXDt7DtIKuSZFDDgZWG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3340568"/>
            <a:ext cx="915653" cy="91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" name="Text Box 7"/>
          <p:cNvSpPr txBox="1">
            <a:spLocks noChangeArrowheads="1"/>
          </p:cNvSpPr>
          <p:nvPr/>
        </p:nvSpPr>
        <p:spPr bwMode="auto">
          <a:xfrm>
            <a:off x="6516216" y="4201343"/>
            <a:ext cx="10081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PPT </a:t>
            </a:r>
            <a:r>
              <a:rPr lang="en-US" sz="1400" dirty="0" err="1" smtClean="0">
                <a:sym typeface="Symbol"/>
              </a:rPr>
              <a:t>Adv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pic>
        <p:nvPicPr>
          <p:cNvPr id="80" name="Picture 4" descr="https://encrypted-tbn0.gstatic.com/images?q=tbn:ANd9GcQP6X-SVdTwWnx1b4B32lXz9uj8lXGQtedwPupLto_eD3y8PybkR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213830"/>
            <a:ext cx="1063005" cy="1063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1619672" y="4131077"/>
            <a:ext cx="15841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(</a:t>
            </a:r>
            <a:r>
              <a:rPr lang="en-US" sz="1400" dirty="0" err="1" smtClean="0">
                <a:sym typeface="Symbol"/>
              </a:rPr>
              <a:t>pk,sk</a:t>
            </a:r>
            <a:r>
              <a:rPr lang="en-US" sz="1400" dirty="0" smtClean="0">
                <a:sym typeface="Symbol"/>
              </a:rPr>
              <a:t>) &lt;- Gen(1</a:t>
            </a:r>
            <a:r>
              <a:rPr lang="en-US" sz="1400" baseline="30000" dirty="0" smtClean="0">
                <a:sym typeface="Symbol"/>
              </a:rPr>
              <a:t>n</a:t>
            </a:r>
            <a:r>
              <a:rPr lang="en-US" sz="1400" dirty="0" smtClean="0">
                <a:sym typeface="Symbol"/>
              </a:rPr>
              <a:t>)</a:t>
            </a:r>
            <a:endParaRPr lang="en-US" sz="1600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82" name="Straight Arrow Connector 81"/>
          <p:cNvCxnSpPr/>
          <p:nvPr/>
        </p:nvCxnSpPr>
        <p:spPr>
          <a:xfrm flipV="1">
            <a:off x="395536" y="3602077"/>
            <a:ext cx="989184" cy="2494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Rectangle 83"/>
          <p:cNvSpPr/>
          <p:nvPr/>
        </p:nvSpPr>
        <p:spPr>
          <a:xfrm>
            <a:off x="182050" y="2887196"/>
            <a:ext cx="208569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  <a:sym typeface="Symbol"/>
              </a:rPr>
              <a:t>Encyption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of m</a:t>
            </a:r>
            <a:r>
              <a:rPr lang="en-US" sz="1400" baseline="-25000" dirty="0" smtClean="0">
                <a:solidFill>
                  <a:srgbClr val="FF0000"/>
                </a:solidFill>
                <a:sym typeface="Symbol"/>
              </a:rPr>
              <a:t>0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or m</a:t>
            </a:r>
            <a:r>
              <a:rPr lang="en-US" sz="1400" baseline="-25000" dirty="0" smtClean="0">
                <a:solidFill>
                  <a:srgbClr val="FF0000"/>
                </a:solidFill>
                <a:sym typeface="Symbol"/>
              </a:rPr>
              <a:t>1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?</a:t>
            </a:r>
            <a:endParaRPr lang="en-US" sz="1400" dirty="0">
              <a:solidFill>
                <a:srgbClr val="FF0000"/>
              </a:solidFill>
            </a:endParaRPr>
          </a:p>
        </p:txBody>
      </p:sp>
      <p:cxnSp>
        <p:nvCxnSpPr>
          <p:cNvPr id="86" name="Straight Connector 85"/>
          <p:cNvCxnSpPr/>
          <p:nvPr/>
        </p:nvCxnSpPr>
        <p:spPr>
          <a:xfrm flipH="1">
            <a:off x="3347864" y="3475229"/>
            <a:ext cx="2931891" cy="5147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 Box 7"/>
          <p:cNvSpPr txBox="1">
            <a:spLocks noChangeArrowheads="1"/>
          </p:cNvSpPr>
          <p:nvPr/>
        </p:nvSpPr>
        <p:spPr bwMode="auto">
          <a:xfrm>
            <a:off x="4572000" y="3141822"/>
            <a:ext cx="4320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/>
              <a:t>p</a:t>
            </a:r>
            <a:r>
              <a:rPr lang="en-US" sz="1600" dirty="0" err="1" smtClean="0"/>
              <a:t>k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cxnSp>
        <p:nvCxnSpPr>
          <p:cNvPr id="89" name="Straight Connector 88"/>
          <p:cNvCxnSpPr/>
          <p:nvPr/>
        </p:nvCxnSpPr>
        <p:spPr>
          <a:xfrm flipH="1">
            <a:off x="3347864" y="3861902"/>
            <a:ext cx="295116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H="1">
            <a:off x="3419872" y="4267317"/>
            <a:ext cx="2931891" cy="5147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 Box 7"/>
          <p:cNvSpPr txBox="1">
            <a:spLocks noChangeArrowheads="1"/>
          </p:cNvSpPr>
          <p:nvPr/>
        </p:nvSpPr>
        <p:spPr bwMode="auto">
          <a:xfrm>
            <a:off x="4067944" y="3933910"/>
            <a:ext cx="2036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/>
              <a:t>(</a:t>
            </a:r>
            <a:r>
              <a:rPr lang="en-US" sz="1600" dirty="0" err="1" smtClean="0"/>
              <a:t>c,c</a:t>
            </a:r>
            <a:r>
              <a:rPr lang="en-US" sz="1600" baseline="30000" dirty="0" err="1" smtClean="0"/>
              <a:t>SKE</a:t>
            </a:r>
            <a:r>
              <a:rPr lang="en-US" sz="1600" dirty="0" smtClean="0"/>
              <a:t>)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cxnSp>
        <p:nvCxnSpPr>
          <p:cNvPr id="97" name="Straight Connector 96"/>
          <p:cNvCxnSpPr/>
          <p:nvPr/>
        </p:nvCxnSpPr>
        <p:spPr>
          <a:xfrm flipH="1">
            <a:off x="3419872" y="4704513"/>
            <a:ext cx="2951168" cy="30776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 Box 7"/>
          <p:cNvSpPr txBox="1">
            <a:spLocks noChangeArrowheads="1"/>
          </p:cNvSpPr>
          <p:nvPr/>
        </p:nvSpPr>
        <p:spPr bwMode="auto">
          <a:xfrm>
            <a:off x="4191523" y="4365958"/>
            <a:ext cx="2036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/>
              <a:t>b’ </a:t>
            </a:r>
            <a:r>
              <a:rPr lang="en-US" sz="1600" dirty="0" smtClean="0">
                <a:sym typeface="Symbol"/>
              </a:rPr>
              <a:t> {0, 1}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sp>
        <p:nvSpPr>
          <p:cNvPr id="100" name="Text Box 7"/>
          <p:cNvSpPr txBox="1">
            <a:spLocks noChangeArrowheads="1"/>
          </p:cNvSpPr>
          <p:nvPr/>
        </p:nvSpPr>
        <p:spPr bwMode="auto">
          <a:xfrm>
            <a:off x="683568" y="3645024"/>
            <a:ext cx="59650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/>
              <a:t>c</a:t>
            </a:r>
            <a:r>
              <a:rPr lang="en-US" sz="1600" baseline="30000" dirty="0" err="1" smtClean="0"/>
              <a:t>SKE</a:t>
            </a:r>
            <a:r>
              <a:rPr lang="en-US" sz="1600" dirty="0" smtClean="0"/>
              <a:t> </a:t>
            </a:r>
          </a:p>
        </p:txBody>
      </p:sp>
      <p:cxnSp>
        <p:nvCxnSpPr>
          <p:cNvPr id="101" name="Straight Arrow Connector 100"/>
          <p:cNvCxnSpPr/>
          <p:nvPr/>
        </p:nvCxnSpPr>
        <p:spPr>
          <a:xfrm flipH="1">
            <a:off x="421459" y="4005064"/>
            <a:ext cx="1054197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398074" y="2239124"/>
            <a:ext cx="1869670" cy="1355378"/>
            <a:chOff x="398074" y="2239124"/>
            <a:chExt cx="1503784" cy="1355378"/>
          </a:xfrm>
        </p:grpSpPr>
        <p:sp>
          <p:nvSpPr>
            <p:cNvPr id="105" name="Text Box 7"/>
            <p:cNvSpPr txBox="1">
              <a:spLocks noChangeArrowheads="1"/>
            </p:cNvSpPr>
            <p:nvPr/>
          </p:nvSpPr>
          <p:spPr bwMode="auto">
            <a:xfrm>
              <a:off x="398074" y="2402885"/>
              <a:ext cx="150378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err="1" smtClean="0">
                  <a:solidFill>
                    <a:srgbClr val="FF0000"/>
                  </a:solidFill>
                </a:rPr>
                <a:t>PrivK</a:t>
              </a:r>
              <a:r>
                <a:rPr lang="en-US" sz="1400" dirty="0" smtClean="0">
                  <a:solidFill>
                    <a:srgbClr val="FF0000"/>
                  </a:solidFill>
                </a:rPr>
                <a:t>     (n)</a:t>
              </a:r>
            </a:p>
          </p:txBody>
        </p:sp>
        <p:sp>
          <p:nvSpPr>
            <p:cNvPr id="106" name="Text Box 7"/>
            <p:cNvSpPr txBox="1">
              <a:spLocks noChangeArrowheads="1"/>
            </p:cNvSpPr>
            <p:nvPr/>
          </p:nvSpPr>
          <p:spPr bwMode="auto">
            <a:xfrm>
              <a:off x="747192" y="2640395"/>
              <a:ext cx="639688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A, </a:t>
              </a:r>
              <a:r>
                <a:rPr lang="en-US" sz="1400" dirty="0" smtClean="0">
                  <a:solidFill>
                    <a:srgbClr val="FF0000"/>
                  </a:solidFill>
                  <a:sym typeface="Symbol"/>
                </a:rPr>
                <a:t></a:t>
              </a:r>
              <a:r>
                <a:rPr lang="en-US" sz="1400" baseline="30000" dirty="0" smtClean="0">
                  <a:solidFill>
                    <a:srgbClr val="FF0000"/>
                  </a:solidFill>
                  <a:sym typeface="Symbol"/>
                </a:rPr>
                <a:t>SKE</a:t>
              </a:r>
              <a:endParaRPr lang="en-US" sz="1400" baseline="30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36" name="Text Box 7"/>
            <p:cNvSpPr txBox="1">
              <a:spLocks noChangeArrowheads="1"/>
            </p:cNvSpPr>
            <p:nvPr/>
          </p:nvSpPr>
          <p:spPr bwMode="auto">
            <a:xfrm>
              <a:off x="819200" y="2239124"/>
              <a:ext cx="6396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err="1" smtClean="0">
                  <a:solidFill>
                    <a:srgbClr val="FF0000"/>
                  </a:solidFill>
                </a:rPr>
                <a:t>coa</a:t>
              </a:r>
              <a:endParaRPr lang="en-US" sz="1400" dirty="0" smtClean="0">
                <a:solidFill>
                  <a:srgbClr val="FF0000"/>
                </a:solidFill>
              </a:endParaRPr>
            </a:p>
          </p:txBody>
        </p:sp>
      </p:grpSp>
      <p:grpSp>
        <p:nvGrpSpPr>
          <p:cNvPr id="138" name="Group 42"/>
          <p:cNvGrpSpPr/>
          <p:nvPr/>
        </p:nvGrpSpPr>
        <p:grpSpPr>
          <a:xfrm>
            <a:off x="3517528" y="3504491"/>
            <a:ext cx="2702154" cy="338554"/>
            <a:chOff x="1259632" y="1535016"/>
            <a:chExt cx="3046064" cy="617863"/>
          </a:xfrm>
        </p:grpSpPr>
        <p:sp>
          <p:nvSpPr>
            <p:cNvPr id="139" name="Text Box 7"/>
            <p:cNvSpPr txBox="1">
              <a:spLocks noChangeArrowheads="1"/>
            </p:cNvSpPr>
            <p:nvPr/>
          </p:nvSpPr>
          <p:spPr bwMode="auto">
            <a:xfrm>
              <a:off x="1259632" y="1535016"/>
              <a:ext cx="3046064" cy="617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/>
                <a:t>m</a:t>
              </a:r>
              <a:r>
                <a:rPr lang="en-US" sz="1600" baseline="-25000" dirty="0" smtClean="0"/>
                <a:t>0</a:t>
              </a:r>
              <a:r>
                <a:rPr lang="en-US" sz="1600" dirty="0" smtClean="0"/>
                <a:t>, m</a:t>
              </a:r>
              <a:r>
                <a:rPr lang="en-US" sz="1600" baseline="-25000" dirty="0" smtClean="0"/>
                <a:t>1</a:t>
              </a:r>
              <a:r>
                <a:rPr lang="en-US" sz="1600" dirty="0" smtClean="0">
                  <a:sym typeface="Symbol"/>
                </a:rPr>
                <a:t></a:t>
              </a:r>
              <a:r>
                <a:rPr lang="en-US" sz="1600" dirty="0" smtClean="0"/>
                <a:t>         , |m</a:t>
              </a:r>
              <a:r>
                <a:rPr lang="en-US" sz="1600" baseline="-25000" dirty="0" smtClean="0"/>
                <a:t>0</a:t>
              </a:r>
              <a:r>
                <a:rPr lang="en-US" sz="1600" dirty="0" smtClean="0"/>
                <a:t>| = |m</a:t>
              </a:r>
              <a:r>
                <a:rPr lang="en-US" sz="1600" baseline="-25000" dirty="0" smtClean="0"/>
                <a:t>1</a:t>
              </a:r>
              <a:r>
                <a:rPr lang="en-US" sz="1600" dirty="0" smtClean="0"/>
                <a:t>|</a:t>
              </a:r>
              <a:endParaRPr lang="en-US" sz="1600" dirty="0" smtClean="0">
                <a:solidFill>
                  <a:srgbClr val="0000FF"/>
                </a:solidFill>
              </a:endParaRPr>
            </a:p>
          </p:txBody>
        </p:sp>
        <p:pic>
          <p:nvPicPr>
            <p:cNvPr id="140" name="Picture 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289472" y="1666433"/>
              <a:ext cx="443524" cy="394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2" name="Text Box 7"/>
          <p:cNvSpPr txBox="1">
            <a:spLocks noChangeArrowheads="1"/>
          </p:cNvSpPr>
          <p:nvPr/>
        </p:nvSpPr>
        <p:spPr bwMode="auto">
          <a:xfrm>
            <a:off x="467544" y="3194973"/>
            <a:ext cx="86409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/>
              <a:t>m</a:t>
            </a:r>
            <a:r>
              <a:rPr lang="en-US" sz="1600" baseline="-25000" dirty="0" smtClean="0"/>
              <a:t>0</a:t>
            </a:r>
            <a:r>
              <a:rPr lang="en-US" sz="1600" dirty="0" smtClean="0"/>
              <a:t>, m</a:t>
            </a:r>
            <a:r>
              <a:rPr lang="en-US" sz="1600" baseline="-25000" dirty="0" smtClean="0"/>
              <a:t>1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sp>
        <p:nvSpPr>
          <p:cNvPr id="144" name="Text Box 7"/>
          <p:cNvSpPr txBox="1">
            <a:spLocks noChangeArrowheads="1"/>
          </p:cNvSpPr>
          <p:nvPr/>
        </p:nvSpPr>
        <p:spPr bwMode="auto">
          <a:xfrm>
            <a:off x="1475656" y="4489375"/>
            <a:ext cx="187220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(</a:t>
            </a:r>
            <a:r>
              <a:rPr lang="en-US" sz="1400" dirty="0" err="1" smtClean="0">
                <a:sym typeface="Symbol"/>
              </a:rPr>
              <a:t>c,k</a:t>
            </a:r>
            <a:r>
              <a:rPr lang="en-US" sz="1400" dirty="0" smtClean="0">
                <a:sym typeface="Symbol"/>
              </a:rPr>
              <a:t>) &lt;- </a:t>
            </a:r>
            <a:r>
              <a:rPr lang="en-US" sz="1400" dirty="0" err="1" smtClean="0">
                <a:sym typeface="Symbol"/>
              </a:rPr>
              <a:t>Encaps</a:t>
            </a:r>
            <a:r>
              <a:rPr lang="en-US" sz="1400" baseline="-25000" dirty="0" err="1" smtClean="0">
                <a:sym typeface="Symbol"/>
              </a:rPr>
              <a:t>pk</a:t>
            </a:r>
            <a:r>
              <a:rPr lang="en-US" sz="1400" dirty="0" smtClean="0">
                <a:sym typeface="Symbol"/>
              </a:rPr>
              <a:t>(1</a:t>
            </a:r>
            <a:r>
              <a:rPr lang="en-US" sz="1400" baseline="30000" dirty="0" smtClean="0">
                <a:sym typeface="Symbol"/>
              </a:rPr>
              <a:t>n</a:t>
            </a:r>
            <a:r>
              <a:rPr lang="en-US" sz="1400" dirty="0" smtClean="0">
                <a:sym typeface="Symbol"/>
              </a:rPr>
              <a:t>)</a:t>
            </a:r>
            <a:endParaRPr lang="en-US" sz="16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45" name="Text Box 7"/>
          <p:cNvSpPr txBox="1">
            <a:spLocks noChangeArrowheads="1"/>
          </p:cNvSpPr>
          <p:nvPr/>
        </p:nvSpPr>
        <p:spPr bwMode="auto">
          <a:xfrm>
            <a:off x="755577" y="4347101"/>
            <a:ext cx="43204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/>
              <a:t>b</a:t>
            </a:r>
            <a:r>
              <a:rPr lang="en-US" sz="1600" dirty="0" smtClean="0"/>
              <a:t>’ 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cxnSp>
        <p:nvCxnSpPr>
          <p:cNvPr id="146" name="Straight Arrow Connector 145"/>
          <p:cNvCxnSpPr/>
          <p:nvPr/>
        </p:nvCxnSpPr>
        <p:spPr>
          <a:xfrm flipV="1">
            <a:off x="414464" y="4754205"/>
            <a:ext cx="989184" cy="2494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7" name="Group 146"/>
          <p:cNvGrpSpPr/>
          <p:nvPr/>
        </p:nvGrpSpPr>
        <p:grpSpPr>
          <a:xfrm>
            <a:off x="4076328" y="2215896"/>
            <a:ext cx="1503784" cy="709048"/>
            <a:chOff x="398074" y="2239124"/>
            <a:chExt cx="1503784" cy="709048"/>
          </a:xfrm>
        </p:grpSpPr>
        <p:sp>
          <p:nvSpPr>
            <p:cNvPr id="148" name="Text Box 7"/>
            <p:cNvSpPr txBox="1">
              <a:spLocks noChangeArrowheads="1"/>
            </p:cNvSpPr>
            <p:nvPr/>
          </p:nvSpPr>
          <p:spPr bwMode="auto">
            <a:xfrm>
              <a:off x="398074" y="2402885"/>
              <a:ext cx="150378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err="1" smtClean="0">
                  <a:solidFill>
                    <a:srgbClr val="FF0000"/>
                  </a:solidFill>
                </a:rPr>
                <a:t>PubK</a:t>
              </a:r>
              <a:r>
                <a:rPr lang="en-US" sz="1400" dirty="0" smtClean="0">
                  <a:solidFill>
                    <a:srgbClr val="FF0000"/>
                  </a:solidFill>
                </a:rPr>
                <a:t>     (n)</a:t>
              </a:r>
            </a:p>
          </p:txBody>
        </p:sp>
        <p:sp>
          <p:nvSpPr>
            <p:cNvPr id="149" name="Text Box 7"/>
            <p:cNvSpPr txBox="1">
              <a:spLocks noChangeArrowheads="1"/>
            </p:cNvSpPr>
            <p:nvPr/>
          </p:nvSpPr>
          <p:spPr bwMode="auto">
            <a:xfrm>
              <a:off x="747192" y="2640395"/>
              <a:ext cx="6396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A, </a:t>
              </a:r>
              <a:r>
                <a:rPr lang="en-US" sz="1400" dirty="0" smtClean="0">
                  <a:solidFill>
                    <a:srgbClr val="FF0000"/>
                  </a:solidFill>
                  <a:sym typeface="Symbol"/>
                </a:rPr>
                <a:t></a:t>
              </a:r>
              <a:endParaRPr lang="en-US" sz="14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50" name="Text Box 7"/>
            <p:cNvSpPr txBox="1">
              <a:spLocks noChangeArrowheads="1"/>
            </p:cNvSpPr>
            <p:nvPr/>
          </p:nvSpPr>
          <p:spPr bwMode="auto">
            <a:xfrm>
              <a:off x="819200" y="2239124"/>
              <a:ext cx="6396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err="1" smtClean="0">
                  <a:solidFill>
                    <a:srgbClr val="FF0000"/>
                  </a:solidFill>
                </a:rPr>
                <a:t>cpa</a:t>
              </a:r>
              <a:endParaRPr lang="en-US" sz="1400" dirty="0" smtClean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00313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81" grpId="0"/>
      <p:bldP spid="84" grpId="0"/>
      <p:bldP spid="87" grpId="0"/>
      <p:bldP spid="96" grpId="0"/>
      <p:bldP spid="99" grpId="0"/>
      <p:bldP spid="100" grpId="0"/>
      <p:bldP spid="142" grpId="0"/>
      <p:bldP spid="144" grpId="0"/>
      <p:bldP spid="14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 136"/>
          <p:cNvSpPr/>
          <p:nvPr/>
        </p:nvSpPr>
        <p:spPr>
          <a:xfrm>
            <a:off x="323528" y="5517232"/>
            <a:ext cx="7488832" cy="720080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23528" y="1484784"/>
            <a:ext cx="7488832" cy="720080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-216024" y="-27384"/>
            <a:ext cx="9612560" cy="76131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600" kern="0" dirty="0" smtClean="0">
                <a:solidFill>
                  <a:srgbClr val="009900"/>
                </a:solidFill>
                <a:ea typeface="+mj-ea"/>
                <a:cs typeface="+mj-cs"/>
              </a:rPr>
              <a:t>CPA-Secure KEM + COA-Secure SKE -&gt; CPA-secure PKE </a:t>
            </a:r>
            <a:endParaRPr lang="en-US" sz="26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58370" name="AutoShape 2" descr="Image result for smil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" name="AutoShape 2" descr="Image result for us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5" descr="Image result for key clip ar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12" descr="Image result for user clipart"/>
          <p:cNvSpPr>
            <a:spLocks noChangeAspect="1" noChangeArrowheads="1"/>
          </p:cNvSpPr>
          <p:nvPr/>
        </p:nvSpPr>
        <p:spPr bwMode="auto">
          <a:xfrm>
            <a:off x="4899" y="28056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179512" y="548681"/>
            <a:ext cx="7848872" cy="3077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Theorem:  is 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CPA-security KEM &amp; </a:t>
            </a:r>
            <a:r>
              <a:rPr lang="en-US" sz="1400" dirty="0" smtClean="0">
                <a:sym typeface="Symbol"/>
              </a:rPr>
              <a:t></a:t>
            </a:r>
            <a:r>
              <a:rPr lang="en-US" sz="1400" baseline="30000" dirty="0" smtClean="0">
                <a:sym typeface="Symbol"/>
              </a:rPr>
              <a:t>SKE  </a:t>
            </a:r>
            <a:r>
              <a:rPr lang="en-US" sz="1400" dirty="0" smtClean="0">
                <a:sym typeface="Symbol"/>
              </a:rPr>
              <a:t>is COA-secure SKE   </a:t>
            </a:r>
            <a:r>
              <a:rPr lang="en-US" sz="1400" baseline="30000" dirty="0" err="1" smtClean="0">
                <a:sym typeface="Symbol"/>
              </a:rPr>
              <a:t>Hyb</a:t>
            </a:r>
            <a:r>
              <a:rPr lang="en-US" sz="1400" dirty="0">
                <a:solidFill>
                  <a:srgbClr val="0000FF"/>
                </a:solidFill>
                <a:sym typeface="Symbol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is CPA-secure PKE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85" name="Text Box 7"/>
          <p:cNvSpPr txBox="1">
            <a:spLocks noChangeArrowheads="1"/>
          </p:cNvSpPr>
          <p:nvPr/>
        </p:nvSpPr>
        <p:spPr bwMode="auto">
          <a:xfrm>
            <a:off x="7380312" y="1124744"/>
            <a:ext cx="173453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(</a:t>
            </a:r>
            <a:r>
              <a:rPr lang="en-US" sz="1400" dirty="0" err="1" smtClean="0">
                <a:sym typeface="Symbol"/>
              </a:rPr>
              <a:t>pk,c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-25000" dirty="0" err="1" smtClean="0">
                <a:sym typeface="Symbol"/>
              </a:rPr>
              <a:t>k</a:t>
            </a:r>
            <a:r>
              <a:rPr lang="en-US" sz="1400" baseline="30000" dirty="0" err="1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(m</a:t>
            </a:r>
            <a:r>
              <a:rPr lang="en-US" sz="1400" baseline="-25000" dirty="0" smtClean="0">
                <a:sym typeface="Symbol"/>
              </a:rPr>
              <a:t>0</a:t>
            </a:r>
            <a:r>
              <a:rPr lang="en-US" sz="1400" dirty="0" smtClean="0">
                <a:sym typeface="Symbol"/>
              </a:rPr>
              <a:t>))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88" name="Text Box 7"/>
          <p:cNvSpPr txBox="1">
            <a:spLocks noChangeArrowheads="1"/>
          </p:cNvSpPr>
          <p:nvPr/>
        </p:nvSpPr>
        <p:spPr bwMode="auto">
          <a:xfrm>
            <a:off x="7380312" y="6217567"/>
            <a:ext cx="173453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(</a:t>
            </a:r>
            <a:r>
              <a:rPr lang="en-US" sz="1400" dirty="0" err="1" smtClean="0">
                <a:sym typeface="Symbol"/>
              </a:rPr>
              <a:t>pk,c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-25000" dirty="0" err="1" smtClean="0">
                <a:sym typeface="Symbol"/>
              </a:rPr>
              <a:t>k</a:t>
            </a:r>
            <a:r>
              <a:rPr lang="en-US" sz="1400" baseline="30000" dirty="0" err="1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(m</a:t>
            </a:r>
            <a:r>
              <a:rPr lang="en-US" sz="1400" baseline="-25000" dirty="0">
                <a:sym typeface="Symbol"/>
              </a:rPr>
              <a:t>1</a:t>
            </a:r>
            <a:r>
              <a:rPr lang="en-US" sz="1400" dirty="0" smtClean="0">
                <a:sym typeface="Symbol"/>
              </a:rPr>
              <a:t>))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90" name="Text Box 7"/>
          <p:cNvSpPr txBox="1">
            <a:spLocks noChangeArrowheads="1"/>
          </p:cNvSpPr>
          <p:nvPr/>
        </p:nvSpPr>
        <p:spPr bwMode="auto">
          <a:xfrm>
            <a:off x="7380312" y="2833191"/>
            <a:ext cx="173453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(</a:t>
            </a:r>
            <a:r>
              <a:rPr lang="en-US" sz="1400" dirty="0" err="1" smtClean="0">
                <a:sym typeface="Symbol"/>
              </a:rPr>
              <a:t>pk,c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-25000" dirty="0" err="1" smtClean="0">
                <a:solidFill>
                  <a:srgbClr val="0000FF"/>
                </a:solidFill>
                <a:sym typeface="Symbol"/>
              </a:rPr>
              <a:t>k’</a:t>
            </a:r>
            <a:r>
              <a:rPr lang="en-US" sz="1400" baseline="30000" dirty="0" err="1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(m</a:t>
            </a:r>
            <a:r>
              <a:rPr lang="en-US" sz="1400" baseline="-25000" dirty="0" smtClean="0">
                <a:sym typeface="Symbol"/>
              </a:rPr>
              <a:t>0</a:t>
            </a:r>
            <a:r>
              <a:rPr lang="en-US" sz="1400" dirty="0" smtClean="0">
                <a:sym typeface="Symbol"/>
              </a:rPr>
              <a:t>))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91" name="Text Box 7"/>
          <p:cNvSpPr txBox="1">
            <a:spLocks noChangeArrowheads="1"/>
          </p:cNvSpPr>
          <p:nvPr/>
        </p:nvSpPr>
        <p:spPr bwMode="auto">
          <a:xfrm>
            <a:off x="7380312" y="4561383"/>
            <a:ext cx="173453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(</a:t>
            </a:r>
            <a:r>
              <a:rPr lang="en-US" sz="1400" dirty="0" err="1" smtClean="0">
                <a:sym typeface="Symbol"/>
              </a:rPr>
              <a:t>pk,c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-25000" dirty="0" err="1" smtClean="0">
                <a:solidFill>
                  <a:srgbClr val="0000FF"/>
                </a:solidFill>
                <a:sym typeface="Symbol"/>
              </a:rPr>
              <a:t>k’</a:t>
            </a:r>
            <a:r>
              <a:rPr lang="en-US" sz="1400" baseline="30000" dirty="0" err="1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(m</a:t>
            </a:r>
            <a:r>
              <a:rPr lang="en-US" sz="1400" baseline="-25000" dirty="0">
                <a:sym typeface="Symbol"/>
              </a:rPr>
              <a:t>1</a:t>
            </a:r>
            <a:r>
              <a:rPr lang="en-US" sz="1400" dirty="0" smtClean="0">
                <a:sym typeface="Symbol"/>
              </a:rPr>
              <a:t>))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57" name="Text Box 7"/>
          <p:cNvSpPr txBox="1">
            <a:spLocks noChangeArrowheads="1"/>
          </p:cNvSpPr>
          <p:nvPr/>
        </p:nvSpPr>
        <p:spPr bwMode="auto">
          <a:xfrm>
            <a:off x="3779912" y="1628800"/>
            <a:ext cx="28803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0000FF"/>
                </a:solidFill>
              </a:rPr>
              <a:t>Pr</a:t>
            </a:r>
            <a:r>
              <a:rPr lang="en-US" sz="1600" dirty="0" smtClean="0">
                <a:solidFill>
                  <a:srgbClr val="0000FF"/>
                </a:solidFill>
              </a:rPr>
              <a:t> [</a:t>
            </a:r>
            <a:r>
              <a:rPr lang="en-US" sz="1600" dirty="0">
                <a:solidFill>
                  <a:srgbClr val="0000FF"/>
                </a:solidFill>
              </a:rPr>
              <a:t>A(</a:t>
            </a:r>
            <a:r>
              <a:rPr lang="en-US" sz="1600" dirty="0" err="1">
                <a:solidFill>
                  <a:srgbClr val="0000FF"/>
                </a:solidFill>
              </a:rPr>
              <a:t>pk,c</a:t>
            </a:r>
            <a:r>
              <a:rPr lang="en-US" sz="1600" dirty="0">
                <a:solidFill>
                  <a:srgbClr val="0000FF"/>
                </a:solidFill>
              </a:rPr>
              <a:t>,</a:t>
            </a:r>
            <a:r>
              <a:rPr lang="en-US" sz="1600" dirty="0">
                <a:solidFill>
                  <a:srgbClr val="0000FF"/>
                </a:solidFill>
                <a:sym typeface="Symbol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sym typeface="Symbol"/>
              </a:rPr>
              <a:t>Enc</a:t>
            </a:r>
            <a:r>
              <a:rPr lang="en-US" sz="1600" baseline="-25000" dirty="0" err="1" smtClean="0">
                <a:solidFill>
                  <a:srgbClr val="0000FF"/>
                </a:solidFill>
                <a:sym typeface="Symbol"/>
              </a:rPr>
              <a:t>k’</a:t>
            </a:r>
            <a:r>
              <a:rPr lang="en-US" sz="1600" baseline="30000" dirty="0" err="1" smtClean="0">
                <a:solidFill>
                  <a:srgbClr val="0000FF"/>
                </a:solidFill>
                <a:sym typeface="Symbol"/>
              </a:rPr>
              <a:t>SKE</a:t>
            </a:r>
            <a:r>
              <a:rPr lang="en-US" sz="1600" dirty="0">
                <a:solidFill>
                  <a:srgbClr val="0000FF"/>
                </a:solidFill>
                <a:sym typeface="Symbol"/>
              </a:rPr>
              <a:t>(m</a:t>
            </a:r>
            <a:r>
              <a:rPr lang="en-US" sz="1600" baseline="-25000" dirty="0">
                <a:solidFill>
                  <a:srgbClr val="0000FF"/>
                </a:solidFill>
                <a:sym typeface="Symbol"/>
              </a:rPr>
              <a:t>0</a:t>
            </a:r>
            <a:r>
              <a:rPr lang="en-US" sz="1600" dirty="0">
                <a:solidFill>
                  <a:srgbClr val="0000FF"/>
                </a:solidFill>
                <a:sym typeface="Symbol"/>
              </a:rPr>
              <a:t>)</a:t>
            </a:r>
            <a:r>
              <a:rPr lang="en-US" sz="1600" dirty="0">
                <a:solidFill>
                  <a:srgbClr val="0000FF"/>
                </a:solidFill>
              </a:rPr>
              <a:t>) </a:t>
            </a:r>
            <a:r>
              <a:rPr lang="en-US" sz="1600" dirty="0" smtClean="0">
                <a:solidFill>
                  <a:srgbClr val="0000FF"/>
                </a:solidFill>
              </a:rPr>
              <a:t>= 1]</a:t>
            </a:r>
          </a:p>
        </p:txBody>
      </p:sp>
      <p:sp>
        <p:nvSpPr>
          <p:cNvPr id="58" name="Text Box 7"/>
          <p:cNvSpPr txBox="1">
            <a:spLocks noChangeArrowheads="1"/>
          </p:cNvSpPr>
          <p:nvPr/>
        </p:nvSpPr>
        <p:spPr bwMode="auto">
          <a:xfrm>
            <a:off x="611560" y="1628800"/>
            <a:ext cx="29523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FF0000"/>
                </a:solidFill>
              </a:rPr>
              <a:t>Pr</a:t>
            </a:r>
            <a:r>
              <a:rPr lang="en-US" sz="1600" dirty="0" smtClean="0">
                <a:solidFill>
                  <a:srgbClr val="FF0000"/>
                </a:solidFill>
              </a:rPr>
              <a:t> [A(</a:t>
            </a:r>
            <a:r>
              <a:rPr lang="en-US" sz="1600" dirty="0" err="1" smtClean="0">
                <a:solidFill>
                  <a:srgbClr val="FF0000"/>
                </a:solidFill>
              </a:rPr>
              <a:t>pk,c</a:t>
            </a:r>
            <a:r>
              <a:rPr lang="en-US" sz="1600" dirty="0" smtClean="0">
                <a:solidFill>
                  <a:srgbClr val="FF0000"/>
                </a:solidFill>
              </a:rPr>
              <a:t>,</a:t>
            </a:r>
            <a:r>
              <a:rPr lang="en-US" sz="1600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sz="1600" dirty="0" err="1">
                <a:solidFill>
                  <a:srgbClr val="FF0000"/>
                </a:solidFill>
                <a:sym typeface="Symbol"/>
              </a:rPr>
              <a:t>Enc</a:t>
            </a:r>
            <a:r>
              <a:rPr lang="en-US" sz="1600" baseline="-25000" dirty="0" err="1">
                <a:solidFill>
                  <a:srgbClr val="FF0000"/>
                </a:solidFill>
                <a:sym typeface="Symbol"/>
              </a:rPr>
              <a:t>k</a:t>
            </a:r>
            <a:r>
              <a:rPr lang="en-US" sz="1600" baseline="30000" dirty="0" err="1">
                <a:solidFill>
                  <a:srgbClr val="FF0000"/>
                </a:solidFill>
                <a:sym typeface="Symbol"/>
              </a:rPr>
              <a:t>SKE</a:t>
            </a:r>
            <a:r>
              <a:rPr lang="en-US" sz="1600" dirty="0">
                <a:solidFill>
                  <a:srgbClr val="FF0000"/>
                </a:solidFill>
                <a:sym typeface="Symbol"/>
              </a:rPr>
              <a:t>(m</a:t>
            </a:r>
            <a:r>
              <a:rPr lang="en-US" sz="1600" baseline="-25000" dirty="0">
                <a:solidFill>
                  <a:srgbClr val="FF0000"/>
                </a:solidFill>
                <a:sym typeface="Symbol"/>
              </a:rPr>
              <a:t>0</a:t>
            </a:r>
            <a:r>
              <a:rPr lang="en-US" sz="1600" dirty="0">
                <a:solidFill>
                  <a:srgbClr val="FF0000"/>
                </a:solidFill>
                <a:sym typeface="Symbol"/>
              </a:rPr>
              <a:t>)</a:t>
            </a:r>
            <a:r>
              <a:rPr lang="en-US" sz="1600" dirty="0" smtClean="0">
                <a:solidFill>
                  <a:srgbClr val="FF0000"/>
                </a:solidFill>
              </a:rPr>
              <a:t>) = 1]</a:t>
            </a:r>
          </a:p>
        </p:txBody>
      </p:sp>
      <p:sp>
        <p:nvSpPr>
          <p:cNvPr id="59" name="Rectangle 58"/>
          <p:cNvSpPr/>
          <p:nvPr/>
        </p:nvSpPr>
        <p:spPr>
          <a:xfrm>
            <a:off x="3280310" y="1484784"/>
            <a:ext cx="355586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-</a:t>
            </a:r>
            <a:endParaRPr lang="en-US" sz="3200" dirty="0"/>
          </a:p>
        </p:txBody>
      </p:sp>
      <p:cxnSp>
        <p:nvCxnSpPr>
          <p:cNvPr id="60" name="Straight Connector 59"/>
          <p:cNvCxnSpPr/>
          <p:nvPr/>
        </p:nvCxnSpPr>
        <p:spPr>
          <a:xfrm>
            <a:off x="611560" y="1556792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6660232" y="1556792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6948264" y="1628800"/>
            <a:ext cx="15841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 </a:t>
            </a:r>
            <a:r>
              <a:rPr lang="en-US" sz="1600" dirty="0" err="1" smtClean="0">
                <a:sym typeface="Symbol"/>
              </a:rPr>
              <a:t>negl</a:t>
            </a:r>
            <a:r>
              <a:rPr lang="en-US" sz="1600" dirty="0" smtClean="0">
                <a:sym typeface="Symbol"/>
              </a:rPr>
              <a:t>(n)</a:t>
            </a:r>
          </a:p>
        </p:txBody>
      </p:sp>
      <p:sp>
        <p:nvSpPr>
          <p:cNvPr id="67" name="Text Box 7"/>
          <p:cNvSpPr txBox="1">
            <a:spLocks noChangeArrowheads="1"/>
          </p:cNvSpPr>
          <p:nvPr/>
        </p:nvSpPr>
        <p:spPr bwMode="auto">
          <a:xfrm>
            <a:off x="6740624" y="1484784"/>
            <a:ext cx="56768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3200" dirty="0">
                <a:sym typeface="Symbol"/>
              </a:rPr>
              <a:t>&lt;</a:t>
            </a:r>
            <a:endParaRPr lang="en-US" sz="3200" dirty="0" smtClean="0">
              <a:solidFill>
                <a:srgbClr val="0000FF"/>
              </a:solidFill>
            </a:endParaRPr>
          </a:p>
        </p:txBody>
      </p:sp>
      <p:sp>
        <p:nvSpPr>
          <p:cNvPr id="69" name="Text Box 7"/>
          <p:cNvSpPr txBox="1">
            <a:spLocks noChangeArrowheads="1"/>
          </p:cNvSpPr>
          <p:nvPr/>
        </p:nvSpPr>
        <p:spPr bwMode="auto">
          <a:xfrm>
            <a:off x="3779912" y="5661248"/>
            <a:ext cx="28803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0000FF"/>
                </a:solidFill>
              </a:rPr>
              <a:t>Pr</a:t>
            </a:r>
            <a:r>
              <a:rPr lang="en-US" sz="1600" dirty="0" smtClean="0">
                <a:solidFill>
                  <a:srgbClr val="0000FF"/>
                </a:solidFill>
              </a:rPr>
              <a:t> [</a:t>
            </a:r>
            <a:r>
              <a:rPr lang="en-US" sz="1600" dirty="0">
                <a:solidFill>
                  <a:srgbClr val="0000FF"/>
                </a:solidFill>
              </a:rPr>
              <a:t>A(</a:t>
            </a:r>
            <a:r>
              <a:rPr lang="en-US" sz="1600" dirty="0" err="1">
                <a:solidFill>
                  <a:srgbClr val="0000FF"/>
                </a:solidFill>
              </a:rPr>
              <a:t>pk,c</a:t>
            </a:r>
            <a:r>
              <a:rPr lang="en-US" sz="1600" dirty="0">
                <a:solidFill>
                  <a:srgbClr val="0000FF"/>
                </a:solidFill>
              </a:rPr>
              <a:t>,</a:t>
            </a:r>
            <a:r>
              <a:rPr lang="en-US" sz="1600" dirty="0">
                <a:solidFill>
                  <a:srgbClr val="0000FF"/>
                </a:solidFill>
                <a:sym typeface="Symbol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sym typeface="Symbol"/>
              </a:rPr>
              <a:t>Enc</a:t>
            </a:r>
            <a:r>
              <a:rPr lang="en-US" sz="1600" baseline="-25000" dirty="0" err="1" smtClean="0">
                <a:solidFill>
                  <a:srgbClr val="0000FF"/>
                </a:solidFill>
                <a:sym typeface="Symbol"/>
              </a:rPr>
              <a:t>k</a:t>
            </a:r>
            <a:r>
              <a:rPr lang="en-US" sz="1600" baseline="30000" dirty="0" err="1" smtClean="0">
                <a:solidFill>
                  <a:srgbClr val="0000FF"/>
                </a:solidFill>
                <a:sym typeface="Symbol"/>
              </a:rPr>
              <a:t>SKE</a:t>
            </a:r>
            <a:r>
              <a:rPr lang="en-US" sz="1600" dirty="0">
                <a:solidFill>
                  <a:srgbClr val="0000FF"/>
                </a:solidFill>
                <a:sym typeface="Symbol"/>
              </a:rPr>
              <a:t>(</a:t>
            </a:r>
            <a:r>
              <a:rPr lang="en-US" sz="1600" dirty="0" smtClean="0">
                <a:solidFill>
                  <a:srgbClr val="0000FF"/>
                </a:solidFill>
                <a:sym typeface="Symbol"/>
              </a:rPr>
              <a:t>m</a:t>
            </a:r>
            <a:r>
              <a:rPr lang="en-US" sz="1600" baseline="-25000" dirty="0" smtClean="0">
                <a:solidFill>
                  <a:srgbClr val="0000FF"/>
                </a:solidFill>
                <a:sym typeface="Symbol"/>
              </a:rPr>
              <a:t>1</a:t>
            </a:r>
            <a:r>
              <a:rPr lang="en-US" sz="1600" dirty="0" smtClean="0">
                <a:solidFill>
                  <a:srgbClr val="0000FF"/>
                </a:solidFill>
                <a:sym typeface="Symbol"/>
              </a:rPr>
              <a:t>)</a:t>
            </a:r>
            <a:r>
              <a:rPr lang="en-US" sz="1600" dirty="0">
                <a:solidFill>
                  <a:srgbClr val="0000FF"/>
                </a:solidFill>
              </a:rPr>
              <a:t>) </a:t>
            </a:r>
            <a:r>
              <a:rPr lang="en-US" sz="1600" dirty="0" smtClean="0">
                <a:solidFill>
                  <a:srgbClr val="0000FF"/>
                </a:solidFill>
              </a:rPr>
              <a:t>= 1]</a:t>
            </a:r>
          </a:p>
        </p:txBody>
      </p:sp>
      <p:sp>
        <p:nvSpPr>
          <p:cNvPr id="72" name="Text Box 7"/>
          <p:cNvSpPr txBox="1">
            <a:spLocks noChangeArrowheads="1"/>
          </p:cNvSpPr>
          <p:nvPr/>
        </p:nvSpPr>
        <p:spPr bwMode="auto">
          <a:xfrm>
            <a:off x="611560" y="5661248"/>
            <a:ext cx="29523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FF0000"/>
                </a:solidFill>
              </a:rPr>
              <a:t>Pr</a:t>
            </a:r>
            <a:r>
              <a:rPr lang="en-US" sz="1600" dirty="0" smtClean="0">
                <a:solidFill>
                  <a:srgbClr val="FF0000"/>
                </a:solidFill>
              </a:rPr>
              <a:t> [A(</a:t>
            </a:r>
            <a:r>
              <a:rPr lang="en-US" sz="1600" dirty="0" err="1" smtClean="0">
                <a:solidFill>
                  <a:srgbClr val="FF0000"/>
                </a:solidFill>
              </a:rPr>
              <a:t>pk,c</a:t>
            </a:r>
            <a:r>
              <a:rPr lang="en-US" sz="1600" dirty="0" smtClean="0">
                <a:solidFill>
                  <a:srgbClr val="FF0000"/>
                </a:solidFill>
              </a:rPr>
              <a:t>,</a:t>
            </a:r>
            <a:r>
              <a:rPr lang="en-US" sz="1600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sym typeface="Symbol"/>
              </a:rPr>
              <a:t>Enc</a:t>
            </a:r>
            <a:r>
              <a:rPr lang="en-US" sz="1600" baseline="-25000" dirty="0" err="1" smtClean="0">
                <a:solidFill>
                  <a:srgbClr val="FF0000"/>
                </a:solidFill>
                <a:sym typeface="Symbol"/>
              </a:rPr>
              <a:t>k’</a:t>
            </a:r>
            <a:r>
              <a:rPr lang="en-US" sz="1600" baseline="30000" dirty="0" err="1" smtClean="0">
                <a:solidFill>
                  <a:srgbClr val="FF0000"/>
                </a:solidFill>
                <a:sym typeface="Symbol"/>
              </a:rPr>
              <a:t>SKE</a:t>
            </a:r>
            <a:r>
              <a:rPr lang="en-US" sz="1600" dirty="0">
                <a:solidFill>
                  <a:srgbClr val="FF0000"/>
                </a:solidFill>
                <a:sym typeface="Symbol"/>
              </a:rPr>
              <a:t>(</a:t>
            </a:r>
            <a:r>
              <a:rPr lang="en-US" sz="1600" dirty="0" smtClean="0">
                <a:solidFill>
                  <a:srgbClr val="FF0000"/>
                </a:solidFill>
                <a:sym typeface="Symbol"/>
              </a:rPr>
              <a:t>m</a:t>
            </a:r>
            <a:r>
              <a:rPr lang="en-US" sz="1600" baseline="-25000" dirty="0" smtClean="0">
                <a:solidFill>
                  <a:srgbClr val="FF0000"/>
                </a:solidFill>
                <a:sym typeface="Symbol"/>
              </a:rPr>
              <a:t>1</a:t>
            </a:r>
            <a:r>
              <a:rPr lang="en-US" sz="1600" dirty="0" smtClean="0">
                <a:solidFill>
                  <a:srgbClr val="FF0000"/>
                </a:solidFill>
                <a:sym typeface="Symbol"/>
              </a:rPr>
              <a:t>)</a:t>
            </a:r>
            <a:r>
              <a:rPr lang="en-US" sz="1600" dirty="0" smtClean="0">
                <a:solidFill>
                  <a:srgbClr val="FF0000"/>
                </a:solidFill>
              </a:rPr>
              <a:t>) = 1]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280310" y="5517232"/>
            <a:ext cx="355586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-</a:t>
            </a:r>
            <a:endParaRPr lang="en-US" sz="3200" dirty="0"/>
          </a:p>
        </p:txBody>
      </p:sp>
      <p:cxnSp>
        <p:nvCxnSpPr>
          <p:cNvPr id="74" name="Straight Connector 73"/>
          <p:cNvCxnSpPr/>
          <p:nvPr/>
        </p:nvCxnSpPr>
        <p:spPr>
          <a:xfrm>
            <a:off x="611560" y="5589240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6660232" y="5589240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6" name="Text Box 7"/>
          <p:cNvSpPr txBox="1">
            <a:spLocks noChangeArrowheads="1"/>
          </p:cNvSpPr>
          <p:nvPr/>
        </p:nvSpPr>
        <p:spPr bwMode="auto">
          <a:xfrm>
            <a:off x="6948264" y="5661248"/>
            <a:ext cx="15841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 </a:t>
            </a:r>
            <a:r>
              <a:rPr lang="en-US" sz="1600" dirty="0" err="1" smtClean="0">
                <a:sym typeface="Symbol"/>
              </a:rPr>
              <a:t>negl</a:t>
            </a:r>
            <a:r>
              <a:rPr lang="en-US" sz="1600" dirty="0" smtClean="0">
                <a:sym typeface="Symbol"/>
              </a:rPr>
              <a:t>(n)</a:t>
            </a:r>
          </a:p>
        </p:txBody>
      </p: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6740624" y="5517232"/>
            <a:ext cx="56768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3200" dirty="0">
                <a:sym typeface="Symbol"/>
              </a:rPr>
              <a:t>&lt;</a:t>
            </a:r>
            <a:endParaRPr lang="en-US" sz="3200" dirty="0" smtClean="0">
              <a:solidFill>
                <a:srgbClr val="0000FF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323528" y="3501008"/>
            <a:ext cx="7488832" cy="720080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 Box 7"/>
          <p:cNvSpPr txBox="1">
            <a:spLocks noChangeArrowheads="1"/>
          </p:cNvSpPr>
          <p:nvPr/>
        </p:nvSpPr>
        <p:spPr bwMode="auto">
          <a:xfrm>
            <a:off x="3779912" y="3645024"/>
            <a:ext cx="28803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0000FF"/>
                </a:solidFill>
              </a:rPr>
              <a:t>Pr</a:t>
            </a:r>
            <a:r>
              <a:rPr lang="en-US" sz="1600" dirty="0" smtClean="0">
                <a:solidFill>
                  <a:srgbClr val="0000FF"/>
                </a:solidFill>
              </a:rPr>
              <a:t> [</a:t>
            </a:r>
            <a:r>
              <a:rPr lang="en-US" sz="1600" dirty="0">
                <a:solidFill>
                  <a:srgbClr val="0000FF"/>
                </a:solidFill>
              </a:rPr>
              <a:t>A(</a:t>
            </a:r>
            <a:r>
              <a:rPr lang="en-US" sz="1600" dirty="0" err="1">
                <a:solidFill>
                  <a:srgbClr val="0000FF"/>
                </a:solidFill>
              </a:rPr>
              <a:t>pk,c</a:t>
            </a:r>
            <a:r>
              <a:rPr lang="en-US" sz="1600" dirty="0">
                <a:solidFill>
                  <a:srgbClr val="0000FF"/>
                </a:solidFill>
              </a:rPr>
              <a:t>,</a:t>
            </a:r>
            <a:r>
              <a:rPr lang="en-US" sz="1600" dirty="0">
                <a:solidFill>
                  <a:srgbClr val="0000FF"/>
                </a:solidFill>
                <a:sym typeface="Symbol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sym typeface="Symbol"/>
              </a:rPr>
              <a:t>Enc</a:t>
            </a:r>
            <a:r>
              <a:rPr lang="en-US" sz="1600" baseline="-25000" dirty="0" err="1" smtClean="0">
                <a:solidFill>
                  <a:srgbClr val="0000FF"/>
                </a:solidFill>
                <a:sym typeface="Symbol"/>
              </a:rPr>
              <a:t>k’</a:t>
            </a:r>
            <a:r>
              <a:rPr lang="en-US" sz="1600" baseline="30000" dirty="0" err="1" smtClean="0">
                <a:solidFill>
                  <a:srgbClr val="0000FF"/>
                </a:solidFill>
                <a:sym typeface="Symbol"/>
              </a:rPr>
              <a:t>SKE</a:t>
            </a:r>
            <a:r>
              <a:rPr lang="en-US" sz="1600" dirty="0">
                <a:solidFill>
                  <a:srgbClr val="0000FF"/>
                </a:solidFill>
                <a:sym typeface="Symbol"/>
              </a:rPr>
              <a:t>(</a:t>
            </a:r>
            <a:r>
              <a:rPr lang="en-US" sz="1600" dirty="0" smtClean="0">
                <a:solidFill>
                  <a:srgbClr val="0000FF"/>
                </a:solidFill>
                <a:sym typeface="Symbol"/>
              </a:rPr>
              <a:t>m</a:t>
            </a:r>
            <a:r>
              <a:rPr lang="en-US" sz="1600" baseline="-25000" dirty="0" smtClean="0">
                <a:solidFill>
                  <a:srgbClr val="0000FF"/>
                </a:solidFill>
                <a:sym typeface="Symbol"/>
              </a:rPr>
              <a:t>1</a:t>
            </a:r>
            <a:r>
              <a:rPr lang="en-US" sz="1600" dirty="0" smtClean="0">
                <a:solidFill>
                  <a:srgbClr val="0000FF"/>
                </a:solidFill>
                <a:sym typeface="Symbol"/>
              </a:rPr>
              <a:t>)</a:t>
            </a:r>
            <a:r>
              <a:rPr lang="en-US" sz="1600" dirty="0">
                <a:solidFill>
                  <a:srgbClr val="0000FF"/>
                </a:solidFill>
              </a:rPr>
              <a:t>) </a:t>
            </a:r>
            <a:r>
              <a:rPr lang="en-US" sz="1600" dirty="0" smtClean="0">
                <a:solidFill>
                  <a:srgbClr val="0000FF"/>
                </a:solidFill>
              </a:rPr>
              <a:t>= 1]</a:t>
            </a:r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611560" y="3645024"/>
            <a:ext cx="29523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FF0000"/>
                </a:solidFill>
              </a:rPr>
              <a:t>Pr</a:t>
            </a:r>
            <a:r>
              <a:rPr lang="en-US" sz="1600" dirty="0" smtClean="0">
                <a:solidFill>
                  <a:srgbClr val="FF0000"/>
                </a:solidFill>
              </a:rPr>
              <a:t> [A(</a:t>
            </a:r>
            <a:r>
              <a:rPr lang="en-US" sz="1600" dirty="0" err="1" smtClean="0">
                <a:solidFill>
                  <a:srgbClr val="FF0000"/>
                </a:solidFill>
              </a:rPr>
              <a:t>pk,c</a:t>
            </a:r>
            <a:r>
              <a:rPr lang="en-US" sz="1600" dirty="0" smtClean="0">
                <a:solidFill>
                  <a:srgbClr val="FF0000"/>
                </a:solidFill>
              </a:rPr>
              <a:t>,</a:t>
            </a:r>
            <a:r>
              <a:rPr lang="en-US" sz="1600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sym typeface="Symbol"/>
              </a:rPr>
              <a:t>Enc</a:t>
            </a:r>
            <a:r>
              <a:rPr lang="en-US" sz="1600" baseline="-25000" dirty="0" err="1" smtClean="0">
                <a:solidFill>
                  <a:srgbClr val="FF0000"/>
                </a:solidFill>
                <a:sym typeface="Symbol"/>
              </a:rPr>
              <a:t>k’</a:t>
            </a:r>
            <a:r>
              <a:rPr lang="en-US" sz="1600" baseline="30000" dirty="0" err="1" smtClean="0">
                <a:solidFill>
                  <a:srgbClr val="FF0000"/>
                </a:solidFill>
                <a:sym typeface="Symbol"/>
              </a:rPr>
              <a:t>SKE</a:t>
            </a:r>
            <a:r>
              <a:rPr lang="en-US" sz="1600" dirty="0">
                <a:solidFill>
                  <a:srgbClr val="FF0000"/>
                </a:solidFill>
                <a:sym typeface="Symbol"/>
              </a:rPr>
              <a:t>(m</a:t>
            </a:r>
            <a:r>
              <a:rPr lang="en-US" sz="1600" baseline="-25000" dirty="0">
                <a:solidFill>
                  <a:srgbClr val="FF0000"/>
                </a:solidFill>
                <a:sym typeface="Symbol"/>
              </a:rPr>
              <a:t>0</a:t>
            </a:r>
            <a:r>
              <a:rPr lang="en-US" sz="1600" dirty="0">
                <a:solidFill>
                  <a:srgbClr val="FF0000"/>
                </a:solidFill>
                <a:sym typeface="Symbol"/>
              </a:rPr>
              <a:t>)</a:t>
            </a:r>
            <a:r>
              <a:rPr lang="en-US" sz="1600" dirty="0" smtClean="0">
                <a:solidFill>
                  <a:srgbClr val="FF0000"/>
                </a:solidFill>
              </a:rPr>
              <a:t>) = 1]</a:t>
            </a:r>
          </a:p>
        </p:txBody>
      </p:sp>
      <p:sp>
        <p:nvSpPr>
          <p:cNvPr id="65" name="Rectangle 64"/>
          <p:cNvSpPr/>
          <p:nvPr/>
        </p:nvSpPr>
        <p:spPr>
          <a:xfrm>
            <a:off x="3280310" y="3501008"/>
            <a:ext cx="355586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-</a:t>
            </a:r>
            <a:endParaRPr lang="en-US" sz="3200" dirty="0"/>
          </a:p>
        </p:txBody>
      </p:sp>
      <p:cxnSp>
        <p:nvCxnSpPr>
          <p:cNvPr id="70" name="Straight Connector 69"/>
          <p:cNvCxnSpPr/>
          <p:nvPr/>
        </p:nvCxnSpPr>
        <p:spPr>
          <a:xfrm>
            <a:off x="611560" y="3573016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6660232" y="3573016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3" name="Text Box 7"/>
          <p:cNvSpPr txBox="1">
            <a:spLocks noChangeArrowheads="1"/>
          </p:cNvSpPr>
          <p:nvPr/>
        </p:nvSpPr>
        <p:spPr bwMode="auto">
          <a:xfrm>
            <a:off x="6740624" y="3501008"/>
            <a:ext cx="56768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3200" dirty="0">
                <a:sym typeface="Symbol"/>
              </a:rPr>
              <a:t>&lt;</a:t>
            </a:r>
            <a:endParaRPr lang="en-US" sz="3200" dirty="0" smtClean="0">
              <a:solidFill>
                <a:srgbClr val="0000FF"/>
              </a:solidFill>
            </a:endParaRPr>
          </a:p>
        </p:txBody>
      </p:sp>
      <p:sp>
        <p:nvSpPr>
          <p:cNvPr id="92" name="Text Box 7"/>
          <p:cNvSpPr txBox="1">
            <a:spLocks noChangeArrowheads="1"/>
          </p:cNvSpPr>
          <p:nvPr/>
        </p:nvSpPr>
        <p:spPr bwMode="auto">
          <a:xfrm>
            <a:off x="6948264" y="3594502"/>
            <a:ext cx="15841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 </a:t>
            </a:r>
            <a:r>
              <a:rPr lang="en-US" sz="1600" dirty="0" err="1" smtClean="0">
                <a:sym typeface="Symbol"/>
              </a:rPr>
              <a:t>negl</a:t>
            </a:r>
            <a:r>
              <a:rPr lang="en-US" sz="1600" dirty="0" smtClean="0">
                <a:sym typeface="Symbol"/>
              </a:rPr>
              <a:t>’(n)</a:t>
            </a:r>
          </a:p>
        </p:txBody>
      </p:sp>
      <p:sp>
        <p:nvSpPr>
          <p:cNvPr id="93" name="Text Box 7"/>
          <p:cNvSpPr txBox="1">
            <a:spLocks noChangeArrowheads="1"/>
          </p:cNvSpPr>
          <p:nvPr/>
        </p:nvSpPr>
        <p:spPr bwMode="auto">
          <a:xfrm>
            <a:off x="3347864" y="2658398"/>
            <a:ext cx="5040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>
                <a:sym typeface="Symbol"/>
              </a:rPr>
              <a:t>+</a:t>
            </a:r>
            <a:endParaRPr lang="en-US" sz="2400" dirty="0" smtClean="0">
              <a:sym typeface="Symbol"/>
            </a:endParaRPr>
          </a:p>
        </p:txBody>
      </p:sp>
      <p:sp>
        <p:nvSpPr>
          <p:cNvPr id="94" name="Text Box 7"/>
          <p:cNvSpPr txBox="1">
            <a:spLocks noChangeArrowheads="1"/>
          </p:cNvSpPr>
          <p:nvPr/>
        </p:nvSpPr>
        <p:spPr bwMode="auto">
          <a:xfrm>
            <a:off x="3347864" y="4623519"/>
            <a:ext cx="5040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>
                <a:sym typeface="Symbol"/>
              </a:rPr>
              <a:t>+</a:t>
            </a:r>
            <a:endParaRPr lang="en-US" sz="2400" dirty="0" smtClean="0"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3349780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59" grpId="0"/>
      <p:bldP spid="72" grpId="0"/>
      <p:bldP spid="63" grpId="0"/>
      <p:bldP spid="64" grpId="0"/>
      <p:bldP spid="65" grpId="0"/>
      <p:bldP spid="93" grpId="0"/>
      <p:bldP spid="9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-108520" y="-27384"/>
            <a:ext cx="9396536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El </a:t>
            </a:r>
            <a:r>
              <a:rPr lang="en-US" sz="2800" kern="0" dirty="0" err="1" smtClean="0">
                <a:solidFill>
                  <a:srgbClr val="009900"/>
                </a:solidFill>
                <a:ea typeface="+mj-ea"/>
                <a:cs typeface="+mj-cs"/>
              </a:rPr>
              <a:t>Gamal</a:t>
            </a: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 like KEM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58370" name="AutoShape 2" descr="Image result for smil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" name="AutoShape 2" descr="Image result for us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5" descr="Image result for key clip ar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Image result for key clip art"/>
          <p:cNvSpPr>
            <a:spLocks noChangeAspect="1" noChangeArrowheads="1"/>
          </p:cNvSpPr>
          <p:nvPr/>
        </p:nvSpPr>
        <p:spPr bwMode="auto">
          <a:xfrm>
            <a:off x="252735" y="47667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grpSp>
        <p:nvGrpSpPr>
          <p:cNvPr id="2" name="Group 1"/>
          <p:cNvGrpSpPr/>
          <p:nvPr/>
        </p:nvGrpSpPr>
        <p:grpSpPr>
          <a:xfrm>
            <a:off x="179512" y="2800847"/>
            <a:ext cx="2160240" cy="1564724"/>
            <a:chOff x="3491880" y="692696"/>
            <a:chExt cx="1800200" cy="1564724"/>
          </a:xfrm>
        </p:grpSpPr>
        <p:sp>
          <p:nvSpPr>
            <p:cNvPr id="58" name="Rectangle 57"/>
            <p:cNvSpPr/>
            <p:nvPr/>
          </p:nvSpPr>
          <p:spPr>
            <a:xfrm>
              <a:off x="3491880" y="692696"/>
              <a:ext cx="1728192" cy="1440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75" name="Text Box 7"/>
            <p:cNvSpPr txBox="1">
              <a:spLocks noChangeArrowheads="1"/>
            </p:cNvSpPr>
            <p:nvPr/>
          </p:nvSpPr>
          <p:spPr bwMode="auto">
            <a:xfrm>
              <a:off x="3563888" y="764704"/>
              <a:ext cx="1728192" cy="14927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err="1" smtClean="0"/>
                <a:t>Enc</a:t>
              </a:r>
              <a:r>
                <a:rPr lang="en-US" sz="1400" baseline="-25000" dirty="0" err="1" smtClean="0"/>
                <a:t>pk</a:t>
              </a:r>
              <a:r>
                <a:rPr lang="en-US" sz="1400" dirty="0" smtClean="0"/>
                <a:t>(m)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c</a:t>
              </a:r>
              <a:r>
                <a:rPr lang="en-US" sz="1400" baseline="-25000" dirty="0" smtClean="0"/>
                <a:t>1 </a:t>
              </a:r>
              <a:r>
                <a:rPr lang="en-US" sz="1400" dirty="0" smtClean="0"/>
                <a:t>= </a:t>
              </a:r>
              <a:r>
                <a:rPr lang="en-US" sz="1400" dirty="0" err="1" smtClean="0"/>
                <a:t>g</a:t>
              </a:r>
              <a:r>
                <a:rPr lang="en-US" sz="1400" baseline="30000" dirty="0" err="1" smtClean="0"/>
                <a:t>y</a:t>
              </a:r>
              <a:r>
                <a:rPr lang="en-US" sz="1400" baseline="30000" dirty="0" smtClean="0"/>
                <a:t> </a:t>
              </a:r>
              <a:r>
                <a:rPr lang="en-US" sz="1400" dirty="0" smtClean="0"/>
                <a:t> for random y 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c</a:t>
              </a:r>
              <a:r>
                <a:rPr lang="en-US" sz="1400" baseline="-25000" dirty="0" smtClean="0"/>
                <a:t>2</a:t>
              </a:r>
              <a:r>
                <a:rPr lang="en-US" sz="1400" dirty="0" smtClean="0"/>
                <a:t> = </a:t>
              </a:r>
              <a:r>
                <a:rPr lang="en-US" sz="1400" dirty="0" err="1" smtClean="0"/>
                <a:t>h</a:t>
              </a:r>
              <a:r>
                <a:rPr lang="en-US" sz="1400" baseline="30000" dirty="0" err="1" smtClean="0"/>
                <a:t>y</a:t>
              </a:r>
              <a:r>
                <a:rPr lang="en-US" sz="1400" baseline="30000" dirty="0" smtClean="0"/>
                <a:t>.</a:t>
              </a:r>
              <a:r>
                <a:rPr lang="en-US" sz="1400" dirty="0" smtClean="0"/>
                <a:t>. m 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/>
                <a:t>c</a:t>
              </a:r>
              <a:r>
                <a:rPr lang="en-US" sz="1400" dirty="0" smtClean="0"/>
                <a:t>= (c</a:t>
              </a:r>
              <a:r>
                <a:rPr lang="en-US" sz="1400" baseline="-25000" dirty="0" smtClean="0"/>
                <a:t>1</a:t>
              </a:r>
              <a:r>
                <a:rPr lang="en-US" sz="1400" dirty="0" smtClean="0"/>
                <a:t>,c</a:t>
              </a:r>
              <a:r>
                <a:rPr lang="en-US" sz="1400" baseline="-25000" dirty="0" smtClean="0"/>
                <a:t>2</a:t>
              </a:r>
              <a:r>
                <a:rPr lang="en-US" sz="1400" dirty="0" smtClean="0"/>
                <a:t>)</a:t>
              </a:r>
              <a:endParaRPr lang="en-US" sz="14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07504" y="4526830"/>
            <a:ext cx="2160240" cy="846386"/>
            <a:chOff x="6948264" y="836712"/>
            <a:chExt cx="1800200" cy="846386"/>
          </a:xfrm>
        </p:grpSpPr>
        <p:sp>
          <p:nvSpPr>
            <p:cNvPr id="80" name="Rectangle 79"/>
            <p:cNvSpPr/>
            <p:nvPr/>
          </p:nvSpPr>
          <p:spPr>
            <a:xfrm>
              <a:off x="6948264" y="836712"/>
              <a:ext cx="1800200" cy="72008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82" name="Text Box 7"/>
            <p:cNvSpPr txBox="1">
              <a:spLocks noChangeArrowheads="1"/>
            </p:cNvSpPr>
            <p:nvPr/>
          </p:nvSpPr>
          <p:spPr bwMode="auto">
            <a:xfrm>
              <a:off x="7020272" y="836712"/>
              <a:ext cx="1728192" cy="8463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err="1" smtClean="0"/>
                <a:t>Dec</a:t>
              </a:r>
              <a:r>
                <a:rPr lang="en-US" sz="1400" baseline="-25000" dirty="0" err="1" smtClean="0"/>
                <a:t>sk</a:t>
              </a:r>
              <a:r>
                <a:rPr lang="en-US" sz="1400" dirty="0" smtClean="0"/>
                <a:t>(c)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c</a:t>
              </a:r>
              <a:r>
                <a:rPr lang="en-US" sz="1400" baseline="-25000" dirty="0">
                  <a:sym typeface="Symbol"/>
                </a:rPr>
                <a:t>2</a:t>
              </a:r>
              <a:r>
                <a:rPr lang="en-US" sz="1400" dirty="0">
                  <a:sym typeface="Symbol"/>
                </a:rPr>
                <a:t> / (c</a:t>
              </a:r>
              <a:r>
                <a:rPr lang="en-US" sz="1400" baseline="-25000" dirty="0">
                  <a:sym typeface="Symbol"/>
                </a:rPr>
                <a:t>1</a:t>
              </a:r>
              <a:r>
                <a:rPr lang="en-US" sz="1400" dirty="0">
                  <a:sym typeface="Symbol"/>
                </a:rPr>
                <a:t>)</a:t>
              </a:r>
              <a:r>
                <a:rPr lang="en-US" sz="1400" baseline="30000" dirty="0">
                  <a:sym typeface="Symbol"/>
                </a:rPr>
                <a:t>x</a:t>
              </a:r>
              <a:r>
                <a:rPr lang="en-US" sz="1400" dirty="0">
                  <a:sym typeface="Symbol"/>
                </a:rPr>
                <a:t> = c</a:t>
              </a:r>
              <a:r>
                <a:rPr lang="en-US" sz="1400" baseline="-25000" dirty="0">
                  <a:sym typeface="Symbol"/>
                </a:rPr>
                <a:t>2</a:t>
              </a:r>
              <a:r>
                <a:rPr lang="en-US" sz="1400" dirty="0">
                  <a:sym typeface="Symbol"/>
                </a:rPr>
                <a:t> . [(c</a:t>
              </a:r>
              <a:r>
                <a:rPr lang="en-US" sz="1400" baseline="-25000" dirty="0">
                  <a:sym typeface="Symbol"/>
                </a:rPr>
                <a:t>1</a:t>
              </a:r>
              <a:r>
                <a:rPr lang="en-US" sz="1400" dirty="0">
                  <a:sym typeface="Symbol"/>
                </a:rPr>
                <a:t>)</a:t>
              </a:r>
              <a:r>
                <a:rPr lang="en-US" sz="1400" baseline="30000" dirty="0">
                  <a:sym typeface="Symbol"/>
                </a:rPr>
                <a:t>x</a:t>
              </a:r>
              <a:r>
                <a:rPr lang="en-US" sz="1400" dirty="0">
                  <a:sym typeface="Symbol"/>
                </a:rPr>
                <a:t>]</a:t>
              </a:r>
              <a:r>
                <a:rPr lang="en-US" sz="1400" baseline="30000" dirty="0">
                  <a:sym typeface="Symbol"/>
                </a:rPr>
                <a:t>-</a:t>
              </a:r>
              <a:r>
                <a:rPr lang="en-US" sz="1400" baseline="30000" dirty="0" smtClean="0">
                  <a:sym typeface="Symbol"/>
                </a:rPr>
                <a:t>1</a:t>
              </a:r>
              <a:endParaRPr lang="en-US" sz="1400" baseline="30000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79513" y="856631"/>
            <a:ext cx="2808312" cy="1565923"/>
            <a:chOff x="611560" y="709170"/>
            <a:chExt cx="2655515" cy="1207662"/>
          </a:xfrm>
        </p:grpSpPr>
        <p:sp>
          <p:nvSpPr>
            <p:cNvPr id="41" name="Rectangle 40"/>
            <p:cNvSpPr/>
            <p:nvPr/>
          </p:nvSpPr>
          <p:spPr>
            <a:xfrm>
              <a:off x="611560" y="709170"/>
              <a:ext cx="2023249" cy="120766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42" name="Text Box 7"/>
            <p:cNvSpPr txBox="1">
              <a:spLocks noChangeArrowheads="1"/>
            </p:cNvSpPr>
            <p:nvPr/>
          </p:nvSpPr>
          <p:spPr bwMode="auto">
            <a:xfrm>
              <a:off x="683568" y="764704"/>
              <a:ext cx="2583507" cy="9850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Gen(1</a:t>
              </a:r>
              <a:r>
                <a:rPr lang="en-US" sz="1400" baseline="30000" dirty="0" smtClean="0"/>
                <a:t>n</a:t>
              </a:r>
              <a:r>
                <a:rPr lang="en-US" sz="1400" dirty="0" smtClean="0"/>
                <a:t>)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(G, o, q, g) 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/>
                <a:t>h</a:t>
              </a:r>
              <a:r>
                <a:rPr lang="en-US" sz="1400" dirty="0" smtClean="0"/>
                <a:t> = </a:t>
              </a:r>
              <a:r>
                <a:rPr lang="en-US" sz="1400" dirty="0" err="1" smtClean="0"/>
                <a:t>g</a:t>
              </a:r>
              <a:r>
                <a:rPr lang="en-US" sz="1400" baseline="30000" dirty="0" err="1"/>
                <a:t>x</a:t>
              </a:r>
              <a:r>
                <a:rPr lang="en-US" sz="1400" baseline="30000" dirty="0" smtClean="0"/>
                <a:t>.</a:t>
              </a:r>
              <a:r>
                <a:rPr lang="en-US" sz="1400" dirty="0" smtClean="0"/>
                <a:t> For random x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 err="1" smtClean="0"/>
                <a:t>pk</a:t>
              </a:r>
              <a:r>
                <a:rPr lang="en-US" sz="1400" dirty="0" smtClean="0"/>
                <a:t>= (</a:t>
              </a:r>
              <a:r>
                <a:rPr lang="en-US" sz="1400" dirty="0" err="1" smtClean="0"/>
                <a:t>G,o,q,g,h</a:t>
              </a:r>
              <a:r>
                <a:rPr lang="en-US" sz="1400" dirty="0" smtClean="0"/>
                <a:t>), </a:t>
              </a:r>
              <a:r>
                <a:rPr lang="en-US" sz="1400" dirty="0" err="1" smtClean="0"/>
                <a:t>sk</a:t>
              </a:r>
              <a:r>
                <a:rPr lang="en-US" sz="1400" dirty="0" smtClean="0"/>
                <a:t> = x</a:t>
              </a:r>
              <a:endParaRPr lang="en-US" sz="1400" dirty="0"/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4572000" y="712615"/>
            <a:ext cx="72008" cy="532859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9" name="AutoShape 8" descr="Image result for key clip art"/>
          <p:cNvSpPr>
            <a:spLocks noChangeAspect="1" noChangeArrowheads="1"/>
          </p:cNvSpPr>
          <p:nvPr/>
        </p:nvSpPr>
        <p:spPr bwMode="auto">
          <a:xfrm>
            <a:off x="7237511" y="496591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grpSp>
        <p:nvGrpSpPr>
          <p:cNvPr id="51" name="Group 50"/>
          <p:cNvGrpSpPr/>
          <p:nvPr/>
        </p:nvGrpSpPr>
        <p:grpSpPr>
          <a:xfrm>
            <a:off x="6876256" y="2800847"/>
            <a:ext cx="2160240" cy="1440159"/>
            <a:chOff x="3491880" y="672777"/>
            <a:chExt cx="1800200" cy="1440159"/>
          </a:xfrm>
        </p:grpSpPr>
        <p:sp>
          <p:nvSpPr>
            <p:cNvPr id="53" name="Rectangle 52"/>
            <p:cNvSpPr/>
            <p:nvPr/>
          </p:nvSpPr>
          <p:spPr>
            <a:xfrm>
              <a:off x="3491880" y="672777"/>
              <a:ext cx="1728192" cy="144015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54" name="Text Box 7"/>
            <p:cNvSpPr txBox="1">
              <a:spLocks noChangeArrowheads="1"/>
            </p:cNvSpPr>
            <p:nvPr/>
          </p:nvSpPr>
          <p:spPr bwMode="auto">
            <a:xfrm>
              <a:off x="3563888" y="764704"/>
              <a:ext cx="1728192" cy="12772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err="1" smtClean="0"/>
                <a:t>Encaps</a:t>
              </a:r>
              <a:r>
                <a:rPr lang="en-US" sz="1400" baseline="-25000" dirty="0" err="1" smtClean="0"/>
                <a:t>pk</a:t>
              </a:r>
              <a:r>
                <a:rPr lang="en-US" sz="1400" dirty="0" smtClean="0"/>
                <a:t>(1</a:t>
              </a:r>
              <a:r>
                <a:rPr lang="en-US" sz="1400" baseline="30000" dirty="0" smtClean="0"/>
                <a:t>n</a:t>
              </a:r>
              <a:r>
                <a:rPr lang="en-US" sz="1400" dirty="0" smtClean="0"/>
                <a:t>)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c</a:t>
              </a:r>
              <a:r>
                <a:rPr lang="en-US" sz="1400" baseline="-25000" dirty="0" smtClean="0"/>
                <a:t> </a:t>
              </a:r>
              <a:r>
                <a:rPr lang="en-US" sz="1400" dirty="0" smtClean="0"/>
                <a:t>= </a:t>
              </a:r>
              <a:r>
                <a:rPr lang="en-US" sz="1400" dirty="0" err="1" smtClean="0"/>
                <a:t>g</a:t>
              </a:r>
              <a:r>
                <a:rPr lang="en-US" sz="1400" baseline="30000" dirty="0" err="1" smtClean="0"/>
                <a:t>y</a:t>
              </a:r>
              <a:r>
                <a:rPr lang="en-US" sz="1400" baseline="30000" dirty="0" smtClean="0"/>
                <a:t> </a:t>
              </a:r>
              <a:r>
                <a:rPr lang="en-US" sz="1400" dirty="0" smtClean="0"/>
                <a:t> for random y 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/>
                <a:t>k</a:t>
              </a:r>
              <a:r>
                <a:rPr lang="en-US" sz="1400" dirty="0" smtClean="0"/>
                <a:t> = </a:t>
              </a:r>
              <a:r>
                <a:rPr lang="en-US" sz="1400" dirty="0" err="1" smtClean="0"/>
                <a:t>h</a:t>
              </a:r>
              <a:r>
                <a:rPr lang="en-US" sz="1400" baseline="30000" dirty="0" err="1" smtClean="0"/>
                <a:t>y</a:t>
              </a:r>
              <a:r>
                <a:rPr lang="en-US" sz="1400" baseline="30000" dirty="0" smtClean="0"/>
                <a:t> </a:t>
              </a:r>
              <a:r>
                <a:rPr lang="en-US" sz="1400" dirty="0" smtClean="0"/>
                <a:t>=</a:t>
              </a:r>
              <a:r>
                <a:rPr lang="en-US" sz="1400" baseline="30000" dirty="0" smtClean="0"/>
                <a:t> </a:t>
              </a:r>
              <a:r>
                <a:rPr lang="en-US" sz="1400" dirty="0" err="1" smtClean="0"/>
                <a:t>g</a:t>
              </a:r>
              <a:r>
                <a:rPr lang="en-US" sz="1400" baseline="30000" dirty="0" err="1" smtClean="0"/>
                <a:t>xy</a:t>
              </a:r>
              <a:r>
                <a:rPr lang="en-US" sz="1400" baseline="30000" dirty="0" smtClean="0"/>
                <a:t>.</a:t>
              </a:r>
              <a:r>
                <a:rPr lang="en-US" sz="1400" dirty="0" smtClean="0"/>
                <a:t> 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(</a:t>
              </a:r>
              <a:r>
                <a:rPr lang="en-US" sz="1400" dirty="0" err="1" smtClean="0"/>
                <a:t>c,k</a:t>
              </a:r>
              <a:r>
                <a:rPr lang="en-US" sz="1400" dirty="0" smtClean="0"/>
                <a:t>)</a:t>
              </a:r>
              <a:endParaRPr lang="en-US" sz="1400" dirty="0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6876256" y="4546749"/>
            <a:ext cx="2088232" cy="720080"/>
            <a:chOff x="6948264" y="836712"/>
            <a:chExt cx="1800200" cy="720080"/>
          </a:xfrm>
        </p:grpSpPr>
        <p:sp>
          <p:nvSpPr>
            <p:cNvPr id="59" name="Rectangle 58"/>
            <p:cNvSpPr/>
            <p:nvPr/>
          </p:nvSpPr>
          <p:spPr>
            <a:xfrm>
              <a:off x="6948264" y="836712"/>
              <a:ext cx="1800200" cy="72008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60" name="Text Box 7"/>
            <p:cNvSpPr txBox="1">
              <a:spLocks noChangeArrowheads="1"/>
            </p:cNvSpPr>
            <p:nvPr/>
          </p:nvSpPr>
          <p:spPr bwMode="auto">
            <a:xfrm>
              <a:off x="7020272" y="836712"/>
              <a:ext cx="1728192" cy="6309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err="1" smtClean="0"/>
                <a:t>Dec</a:t>
              </a:r>
              <a:r>
                <a:rPr lang="en-US" sz="1400" baseline="-25000" dirty="0" err="1" smtClean="0"/>
                <a:t>sk</a:t>
              </a:r>
              <a:r>
                <a:rPr lang="en-US" sz="1400" dirty="0" smtClean="0"/>
                <a:t>(c)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k</a:t>
              </a:r>
              <a:r>
                <a:rPr lang="en-US" sz="1400" dirty="0" smtClean="0">
                  <a:sym typeface="Symbol"/>
                </a:rPr>
                <a:t> = c</a:t>
              </a:r>
              <a:r>
                <a:rPr lang="en-US" sz="1400" baseline="30000" dirty="0" smtClean="0">
                  <a:sym typeface="Symbol"/>
                </a:rPr>
                <a:t>x</a:t>
              </a:r>
              <a:r>
                <a:rPr lang="en-US" sz="1400" dirty="0" smtClean="0">
                  <a:sym typeface="Symbol"/>
                </a:rPr>
                <a:t> </a:t>
              </a:r>
              <a:r>
                <a:rPr lang="en-US" sz="1400" dirty="0">
                  <a:sym typeface="Symbol"/>
                </a:rPr>
                <a:t>= </a:t>
              </a:r>
              <a:r>
                <a:rPr lang="en-US" sz="1400" dirty="0" err="1" smtClean="0">
                  <a:sym typeface="Symbol"/>
                </a:rPr>
                <a:t>g</a:t>
              </a:r>
              <a:r>
                <a:rPr lang="en-US" sz="1400" baseline="30000" dirty="0" err="1" smtClean="0">
                  <a:sym typeface="Symbol"/>
                </a:rPr>
                <a:t>xy</a:t>
              </a:r>
              <a:endParaRPr lang="en-US" sz="1400" baseline="30000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6876256" y="856631"/>
            <a:ext cx="2808312" cy="1565923"/>
            <a:chOff x="611560" y="709170"/>
            <a:chExt cx="2655515" cy="1207662"/>
          </a:xfrm>
        </p:grpSpPr>
        <p:sp>
          <p:nvSpPr>
            <p:cNvPr id="70" name="Rectangle 69"/>
            <p:cNvSpPr/>
            <p:nvPr/>
          </p:nvSpPr>
          <p:spPr>
            <a:xfrm>
              <a:off x="611560" y="709170"/>
              <a:ext cx="2023249" cy="120766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73" name="Text Box 7"/>
            <p:cNvSpPr txBox="1">
              <a:spLocks noChangeArrowheads="1"/>
            </p:cNvSpPr>
            <p:nvPr/>
          </p:nvSpPr>
          <p:spPr bwMode="auto">
            <a:xfrm>
              <a:off x="683568" y="764704"/>
              <a:ext cx="2583507" cy="9850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Gen(1</a:t>
              </a:r>
              <a:r>
                <a:rPr lang="en-US" sz="1400" baseline="30000" dirty="0" smtClean="0"/>
                <a:t>n</a:t>
              </a:r>
              <a:r>
                <a:rPr lang="en-US" sz="1400" dirty="0" smtClean="0"/>
                <a:t>)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(G, o, q, g) 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/>
                <a:t>h</a:t>
              </a:r>
              <a:r>
                <a:rPr lang="en-US" sz="1400" dirty="0" smtClean="0"/>
                <a:t> = </a:t>
              </a:r>
              <a:r>
                <a:rPr lang="en-US" sz="1400" dirty="0" err="1" smtClean="0"/>
                <a:t>g</a:t>
              </a:r>
              <a:r>
                <a:rPr lang="en-US" sz="1400" baseline="30000" dirty="0" err="1"/>
                <a:t>x</a:t>
              </a:r>
              <a:r>
                <a:rPr lang="en-US" sz="1400" baseline="30000" dirty="0" smtClean="0"/>
                <a:t>.</a:t>
              </a:r>
              <a:r>
                <a:rPr lang="en-US" sz="1400" dirty="0" smtClean="0"/>
                <a:t> For random x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 err="1" smtClean="0"/>
                <a:t>pk</a:t>
              </a:r>
              <a:r>
                <a:rPr lang="en-US" sz="1400" dirty="0" smtClean="0"/>
                <a:t>= (</a:t>
              </a:r>
              <a:r>
                <a:rPr lang="en-US" sz="1400" dirty="0" err="1" smtClean="0"/>
                <a:t>G,o,q,g,h</a:t>
              </a:r>
              <a:r>
                <a:rPr lang="en-US" sz="1400" dirty="0" smtClean="0"/>
                <a:t>), </a:t>
              </a:r>
              <a:r>
                <a:rPr lang="en-US" sz="1400" dirty="0" err="1" smtClean="0"/>
                <a:t>sk</a:t>
              </a:r>
              <a:r>
                <a:rPr lang="en-US" sz="1400" dirty="0" smtClean="0"/>
                <a:t> = x</a:t>
              </a:r>
              <a:endParaRPr 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845228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-108520" y="-27384"/>
            <a:ext cx="9396536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El </a:t>
            </a:r>
            <a:r>
              <a:rPr lang="en-US" sz="2800" kern="0" dirty="0" err="1" smtClean="0">
                <a:solidFill>
                  <a:srgbClr val="009900"/>
                </a:solidFill>
                <a:ea typeface="+mj-ea"/>
                <a:cs typeface="+mj-cs"/>
              </a:rPr>
              <a:t>Gamal</a:t>
            </a: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 like KEM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58370" name="AutoShape 2" descr="Image result for smil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" name="AutoShape 2" descr="Image result for us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5" descr="Image result for key clip ar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Image result for key clip art"/>
          <p:cNvSpPr>
            <a:spLocks noChangeAspect="1" noChangeArrowheads="1"/>
          </p:cNvSpPr>
          <p:nvPr/>
        </p:nvSpPr>
        <p:spPr bwMode="auto">
          <a:xfrm>
            <a:off x="180727" y="47667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grpSp>
        <p:nvGrpSpPr>
          <p:cNvPr id="2" name="Group 1"/>
          <p:cNvGrpSpPr/>
          <p:nvPr/>
        </p:nvGrpSpPr>
        <p:grpSpPr>
          <a:xfrm>
            <a:off x="179512" y="2800847"/>
            <a:ext cx="2160240" cy="1564724"/>
            <a:chOff x="3491880" y="692696"/>
            <a:chExt cx="1800200" cy="1564724"/>
          </a:xfrm>
        </p:grpSpPr>
        <p:sp>
          <p:nvSpPr>
            <p:cNvPr id="58" name="Rectangle 57"/>
            <p:cNvSpPr/>
            <p:nvPr/>
          </p:nvSpPr>
          <p:spPr>
            <a:xfrm>
              <a:off x="3491880" y="692696"/>
              <a:ext cx="1728192" cy="1440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75" name="Text Box 7"/>
            <p:cNvSpPr txBox="1">
              <a:spLocks noChangeArrowheads="1"/>
            </p:cNvSpPr>
            <p:nvPr/>
          </p:nvSpPr>
          <p:spPr bwMode="auto">
            <a:xfrm>
              <a:off x="3563888" y="764704"/>
              <a:ext cx="1728192" cy="14927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err="1" smtClean="0"/>
                <a:t>Enc</a:t>
              </a:r>
              <a:r>
                <a:rPr lang="en-US" sz="1400" baseline="-25000" dirty="0" err="1" smtClean="0"/>
                <a:t>pk</a:t>
              </a:r>
              <a:r>
                <a:rPr lang="en-US" sz="1400" dirty="0" smtClean="0"/>
                <a:t>(m)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c</a:t>
              </a:r>
              <a:r>
                <a:rPr lang="en-US" sz="1400" baseline="-25000" dirty="0" smtClean="0"/>
                <a:t>1 </a:t>
              </a:r>
              <a:r>
                <a:rPr lang="en-US" sz="1400" dirty="0" smtClean="0"/>
                <a:t>= </a:t>
              </a:r>
              <a:r>
                <a:rPr lang="en-US" sz="1400" dirty="0" err="1" smtClean="0"/>
                <a:t>g</a:t>
              </a:r>
              <a:r>
                <a:rPr lang="en-US" sz="1400" baseline="30000" dirty="0" err="1" smtClean="0"/>
                <a:t>y</a:t>
              </a:r>
              <a:r>
                <a:rPr lang="en-US" sz="1400" baseline="30000" dirty="0" smtClean="0"/>
                <a:t> </a:t>
              </a:r>
              <a:r>
                <a:rPr lang="en-US" sz="1400" dirty="0" smtClean="0"/>
                <a:t> for random y 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c</a:t>
              </a:r>
              <a:r>
                <a:rPr lang="en-US" sz="1400" baseline="-25000" dirty="0" smtClean="0"/>
                <a:t>2</a:t>
              </a:r>
              <a:r>
                <a:rPr lang="en-US" sz="1400" dirty="0" smtClean="0"/>
                <a:t> = </a:t>
              </a:r>
              <a:r>
                <a:rPr lang="en-US" sz="1400" dirty="0" err="1" smtClean="0"/>
                <a:t>h</a:t>
              </a:r>
              <a:r>
                <a:rPr lang="en-US" sz="1400" baseline="30000" dirty="0" err="1" smtClean="0"/>
                <a:t>y</a:t>
              </a:r>
              <a:r>
                <a:rPr lang="en-US" sz="1400" baseline="30000" dirty="0" smtClean="0"/>
                <a:t>.</a:t>
              </a:r>
              <a:r>
                <a:rPr lang="en-US" sz="1400" dirty="0" smtClean="0"/>
                <a:t>. m 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/>
                <a:t>c</a:t>
              </a:r>
              <a:r>
                <a:rPr lang="en-US" sz="1400" dirty="0" smtClean="0"/>
                <a:t>= (c</a:t>
              </a:r>
              <a:r>
                <a:rPr lang="en-US" sz="1400" baseline="-25000" dirty="0" smtClean="0"/>
                <a:t>1</a:t>
              </a:r>
              <a:r>
                <a:rPr lang="en-US" sz="1400" dirty="0" smtClean="0"/>
                <a:t>,c</a:t>
              </a:r>
              <a:r>
                <a:rPr lang="en-US" sz="1400" baseline="-25000" dirty="0" smtClean="0"/>
                <a:t>2</a:t>
              </a:r>
              <a:r>
                <a:rPr lang="en-US" sz="1400" dirty="0" smtClean="0"/>
                <a:t>)</a:t>
              </a:r>
              <a:endParaRPr lang="en-US" sz="14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07504" y="4526830"/>
            <a:ext cx="2160240" cy="846386"/>
            <a:chOff x="6948264" y="836712"/>
            <a:chExt cx="1800200" cy="846386"/>
          </a:xfrm>
        </p:grpSpPr>
        <p:sp>
          <p:nvSpPr>
            <p:cNvPr id="80" name="Rectangle 79"/>
            <p:cNvSpPr/>
            <p:nvPr/>
          </p:nvSpPr>
          <p:spPr>
            <a:xfrm>
              <a:off x="6948264" y="836712"/>
              <a:ext cx="1800200" cy="72008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82" name="Text Box 7"/>
            <p:cNvSpPr txBox="1">
              <a:spLocks noChangeArrowheads="1"/>
            </p:cNvSpPr>
            <p:nvPr/>
          </p:nvSpPr>
          <p:spPr bwMode="auto">
            <a:xfrm>
              <a:off x="7020272" y="836712"/>
              <a:ext cx="1728192" cy="8463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err="1" smtClean="0"/>
                <a:t>Dec</a:t>
              </a:r>
              <a:r>
                <a:rPr lang="en-US" sz="1400" baseline="-25000" dirty="0" err="1" smtClean="0"/>
                <a:t>sk</a:t>
              </a:r>
              <a:r>
                <a:rPr lang="en-US" sz="1400" dirty="0" smtClean="0"/>
                <a:t>(c)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c</a:t>
              </a:r>
              <a:r>
                <a:rPr lang="en-US" sz="1400" baseline="-25000" dirty="0">
                  <a:sym typeface="Symbol"/>
                </a:rPr>
                <a:t>2</a:t>
              </a:r>
              <a:r>
                <a:rPr lang="en-US" sz="1400" dirty="0">
                  <a:sym typeface="Symbol"/>
                </a:rPr>
                <a:t> / (c</a:t>
              </a:r>
              <a:r>
                <a:rPr lang="en-US" sz="1400" baseline="-25000" dirty="0">
                  <a:sym typeface="Symbol"/>
                </a:rPr>
                <a:t>1</a:t>
              </a:r>
              <a:r>
                <a:rPr lang="en-US" sz="1400" dirty="0">
                  <a:sym typeface="Symbol"/>
                </a:rPr>
                <a:t>)</a:t>
              </a:r>
              <a:r>
                <a:rPr lang="en-US" sz="1400" baseline="30000" dirty="0">
                  <a:sym typeface="Symbol"/>
                </a:rPr>
                <a:t>x</a:t>
              </a:r>
              <a:r>
                <a:rPr lang="en-US" sz="1400" dirty="0">
                  <a:sym typeface="Symbol"/>
                </a:rPr>
                <a:t> = c</a:t>
              </a:r>
              <a:r>
                <a:rPr lang="en-US" sz="1400" baseline="-25000" dirty="0">
                  <a:sym typeface="Symbol"/>
                </a:rPr>
                <a:t>2</a:t>
              </a:r>
              <a:r>
                <a:rPr lang="en-US" sz="1400" dirty="0">
                  <a:sym typeface="Symbol"/>
                </a:rPr>
                <a:t> . [(c</a:t>
              </a:r>
              <a:r>
                <a:rPr lang="en-US" sz="1400" baseline="-25000" dirty="0">
                  <a:sym typeface="Symbol"/>
                </a:rPr>
                <a:t>1</a:t>
              </a:r>
              <a:r>
                <a:rPr lang="en-US" sz="1400" dirty="0">
                  <a:sym typeface="Symbol"/>
                </a:rPr>
                <a:t>)</a:t>
              </a:r>
              <a:r>
                <a:rPr lang="en-US" sz="1400" baseline="30000" dirty="0">
                  <a:sym typeface="Symbol"/>
                </a:rPr>
                <a:t>x</a:t>
              </a:r>
              <a:r>
                <a:rPr lang="en-US" sz="1400" dirty="0">
                  <a:sym typeface="Symbol"/>
                </a:rPr>
                <a:t>]</a:t>
              </a:r>
              <a:r>
                <a:rPr lang="en-US" sz="1400" baseline="30000" dirty="0">
                  <a:sym typeface="Symbol"/>
                </a:rPr>
                <a:t>-</a:t>
              </a:r>
              <a:r>
                <a:rPr lang="en-US" sz="1400" baseline="30000" dirty="0" smtClean="0">
                  <a:sym typeface="Symbol"/>
                </a:rPr>
                <a:t>1</a:t>
              </a:r>
              <a:endParaRPr lang="en-US" sz="1400" baseline="30000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79513" y="856631"/>
            <a:ext cx="2808312" cy="1565923"/>
            <a:chOff x="611560" y="709170"/>
            <a:chExt cx="2655515" cy="1207662"/>
          </a:xfrm>
        </p:grpSpPr>
        <p:sp>
          <p:nvSpPr>
            <p:cNvPr id="41" name="Rectangle 40"/>
            <p:cNvSpPr/>
            <p:nvPr/>
          </p:nvSpPr>
          <p:spPr>
            <a:xfrm>
              <a:off x="611560" y="709170"/>
              <a:ext cx="2023249" cy="120766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42" name="Text Box 7"/>
            <p:cNvSpPr txBox="1">
              <a:spLocks noChangeArrowheads="1"/>
            </p:cNvSpPr>
            <p:nvPr/>
          </p:nvSpPr>
          <p:spPr bwMode="auto">
            <a:xfrm>
              <a:off x="683568" y="764704"/>
              <a:ext cx="2583507" cy="9850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Gen(1</a:t>
              </a:r>
              <a:r>
                <a:rPr lang="en-US" sz="1400" baseline="30000" dirty="0" smtClean="0"/>
                <a:t>n</a:t>
              </a:r>
              <a:r>
                <a:rPr lang="en-US" sz="1400" dirty="0" smtClean="0"/>
                <a:t>)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(G, o, q, g) 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/>
                <a:t>h</a:t>
              </a:r>
              <a:r>
                <a:rPr lang="en-US" sz="1400" dirty="0" smtClean="0"/>
                <a:t> = </a:t>
              </a:r>
              <a:r>
                <a:rPr lang="en-US" sz="1400" dirty="0" err="1" smtClean="0"/>
                <a:t>g</a:t>
              </a:r>
              <a:r>
                <a:rPr lang="en-US" sz="1400" baseline="30000" dirty="0" err="1"/>
                <a:t>x</a:t>
              </a:r>
              <a:r>
                <a:rPr lang="en-US" sz="1400" baseline="30000" dirty="0" smtClean="0"/>
                <a:t>.</a:t>
              </a:r>
              <a:r>
                <a:rPr lang="en-US" sz="1400" dirty="0" smtClean="0"/>
                <a:t> For random x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 err="1" smtClean="0"/>
                <a:t>pk</a:t>
              </a:r>
              <a:r>
                <a:rPr lang="en-US" sz="1400" dirty="0" smtClean="0"/>
                <a:t>= (</a:t>
              </a:r>
              <a:r>
                <a:rPr lang="en-US" sz="1400" dirty="0" err="1" smtClean="0"/>
                <a:t>G,o,q,g,h</a:t>
              </a:r>
              <a:r>
                <a:rPr lang="en-US" sz="1400" dirty="0" smtClean="0"/>
                <a:t>), </a:t>
              </a:r>
              <a:r>
                <a:rPr lang="en-US" sz="1400" dirty="0" err="1" smtClean="0"/>
                <a:t>sk</a:t>
              </a:r>
              <a:r>
                <a:rPr lang="en-US" sz="1400" dirty="0" smtClean="0"/>
                <a:t> = x</a:t>
              </a:r>
              <a:endParaRPr lang="en-US" sz="1400" dirty="0"/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4572000" y="712615"/>
            <a:ext cx="72008" cy="559670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9" name="AutoShape 8" descr="Image result for key clip art"/>
          <p:cNvSpPr>
            <a:spLocks noChangeAspect="1" noChangeArrowheads="1"/>
          </p:cNvSpPr>
          <p:nvPr/>
        </p:nvSpPr>
        <p:spPr bwMode="auto">
          <a:xfrm>
            <a:off x="7237511" y="496591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grpSp>
        <p:nvGrpSpPr>
          <p:cNvPr id="51" name="Group 50"/>
          <p:cNvGrpSpPr/>
          <p:nvPr/>
        </p:nvGrpSpPr>
        <p:grpSpPr>
          <a:xfrm>
            <a:off x="6876256" y="2800847"/>
            <a:ext cx="2160240" cy="1440159"/>
            <a:chOff x="3491880" y="672777"/>
            <a:chExt cx="1800200" cy="1440159"/>
          </a:xfrm>
        </p:grpSpPr>
        <p:sp>
          <p:nvSpPr>
            <p:cNvPr id="53" name="Rectangle 52"/>
            <p:cNvSpPr/>
            <p:nvPr/>
          </p:nvSpPr>
          <p:spPr>
            <a:xfrm>
              <a:off x="3491880" y="672777"/>
              <a:ext cx="1728192" cy="144015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54" name="Text Box 7"/>
            <p:cNvSpPr txBox="1">
              <a:spLocks noChangeArrowheads="1"/>
            </p:cNvSpPr>
            <p:nvPr/>
          </p:nvSpPr>
          <p:spPr bwMode="auto">
            <a:xfrm>
              <a:off x="3563888" y="764704"/>
              <a:ext cx="1728192" cy="12772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err="1" smtClean="0"/>
                <a:t>Encaps</a:t>
              </a:r>
              <a:r>
                <a:rPr lang="en-US" sz="1400" baseline="-25000" dirty="0" err="1" smtClean="0"/>
                <a:t>pk</a:t>
              </a:r>
              <a:r>
                <a:rPr lang="en-US" sz="1400" dirty="0" smtClean="0"/>
                <a:t>(1</a:t>
              </a:r>
              <a:r>
                <a:rPr lang="en-US" sz="1400" baseline="30000" dirty="0" smtClean="0"/>
                <a:t>n</a:t>
              </a:r>
              <a:r>
                <a:rPr lang="en-US" sz="1400" dirty="0" smtClean="0"/>
                <a:t>)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c</a:t>
              </a:r>
              <a:r>
                <a:rPr lang="en-US" sz="1400" baseline="-25000" dirty="0" smtClean="0"/>
                <a:t> </a:t>
              </a:r>
              <a:r>
                <a:rPr lang="en-US" sz="1400" dirty="0" smtClean="0"/>
                <a:t>= </a:t>
              </a:r>
              <a:r>
                <a:rPr lang="en-US" sz="1400" dirty="0" err="1" smtClean="0"/>
                <a:t>g</a:t>
              </a:r>
              <a:r>
                <a:rPr lang="en-US" sz="1400" baseline="30000" dirty="0" err="1" smtClean="0"/>
                <a:t>y</a:t>
              </a:r>
              <a:r>
                <a:rPr lang="en-US" sz="1400" baseline="30000" dirty="0" smtClean="0"/>
                <a:t> </a:t>
              </a:r>
              <a:r>
                <a:rPr lang="en-US" sz="1400" dirty="0" smtClean="0"/>
                <a:t> for random y 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/>
                <a:t>k</a:t>
              </a:r>
              <a:r>
                <a:rPr lang="en-US" sz="1400" dirty="0" smtClean="0"/>
                <a:t> = </a:t>
              </a:r>
              <a:r>
                <a:rPr lang="en-US" sz="1400" dirty="0" smtClean="0">
                  <a:solidFill>
                    <a:srgbClr val="FF0000"/>
                  </a:solidFill>
                </a:rPr>
                <a:t>H(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h</a:t>
              </a:r>
              <a:r>
                <a:rPr lang="en-US" sz="1400" baseline="30000" dirty="0" err="1" smtClean="0">
                  <a:solidFill>
                    <a:srgbClr val="FF0000"/>
                  </a:solidFill>
                </a:rPr>
                <a:t>y</a:t>
              </a:r>
              <a:r>
                <a:rPr lang="en-US" sz="1400" dirty="0" smtClean="0">
                  <a:solidFill>
                    <a:srgbClr val="FF0000"/>
                  </a:solidFill>
                </a:rPr>
                <a:t>)</a:t>
              </a:r>
              <a:r>
                <a:rPr lang="en-US" sz="1400" baseline="30000" dirty="0" smtClean="0">
                  <a:solidFill>
                    <a:srgbClr val="FF0000"/>
                  </a:solidFill>
                </a:rPr>
                <a:t> </a:t>
              </a:r>
              <a:r>
                <a:rPr lang="en-US" sz="1400" dirty="0" smtClean="0">
                  <a:solidFill>
                    <a:srgbClr val="FF0000"/>
                  </a:solidFill>
                </a:rPr>
                <a:t>=</a:t>
              </a:r>
              <a:r>
                <a:rPr lang="en-US" sz="1400" baseline="30000" dirty="0" smtClean="0">
                  <a:solidFill>
                    <a:srgbClr val="FF0000"/>
                  </a:solidFill>
                </a:rPr>
                <a:t> </a:t>
              </a:r>
              <a:r>
                <a:rPr lang="en-US" sz="1400" dirty="0" smtClean="0">
                  <a:solidFill>
                    <a:srgbClr val="FF0000"/>
                  </a:solidFill>
                </a:rPr>
                <a:t>H(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g</a:t>
              </a:r>
              <a:r>
                <a:rPr lang="en-US" sz="1400" baseline="30000" dirty="0" err="1" smtClean="0">
                  <a:solidFill>
                    <a:srgbClr val="FF0000"/>
                  </a:solidFill>
                </a:rPr>
                <a:t>xy</a:t>
              </a:r>
              <a:r>
                <a:rPr lang="en-US" sz="1400" baseline="30000" dirty="0" smtClean="0">
                  <a:solidFill>
                    <a:srgbClr val="FF0000"/>
                  </a:solidFill>
                </a:rPr>
                <a:t>.</a:t>
              </a:r>
              <a:r>
                <a:rPr lang="en-US" sz="1400" dirty="0" smtClean="0">
                  <a:solidFill>
                    <a:srgbClr val="FF0000"/>
                  </a:solidFill>
                </a:rPr>
                <a:t>)</a:t>
              </a:r>
              <a:r>
                <a:rPr lang="en-US" sz="1400" dirty="0" smtClean="0"/>
                <a:t> 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(</a:t>
              </a:r>
              <a:r>
                <a:rPr lang="en-US" sz="1400" dirty="0" err="1" smtClean="0"/>
                <a:t>c,k</a:t>
              </a:r>
              <a:r>
                <a:rPr lang="en-US" sz="1400" dirty="0" smtClean="0"/>
                <a:t>)</a:t>
              </a:r>
              <a:endParaRPr lang="en-US" sz="1400" dirty="0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6876256" y="4546749"/>
            <a:ext cx="2088232" cy="720080"/>
            <a:chOff x="6948264" y="836712"/>
            <a:chExt cx="1800200" cy="720080"/>
          </a:xfrm>
        </p:grpSpPr>
        <p:sp>
          <p:nvSpPr>
            <p:cNvPr id="59" name="Rectangle 58"/>
            <p:cNvSpPr/>
            <p:nvPr/>
          </p:nvSpPr>
          <p:spPr>
            <a:xfrm>
              <a:off x="6948264" y="836712"/>
              <a:ext cx="1800200" cy="72008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60" name="Text Box 7"/>
            <p:cNvSpPr txBox="1">
              <a:spLocks noChangeArrowheads="1"/>
            </p:cNvSpPr>
            <p:nvPr/>
          </p:nvSpPr>
          <p:spPr bwMode="auto">
            <a:xfrm>
              <a:off x="7020272" y="836712"/>
              <a:ext cx="1728192" cy="6309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err="1" smtClean="0"/>
                <a:t>Dec</a:t>
              </a:r>
              <a:r>
                <a:rPr lang="en-US" sz="1400" baseline="-25000" dirty="0" err="1" smtClean="0"/>
                <a:t>sk</a:t>
              </a:r>
              <a:r>
                <a:rPr lang="en-US" sz="1400" dirty="0" smtClean="0"/>
                <a:t>(c)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k</a:t>
              </a:r>
              <a:r>
                <a:rPr lang="en-US" sz="1400" dirty="0" smtClean="0">
                  <a:sym typeface="Symbol"/>
                </a:rPr>
                <a:t> = </a:t>
              </a:r>
              <a:r>
                <a:rPr lang="en-US" sz="1400" dirty="0" smtClean="0">
                  <a:solidFill>
                    <a:srgbClr val="FF0000"/>
                  </a:solidFill>
                  <a:sym typeface="Symbol"/>
                </a:rPr>
                <a:t>H(c</a:t>
              </a:r>
              <a:r>
                <a:rPr lang="en-US" sz="1400" baseline="30000" dirty="0" smtClean="0">
                  <a:solidFill>
                    <a:srgbClr val="FF0000"/>
                  </a:solidFill>
                  <a:sym typeface="Symbol"/>
                </a:rPr>
                <a:t>x</a:t>
              </a:r>
              <a:r>
                <a:rPr lang="en-US" sz="1400" dirty="0" smtClean="0">
                  <a:solidFill>
                    <a:srgbClr val="FF0000"/>
                  </a:solidFill>
                  <a:sym typeface="Symbol"/>
                </a:rPr>
                <a:t> )= H(</a:t>
              </a:r>
              <a:r>
                <a:rPr lang="en-US" sz="1400" dirty="0" err="1" smtClean="0">
                  <a:solidFill>
                    <a:srgbClr val="FF0000"/>
                  </a:solidFill>
                  <a:sym typeface="Symbol"/>
                </a:rPr>
                <a:t>g</a:t>
              </a:r>
              <a:r>
                <a:rPr lang="en-US" sz="1400" baseline="30000" dirty="0" err="1" smtClean="0">
                  <a:solidFill>
                    <a:srgbClr val="FF0000"/>
                  </a:solidFill>
                  <a:sym typeface="Symbol"/>
                </a:rPr>
                <a:t>xy</a:t>
              </a:r>
              <a:r>
                <a:rPr lang="en-US" sz="1400" baseline="30000" dirty="0" smtClean="0">
                  <a:solidFill>
                    <a:srgbClr val="FF0000"/>
                  </a:solidFill>
                  <a:sym typeface="Symbol"/>
                </a:rPr>
                <a:t> </a:t>
              </a:r>
              <a:r>
                <a:rPr lang="en-US" sz="1400" dirty="0" smtClean="0">
                  <a:solidFill>
                    <a:srgbClr val="FF0000"/>
                  </a:solidFill>
                  <a:sym typeface="Symbol"/>
                </a:rPr>
                <a:t>)</a:t>
              </a:r>
              <a:endParaRPr lang="en-US" sz="1400" baseline="30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6876256" y="856631"/>
            <a:ext cx="2808312" cy="1565923"/>
            <a:chOff x="611560" y="709170"/>
            <a:chExt cx="2655515" cy="1207662"/>
          </a:xfrm>
        </p:grpSpPr>
        <p:sp>
          <p:nvSpPr>
            <p:cNvPr id="70" name="Rectangle 69"/>
            <p:cNvSpPr/>
            <p:nvPr/>
          </p:nvSpPr>
          <p:spPr>
            <a:xfrm>
              <a:off x="611560" y="709170"/>
              <a:ext cx="2023249" cy="120766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73" name="Text Box 7"/>
            <p:cNvSpPr txBox="1">
              <a:spLocks noChangeArrowheads="1"/>
            </p:cNvSpPr>
            <p:nvPr/>
          </p:nvSpPr>
          <p:spPr bwMode="auto">
            <a:xfrm>
              <a:off x="683568" y="764704"/>
              <a:ext cx="2583507" cy="9850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Gen(1</a:t>
              </a:r>
              <a:r>
                <a:rPr lang="en-US" sz="1400" baseline="30000" dirty="0" smtClean="0"/>
                <a:t>n</a:t>
              </a:r>
              <a:r>
                <a:rPr lang="en-US" sz="1400" dirty="0" smtClean="0"/>
                <a:t>)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(G, o, q, g) 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/>
                <a:t>h</a:t>
              </a:r>
              <a:r>
                <a:rPr lang="en-US" sz="1400" dirty="0" smtClean="0"/>
                <a:t> = </a:t>
              </a:r>
              <a:r>
                <a:rPr lang="en-US" sz="1400" dirty="0" err="1" smtClean="0"/>
                <a:t>g</a:t>
              </a:r>
              <a:r>
                <a:rPr lang="en-US" sz="1400" baseline="30000" dirty="0" err="1"/>
                <a:t>x</a:t>
              </a:r>
              <a:r>
                <a:rPr lang="en-US" sz="1400" baseline="30000" dirty="0" smtClean="0"/>
                <a:t>.</a:t>
              </a:r>
              <a:r>
                <a:rPr lang="en-US" sz="1400" dirty="0" smtClean="0"/>
                <a:t> For random x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 err="1" smtClean="0"/>
                <a:t>pk</a:t>
              </a:r>
              <a:r>
                <a:rPr lang="en-US" sz="1400" dirty="0" smtClean="0"/>
                <a:t>= (</a:t>
              </a:r>
              <a:r>
                <a:rPr lang="en-US" sz="1400" dirty="0" err="1" smtClean="0"/>
                <a:t>G,o,q,g,h,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H</a:t>
              </a:r>
              <a:r>
                <a:rPr lang="en-US" sz="1400" dirty="0" smtClean="0"/>
                <a:t>), </a:t>
              </a:r>
              <a:r>
                <a:rPr lang="en-US" sz="1400" dirty="0" err="1" smtClean="0"/>
                <a:t>sk</a:t>
              </a:r>
              <a:r>
                <a:rPr lang="en-US" sz="1400" dirty="0" smtClean="0"/>
                <a:t> = x</a:t>
              </a:r>
              <a:endParaRPr lang="en-US" sz="1400" dirty="0"/>
            </a:p>
          </p:txBody>
        </p:sp>
      </p:grpSp>
      <p:sp>
        <p:nvSpPr>
          <p:cNvPr id="8" name="Rectangle 7"/>
          <p:cNvSpPr/>
          <p:nvPr/>
        </p:nvSpPr>
        <p:spPr>
          <a:xfrm>
            <a:off x="4632760" y="3880967"/>
            <a:ext cx="217148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</a:rPr>
              <a:t>- </a:t>
            </a:r>
            <a:r>
              <a:rPr lang="en-US" sz="1400" dirty="0" err="1" smtClean="0">
                <a:solidFill>
                  <a:srgbClr val="0000FF"/>
                </a:solidFill>
              </a:rPr>
              <a:t>Ciphertext</a:t>
            </a:r>
            <a:r>
              <a:rPr lang="en-US" sz="1400" dirty="0" smtClean="0">
                <a:solidFill>
                  <a:srgbClr val="0000FF"/>
                </a:solidFill>
              </a:rPr>
              <a:t>= 1 element</a:t>
            </a:r>
            <a:endParaRPr lang="en-US" sz="1400" dirty="0">
              <a:solidFill>
                <a:srgbClr val="0000FF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267744" y="3880967"/>
            <a:ext cx="22876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</a:rPr>
              <a:t>- </a:t>
            </a:r>
            <a:r>
              <a:rPr lang="en-US" sz="1400" dirty="0" err="1" smtClean="0">
                <a:solidFill>
                  <a:srgbClr val="0000FF"/>
                </a:solidFill>
              </a:rPr>
              <a:t>Ciphertext</a:t>
            </a:r>
            <a:r>
              <a:rPr lang="en-US" sz="1400" dirty="0" smtClean="0">
                <a:solidFill>
                  <a:srgbClr val="0000FF"/>
                </a:solidFill>
              </a:rPr>
              <a:t>= 2 elements</a:t>
            </a:r>
            <a:endParaRPr lang="en-US" sz="1400" dirty="0">
              <a:solidFill>
                <a:srgbClr val="0000FF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646667" y="3448919"/>
            <a:ext cx="19415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400" dirty="0" smtClean="0">
                <a:solidFill>
                  <a:srgbClr val="008000"/>
                </a:solidFill>
              </a:rPr>
              <a:t>No Multiplication, </a:t>
            </a:r>
          </a:p>
          <a:p>
            <a:r>
              <a:rPr lang="en-US" sz="1400" dirty="0" smtClean="0">
                <a:solidFill>
                  <a:srgbClr val="008000"/>
                </a:solidFill>
              </a:rPr>
              <a:t>     hashing</a:t>
            </a:r>
            <a:endParaRPr lang="en-US" sz="1400" dirty="0">
              <a:solidFill>
                <a:srgbClr val="00800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267744" y="3573190"/>
            <a:ext cx="145194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008000"/>
                </a:solidFill>
              </a:rPr>
              <a:t>- Multiplication</a:t>
            </a:r>
            <a:endParaRPr lang="en-US" sz="1400" dirty="0">
              <a:solidFill>
                <a:srgbClr val="008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646667" y="4723690"/>
            <a:ext cx="19415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400" dirty="0" smtClean="0">
                <a:solidFill>
                  <a:srgbClr val="008000"/>
                </a:solidFill>
              </a:rPr>
              <a:t>No Multiplication, </a:t>
            </a:r>
          </a:p>
          <a:p>
            <a:r>
              <a:rPr lang="en-US" sz="1400" dirty="0" smtClean="0">
                <a:solidFill>
                  <a:srgbClr val="008000"/>
                </a:solidFill>
              </a:rPr>
              <a:t>      hashing</a:t>
            </a:r>
            <a:endParaRPr lang="en-US" sz="1400" dirty="0">
              <a:solidFill>
                <a:srgbClr val="008000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339752" y="4847961"/>
            <a:ext cx="145194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008000"/>
                </a:solidFill>
              </a:rPr>
              <a:t>- Multiplication</a:t>
            </a:r>
            <a:endParaRPr lang="en-US" sz="1400" dirty="0">
              <a:solidFill>
                <a:srgbClr val="00800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79512" y="6021288"/>
            <a:ext cx="24239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Security: DDH Assumption</a:t>
            </a:r>
            <a:endParaRPr lang="en-US" sz="1400" dirty="0"/>
          </a:p>
        </p:txBody>
      </p:sp>
      <p:sp>
        <p:nvSpPr>
          <p:cNvPr id="34" name="Rectangle 33"/>
          <p:cNvSpPr/>
          <p:nvPr/>
        </p:nvSpPr>
        <p:spPr>
          <a:xfrm>
            <a:off x="4932040" y="6021288"/>
            <a:ext cx="421196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Security??</a:t>
            </a:r>
            <a:endParaRPr lang="en-US" sz="1400" dirty="0"/>
          </a:p>
        </p:txBody>
      </p:sp>
      <p:sp>
        <p:nvSpPr>
          <p:cNvPr id="39" name="Rectangle 38"/>
          <p:cNvSpPr/>
          <p:nvPr/>
        </p:nvSpPr>
        <p:spPr>
          <a:xfrm>
            <a:off x="4646667" y="3121223"/>
            <a:ext cx="181331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400" dirty="0" smtClean="0">
                <a:solidFill>
                  <a:srgbClr val="FF0000"/>
                </a:solidFill>
              </a:rPr>
              <a:t>No need of that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267745" y="3121223"/>
            <a:ext cx="20882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- Need to choose m randomly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1924019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9" grpId="0"/>
      <p:bldP spid="4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-108520" y="-27384"/>
            <a:ext cx="9396536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El </a:t>
            </a:r>
            <a:r>
              <a:rPr lang="en-US" sz="2800" kern="0" dirty="0" err="1" smtClean="0">
                <a:solidFill>
                  <a:srgbClr val="009900"/>
                </a:solidFill>
                <a:ea typeface="+mj-ea"/>
                <a:cs typeface="+mj-cs"/>
              </a:rPr>
              <a:t>Gamal</a:t>
            </a: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 like KEM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58370" name="AutoShape 2" descr="Image result for smil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" name="AutoShape 2" descr="Image result for us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5" descr="Image result for key clip ar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AutoShape 8" descr="Image result for key clip art"/>
          <p:cNvSpPr>
            <a:spLocks noChangeAspect="1" noChangeArrowheads="1"/>
          </p:cNvSpPr>
          <p:nvPr/>
        </p:nvSpPr>
        <p:spPr bwMode="auto">
          <a:xfrm>
            <a:off x="7237511" y="40466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grpSp>
        <p:nvGrpSpPr>
          <p:cNvPr id="51" name="Group 50"/>
          <p:cNvGrpSpPr/>
          <p:nvPr/>
        </p:nvGrpSpPr>
        <p:grpSpPr>
          <a:xfrm>
            <a:off x="3347864" y="744786"/>
            <a:ext cx="2160240" cy="1440159"/>
            <a:chOff x="3491880" y="672777"/>
            <a:chExt cx="1800200" cy="1440159"/>
          </a:xfrm>
        </p:grpSpPr>
        <p:sp>
          <p:nvSpPr>
            <p:cNvPr id="53" name="Rectangle 52"/>
            <p:cNvSpPr/>
            <p:nvPr/>
          </p:nvSpPr>
          <p:spPr>
            <a:xfrm>
              <a:off x="3491880" y="672777"/>
              <a:ext cx="1728192" cy="144015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54" name="Text Box 7"/>
            <p:cNvSpPr txBox="1">
              <a:spLocks noChangeArrowheads="1"/>
            </p:cNvSpPr>
            <p:nvPr/>
          </p:nvSpPr>
          <p:spPr bwMode="auto">
            <a:xfrm>
              <a:off x="3563888" y="764704"/>
              <a:ext cx="1728192" cy="12772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err="1" smtClean="0"/>
                <a:t>Encaps</a:t>
              </a:r>
              <a:r>
                <a:rPr lang="en-US" sz="1400" baseline="-25000" dirty="0" err="1" smtClean="0"/>
                <a:t>pk</a:t>
              </a:r>
              <a:r>
                <a:rPr lang="en-US" sz="1400" dirty="0" smtClean="0"/>
                <a:t>(1</a:t>
              </a:r>
              <a:r>
                <a:rPr lang="en-US" sz="1400" baseline="30000" dirty="0" smtClean="0"/>
                <a:t>n</a:t>
              </a:r>
              <a:r>
                <a:rPr lang="en-US" sz="1400" dirty="0" smtClean="0"/>
                <a:t>)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c</a:t>
              </a:r>
              <a:r>
                <a:rPr lang="en-US" sz="1400" baseline="-25000" dirty="0" smtClean="0"/>
                <a:t> </a:t>
              </a:r>
              <a:r>
                <a:rPr lang="en-US" sz="1400" dirty="0" smtClean="0"/>
                <a:t>= </a:t>
              </a:r>
              <a:r>
                <a:rPr lang="en-US" sz="1400" dirty="0" err="1" smtClean="0"/>
                <a:t>g</a:t>
              </a:r>
              <a:r>
                <a:rPr lang="en-US" sz="1400" baseline="30000" dirty="0" err="1" smtClean="0"/>
                <a:t>y</a:t>
              </a:r>
              <a:r>
                <a:rPr lang="en-US" sz="1400" baseline="30000" dirty="0" smtClean="0"/>
                <a:t> </a:t>
              </a:r>
              <a:r>
                <a:rPr lang="en-US" sz="1400" dirty="0" smtClean="0"/>
                <a:t> for random y 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/>
                <a:t>k</a:t>
              </a:r>
              <a:r>
                <a:rPr lang="en-US" sz="1400" dirty="0" smtClean="0"/>
                <a:t> = </a:t>
              </a:r>
              <a:r>
                <a:rPr lang="en-US" sz="1400" dirty="0" smtClean="0">
                  <a:solidFill>
                    <a:srgbClr val="FF0000"/>
                  </a:solidFill>
                </a:rPr>
                <a:t>H(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h</a:t>
              </a:r>
              <a:r>
                <a:rPr lang="en-US" sz="1400" baseline="30000" dirty="0" err="1" smtClean="0">
                  <a:solidFill>
                    <a:srgbClr val="FF0000"/>
                  </a:solidFill>
                </a:rPr>
                <a:t>y</a:t>
              </a:r>
              <a:r>
                <a:rPr lang="en-US" sz="1400" dirty="0" smtClean="0">
                  <a:solidFill>
                    <a:srgbClr val="FF0000"/>
                  </a:solidFill>
                </a:rPr>
                <a:t>)</a:t>
              </a:r>
              <a:r>
                <a:rPr lang="en-US" sz="1400" baseline="30000" dirty="0" smtClean="0">
                  <a:solidFill>
                    <a:srgbClr val="FF0000"/>
                  </a:solidFill>
                </a:rPr>
                <a:t> </a:t>
              </a:r>
              <a:r>
                <a:rPr lang="en-US" sz="1400" dirty="0" smtClean="0">
                  <a:solidFill>
                    <a:srgbClr val="FF0000"/>
                  </a:solidFill>
                </a:rPr>
                <a:t>=</a:t>
              </a:r>
              <a:r>
                <a:rPr lang="en-US" sz="1400" baseline="30000" dirty="0" smtClean="0">
                  <a:solidFill>
                    <a:srgbClr val="FF0000"/>
                  </a:solidFill>
                </a:rPr>
                <a:t> </a:t>
              </a:r>
              <a:r>
                <a:rPr lang="en-US" sz="1400" dirty="0" smtClean="0">
                  <a:solidFill>
                    <a:srgbClr val="FF0000"/>
                  </a:solidFill>
                </a:rPr>
                <a:t>H(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g</a:t>
              </a:r>
              <a:r>
                <a:rPr lang="en-US" sz="1400" baseline="30000" dirty="0" err="1" smtClean="0">
                  <a:solidFill>
                    <a:srgbClr val="FF0000"/>
                  </a:solidFill>
                </a:rPr>
                <a:t>xy</a:t>
              </a:r>
              <a:r>
                <a:rPr lang="en-US" sz="1400" baseline="30000" dirty="0" smtClean="0">
                  <a:solidFill>
                    <a:srgbClr val="FF0000"/>
                  </a:solidFill>
                </a:rPr>
                <a:t>.</a:t>
              </a:r>
              <a:r>
                <a:rPr lang="en-US" sz="1400" dirty="0" smtClean="0">
                  <a:solidFill>
                    <a:srgbClr val="FF0000"/>
                  </a:solidFill>
                </a:rPr>
                <a:t>)</a:t>
              </a:r>
              <a:r>
                <a:rPr lang="en-US" sz="1400" dirty="0" smtClean="0"/>
                <a:t> 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(</a:t>
              </a:r>
              <a:r>
                <a:rPr lang="en-US" sz="1400" dirty="0" err="1" smtClean="0"/>
                <a:t>c,k</a:t>
              </a:r>
              <a:r>
                <a:rPr lang="en-US" sz="1400" dirty="0" smtClean="0"/>
                <a:t>)</a:t>
              </a:r>
              <a:endParaRPr lang="en-US" sz="1400" dirty="0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6372200" y="1032817"/>
            <a:ext cx="2088232" cy="720080"/>
            <a:chOff x="6948264" y="836712"/>
            <a:chExt cx="1800200" cy="720080"/>
          </a:xfrm>
        </p:grpSpPr>
        <p:sp>
          <p:nvSpPr>
            <p:cNvPr id="59" name="Rectangle 58"/>
            <p:cNvSpPr/>
            <p:nvPr/>
          </p:nvSpPr>
          <p:spPr>
            <a:xfrm>
              <a:off x="6948264" y="836712"/>
              <a:ext cx="1800200" cy="72008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60" name="Text Box 7"/>
            <p:cNvSpPr txBox="1">
              <a:spLocks noChangeArrowheads="1"/>
            </p:cNvSpPr>
            <p:nvPr/>
          </p:nvSpPr>
          <p:spPr bwMode="auto">
            <a:xfrm>
              <a:off x="7020272" y="836712"/>
              <a:ext cx="1728192" cy="6309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err="1" smtClean="0"/>
                <a:t>Dec</a:t>
              </a:r>
              <a:r>
                <a:rPr lang="en-US" sz="1400" baseline="-25000" dirty="0" err="1" smtClean="0"/>
                <a:t>sk</a:t>
              </a:r>
              <a:r>
                <a:rPr lang="en-US" sz="1400" dirty="0" smtClean="0"/>
                <a:t>(c)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k</a:t>
              </a:r>
              <a:r>
                <a:rPr lang="en-US" sz="1400" dirty="0" smtClean="0">
                  <a:sym typeface="Symbol"/>
                </a:rPr>
                <a:t> = </a:t>
              </a:r>
              <a:r>
                <a:rPr lang="en-US" sz="1400" dirty="0" smtClean="0">
                  <a:solidFill>
                    <a:srgbClr val="FF0000"/>
                  </a:solidFill>
                  <a:sym typeface="Symbol"/>
                </a:rPr>
                <a:t>H(c</a:t>
              </a:r>
              <a:r>
                <a:rPr lang="en-US" sz="1400" baseline="30000" dirty="0" smtClean="0">
                  <a:solidFill>
                    <a:srgbClr val="FF0000"/>
                  </a:solidFill>
                  <a:sym typeface="Symbol"/>
                </a:rPr>
                <a:t>x</a:t>
              </a:r>
              <a:r>
                <a:rPr lang="en-US" sz="1400" dirty="0" smtClean="0">
                  <a:solidFill>
                    <a:srgbClr val="FF0000"/>
                  </a:solidFill>
                  <a:sym typeface="Symbol"/>
                </a:rPr>
                <a:t> )= H(</a:t>
              </a:r>
              <a:r>
                <a:rPr lang="en-US" sz="1400" dirty="0" err="1" smtClean="0">
                  <a:solidFill>
                    <a:srgbClr val="FF0000"/>
                  </a:solidFill>
                  <a:sym typeface="Symbol"/>
                </a:rPr>
                <a:t>g</a:t>
              </a:r>
              <a:r>
                <a:rPr lang="en-US" sz="1400" baseline="30000" dirty="0" err="1" smtClean="0">
                  <a:solidFill>
                    <a:srgbClr val="FF0000"/>
                  </a:solidFill>
                  <a:sym typeface="Symbol"/>
                </a:rPr>
                <a:t>xy</a:t>
              </a:r>
              <a:r>
                <a:rPr lang="en-US" sz="1400" baseline="30000" dirty="0" smtClean="0">
                  <a:solidFill>
                    <a:srgbClr val="FF0000"/>
                  </a:solidFill>
                  <a:sym typeface="Symbol"/>
                </a:rPr>
                <a:t> </a:t>
              </a:r>
              <a:r>
                <a:rPr lang="en-US" sz="1400" dirty="0" smtClean="0">
                  <a:solidFill>
                    <a:srgbClr val="FF0000"/>
                  </a:solidFill>
                  <a:sym typeface="Symbol"/>
                </a:rPr>
                <a:t>)</a:t>
              </a:r>
              <a:endParaRPr lang="en-US" sz="1400" baseline="30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467544" y="691030"/>
            <a:ext cx="2808312" cy="1565923"/>
            <a:chOff x="611560" y="709170"/>
            <a:chExt cx="2655515" cy="1207662"/>
          </a:xfrm>
        </p:grpSpPr>
        <p:sp>
          <p:nvSpPr>
            <p:cNvPr id="70" name="Rectangle 69"/>
            <p:cNvSpPr/>
            <p:nvPr/>
          </p:nvSpPr>
          <p:spPr>
            <a:xfrm>
              <a:off x="611560" y="709170"/>
              <a:ext cx="2023249" cy="120766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73" name="Text Box 7"/>
            <p:cNvSpPr txBox="1">
              <a:spLocks noChangeArrowheads="1"/>
            </p:cNvSpPr>
            <p:nvPr/>
          </p:nvSpPr>
          <p:spPr bwMode="auto">
            <a:xfrm>
              <a:off x="683568" y="764704"/>
              <a:ext cx="2583507" cy="9850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Gen(1</a:t>
              </a:r>
              <a:r>
                <a:rPr lang="en-US" sz="1400" baseline="30000" dirty="0" smtClean="0"/>
                <a:t>n</a:t>
              </a:r>
              <a:r>
                <a:rPr lang="en-US" sz="1400" dirty="0" smtClean="0"/>
                <a:t>)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(G, o, q, g) 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/>
                <a:t>h</a:t>
              </a:r>
              <a:r>
                <a:rPr lang="en-US" sz="1400" dirty="0" smtClean="0"/>
                <a:t> = </a:t>
              </a:r>
              <a:r>
                <a:rPr lang="en-US" sz="1400" dirty="0" err="1" smtClean="0"/>
                <a:t>g</a:t>
              </a:r>
              <a:r>
                <a:rPr lang="en-US" sz="1400" baseline="30000" dirty="0" err="1"/>
                <a:t>x</a:t>
              </a:r>
              <a:r>
                <a:rPr lang="en-US" sz="1400" baseline="30000" dirty="0" smtClean="0"/>
                <a:t>.</a:t>
              </a:r>
              <a:r>
                <a:rPr lang="en-US" sz="1400" dirty="0" smtClean="0"/>
                <a:t> For random x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400" dirty="0" err="1" smtClean="0"/>
                <a:t>pk</a:t>
              </a:r>
              <a:r>
                <a:rPr lang="en-US" sz="1400" dirty="0" smtClean="0"/>
                <a:t>= (</a:t>
              </a:r>
              <a:r>
                <a:rPr lang="en-US" sz="1400" dirty="0" err="1" smtClean="0"/>
                <a:t>G,o,q,g,h,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H</a:t>
              </a:r>
              <a:r>
                <a:rPr lang="en-US" sz="1400" dirty="0" smtClean="0"/>
                <a:t>), </a:t>
              </a:r>
              <a:r>
                <a:rPr lang="en-US" sz="1400" dirty="0" err="1" smtClean="0"/>
                <a:t>sk</a:t>
              </a:r>
              <a:r>
                <a:rPr lang="en-US" sz="1400" dirty="0" smtClean="0"/>
                <a:t> = x</a:t>
              </a:r>
              <a:endParaRPr lang="en-US" sz="14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123728" y="548680"/>
            <a:ext cx="4680520" cy="1800200"/>
            <a:chOff x="2267744" y="1412776"/>
            <a:chExt cx="4680520" cy="1800200"/>
          </a:xfrm>
        </p:grpSpPr>
        <p:sp>
          <p:nvSpPr>
            <p:cNvPr id="11" name="Curved Up Ribbon 10"/>
            <p:cNvSpPr/>
            <p:nvPr/>
          </p:nvSpPr>
          <p:spPr>
            <a:xfrm>
              <a:off x="2267744" y="1412776"/>
              <a:ext cx="4680520" cy="1800200"/>
            </a:xfrm>
            <a:prstGeom prst="ellipseRibbon2">
              <a:avLst/>
            </a:prstGeom>
            <a:solidFill>
              <a:srgbClr val="CCFFCC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563888" y="1484784"/>
              <a:ext cx="230425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CPA-secure KEM + COA-secure SKE =&gt; CPA-secure PKE </a:t>
              </a:r>
              <a:r>
                <a:rPr lang="en-US" dirty="0" smtClean="0">
                  <a:solidFill>
                    <a:srgbClr val="FF0000"/>
                  </a:solidFill>
                </a:rPr>
                <a:t>@ COA-secure SKE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15" name="Straight Connector 14"/>
          <p:cNvCxnSpPr/>
          <p:nvPr/>
        </p:nvCxnSpPr>
        <p:spPr>
          <a:xfrm>
            <a:off x="0" y="600769"/>
            <a:ext cx="9144000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36512" y="2328961"/>
            <a:ext cx="9144000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323528" y="2545159"/>
            <a:ext cx="475252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rgbClr val="660066"/>
                </a:solidFill>
                <a:sym typeface="Symbol"/>
              </a:rPr>
              <a:t>HDH (Hash </a:t>
            </a:r>
            <a:r>
              <a:rPr lang="en-US" b="1" dirty="0" err="1" smtClean="0">
                <a:solidFill>
                  <a:srgbClr val="660066"/>
                </a:solidFill>
                <a:sym typeface="Symbol"/>
              </a:rPr>
              <a:t>Diffie</a:t>
            </a:r>
            <a:r>
              <a:rPr lang="en-US" b="1" dirty="0" smtClean="0">
                <a:solidFill>
                  <a:srgbClr val="660066"/>
                </a:solidFill>
                <a:sym typeface="Symbol"/>
              </a:rPr>
              <a:t>-Hellman) Assumption</a:t>
            </a:r>
            <a:endParaRPr lang="en-US" b="1" baseline="30000" dirty="0" smtClean="0">
              <a:solidFill>
                <a:srgbClr val="660066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95536" y="4633972"/>
            <a:ext cx="84249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It is </a:t>
            </a:r>
            <a:r>
              <a:rPr lang="en-US" sz="1400" dirty="0"/>
              <a:t>w</a:t>
            </a:r>
            <a:r>
              <a:rPr lang="en-US" sz="1400" dirty="0" smtClean="0"/>
              <a:t>eaker than DDH but stronger than CDH when Hash function is implemented using known practical hash functions.</a:t>
            </a:r>
            <a:endParaRPr lang="en-US" sz="1400" baseline="30000" dirty="0" smtClean="0"/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395536" y="2996952"/>
            <a:ext cx="87484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sym typeface="Symbol"/>
              </a:rPr>
              <a:t>HDH problem </a:t>
            </a:r>
            <a:r>
              <a:rPr lang="en-US" sz="1400" dirty="0" smtClean="0">
                <a:sym typeface="Symbol"/>
              </a:rPr>
              <a:t>is hard relative to  (G, o)  and hash function H: G -&gt; {0,1}</a:t>
            </a:r>
            <a:r>
              <a:rPr lang="en-US" sz="1400" baseline="30000" dirty="0">
                <a:sym typeface="Symbol"/>
              </a:rPr>
              <a:t>m</a:t>
            </a:r>
            <a:r>
              <a:rPr lang="en-US" sz="1400" dirty="0" smtClean="0">
                <a:sym typeface="Symbol"/>
              </a:rPr>
              <a:t> if for every PPT  A (it is </a:t>
            </a:r>
            <a:r>
              <a:rPr lang="en-US" sz="1400" dirty="0" smtClean="0"/>
              <a:t>hard </a:t>
            </a:r>
            <a:r>
              <a:rPr lang="en-US" sz="1400" dirty="0"/>
              <a:t>to distinguish H(</a:t>
            </a:r>
            <a:r>
              <a:rPr lang="en-US" sz="1400" dirty="0" err="1"/>
              <a:t>g</a:t>
            </a:r>
            <a:r>
              <a:rPr lang="en-US" sz="1400" baseline="30000" dirty="0" err="1"/>
              <a:t>xy</a:t>
            </a:r>
            <a:r>
              <a:rPr lang="en-US" sz="1400" dirty="0"/>
              <a:t>)</a:t>
            </a:r>
            <a:r>
              <a:rPr lang="en-US" sz="1400" baseline="30000" dirty="0"/>
              <a:t> </a:t>
            </a:r>
            <a:r>
              <a:rPr lang="en-US" sz="1400" dirty="0"/>
              <a:t>from a  random </a:t>
            </a:r>
            <a:r>
              <a:rPr lang="en-US" sz="1400" dirty="0" smtClean="0"/>
              <a:t>string r from </a:t>
            </a:r>
            <a:r>
              <a:rPr lang="en-US" sz="1400" dirty="0"/>
              <a:t>{0,1}</a:t>
            </a:r>
            <a:r>
              <a:rPr lang="en-US" sz="1400" baseline="30000" dirty="0"/>
              <a:t>m</a:t>
            </a:r>
            <a:r>
              <a:rPr lang="en-US" sz="1400" dirty="0"/>
              <a:t> even given </a:t>
            </a:r>
            <a:r>
              <a:rPr lang="en-US" sz="1400" dirty="0" err="1"/>
              <a:t>g</a:t>
            </a:r>
            <a:r>
              <a:rPr lang="en-US" sz="1400" baseline="30000" dirty="0" err="1"/>
              <a:t>x</a:t>
            </a:r>
            <a:r>
              <a:rPr lang="en-US" sz="1400" dirty="0"/>
              <a:t>, </a:t>
            </a:r>
            <a:r>
              <a:rPr lang="en-US" sz="1400" dirty="0" err="1"/>
              <a:t>g</a:t>
            </a:r>
            <a:r>
              <a:rPr lang="en-US" sz="1400" baseline="30000" dirty="0" err="1"/>
              <a:t>y</a:t>
            </a:r>
            <a:r>
              <a:rPr lang="en-US" sz="1400" dirty="0"/>
              <a:t>)</a:t>
            </a:r>
            <a:r>
              <a:rPr lang="en-US" sz="1400" dirty="0" smtClean="0">
                <a:sym typeface="Symbol"/>
              </a:rPr>
              <a:t>):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683568" y="3501008"/>
            <a:ext cx="7463680" cy="504056"/>
            <a:chOff x="755576" y="4077072"/>
            <a:chExt cx="7463680" cy="504056"/>
          </a:xfrm>
        </p:grpSpPr>
        <p:sp>
          <p:nvSpPr>
            <p:cNvPr id="32" name="Text Box 7"/>
            <p:cNvSpPr txBox="1">
              <a:spLocks noChangeArrowheads="1"/>
            </p:cNvSpPr>
            <p:nvPr/>
          </p:nvSpPr>
          <p:spPr bwMode="auto">
            <a:xfrm>
              <a:off x="971600" y="4221088"/>
              <a:ext cx="30243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Pr[A(G, o, q, g, </a:t>
              </a:r>
              <a:r>
                <a:rPr lang="en-US" sz="1400" dirty="0" err="1" smtClean="0">
                  <a:sym typeface="Symbol"/>
                </a:rPr>
                <a:t>g</a:t>
              </a:r>
              <a:r>
                <a:rPr lang="en-US" baseline="30000" dirty="0" err="1" smtClean="0">
                  <a:sym typeface="Symbol"/>
                </a:rPr>
                <a:t>x</a:t>
              </a:r>
              <a:r>
                <a:rPr lang="en-US" sz="1400" dirty="0" smtClean="0">
                  <a:sym typeface="Symbol"/>
                </a:rPr>
                <a:t>, </a:t>
              </a:r>
              <a:r>
                <a:rPr lang="en-US" sz="1400" dirty="0" err="1" smtClean="0">
                  <a:sym typeface="Symbol"/>
                </a:rPr>
                <a:t>g</a:t>
              </a:r>
              <a:r>
                <a:rPr lang="en-US" baseline="30000" dirty="0" err="1" smtClean="0">
                  <a:sym typeface="Symbol"/>
                </a:rPr>
                <a:t>y</a:t>
              </a:r>
              <a:r>
                <a:rPr lang="en-US" sz="1400" dirty="0" smtClean="0">
                  <a:sym typeface="Symbol"/>
                </a:rPr>
                <a:t>, H(</a:t>
              </a:r>
              <a:r>
                <a:rPr lang="en-US" sz="1400" dirty="0" err="1" smtClean="0">
                  <a:sym typeface="Symbol"/>
                </a:rPr>
                <a:t>g</a:t>
              </a:r>
              <a:r>
                <a:rPr lang="en-US" baseline="30000" dirty="0" err="1" smtClean="0">
                  <a:sym typeface="Symbol"/>
                </a:rPr>
                <a:t>xy</a:t>
              </a:r>
              <a:r>
                <a:rPr lang="en-US" sz="1400" dirty="0" smtClean="0">
                  <a:sym typeface="Symbol"/>
                </a:rPr>
                <a:t> )) = 1]</a:t>
              </a:r>
              <a:endParaRPr lang="en-US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33" name="Text Box 7"/>
            <p:cNvSpPr txBox="1">
              <a:spLocks noChangeArrowheads="1"/>
            </p:cNvSpPr>
            <p:nvPr/>
          </p:nvSpPr>
          <p:spPr bwMode="auto">
            <a:xfrm>
              <a:off x="4355976" y="4201343"/>
              <a:ext cx="28083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Pr[A(G, o, q, g, </a:t>
              </a:r>
              <a:r>
                <a:rPr lang="en-US" sz="1400" dirty="0" err="1" smtClean="0">
                  <a:sym typeface="Symbol"/>
                </a:rPr>
                <a:t>g</a:t>
              </a:r>
              <a:r>
                <a:rPr lang="en-US" baseline="30000" dirty="0" err="1" smtClean="0">
                  <a:sym typeface="Symbol"/>
                </a:rPr>
                <a:t>x</a:t>
              </a:r>
              <a:r>
                <a:rPr lang="en-US" sz="1400" dirty="0" smtClean="0">
                  <a:sym typeface="Symbol"/>
                </a:rPr>
                <a:t>, </a:t>
              </a:r>
              <a:r>
                <a:rPr lang="en-US" sz="1400" dirty="0" err="1" smtClean="0">
                  <a:sym typeface="Symbol"/>
                </a:rPr>
                <a:t>g</a:t>
              </a:r>
              <a:r>
                <a:rPr lang="en-US" baseline="30000" dirty="0" err="1" smtClean="0">
                  <a:sym typeface="Symbol"/>
                </a:rPr>
                <a:t>y</a:t>
              </a:r>
              <a:r>
                <a:rPr lang="en-US" sz="1400" dirty="0" smtClean="0">
                  <a:sym typeface="Symbol"/>
                </a:rPr>
                <a:t>, r ) = 1]</a:t>
              </a:r>
              <a:endParaRPr lang="en-US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35" name="Text Box 7"/>
            <p:cNvSpPr txBox="1">
              <a:spLocks noChangeArrowheads="1"/>
            </p:cNvSpPr>
            <p:nvPr/>
          </p:nvSpPr>
          <p:spPr bwMode="auto">
            <a:xfrm>
              <a:off x="755576" y="4119463"/>
              <a:ext cx="35165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2400" dirty="0" smtClean="0">
                  <a:sym typeface="Symbol"/>
                </a:rPr>
                <a:t>|</a:t>
              </a:r>
              <a:endParaRPr lang="en-US" sz="24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36" name="Text Box 7"/>
            <p:cNvSpPr txBox="1">
              <a:spLocks noChangeArrowheads="1"/>
            </p:cNvSpPr>
            <p:nvPr/>
          </p:nvSpPr>
          <p:spPr bwMode="auto">
            <a:xfrm>
              <a:off x="6884640" y="4077072"/>
              <a:ext cx="35165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2400" dirty="0" smtClean="0">
                  <a:sym typeface="Symbol"/>
                </a:rPr>
                <a:t>|</a:t>
              </a:r>
              <a:endParaRPr lang="en-US" sz="24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4012704" y="4077072"/>
              <a:ext cx="41528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2400" dirty="0" smtClean="0">
                  <a:sym typeface="Symbol"/>
                </a:rPr>
                <a:t>-</a:t>
              </a:r>
              <a:endParaRPr lang="en-US" sz="24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38" name="Text Box 7"/>
            <p:cNvSpPr txBox="1">
              <a:spLocks noChangeArrowheads="1"/>
            </p:cNvSpPr>
            <p:nvPr/>
          </p:nvSpPr>
          <p:spPr bwMode="auto">
            <a:xfrm>
              <a:off x="7092280" y="4221088"/>
              <a:ext cx="1126976" cy="3176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 </a:t>
              </a:r>
              <a:r>
                <a:rPr lang="en-US" sz="1400" dirty="0" err="1" smtClean="0">
                  <a:sym typeface="Symbol"/>
                </a:rPr>
                <a:t>negl</a:t>
              </a:r>
              <a:r>
                <a:rPr lang="en-US" sz="1400" dirty="0" smtClean="0">
                  <a:sym typeface="Symbol"/>
                </a:rPr>
                <a:t>()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179512" y="5497487"/>
            <a:ext cx="7848872" cy="3077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Theorem: HDH assumption holds   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 is a CPA-secure KEM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179512" y="6001543"/>
            <a:ext cx="7848872" cy="3077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Proof: Easy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41" name="Text Box 7"/>
          <p:cNvSpPr txBox="1">
            <a:spLocks noChangeArrowheads="1"/>
          </p:cNvSpPr>
          <p:nvPr/>
        </p:nvSpPr>
        <p:spPr bwMode="auto">
          <a:xfrm>
            <a:off x="395536" y="4057908"/>
            <a:ext cx="87484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sym typeface="Symbol"/>
              </a:rPr>
              <a:t>HDH assumption is  that there exists a group and hash function H so that HDH is hard relative to them 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680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64" grpId="0"/>
      <p:bldP spid="30" grpId="0"/>
      <p:bldP spid="39" grpId="0" animBg="1"/>
      <p:bldP spid="40" grpId="0" animBg="1"/>
      <p:bldP spid="4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35496" y="-27384"/>
            <a:ext cx="9289032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CCA Attacks in Public-key World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6" name="AutoShape 2" descr="Image result for user smil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5" descr="Image result for user smile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8" descr="Image result for user smiley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Text Box 7"/>
          <p:cNvSpPr txBox="1">
            <a:spLocks noChangeArrowheads="1"/>
          </p:cNvSpPr>
          <p:nvPr/>
        </p:nvSpPr>
        <p:spPr bwMode="auto">
          <a:xfrm>
            <a:off x="35496" y="548680"/>
            <a:ext cx="88569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en-US" sz="1400" dirty="0" smtClean="0">
                <a:solidFill>
                  <a:srgbClr val="0000FF"/>
                </a:solidFill>
                <a:sym typeface="Symbol"/>
              </a:rPr>
              <a:t>CCA attacks </a:t>
            </a:r>
            <a:r>
              <a:rPr lang="en-US" sz="1400" dirty="0" smtClean="0">
                <a:sym typeface="Symbol"/>
              </a:rPr>
              <a:t>--- attacker gets access to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decryption oracle</a:t>
            </a:r>
            <a:endParaRPr lang="en-US" sz="1400" baseline="30000" dirty="0" smtClean="0">
              <a:solidFill>
                <a:srgbClr val="0000FF"/>
              </a:solidFill>
            </a:endParaRPr>
          </a:p>
        </p:txBody>
      </p:sp>
      <p:sp>
        <p:nvSpPr>
          <p:cNvPr id="59" name="Text Box 7"/>
          <p:cNvSpPr txBox="1">
            <a:spLocks noChangeArrowheads="1"/>
          </p:cNvSpPr>
          <p:nvPr/>
        </p:nvSpPr>
        <p:spPr bwMode="auto">
          <a:xfrm>
            <a:off x="323528" y="960983"/>
            <a:ext cx="88569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More powerful than CPA attacks</a:t>
            </a:r>
            <a:endParaRPr lang="en-US" sz="1400" baseline="30000" dirty="0" smtClean="0">
              <a:solidFill>
                <a:srgbClr val="FF0000"/>
              </a:solidFill>
            </a:endParaRPr>
          </a:p>
        </p:txBody>
      </p: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35496" y="1340768"/>
            <a:ext cx="88569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en-US" sz="1400" dirty="0" smtClean="0">
                <a:sym typeface="Symbol"/>
              </a:rPr>
              <a:t>Launching CCA attacks in the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public-key world </a:t>
            </a:r>
            <a:r>
              <a:rPr lang="en-US" sz="1400" dirty="0" smtClean="0">
                <a:sym typeface="Symbol"/>
              </a:rPr>
              <a:t>is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relatively easier</a:t>
            </a:r>
            <a:endParaRPr lang="en-US" sz="1400" baseline="30000" dirty="0" smtClean="0">
              <a:solidFill>
                <a:srgbClr val="FF0000"/>
              </a:solidFill>
            </a:endParaRPr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323528" y="1700808"/>
            <a:ext cx="88569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In the symmetric-key setting, a message encrypted with the (secret) key k can originate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only</a:t>
            </a:r>
            <a:r>
              <a:rPr lang="en-US" sz="1400" dirty="0" smtClean="0">
                <a:sym typeface="Symbol"/>
              </a:rPr>
              <a:t> from a source who has the key k</a:t>
            </a:r>
            <a:endParaRPr lang="en-US" sz="1400" baseline="30000" dirty="0" smtClean="0">
              <a:solidFill>
                <a:srgbClr val="FF0000"/>
              </a:solidFill>
            </a:endParaRPr>
          </a:p>
        </p:txBody>
      </p:sp>
      <p:sp>
        <p:nvSpPr>
          <p:cNvPr id="62" name="Text Box 7"/>
          <p:cNvSpPr txBox="1">
            <a:spLocks noChangeArrowheads="1"/>
          </p:cNvSpPr>
          <p:nvPr/>
        </p:nvSpPr>
        <p:spPr bwMode="auto">
          <a:xfrm>
            <a:off x="323528" y="2276872"/>
            <a:ext cx="88569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In the public-key world, an entity can receive encrypted messages from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multiple sources </a:t>
            </a:r>
            <a:r>
              <a:rPr lang="en-US" sz="1400" dirty="0" smtClean="0">
                <a:sym typeface="Symbol"/>
              </a:rPr>
              <a:t>who knows the public key for that entity</a:t>
            </a:r>
            <a:endParaRPr lang="en-US" sz="1400" baseline="300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215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  <p:bldP spid="6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35496" y="-27384"/>
            <a:ext cx="9289032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CCA Security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6" name="AutoShape 2" descr="Image result for user smil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5" descr="Image result for user smile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8" descr="Image result for user smiley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107504" y="620689"/>
            <a:ext cx="15841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CCA experiment</a:t>
            </a:r>
            <a:endParaRPr lang="en-US" sz="1400" baseline="30000" dirty="0" smtClean="0">
              <a:solidFill>
                <a:srgbClr val="FF0000"/>
              </a:solidFill>
            </a:endParaRPr>
          </a:p>
        </p:txBody>
      </p:sp>
      <p:pic>
        <p:nvPicPr>
          <p:cNvPr id="6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2028331"/>
            <a:ext cx="1537113" cy="92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2275132"/>
            <a:ext cx="1514272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" name="Text Box 7"/>
          <p:cNvSpPr txBox="1">
            <a:spLocks noChangeArrowheads="1"/>
          </p:cNvSpPr>
          <p:nvPr/>
        </p:nvSpPr>
        <p:spPr bwMode="auto">
          <a:xfrm>
            <a:off x="251520" y="3232722"/>
            <a:ext cx="15121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I can break 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69" name="Text Box 7"/>
          <p:cNvSpPr txBox="1">
            <a:spLocks noChangeArrowheads="1"/>
          </p:cNvSpPr>
          <p:nvPr/>
        </p:nvSpPr>
        <p:spPr bwMode="auto">
          <a:xfrm>
            <a:off x="6238176" y="2956868"/>
            <a:ext cx="166083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Let me verify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70" name="Straight Connector 69"/>
          <p:cNvCxnSpPr/>
          <p:nvPr/>
        </p:nvCxnSpPr>
        <p:spPr>
          <a:xfrm>
            <a:off x="2423374" y="2748411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 Box 7"/>
          <p:cNvSpPr txBox="1">
            <a:spLocks noChangeArrowheads="1"/>
          </p:cNvSpPr>
          <p:nvPr/>
        </p:nvSpPr>
        <p:spPr bwMode="auto">
          <a:xfrm>
            <a:off x="3381544" y="2440634"/>
            <a:ext cx="263061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m</a:t>
            </a:r>
            <a:r>
              <a:rPr lang="en-US" sz="1400" baseline="-25000" dirty="0" smtClean="0"/>
              <a:t>0</a:t>
            </a:r>
            <a:r>
              <a:rPr lang="en-US" sz="1400" dirty="0" smtClean="0"/>
              <a:t>, m</a:t>
            </a:r>
            <a:r>
              <a:rPr lang="en-US" sz="1400" baseline="-25000" dirty="0" smtClean="0"/>
              <a:t>1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smtClean="0"/>
              <a:t>|m</a:t>
            </a:r>
            <a:r>
              <a:rPr lang="en-US" sz="1400" baseline="-25000" dirty="0" smtClean="0"/>
              <a:t>0</a:t>
            </a:r>
            <a:r>
              <a:rPr lang="en-US" sz="1400" dirty="0" smtClean="0"/>
              <a:t>|=|m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|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grpSp>
        <p:nvGrpSpPr>
          <p:cNvPr id="72" name="Group 48"/>
          <p:cNvGrpSpPr/>
          <p:nvPr/>
        </p:nvGrpSpPr>
        <p:grpSpPr>
          <a:xfrm>
            <a:off x="8207733" y="2768158"/>
            <a:ext cx="890464" cy="307777"/>
            <a:chOff x="7474944" y="5223804"/>
            <a:chExt cx="1003796" cy="561692"/>
          </a:xfrm>
        </p:grpSpPr>
        <p:sp>
          <p:nvSpPr>
            <p:cNvPr id="74" name="Rectangle 73"/>
            <p:cNvSpPr/>
            <p:nvPr/>
          </p:nvSpPr>
          <p:spPr>
            <a:xfrm>
              <a:off x="7524329" y="5301208"/>
              <a:ext cx="768825" cy="46388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77" name="Text Box 7"/>
            <p:cNvSpPr txBox="1">
              <a:spLocks noChangeArrowheads="1"/>
            </p:cNvSpPr>
            <p:nvPr/>
          </p:nvSpPr>
          <p:spPr bwMode="auto">
            <a:xfrm>
              <a:off x="7474944" y="5223804"/>
              <a:ext cx="1003796" cy="56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Gen(1</a:t>
              </a:r>
              <a:r>
                <a:rPr lang="en-US" sz="1400" baseline="30000" dirty="0" smtClean="0"/>
                <a:t>n</a:t>
              </a:r>
              <a:r>
                <a:rPr lang="en-US" sz="1400" dirty="0" smtClean="0"/>
                <a:t>)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7164288" y="1849181"/>
            <a:ext cx="1206246" cy="480861"/>
            <a:chOff x="7267392" y="1543317"/>
            <a:chExt cx="1359768" cy="877571"/>
          </a:xfrm>
        </p:grpSpPr>
        <p:cxnSp>
          <p:nvCxnSpPr>
            <p:cNvPr id="80" name="Straight Connector 79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 Box 7"/>
            <p:cNvSpPr txBox="1">
              <a:spLocks noChangeArrowheads="1"/>
            </p:cNvSpPr>
            <p:nvPr/>
          </p:nvSpPr>
          <p:spPr bwMode="auto">
            <a:xfrm rot="20690469">
              <a:off x="7267392" y="1543317"/>
              <a:ext cx="1359768" cy="5616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b </a:t>
              </a:r>
              <a:r>
                <a:rPr lang="en-US" sz="1400" dirty="0" smtClean="0">
                  <a:solidFill>
                    <a:srgbClr val="FF0000"/>
                  </a:solidFill>
                  <a:sym typeface="Symbol"/>
                </a:rPr>
                <a:t> {0, 1}</a:t>
              </a:r>
              <a:endParaRPr lang="en-US" sz="1400" dirty="0" smtClean="0">
                <a:solidFill>
                  <a:srgbClr val="FF0000"/>
                </a:solidFill>
              </a:endParaRPr>
            </a:p>
          </p:txBody>
        </p:sp>
      </p:grpSp>
      <p:cxnSp>
        <p:nvCxnSpPr>
          <p:cNvPr id="90" name="Straight Connector 89"/>
          <p:cNvCxnSpPr/>
          <p:nvPr/>
        </p:nvCxnSpPr>
        <p:spPr>
          <a:xfrm>
            <a:off x="2423374" y="3153826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 Box 7"/>
          <p:cNvSpPr txBox="1">
            <a:spLocks noChangeArrowheads="1"/>
          </p:cNvSpPr>
          <p:nvPr/>
        </p:nvSpPr>
        <p:spPr bwMode="auto">
          <a:xfrm>
            <a:off x="3325105" y="2820419"/>
            <a:ext cx="20366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c* </a:t>
            </a:r>
            <a:r>
              <a:rPr lang="en-US" sz="1400" dirty="0" smtClean="0">
                <a:sym typeface="Symbol"/>
              </a:rPr>
              <a:t>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baseline="-25000" dirty="0" err="1" smtClean="0">
                <a:sym typeface="Symbol"/>
              </a:rPr>
              <a:t>pk</a:t>
            </a:r>
            <a:r>
              <a:rPr lang="en-US" sz="1400" dirty="0" smtClean="0">
                <a:sym typeface="Symbol"/>
              </a:rPr>
              <a:t>(</a:t>
            </a:r>
            <a:r>
              <a:rPr lang="en-US" sz="1400" dirty="0" err="1" smtClean="0">
                <a:sym typeface="Symbol"/>
              </a:rPr>
              <a:t>m</a:t>
            </a:r>
            <a:r>
              <a:rPr lang="en-US" baseline="-25000" dirty="0" err="1" smtClean="0">
                <a:sym typeface="Symbol"/>
              </a:rPr>
              <a:t>b</a:t>
            </a:r>
            <a:r>
              <a:rPr lang="en-US" sz="1400" dirty="0" smtClean="0">
                <a:sym typeface="Symbol"/>
              </a:rPr>
              <a:t>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93" name="Straight Connector 92"/>
          <p:cNvCxnSpPr/>
          <p:nvPr/>
        </p:nvCxnSpPr>
        <p:spPr>
          <a:xfrm>
            <a:off x="2411760" y="4404595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 Box 7"/>
          <p:cNvSpPr txBox="1">
            <a:spLocks noChangeArrowheads="1"/>
          </p:cNvSpPr>
          <p:nvPr/>
        </p:nvSpPr>
        <p:spPr bwMode="auto">
          <a:xfrm>
            <a:off x="3644495" y="4096818"/>
            <a:ext cx="20366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b’ </a:t>
            </a:r>
            <a:r>
              <a:rPr lang="en-US" sz="1400" dirty="0" smtClean="0">
                <a:sym typeface="Symbol"/>
              </a:rPr>
              <a:t> {0, 1}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103" name="Text Box 7"/>
          <p:cNvSpPr txBox="1">
            <a:spLocks noChangeArrowheads="1"/>
          </p:cNvSpPr>
          <p:nvPr/>
        </p:nvSpPr>
        <p:spPr bwMode="auto">
          <a:xfrm>
            <a:off x="475928" y="1915092"/>
            <a:ext cx="15037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PPT A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104" name="Straight Arrow Connector 103"/>
          <p:cNvCxnSpPr/>
          <p:nvPr/>
        </p:nvCxnSpPr>
        <p:spPr>
          <a:xfrm flipV="1">
            <a:off x="8594141" y="3041786"/>
            <a:ext cx="0" cy="36153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5" name="Picture 2" descr="https://encrypted-tbn2.gstatic.com/images?q=tbn:ANd9GcSwsTqLN4QJQ_gBHvsPOVo5uM-ChpYI_wzBq-lnR91wydomJrIkUCXi65x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6456" y="3180459"/>
            <a:ext cx="216024" cy="518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6" name="Straight Arrow Connector 105"/>
          <p:cNvCxnSpPr/>
          <p:nvPr/>
        </p:nvCxnSpPr>
        <p:spPr>
          <a:xfrm flipH="1">
            <a:off x="7524328" y="2912172"/>
            <a:ext cx="709773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 Box 7"/>
          <p:cNvSpPr txBox="1">
            <a:spLocks noChangeArrowheads="1"/>
          </p:cNvSpPr>
          <p:nvPr/>
        </p:nvSpPr>
        <p:spPr bwMode="auto">
          <a:xfrm>
            <a:off x="7646677" y="2604395"/>
            <a:ext cx="80344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err="1">
                <a:sym typeface="Symbol"/>
              </a:rPr>
              <a:t>p</a:t>
            </a:r>
            <a:r>
              <a:rPr lang="en-US" sz="1400" dirty="0" err="1" smtClean="0">
                <a:sym typeface="Symbol"/>
              </a:rPr>
              <a:t>k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sk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108" name="Straight Connector 107"/>
          <p:cNvCxnSpPr/>
          <p:nvPr/>
        </p:nvCxnSpPr>
        <p:spPr>
          <a:xfrm>
            <a:off x="2339752" y="1504529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 Box 7"/>
          <p:cNvSpPr txBox="1">
            <a:spLocks noChangeArrowheads="1"/>
          </p:cNvSpPr>
          <p:nvPr/>
        </p:nvSpPr>
        <p:spPr bwMode="auto">
          <a:xfrm>
            <a:off x="3779912" y="1196752"/>
            <a:ext cx="80344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err="1" smtClean="0">
                <a:sym typeface="Symbol"/>
              </a:rPr>
              <a:t>pk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pic>
        <p:nvPicPr>
          <p:cNvPr id="110" name="Picture 2" descr="https://encrypted-tbn2.gstatic.com/images?q=tbn:ANd9GcSwsTqLN4QJQ_gBHvsPOVo5uM-ChpYI_wzBq-lnR91wydomJrIkUCXi65x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1740299"/>
            <a:ext cx="216024" cy="518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1" name="Straight Connector 110"/>
          <p:cNvCxnSpPr/>
          <p:nvPr/>
        </p:nvCxnSpPr>
        <p:spPr>
          <a:xfrm>
            <a:off x="2423374" y="1884314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 Box 7"/>
          <p:cNvSpPr txBox="1">
            <a:spLocks noChangeArrowheads="1"/>
          </p:cNvSpPr>
          <p:nvPr/>
        </p:nvSpPr>
        <p:spPr bwMode="auto">
          <a:xfrm>
            <a:off x="3419872" y="1576538"/>
            <a:ext cx="21602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C</a:t>
            </a:r>
            <a:r>
              <a:rPr lang="en-US" baseline="-25000" dirty="0" smtClean="0"/>
              <a:t>1</a:t>
            </a:r>
            <a:r>
              <a:rPr lang="en-US" sz="1400" dirty="0" smtClean="0"/>
              <a:t>, C</a:t>
            </a:r>
            <a:r>
              <a:rPr lang="en-US" baseline="-25000" dirty="0" smtClean="0"/>
              <a:t>2</a:t>
            </a:r>
            <a:r>
              <a:rPr lang="en-US" sz="1400" dirty="0" smtClean="0"/>
              <a:t>, …, </a:t>
            </a:r>
            <a:r>
              <a:rPr lang="en-US" sz="1400" dirty="0" err="1" smtClean="0"/>
              <a:t>C</a:t>
            </a:r>
            <a:r>
              <a:rPr lang="en-US" baseline="-25000" dirty="0" err="1" smtClean="0"/>
              <a:t>q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113" name="Text Box 7"/>
          <p:cNvSpPr txBox="1">
            <a:spLocks noChangeArrowheads="1"/>
          </p:cNvSpPr>
          <p:nvPr/>
        </p:nvSpPr>
        <p:spPr bwMode="auto">
          <a:xfrm>
            <a:off x="2483768" y="2008586"/>
            <a:ext cx="15121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M</a:t>
            </a:r>
            <a:r>
              <a:rPr lang="en-US" baseline="-25000" dirty="0" smtClean="0"/>
              <a:t>1</a:t>
            </a:r>
            <a:r>
              <a:rPr lang="en-US" sz="1400" dirty="0" smtClean="0"/>
              <a:t>, M</a:t>
            </a:r>
            <a:r>
              <a:rPr lang="en-US" baseline="-25000" dirty="0" smtClean="0"/>
              <a:t>2</a:t>
            </a:r>
            <a:r>
              <a:rPr lang="en-US" sz="1400" dirty="0" smtClean="0"/>
              <a:t>, …, </a:t>
            </a:r>
            <a:r>
              <a:rPr lang="en-US" sz="1400" dirty="0" err="1" smtClean="0"/>
              <a:t>M</a:t>
            </a:r>
            <a:r>
              <a:rPr lang="en-US" baseline="-25000" dirty="0" err="1" smtClean="0"/>
              <a:t>q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114" name="Text Box 7"/>
          <p:cNvSpPr txBox="1">
            <a:spLocks noChangeArrowheads="1"/>
          </p:cNvSpPr>
          <p:nvPr/>
        </p:nvSpPr>
        <p:spPr bwMode="auto">
          <a:xfrm>
            <a:off x="4211960" y="2008586"/>
            <a:ext cx="15121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M</a:t>
            </a:r>
            <a:r>
              <a:rPr lang="en-US" sz="2000" baseline="-25000" dirty="0" smtClean="0"/>
              <a:t>i</a:t>
            </a:r>
            <a:r>
              <a:rPr lang="en-US" sz="1400" dirty="0" smtClean="0"/>
              <a:t> = </a:t>
            </a:r>
            <a:r>
              <a:rPr lang="en-US" sz="1400" dirty="0" err="1" smtClean="0"/>
              <a:t>Dec</a:t>
            </a:r>
            <a:r>
              <a:rPr lang="en-US" baseline="-25000" dirty="0" err="1" smtClean="0"/>
              <a:t>sk</a:t>
            </a:r>
            <a:r>
              <a:rPr lang="en-US" sz="1400" dirty="0" smtClean="0"/>
              <a:t>(</a:t>
            </a:r>
            <a:r>
              <a:rPr lang="en-US" sz="1400" dirty="0" err="1" smtClean="0"/>
              <a:t>C</a:t>
            </a:r>
            <a:r>
              <a:rPr lang="en-US" baseline="-25000" dirty="0" err="1" smtClean="0"/>
              <a:t>i</a:t>
            </a:r>
            <a:r>
              <a:rPr lang="en-US" sz="1400" dirty="0" smtClean="0"/>
              <a:t>)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115" name="Straight Connector 114"/>
          <p:cNvCxnSpPr/>
          <p:nvPr/>
        </p:nvCxnSpPr>
        <p:spPr>
          <a:xfrm>
            <a:off x="2410599" y="2316363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2424535" y="3540498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 Box 7"/>
          <p:cNvSpPr txBox="1">
            <a:spLocks noChangeArrowheads="1"/>
          </p:cNvSpPr>
          <p:nvPr/>
        </p:nvSpPr>
        <p:spPr bwMode="auto">
          <a:xfrm>
            <a:off x="3421033" y="3232722"/>
            <a:ext cx="21602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baseline="-25000" dirty="0" smtClean="0"/>
              <a:t>1</a:t>
            </a:r>
            <a:r>
              <a:rPr lang="en-US" sz="1400" dirty="0" smtClean="0"/>
              <a:t>, </a:t>
            </a: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baseline="-25000" dirty="0" smtClean="0"/>
              <a:t>2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C</a:t>
            </a:r>
            <a:r>
              <a:rPr lang="en-US" baseline="-25000" dirty="0" err="1" smtClean="0"/>
              <a:t>q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118" name="Text Box 7"/>
          <p:cNvSpPr txBox="1">
            <a:spLocks noChangeArrowheads="1"/>
          </p:cNvSpPr>
          <p:nvPr/>
        </p:nvSpPr>
        <p:spPr bwMode="auto">
          <a:xfrm>
            <a:off x="2484929" y="3664770"/>
            <a:ext cx="15121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baseline="-25000" dirty="0" smtClean="0"/>
              <a:t>1</a:t>
            </a:r>
            <a:r>
              <a:rPr lang="en-US" sz="1400" dirty="0" smtClean="0"/>
              <a:t>, </a:t>
            </a: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baseline="-25000" dirty="0" smtClean="0"/>
              <a:t>2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M</a:t>
            </a:r>
            <a:r>
              <a:rPr lang="en-US" baseline="-25000" dirty="0" err="1" smtClean="0"/>
              <a:t>q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119" name="Text Box 7"/>
          <p:cNvSpPr txBox="1">
            <a:spLocks noChangeArrowheads="1"/>
          </p:cNvSpPr>
          <p:nvPr/>
        </p:nvSpPr>
        <p:spPr bwMode="auto">
          <a:xfrm>
            <a:off x="4213121" y="3664770"/>
            <a:ext cx="15121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sz="2000" baseline="-25000" dirty="0" smtClean="0"/>
              <a:t>i</a:t>
            </a:r>
            <a:r>
              <a:rPr lang="en-US" sz="1400" dirty="0" smtClean="0"/>
              <a:t> = </a:t>
            </a:r>
            <a:r>
              <a:rPr lang="en-US" sz="1400" dirty="0" err="1" smtClean="0"/>
              <a:t>Dec</a:t>
            </a:r>
            <a:r>
              <a:rPr lang="en-US" baseline="-25000" dirty="0" err="1" smtClean="0"/>
              <a:t>sk</a:t>
            </a:r>
            <a:r>
              <a:rPr lang="en-US" sz="1400" dirty="0" smtClean="0"/>
              <a:t>(</a:t>
            </a:r>
            <a:r>
              <a:rPr lang="en-US" sz="1400" dirty="0" err="1" smtClean="0">
                <a:latin typeface="Gigi" pitchFamily="82" charset="0"/>
              </a:rPr>
              <a:t>C</a:t>
            </a:r>
            <a:r>
              <a:rPr lang="en-US" baseline="-25000" dirty="0" err="1" smtClean="0"/>
              <a:t>i</a:t>
            </a:r>
            <a:r>
              <a:rPr lang="en-US" sz="1400" dirty="0" smtClean="0"/>
              <a:t>)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120" name="Straight Connector 119"/>
          <p:cNvCxnSpPr/>
          <p:nvPr/>
        </p:nvCxnSpPr>
        <p:spPr>
          <a:xfrm>
            <a:off x="2411760" y="3972547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 Box 7"/>
          <p:cNvSpPr txBox="1">
            <a:spLocks noChangeArrowheads="1"/>
          </p:cNvSpPr>
          <p:nvPr/>
        </p:nvSpPr>
        <p:spPr bwMode="auto">
          <a:xfrm>
            <a:off x="3059832" y="4600875"/>
            <a:ext cx="187220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Game  Output</a:t>
            </a:r>
            <a:endParaRPr lang="en-US" sz="1400" baseline="30000" dirty="0" smtClean="0">
              <a:solidFill>
                <a:srgbClr val="FF0000"/>
              </a:solidFill>
            </a:endParaRPr>
          </a:p>
        </p:txBody>
      </p:sp>
      <p:sp>
        <p:nvSpPr>
          <p:cNvPr id="122" name="Text Box 7"/>
          <p:cNvSpPr txBox="1">
            <a:spLocks noChangeArrowheads="1"/>
          </p:cNvSpPr>
          <p:nvPr/>
        </p:nvSpPr>
        <p:spPr bwMode="auto">
          <a:xfrm>
            <a:off x="3635896" y="4941169"/>
            <a:ext cx="129614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1, if b’ = b</a:t>
            </a:r>
            <a:endParaRPr lang="en-US" sz="1400" baseline="30000" dirty="0" smtClean="0">
              <a:solidFill>
                <a:srgbClr val="FF0000"/>
              </a:solidFill>
            </a:endParaRPr>
          </a:p>
        </p:txBody>
      </p:sp>
      <p:sp>
        <p:nvSpPr>
          <p:cNvPr id="123" name="Text Box 7"/>
          <p:cNvSpPr txBox="1">
            <a:spLocks noChangeArrowheads="1"/>
          </p:cNvSpPr>
          <p:nvPr/>
        </p:nvSpPr>
        <p:spPr bwMode="auto">
          <a:xfrm>
            <a:off x="3635896" y="5320954"/>
            <a:ext cx="129614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0, otherwise</a:t>
            </a:r>
            <a:endParaRPr lang="en-US" sz="1400" baseline="30000" dirty="0" smtClean="0">
              <a:solidFill>
                <a:srgbClr val="FF0000"/>
              </a:solidFill>
            </a:endParaRPr>
          </a:p>
        </p:txBody>
      </p:sp>
      <p:sp>
        <p:nvSpPr>
          <p:cNvPr id="125" name="Left Brace 124"/>
          <p:cNvSpPr/>
          <p:nvPr/>
        </p:nvSpPr>
        <p:spPr>
          <a:xfrm>
            <a:off x="3347864" y="4960914"/>
            <a:ext cx="216024" cy="62068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6" name="Text Box 7"/>
          <p:cNvSpPr txBox="1">
            <a:spLocks noChangeArrowheads="1"/>
          </p:cNvSpPr>
          <p:nvPr/>
        </p:nvSpPr>
        <p:spPr bwMode="auto">
          <a:xfrm>
            <a:off x="6934162" y="559712"/>
            <a:ext cx="203032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 = </a:t>
            </a:r>
            <a:r>
              <a:rPr lang="en-US" sz="1400" dirty="0" smtClean="0"/>
              <a:t>(Gen, Enc, Dec)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grpSp>
        <p:nvGrpSpPr>
          <p:cNvPr id="131" name="Group 130"/>
          <p:cNvGrpSpPr/>
          <p:nvPr/>
        </p:nvGrpSpPr>
        <p:grpSpPr>
          <a:xfrm>
            <a:off x="1547664" y="404664"/>
            <a:ext cx="1503784" cy="761311"/>
            <a:chOff x="6308576" y="5907470"/>
            <a:chExt cx="1503784" cy="761311"/>
          </a:xfrm>
        </p:grpSpPr>
        <p:sp>
          <p:nvSpPr>
            <p:cNvPr id="127" name="Text Box 7"/>
            <p:cNvSpPr txBox="1">
              <a:spLocks noChangeArrowheads="1"/>
            </p:cNvSpPr>
            <p:nvPr/>
          </p:nvSpPr>
          <p:spPr bwMode="auto">
            <a:xfrm>
              <a:off x="6308576" y="6123494"/>
              <a:ext cx="150378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err="1" smtClean="0"/>
                <a:t>PubK</a:t>
              </a:r>
              <a:r>
                <a:rPr lang="en-US" sz="1400" dirty="0" smtClean="0"/>
                <a:t>     (n)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129" name="Text Box 7"/>
            <p:cNvSpPr txBox="1">
              <a:spLocks noChangeArrowheads="1"/>
            </p:cNvSpPr>
            <p:nvPr/>
          </p:nvSpPr>
          <p:spPr bwMode="auto">
            <a:xfrm>
              <a:off x="6660232" y="6361004"/>
              <a:ext cx="6396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A, </a:t>
              </a:r>
              <a:r>
                <a:rPr lang="en-US" sz="1400" dirty="0" smtClean="0">
                  <a:sym typeface="Symbol"/>
                </a:rPr>
                <a:t>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130" name="Text Box 7"/>
            <p:cNvSpPr txBox="1">
              <a:spLocks noChangeArrowheads="1"/>
            </p:cNvSpPr>
            <p:nvPr/>
          </p:nvSpPr>
          <p:spPr bwMode="auto">
            <a:xfrm>
              <a:off x="6732240" y="5907470"/>
              <a:ext cx="6396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err="1" smtClean="0"/>
                <a:t>cca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132" name="Text Box 7"/>
          <p:cNvSpPr txBox="1">
            <a:spLocks noChangeArrowheads="1"/>
          </p:cNvSpPr>
          <p:nvPr/>
        </p:nvSpPr>
        <p:spPr bwMode="auto">
          <a:xfrm>
            <a:off x="1835696" y="6093296"/>
            <a:ext cx="230425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 is CCA-secure if:</a:t>
            </a:r>
            <a:endParaRPr lang="en-US" sz="1400" baseline="30000" dirty="0" smtClean="0">
              <a:solidFill>
                <a:srgbClr val="FF0000"/>
              </a:solidFill>
            </a:endParaRPr>
          </a:p>
        </p:txBody>
      </p:sp>
      <p:grpSp>
        <p:nvGrpSpPr>
          <p:cNvPr id="151" name="Group 150"/>
          <p:cNvGrpSpPr/>
          <p:nvPr/>
        </p:nvGrpSpPr>
        <p:grpSpPr>
          <a:xfrm>
            <a:off x="3563888" y="5877272"/>
            <a:ext cx="3384376" cy="908521"/>
            <a:chOff x="5940152" y="6007640"/>
            <a:chExt cx="3384376" cy="908521"/>
          </a:xfrm>
        </p:grpSpPr>
        <p:sp>
          <p:nvSpPr>
            <p:cNvPr id="133" name="Text Box 7"/>
            <p:cNvSpPr txBox="1">
              <a:spLocks noChangeArrowheads="1"/>
            </p:cNvSpPr>
            <p:nvPr/>
          </p:nvSpPr>
          <p:spPr bwMode="auto">
            <a:xfrm>
              <a:off x="7956376" y="6223664"/>
              <a:ext cx="1368152" cy="692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dirty="0" smtClean="0">
                  <a:sym typeface="Symbol"/>
                </a:rPr>
                <a:t>½ </a:t>
              </a:r>
              <a:r>
                <a:rPr lang="en-US" sz="1400" dirty="0" smtClean="0">
                  <a:sym typeface="Symbol"/>
                </a:rPr>
                <a:t>+ </a:t>
              </a:r>
              <a:r>
                <a:rPr lang="en-US" sz="1400" dirty="0" err="1" smtClean="0">
                  <a:sym typeface="Symbol"/>
                </a:rPr>
                <a:t>negl</a:t>
              </a:r>
              <a:r>
                <a:rPr lang="en-US" sz="1400" dirty="0" smtClean="0">
                  <a:sym typeface="Symbol"/>
                </a:rPr>
                <a:t>(n)</a:t>
              </a:r>
            </a:p>
            <a:p>
              <a:pPr marL="457200" indent="-457200">
                <a:spcBef>
                  <a:spcPct val="50000"/>
                </a:spcBef>
              </a:pPr>
              <a:endParaRPr lang="en-US" sz="14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134" name="Text Box 7"/>
            <p:cNvSpPr txBox="1">
              <a:spLocks noChangeArrowheads="1"/>
            </p:cNvSpPr>
            <p:nvPr/>
          </p:nvSpPr>
          <p:spPr bwMode="auto">
            <a:xfrm>
              <a:off x="5940152" y="6235278"/>
              <a:ext cx="56768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Pr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137" name="Text Box 7"/>
            <p:cNvSpPr txBox="1">
              <a:spLocks noChangeArrowheads="1"/>
            </p:cNvSpPr>
            <p:nvPr/>
          </p:nvSpPr>
          <p:spPr bwMode="auto">
            <a:xfrm>
              <a:off x="7308304" y="6237312"/>
              <a:ext cx="56768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= 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140" name="Double Bracket 139"/>
            <p:cNvSpPr/>
            <p:nvPr/>
          </p:nvSpPr>
          <p:spPr>
            <a:xfrm>
              <a:off x="6291808" y="6048871"/>
              <a:ext cx="1448544" cy="792088"/>
            </a:xfrm>
            <a:prstGeom prst="bracketPair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144" name="Text Box 7"/>
            <p:cNvSpPr txBox="1">
              <a:spLocks noChangeArrowheads="1"/>
            </p:cNvSpPr>
            <p:nvPr/>
          </p:nvSpPr>
          <p:spPr bwMode="auto">
            <a:xfrm>
              <a:off x="7740352" y="6237312"/>
              <a:ext cx="56768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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  <p:grpSp>
          <p:nvGrpSpPr>
            <p:cNvPr id="146" name="Group 145"/>
            <p:cNvGrpSpPr/>
            <p:nvPr/>
          </p:nvGrpSpPr>
          <p:grpSpPr>
            <a:xfrm>
              <a:off x="6308576" y="6007640"/>
              <a:ext cx="1503784" cy="761311"/>
              <a:chOff x="6308576" y="5935053"/>
              <a:chExt cx="1503784" cy="761311"/>
            </a:xfrm>
          </p:grpSpPr>
          <p:sp>
            <p:nvSpPr>
              <p:cNvPr id="148" name="Text Box 7"/>
              <p:cNvSpPr txBox="1">
                <a:spLocks noChangeArrowheads="1"/>
              </p:cNvSpPr>
              <p:nvPr/>
            </p:nvSpPr>
            <p:spPr bwMode="auto">
              <a:xfrm>
                <a:off x="6308576" y="6151077"/>
                <a:ext cx="1503784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err="1" smtClean="0"/>
                  <a:t>PubK</a:t>
                </a:r>
                <a:r>
                  <a:rPr lang="en-US" sz="1400" dirty="0" smtClean="0"/>
                  <a:t>     (n)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  <p:sp>
            <p:nvSpPr>
              <p:cNvPr id="149" name="Text Box 7"/>
              <p:cNvSpPr txBox="1">
                <a:spLocks noChangeArrowheads="1"/>
              </p:cNvSpPr>
              <p:nvPr/>
            </p:nvSpPr>
            <p:spPr bwMode="auto">
              <a:xfrm>
                <a:off x="6660232" y="6388587"/>
                <a:ext cx="63968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/>
                  <a:t>A, </a:t>
                </a:r>
                <a:r>
                  <a:rPr lang="en-US" sz="1400" dirty="0" smtClean="0">
                    <a:sym typeface="Symbol"/>
                  </a:rPr>
                  <a:t>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  <p:sp>
            <p:nvSpPr>
              <p:cNvPr id="150" name="Text Box 7"/>
              <p:cNvSpPr txBox="1">
                <a:spLocks noChangeArrowheads="1"/>
              </p:cNvSpPr>
              <p:nvPr/>
            </p:nvSpPr>
            <p:spPr bwMode="auto">
              <a:xfrm>
                <a:off x="6732240" y="5935053"/>
                <a:ext cx="63968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err="1" smtClean="0"/>
                  <a:t>cca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</p:grpSp>
      <p:grpSp>
        <p:nvGrpSpPr>
          <p:cNvPr id="152" name="Group 108"/>
          <p:cNvGrpSpPr/>
          <p:nvPr/>
        </p:nvGrpSpPr>
        <p:grpSpPr>
          <a:xfrm>
            <a:off x="2843809" y="152056"/>
            <a:ext cx="2592287" cy="1116704"/>
            <a:chOff x="35496" y="4904584"/>
            <a:chExt cx="2592287" cy="1116704"/>
          </a:xfrm>
        </p:grpSpPr>
        <p:sp>
          <p:nvSpPr>
            <p:cNvPr id="153" name="Cloud Callout 152"/>
            <p:cNvSpPr/>
            <p:nvPr/>
          </p:nvSpPr>
          <p:spPr>
            <a:xfrm>
              <a:off x="35496" y="4904584"/>
              <a:ext cx="2592287" cy="1116704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Text Box 7"/>
            <p:cNvSpPr txBox="1">
              <a:spLocks noChangeArrowheads="1"/>
            </p:cNvSpPr>
            <p:nvPr/>
          </p:nvSpPr>
          <p:spPr bwMode="auto">
            <a:xfrm>
              <a:off x="323526" y="5085184"/>
              <a:ext cx="2232249" cy="73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Encryption oracle does not need to be not explicitly provided</a:t>
              </a:r>
              <a:endParaRPr lang="en-US" baseline="30000" dirty="0" smtClean="0">
                <a:solidFill>
                  <a:srgbClr val="0000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95653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7" grpId="0"/>
      <p:bldP spid="69" grpId="0"/>
      <p:bldP spid="71" grpId="0"/>
      <p:bldP spid="91" grpId="0"/>
      <p:bldP spid="94" grpId="0"/>
      <p:bldP spid="103" grpId="0"/>
      <p:bldP spid="107" grpId="0"/>
      <p:bldP spid="109" grpId="0"/>
      <p:bldP spid="112" grpId="0"/>
      <p:bldP spid="113" grpId="0"/>
      <p:bldP spid="114" grpId="0"/>
      <p:bldP spid="117" grpId="0"/>
      <p:bldP spid="118" grpId="0"/>
      <p:bldP spid="119" grpId="0"/>
      <p:bldP spid="121" grpId="0"/>
      <p:bldP spid="122" grpId="0"/>
      <p:bldP spid="123" grpId="0"/>
      <p:bldP spid="125" grpId="0" animBg="1"/>
      <p:bldP spid="126" grpId="0"/>
      <p:bldP spid="13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35496" y="44624"/>
            <a:ext cx="9289032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Non-malleability : An Issue Related to CCA Attacks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6" name="AutoShape 2" descr="Image result for user smil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5" descr="Image result for user smile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8" descr="Image result for user smiley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Text Box 7"/>
          <p:cNvSpPr txBox="1">
            <a:spLocks noChangeArrowheads="1"/>
          </p:cNvSpPr>
          <p:nvPr/>
        </p:nvSpPr>
        <p:spPr bwMode="auto">
          <a:xfrm>
            <a:off x="35496" y="692696"/>
            <a:ext cx="88569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en-US" sz="1400" dirty="0" smtClean="0">
                <a:sym typeface="Symbol"/>
              </a:rPr>
              <a:t>An encryption scheme (symmetric/asymmetric) is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malleable</a:t>
            </a:r>
            <a:r>
              <a:rPr lang="en-US" sz="1400" dirty="0" smtClean="0">
                <a:sym typeface="Symbol"/>
              </a:rPr>
              <a:t> if the following is possible:</a:t>
            </a:r>
            <a:endParaRPr lang="en-US" sz="1400" baseline="30000" dirty="0" smtClean="0">
              <a:solidFill>
                <a:srgbClr val="0000FF"/>
              </a:solidFill>
            </a:endParaRPr>
          </a:p>
        </p:txBody>
      </p:sp>
      <p:sp>
        <p:nvSpPr>
          <p:cNvPr id="59" name="Text Box 7"/>
          <p:cNvSpPr txBox="1">
            <a:spLocks noChangeArrowheads="1"/>
          </p:cNvSpPr>
          <p:nvPr/>
        </p:nvSpPr>
        <p:spPr bwMode="auto">
          <a:xfrm>
            <a:off x="395536" y="1104999"/>
            <a:ext cx="47525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Given an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encryption c </a:t>
            </a:r>
            <a:r>
              <a:rPr lang="en-US" sz="1400" dirty="0" smtClean="0">
                <a:sym typeface="Symbol"/>
              </a:rPr>
              <a:t>of an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unknown message m</a:t>
            </a:r>
            <a:endParaRPr lang="en-US" sz="1400" baseline="30000" dirty="0" smtClean="0">
              <a:solidFill>
                <a:srgbClr val="FF0000"/>
              </a:solidFill>
            </a:endParaRPr>
          </a:p>
        </p:txBody>
      </p:sp>
      <p:sp>
        <p:nvSpPr>
          <p:cNvPr id="72" name="Text Box 7"/>
          <p:cNvSpPr txBox="1">
            <a:spLocks noChangeArrowheads="1"/>
          </p:cNvSpPr>
          <p:nvPr/>
        </p:nvSpPr>
        <p:spPr bwMode="auto">
          <a:xfrm>
            <a:off x="395536" y="1484784"/>
            <a:ext cx="475252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Possible to compute a </a:t>
            </a:r>
            <a:r>
              <a:rPr lang="en-US" sz="1400" dirty="0" err="1" smtClean="0">
                <a:solidFill>
                  <a:srgbClr val="0000FF"/>
                </a:solidFill>
                <a:sym typeface="Symbol"/>
              </a:rPr>
              <a:t>ciphertext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 c’ from c </a:t>
            </a:r>
            <a:r>
              <a:rPr lang="en-US" sz="1400" dirty="0" smtClean="0">
                <a:sym typeface="Symbol"/>
              </a:rPr>
              <a:t>which is an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encryption of an unknown m’</a:t>
            </a:r>
            <a:r>
              <a:rPr lang="en-US" sz="1400" dirty="0" smtClean="0">
                <a:sym typeface="Symbol"/>
              </a:rPr>
              <a:t>,  but which is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related to m in a known fashion</a:t>
            </a:r>
            <a:endParaRPr lang="en-US" sz="1400" baseline="30000" dirty="0" smtClean="0">
              <a:solidFill>
                <a:srgbClr val="FF00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5508104" y="1383159"/>
            <a:ext cx="838200" cy="461665"/>
          </a:xfrm>
          <a:prstGeom prst="rect">
            <a:avLst/>
          </a:prstGeom>
          <a:pattFill prst="openDmnd">
            <a:fgClr>
              <a:schemeClr val="bg1">
                <a:lumMod val="50000"/>
              </a:schemeClr>
            </a:fgClr>
            <a:bgClr>
              <a:prstClr val="white"/>
            </a:bgClr>
          </a:patt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m</a:t>
            </a:r>
            <a:endParaRPr lang="en-US" sz="2400" baseline="-25000" dirty="0"/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5804520" y="1835532"/>
            <a:ext cx="2796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dirty="0" smtClean="0">
                <a:sym typeface="Symbol"/>
              </a:rPr>
              <a:t>c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7766248" y="1383159"/>
            <a:ext cx="838200" cy="461665"/>
          </a:xfrm>
          <a:prstGeom prst="rect">
            <a:avLst/>
          </a:prstGeom>
          <a:pattFill prst="openDmnd">
            <a:fgClr>
              <a:schemeClr val="bg1">
                <a:lumMod val="50000"/>
              </a:schemeClr>
            </a:fgClr>
            <a:bgClr>
              <a:prstClr val="white"/>
            </a:bgClr>
          </a:patt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f(m)</a:t>
            </a:r>
            <a:endParaRPr lang="en-US" sz="2400" baseline="-25000" dirty="0"/>
          </a:p>
        </p:txBody>
      </p: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8028384" y="1835532"/>
            <a:ext cx="5676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dirty="0" smtClean="0">
                <a:sym typeface="Symbol"/>
              </a:rPr>
              <a:t>c’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cxnSp>
        <p:nvCxnSpPr>
          <p:cNvPr id="81" name="Straight Arrow Connector 80"/>
          <p:cNvCxnSpPr/>
          <p:nvPr/>
        </p:nvCxnSpPr>
        <p:spPr>
          <a:xfrm>
            <a:off x="6516216" y="1628800"/>
            <a:ext cx="115212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35496" y="2348880"/>
            <a:ext cx="88569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en-US" sz="1400" dirty="0" smtClean="0">
                <a:sym typeface="Symbol"/>
              </a:rPr>
              <a:t>Ex:</a:t>
            </a:r>
            <a:endParaRPr lang="en-US" sz="1400" baseline="30000" dirty="0" smtClean="0">
              <a:solidFill>
                <a:srgbClr val="0000FF"/>
              </a:solidFill>
            </a:endParaRPr>
          </a:p>
        </p:txBody>
      </p:sp>
      <p:sp>
        <p:nvSpPr>
          <p:cNvPr id="83" name="Text Box 7"/>
          <p:cNvSpPr txBox="1">
            <a:spLocks noChangeArrowheads="1"/>
          </p:cNvSpPr>
          <p:nvPr/>
        </p:nvSpPr>
        <p:spPr bwMode="auto">
          <a:xfrm>
            <a:off x="6749008" y="1916832"/>
            <a:ext cx="8473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Known f </a:t>
            </a:r>
            <a:endParaRPr lang="en-US" sz="1400" baseline="30000" dirty="0" smtClean="0">
              <a:solidFill>
                <a:srgbClr val="FF0000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077616" y="2823319"/>
            <a:ext cx="838200" cy="461665"/>
          </a:xfrm>
          <a:prstGeom prst="rect">
            <a:avLst/>
          </a:prstGeom>
          <a:pattFill prst="openDmnd">
            <a:fgClr>
              <a:schemeClr val="bg1">
                <a:lumMod val="50000"/>
              </a:schemeClr>
            </a:fgClr>
            <a:bgClr>
              <a:prstClr val="white"/>
            </a:bgClr>
          </a:patt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m</a:t>
            </a:r>
            <a:endParaRPr lang="en-US" sz="2400" baseline="-25000" dirty="0"/>
          </a:p>
        </p:txBody>
      </p:sp>
      <p:sp>
        <p:nvSpPr>
          <p:cNvPr id="85" name="Text Box 7"/>
          <p:cNvSpPr txBox="1">
            <a:spLocks noChangeArrowheads="1"/>
          </p:cNvSpPr>
          <p:nvPr/>
        </p:nvSpPr>
        <p:spPr bwMode="auto">
          <a:xfrm>
            <a:off x="2374032" y="3275692"/>
            <a:ext cx="2796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dirty="0" smtClean="0">
                <a:sym typeface="Symbol"/>
              </a:rPr>
              <a:t>c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4139952" y="2823319"/>
            <a:ext cx="838200" cy="461665"/>
          </a:xfrm>
          <a:prstGeom prst="rect">
            <a:avLst/>
          </a:prstGeom>
          <a:pattFill prst="openDmnd">
            <a:fgClr>
              <a:schemeClr val="bg1">
                <a:lumMod val="50000"/>
              </a:schemeClr>
            </a:fgClr>
            <a:bgClr>
              <a:prstClr val="white"/>
            </a:bgClr>
          </a:patt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2m</a:t>
            </a:r>
            <a:endParaRPr lang="en-US" sz="2400" baseline="-25000" dirty="0"/>
          </a:p>
        </p:txBody>
      </p:sp>
      <p:sp>
        <p:nvSpPr>
          <p:cNvPr id="87" name="Text Box 7"/>
          <p:cNvSpPr txBox="1">
            <a:spLocks noChangeArrowheads="1"/>
          </p:cNvSpPr>
          <p:nvPr/>
        </p:nvSpPr>
        <p:spPr bwMode="auto">
          <a:xfrm>
            <a:off x="4402088" y="3275692"/>
            <a:ext cx="5676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dirty="0" smtClean="0">
                <a:sym typeface="Symbol"/>
              </a:rPr>
              <a:t>c’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cxnSp>
        <p:nvCxnSpPr>
          <p:cNvPr id="92" name="Straight Arrow Connector 91"/>
          <p:cNvCxnSpPr/>
          <p:nvPr/>
        </p:nvCxnSpPr>
        <p:spPr>
          <a:xfrm>
            <a:off x="2987824" y="3068960"/>
            <a:ext cx="115212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35496" y="3789040"/>
            <a:ext cx="88569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en-US" sz="1400" dirty="0" smtClean="0">
                <a:sym typeface="Symbol"/>
              </a:rPr>
              <a:t>If an encryption scheme is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CCA-secure</a:t>
            </a:r>
            <a:r>
              <a:rPr lang="en-US" sz="1400" dirty="0" smtClean="0">
                <a:sym typeface="Symbol"/>
              </a:rPr>
              <a:t>  it is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non-malleable and vice versa</a:t>
            </a:r>
            <a:endParaRPr lang="en-US" sz="1400" baseline="30000" dirty="0" smtClean="0">
              <a:solidFill>
                <a:srgbClr val="0000FF"/>
              </a:solidFill>
            </a:endParaRPr>
          </a:p>
        </p:txBody>
      </p:sp>
      <p:sp>
        <p:nvSpPr>
          <p:cNvPr id="96" name="Text Box 7"/>
          <p:cNvSpPr txBox="1">
            <a:spLocks noChangeArrowheads="1"/>
          </p:cNvSpPr>
          <p:nvPr/>
        </p:nvSpPr>
        <p:spPr bwMode="auto">
          <a:xfrm>
            <a:off x="323528" y="4201343"/>
            <a:ext cx="88569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Otherwise an attacker in the CCA game on receiving challenge </a:t>
            </a:r>
            <a:r>
              <a:rPr lang="en-US" sz="1400" dirty="0" err="1" smtClean="0">
                <a:sym typeface="Symbol"/>
              </a:rPr>
              <a:t>ciphertext</a:t>
            </a:r>
            <a:r>
              <a:rPr lang="en-US" sz="1400" dirty="0" smtClean="0">
                <a:sym typeface="Symbol"/>
              </a:rPr>
              <a:t>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c*  Enc(</a:t>
            </a:r>
            <a:r>
              <a:rPr lang="en-US" sz="1400" dirty="0" err="1" smtClean="0">
                <a:solidFill>
                  <a:srgbClr val="FF0000"/>
                </a:solidFill>
                <a:sym typeface="Symbol"/>
              </a:rPr>
              <a:t>m</a:t>
            </a:r>
            <a:r>
              <a:rPr lang="en-US" baseline="-25000" dirty="0" err="1" smtClean="0">
                <a:solidFill>
                  <a:srgbClr val="FF0000"/>
                </a:solidFill>
                <a:sym typeface="Symbol"/>
              </a:rPr>
              <a:t>b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) </a:t>
            </a:r>
            <a:r>
              <a:rPr lang="en-US" sz="1400" dirty="0" smtClean="0">
                <a:sym typeface="Symbol"/>
              </a:rPr>
              <a:t>can query the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decryption oracle</a:t>
            </a:r>
            <a:r>
              <a:rPr lang="en-US" sz="1400" dirty="0" smtClean="0">
                <a:sym typeface="Symbol"/>
              </a:rPr>
              <a:t> on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c’  Enc(f(</a:t>
            </a:r>
            <a:r>
              <a:rPr lang="en-US" sz="1400" dirty="0" err="1" smtClean="0">
                <a:solidFill>
                  <a:srgbClr val="0000FF"/>
                </a:solidFill>
                <a:sym typeface="Symbol"/>
              </a:rPr>
              <a:t>m</a:t>
            </a:r>
            <a:r>
              <a:rPr lang="en-US" baseline="-25000" dirty="0" err="1" smtClean="0">
                <a:solidFill>
                  <a:srgbClr val="0000FF"/>
                </a:solidFill>
                <a:sym typeface="Symbol"/>
              </a:rPr>
              <a:t>b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)) </a:t>
            </a:r>
            <a:r>
              <a:rPr lang="en-US" sz="1400" dirty="0" smtClean="0">
                <a:sym typeface="Symbol"/>
              </a:rPr>
              <a:t>and obtain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f(</a:t>
            </a:r>
            <a:r>
              <a:rPr lang="en-US" sz="1400" dirty="0" err="1" smtClean="0">
                <a:solidFill>
                  <a:srgbClr val="0000FF"/>
                </a:solidFill>
                <a:sym typeface="Symbol"/>
              </a:rPr>
              <a:t>m</a:t>
            </a:r>
            <a:r>
              <a:rPr lang="en-US" baseline="-25000" dirty="0" err="1" smtClean="0">
                <a:solidFill>
                  <a:srgbClr val="0000FF"/>
                </a:solidFill>
                <a:sym typeface="Symbol"/>
              </a:rPr>
              <a:t>b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)</a:t>
            </a:r>
            <a:endParaRPr lang="en-US" sz="1400" baseline="30000" dirty="0" smtClean="0">
              <a:solidFill>
                <a:srgbClr val="0000FF"/>
              </a:solidFill>
            </a:endParaRPr>
          </a:p>
        </p:txBody>
      </p:sp>
      <p:sp>
        <p:nvSpPr>
          <p:cNvPr id="97" name="Text Box 7"/>
          <p:cNvSpPr txBox="1">
            <a:spLocks noChangeArrowheads="1"/>
          </p:cNvSpPr>
          <p:nvPr/>
        </p:nvSpPr>
        <p:spPr bwMode="auto">
          <a:xfrm>
            <a:off x="35496" y="4869160"/>
            <a:ext cx="88569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en-US" sz="1400" dirty="0" smtClean="0">
                <a:sym typeface="Symbol"/>
              </a:rPr>
              <a:t>Malleability has both advantages as well as disadvantages</a:t>
            </a:r>
            <a:endParaRPr lang="en-US" sz="1400" baseline="30000" dirty="0" smtClean="0">
              <a:solidFill>
                <a:srgbClr val="0000FF"/>
              </a:solidFill>
            </a:endParaRPr>
          </a:p>
        </p:txBody>
      </p:sp>
      <p:sp>
        <p:nvSpPr>
          <p:cNvPr id="98" name="Text Box 7"/>
          <p:cNvSpPr txBox="1">
            <a:spLocks noChangeArrowheads="1"/>
          </p:cNvSpPr>
          <p:nvPr/>
        </p:nvSpPr>
        <p:spPr bwMode="auto">
          <a:xfrm>
            <a:off x="323528" y="5281463"/>
            <a:ext cx="88569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Disadvantage: consider an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e-auction</a:t>
            </a:r>
            <a:r>
              <a:rPr lang="en-US" sz="1400" dirty="0" smtClean="0">
                <a:sym typeface="Symbol"/>
              </a:rPr>
              <a:t> among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two bidders</a:t>
            </a:r>
            <a:r>
              <a:rPr lang="en-US" sz="1400" dirty="0" smtClean="0">
                <a:sym typeface="Symbol"/>
              </a:rPr>
              <a:t>. </a:t>
            </a:r>
            <a:endParaRPr lang="en-US" sz="1400" baseline="30000" dirty="0" smtClean="0">
              <a:solidFill>
                <a:srgbClr val="0000FF"/>
              </a:solidFill>
            </a:endParaRPr>
          </a:p>
        </p:txBody>
      </p:sp>
      <p:sp>
        <p:nvSpPr>
          <p:cNvPr id="99" name="Text Box 7"/>
          <p:cNvSpPr txBox="1">
            <a:spLocks noChangeArrowheads="1"/>
          </p:cNvSpPr>
          <p:nvPr/>
        </p:nvSpPr>
        <p:spPr bwMode="auto">
          <a:xfrm>
            <a:off x="539552" y="5661248"/>
            <a:ext cx="88569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1400" dirty="0" smtClean="0">
                <a:sym typeface="Symbol"/>
              </a:rPr>
              <a:t>A malicious bidder can always win without even knowing the other bid </a:t>
            </a:r>
            <a:endParaRPr lang="en-US" sz="1400" baseline="30000" dirty="0" smtClean="0">
              <a:solidFill>
                <a:srgbClr val="0000FF"/>
              </a:solidFill>
            </a:endParaRPr>
          </a:p>
        </p:txBody>
      </p:sp>
      <p:sp>
        <p:nvSpPr>
          <p:cNvPr id="100" name="Text Box 7"/>
          <p:cNvSpPr txBox="1">
            <a:spLocks noChangeArrowheads="1"/>
          </p:cNvSpPr>
          <p:nvPr/>
        </p:nvSpPr>
        <p:spPr bwMode="auto">
          <a:xfrm>
            <a:off x="323528" y="6021288"/>
            <a:ext cx="88569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Advantage ?</a:t>
            </a:r>
            <a:endParaRPr lang="en-US" sz="1400" baseline="30000" dirty="0" smtClean="0">
              <a:solidFill>
                <a:srgbClr val="0000FF"/>
              </a:solidFill>
            </a:endParaRPr>
          </a:p>
        </p:txBody>
      </p:sp>
      <p:sp>
        <p:nvSpPr>
          <p:cNvPr id="101" name="Text Box 7"/>
          <p:cNvSpPr txBox="1">
            <a:spLocks noChangeArrowheads="1"/>
          </p:cNvSpPr>
          <p:nvPr/>
        </p:nvSpPr>
        <p:spPr bwMode="auto">
          <a:xfrm>
            <a:off x="467544" y="6433591"/>
            <a:ext cx="88569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1400" dirty="0" smtClean="0">
                <a:sym typeface="Symbol"/>
              </a:rPr>
              <a:t>Think of it. Will see in the next course</a:t>
            </a:r>
            <a:endParaRPr lang="en-US" sz="1400" baseline="300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859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72" grpId="0"/>
      <p:bldP spid="73" grpId="0" animBg="1"/>
      <p:bldP spid="75" grpId="0"/>
      <p:bldP spid="76" grpId="0" animBg="1"/>
      <p:bldP spid="78" grpId="0"/>
      <p:bldP spid="82" grpId="0"/>
      <p:bldP spid="83" grpId="0"/>
      <p:bldP spid="84" grpId="0" animBg="1"/>
      <p:bldP spid="85" grpId="0"/>
      <p:bldP spid="86" grpId="0" animBg="1"/>
      <p:bldP spid="87" grpId="0"/>
      <p:bldP spid="95" grpId="0"/>
      <p:bldP spid="96" grpId="0"/>
      <p:bldP spid="97" grpId="0"/>
      <p:bldP spid="98" grpId="0"/>
      <p:bldP spid="99" grpId="0"/>
      <p:bldP spid="100" grpId="0"/>
      <p:bldP spid="10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-108520" y="-27384"/>
            <a:ext cx="9396536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El </a:t>
            </a:r>
            <a:r>
              <a:rPr lang="en-US" sz="2800" kern="0" dirty="0" err="1" smtClean="0">
                <a:solidFill>
                  <a:srgbClr val="009900"/>
                </a:solidFill>
                <a:ea typeface="+mj-ea"/>
                <a:cs typeface="+mj-cs"/>
              </a:rPr>
              <a:t>Gamal</a:t>
            </a: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 is malleable (NOT CCA-secure)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58370" name="AutoShape 2" descr="Image result for smil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" name="AutoShape 2" descr="Image result for us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5" descr="Image result for key clip ar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Image result for key clip ar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0" y="960983"/>
            <a:ext cx="9144000" cy="1296144"/>
          </a:xfrm>
          <a:prstGeom prst="rect">
            <a:avLst/>
          </a:prstGeom>
          <a:solidFill>
            <a:srgbClr val="CCFFCC"/>
          </a:solidFill>
          <a:ln w="28575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>
            <a:off x="0" y="960983"/>
            <a:ext cx="9144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36512" y="2257127"/>
            <a:ext cx="9144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5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64834" y="1422739"/>
            <a:ext cx="573993" cy="76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1422739"/>
            <a:ext cx="570359" cy="76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" name="Rectangle 57"/>
          <p:cNvSpPr/>
          <p:nvPr/>
        </p:nvSpPr>
        <p:spPr>
          <a:xfrm>
            <a:off x="2339752" y="1350059"/>
            <a:ext cx="1656184" cy="835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62" name="Straight Arrow Connector 61"/>
          <p:cNvCxnSpPr/>
          <p:nvPr/>
        </p:nvCxnSpPr>
        <p:spPr>
          <a:xfrm>
            <a:off x="749871" y="1803929"/>
            <a:ext cx="1589881" cy="2115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611560" y="1393031"/>
            <a:ext cx="194421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err="1"/>
              <a:t>m</a:t>
            </a:r>
            <a:r>
              <a:rPr lang="en-US" sz="1400" dirty="0" err="1" smtClean="0"/>
              <a:t>,pk</a:t>
            </a:r>
            <a:r>
              <a:rPr lang="en-US" sz="1400" dirty="0" smtClean="0"/>
              <a:t>= (</a:t>
            </a:r>
            <a:r>
              <a:rPr lang="en-US" sz="1400" dirty="0" err="1" smtClean="0"/>
              <a:t>G,o,q,g,h</a:t>
            </a:r>
            <a:r>
              <a:rPr lang="en-US" sz="1400" dirty="0" smtClean="0"/>
              <a:t>=</a:t>
            </a:r>
            <a:r>
              <a:rPr lang="en-US" sz="1400" dirty="0" err="1" smtClean="0"/>
              <a:t>g</a:t>
            </a:r>
            <a:r>
              <a:rPr lang="en-US" sz="1400" baseline="30000" dirty="0" err="1" smtClean="0"/>
              <a:t>x</a:t>
            </a:r>
            <a:r>
              <a:rPr lang="en-US" sz="1400" dirty="0" smtClean="0"/>
              <a:t>)</a:t>
            </a:r>
            <a:endParaRPr lang="en-US" sz="1400" baseline="-25000" dirty="0" smtClean="0"/>
          </a:p>
        </p:txBody>
      </p:sp>
      <p:cxnSp>
        <p:nvCxnSpPr>
          <p:cNvPr id="65" name="Straight Arrow Connector 64"/>
          <p:cNvCxnSpPr/>
          <p:nvPr/>
        </p:nvCxnSpPr>
        <p:spPr>
          <a:xfrm>
            <a:off x="3995936" y="1825079"/>
            <a:ext cx="106889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4067944" y="1393031"/>
            <a:ext cx="9361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c  </a:t>
            </a:r>
            <a:endParaRPr lang="en-US" baseline="-25000" dirty="0" smtClean="0"/>
          </a:p>
        </p:txBody>
      </p:sp>
      <p:sp>
        <p:nvSpPr>
          <p:cNvPr id="67" name="Text Box 7"/>
          <p:cNvSpPr txBox="1">
            <a:spLocks noChangeArrowheads="1"/>
          </p:cNvSpPr>
          <p:nvPr/>
        </p:nvSpPr>
        <p:spPr bwMode="auto">
          <a:xfrm>
            <a:off x="2699792" y="982469"/>
            <a:ext cx="3168352" cy="307777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/>
              <a:t>Public Key </a:t>
            </a:r>
            <a:r>
              <a:rPr lang="en-US" sz="1400" dirty="0" err="1" smtClean="0"/>
              <a:t>pk</a:t>
            </a:r>
            <a:r>
              <a:rPr lang="en-US" sz="1400" dirty="0" smtClean="0"/>
              <a:t> = (</a:t>
            </a:r>
            <a:r>
              <a:rPr lang="en-US" sz="1400" dirty="0" err="1" smtClean="0"/>
              <a:t>G,o,q,g,h</a:t>
            </a:r>
            <a:r>
              <a:rPr lang="en-US" sz="1400" dirty="0" smtClean="0"/>
              <a:t>=</a:t>
            </a:r>
            <a:r>
              <a:rPr lang="en-US" sz="1400" dirty="0" err="1" smtClean="0"/>
              <a:t>g</a:t>
            </a:r>
            <a:r>
              <a:rPr lang="en-US" sz="1400" baseline="30000" dirty="0" err="1" smtClean="0"/>
              <a:t>x</a:t>
            </a:r>
            <a:r>
              <a:rPr lang="en-US" sz="1400" dirty="0" smtClean="0"/>
              <a:t>)</a:t>
            </a:r>
            <a:endParaRPr lang="en-US" sz="1400" baseline="-25000" dirty="0" smtClean="0"/>
          </a:p>
        </p:txBody>
      </p:sp>
      <p:cxnSp>
        <p:nvCxnSpPr>
          <p:cNvPr id="71" name="Straight Arrow Connector 70"/>
          <p:cNvCxnSpPr/>
          <p:nvPr/>
        </p:nvCxnSpPr>
        <p:spPr>
          <a:xfrm>
            <a:off x="5640898" y="1825079"/>
            <a:ext cx="1296144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 Box 7"/>
          <p:cNvSpPr txBox="1">
            <a:spLocks noChangeArrowheads="1"/>
          </p:cNvSpPr>
          <p:nvPr/>
        </p:nvSpPr>
        <p:spPr bwMode="auto">
          <a:xfrm>
            <a:off x="6012160" y="1465039"/>
            <a:ext cx="99689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/>
              <a:t>c</a:t>
            </a:r>
            <a:r>
              <a:rPr lang="en-US" sz="1600" dirty="0" err="1" smtClean="0"/>
              <a:t>,sk</a:t>
            </a:r>
            <a:r>
              <a:rPr lang="en-US" sz="1600" dirty="0" smtClean="0"/>
              <a:t>=x</a:t>
            </a:r>
            <a:endParaRPr lang="en-US" sz="1600" baseline="-25000" dirty="0" smtClean="0"/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2339752" y="1321023"/>
            <a:ext cx="165618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err="1" smtClean="0"/>
              <a:t>Enc</a:t>
            </a:r>
            <a:r>
              <a:rPr lang="en-US" sz="1400" baseline="-25000" dirty="0" err="1" smtClean="0"/>
              <a:t>pk</a:t>
            </a:r>
            <a:r>
              <a:rPr lang="en-US" sz="1400" dirty="0" smtClean="0"/>
              <a:t>(m)</a:t>
            </a:r>
          </a:p>
          <a:p>
            <a:pPr marL="457200" indent="-457200">
              <a:spcBef>
                <a:spcPct val="50000"/>
              </a:spcBef>
            </a:pPr>
            <a:r>
              <a:rPr lang="en-US" sz="1200" dirty="0" smtClean="0"/>
              <a:t>c</a:t>
            </a:r>
            <a:r>
              <a:rPr lang="en-US" sz="1200" baseline="-25000" dirty="0" smtClean="0"/>
              <a:t>1 </a:t>
            </a:r>
            <a:r>
              <a:rPr lang="en-US" sz="1200" dirty="0" smtClean="0"/>
              <a:t>= </a:t>
            </a:r>
            <a:r>
              <a:rPr lang="en-US" sz="1200" dirty="0" err="1" smtClean="0"/>
              <a:t>g</a:t>
            </a:r>
            <a:r>
              <a:rPr lang="en-US" sz="1200" baseline="30000" dirty="0" err="1" smtClean="0"/>
              <a:t>y</a:t>
            </a:r>
            <a:r>
              <a:rPr lang="en-US" sz="1200" baseline="30000" dirty="0" smtClean="0"/>
              <a:t> </a:t>
            </a:r>
            <a:r>
              <a:rPr lang="en-US" sz="1200" dirty="0" smtClean="0"/>
              <a:t> for random y </a:t>
            </a:r>
          </a:p>
          <a:p>
            <a:pPr marL="457200" indent="-457200">
              <a:spcBef>
                <a:spcPct val="50000"/>
              </a:spcBef>
            </a:pPr>
            <a:r>
              <a:rPr lang="en-US" sz="1200" dirty="0" smtClean="0"/>
              <a:t>c</a:t>
            </a:r>
            <a:r>
              <a:rPr lang="en-US" sz="1200" baseline="-25000" dirty="0" smtClean="0"/>
              <a:t>2</a:t>
            </a:r>
            <a:r>
              <a:rPr lang="en-US" sz="1200" dirty="0" smtClean="0"/>
              <a:t> = </a:t>
            </a:r>
            <a:r>
              <a:rPr lang="en-US" sz="1200" dirty="0" err="1" smtClean="0"/>
              <a:t>h</a:t>
            </a:r>
            <a:r>
              <a:rPr lang="en-US" sz="1200" baseline="30000" dirty="0" err="1" smtClean="0"/>
              <a:t>y</a:t>
            </a:r>
            <a:r>
              <a:rPr lang="en-US" sz="1200" baseline="30000" dirty="0" smtClean="0"/>
              <a:t>.</a:t>
            </a:r>
            <a:r>
              <a:rPr lang="en-US" sz="1200" dirty="0" smtClean="0"/>
              <a:t>. m </a:t>
            </a:r>
            <a:endParaRPr lang="en-US" sz="1200" dirty="0"/>
          </a:p>
        </p:txBody>
      </p:sp>
      <p:sp>
        <p:nvSpPr>
          <p:cNvPr id="80" name="Rectangle 79"/>
          <p:cNvSpPr/>
          <p:nvPr/>
        </p:nvSpPr>
        <p:spPr>
          <a:xfrm>
            <a:off x="7020272" y="1422067"/>
            <a:ext cx="180020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7092280" y="1422067"/>
            <a:ext cx="205172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err="1" smtClean="0"/>
              <a:t>Dec</a:t>
            </a:r>
            <a:r>
              <a:rPr lang="en-US" sz="1400" baseline="-25000" dirty="0" err="1" smtClean="0"/>
              <a:t>sk</a:t>
            </a:r>
            <a:r>
              <a:rPr lang="en-US" sz="1400" dirty="0" smtClean="0"/>
              <a:t>(c)</a:t>
            </a:r>
          </a:p>
          <a:p>
            <a:pPr marL="457200" indent="-457200">
              <a:spcBef>
                <a:spcPct val="50000"/>
              </a:spcBef>
            </a:pPr>
            <a:r>
              <a:rPr lang="en-US" sz="1200" dirty="0">
                <a:sym typeface="Symbol"/>
              </a:rPr>
              <a:t>c</a:t>
            </a:r>
            <a:r>
              <a:rPr lang="en-US" sz="1200" baseline="-25000" dirty="0">
                <a:sym typeface="Symbol"/>
              </a:rPr>
              <a:t>2</a:t>
            </a:r>
            <a:r>
              <a:rPr lang="en-US" sz="1200" dirty="0">
                <a:sym typeface="Symbol"/>
              </a:rPr>
              <a:t> / (c</a:t>
            </a:r>
            <a:r>
              <a:rPr lang="en-US" sz="1200" baseline="-25000" dirty="0">
                <a:sym typeface="Symbol"/>
              </a:rPr>
              <a:t>1</a:t>
            </a:r>
            <a:r>
              <a:rPr lang="en-US" sz="1200" dirty="0">
                <a:sym typeface="Symbol"/>
              </a:rPr>
              <a:t>)</a:t>
            </a:r>
            <a:r>
              <a:rPr lang="en-US" sz="1200" baseline="30000" dirty="0">
                <a:sym typeface="Symbol"/>
              </a:rPr>
              <a:t>x</a:t>
            </a:r>
            <a:r>
              <a:rPr lang="en-US" sz="1200" dirty="0">
                <a:sym typeface="Symbol"/>
              </a:rPr>
              <a:t> = c</a:t>
            </a:r>
            <a:r>
              <a:rPr lang="en-US" sz="1200" baseline="-25000" dirty="0">
                <a:sym typeface="Symbol"/>
              </a:rPr>
              <a:t>2</a:t>
            </a:r>
            <a:r>
              <a:rPr lang="en-US" sz="1200" dirty="0">
                <a:sym typeface="Symbol"/>
              </a:rPr>
              <a:t> . [(c</a:t>
            </a:r>
            <a:r>
              <a:rPr lang="en-US" sz="1200" baseline="-25000" dirty="0">
                <a:sym typeface="Symbol"/>
              </a:rPr>
              <a:t>1</a:t>
            </a:r>
            <a:r>
              <a:rPr lang="en-US" sz="1200" dirty="0">
                <a:sym typeface="Symbol"/>
              </a:rPr>
              <a:t>)</a:t>
            </a:r>
            <a:r>
              <a:rPr lang="en-US" sz="1200" baseline="30000" dirty="0">
                <a:sym typeface="Symbol"/>
              </a:rPr>
              <a:t>x</a:t>
            </a:r>
            <a:r>
              <a:rPr lang="en-US" sz="1200" dirty="0">
                <a:sym typeface="Symbol"/>
              </a:rPr>
              <a:t>]</a:t>
            </a:r>
            <a:r>
              <a:rPr lang="en-US" sz="1200" baseline="30000" dirty="0">
                <a:sym typeface="Symbol"/>
              </a:rPr>
              <a:t>-</a:t>
            </a:r>
            <a:r>
              <a:rPr lang="en-US" sz="1200" baseline="30000" dirty="0" smtClean="0">
                <a:sym typeface="Symbol"/>
              </a:rPr>
              <a:t>1</a:t>
            </a:r>
            <a:endParaRPr lang="en-US" sz="1200" baseline="30000" dirty="0">
              <a:solidFill>
                <a:srgbClr val="0000FF"/>
              </a:solidFill>
            </a:endParaRPr>
          </a:p>
        </p:txBody>
      </p:sp>
      <p:sp>
        <p:nvSpPr>
          <p:cNvPr id="41" name="Text Box 7"/>
          <p:cNvSpPr txBox="1">
            <a:spLocks noChangeArrowheads="1"/>
          </p:cNvSpPr>
          <p:nvPr/>
        </p:nvSpPr>
        <p:spPr bwMode="auto">
          <a:xfrm>
            <a:off x="-36512" y="2617167"/>
            <a:ext cx="89289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 smtClean="0">
                <a:sym typeface="Symbol"/>
              </a:rPr>
              <a:t>Given  El </a:t>
            </a:r>
            <a:r>
              <a:rPr lang="en-US" sz="1400" dirty="0" err="1" smtClean="0">
                <a:sym typeface="Symbol"/>
              </a:rPr>
              <a:t>Gamal</a:t>
            </a:r>
            <a:r>
              <a:rPr lang="en-US" sz="1400" dirty="0" smtClean="0">
                <a:sym typeface="Symbol"/>
              </a:rPr>
              <a:t>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encryption (c</a:t>
            </a:r>
            <a:r>
              <a:rPr lang="en-US" baseline="-25000" dirty="0" smtClean="0">
                <a:solidFill>
                  <a:srgbClr val="FF0000"/>
                </a:solidFill>
                <a:sym typeface="Symbol"/>
              </a:rPr>
              <a:t>1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, c</a:t>
            </a:r>
            <a:r>
              <a:rPr lang="en-US" baseline="-25000" dirty="0" smtClean="0">
                <a:solidFill>
                  <a:srgbClr val="FF0000"/>
                </a:solidFill>
                <a:sym typeface="Symbol"/>
              </a:rPr>
              <a:t>2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) of m</a:t>
            </a:r>
            <a:r>
              <a:rPr lang="en-US" sz="1400" dirty="0" smtClean="0">
                <a:sym typeface="Symbol"/>
              </a:rPr>
              <a:t> under the public key h, can you come up with an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encryption of 2m </a:t>
            </a:r>
            <a:r>
              <a:rPr lang="en-US" sz="1400" dirty="0" smtClean="0">
                <a:sym typeface="Symbol"/>
              </a:rPr>
              <a:t>?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395536" y="3245494"/>
            <a:ext cx="49685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What will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(c</a:t>
            </a:r>
            <a:r>
              <a:rPr lang="en-US" baseline="-25000" dirty="0" smtClean="0">
                <a:solidFill>
                  <a:srgbClr val="0000FF"/>
                </a:solidFill>
                <a:sym typeface="Symbol"/>
              </a:rPr>
              <a:t>1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, 2c</a:t>
            </a:r>
            <a:r>
              <a:rPr lang="en-US" baseline="-25000" dirty="0" smtClean="0">
                <a:solidFill>
                  <a:srgbClr val="0000FF"/>
                </a:solidFill>
                <a:sym typeface="Symbol"/>
              </a:rPr>
              <a:t>2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) </a:t>
            </a:r>
            <a:r>
              <a:rPr lang="en-US" sz="1400" dirty="0" smtClean="0">
                <a:sym typeface="Symbol"/>
              </a:rPr>
              <a:t>correspond to ?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35496" y="3841303"/>
            <a:ext cx="93610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 smtClean="0">
                <a:sym typeface="Symbol"/>
              </a:rPr>
              <a:t>Can you compute a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different </a:t>
            </a:r>
            <a:r>
              <a:rPr lang="en-US" sz="1400" dirty="0" err="1" smtClean="0">
                <a:solidFill>
                  <a:srgbClr val="FF0000"/>
                </a:solidFill>
                <a:sym typeface="Symbol"/>
              </a:rPr>
              <a:t>ciphertext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(c’</a:t>
            </a:r>
            <a:r>
              <a:rPr lang="en-US" baseline="-25000" dirty="0" smtClean="0">
                <a:solidFill>
                  <a:srgbClr val="FF0000"/>
                </a:solidFill>
                <a:sym typeface="Symbol"/>
              </a:rPr>
              <a:t>1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, c’</a:t>
            </a:r>
            <a:r>
              <a:rPr lang="en-US" sz="1400" baseline="-25000" dirty="0" smtClean="0">
                <a:solidFill>
                  <a:srgbClr val="FF0000"/>
                </a:solidFill>
                <a:sym typeface="Symbol"/>
              </a:rPr>
              <a:t>2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) for 2m</a:t>
            </a:r>
            <a:r>
              <a:rPr lang="en-US" sz="1400" dirty="0" smtClean="0">
                <a:sym typeface="Symbol"/>
              </a:rPr>
              <a:t>, where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c</a:t>
            </a:r>
            <a:r>
              <a:rPr lang="en-US" baseline="-25000" dirty="0" smtClean="0">
                <a:solidFill>
                  <a:srgbClr val="FF0000"/>
                </a:solidFill>
                <a:sym typeface="Symbol"/>
              </a:rPr>
              <a:t>1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 c’</a:t>
            </a:r>
            <a:r>
              <a:rPr lang="en-US" baseline="-25000" dirty="0" smtClean="0">
                <a:solidFill>
                  <a:srgbClr val="FF0000"/>
                </a:solidFill>
                <a:sym typeface="Symbol"/>
              </a:rPr>
              <a:t>1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1400" dirty="0" smtClean="0">
                <a:sym typeface="Symbol"/>
              </a:rPr>
              <a:t>?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179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683568" y="116632"/>
            <a:ext cx="7920880" cy="72008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latin typeface="Comic Sans MS"/>
                <a:ea typeface="+mj-ea"/>
                <a:cs typeface="Comic Sans MS"/>
              </a:rPr>
              <a:t>Quick Recall and Today’s Roadmap</a:t>
            </a:r>
            <a:endParaRPr lang="en-US" sz="3600" kern="0" dirty="0">
              <a:solidFill>
                <a:srgbClr val="009900"/>
              </a:solidFill>
              <a:latin typeface="Comic Sans MS"/>
              <a:ea typeface="+mj-ea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052736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&gt;&gt; CPA &amp; CPA-</a:t>
            </a:r>
            <a:r>
              <a:rPr lang="en-US" sz="1600" dirty="0" err="1" smtClean="0"/>
              <a:t>mult</a:t>
            </a:r>
            <a:r>
              <a:rPr lang="en-US" sz="1600" dirty="0" smtClean="0"/>
              <a:t> security</a:t>
            </a:r>
          </a:p>
          <a:p>
            <a:pPr>
              <a:spcBef>
                <a:spcPct val="50000"/>
              </a:spcBef>
            </a:pPr>
            <a:r>
              <a:rPr lang="en-US" sz="1600" dirty="0" smtClean="0"/>
              <a:t>&gt;&gt; Equivalence of CPA and CPA-</a:t>
            </a:r>
            <a:r>
              <a:rPr lang="en-US" sz="1600" dirty="0" err="1" smtClean="0"/>
              <a:t>mult</a:t>
            </a:r>
            <a:r>
              <a:rPr lang="en-US" sz="1600" dirty="0" smtClean="0"/>
              <a:t> security</a:t>
            </a:r>
          </a:p>
          <a:p>
            <a:pPr>
              <a:spcBef>
                <a:spcPct val="50000"/>
              </a:spcBef>
            </a:pPr>
            <a:r>
              <a:rPr lang="en-US" sz="1600" dirty="0" smtClean="0"/>
              <a:t>&gt;&gt; El </a:t>
            </a:r>
            <a:r>
              <a:rPr lang="en-US" sz="1600" dirty="0" err="1" smtClean="0"/>
              <a:t>Gamal</a:t>
            </a:r>
            <a:r>
              <a:rPr lang="en-US" sz="1600" dirty="0" smtClean="0"/>
              <a:t> Encryption Scheme</a:t>
            </a:r>
          </a:p>
        </p:txBody>
      </p:sp>
      <p:sp>
        <p:nvSpPr>
          <p:cNvPr id="4" name="Rectangle 3"/>
          <p:cNvSpPr/>
          <p:nvPr/>
        </p:nvSpPr>
        <p:spPr>
          <a:xfrm>
            <a:off x="395536" y="2420888"/>
            <a:ext cx="8568952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0000FF"/>
                </a:solidFill>
              </a:rPr>
              <a:t>&gt;&gt; </a:t>
            </a:r>
            <a:r>
              <a:rPr lang="en-US" sz="1600" dirty="0" smtClean="0">
                <a:solidFill>
                  <a:srgbClr val="0000FF"/>
                </a:solidFill>
              </a:rPr>
              <a:t>Hybrid Encryption (PKE from PKE + SKE with almost the same efficiency of SKE) </a:t>
            </a:r>
          </a:p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</a:rPr>
              <a:t>&gt;&gt; Key Encapsulation Mechanism (KEM): Little sister of PKE </a:t>
            </a:r>
          </a:p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0000FF"/>
                </a:solidFill>
              </a:rPr>
              <a:t> </a:t>
            </a:r>
            <a:r>
              <a:rPr lang="en-US" sz="1600" dirty="0" smtClean="0">
                <a:solidFill>
                  <a:srgbClr val="0000FF"/>
                </a:solidFill>
              </a:rPr>
              <a:t>           CPA Security</a:t>
            </a:r>
          </a:p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</a:rPr>
              <a:t>&gt;&gt; CPA-secure KEM + COA-secure SKE  =&gt; CPA-secure PKE </a:t>
            </a:r>
          </a:p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</a:rPr>
              <a:t>&gt;&gt; CPA-secure KEM from  HDH Assumption (close relative of DDH assumption)</a:t>
            </a:r>
          </a:p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</a:rPr>
              <a:t>&gt;&gt; CCA Security for PKE</a:t>
            </a:r>
          </a:p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</a:rPr>
              <a:t>&gt;&gt; Single message CCA implies Multi message CCA</a:t>
            </a:r>
          </a:p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</a:rPr>
              <a:t>&gt;&gt; CCA KEM</a:t>
            </a:r>
          </a:p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</a:rPr>
              <a:t>&gt;&gt; CCA KEM + CCA SKE =&gt; CCA PKE (Hybrid encryption</a:t>
            </a:r>
            <a:r>
              <a:rPr lang="en-US" sz="1600" dirty="0" smtClean="0">
                <a:solidFill>
                  <a:srgbClr val="0000FF"/>
                </a:solidFill>
              </a:rPr>
              <a:t>)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8517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35496" y="-27384"/>
            <a:ext cx="9289032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CCA Multi-message Security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6" name="AutoShape 2" descr="Image result for user smil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5" descr="Image result for user smile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8" descr="Image result for user smiley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107504" y="620689"/>
            <a:ext cx="15841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CCA experiment</a:t>
            </a:r>
            <a:endParaRPr lang="en-US" sz="1400" baseline="30000" dirty="0" smtClean="0">
              <a:solidFill>
                <a:srgbClr val="FF0000"/>
              </a:solidFill>
            </a:endParaRPr>
          </a:p>
        </p:txBody>
      </p:sp>
      <p:pic>
        <p:nvPicPr>
          <p:cNvPr id="6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2028331"/>
            <a:ext cx="1537113" cy="92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2275132"/>
            <a:ext cx="1514272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" name="Text Box 7"/>
          <p:cNvSpPr txBox="1">
            <a:spLocks noChangeArrowheads="1"/>
          </p:cNvSpPr>
          <p:nvPr/>
        </p:nvSpPr>
        <p:spPr bwMode="auto">
          <a:xfrm>
            <a:off x="251520" y="3232722"/>
            <a:ext cx="15121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I can break 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69" name="Text Box 7"/>
          <p:cNvSpPr txBox="1">
            <a:spLocks noChangeArrowheads="1"/>
          </p:cNvSpPr>
          <p:nvPr/>
        </p:nvSpPr>
        <p:spPr bwMode="auto">
          <a:xfrm>
            <a:off x="6238176" y="2956868"/>
            <a:ext cx="166083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Let me verify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70" name="Straight Connector 69"/>
          <p:cNvCxnSpPr/>
          <p:nvPr/>
        </p:nvCxnSpPr>
        <p:spPr>
          <a:xfrm>
            <a:off x="2423374" y="2748411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2" name="Group 48"/>
          <p:cNvGrpSpPr/>
          <p:nvPr/>
        </p:nvGrpSpPr>
        <p:grpSpPr>
          <a:xfrm>
            <a:off x="8207733" y="2768158"/>
            <a:ext cx="890464" cy="307777"/>
            <a:chOff x="7474944" y="5223804"/>
            <a:chExt cx="1003796" cy="561692"/>
          </a:xfrm>
        </p:grpSpPr>
        <p:sp>
          <p:nvSpPr>
            <p:cNvPr id="74" name="Rectangle 73"/>
            <p:cNvSpPr/>
            <p:nvPr/>
          </p:nvSpPr>
          <p:spPr>
            <a:xfrm>
              <a:off x="7524329" y="5301208"/>
              <a:ext cx="768825" cy="46388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77" name="Text Box 7"/>
            <p:cNvSpPr txBox="1">
              <a:spLocks noChangeArrowheads="1"/>
            </p:cNvSpPr>
            <p:nvPr/>
          </p:nvSpPr>
          <p:spPr bwMode="auto">
            <a:xfrm>
              <a:off x="7474944" y="5223804"/>
              <a:ext cx="1003796" cy="56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Gen(1</a:t>
              </a:r>
              <a:r>
                <a:rPr lang="en-US" sz="1400" baseline="30000" dirty="0" smtClean="0"/>
                <a:t>n</a:t>
              </a:r>
              <a:r>
                <a:rPr lang="en-US" sz="1400" dirty="0" smtClean="0"/>
                <a:t>)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7164288" y="1849181"/>
            <a:ext cx="1206246" cy="480861"/>
            <a:chOff x="7267392" y="1543317"/>
            <a:chExt cx="1359768" cy="877571"/>
          </a:xfrm>
        </p:grpSpPr>
        <p:cxnSp>
          <p:nvCxnSpPr>
            <p:cNvPr id="80" name="Straight Connector 79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 Box 7"/>
            <p:cNvSpPr txBox="1">
              <a:spLocks noChangeArrowheads="1"/>
            </p:cNvSpPr>
            <p:nvPr/>
          </p:nvSpPr>
          <p:spPr bwMode="auto">
            <a:xfrm rot="20690469">
              <a:off x="7267392" y="1543317"/>
              <a:ext cx="1359768" cy="5616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b </a:t>
              </a:r>
              <a:r>
                <a:rPr lang="en-US" sz="1400" dirty="0" smtClean="0">
                  <a:solidFill>
                    <a:srgbClr val="FF0000"/>
                  </a:solidFill>
                  <a:sym typeface="Symbol"/>
                </a:rPr>
                <a:t> {0, 1}</a:t>
              </a:r>
              <a:endParaRPr lang="en-US" sz="1400" dirty="0" smtClean="0">
                <a:solidFill>
                  <a:srgbClr val="FF0000"/>
                </a:solidFill>
              </a:endParaRPr>
            </a:p>
          </p:txBody>
        </p:sp>
      </p:grpSp>
      <p:cxnSp>
        <p:nvCxnSpPr>
          <p:cNvPr id="90" name="Straight Connector 89"/>
          <p:cNvCxnSpPr/>
          <p:nvPr/>
        </p:nvCxnSpPr>
        <p:spPr>
          <a:xfrm>
            <a:off x="2423374" y="3153826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2411760" y="4404595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 Box 7"/>
          <p:cNvSpPr txBox="1">
            <a:spLocks noChangeArrowheads="1"/>
          </p:cNvSpPr>
          <p:nvPr/>
        </p:nvSpPr>
        <p:spPr bwMode="auto">
          <a:xfrm>
            <a:off x="3644495" y="4096818"/>
            <a:ext cx="20366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b’ </a:t>
            </a:r>
            <a:r>
              <a:rPr lang="en-US" sz="1400" dirty="0" smtClean="0">
                <a:sym typeface="Symbol"/>
              </a:rPr>
              <a:t> {0, 1}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103" name="Text Box 7"/>
          <p:cNvSpPr txBox="1">
            <a:spLocks noChangeArrowheads="1"/>
          </p:cNvSpPr>
          <p:nvPr/>
        </p:nvSpPr>
        <p:spPr bwMode="auto">
          <a:xfrm>
            <a:off x="475928" y="1915092"/>
            <a:ext cx="15037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PPT A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104" name="Straight Arrow Connector 103"/>
          <p:cNvCxnSpPr/>
          <p:nvPr/>
        </p:nvCxnSpPr>
        <p:spPr>
          <a:xfrm flipV="1">
            <a:off x="8594141" y="3041786"/>
            <a:ext cx="0" cy="36153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5" name="Picture 2" descr="https://encrypted-tbn2.gstatic.com/images?q=tbn:ANd9GcSwsTqLN4QJQ_gBHvsPOVo5uM-ChpYI_wzBq-lnR91wydomJrIkUCXi65x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6456" y="3180459"/>
            <a:ext cx="216024" cy="518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6" name="Straight Arrow Connector 105"/>
          <p:cNvCxnSpPr/>
          <p:nvPr/>
        </p:nvCxnSpPr>
        <p:spPr>
          <a:xfrm flipH="1">
            <a:off x="7524328" y="2912172"/>
            <a:ext cx="709773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 Box 7"/>
          <p:cNvSpPr txBox="1">
            <a:spLocks noChangeArrowheads="1"/>
          </p:cNvSpPr>
          <p:nvPr/>
        </p:nvSpPr>
        <p:spPr bwMode="auto">
          <a:xfrm>
            <a:off x="7646677" y="2604395"/>
            <a:ext cx="80344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err="1">
                <a:sym typeface="Symbol"/>
              </a:rPr>
              <a:t>p</a:t>
            </a:r>
            <a:r>
              <a:rPr lang="en-US" sz="1400" dirty="0" err="1" smtClean="0">
                <a:sym typeface="Symbol"/>
              </a:rPr>
              <a:t>k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sk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108" name="Straight Connector 107"/>
          <p:cNvCxnSpPr/>
          <p:nvPr/>
        </p:nvCxnSpPr>
        <p:spPr>
          <a:xfrm>
            <a:off x="2339752" y="1504529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 Box 7"/>
          <p:cNvSpPr txBox="1">
            <a:spLocks noChangeArrowheads="1"/>
          </p:cNvSpPr>
          <p:nvPr/>
        </p:nvSpPr>
        <p:spPr bwMode="auto">
          <a:xfrm>
            <a:off x="3779912" y="1196752"/>
            <a:ext cx="80344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err="1" smtClean="0">
                <a:sym typeface="Symbol"/>
              </a:rPr>
              <a:t>pk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pic>
        <p:nvPicPr>
          <p:cNvPr id="110" name="Picture 2" descr="https://encrypted-tbn2.gstatic.com/images?q=tbn:ANd9GcSwsTqLN4QJQ_gBHvsPOVo5uM-ChpYI_wzBq-lnR91wydomJrIkUCXi65x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1740299"/>
            <a:ext cx="216024" cy="518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1" name="Straight Connector 110"/>
          <p:cNvCxnSpPr/>
          <p:nvPr/>
        </p:nvCxnSpPr>
        <p:spPr>
          <a:xfrm>
            <a:off x="2423374" y="1884314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 Box 7"/>
          <p:cNvSpPr txBox="1">
            <a:spLocks noChangeArrowheads="1"/>
          </p:cNvSpPr>
          <p:nvPr/>
        </p:nvSpPr>
        <p:spPr bwMode="auto">
          <a:xfrm>
            <a:off x="3419872" y="1576538"/>
            <a:ext cx="21602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C</a:t>
            </a:r>
            <a:r>
              <a:rPr lang="en-US" baseline="-25000" dirty="0" smtClean="0"/>
              <a:t>1</a:t>
            </a:r>
            <a:r>
              <a:rPr lang="en-US" sz="1400" dirty="0" smtClean="0"/>
              <a:t>, C</a:t>
            </a:r>
            <a:r>
              <a:rPr lang="en-US" baseline="-25000" dirty="0" smtClean="0"/>
              <a:t>2</a:t>
            </a:r>
            <a:r>
              <a:rPr lang="en-US" sz="1400" dirty="0" smtClean="0"/>
              <a:t>, …, </a:t>
            </a:r>
            <a:r>
              <a:rPr lang="en-US" sz="1400" dirty="0" err="1" smtClean="0"/>
              <a:t>C</a:t>
            </a:r>
            <a:r>
              <a:rPr lang="en-US" baseline="-25000" dirty="0" err="1" smtClean="0"/>
              <a:t>q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113" name="Text Box 7"/>
          <p:cNvSpPr txBox="1">
            <a:spLocks noChangeArrowheads="1"/>
          </p:cNvSpPr>
          <p:nvPr/>
        </p:nvSpPr>
        <p:spPr bwMode="auto">
          <a:xfrm>
            <a:off x="2483768" y="2008586"/>
            <a:ext cx="15121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M</a:t>
            </a:r>
            <a:r>
              <a:rPr lang="en-US" baseline="-25000" dirty="0" smtClean="0"/>
              <a:t>1</a:t>
            </a:r>
            <a:r>
              <a:rPr lang="en-US" sz="1400" dirty="0" smtClean="0"/>
              <a:t>, M</a:t>
            </a:r>
            <a:r>
              <a:rPr lang="en-US" baseline="-25000" dirty="0" smtClean="0"/>
              <a:t>2</a:t>
            </a:r>
            <a:r>
              <a:rPr lang="en-US" sz="1400" dirty="0" smtClean="0"/>
              <a:t>, …, </a:t>
            </a:r>
            <a:r>
              <a:rPr lang="en-US" sz="1400" dirty="0" err="1" smtClean="0"/>
              <a:t>M</a:t>
            </a:r>
            <a:r>
              <a:rPr lang="en-US" baseline="-25000" dirty="0" err="1" smtClean="0"/>
              <a:t>q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114" name="Text Box 7"/>
          <p:cNvSpPr txBox="1">
            <a:spLocks noChangeArrowheads="1"/>
          </p:cNvSpPr>
          <p:nvPr/>
        </p:nvSpPr>
        <p:spPr bwMode="auto">
          <a:xfrm>
            <a:off x="4211960" y="2008586"/>
            <a:ext cx="15121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M</a:t>
            </a:r>
            <a:r>
              <a:rPr lang="en-US" sz="2000" baseline="-25000" dirty="0" smtClean="0"/>
              <a:t>i</a:t>
            </a:r>
            <a:r>
              <a:rPr lang="en-US" sz="1400" dirty="0" smtClean="0"/>
              <a:t> = </a:t>
            </a:r>
            <a:r>
              <a:rPr lang="en-US" sz="1400" dirty="0" err="1" smtClean="0"/>
              <a:t>Dec</a:t>
            </a:r>
            <a:r>
              <a:rPr lang="en-US" baseline="-25000" dirty="0" err="1" smtClean="0"/>
              <a:t>sk</a:t>
            </a:r>
            <a:r>
              <a:rPr lang="en-US" sz="1400" dirty="0" smtClean="0"/>
              <a:t>(</a:t>
            </a:r>
            <a:r>
              <a:rPr lang="en-US" sz="1400" dirty="0" err="1" smtClean="0"/>
              <a:t>C</a:t>
            </a:r>
            <a:r>
              <a:rPr lang="en-US" baseline="-25000" dirty="0" err="1" smtClean="0"/>
              <a:t>i</a:t>
            </a:r>
            <a:r>
              <a:rPr lang="en-US" sz="1400" dirty="0" smtClean="0"/>
              <a:t>)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115" name="Straight Connector 114"/>
          <p:cNvCxnSpPr/>
          <p:nvPr/>
        </p:nvCxnSpPr>
        <p:spPr>
          <a:xfrm>
            <a:off x="2410599" y="2316363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2424535" y="3540498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 Box 7"/>
          <p:cNvSpPr txBox="1">
            <a:spLocks noChangeArrowheads="1"/>
          </p:cNvSpPr>
          <p:nvPr/>
        </p:nvSpPr>
        <p:spPr bwMode="auto">
          <a:xfrm>
            <a:off x="3421033" y="3232722"/>
            <a:ext cx="21602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baseline="-25000" dirty="0" smtClean="0"/>
              <a:t>1</a:t>
            </a:r>
            <a:r>
              <a:rPr lang="en-US" sz="1400" dirty="0" smtClean="0"/>
              <a:t>, </a:t>
            </a: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baseline="-25000" dirty="0" smtClean="0"/>
              <a:t>2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C</a:t>
            </a:r>
            <a:r>
              <a:rPr lang="en-US" baseline="-25000" dirty="0" err="1" smtClean="0"/>
              <a:t>q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118" name="Text Box 7"/>
          <p:cNvSpPr txBox="1">
            <a:spLocks noChangeArrowheads="1"/>
          </p:cNvSpPr>
          <p:nvPr/>
        </p:nvSpPr>
        <p:spPr bwMode="auto">
          <a:xfrm>
            <a:off x="2484929" y="3664770"/>
            <a:ext cx="15121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baseline="-25000" dirty="0" smtClean="0"/>
              <a:t>1</a:t>
            </a:r>
            <a:r>
              <a:rPr lang="en-US" sz="1400" dirty="0" smtClean="0"/>
              <a:t>, </a:t>
            </a: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baseline="-25000" dirty="0" smtClean="0"/>
              <a:t>2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M</a:t>
            </a:r>
            <a:r>
              <a:rPr lang="en-US" baseline="-25000" dirty="0" err="1" smtClean="0"/>
              <a:t>q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119" name="Text Box 7"/>
          <p:cNvSpPr txBox="1">
            <a:spLocks noChangeArrowheads="1"/>
          </p:cNvSpPr>
          <p:nvPr/>
        </p:nvSpPr>
        <p:spPr bwMode="auto">
          <a:xfrm>
            <a:off x="4213121" y="3664770"/>
            <a:ext cx="15121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sz="2000" baseline="-25000" dirty="0" smtClean="0"/>
              <a:t>i</a:t>
            </a:r>
            <a:r>
              <a:rPr lang="en-US" sz="1400" dirty="0" smtClean="0"/>
              <a:t> = </a:t>
            </a:r>
            <a:r>
              <a:rPr lang="en-US" sz="1400" dirty="0" err="1" smtClean="0"/>
              <a:t>Dec</a:t>
            </a:r>
            <a:r>
              <a:rPr lang="en-US" baseline="-25000" dirty="0" err="1" smtClean="0"/>
              <a:t>sk</a:t>
            </a:r>
            <a:r>
              <a:rPr lang="en-US" sz="1400" dirty="0" smtClean="0"/>
              <a:t>(</a:t>
            </a:r>
            <a:r>
              <a:rPr lang="en-US" sz="1400" dirty="0" err="1" smtClean="0">
                <a:latin typeface="Gigi" pitchFamily="82" charset="0"/>
              </a:rPr>
              <a:t>C</a:t>
            </a:r>
            <a:r>
              <a:rPr lang="en-US" baseline="-25000" dirty="0" err="1" smtClean="0"/>
              <a:t>i</a:t>
            </a:r>
            <a:r>
              <a:rPr lang="en-US" sz="1400" dirty="0" smtClean="0"/>
              <a:t>)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120" name="Straight Connector 119"/>
          <p:cNvCxnSpPr/>
          <p:nvPr/>
        </p:nvCxnSpPr>
        <p:spPr>
          <a:xfrm>
            <a:off x="2411760" y="3972547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 Box 7"/>
          <p:cNvSpPr txBox="1">
            <a:spLocks noChangeArrowheads="1"/>
          </p:cNvSpPr>
          <p:nvPr/>
        </p:nvSpPr>
        <p:spPr bwMode="auto">
          <a:xfrm>
            <a:off x="3059832" y="4600875"/>
            <a:ext cx="187220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Game  Output</a:t>
            </a:r>
            <a:endParaRPr lang="en-US" sz="1400" baseline="30000" dirty="0" smtClean="0">
              <a:solidFill>
                <a:srgbClr val="FF0000"/>
              </a:solidFill>
            </a:endParaRPr>
          </a:p>
        </p:txBody>
      </p:sp>
      <p:sp>
        <p:nvSpPr>
          <p:cNvPr id="122" name="Text Box 7"/>
          <p:cNvSpPr txBox="1">
            <a:spLocks noChangeArrowheads="1"/>
          </p:cNvSpPr>
          <p:nvPr/>
        </p:nvSpPr>
        <p:spPr bwMode="auto">
          <a:xfrm>
            <a:off x="3635896" y="4941169"/>
            <a:ext cx="129614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1, if b’ = b</a:t>
            </a:r>
            <a:endParaRPr lang="en-US" sz="1400" baseline="30000" dirty="0" smtClean="0">
              <a:solidFill>
                <a:srgbClr val="FF0000"/>
              </a:solidFill>
            </a:endParaRPr>
          </a:p>
        </p:txBody>
      </p:sp>
      <p:sp>
        <p:nvSpPr>
          <p:cNvPr id="123" name="Text Box 7"/>
          <p:cNvSpPr txBox="1">
            <a:spLocks noChangeArrowheads="1"/>
          </p:cNvSpPr>
          <p:nvPr/>
        </p:nvSpPr>
        <p:spPr bwMode="auto">
          <a:xfrm>
            <a:off x="3635896" y="5320954"/>
            <a:ext cx="129614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0, otherwise</a:t>
            </a:r>
            <a:endParaRPr lang="en-US" sz="1400" baseline="30000" dirty="0" smtClean="0">
              <a:solidFill>
                <a:srgbClr val="FF0000"/>
              </a:solidFill>
            </a:endParaRPr>
          </a:p>
        </p:txBody>
      </p:sp>
      <p:sp>
        <p:nvSpPr>
          <p:cNvPr id="125" name="Left Brace 124"/>
          <p:cNvSpPr/>
          <p:nvPr/>
        </p:nvSpPr>
        <p:spPr>
          <a:xfrm>
            <a:off x="3347864" y="4960914"/>
            <a:ext cx="216024" cy="62068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6" name="Text Box 7"/>
          <p:cNvSpPr txBox="1">
            <a:spLocks noChangeArrowheads="1"/>
          </p:cNvSpPr>
          <p:nvPr/>
        </p:nvSpPr>
        <p:spPr bwMode="auto">
          <a:xfrm>
            <a:off x="7150186" y="404664"/>
            <a:ext cx="203032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 = </a:t>
            </a:r>
            <a:r>
              <a:rPr lang="en-US" sz="1400" dirty="0" smtClean="0"/>
              <a:t>(Gen, Enc, Dec)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grpSp>
        <p:nvGrpSpPr>
          <p:cNvPr id="131" name="Group 130"/>
          <p:cNvGrpSpPr/>
          <p:nvPr/>
        </p:nvGrpSpPr>
        <p:grpSpPr>
          <a:xfrm>
            <a:off x="1547664" y="404664"/>
            <a:ext cx="1503784" cy="761311"/>
            <a:chOff x="6308576" y="5907470"/>
            <a:chExt cx="1503784" cy="761311"/>
          </a:xfrm>
        </p:grpSpPr>
        <p:sp>
          <p:nvSpPr>
            <p:cNvPr id="127" name="Text Box 7"/>
            <p:cNvSpPr txBox="1">
              <a:spLocks noChangeArrowheads="1"/>
            </p:cNvSpPr>
            <p:nvPr/>
          </p:nvSpPr>
          <p:spPr bwMode="auto">
            <a:xfrm>
              <a:off x="6308576" y="6123494"/>
              <a:ext cx="150378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err="1" smtClean="0"/>
                <a:t>PubK</a:t>
              </a:r>
              <a:r>
                <a:rPr lang="en-US" sz="1400" dirty="0" smtClean="0"/>
                <a:t>     (n)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129" name="Text Box 7"/>
            <p:cNvSpPr txBox="1">
              <a:spLocks noChangeArrowheads="1"/>
            </p:cNvSpPr>
            <p:nvPr/>
          </p:nvSpPr>
          <p:spPr bwMode="auto">
            <a:xfrm>
              <a:off x="6660232" y="6361004"/>
              <a:ext cx="6396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A, </a:t>
              </a:r>
              <a:r>
                <a:rPr lang="en-US" sz="1400" dirty="0" smtClean="0">
                  <a:sym typeface="Symbol"/>
                </a:rPr>
                <a:t>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130" name="Text Box 7"/>
            <p:cNvSpPr txBox="1">
              <a:spLocks noChangeArrowheads="1"/>
            </p:cNvSpPr>
            <p:nvPr/>
          </p:nvSpPr>
          <p:spPr bwMode="auto">
            <a:xfrm>
              <a:off x="6452592" y="5907470"/>
              <a:ext cx="9193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err="1"/>
                <a:t>c</a:t>
              </a:r>
              <a:r>
                <a:rPr lang="en-US" sz="1400" dirty="0" err="1" smtClean="0"/>
                <a:t>ca-mult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3321496" y="2348880"/>
            <a:ext cx="11521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n-US" sz="1400" dirty="0" smtClean="0"/>
              <a:t>(m</a:t>
            </a:r>
            <a:r>
              <a:rPr lang="en-US" sz="1400" baseline="-25000" dirty="0" smtClean="0"/>
              <a:t>0,1</a:t>
            </a:r>
            <a:r>
              <a:rPr lang="en-US" sz="1400" dirty="0"/>
              <a:t>, </a:t>
            </a:r>
            <a:r>
              <a:rPr lang="en-US" sz="1400" dirty="0" smtClean="0"/>
              <a:t>m</a:t>
            </a:r>
            <a:r>
              <a:rPr lang="en-US" sz="1400" baseline="-25000" dirty="0" smtClean="0"/>
              <a:t>1,1</a:t>
            </a:r>
            <a:r>
              <a:rPr lang="en-US" sz="1400" dirty="0" smtClean="0"/>
              <a:t>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3327427" y="2852936"/>
            <a:ext cx="20366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/>
              <a:t>c</a:t>
            </a:r>
            <a:r>
              <a:rPr lang="en-US" sz="1400" dirty="0" smtClean="0"/>
              <a:t>*</a:t>
            </a:r>
            <a:r>
              <a:rPr lang="en-US" sz="1400" baseline="-25000" dirty="0"/>
              <a:t>2</a:t>
            </a:r>
            <a:r>
              <a:rPr lang="en-US" sz="1400" dirty="0" smtClean="0"/>
              <a:t> </a:t>
            </a:r>
            <a:r>
              <a:rPr lang="en-US" sz="1400" dirty="0" smtClean="0">
                <a:sym typeface="Symbol"/>
              </a:rPr>
              <a:t>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-25000" dirty="0" err="1" smtClean="0">
                <a:sym typeface="Symbol"/>
              </a:rPr>
              <a:t>k</a:t>
            </a:r>
            <a:r>
              <a:rPr lang="en-US" sz="1400" dirty="0" smtClean="0">
                <a:sym typeface="Symbol"/>
              </a:rPr>
              <a:t>(m</a:t>
            </a:r>
            <a:r>
              <a:rPr lang="en-US" sz="1400" baseline="-25000" dirty="0" smtClean="0">
                <a:sym typeface="Symbol"/>
              </a:rPr>
              <a:t>b,1</a:t>
            </a:r>
            <a:r>
              <a:rPr lang="en-US" sz="1400" dirty="0" smtClean="0">
                <a:sym typeface="Symbol"/>
              </a:rPr>
              <a:t>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grpSp>
        <p:nvGrpSpPr>
          <p:cNvPr id="75" name="Group 48"/>
          <p:cNvGrpSpPr/>
          <p:nvPr/>
        </p:nvGrpSpPr>
        <p:grpSpPr>
          <a:xfrm>
            <a:off x="8002016" y="919752"/>
            <a:ext cx="890464" cy="307777"/>
            <a:chOff x="7474944" y="5223804"/>
            <a:chExt cx="1003796" cy="561692"/>
          </a:xfrm>
        </p:grpSpPr>
        <p:sp>
          <p:nvSpPr>
            <p:cNvPr id="76" name="Rectangle 75"/>
            <p:cNvSpPr/>
            <p:nvPr/>
          </p:nvSpPr>
          <p:spPr>
            <a:xfrm>
              <a:off x="7524329" y="5301208"/>
              <a:ext cx="768825" cy="46388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79" name="Text Box 7"/>
            <p:cNvSpPr txBox="1">
              <a:spLocks noChangeArrowheads="1"/>
            </p:cNvSpPr>
            <p:nvPr/>
          </p:nvSpPr>
          <p:spPr bwMode="auto">
            <a:xfrm>
              <a:off x="7474944" y="5223804"/>
              <a:ext cx="1003796" cy="56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  </a:t>
              </a:r>
              <a:r>
                <a:rPr lang="en-US" sz="1400" dirty="0" err="1" smtClean="0"/>
                <a:t>LR</a:t>
              </a:r>
              <a:r>
                <a:rPr lang="en-US" sz="1400" baseline="-25000" dirty="0" err="1" smtClean="0"/>
                <a:t>pk,b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81" name="Straight Connector 80"/>
          <p:cNvCxnSpPr/>
          <p:nvPr/>
        </p:nvCxnSpPr>
        <p:spPr>
          <a:xfrm flipH="1">
            <a:off x="7353944" y="1083513"/>
            <a:ext cx="648072" cy="0"/>
          </a:xfrm>
          <a:prstGeom prst="line">
            <a:avLst/>
          </a:prstGeom>
          <a:ln w="2540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6993904" y="723473"/>
            <a:ext cx="11521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n-US" sz="1400" dirty="0" smtClean="0"/>
              <a:t>(m</a:t>
            </a:r>
            <a:r>
              <a:rPr lang="en-US" sz="1400" baseline="-25000" dirty="0" smtClean="0"/>
              <a:t>0,1</a:t>
            </a:r>
            <a:r>
              <a:rPr lang="en-US" sz="1400" dirty="0"/>
              <a:t>, </a:t>
            </a:r>
            <a:r>
              <a:rPr lang="en-US" sz="1400" dirty="0" smtClean="0"/>
              <a:t>m</a:t>
            </a:r>
            <a:r>
              <a:rPr lang="en-US" sz="1400" baseline="-25000" dirty="0" smtClean="0"/>
              <a:t>1,1</a:t>
            </a:r>
            <a:r>
              <a:rPr lang="en-US" sz="1400" dirty="0" smtClean="0"/>
              <a:t>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83" name="Straight Connector 82"/>
          <p:cNvCxnSpPr/>
          <p:nvPr/>
        </p:nvCxnSpPr>
        <p:spPr>
          <a:xfrm flipV="1">
            <a:off x="7281936" y="1216350"/>
            <a:ext cx="744860" cy="443227"/>
          </a:xfrm>
          <a:prstGeom prst="line">
            <a:avLst/>
          </a:prstGeom>
          <a:ln w="2540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 Box 7"/>
          <p:cNvSpPr txBox="1">
            <a:spLocks noChangeArrowheads="1"/>
          </p:cNvSpPr>
          <p:nvPr/>
        </p:nvSpPr>
        <p:spPr bwMode="auto">
          <a:xfrm rot="19713962">
            <a:off x="6974874" y="1419911"/>
            <a:ext cx="149471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/>
              <a:t>c</a:t>
            </a:r>
            <a:r>
              <a:rPr lang="en-US" sz="1400" dirty="0" smtClean="0"/>
              <a:t>*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</a:t>
            </a:r>
            <a:r>
              <a:rPr lang="en-US" sz="1400" dirty="0" smtClean="0">
                <a:sym typeface="Symbol"/>
              </a:rPr>
              <a:t>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-25000" dirty="0" err="1" smtClean="0">
                <a:sym typeface="Symbol"/>
              </a:rPr>
              <a:t>k</a:t>
            </a:r>
            <a:r>
              <a:rPr lang="en-US" sz="1400" dirty="0" smtClean="0">
                <a:sym typeface="Symbol"/>
              </a:rPr>
              <a:t>(m</a:t>
            </a:r>
            <a:r>
              <a:rPr lang="en-US" sz="1400" baseline="-25000" dirty="0" smtClean="0">
                <a:sym typeface="Symbol"/>
              </a:rPr>
              <a:t>b,1</a:t>
            </a:r>
            <a:r>
              <a:rPr lang="en-US" sz="1400" dirty="0" smtClean="0">
                <a:sym typeface="Symbol"/>
              </a:rPr>
              <a:t>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275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73" grpId="0"/>
      <p:bldP spid="82" grpId="0"/>
      <p:bldP spid="84" grpId="0"/>
      <p:bldP spid="84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35496" y="-27384"/>
            <a:ext cx="9289032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CCA Multi-message Security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6" name="AutoShape 2" descr="Image result for user smil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5" descr="Image result for user smile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8" descr="Image result for user smiley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107504" y="620689"/>
            <a:ext cx="15841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CCA experiment</a:t>
            </a:r>
            <a:endParaRPr lang="en-US" sz="1400" baseline="30000" dirty="0" smtClean="0">
              <a:solidFill>
                <a:srgbClr val="FF0000"/>
              </a:solidFill>
            </a:endParaRPr>
          </a:p>
        </p:txBody>
      </p:sp>
      <p:pic>
        <p:nvPicPr>
          <p:cNvPr id="6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2028331"/>
            <a:ext cx="1537113" cy="92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2275132"/>
            <a:ext cx="1514272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" name="Text Box 7"/>
          <p:cNvSpPr txBox="1">
            <a:spLocks noChangeArrowheads="1"/>
          </p:cNvSpPr>
          <p:nvPr/>
        </p:nvSpPr>
        <p:spPr bwMode="auto">
          <a:xfrm>
            <a:off x="251520" y="3232722"/>
            <a:ext cx="15121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I can break 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69" name="Text Box 7"/>
          <p:cNvSpPr txBox="1">
            <a:spLocks noChangeArrowheads="1"/>
          </p:cNvSpPr>
          <p:nvPr/>
        </p:nvSpPr>
        <p:spPr bwMode="auto">
          <a:xfrm>
            <a:off x="6238176" y="2956868"/>
            <a:ext cx="166083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Let me verify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70" name="Straight Connector 69"/>
          <p:cNvCxnSpPr/>
          <p:nvPr/>
        </p:nvCxnSpPr>
        <p:spPr>
          <a:xfrm>
            <a:off x="2423374" y="2748411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2" name="Group 48"/>
          <p:cNvGrpSpPr/>
          <p:nvPr/>
        </p:nvGrpSpPr>
        <p:grpSpPr>
          <a:xfrm>
            <a:off x="8207733" y="2768158"/>
            <a:ext cx="890464" cy="307777"/>
            <a:chOff x="7474944" y="5223804"/>
            <a:chExt cx="1003796" cy="561692"/>
          </a:xfrm>
        </p:grpSpPr>
        <p:sp>
          <p:nvSpPr>
            <p:cNvPr id="74" name="Rectangle 73"/>
            <p:cNvSpPr/>
            <p:nvPr/>
          </p:nvSpPr>
          <p:spPr>
            <a:xfrm>
              <a:off x="7524329" y="5301208"/>
              <a:ext cx="768825" cy="46388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77" name="Text Box 7"/>
            <p:cNvSpPr txBox="1">
              <a:spLocks noChangeArrowheads="1"/>
            </p:cNvSpPr>
            <p:nvPr/>
          </p:nvSpPr>
          <p:spPr bwMode="auto">
            <a:xfrm>
              <a:off x="7474944" y="5223804"/>
              <a:ext cx="1003796" cy="56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Gen(1</a:t>
              </a:r>
              <a:r>
                <a:rPr lang="en-US" sz="1400" baseline="30000" dirty="0" smtClean="0"/>
                <a:t>n</a:t>
              </a:r>
              <a:r>
                <a:rPr lang="en-US" sz="1400" dirty="0" smtClean="0"/>
                <a:t>)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7164288" y="1849181"/>
            <a:ext cx="1206246" cy="480861"/>
            <a:chOff x="7267392" y="1543317"/>
            <a:chExt cx="1359768" cy="877571"/>
          </a:xfrm>
        </p:grpSpPr>
        <p:cxnSp>
          <p:nvCxnSpPr>
            <p:cNvPr id="80" name="Straight Connector 79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 Box 7"/>
            <p:cNvSpPr txBox="1">
              <a:spLocks noChangeArrowheads="1"/>
            </p:cNvSpPr>
            <p:nvPr/>
          </p:nvSpPr>
          <p:spPr bwMode="auto">
            <a:xfrm rot="20690469">
              <a:off x="7267392" y="1543317"/>
              <a:ext cx="1359768" cy="5616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b </a:t>
              </a:r>
              <a:r>
                <a:rPr lang="en-US" sz="1400" dirty="0" smtClean="0">
                  <a:solidFill>
                    <a:srgbClr val="FF0000"/>
                  </a:solidFill>
                  <a:sym typeface="Symbol"/>
                </a:rPr>
                <a:t> {0, 1}</a:t>
              </a:r>
              <a:endParaRPr lang="en-US" sz="1400" dirty="0" smtClean="0">
                <a:solidFill>
                  <a:srgbClr val="FF0000"/>
                </a:solidFill>
              </a:endParaRPr>
            </a:p>
          </p:txBody>
        </p:sp>
      </p:grpSp>
      <p:cxnSp>
        <p:nvCxnSpPr>
          <p:cNvPr id="90" name="Straight Connector 89"/>
          <p:cNvCxnSpPr/>
          <p:nvPr/>
        </p:nvCxnSpPr>
        <p:spPr>
          <a:xfrm>
            <a:off x="2423374" y="3153826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2411760" y="4404595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 Box 7"/>
          <p:cNvSpPr txBox="1">
            <a:spLocks noChangeArrowheads="1"/>
          </p:cNvSpPr>
          <p:nvPr/>
        </p:nvSpPr>
        <p:spPr bwMode="auto">
          <a:xfrm>
            <a:off x="3644495" y="4096818"/>
            <a:ext cx="20366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b’ </a:t>
            </a:r>
            <a:r>
              <a:rPr lang="en-US" sz="1400" dirty="0" smtClean="0">
                <a:sym typeface="Symbol"/>
              </a:rPr>
              <a:t> {0, 1}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103" name="Text Box 7"/>
          <p:cNvSpPr txBox="1">
            <a:spLocks noChangeArrowheads="1"/>
          </p:cNvSpPr>
          <p:nvPr/>
        </p:nvSpPr>
        <p:spPr bwMode="auto">
          <a:xfrm>
            <a:off x="475928" y="1915092"/>
            <a:ext cx="15037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PPT A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104" name="Straight Arrow Connector 103"/>
          <p:cNvCxnSpPr/>
          <p:nvPr/>
        </p:nvCxnSpPr>
        <p:spPr>
          <a:xfrm flipV="1">
            <a:off x="8594141" y="3041786"/>
            <a:ext cx="0" cy="36153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5" name="Picture 2" descr="https://encrypted-tbn2.gstatic.com/images?q=tbn:ANd9GcSwsTqLN4QJQ_gBHvsPOVo5uM-ChpYI_wzBq-lnR91wydomJrIkUCXi65x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6456" y="3180459"/>
            <a:ext cx="216024" cy="518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6" name="Straight Arrow Connector 105"/>
          <p:cNvCxnSpPr/>
          <p:nvPr/>
        </p:nvCxnSpPr>
        <p:spPr>
          <a:xfrm flipH="1">
            <a:off x="7524328" y="2912172"/>
            <a:ext cx="709773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 Box 7"/>
          <p:cNvSpPr txBox="1">
            <a:spLocks noChangeArrowheads="1"/>
          </p:cNvSpPr>
          <p:nvPr/>
        </p:nvSpPr>
        <p:spPr bwMode="auto">
          <a:xfrm>
            <a:off x="7646677" y="2604395"/>
            <a:ext cx="80344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err="1">
                <a:sym typeface="Symbol"/>
              </a:rPr>
              <a:t>p</a:t>
            </a:r>
            <a:r>
              <a:rPr lang="en-US" sz="1400" dirty="0" err="1" smtClean="0">
                <a:sym typeface="Symbol"/>
              </a:rPr>
              <a:t>k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sk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108" name="Straight Connector 107"/>
          <p:cNvCxnSpPr/>
          <p:nvPr/>
        </p:nvCxnSpPr>
        <p:spPr>
          <a:xfrm>
            <a:off x="2339752" y="1504529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 Box 7"/>
          <p:cNvSpPr txBox="1">
            <a:spLocks noChangeArrowheads="1"/>
          </p:cNvSpPr>
          <p:nvPr/>
        </p:nvSpPr>
        <p:spPr bwMode="auto">
          <a:xfrm>
            <a:off x="3779912" y="1196752"/>
            <a:ext cx="80344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err="1" smtClean="0">
                <a:sym typeface="Symbol"/>
              </a:rPr>
              <a:t>pk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pic>
        <p:nvPicPr>
          <p:cNvPr id="110" name="Picture 2" descr="https://encrypted-tbn2.gstatic.com/images?q=tbn:ANd9GcSwsTqLN4QJQ_gBHvsPOVo5uM-ChpYI_wzBq-lnR91wydomJrIkUCXi65x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1740299"/>
            <a:ext cx="216024" cy="518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1" name="Straight Connector 110"/>
          <p:cNvCxnSpPr/>
          <p:nvPr/>
        </p:nvCxnSpPr>
        <p:spPr>
          <a:xfrm>
            <a:off x="2423374" y="1884314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 Box 7"/>
          <p:cNvSpPr txBox="1">
            <a:spLocks noChangeArrowheads="1"/>
          </p:cNvSpPr>
          <p:nvPr/>
        </p:nvSpPr>
        <p:spPr bwMode="auto">
          <a:xfrm>
            <a:off x="3419872" y="1576538"/>
            <a:ext cx="21602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C</a:t>
            </a:r>
            <a:r>
              <a:rPr lang="en-US" baseline="-25000" dirty="0" smtClean="0"/>
              <a:t>1</a:t>
            </a:r>
            <a:r>
              <a:rPr lang="en-US" sz="1400" dirty="0" smtClean="0"/>
              <a:t>, C</a:t>
            </a:r>
            <a:r>
              <a:rPr lang="en-US" baseline="-25000" dirty="0" smtClean="0"/>
              <a:t>2</a:t>
            </a:r>
            <a:r>
              <a:rPr lang="en-US" sz="1400" dirty="0" smtClean="0"/>
              <a:t>, …, </a:t>
            </a:r>
            <a:r>
              <a:rPr lang="en-US" sz="1400" dirty="0" err="1" smtClean="0"/>
              <a:t>C</a:t>
            </a:r>
            <a:r>
              <a:rPr lang="en-US" baseline="-25000" dirty="0" err="1" smtClean="0"/>
              <a:t>q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113" name="Text Box 7"/>
          <p:cNvSpPr txBox="1">
            <a:spLocks noChangeArrowheads="1"/>
          </p:cNvSpPr>
          <p:nvPr/>
        </p:nvSpPr>
        <p:spPr bwMode="auto">
          <a:xfrm>
            <a:off x="2483768" y="2008586"/>
            <a:ext cx="15121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M</a:t>
            </a:r>
            <a:r>
              <a:rPr lang="en-US" baseline="-25000" dirty="0" smtClean="0"/>
              <a:t>1</a:t>
            </a:r>
            <a:r>
              <a:rPr lang="en-US" sz="1400" dirty="0" smtClean="0"/>
              <a:t>, M</a:t>
            </a:r>
            <a:r>
              <a:rPr lang="en-US" baseline="-25000" dirty="0" smtClean="0"/>
              <a:t>2</a:t>
            </a:r>
            <a:r>
              <a:rPr lang="en-US" sz="1400" dirty="0" smtClean="0"/>
              <a:t>, …, </a:t>
            </a:r>
            <a:r>
              <a:rPr lang="en-US" sz="1400" dirty="0" err="1" smtClean="0"/>
              <a:t>M</a:t>
            </a:r>
            <a:r>
              <a:rPr lang="en-US" baseline="-25000" dirty="0" err="1" smtClean="0"/>
              <a:t>q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114" name="Text Box 7"/>
          <p:cNvSpPr txBox="1">
            <a:spLocks noChangeArrowheads="1"/>
          </p:cNvSpPr>
          <p:nvPr/>
        </p:nvSpPr>
        <p:spPr bwMode="auto">
          <a:xfrm>
            <a:off x="4211960" y="2008586"/>
            <a:ext cx="15121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M</a:t>
            </a:r>
            <a:r>
              <a:rPr lang="en-US" sz="2000" baseline="-25000" dirty="0" smtClean="0"/>
              <a:t>i</a:t>
            </a:r>
            <a:r>
              <a:rPr lang="en-US" sz="1400" dirty="0" smtClean="0"/>
              <a:t> = </a:t>
            </a:r>
            <a:r>
              <a:rPr lang="en-US" sz="1400" dirty="0" err="1" smtClean="0"/>
              <a:t>Dec</a:t>
            </a:r>
            <a:r>
              <a:rPr lang="en-US" baseline="-25000" dirty="0" err="1" smtClean="0"/>
              <a:t>sk</a:t>
            </a:r>
            <a:r>
              <a:rPr lang="en-US" sz="1400" dirty="0" smtClean="0"/>
              <a:t>(</a:t>
            </a:r>
            <a:r>
              <a:rPr lang="en-US" sz="1400" dirty="0" err="1" smtClean="0"/>
              <a:t>C</a:t>
            </a:r>
            <a:r>
              <a:rPr lang="en-US" baseline="-25000" dirty="0" err="1" smtClean="0"/>
              <a:t>i</a:t>
            </a:r>
            <a:r>
              <a:rPr lang="en-US" sz="1400" dirty="0" smtClean="0"/>
              <a:t>)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115" name="Straight Connector 114"/>
          <p:cNvCxnSpPr/>
          <p:nvPr/>
        </p:nvCxnSpPr>
        <p:spPr>
          <a:xfrm>
            <a:off x="2410599" y="2316363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2424535" y="3540498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 Box 7"/>
          <p:cNvSpPr txBox="1">
            <a:spLocks noChangeArrowheads="1"/>
          </p:cNvSpPr>
          <p:nvPr/>
        </p:nvSpPr>
        <p:spPr bwMode="auto">
          <a:xfrm>
            <a:off x="3421033" y="3232722"/>
            <a:ext cx="21602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baseline="-25000" dirty="0" smtClean="0"/>
              <a:t>1</a:t>
            </a:r>
            <a:r>
              <a:rPr lang="en-US" sz="1400" dirty="0" smtClean="0"/>
              <a:t>, </a:t>
            </a: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baseline="-25000" dirty="0" smtClean="0"/>
              <a:t>2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C</a:t>
            </a:r>
            <a:r>
              <a:rPr lang="en-US" baseline="-25000" dirty="0" err="1" smtClean="0"/>
              <a:t>q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118" name="Text Box 7"/>
          <p:cNvSpPr txBox="1">
            <a:spLocks noChangeArrowheads="1"/>
          </p:cNvSpPr>
          <p:nvPr/>
        </p:nvSpPr>
        <p:spPr bwMode="auto">
          <a:xfrm>
            <a:off x="2484929" y="3664770"/>
            <a:ext cx="15121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baseline="-25000" dirty="0" smtClean="0"/>
              <a:t>1</a:t>
            </a:r>
            <a:r>
              <a:rPr lang="en-US" sz="1400" dirty="0" smtClean="0"/>
              <a:t>, </a:t>
            </a: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baseline="-25000" dirty="0" smtClean="0"/>
              <a:t>2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M</a:t>
            </a:r>
            <a:r>
              <a:rPr lang="en-US" baseline="-25000" dirty="0" err="1" smtClean="0"/>
              <a:t>q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119" name="Text Box 7"/>
          <p:cNvSpPr txBox="1">
            <a:spLocks noChangeArrowheads="1"/>
          </p:cNvSpPr>
          <p:nvPr/>
        </p:nvSpPr>
        <p:spPr bwMode="auto">
          <a:xfrm>
            <a:off x="4213121" y="3664770"/>
            <a:ext cx="15121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sz="2000" baseline="-25000" dirty="0" smtClean="0"/>
              <a:t>i</a:t>
            </a:r>
            <a:r>
              <a:rPr lang="en-US" sz="1400" dirty="0" smtClean="0"/>
              <a:t> = </a:t>
            </a:r>
            <a:r>
              <a:rPr lang="en-US" sz="1400" dirty="0" err="1" smtClean="0"/>
              <a:t>Dec</a:t>
            </a:r>
            <a:r>
              <a:rPr lang="en-US" baseline="-25000" dirty="0" err="1" smtClean="0"/>
              <a:t>sk</a:t>
            </a:r>
            <a:r>
              <a:rPr lang="en-US" sz="1400" dirty="0" smtClean="0"/>
              <a:t>(</a:t>
            </a:r>
            <a:r>
              <a:rPr lang="en-US" sz="1400" dirty="0" err="1" smtClean="0">
                <a:latin typeface="Gigi" pitchFamily="82" charset="0"/>
              </a:rPr>
              <a:t>C</a:t>
            </a:r>
            <a:r>
              <a:rPr lang="en-US" baseline="-25000" dirty="0" err="1" smtClean="0"/>
              <a:t>i</a:t>
            </a:r>
            <a:r>
              <a:rPr lang="en-US" sz="1400" dirty="0" smtClean="0"/>
              <a:t>)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120" name="Straight Connector 119"/>
          <p:cNvCxnSpPr/>
          <p:nvPr/>
        </p:nvCxnSpPr>
        <p:spPr>
          <a:xfrm>
            <a:off x="2411760" y="3972547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 Box 7"/>
          <p:cNvSpPr txBox="1">
            <a:spLocks noChangeArrowheads="1"/>
          </p:cNvSpPr>
          <p:nvPr/>
        </p:nvSpPr>
        <p:spPr bwMode="auto">
          <a:xfrm>
            <a:off x="3059832" y="4600875"/>
            <a:ext cx="187220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Game  Output</a:t>
            </a:r>
            <a:endParaRPr lang="en-US" sz="1400" baseline="30000" dirty="0" smtClean="0">
              <a:solidFill>
                <a:srgbClr val="FF0000"/>
              </a:solidFill>
            </a:endParaRPr>
          </a:p>
        </p:txBody>
      </p:sp>
      <p:sp>
        <p:nvSpPr>
          <p:cNvPr id="122" name="Text Box 7"/>
          <p:cNvSpPr txBox="1">
            <a:spLocks noChangeArrowheads="1"/>
          </p:cNvSpPr>
          <p:nvPr/>
        </p:nvSpPr>
        <p:spPr bwMode="auto">
          <a:xfrm>
            <a:off x="3635896" y="4941169"/>
            <a:ext cx="129614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1, if b’ = b</a:t>
            </a:r>
            <a:endParaRPr lang="en-US" sz="1400" baseline="30000" dirty="0" smtClean="0">
              <a:solidFill>
                <a:srgbClr val="FF0000"/>
              </a:solidFill>
            </a:endParaRPr>
          </a:p>
        </p:txBody>
      </p:sp>
      <p:sp>
        <p:nvSpPr>
          <p:cNvPr id="123" name="Text Box 7"/>
          <p:cNvSpPr txBox="1">
            <a:spLocks noChangeArrowheads="1"/>
          </p:cNvSpPr>
          <p:nvPr/>
        </p:nvSpPr>
        <p:spPr bwMode="auto">
          <a:xfrm>
            <a:off x="3635896" y="5320954"/>
            <a:ext cx="129614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0, otherwise</a:t>
            </a:r>
            <a:endParaRPr lang="en-US" sz="1400" baseline="30000" dirty="0" smtClean="0">
              <a:solidFill>
                <a:srgbClr val="FF0000"/>
              </a:solidFill>
            </a:endParaRPr>
          </a:p>
        </p:txBody>
      </p:sp>
      <p:sp>
        <p:nvSpPr>
          <p:cNvPr id="125" name="Left Brace 124"/>
          <p:cNvSpPr/>
          <p:nvPr/>
        </p:nvSpPr>
        <p:spPr>
          <a:xfrm>
            <a:off x="3347864" y="4960914"/>
            <a:ext cx="216024" cy="62068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6" name="Text Box 7"/>
          <p:cNvSpPr txBox="1">
            <a:spLocks noChangeArrowheads="1"/>
          </p:cNvSpPr>
          <p:nvPr/>
        </p:nvSpPr>
        <p:spPr bwMode="auto">
          <a:xfrm>
            <a:off x="7150186" y="404664"/>
            <a:ext cx="203032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 = </a:t>
            </a:r>
            <a:r>
              <a:rPr lang="en-US" sz="1400" dirty="0" smtClean="0"/>
              <a:t>(Gen, Enc, Dec)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grpSp>
        <p:nvGrpSpPr>
          <p:cNvPr id="131" name="Group 130"/>
          <p:cNvGrpSpPr/>
          <p:nvPr/>
        </p:nvGrpSpPr>
        <p:grpSpPr>
          <a:xfrm>
            <a:off x="1547664" y="404664"/>
            <a:ext cx="1503784" cy="761311"/>
            <a:chOff x="6308576" y="5907470"/>
            <a:chExt cx="1503784" cy="761311"/>
          </a:xfrm>
        </p:grpSpPr>
        <p:sp>
          <p:nvSpPr>
            <p:cNvPr id="127" name="Text Box 7"/>
            <p:cNvSpPr txBox="1">
              <a:spLocks noChangeArrowheads="1"/>
            </p:cNvSpPr>
            <p:nvPr/>
          </p:nvSpPr>
          <p:spPr bwMode="auto">
            <a:xfrm>
              <a:off x="6308576" y="6123494"/>
              <a:ext cx="150378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err="1" smtClean="0"/>
                <a:t>PubK</a:t>
              </a:r>
              <a:r>
                <a:rPr lang="en-US" sz="1400" dirty="0" smtClean="0"/>
                <a:t>     (n)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129" name="Text Box 7"/>
            <p:cNvSpPr txBox="1">
              <a:spLocks noChangeArrowheads="1"/>
            </p:cNvSpPr>
            <p:nvPr/>
          </p:nvSpPr>
          <p:spPr bwMode="auto">
            <a:xfrm>
              <a:off x="6660232" y="6361004"/>
              <a:ext cx="6396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A, </a:t>
              </a:r>
              <a:r>
                <a:rPr lang="en-US" sz="1400" dirty="0" smtClean="0">
                  <a:sym typeface="Symbol"/>
                </a:rPr>
                <a:t>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130" name="Text Box 7"/>
            <p:cNvSpPr txBox="1">
              <a:spLocks noChangeArrowheads="1"/>
            </p:cNvSpPr>
            <p:nvPr/>
          </p:nvSpPr>
          <p:spPr bwMode="auto">
            <a:xfrm>
              <a:off x="6452592" y="5907470"/>
              <a:ext cx="9193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err="1"/>
                <a:t>c</a:t>
              </a:r>
              <a:r>
                <a:rPr lang="en-US" sz="1400" dirty="0" err="1" smtClean="0"/>
                <a:t>ca-mult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3321496" y="2348880"/>
            <a:ext cx="11521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n-US" sz="1400" dirty="0" smtClean="0"/>
              <a:t>(m</a:t>
            </a:r>
            <a:r>
              <a:rPr lang="en-US" sz="1400" baseline="-25000" dirty="0" smtClean="0"/>
              <a:t>0,2</a:t>
            </a:r>
            <a:r>
              <a:rPr lang="en-US" sz="1400" dirty="0" smtClean="0"/>
              <a:t>, m</a:t>
            </a:r>
            <a:r>
              <a:rPr lang="en-US" sz="1400" baseline="-25000" dirty="0" smtClean="0"/>
              <a:t>1,2</a:t>
            </a:r>
            <a:r>
              <a:rPr lang="en-US" sz="1400" dirty="0" smtClean="0"/>
              <a:t>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3327427" y="2852936"/>
            <a:ext cx="20366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/>
              <a:t>c</a:t>
            </a:r>
            <a:r>
              <a:rPr lang="en-US" sz="1400" dirty="0" smtClean="0"/>
              <a:t>*</a:t>
            </a:r>
            <a:r>
              <a:rPr lang="en-US" sz="1400" baseline="-25000" dirty="0"/>
              <a:t>2</a:t>
            </a:r>
            <a:r>
              <a:rPr lang="en-US" sz="1400" dirty="0" smtClean="0"/>
              <a:t> </a:t>
            </a:r>
            <a:r>
              <a:rPr lang="en-US" sz="1400" dirty="0" smtClean="0">
                <a:sym typeface="Symbol"/>
              </a:rPr>
              <a:t>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-25000" dirty="0" err="1" smtClean="0">
                <a:sym typeface="Symbol"/>
              </a:rPr>
              <a:t>k</a:t>
            </a:r>
            <a:r>
              <a:rPr lang="en-US" sz="1400" dirty="0" smtClean="0">
                <a:sym typeface="Symbol"/>
              </a:rPr>
              <a:t>(m</a:t>
            </a:r>
            <a:r>
              <a:rPr lang="en-US" sz="1400" baseline="-25000" dirty="0" smtClean="0">
                <a:sym typeface="Symbol"/>
              </a:rPr>
              <a:t>b,2</a:t>
            </a:r>
            <a:r>
              <a:rPr lang="en-US" sz="1400" dirty="0" smtClean="0">
                <a:sym typeface="Symbol"/>
              </a:rPr>
              <a:t>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grpSp>
        <p:nvGrpSpPr>
          <p:cNvPr id="75" name="Group 48"/>
          <p:cNvGrpSpPr/>
          <p:nvPr/>
        </p:nvGrpSpPr>
        <p:grpSpPr>
          <a:xfrm>
            <a:off x="8002016" y="919752"/>
            <a:ext cx="890464" cy="307777"/>
            <a:chOff x="7474944" y="5223804"/>
            <a:chExt cx="1003796" cy="561692"/>
          </a:xfrm>
        </p:grpSpPr>
        <p:sp>
          <p:nvSpPr>
            <p:cNvPr id="76" name="Rectangle 75"/>
            <p:cNvSpPr/>
            <p:nvPr/>
          </p:nvSpPr>
          <p:spPr>
            <a:xfrm>
              <a:off x="7524329" y="5301208"/>
              <a:ext cx="768825" cy="46388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79" name="Text Box 7"/>
            <p:cNvSpPr txBox="1">
              <a:spLocks noChangeArrowheads="1"/>
            </p:cNvSpPr>
            <p:nvPr/>
          </p:nvSpPr>
          <p:spPr bwMode="auto">
            <a:xfrm>
              <a:off x="7474944" y="5223804"/>
              <a:ext cx="1003796" cy="56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  </a:t>
              </a:r>
              <a:r>
                <a:rPr lang="en-US" sz="1400" dirty="0" err="1" smtClean="0"/>
                <a:t>LR</a:t>
              </a:r>
              <a:r>
                <a:rPr lang="en-US" sz="1400" baseline="-25000" dirty="0" err="1" smtClean="0"/>
                <a:t>pk,b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81" name="Straight Connector 80"/>
          <p:cNvCxnSpPr/>
          <p:nvPr/>
        </p:nvCxnSpPr>
        <p:spPr>
          <a:xfrm flipH="1">
            <a:off x="7353944" y="1083513"/>
            <a:ext cx="648072" cy="0"/>
          </a:xfrm>
          <a:prstGeom prst="line">
            <a:avLst/>
          </a:prstGeom>
          <a:ln w="2540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6993904" y="723473"/>
            <a:ext cx="11521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n-US" sz="1400" dirty="0" smtClean="0"/>
              <a:t>(m</a:t>
            </a:r>
            <a:r>
              <a:rPr lang="en-US" sz="1400" baseline="-25000" dirty="0" smtClean="0"/>
              <a:t>0,2</a:t>
            </a:r>
            <a:r>
              <a:rPr lang="en-US" sz="1400" dirty="0" smtClean="0"/>
              <a:t>, m</a:t>
            </a:r>
            <a:r>
              <a:rPr lang="en-US" sz="1400" baseline="-25000" dirty="0" smtClean="0"/>
              <a:t>1,2</a:t>
            </a:r>
            <a:r>
              <a:rPr lang="en-US" sz="1400" dirty="0" smtClean="0"/>
              <a:t>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83" name="Straight Connector 82"/>
          <p:cNvCxnSpPr/>
          <p:nvPr/>
        </p:nvCxnSpPr>
        <p:spPr>
          <a:xfrm flipV="1">
            <a:off x="7281936" y="1216350"/>
            <a:ext cx="744860" cy="443227"/>
          </a:xfrm>
          <a:prstGeom prst="line">
            <a:avLst/>
          </a:prstGeom>
          <a:ln w="2540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 Box 7"/>
          <p:cNvSpPr txBox="1">
            <a:spLocks noChangeArrowheads="1"/>
          </p:cNvSpPr>
          <p:nvPr/>
        </p:nvSpPr>
        <p:spPr bwMode="auto">
          <a:xfrm rot="19713962">
            <a:off x="6938963" y="1402286"/>
            <a:ext cx="14947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/>
              <a:t>c</a:t>
            </a:r>
            <a:r>
              <a:rPr lang="en-US" sz="1400" dirty="0" smtClean="0"/>
              <a:t>*</a:t>
            </a:r>
            <a:r>
              <a:rPr lang="en-US" sz="1400" baseline="-25000" dirty="0"/>
              <a:t>2</a:t>
            </a:r>
            <a:r>
              <a:rPr lang="en-US" sz="1400" dirty="0" smtClean="0"/>
              <a:t> </a:t>
            </a:r>
            <a:r>
              <a:rPr lang="en-US" sz="1400" dirty="0" smtClean="0">
                <a:sym typeface="Symbol"/>
              </a:rPr>
              <a:t>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-25000" dirty="0" err="1" smtClean="0">
                <a:sym typeface="Symbol"/>
              </a:rPr>
              <a:t>k</a:t>
            </a:r>
            <a:r>
              <a:rPr lang="en-US" sz="1400" dirty="0" smtClean="0">
                <a:sym typeface="Symbol"/>
              </a:rPr>
              <a:t>(m</a:t>
            </a:r>
            <a:r>
              <a:rPr lang="en-US" sz="1400" baseline="-25000" dirty="0" smtClean="0">
                <a:sym typeface="Symbol"/>
              </a:rPr>
              <a:t>b,2</a:t>
            </a:r>
            <a:r>
              <a:rPr lang="en-US" sz="1400" dirty="0" smtClean="0">
                <a:sym typeface="Symbol"/>
              </a:rPr>
              <a:t>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8547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73" grpId="0"/>
      <p:bldP spid="82" grpId="0"/>
      <p:bldP spid="84" grpId="0"/>
      <p:bldP spid="84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35496" y="-27384"/>
            <a:ext cx="9289032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CCA Multi-message Security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6" name="AutoShape 2" descr="Image result for user smil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5" descr="Image result for user smile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8" descr="Image result for user smiley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107504" y="620689"/>
            <a:ext cx="15841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CCA experiment</a:t>
            </a:r>
            <a:endParaRPr lang="en-US" sz="1400" baseline="30000" dirty="0" smtClean="0">
              <a:solidFill>
                <a:srgbClr val="FF0000"/>
              </a:solidFill>
            </a:endParaRPr>
          </a:p>
        </p:txBody>
      </p:sp>
      <p:pic>
        <p:nvPicPr>
          <p:cNvPr id="6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2028331"/>
            <a:ext cx="1537113" cy="92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2275132"/>
            <a:ext cx="1514272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" name="Text Box 7"/>
          <p:cNvSpPr txBox="1">
            <a:spLocks noChangeArrowheads="1"/>
          </p:cNvSpPr>
          <p:nvPr/>
        </p:nvSpPr>
        <p:spPr bwMode="auto">
          <a:xfrm>
            <a:off x="251520" y="3232722"/>
            <a:ext cx="15121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I can break 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69" name="Text Box 7"/>
          <p:cNvSpPr txBox="1">
            <a:spLocks noChangeArrowheads="1"/>
          </p:cNvSpPr>
          <p:nvPr/>
        </p:nvSpPr>
        <p:spPr bwMode="auto">
          <a:xfrm>
            <a:off x="6238176" y="2956868"/>
            <a:ext cx="166083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Let me verify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70" name="Straight Connector 69"/>
          <p:cNvCxnSpPr/>
          <p:nvPr/>
        </p:nvCxnSpPr>
        <p:spPr>
          <a:xfrm>
            <a:off x="2423374" y="2748411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2" name="Group 48"/>
          <p:cNvGrpSpPr/>
          <p:nvPr/>
        </p:nvGrpSpPr>
        <p:grpSpPr>
          <a:xfrm>
            <a:off x="8207733" y="2768158"/>
            <a:ext cx="890464" cy="307777"/>
            <a:chOff x="7474944" y="5223804"/>
            <a:chExt cx="1003796" cy="561692"/>
          </a:xfrm>
        </p:grpSpPr>
        <p:sp>
          <p:nvSpPr>
            <p:cNvPr id="74" name="Rectangle 73"/>
            <p:cNvSpPr/>
            <p:nvPr/>
          </p:nvSpPr>
          <p:spPr>
            <a:xfrm>
              <a:off x="7524329" y="5301208"/>
              <a:ext cx="768825" cy="46388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77" name="Text Box 7"/>
            <p:cNvSpPr txBox="1">
              <a:spLocks noChangeArrowheads="1"/>
            </p:cNvSpPr>
            <p:nvPr/>
          </p:nvSpPr>
          <p:spPr bwMode="auto">
            <a:xfrm>
              <a:off x="7474944" y="5223804"/>
              <a:ext cx="1003796" cy="56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Gen(1</a:t>
              </a:r>
              <a:r>
                <a:rPr lang="en-US" sz="1400" baseline="30000" dirty="0" smtClean="0"/>
                <a:t>n</a:t>
              </a:r>
              <a:r>
                <a:rPr lang="en-US" sz="1400" dirty="0" smtClean="0"/>
                <a:t>)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7164288" y="1849181"/>
            <a:ext cx="1206246" cy="480861"/>
            <a:chOff x="7267392" y="1543317"/>
            <a:chExt cx="1359768" cy="877571"/>
          </a:xfrm>
        </p:grpSpPr>
        <p:cxnSp>
          <p:nvCxnSpPr>
            <p:cNvPr id="80" name="Straight Connector 79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 Box 7"/>
            <p:cNvSpPr txBox="1">
              <a:spLocks noChangeArrowheads="1"/>
            </p:cNvSpPr>
            <p:nvPr/>
          </p:nvSpPr>
          <p:spPr bwMode="auto">
            <a:xfrm rot="20690469">
              <a:off x="7267392" y="1543317"/>
              <a:ext cx="1359768" cy="5616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b </a:t>
              </a:r>
              <a:r>
                <a:rPr lang="en-US" sz="1400" dirty="0" smtClean="0">
                  <a:solidFill>
                    <a:srgbClr val="FF0000"/>
                  </a:solidFill>
                  <a:sym typeface="Symbol"/>
                </a:rPr>
                <a:t> {0, 1}</a:t>
              </a:r>
              <a:endParaRPr lang="en-US" sz="1400" dirty="0" smtClean="0">
                <a:solidFill>
                  <a:srgbClr val="FF0000"/>
                </a:solidFill>
              </a:endParaRPr>
            </a:p>
          </p:txBody>
        </p:sp>
      </p:grpSp>
      <p:cxnSp>
        <p:nvCxnSpPr>
          <p:cNvPr id="90" name="Straight Connector 89"/>
          <p:cNvCxnSpPr/>
          <p:nvPr/>
        </p:nvCxnSpPr>
        <p:spPr>
          <a:xfrm>
            <a:off x="2423374" y="3153826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2411760" y="4404595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 Box 7"/>
          <p:cNvSpPr txBox="1">
            <a:spLocks noChangeArrowheads="1"/>
          </p:cNvSpPr>
          <p:nvPr/>
        </p:nvSpPr>
        <p:spPr bwMode="auto">
          <a:xfrm>
            <a:off x="3644495" y="4096818"/>
            <a:ext cx="20366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b’ </a:t>
            </a:r>
            <a:r>
              <a:rPr lang="en-US" sz="1400" dirty="0" smtClean="0">
                <a:sym typeface="Symbol"/>
              </a:rPr>
              <a:t> {0, 1}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103" name="Text Box 7"/>
          <p:cNvSpPr txBox="1">
            <a:spLocks noChangeArrowheads="1"/>
          </p:cNvSpPr>
          <p:nvPr/>
        </p:nvSpPr>
        <p:spPr bwMode="auto">
          <a:xfrm>
            <a:off x="475928" y="1915092"/>
            <a:ext cx="15037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PPT A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104" name="Straight Arrow Connector 103"/>
          <p:cNvCxnSpPr/>
          <p:nvPr/>
        </p:nvCxnSpPr>
        <p:spPr>
          <a:xfrm flipV="1">
            <a:off x="8594141" y="3041786"/>
            <a:ext cx="0" cy="36153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5" name="Picture 2" descr="https://encrypted-tbn2.gstatic.com/images?q=tbn:ANd9GcSwsTqLN4QJQ_gBHvsPOVo5uM-ChpYI_wzBq-lnR91wydomJrIkUCXi65x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6456" y="3180459"/>
            <a:ext cx="216024" cy="518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6" name="Straight Arrow Connector 105"/>
          <p:cNvCxnSpPr/>
          <p:nvPr/>
        </p:nvCxnSpPr>
        <p:spPr>
          <a:xfrm flipH="1">
            <a:off x="7524328" y="2912172"/>
            <a:ext cx="709773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 Box 7"/>
          <p:cNvSpPr txBox="1">
            <a:spLocks noChangeArrowheads="1"/>
          </p:cNvSpPr>
          <p:nvPr/>
        </p:nvSpPr>
        <p:spPr bwMode="auto">
          <a:xfrm>
            <a:off x="7646677" y="2604395"/>
            <a:ext cx="80344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err="1">
                <a:sym typeface="Symbol"/>
              </a:rPr>
              <a:t>p</a:t>
            </a:r>
            <a:r>
              <a:rPr lang="en-US" sz="1400" dirty="0" err="1" smtClean="0">
                <a:sym typeface="Symbol"/>
              </a:rPr>
              <a:t>k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sk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108" name="Straight Connector 107"/>
          <p:cNvCxnSpPr/>
          <p:nvPr/>
        </p:nvCxnSpPr>
        <p:spPr>
          <a:xfrm>
            <a:off x="2339752" y="1504529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 Box 7"/>
          <p:cNvSpPr txBox="1">
            <a:spLocks noChangeArrowheads="1"/>
          </p:cNvSpPr>
          <p:nvPr/>
        </p:nvSpPr>
        <p:spPr bwMode="auto">
          <a:xfrm>
            <a:off x="3779912" y="1196752"/>
            <a:ext cx="80344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err="1" smtClean="0">
                <a:sym typeface="Symbol"/>
              </a:rPr>
              <a:t>pk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pic>
        <p:nvPicPr>
          <p:cNvPr id="110" name="Picture 2" descr="https://encrypted-tbn2.gstatic.com/images?q=tbn:ANd9GcSwsTqLN4QJQ_gBHvsPOVo5uM-ChpYI_wzBq-lnR91wydomJrIkUCXi65x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1740299"/>
            <a:ext cx="216024" cy="518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1" name="Straight Connector 110"/>
          <p:cNvCxnSpPr/>
          <p:nvPr/>
        </p:nvCxnSpPr>
        <p:spPr>
          <a:xfrm>
            <a:off x="2423374" y="1884314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 Box 7"/>
          <p:cNvSpPr txBox="1">
            <a:spLocks noChangeArrowheads="1"/>
          </p:cNvSpPr>
          <p:nvPr/>
        </p:nvSpPr>
        <p:spPr bwMode="auto">
          <a:xfrm>
            <a:off x="3419872" y="1576538"/>
            <a:ext cx="21602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C</a:t>
            </a:r>
            <a:r>
              <a:rPr lang="en-US" baseline="-25000" dirty="0" smtClean="0"/>
              <a:t>1</a:t>
            </a:r>
            <a:r>
              <a:rPr lang="en-US" sz="1400" dirty="0" smtClean="0"/>
              <a:t>, C</a:t>
            </a:r>
            <a:r>
              <a:rPr lang="en-US" baseline="-25000" dirty="0" smtClean="0"/>
              <a:t>2</a:t>
            </a:r>
            <a:r>
              <a:rPr lang="en-US" sz="1400" dirty="0" smtClean="0"/>
              <a:t>, …, </a:t>
            </a:r>
            <a:r>
              <a:rPr lang="en-US" sz="1400" dirty="0" err="1" smtClean="0"/>
              <a:t>C</a:t>
            </a:r>
            <a:r>
              <a:rPr lang="en-US" baseline="-25000" dirty="0" err="1" smtClean="0"/>
              <a:t>q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113" name="Text Box 7"/>
          <p:cNvSpPr txBox="1">
            <a:spLocks noChangeArrowheads="1"/>
          </p:cNvSpPr>
          <p:nvPr/>
        </p:nvSpPr>
        <p:spPr bwMode="auto">
          <a:xfrm>
            <a:off x="2483768" y="2008586"/>
            <a:ext cx="15121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M</a:t>
            </a:r>
            <a:r>
              <a:rPr lang="en-US" baseline="-25000" dirty="0" smtClean="0"/>
              <a:t>1</a:t>
            </a:r>
            <a:r>
              <a:rPr lang="en-US" sz="1400" dirty="0" smtClean="0"/>
              <a:t>, M</a:t>
            </a:r>
            <a:r>
              <a:rPr lang="en-US" baseline="-25000" dirty="0" smtClean="0"/>
              <a:t>2</a:t>
            </a:r>
            <a:r>
              <a:rPr lang="en-US" sz="1400" dirty="0" smtClean="0"/>
              <a:t>, …, </a:t>
            </a:r>
            <a:r>
              <a:rPr lang="en-US" sz="1400" dirty="0" err="1" smtClean="0"/>
              <a:t>M</a:t>
            </a:r>
            <a:r>
              <a:rPr lang="en-US" baseline="-25000" dirty="0" err="1" smtClean="0"/>
              <a:t>q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114" name="Text Box 7"/>
          <p:cNvSpPr txBox="1">
            <a:spLocks noChangeArrowheads="1"/>
          </p:cNvSpPr>
          <p:nvPr/>
        </p:nvSpPr>
        <p:spPr bwMode="auto">
          <a:xfrm>
            <a:off x="4211960" y="2008586"/>
            <a:ext cx="15121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M</a:t>
            </a:r>
            <a:r>
              <a:rPr lang="en-US" sz="2000" baseline="-25000" dirty="0" smtClean="0"/>
              <a:t>i</a:t>
            </a:r>
            <a:r>
              <a:rPr lang="en-US" sz="1400" dirty="0" smtClean="0"/>
              <a:t> = </a:t>
            </a:r>
            <a:r>
              <a:rPr lang="en-US" sz="1400" dirty="0" err="1" smtClean="0"/>
              <a:t>Dec</a:t>
            </a:r>
            <a:r>
              <a:rPr lang="en-US" baseline="-25000" dirty="0" err="1" smtClean="0"/>
              <a:t>sk</a:t>
            </a:r>
            <a:r>
              <a:rPr lang="en-US" sz="1400" dirty="0" smtClean="0"/>
              <a:t>(</a:t>
            </a:r>
            <a:r>
              <a:rPr lang="en-US" sz="1400" dirty="0" err="1" smtClean="0"/>
              <a:t>C</a:t>
            </a:r>
            <a:r>
              <a:rPr lang="en-US" baseline="-25000" dirty="0" err="1" smtClean="0"/>
              <a:t>i</a:t>
            </a:r>
            <a:r>
              <a:rPr lang="en-US" sz="1400" dirty="0" smtClean="0"/>
              <a:t>)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115" name="Straight Connector 114"/>
          <p:cNvCxnSpPr/>
          <p:nvPr/>
        </p:nvCxnSpPr>
        <p:spPr>
          <a:xfrm>
            <a:off x="2410599" y="2316363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2424535" y="3540498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 Box 7"/>
          <p:cNvSpPr txBox="1">
            <a:spLocks noChangeArrowheads="1"/>
          </p:cNvSpPr>
          <p:nvPr/>
        </p:nvSpPr>
        <p:spPr bwMode="auto">
          <a:xfrm>
            <a:off x="3421033" y="3232722"/>
            <a:ext cx="21602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baseline="-25000" dirty="0" smtClean="0"/>
              <a:t>1</a:t>
            </a:r>
            <a:r>
              <a:rPr lang="en-US" sz="1400" dirty="0" smtClean="0"/>
              <a:t>, </a:t>
            </a: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baseline="-25000" dirty="0" smtClean="0"/>
              <a:t>2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C</a:t>
            </a:r>
            <a:r>
              <a:rPr lang="en-US" baseline="-25000" dirty="0" err="1" smtClean="0"/>
              <a:t>q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118" name="Text Box 7"/>
          <p:cNvSpPr txBox="1">
            <a:spLocks noChangeArrowheads="1"/>
          </p:cNvSpPr>
          <p:nvPr/>
        </p:nvSpPr>
        <p:spPr bwMode="auto">
          <a:xfrm>
            <a:off x="2484929" y="3664770"/>
            <a:ext cx="15121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baseline="-25000" dirty="0" smtClean="0"/>
              <a:t>1</a:t>
            </a:r>
            <a:r>
              <a:rPr lang="en-US" sz="1400" dirty="0" smtClean="0"/>
              <a:t>, </a:t>
            </a: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baseline="-25000" dirty="0" smtClean="0"/>
              <a:t>2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M</a:t>
            </a:r>
            <a:r>
              <a:rPr lang="en-US" baseline="-25000" dirty="0" err="1" smtClean="0"/>
              <a:t>q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119" name="Text Box 7"/>
          <p:cNvSpPr txBox="1">
            <a:spLocks noChangeArrowheads="1"/>
          </p:cNvSpPr>
          <p:nvPr/>
        </p:nvSpPr>
        <p:spPr bwMode="auto">
          <a:xfrm>
            <a:off x="4213121" y="3664770"/>
            <a:ext cx="15121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sz="2000" baseline="-25000" dirty="0" smtClean="0"/>
              <a:t>i</a:t>
            </a:r>
            <a:r>
              <a:rPr lang="en-US" sz="1400" dirty="0" smtClean="0"/>
              <a:t> = </a:t>
            </a:r>
            <a:r>
              <a:rPr lang="en-US" sz="1400" dirty="0" err="1" smtClean="0"/>
              <a:t>Dec</a:t>
            </a:r>
            <a:r>
              <a:rPr lang="en-US" baseline="-25000" dirty="0" err="1" smtClean="0"/>
              <a:t>sk</a:t>
            </a:r>
            <a:r>
              <a:rPr lang="en-US" sz="1400" dirty="0" smtClean="0"/>
              <a:t>(</a:t>
            </a:r>
            <a:r>
              <a:rPr lang="en-US" sz="1400" dirty="0" err="1" smtClean="0">
                <a:latin typeface="Gigi" pitchFamily="82" charset="0"/>
              </a:rPr>
              <a:t>C</a:t>
            </a:r>
            <a:r>
              <a:rPr lang="en-US" baseline="-25000" dirty="0" err="1" smtClean="0"/>
              <a:t>i</a:t>
            </a:r>
            <a:r>
              <a:rPr lang="en-US" sz="1400" dirty="0" smtClean="0"/>
              <a:t>)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120" name="Straight Connector 119"/>
          <p:cNvCxnSpPr/>
          <p:nvPr/>
        </p:nvCxnSpPr>
        <p:spPr>
          <a:xfrm>
            <a:off x="2411760" y="3972547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 Box 7"/>
          <p:cNvSpPr txBox="1">
            <a:spLocks noChangeArrowheads="1"/>
          </p:cNvSpPr>
          <p:nvPr/>
        </p:nvSpPr>
        <p:spPr bwMode="auto">
          <a:xfrm>
            <a:off x="3059832" y="4600875"/>
            <a:ext cx="187220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Game  Output</a:t>
            </a:r>
            <a:endParaRPr lang="en-US" sz="1400" baseline="30000" dirty="0" smtClean="0">
              <a:solidFill>
                <a:srgbClr val="FF0000"/>
              </a:solidFill>
            </a:endParaRPr>
          </a:p>
        </p:txBody>
      </p:sp>
      <p:sp>
        <p:nvSpPr>
          <p:cNvPr id="122" name="Text Box 7"/>
          <p:cNvSpPr txBox="1">
            <a:spLocks noChangeArrowheads="1"/>
          </p:cNvSpPr>
          <p:nvPr/>
        </p:nvSpPr>
        <p:spPr bwMode="auto">
          <a:xfrm>
            <a:off x="3635896" y="4941169"/>
            <a:ext cx="129614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1, if b’ = b</a:t>
            </a:r>
            <a:endParaRPr lang="en-US" sz="1400" baseline="30000" dirty="0" smtClean="0">
              <a:solidFill>
                <a:srgbClr val="FF0000"/>
              </a:solidFill>
            </a:endParaRPr>
          </a:p>
        </p:txBody>
      </p:sp>
      <p:sp>
        <p:nvSpPr>
          <p:cNvPr id="123" name="Text Box 7"/>
          <p:cNvSpPr txBox="1">
            <a:spLocks noChangeArrowheads="1"/>
          </p:cNvSpPr>
          <p:nvPr/>
        </p:nvSpPr>
        <p:spPr bwMode="auto">
          <a:xfrm>
            <a:off x="3635896" y="5320954"/>
            <a:ext cx="129614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0, otherwise</a:t>
            </a:r>
            <a:endParaRPr lang="en-US" sz="1400" baseline="30000" dirty="0" smtClean="0">
              <a:solidFill>
                <a:srgbClr val="FF0000"/>
              </a:solidFill>
            </a:endParaRPr>
          </a:p>
        </p:txBody>
      </p:sp>
      <p:sp>
        <p:nvSpPr>
          <p:cNvPr id="125" name="Left Brace 124"/>
          <p:cNvSpPr/>
          <p:nvPr/>
        </p:nvSpPr>
        <p:spPr>
          <a:xfrm>
            <a:off x="3347864" y="4960914"/>
            <a:ext cx="216024" cy="62068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6" name="Text Box 7"/>
          <p:cNvSpPr txBox="1">
            <a:spLocks noChangeArrowheads="1"/>
          </p:cNvSpPr>
          <p:nvPr/>
        </p:nvSpPr>
        <p:spPr bwMode="auto">
          <a:xfrm>
            <a:off x="7150186" y="404664"/>
            <a:ext cx="203032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 = </a:t>
            </a:r>
            <a:r>
              <a:rPr lang="en-US" sz="1400" dirty="0" smtClean="0"/>
              <a:t>(Gen, Enc, Dec)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grpSp>
        <p:nvGrpSpPr>
          <p:cNvPr id="131" name="Group 130"/>
          <p:cNvGrpSpPr/>
          <p:nvPr/>
        </p:nvGrpSpPr>
        <p:grpSpPr>
          <a:xfrm>
            <a:off x="1547664" y="404664"/>
            <a:ext cx="1503784" cy="761311"/>
            <a:chOff x="6308576" y="5907470"/>
            <a:chExt cx="1503784" cy="761311"/>
          </a:xfrm>
        </p:grpSpPr>
        <p:sp>
          <p:nvSpPr>
            <p:cNvPr id="127" name="Text Box 7"/>
            <p:cNvSpPr txBox="1">
              <a:spLocks noChangeArrowheads="1"/>
            </p:cNvSpPr>
            <p:nvPr/>
          </p:nvSpPr>
          <p:spPr bwMode="auto">
            <a:xfrm>
              <a:off x="6308576" y="6123494"/>
              <a:ext cx="150378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err="1" smtClean="0"/>
                <a:t>PubK</a:t>
              </a:r>
              <a:r>
                <a:rPr lang="en-US" sz="1400" dirty="0" smtClean="0"/>
                <a:t>     (n)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129" name="Text Box 7"/>
            <p:cNvSpPr txBox="1">
              <a:spLocks noChangeArrowheads="1"/>
            </p:cNvSpPr>
            <p:nvPr/>
          </p:nvSpPr>
          <p:spPr bwMode="auto">
            <a:xfrm>
              <a:off x="6660232" y="6361004"/>
              <a:ext cx="6396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A, </a:t>
              </a:r>
              <a:r>
                <a:rPr lang="en-US" sz="1400" dirty="0" smtClean="0">
                  <a:sym typeface="Symbol"/>
                </a:rPr>
                <a:t>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130" name="Text Box 7"/>
            <p:cNvSpPr txBox="1">
              <a:spLocks noChangeArrowheads="1"/>
            </p:cNvSpPr>
            <p:nvPr/>
          </p:nvSpPr>
          <p:spPr bwMode="auto">
            <a:xfrm>
              <a:off x="6452592" y="5907470"/>
              <a:ext cx="9193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err="1"/>
                <a:t>c</a:t>
              </a:r>
              <a:r>
                <a:rPr lang="en-US" sz="1400" dirty="0" err="1" smtClean="0"/>
                <a:t>ca-mult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132" name="Text Box 7"/>
          <p:cNvSpPr txBox="1">
            <a:spLocks noChangeArrowheads="1"/>
          </p:cNvSpPr>
          <p:nvPr/>
        </p:nvSpPr>
        <p:spPr bwMode="auto">
          <a:xfrm>
            <a:off x="1835696" y="6093296"/>
            <a:ext cx="230425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 is CCA-secure if:</a:t>
            </a:r>
            <a:endParaRPr lang="en-US" sz="1400" baseline="30000" dirty="0" smtClean="0">
              <a:solidFill>
                <a:srgbClr val="FF0000"/>
              </a:solidFill>
            </a:endParaRPr>
          </a:p>
        </p:txBody>
      </p:sp>
      <p:grpSp>
        <p:nvGrpSpPr>
          <p:cNvPr id="151" name="Group 150"/>
          <p:cNvGrpSpPr/>
          <p:nvPr/>
        </p:nvGrpSpPr>
        <p:grpSpPr>
          <a:xfrm>
            <a:off x="3563888" y="5877272"/>
            <a:ext cx="3384376" cy="908521"/>
            <a:chOff x="5940152" y="6007640"/>
            <a:chExt cx="3384376" cy="908521"/>
          </a:xfrm>
        </p:grpSpPr>
        <p:sp>
          <p:nvSpPr>
            <p:cNvPr id="133" name="Text Box 7"/>
            <p:cNvSpPr txBox="1">
              <a:spLocks noChangeArrowheads="1"/>
            </p:cNvSpPr>
            <p:nvPr/>
          </p:nvSpPr>
          <p:spPr bwMode="auto">
            <a:xfrm>
              <a:off x="7956376" y="6223664"/>
              <a:ext cx="1368152" cy="692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dirty="0" smtClean="0">
                  <a:sym typeface="Symbol"/>
                </a:rPr>
                <a:t>½ </a:t>
              </a:r>
              <a:r>
                <a:rPr lang="en-US" sz="1400" dirty="0" smtClean="0">
                  <a:sym typeface="Symbol"/>
                </a:rPr>
                <a:t>+ </a:t>
              </a:r>
              <a:r>
                <a:rPr lang="en-US" sz="1400" dirty="0" err="1" smtClean="0">
                  <a:sym typeface="Symbol"/>
                </a:rPr>
                <a:t>negl</a:t>
              </a:r>
              <a:r>
                <a:rPr lang="en-US" sz="1400" dirty="0" smtClean="0">
                  <a:sym typeface="Symbol"/>
                </a:rPr>
                <a:t>(n)</a:t>
              </a:r>
            </a:p>
            <a:p>
              <a:pPr marL="457200" indent="-457200">
                <a:spcBef>
                  <a:spcPct val="50000"/>
                </a:spcBef>
              </a:pPr>
              <a:endParaRPr lang="en-US" sz="14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134" name="Text Box 7"/>
            <p:cNvSpPr txBox="1">
              <a:spLocks noChangeArrowheads="1"/>
            </p:cNvSpPr>
            <p:nvPr/>
          </p:nvSpPr>
          <p:spPr bwMode="auto">
            <a:xfrm>
              <a:off x="5940152" y="6235278"/>
              <a:ext cx="56768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Pr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137" name="Text Box 7"/>
            <p:cNvSpPr txBox="1">
              <a:spLocks noChangeArrowheads="1"/>
            </p:cNvSpPr>
            <p:nvPr/>
          </p:nvSpPr>
          <p:spPr bwMode="auto">
            <a:xfrm>
              <a:off x="7308304" y="6237312"/>
              <a:ext cx="56768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= 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140" name="Double Bracket 139"/>
            <p:cNvSpPr/>
            <p:nvPr/>
          </p:nvSpPr>
          <p:spPr>
            <a:xfrm>
              <a:off x="6291808" y="6048871"/>
              <a:ext cx="1448544" cy="792088"/>
            </a:xfrm>
            <a:prstGeom prst="bracketPair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144" name="Text Box 7"/>
            <p:cNvSpPr txBox="1">
              <a:spLocks noChangeArrowheads="1"/>
            </p:cNvSpPr>
            <p:nvPr/>
          </p:nvSpPr>
          <p:spPr bwMode="auto">
            <a:xfrm>
              <a:off x="7740352" y="6237312"/>
              <a:ext cx="56768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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  <p:grpSp>
          <p:nvGrpSpPr>
            <p:cNvPr id="146" name="Group 145"/>
            <p:cNvGrpSpPr/>
            <p:nvPr/>
          </p:nvGrpSpPr>
          <p:grpSpPr>
            <a:xfrm>
              <a:off x="6308576" y="6007640"/>
              <a:ext cx="1503784" cy="761311"/>
              <a:chOff x="6308576" y="5935053"/>
              <a:chExt cx="1503784" cy="761311"/>
            </a:xfrm>
          </p:grpSpPr>
          <p:sp>
            <p:nvSpPr>
              <p:cNvPr id="148" name="Text Box 7"/>
              <p:cNvSpPr txBox="1">
                <a:spLocks noChangeArrowheads="1"/>
              </p:cNvSpPr>
              <p:nvPr/>
            </p:nvSpPr>
            <p:spPr bwMode="auto">
              <a:xfrm>
                <a:off x="6308576" y="6151077"/>
                <a:ext cx="1503784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err="1" smtClean="0"/>
                  <a:t>PubK</a:t>
                </a:r>
                <a:r>
                  <a:rPr lang="en-US" sz="1400" dirty="0" smtClean="0"/>
                  <a:t>     (n)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  <p:sp>
            <p:nvSpPr>
              <p:cNvPr id="149" name="Text Box 7"/>
              <p:cNvSpPr txBox="1">
                <a:spLocks noChangeArrowheads="1"/>
              </p:cNvSpPr>
              <p:nvPr/>
            </p:nvSpPr>
            <p:spPr bwMode="auto">
              <a:xfrm>
                <a:off x="6660232" y="6388587"/>
                <a:ext cx="63968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/>
                  <a:t>A, </a:t>
                </a:r>
                <a:r>
                  <a:rPr lang="en-US" sz="1400" dirty="0" smtClean="0">
                    <a:sym typeface="Symbol"/>
                  </a:rPr>
                  <a:t>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  <p:sp>
            <p:nvSpPr>
              <p:cNvPr id="150" name="Text Box 7"/>
              <p:cNvSpPr txBox="1">
                <a:spLocks noChangeArrowheads="1"/>
              </p:cNvSpPr>
              <p:nvPr/>
            </p:nvSpPr>
            <p:spPr bwMode="auto">
              <a:xfrm>
                <a:off x="6524600" y="5935053"/>
                <a:ext cx="92772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err="1"/>
                  <a:t>c</a:t>
                </a:r>
                <a:r>
                  <a:rPr lang="en-US" sz="1400" dirty="0" err="1" smtClean="0"/>
                  <a:t>ca-mult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3321496" y="2348880"/>
            <a:ext cx="11521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n-US" sz="1400" dirty="0" smtClean="0"/>
              <a:t>(m</a:t>
            </a:r>
            <a:r>
              <a:rPr lang="en-US" sz="1400" baseline="-25000" dirty="0" smtClean="0"/>
              <a:t>0,t</a:t>
            </a:r>
            <a:r>
              <a:rPr lang="en-US" sz="1400" dirty="0" smtClean="0"/>
              <a:t>, m</a:t>
            </a:r>
            <a:r>
              <a:rPr lang="en-US" sz="1400" baseline="-25000" dirty="0" smtClean="0"/>
              <a:t>1,t</a:t>
            </a:r>
            <a:r>
              <a:rPr lang="en-US" sz="1400" dirty="0" smtClean="0"/>
              <a:t>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3327427" y="2852936"/>
            <a:ext cx="20366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/>
              <a:t>c</a:t>
            </a:r>
            <a:r>
              <a:rPr lang="en-US" sz="1400" dirty="0" smtClean="0"/>
              <a:t>*</a:t>
            </a:r>
            <a:r>
              <a:rPr lang="en-US" sz="1400" baseline="-25000" dirty="0" smtClean="0"/>
              <a:t>t</a:t>
            </a:r>
            <a:r>
              <a:rPr lang="en-US" sz="1400" dirty="0" smtClean="0"/>
              <a:t> </a:t>
            </a:r>
            <a:r>
              <a:rPr lang="en-US" sz="1400" dirty="0" smtClean="0">
                <a:sym typeface="Symbol"/>
              </a:rPr>
              <a:t>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-25000" dirty="0" err="1" smtClean="0">
                <a:sym typeface="Symbol"/>
              </a:rPr>
              <a:t>k</a:t>
            </a:r>
            <a:r>
              <a:rPr lang="en-US" sz="1400" dirty="0" smtClean="0">
                <a:sym typeface="Symbol"/>
              </a:rPr>
              <a:t>(</a:t>
            </a:r>
            <a:r>
              <a:rPr lang="en-US" sz="1400" dirty="0" err="1" smtClean="0">
                <a:sym typeface="Symbol"/>
              </a:rPr>
              <a:t>m</a:t>
            </a:r>
            <a:r>
              <a:rPr lang="en-US" sz="1400" baseline="-25000" dirty="0" err="1" smtClean="0">
                <a:sym typeface="Symbol"/>
              </a:rPr>
              <a:t>b,t</a:t>
            </a:r>
            <a:r>
              <a:rPr lang="en-US" sz="1400" dirty="0" smtClean="0">
                <a:sym typeface="Symbol"/>
              </a:rPr>
              <a:t>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grpSp>
        <p:nvGrpSpPr>
          <p:cNvPr id="75" name="Group 48"/>
          <p:cNvGrpSpPr/>
          <p:nvPr/>
        </p:nvGrpSpPr>
        <p:grpSpPr>
          <a:xfrm>
            <a:off x="8002016" y="919752"/>
            <a:ext cx="890464" cy="307777"/>
            <a:chOff x="7474944" y="5223804"/>
            <a:chExt cx="1003796" cy="561692"/>
          </a:xfrm>
        </p:grpSpPr>
        <p:sp>
          <p:nvSpPr>
            <p:cNvPr id="76" name="Rectangle 75"/>
            <p:cNvSpPr/>
            <p:nvPr/>
          </p:nvSpPr>
          <p:spPr>
            <a:xfrm>
              <a:off x="7524329" y="5301208"/>
              <a:ext cx="768825" cy="46388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79" name="Text Box 7"/>
            <p:cNvSpPr txBox="1">
              <a:spLocks noChangeArrowheads="1"/>
            </p:cNvSpPr>
            <p:nvPr/>
          </p:nvSpPr>
          <p:spPr bwMode="auto">
            <a:xfrm>
              <a:off x="7474944" y="5223804"/>
              <a:ext cx="1003796" cy="56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  </a:t>
              </a:r>
              <a:r>
                <a:rPr lang="en-US" sz="1400" dirty="0" err="1" smtClean="0"/>
                <a:t>LR</a:t>
              </a:r>
              <a:r>
                <a:rPr lang="en-US" sz="1400" baseline="-25000" dirty="0" err="1" smtClean="0"/>
                <a:t>pk,b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81" name="Straight Connector 80"/>
          <p:cNvCxnSpPr/>
          <p:nvPr/>
        </p:nvCxnSpPr>
        <p:spPr>
          <a:xfrm flipH="1">
            <a:off x="7353944" y="1083513"/>
            <a:ext cx="648072" cy="0"/>
          </a:xfrm>
          <a:prstGeom prst="line">
            <a:avLst/>
          </a:prstGeom>
          <a:ln w="2540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6993904" y="723473"/>
            <a:ext cx="11521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n-US" sz="1400" dirty="0" smtClean="0"/>
              <a:t>(m</a:t>
            </a:r>
            <a:r>
              <a:rPr lang="en-US" sz="1400" baseline="-25000" dirty="0" smtClean="0"/>
              <a:t>0,t</a:t>
            </a:r>
            <a:r>
              <a:rPr lang="en-US" sz="1400" dirty="0" smtClean="0"/>
              <a:t>, m</a:t>
            </a:r>
            <a:r>
              <a:rPr lang="en-US" sz="1400" baseline="-25000" dirty="0" smtClean="0"/>
              <a:t>1,t</a:t>
            </a:r>
            <a:r>
              <a:rPr lang="en-US" sz="1400" dirty="0" smtClean="0"/>
              <a:t>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83" name="Straight Connector 82"/>
          <p:cNvCxnSpPr/>
          <p:nvPr/>
        </p:nvCxnSpPr>
        <p:spPr>
          <a:xfrm flipV="1">
            <a:off x="7281936" y="1216350"/>
            <a:ext cx="744860" cy="443227"/>
          </a:xfrm>
          <a:prstGeom prst="line">
            <a:avLst/>
          </a:prstGeom>
          <a:ln w="2540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 Box 7"/>
          <p:cNvSpPr txBox="1">
            <a:spLocks noChangeArrowheads="1"/>
          </p:cNvSpPr>
          <p:nvPr/>
        </p:nvSpPr>
        <p:spPr bwMode="auto">
          <a:xfrm rot="19713962">
            <a:off x="6918839" y="1419911"/>
            <a:ext cx="149471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/>
              <a:t>c</a:t>
            </a:r>
            <a:r>
              <a:rPr lang="en-US" sz="1400" dirty="0" smtClean="0"/>
              <a:t>*</a:t>
            </a:r>
            <a:r>
              <a:rPr lang="en-US" sz="1400" baseline="-25000" dirty="0" smtClean="0"/>
              <a:t>t</a:t>
            </a:r>
            <a:r>
              <a:rPr lang="en-US" sz="1400" dirty="0" smtClean="0"/>
              <a:t> </a:t>
            </a:r>
            <a:r>
              <a:rPr lang="en-US" sz="1400" dirty="0" smtClean="0">
                <a:sym typeface="Symbol"/>
              </a:rPr>
              <a:t>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-25000" dirty="0" err="1" smtClean="0">
                <a:sym typeface="Symbol"/>
              </a:rPr>
              <a:t>k</a:t>
            </a:r>
            <a:r>
              <a:rPr lang="en-US" sz="1400" dirty="0" smtClean="0">
                <a:sym typeface="Symbol"/>
              </a:rPr>
              <a:t>(</a:t>
            </a:r>
            <a:r>
              <a:rPr lang="en-US" sz="1400" dirty="0" err="1" smtClean="0">
                <a:sym typeface="Symbol"/>
              </a:rPr>
              <a:t>m</a:t>
            </a:r>
            <a:r>
              <a:rPr lang="en-US" sz="1400" baseline="-25000" dirty="0" err="1" smtClean="0">
                <a:sym typeface="Symbol"/>
              </a:rPr>
              <a:t>b,t</a:t>
            </a:r>
            <a:r>
              <a:rPr lang="en-US" sz="1400" dirty="0" smtClean="0">
                <a:sym typeface="Symbol"/>
              </a:rPr>
              <a:t>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9554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/>
      <p:bldP spid="68" grpId="0"/>
      <p:bldP spid="73" grpId="0"/>
      <p:bldP spid="82" grpId="0"/>
      <p:bldP spid="84" grpId="0"/>
      <p:bldP spid="84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-108520" y="-27384"/>
            <a:ext cx="9396536" cy="76131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(Single </a:t>
            </a:r>
            <a:r>
              <a:rPr lang="en-US" sz="2800" kern="0" dirty="0" err="1" smtClean="0">
                <a:solidFill>
                  <a:srgbClr val="009900"/>
                </a:solidFill>
                <a:ea typeface="+mj-ea"/>
                <a:cs typeface="+mj-cs"/>
              </a:rPr>
              <a:t>vs</a:t>
            </a: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 Multi-message CCA Security)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58370" name="AutoShape 2" descr="Image result for smil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" name="AutoShape 2" descr="Image result for us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5" descr="Image result for key clip ar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Image result for key clip ar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12" descr="Image result for user clipart"/>
          <p:cNvSpPr>
            <a:spLocks noChangeAspect="1" noChangeArrowheads="1"/>
          </p:cNvSpPr>
          <p:nvPr/>
        </p:nvSpPr>
        <p:spPr bwMode="auto">
          <a:xfrm>
            <a:off x="765175" y="40466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2" descr="Image result for serv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5" descr="Image result for laptop user clipart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251520" y="836713"/>
            <a:ext cx="6624736" cy="30777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Theorem: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single-message CCA security </a:t>
            </a:r>
            <a:r>
              <a:rPr lang="en-US" sz="1400" dirty="0" smtClean="0">
                <a:sym typeface="Symbol"/>
              </a:rPr>
              <a:t>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multi-message C</a:t>
            </a:r>
            <a:r>
              <a:rPr lang="en-US" sz="1400" dirty="0">
                <a:solidFill>
                  <a:srgbClr val="0000FF"/>
                </a:solidFill>
                <a:sym typeface="Symbol"/>
              </a:rPr>
              <a:t>C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A security.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251520" y="1321023"/>
            <a:ext cx="864096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Proof: The very same proof for CPA security using hybrid argument will work with minor necessary changes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259632" y="2492896"/>
            <a:ext cx="7200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>
                <a:sym typeface="Symbol"/>
              </a:rPr>
              <a:t>PKE</a:t>
            </a:r>
            <a:endParaRPr lang="en-US" b="1" baseline="30000" dirty="0" smtClean="0">
              <a:solidFill>
                <a:srgbClr val="0000FF"/>
              </a:solidFill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6804248" y="2492896"/>
            <a:ext cx="7200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ym typeface="Symbol"/>
              </a:rPr>
              <a:t>S</a:t>
            </a:r>
            <a:r>
              <a:rPr lang="en-US" sz="1400" b="1" dirty="0" smtClean="0">
                <a:sym typeface="Symbol"/>
              </a:rPr>
              <a:t>KE</a:t>
            </a:r>
            <a:endParaRPr lang="en-US" b="1" baseline="30000" dirty="0" smtClean="0">
              <a:solidFill>
                <a:srgbClr val="0000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83568" y="3068960"/>
            <a:ext cx="567496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COA</a:t>
            </a:r>
            <a:endParaRPr lang="en-US" sz="1400" dirty="0"/>
          </a:p>
        </p:txBody>
      </p:sp>
      <p:sp>
        <p:nvSpPr>
          <p:cNvPr id="16" name="Rectangle 15"/>
          <p:cNvSpPr/>
          <p:nvPr/>
        </p:nvSpPr>
        <p:spPr>
          <a:xfrm>
            <a:off x="1446853" y="3068960"/>
            <a:ext cx="3276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≈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66771" y="3841303"/>
            <a:ext cx="1008885" cy="307777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COA-</a:t>
            </a:r>
            <a:r>
              <a:rPr lang="en-US" sz="1400" dirty="0" err="1" smtClean="0">
                <a:sym typeface="Symbol"/>
              </a:rPr>
              <a:t>mult</a:t>
            </a:r>
            <a:endParaRPr lang="en-US" sz="1400" dirty="0"/>
          </a:p>
        </p:txBody>
      </p:sp>
      <p:sp>
        <p:nvSpPr>
          <p:cNvPr id="19" name="Rectangle 18"/>
          <p:cNvSpPr/>
          <p:nvPr/>
        </p:nvSpPr>
        <p:spPr>
          <a:xfrm>
            <a:off x="827584" y="3419708"/>
            <a:ext cx="3276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≈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835696" y="3851756"/>
            <a:ext cx="959004" cy="307777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CPA-</a:t>
            </a:r>
            <a:r>
              <a:rPr lang="en-US" sz="1400" dirty="0" err="1" smtClean="0">
                <a:sym typeface="Symbol"/>
              </a:rPr>
              <a:t>mult</a:t>
            </a:r>
            <a:endParaRPr lang="en-US" sz="1400" dirty="0"/>
          </a:p>
        </p:txBody>
      </p:sp>
      <p:sp>
        <p:nvSpPr>
          <p:cNvPr id="21" name="Rectangle 20"/>
          <p:cNvSpPr/>
          <p:nvPr/>
        </p:nvSpPr>
        <p:spPr>
          <a:xfrm>
            <a:off x="1979712" y="3068960"/>
            <a:ext cx="517615" cy="307777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CPA</a:t>
            </a:r>
            <a:endParaRPr lang="en-US" sz="1400" dirty="0"/>
          </a:p>
        </p:txBody>
      </p:sp>
      <p:sp>
        <p:nvSpPr>
          <p:cNvPr id="22" name="Rectangle 21"/>
          <p:cNvSpPr/>
          <p:nvPr/>
        </p:nvSpPr>
        <p:spPr>
          <a:xfrm>
            <a:off x="2051720" y="3429000"/>
            <a:ext cx="3276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≈</a:t>
            </a:r>
            <a:endParaRPr lang="en-US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611560" y="4293096"/>
            <a:ext cx="7848872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11560" y="2852936"/>
            <a:ext cx="7848872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572000" y="2852936"/>
            <a:ext cx="0" cy="144016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4860032" y="3068960"/>
            <a:ext cx="567496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COA</a:t>
            </a:r>
            <a:endParaRPr lang="en-US" sz="1400" dirty="0"/>
          </a:p>
        </p:txBody>
      </p:sp>
      <p:sp>
        <p:nvSpPr>
          <p:cNvPr id="27" name="Rectangle 26"/>
          <p:cNvSpPr/>
          <p:nvPr/>
        </p:nvSpPr>
        <p:spPr>
          <a:xfrm>
            <a:off x="4644008" y="3861048"/>
            <a:ext cx="1008885" cy="307777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COA-</a:t>
            </a:r>
            <a:r>
              <a:rPr lang="en-US" sz="1400" dirty="0" err="1" smtClean="0">
                <a:sym typeface="Symbol"/>
              </a:rPr>
              <a:t>mult</a:t>
            </a:r>
            <a:endParaRPr lang="en-US" sz="1400" dirty="0"/>
          </a:p>
        </p:txBody>
      </p:sp>
      <p:sp>
        <p:nvSpPr>
          <p:cNvPr id="28" name="Rectangle 27"/>
          <p:cNvSpPr/>
          <p:nvPr/>
        </p:nvSpPr>
        <p:spPr>
          <a:xfrm>
            <a:off x="5917252" y="3851756"/>
            <a:ext cx="959004" cy="307777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CPA-</a:t>
            </a:r>
            <a:r>
              <a:rPr lang="en-US" sz="1400" dirty="0" err="1" smtClean="0">
                <a:sym typeface="Symbol"/>
              </a:rPr>
              <a:t>mult</a:t>
            </a:r>
            <a:endParaRPr lang="en-US" sz="1400" dirty="0"/>
          </a:p>
        </p:txBody>
      </p:sp>
      <p:sp>
        <p:nvSpPr>
          <p:cNvPr id="29" name="Rectangle 28"/>
          <p:cNvSpPr/>
          <p:nvPr/>
        </p:nvSpPr>
        <p:spPr>
          <a:xfrm>
            <a:off x="6214625" y="3121223"/>
            <a:ext cx="517615" cy="307777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CPA</a:t>
            </a:r>
            <a:endParaRPr lang="en-US" sz="1400" dirty="0"/>
          </a:p>
        </p:txBody>
      </p:sp>
      <p:sp>
        <p:nvSpPr>
          <p:cNvPr id="30" name="Rectangle 29"/>
          <p:cNvSpPr/>
          <p:nvPr/>
        </p:nvSpPr>
        <p:spPr>
          <a:xfrm>
            <a:off x="6260528" y="3429000"/>
            <a:ext cx="3276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≈</a:t>
            </a:r>
            <a:endParaRPr lang="en-US" dirty="0"/>
          </a:p>
        </p:txBody>
      </p:sp>
      <p:grpSp>
        <p:nvGrpSpPr>
          <p:cNvPr id="31" name="Group 30"/>
          <p:cNvGrpSpPr/>
          <p:nvPr/>
        </p:nvGrpSpPr>
        <p:grpSpPr>
          <a:xfrm>
            <a:off x="4932040" y="3501008"/>
            <a:ext cx="406524" cy="288032"/>
            <a:chOff x="5580112" y="1484784"/>
            <a:chExt cx="406524" cy="288032"/>
          </a:xfrm>
        </p:grpSpPr>
        <p:cxnSp>
          <p:nvCxnSpPr>
            <p:cNvPr id="32" name="Straight Connector 31"/>
            <p:cNvCxnSpPr/>
            <p:nvPr/>
          </p:nvCxnSpPr>
          <p:spPr>
            <a:xfrm flipH="1">
              <a:off x="5724127" y="1484784"/>
              <a:ext cx="72009" cy="22531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aphicFrame>
          <p:nvGraphicFramePr>
            <p:cNvPr id="33" name="Object 3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77229951"/>
                </p:ext>
              </p:extLst>
            </p:nvPr>
          </p:nvGraphicFramePr>
          <p:xfrm>
            <a:off x="5580112" y="1484784"/>
            <a:ext cx="406524" cy="2880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955" name="Equation" r:id="rId4" imgW="190500" imgH="127000" progId="Equation.3">
                    <p:embed/>
                  </p:oleObj>
                </mc:Choice>
                <mc:Fallback>
                  <p:oleObj name="Equation" r:id="rId4" imgW="190500" imgH="1270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5580112" y="1484784"/>
                          <a:ext cx="406524" cy="28803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4" name="Group 33"/>
          <p:cNvGrpSpPr/>
          <p:nvPr/>
        </p:nvGrpSpPr>
        <p:grpSpPr>
          <a:xfrm>
            <a:off x="5638561" y="3121223"/>
            <a:ext cx="406524" cy="288032"/>
            <a:chOff x="5580112" y="1484784"/>
            <a:chExt cx="406524" cy="288032"/>
          </a:xfrm>
        </p:grpSpPr>
        <p:cxnSp>
          <p:nvCxnSpPr>
            <p:cNvPr id="35" name="Straight Connector 34"/>
            <p:cNvCxnSpPr/>
            <p:nvPr/>
          </p:nvCxnSpPr>
          <p:spPr>
            <a:xfrm flipH="1">
              <a:off x="5724127" y="1484784"/>
              <a:ext cx="72009" cy="22531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aphicFrame>
          <p:nvGraphicFramePr>
            <p:cNvPr id="36" name="Object 3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3716309"/>
                </p:ext>
              </p:extLst>
            </p:nvPr>
          </p:nvGraphicFramePr>
          <p:xfrm>
            <a:off x="5580112" y="1484784"/>
            <a:ext cx="406524" cy="2880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956" name="Equation" r:id="rId6" imgW="190500" imgH="127000" progId="Equation.3">
                    <p:embed/>
                  </p:oleObj>
                </mc:Choice>
                <mc:Fallback>
                  <p:oleObj name="Equation" r:id="rId6" imgW="190500" imgH="1270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5580112" y="1484784"/>
                          <a:ext cx="406524" cy="28803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7" name="Rectangle 36"/>
          <p:cNvSpPr/>
          <p:nvPr/>
        </p:nvSpPr>
        <p:spPr>
          <a:xfrm>
            <a:off x="3252956" y="3841303"/>
            <a:ext cx="973732" cy="307777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CCA-</a:t>
            </a:r>
            <a:r>
              <a:rPr lang="en-US" sz="1400" dirty="0" err="1" smtClean="0">
                <a:sym typeface="Symbol"/>
              </a:rPr>
              <a:t>mult</a:t>
            </a:r>
            <a:endParaRPr lang="en-US" sz="1400" dirty="0"/>
          </a:p>
        </p:txBody>
      </p:sp>
      <p:sp>
        <p:nvSpPr>
          <p:cNvPr id="38" name="Rectangle 37"/>
          <p:cNvSpPr/>
          <p:nvPr/>
        </p:nvSpPr>
        <p:spPr>
          <a:xfrm>
            <a:off x="3396972" y="3058507"/>
            <a:ext cx="532342" cy="307777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CCA</a:t>
            </a:r>
            <a:endParaRPr lang="en-US" sz="1400" dirty="0"/>
          </a:p>
        </p:txBody>
      </p:sp>
      <p:grpSp>
        <p:nvGrpSpPr>
          <p:cNvPr id="39" name="Group 38"/>
          <p:cNvGrpSpPr/>
          <p:nvPr/>
        </p:nvGrpSpPr>
        <p:grpSpPr>
          <a:xfrm>
            <a:off x="2771800" y="3068960"/>
            <a:ext cx="406524" cy="288032"/>
            <a:chOff x="5580112" y="1484784"/>
            <a:chExt cx="406524" cy="288032"/>
          </a:xfrm>
        </p:grpSpPr>
        <p:cxnSp>
          <p:nvCxnSpPr>
            <p:cNvPr id="40" name="Straight Connector 39"/>
            <p:cNvCxnSpPr/>
            <p:nvPr/>
          </p:nvCxnSpPr>
          <p:spPr>
            <a:xfrm flipH="1">
              <a:off x="5724127" y="1484784"/>
              <a:ext cx="72009" cy="22531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aphicFrame>
          <p:nvGraphicFramePr>
            <p:cNvPr id="41" name="Object 4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50872770"/>
                </p:ext>
              </p:extLst>
            </p:nvPr>
          </p:nvGraphicFramePr>
          <p:xfrm>
            <a:off x="5580112" y="1484784"/>
            <a:ext cx="406524" cy="2880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957" name="Equation" r:id="rId7" imgW="190500" imgH="127000" progId="Equation.3">
                    <p:embed/>
                  </p:oleObj>
                </mc:Choice>
                <mc:Fallback>
                  <p:oleObj name="Equation" r:id="rId7" imgW="190500" imgH="1270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5580112" y="1484784"/>
                          <a:ext cx="406524" cy="28803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2" name="Rectangle 41"/>
          <p:cNvSpPr/>
          <p:nvPr/>
        </p:nvSpPr>
        <p:spPr>
          <a:xfrm>
            <a:off x="3491880" y="3429000"/>
            <a:ext cx="3276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≈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7357412" y="3851756"/>
            <a:ext cx="973732" cy="307777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CCA-</a:t>
            </a:r>
            <a:r>
              <a:rPr lang="en-US" sz="1400" dirty="0" err="1" smtClean="0">
                <a:sym typeface="Symbol"/>
              </a:rPr>
              <a:t>mult</a:t>
            </a:r>
            <a:endParaRPr lang="en-US" sz="1400" dirty="0"/>
          </a:p>
        </p:txBody>
      </p:sp>
      <p:sp>
        <p:nvSpPr>
          <p:cNvPr id="44" name="Rectangle 43"/>
          <p:cNvSpPr/>
          <p:nvPr/>
        </p:nvSpPr>
        <p:spPr>
          <a:xfrm>
            <a:off x="7501428" y="3068960"/>
            <a:ext cx="532342" cy="307777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CCA</a:t>
            </a:r>
            <a:endParaRPr lang="en-US" sz="1400" dirty="0"/>
          </a:p>
        </p:txBody>
      </p:sp>
      <p:grpSp>
        <p:nvGrpSpPr>
          <p:cNvPr id="45" name="Group 44"/>
          <p:cNvGrpSpPr/>
          <p:nvPr/>
        </p:nvGrpSpPr>
        <p:grpSpPr>
          <a:xfrm>
            <a:off x="6876256" y="3079413"/>
            <a:ext cx="406524" cy="288032"/>
            <a:chOff x="5580112" y="1484784"/>
            <a:chExt cx="406524" cy="288032"/>
          </a:xfrm>
        </p:grpSpPr>
        <p:cxnSp>
          <p:nvCxnSpPr>
            <p:cNvPr id="46" name="Straight Connector 45"/>
            <p:cNvCxnSpPr/>
            <p:nvPr/>
          </p:nvCxnSpPr>
          <p:spPr>
            <a:xfrm flipH="1">
              <a:off x="5724127" y="1484784"/>
              <a:ext cx="72009" cy="22531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aphicFrame>
          <p:nvGraphicFramePr>
            <p:cNvPr id="47" name="Object 4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1216389"/>
                </p:ext>
              </p:extLst>
            </p:nvPr>
          </p:nvGraphicFramePr>
          <p:xfrm>
            <a:off x="5580112" y="1484784"/>
            <a:ext cx="406524" cy="2880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958" name="Equation" r:id="rId8" imgW="190500" imgH="127000" progId="Equation.3">
                    <p:embed/>
                  </p:oleObj>
                </mc:Choice>
                <mc:Fallback>
                  <p:oleObj name="Equation" r:id="rId8" imgW="190500" imgH="1270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5580112" y="1484784"/>
                          <a:ext cx="406524" cy="28803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8" name="Rectangle 47"/>
          <p:cNvSpPr/>
          <p:nvPr/>
        </p:nvSpPr>
        <p:spPr>
          <a:xfrm>
            <a:off x="7596336" y="3439453"/>
            <a:ext cx="3276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1120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42" grpId="0"/>
      <p:bldP spid="43" grpId="0" animBg="1"/>
      <p:bldP spid="44" grpId="0" animBg="1"/>
      <p:bldP spid="4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-108520" y="-27384"/>
            <a:ext cx="9396536" cy="93610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Implication of Single message Implies multi-message Security</a:t>
            </a:r>
          </a:p>
        </p:txBody>
      </p:sp>
      <p:sp>
        <p:nvSpPr>
          <p:cNvPr id="58370" name="AutoShape 2" descr="Image result for smil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" name="AutoShape 2" descr="Image result for us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5" descr="Image result for key clip ar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Image result for key clip ar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12" descr="Image result for user clipart"/>
          <p:cNvSpPr>
            <a:spLocks noChangeAspect="1" noChangeArrowheads="1"/>
          </p:cNvSpPr>
          <p:nvPr/>
        </p:nvSpPr>
        <p:spPr bwMode="auto">
          <a:xfrm>
            <a:off x="765175" y="40466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2" descr="Image result for serv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5" descr="Image result for laptop user clipart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Text Box 7"/>
          <p:cNvSpPr txBox="1">
            <a:spLocks noChangeArrowheads="1"/>
          </p:cNvSpPr>
          <p:nvPr/>
        </p:nvSpPr>
        <p:spPr bwMode="auto">
          <a:xfrm>
            <a:off x="35496" y="980728"/>
            <a:ext cx="88569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 smtClean="0">
                <a:sym typeface="Symbol"/>
              </a:rPr>
              <a:t>Given CCA secure scheme </a:t>
            </a:r>
            <a:r>
              <a:rPr lang="en-US" sz="1400" dirty="0" err="1" smtClean="0">
                <a:latin typeface="Lucida Grande"/>
                <a:ea typeface="Lucida Grande"/>
                <a:cs typeface="Lucida Grande"/>
                <a:sym typeface="Symbol"/>
              </a:rPr>
              <a:t>Π</a:t>
            </a:r>
            <a:r>
              <a:rPr lang="en-US" sz="1400" dirty="0" smtClean="0">
                <a:sym typeface="Symbol"/>
              </a:rPr>
              <a:t> for bit/small messages, construct CCA-secure PKE for long message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1651484" y="2029490"/>
            <a:ext cx="5040560" cy="3385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rgbClr val="FF0000"/>
              </a:solidFill>
            </a:endParaRPr>
          </a:p>
        </p:txBody>
      </p:sp>
      <p:cxnSp>
        <p:nvCxnSpPr>
          <p:cNvPr id="101" name="Straight Connector 100"/>
          <p:cNvCxnSpPr/>
          <p:nvPr/>
        </p:nvCxnSpPr>
        <p:spPr>
          <a:xfrm>
            <a:off x="2515580" y="2029490"/>
            <a:ext cx="0" cy="33855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3307668" y="2029490"/>
            <a:ext cx="0" cy="33855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4099756" y="2029490"/>
            <a:ext cx="0" cy="33855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4891844" y="2029490"/>
            <a:ext cx="0" cy="33855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5755940" y="2029490"/>
            <a:ext cx="0" cy="33855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6" name="Group 6"/>
          <p:cNvGrpSpPr/>
          <p:nvPr/>
        </p:nvGrpSpPr>
        <p:grpSpPr>
          <a:xfrm>
            <a:off x="1867508" y="2656076"/>
            <a:ext cx="535868" cy="338554"/>
            <a:chOff x="2339752" y="4941168"/>
            <a:chExt cx="535868" cy="338554"/>
          </a:xfrm>
        </p:grpSpPr>
        <p:sp>
          <p:nvSpPr>
            <p:cNvPr id="123" name="Rectangle 122"/>
            <p:cNvSpPr/>
            <p:nvPr/>
          </p:nvSpPr>
          <p:spPr>
            <a:xfrm>
              <a:off x="2339752" y="4941168"/>
              <a:ext cx="463860" cy="33855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24" name="Text Box 7"/>
            <p:cNvSpPr txBox="1">
              <a:spLocks noChangeArrowheads="1"/>
            </p:cNvSpPr>
            <p:nvPr/>
          </p:nvSpPr>
          <p:spPr bwMode="auto">
            <a:xfrm>
              <a:off x="2339752" y="4971945"/>
              <a:ext cx="53586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Enc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125" name="Group 20"/>
          <p:cNvGrpSpPr/>
          <p:nvPr/>
        </p:nvGrpSpPr>
        <p:grpSpPr>
          <a:xfrm>
            <a:off x="2699792" y="2656076"/>
            <a:ext cx="535868" cy="338554"/>
            <a:chOff x="2307940" y="4941168"/>
            <a:chExt cx="535868" cy="338554"/>
          </a:xfrm>
        </p:grpSpPr>
        <p:sp>
          <p:nvSpPr>
            <p:cNvPr id="126" name="Rectangle 125"/>
            <p:cNvSpPr/>
            <p:nvPr/>
          </p:nvSpPr>
          <p:spPr>
            <a:xfrm>
              <a:off x="2339752" y="4941168"/>
              <a:ext cx="463860" cy="33855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27" name="Text Box 7"/>
            <p:cNvSpPr txBox="1">
              <a:spLocks noChangeArrowheads="1"/>
            </p:cNvSpPr>
            <p:nvPr/>
          </p:nvSpPr>
          <p:spPr bwMode="auto">
            <a:xfrm>
              <a:off x="2307940" y="4941168"/>
              <a:ext cx="53586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Enc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128" name="Group 23"/>
          <p:cNvGrpSpPr/>
          <p:nvPr/>
        </p:nvGrpSpPr>
        <p:grpSpPr>
          <a:xfrm>
            <a:off x="3595700" y="2656076"/>
            <a:ext cx="535868" cy="338554"/>
            <a:chOff x="2339752" y="4941168"/>
            <a:chExt cx="535868" cy="338554"/>
          </a:xfrm>
        </p:grpSpPr>
        <p:sp>
          <p:nvSpPr>
            <p:cNvPr id="129" name="Rectangle 128"/>
            <p:cNvSpPr/>
            <p:nvPr/>
          </p:nvSpPr>
          <p:spPr>
            <a:xfrm>
              <a:off x="2339752" y="4941168"/>
              <a:ext cx="463860" cy="33855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38" name="Text Box 7"/>
            <p:cNvSpPr txBox="1">
              <a:spLocks noChangeArrowheads="1"/>
            </p:cNvSpPr>
            <p:nvPr/>
          </p:nvSpPr>
          <p:spPr bwMode="auto">
            <a:xfrm>
              <a:off x="2339752" y="4941168"/>
              <a:ext cx="53586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Enc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143" name="Group 26"/>
          <p:cNvGrpSpPr/>
          <p:nvPr/>
        </p:nvGrpSpPr>
        <p:grpSpPr>
          <a:xfrm>
            <a:off x="4427984" y="2656076"/>
            <a:ext cx="535868" cy="338554"/>
            <a:chOff x="2339752" y="4941168"/>
            <a:chExt cx="535868" cy="338554"/>
          </a:xfrm>
        </p:grpSpPr>
        <p:sp>
          <p:nvSpPr>
            <p:cNvPr id="144" name="Rectangle 143"/>
            <p:cNvSpPr/>
            <p:nvPr/>
          </p:nvSpPr>
          <p:spPr>
            <a:xfrm>
              <a:off x="2339752" y="4941168"/>
              <a:ext cx="463860" cy="33855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48" name="Text Box 7"/>
            <p:cNvSpPr txBox="1">
              <a:spLocks noChangeArrowheads="1"/>
            </p:cNvSpPr>
            <p:nvPr/>
          </p:nvSpPr>
          <p:spPr bwMode="auto">
            <a:xfrm>
              <a:off x="2339752" y="4941168"/>
              <a:ext cx="53586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Enc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149" name="Group 29"/>
          <p:cNvGrpSpPr/>
          <p:nvPr/>
        </p:nvGrpSpPr>
        <p:grpSpPr>
          <a:xfrm>
            <a:off x="5220072" y="2656076"/>
            <a:ext cx="535868" cy="338554"/>
            <a:chOff x="2339752" y="4941168"/>
            <a:chExt cx="535868" cy="338554"/>
          </a:xfrm>
        </p:grpSpPr>
        <p:sp>
          <p:nvSpPr>
            <p:cNvPr id="150" name="Rectangle 149"/>
            <p:cNvSpPr/>
            <p:nvPr/>
          </p:nvSpPr>
          <p:spPr>
            <a:xfrm>
              <a:off x="2339752" y="4941168"/>
              <a:ext cx="463860" cy="33855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51" name="Text Box 7"/>
            <p:cNvSpPr txBox="1">
              <a:spLocks noChangeArrowheads="1"/>
            </p:cNvSpPr>
            <p:nvPr/>
          </p:nvSpPr>
          <p:spPr bwMode="auto">
            <a:xfrm>
              <a:off x="2339752" y="4941168"/>
              <a:ext cx="53586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Enc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152" name="Group 35"/>
          <p:cNvGrpSpPr/>
          <p:nvPr/>
        </p:nvGrpSpPr>
        <p:grpSpPr>
          <a:xfrm>
            <a:off x="6115980" y="2656076"/>
            <a:ext cx="535868" cy="338554"/>
            <a:chOff x="2339752" y="4941168"/>
            <a:chExt cx="535868" cy="338554"/>
          </a:xfrm>
        </p:grpSpPr>
        <p:sp>
          <p:nvSpPr>
            <p:cNvPr id="153" name="Rectangle 152"/>
            <p:cNvSpPr/>
            <p:nvPr/>
          </p:nvSpPr>
          <p:spPr>
            <a:xfrm>
              <a:off x="2339752" y="4941168"/>
              <a:ext cx="463860" cy="33855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54" name="Text Box 7"/>
            <p:cNvSpPr txBox="1">
              <a:spLocks noChangeArrowheads="1"/>
            </p:cNvSpPr>
            <p:nvPr/>
          </p:nvSpPr>
          <p:spPr bwMode="auto">
            <a:xfrm>
              <a:off x="2339752" y="4941168"/>
              <a:ext cx="53586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Enc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155" name="Text Box 7"/>
          <p:cNvSpPr txBox="1">
            <a:spLocks noChangeArrowheads="1"/>
          </p:cNvSpPr>
          <p:nvPr/>
        </p:nvSpPr>
        <p:spPr bwMode="auto">
          <a:xfrm>
            <a:off x="1875892" y="2050976"/>
            <a:ext cx="5358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m</a:t>
            </a:r>
            <a:r>
              <a:rPr lang="en-US" sz="1400" baseline="-25000" dirty="0" smtClean="0">
                <a:sym typeface="Symbol"/>
              </a:rPr>
              <a:t>1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56" name="Text Box 7"/>
          <p:cNvSpPr txBox="1">
            <a:spLocks noChangeArrowheads="1"/>
          </p:cNvSpPr>
          <p:nvPr/>
        </p:nvSpPr>
        <p:spPr bwMode="auto">
          <a:xfrm>
            <a:off x="2699792" y="2029490"/>
            <a:ext cx="5358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m</a:t>
            </a:r>
            <a:r>
              <a:rPr lang="en-US" sz="1400" baseline="-25000" dirty="0">
                <a:sym typeface="Symbol"/>
              </a:rPr>
              <a:t>2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57" name="Text Box 7"/>
          <p:cNvSpPr txBox="1">
            <a:spLocks noChangeArrowheads="1"/>
          </p:cNvSpPr>
          <p:nvPr/>
        </p:nvSpPr>
        <p:spPr bwMode="auto">
          <a:xfrm>
            <a:off x="3523692" y="2029490"/>
            <a:ext cx="5358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m</a:t>
            </a:r>
            <a:r>
              <a:rPr lang="en-US" sz="1400" baseline="-25000" dirty="0">
                <a:sym typeface="Symbol"/>
              </a:rPr>
              <a:t>3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58" name="Text Box 7"/>
          <p:cNvSpPr txBox="1">
            <a:spLocks noChangeArrowheads="1"/>
          </p:cNvSpPr>
          <p:nvPr/>
        </p:nvSpPr>
        <p:spPr bwMode="auto">
          <a:xfrm>
            <a:off x="4315780" y="2029490"/>
            <a:ext cx="5358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m</a:t>
            </a:r>
            <a:r>
              <a:rPr lang="en-US" sz="1400" baseline="-25000" dirty="0">
                <a:sym typeface="Symbol"/>
              </a:rPr>
              <a:t>4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59" name="Text Box 7"/>
          <p:cNvSpPr txBox="1">
            <a:spLocks noChangeArrowheads="1"/>
          </p:cNvSpPr>
          <p:nvPr/>
        </p:nvSpPr>
        <p:spPr bwMode="auto">
          <a:xfrm>
            <a:off x="5148064" y="2029490"/>
            <a:ext cx="5358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m</a:t>
            </a:r>
            <a:r>
              <a:rPr lang="en-US" sz="1400" baseline="-25000" dirty="0">
                <a:sym typeface="Symbol"/>
              </a:rPr>
              <a:t>5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60" name="Text Box 7"/>
          <p:cNvSpPr txBox="1">
            <a:spLocks noChangeArrowheads="1"/>
          </p:cNvSpPr>
          <p:nvPr/>
        </p:nvSpPr>
        <p:spPr bwMode="auto">
          <a:xfrm>
            <a:off x="6043972" y="2029490"/>
            <a:ext cx="5358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m</a:t>
            </a:r>
            <a:r>
              <a:rPr lang="en-US" sz="1400" baseline="-25000" dirty="0">
                <a:sym typeface="Symbol"/>
              </a:rPr>
              <a:t>6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161" name="Straight Arrow Connector 160"/>
          <p:cNvCxnSpPr/>
          <p:nvPr/>
        </p:nvCxnSpPr>
        <p:spPr>
          <a:xfrm>
            <a:off x="2083532" y="2332040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Arrow Connector 161"/>
          <p:cNvCxnSpPr/>
          <p:nvPr/>
        </p:nvCxnSpPr>
        <p:spPr>
          <a:xfrm>
            <a:off x="2947628" y="2332040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Arrow Connector 162"/>
          <p:cNvCxnSpPr/>
          <p:nvPr/>
        </p:nvCxnSpPr>
        <p:spPr>
          <a:xfrm>
            <a:off x="3811724" y="2332040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Arrow Connector 163"/>
          <p:cNvCxnSpPr/>
          <p:nvPr/>
        </p:nvCxnSpPr>
        <p:spPr>
          <a:xfrm>
            <a:off x="4675820" y="2332040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/>
          <p:cNvCxnSpPr/>
          <p:nvPr/>
        </p:nvCxnSpPr>
        <p:spPr>
          <a:xfrm>
            <a:off x="5467908" y="2332040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Arrow Connector 165"/>
          <p:cNvCxnSpPr/>
          <p:nvPr/>
        </p:nvCxnSpPr>
        <p:spPr>
          <a:xfrm>
            <a:off x="6332004" y="2332040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7" name="Group 61"/>
          <p:cNvGrpSpPr/>
          <p:nvPr/>
        </p:nvGrpSpPr>
        <p:grpSpPr>
          <a:xfrm>
            <a:off x="1651484" y="1661064"/>
            <a:ext cx="5040560" cy="376811"/>
            <a:chOff x="2267744" y="3636638"/>
            <a:chExt cx="5040560" cy="376811"/>
          </a:xfrm>
        </p:grpSpPr>
        <p:sp>
          <p:nvSpPr>
            <p:cNvPr id="168" name="Right Brace 167"/>
            <p:cNvSpPr/>
            <p:nvPr/>
          </p:nvSpPr>
          <p:spPr>
            <a:xfrm rot="5400000" flipH="1">
              <a:off x="2515579" y="3397189"/>
              <a:ext cx="368425" cy="86409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69" name="Right Brace 168"/>
            <p:cNvSpPr/>
            <p:nvPr/>
          </p:nvSpPr>
          <p:spPr>
            <a:xfrm rot="5400000" flipH="1">
              <a:off x="3343671" y="3424807"/>
              <a:ext cx="368425" cy="792088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70" name="Right Brace 169"/>
            <p:cNvSpPr/>
            <p:nvPr/>
          </p:nvSpPr>
          <p:spPr>
            <a:xfrm rot="5400000" flipH="1">
              <a:off x="4135760" y="3433193"/>
              <a:ext cx="368425" cy="792088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71" name="Right Brace 170"/>
            <p:cNvSpPr/>
            <p:nvPr/>
          </p:nvSpPr>
          <p:spPr>
            <a:xfrm rot="5400000" flipH="1">
              <a:off x="4927847" y="3433193"/>
              <a:ext cx="368425" cy="792088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72" name="Right Brace 171"/>
            <p:cNvSpPr/>
            <p:nvPr/>
          </p:nvSpPr>
          <p:spPr>
            <a:xfrm rot="5400000" flipH="1">
              <a:off x="5760132" y="3392995"/>
              <a:ext cx="360040" cy="864095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73" name="Right Brace 172"/>
            <p:cNvSpPr/>
            <p:nvPr/>
          </p:nvSpPr>
          <p:spPr>
            <a:xfrm rot="5400000" flipH="1">
              <a:off x="6656039" y="3352799"/>
              <a:ext cx="368426" cy="936104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  <p:grpSp>
        <p:nvGrpSpPr>
          <p:cNvPr id="174" name="Group 68"/>
          <p:cNvGrpSpPr/>
          <p:nvPr/>
        </p:nvGrpSpPr>
        <p:grpSpPr>
          <a:xfrm>
            <a:off x="1979712" y="1359932"/>
            <a:ext cx="4640324" cy="369332"/>
            <a:chOff x="2884004" y="3573016"/>
            <a:chExt cx="4640324" cy="369332"/>
          </a:xfrm>
        </p:grpSpPr>
        <p:sp>
          <p:nvSpPr>
            <p:cNvPr id="175" name="Text Box 7"/>
            <p:cNvSpPr txBox="1">
              <a:spLocks noChangeArrowheads="1"/>
            </p:cNvSpPr>
            <p:nvPr/>
          </p:nvSpPr>
          <p:spPr bwMode="auto">
            <a:xfrm>
              <a:off x="2884004" y="3573016"/>
              <a:ext cx="53586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 smtClean="0">
                  <a:latin typeface="Gigi" pitchFamily="82" charset="0"/>
                  <a:sym typeface="Symbol"/>
                </a:rPr>
                <a:t>l</a:t>
              </a:r>
              <a:endParaRPr lang="en-US" baseline="-25000" dirty="0" smtClean="0">
                <a:solidFill>
                  <a:srgbClr val="0000FF"/>
                </a:solidFill>
                <a:latin typeface="Gigi" pitchFamily="82" charset="0"/>
              </a:endParaRPr>
            </a:p>
          </p:txBody>
        </p:sp>
        <p:sp>
          <p:nvSpPr>
            <p:cNvPr id="176" name="Text Box 7"/>
            <p:cNvSpPr txBox="1">
              <a:spLocks noChangeArrowheads="1"/>
            </p:cNvSpPr>
            <p:nvPr/>
          </p:nvSpPr>
          <p:spPr bwMode="auto">
            <a:xfrm>
              <a:off x="3676092" y="3573016"/>
              <a:ext cx="53586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 smtClean="0">
                  <a:latin typeface="Gigi" pitchFamily="82" charset="0"/>
                  <a:sym typeface="Symbol"/>
                </a:rPr>
                <a:t>l</a:t>
              </a:r>
              <a:endParaRPr lang="en-US" baseline="-25000" dirty="0" smtClean="0">
                <a:solidFill>
                  <a:srgbClr val="0000FF"/>
                </a:solidFill>
                <a:latin typeface="Gigi" pitchFamily="82" charset="0"/>
              </a:endParaRPr>
            </a:p>
          </p:txBody>
        </p:sp>
        <p:sp>
          <p:nvSpPr>
            <p:cNvPr id="177" name="Text Box 7"/>
            <p:cNvSpPr txBox="1">
              <a:spLocks noChangeArrowheads="1"/>
            </p:cNvSpPr>
            <p:nvPr/>
          </p:nvSpPr>
          <p:spPr bwMode="auto">
            <a:xfrm>
              <a:off x="4468180" y="3573016"/>
              <a:ext cx="53586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 smtClean="0">
                  <a:latin typeface="Gigi" pitchFamily="82" charset="0"/>
                  <a:sym typeface="Symbol"/>
                </a:rPr>
                <a:t>l</a:t>
              </a:r>
              <a:endParaRPr lang="en-US" baseline="-25000" dirty="0" smtClean="0">
                <a:solidFill>
                  <a:srgbClr val="0000FF"/>
                </a:solidFill>
                <a:latin typeface="Gigi" pitchFamily="82" charset="0"/>
              </a:endParaRPr>
            </a:p>
          </p:txBody>
        </p:sp>
        <p:sp>
          <p:nvSpPr>
            <p:cNvPr id="178" name="Text Box 7"/>
            <p:cNvSpPr txBox="1">
              <a:spLocks noChangeArrowheads="1"/>
            </p:cNvSpPr>
            <p:nvPr/>
          </p:nvSpPr>
          <p:spPr bwMode="auto">
            <a:xfrm>
              <a:off x="5260268" y="3573016"/>
              <a:ext cx="53586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 smtClean="0">
                  <a:latin typeface="Gigi" pitchFamily="82" charset="0"/>
                  <a:sym typeface="Symbol"/>
                </a:rPr>
                <a:t>l</a:t>
              </a:r>
              <a:endParaRPr lang="en-US" baseline="-25000" dirty="0" smtClean="0">
                <a:solidFill>
                  <a:srgbClr val="0000FF"/>
                </a:solidFill>
                <a:latin typeface="Gigi" pitchFamily="82" charset="0"/>
              </a:endParaRPr>
            </a:p>
          </p:txBody>
        </p:sp>
        <p:sp>
          <p:nvSpPr>
            <p:cNvPr id="179" name="Text Box 7"/>
            <p:cNvSpPr txBox="1">
              <a:spLocks noChangeArrowheads="1"/>
            </p:cNvSpPr>
            <p:nvPr/>
          </p:nvSpPr>
          <p:spPr bwMode="auto">
            <a:xfrm>
              <a:off x="6084168" y="3573016"/>
              <a:ext cx="53586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 smtClean="0">
                  <a:latin typeface="Gigi" pitchFamily="82" charset="0"/>
                  <a:sym typeface="Symbol"/>
                </a:rPr>
                <a:t>l</a:t>
              </a:r>
              <a:endParaRPr lang="en-US" baseline="-25000" dirty="0" smtClean="0">
                <a:solidFill>
                  <a:srgbClr val="0000FF"/>
                </a:solidFill>
                <a:latin typeface="Gigi" pitchFamily="82" charset="0"/>
              </a:endParaRPr>
            </a:p>
          </p:txBody>
        </p:sp>
        <p:sp>
          <p:nvSpPr>
            <p:cNvPr id="180" name="Text Box 7"/>
            <p:cNvSpPr txBox="1">
              <a:spLocks noChangeArrowheads="1"/>
            </p:cNvSpPr>
            <p:nvPr/>
          </p:nvSpPr>
          <p:spPr bwMode="auto">
            <a:xfrm>
              <a:off x="6988460" y="3573016"/>
              <a:ext cx="53586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 smtClean="0">
                  <a:latin typeface="Gigi" pitchFamily="82" charset="0"/>
                  <a:sym typeface="Symbol"/>
                </a:rPr>
                <a:t>l</a:t>
              </a:r>
              <a:endParaRPr lang="en-US" baseline="-25000" dirty="0" smtClean="0">
                <a:solidFill>
                  <a:srgbClr val="0000FF"/>
                </a:solidFill>
                <a:latin typeface="Gigi" pitchFamily="82" charset="0"/>
              </a:endParaRPr>
            </a:p>
          </p:txBody>
        </p:sp>
      </p:grpSp>
      <p:cxnSp>
        <p:nvCxnSpPr>
          <p:cNvPr id="184" name="Straight Arrow Connector 183"/>
          <p:cNvCxnSpPr/>
          <p:nvPr/>
        </p:nvCxnSpPr>
        <p:spPr>
          <a:xfrm>
            <a:off x="827584" y="3376156"/>
            <a:ext cx="5380502" cy="0"/>
          </a:xfrm>
          <a:prstGeom prst="straightConnector1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Arrow Connector 184"/>
          <p:cNvCxnSpPr/>
          <p:nvPr/>
        </p:nvCxnSpPr>
        <p:spPr>
          <a:xfrm>
            <a:off x="2235932" y="2980112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/>
          <p:nvPr/>
        </p:nvCxnSpPr>
        <p:spPr>
          <a:xfrm>
            <a:off x="3091644" y="3052120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/>
          <p:cNvCxnSpPr/>
          <p:nvPr/>
        </p:nvCxnSpPr>
        <p:spPr>
          <a:xfrm>
            <a:off x="3955740" y="2980112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/>
          <p:cNvCxnSpPr/>
          <p:nvPr/>
        </p:nvCxnSpPr>
        <p:spPr>
          <a:xfrm>
            <a:off x="4819836" y="2980112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Arrow Connector 188"/>
          <p:cNvCxnSpPr/>
          <p:nvPr/>
        </p:nvCxnSpPr>
        <p:spPr>
          <a:xfrm>
            <a:off x="5611924" y="3016116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Arrow Connector 189"/>
          <p:cNvCxnSpPr/>
          <p:nvPr/>
        </p:nvCxnSpPr>
        <p:spPr>
          <a:xfrm>
            <a:off x="6548028" y="3016116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/>
          <p:cNvCxnSpPr/>
          <p:nvPr/>
        </p:nvCxnSpPr>
        <p:spPr>
          <a:xfrm>
            <a:off x="1939516" y="3016116"/>
            <a:ext cx="0" cy="36004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Text Box 7"/>
          <p:cNvSpPr txBox="1">
            <a:spLocks noChangeArrowheads="1"/>
          </p:cNvSpPr>
          <p:nvPr/>
        </p:nvSpPr>
        <p:spPr bwMode="auto">
          <a:xfrm>
            <a:off x="2227548" y="3016116"/>
            <a:ext cx="3834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c</a:t>
            </a:r>
            <a:r>
              <a:rPr lang="en-US" sz="1400" baseline="-25000" dirty="0" smtClean="0">
                <a:sym typeface="Symbol"/>
              </a:rPr>
              <a:t>1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98" name="Text Box 7"/>
          <p:cNvSpPr txBox="1">
            <a:spLocks noChangeArrowheads="1"/>
          </p:cNvSpPr>
          <p:nvPr/>
        </p:nvSpPr>
        <p:spPr bwMode="auto">
          <a:xfrm>
            <a:off x="3068216" y="3016116"/>
            <a:ext cx="3834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c</a:t>
            </a:r>
            <a:r>
              <a:rPr lang="en-US" sz="1400" baseline="-25000" dirty="0">
                <a:sym typeface="Symbol"/>
              </a:rPr>
              <a:t>2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99" name="Text Box 7"/>
          <p:cNvSpPr txBox="1">
            <a:spLocks noChangeArrowheads="1"/>
          </p:cNvSpPr>
          <p:nvPr/>
        </p:nvSpPr>
        <p:spPr bwMode="auto">
          <a:xfrm>
            <a:off x="4747828" y="2944108"/>
            <a:ext cx="3834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c</a:t>
            </a:r>
            <a:r>
              <a:rPr lang="en-US" sz="1400" baseline="-25000" dirty="0" smtClean="0">
                <a:sym typeface="Symbol"/>
              </a:rPr>
              <a:t>4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200" name="Text Box 7"/>
          <p:cNvSpPr txBox="1">
            <a:spLocks noChangeArrowheads="1"/>
          </p:cNvSpPr>
          <p:nvPr/>
        </p:nvSpPr>
        <p:spPr bwMode="auto">
          <a:xfrm>
            <a:off x="3883732" y="2944108"/>
            <a:ext cx="3834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c</a:t>
            </a:r>
            <a:r>
              <a:rPr lang="en-US" sz="1400" baseline="-25000" dirty="0" smtClean="0">
                <a:sym typeface="Symbol"/>
              </a:rPr>
              <a:t>3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201" name="Text Box 7"/>
          <p:cNvSpPr txBox="1">
            <a:spLocks noChangeArrowheads="1"/>
          </p:cNvSpPr>
          <p:nvPr/>
        </p:nvSpPr>
        <p:spPr bwMode="auto">
          <a:xfrm>
            <a:off x="5588496" y="2944108"/>
            <a:ext cx="3834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c</a:t>
            </a:r>
            <a:r>
              <a:rPr lang="en-US" sz="1400" baseline="-25000" dirty="0" smtClean="0">
                <a:sym typeface="Symbol"/>
              </a:rPr>
              <a:t>5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202" name="Text Box 7"/>
          <p:cNvSpPr txBox="1">
            <a:spLocks noChangeArrowheads="1"/>
          </p:cNvSpPr>
          <p:nvPr/>
        </p:nvSpPr>
        <p:spPr bwMode="auto">
          <a:xfrm>
            <a:off x="6524600" y="2944108"/>
            <a:ext cx="3834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c</a:t>
            </a:r>
            <a:r>
              <a:rPr lang="en-US" sz="1400" baseline="-25000" dirty="0" smtClean="0">
                <a:sym typeface="Symbol"/>
              </a:rPr>
              <a:t>6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203" name="Text Box 7"/>
          <p:cNvSpPr txBox="1">
            <a:spLocks noChangeArrowheads="1"/>
          </p:cNvSpPr>
          <p:nvPr/>
        </p:nvSpPr>
        <p:spPr bwMode="auto">
          <a:xfrm>
            <a:off x="963380" y="3048636"/>
            <a:ext cx="3834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err="1" smtClean="0">
                <a:sym typeface="Symbol"/>
              </a:rPr>
              <a:t>pk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205" name="Text Box 7"/>
          <p:cNvSpPr txBox="1">
            <a:spLocks noChangeArrowheads="1"/>
          </p:cNvSpPr>
          <p:nvPr/>
        </p:nvSpPr>
        <p:spPr bwMode="auto">
          <a:xfrm>
            <a:off x="755576" y="2039942"/>
            <a:ext cx="5358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m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206" name="Straight Arrow Connector 205"/>
          <p:cNvCxnSpPr/>
          <p:nvPr/>
        </p:nvCxnSpPr>
        <p:spPr>
          <a:xfrm>
            <a:off x="1035224" y="2251031"/>
            <a:ext cx="61626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Text Box 7"/>
          <p:cNvSpPr txBox="1">
            <a:spLocks noChangeArrowheads="1"/>
          </p:cNvSpPr>
          <p:nvPr/>
        </p:nvSpPr>
        <p:spPr bwMode="auto">
          <a:xfrm>
            <a:off x="6732240" y="3304148"/>
            <a:ext cx="208823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c</a:t>
            </a:r>
            <a:r>
              <a:rPr lang="en-US" sz="1400" baseline="-25000" dirty="0" smtClean="0">
                <a:sym typeface="Symbol"/>
              </a:rPr>
              <a:t>1</a:t>
            </a:r>
            <a:r>
              <a:rPr lang="en-US" sz="1400" dirty="0" smtClean="0">
                <a:sym typeface="Symbol"/>
              </a:rPr>
              <a:t>c</a:t>
            </a:r>
            <a:r>
              <a:rPr lang="en-US" sz="1400" baseline="-25000" dirty="0" smtClean="0">
                <a:sym typeface="Symbol"/>
              </a:rPr>
              <a:t>2</a:t>
            </a:r>
            <a:r>
              <a:rPr lang="en-US" sz="1400" dirty="0" smtClean="0">
                <a:sym typeface="Symbol"/>
              </a:rPr>
              <a:t>…c</a:t>
            </a:r>
            <a:r>
              <a:rPr lang="en-US" sz="1400" baseline="-25000" dirty="0" smtClean="0">
                <a:sym typeface="Symbol"/>
              </a:rPr>
              <a:t>6</a:t>
            </a:r>
            <a:r>
              <a:rPr lang="en-US" sz="1400" dirty="0" smtClean="0">
                <a:sym typeface="Symbol"/>
              </a:rPr>
              <a:t> 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baseline="-25000" dirty="0" err="1" smtClean="0">
                <a:sym typeface="Symbol"/>
              </a:rPr>
              <a:t>pk</a:t>
            </a:r>
            <a:r>
              <a:rPr lang="en-US" sz="1400" dirty="0" smtClean="0">
                <a:sym typeface="Symbol"/>
              </a:rPr>
              <a:t>(m)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217" name="Straight Arrow Connector 216"/>
          <p:cNvCxnSpPr/>
          <p:nvPr/>
        </p:nvCxnSpPr>
        <p:spPr>
          <a:xfrm>
            <a:off x="3667708" y="3016116"/>
            <a:ext cx="0" cy="36004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Arrow Connector 217"/>
          <p:cNvCxnSpPr/>
          <p:nvPr/>
        </p:nvCxnSpPr>
        <p:spPr>
          <a:xfrm>
            <a:off x="2803612" y="3016116"/>
            <a:ext cx="0" cy="36004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Arrow Connector 218"/>
          <p:cNvCxnSpPr/>
          <p:nvPr/>
        </p:nvCxnSpPr>
        <p:spPr>
          <a:xfrm>
            <a:off x="4459796" y="3016116"/>
            <a:ext cx="0" cy="36004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Arrow Connector 219"/>
          <p:cNvCxnSpPr/>
          <p:nvPr/>
        </p:nvCxnSpPr>
        <p:spPr>
          <a:xfrm>
            <a:off x="5251884" y="3016116"/>
            <a:ext cx="0" cy="36004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Arrow Connector 220"/>
          <p:cNvCxnSpPr/>
          <p:nvPr/>
        </p:nvCxnSpPr>
        <p:spPr>
          <a:xfrm>
            <a:off x="6187988" y="3016116"/>
            <a:ext cx="0" cy="36004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2" name="Text Box 7"/>
          <p:cNvSpPr txBox="1">
            <a:spLocks noChangeArrowheads="1"/>
          </p:cNvSpPr>
          <p:nvPr/>
        </p:nvSpPr>
        <p:spPr bwMode="auto">
          <a:xfrm>
            <a:off x="35496" y="3592180"/>
            <a:ext cx="84249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 smtClean="0">
                <a:sym typeface="Symbol"/>
              </a:rPr>
              <a:t>Is  </a:t>
            </a:r>
            <a:r>
              <a:rPr lang="en-US" sz="1400" dirty="0" err="1" smtClean="0">
                <a:latin typeface="Lucida Grande"/>
                <a:ea typeface="Lucida Grande"/>
                <a:cs typeface="Lucida Grande"/>
                <a:sym typeface="Symbol"/>
              </a:rPr>
              <a:t>Π</a:t>
            </a:r>
            <a:r>
              <a:rPr lang="en-US" sz="1400" dirty="0" smtClean="0">
                <a:sym typeface="Symbol"/>
              </a:rPr>
              <a:t>’  CCA-secure ?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sp>
        <p:nvSpPr>
          <p:cNvPr id="224" name="Text Box 7"/>
          <p:cNvSpPr txBox="1">
            <a:spLocks noChangeArrowheads="1"/>
          </p:cNvSpPr>
          <p:nvPr/>
        </p:nvSpPr>
        <p:spPr bwMode="auto">
          <a:xfrm>
            <a:off x="323528" y="4077072"/>
            <a:ext cx="374441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sz="1400" dirty="0" smtClean="0">
                <a:sym typeface="Symbol"/>
              </a:rPr>
              <a:t>No! Truncate and take DO service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115" name="Text Box 7"/>
          <p:cNvSpPr txBox="1">
            <a:spLocks noChangeArrowheads="1"/>
          </p:cNvSpPr>
          <p:nvPr/>
        </p:nvSpPr>
        <p:spPr bwMode="auto">
          <a:xfrm>
            <a:off x="35496" y="4705399"/>
            <a:ext cx="88569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 smtClean="0">
                <a:sym typeface="Symbol"/>
              </a:rPr>
              <a:t>CCA secure scheme </a:t>
            </a:r>
            <a:r>
              <a:rPr lang="en-US" sz="1400" dirty="0" err="1" smtClean="0">
                <a:latin typeface="Lucida Grande"/>
                <a:ea typeface="Lucida Grande"/>
                <a:cs typeface="Lucida Grande"/>
                <a:sym typeface="Symbol"/>
              </a:rPr>
              <a:t>Π</a:t>
            </a:r>
            <a:r>
              <a:rPr lang="en-US" sz="1400" dirty="0" smtClean="0">
                <a:sym typeface="Symbol"/>
              </a:rPr>
              <a:t> for bit/small messages </a:t>
            </a:r>
            <a:r>
              <a:rPr lang="en-US" sz="1400" dirty="0" smtClean="0">
                <a:sym typeface="Wingdings"/>
              </a:rPr>
              <a:t></a:t>
            </a:r>
            <a:r>
              <a:rPr lang="en-US" sz="1400" dirty="0" smtClean="0">
                <a:sym typeface="Symbol"/>
              </a:rPr>
              <a:t>  CCA-secure PKE for long message- Very non-trivial construction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5518973"/>
            <a:ext cx="88569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Term Paper: </a:t>
            </a:r>
            <a:r>
              <a:rPr lang="en-US" dirty="0" smtClean="0"/>
              <a:t>Steven </a:t>
            </a:r>
            <a:r>
              <a:rPr lang="en-US" dirty="0"/>
              <a:t>Myers, </a:t>
            </a:r>
            <a:r>
              <a:rPr lang="en-US" dirty="0" err="1"/>
              <a:t>Abhi</a:t>
            </a:r>
            <a:r>
              <a:rPr lang="en-US" dirty="0"/>
              <a:t> </a:t>
            </a:r>
            <a:r>
              <a:rPr lang="en-US" dirty="0" err="1" smtClean="0"/>
              <a:t>Shelat</a:t>
            </a:r>
            <a:r>
              <a:rPr lang="en-US" dirty="0" smtClean="0"/>
              <a:t>: </a:t>
            </a:r>
            <a:r>
              <a:rPr lang="en-US" b="1" dirty="0" smtClean="0"/>
              <a:t>Bit </a:t>
            </a:r>
            <a:r>
              <a:rPr lang="en-US" b="1" dirty="0"/>
              <a:t>Encryption Is Complete.</a:t>
            </a:r>
            <a:r>
              <a:rPr lang="en-US" dirty="0"/>
              <a:t> </a:t>
            </a:r>
            <a:r>
              <a:rPr lang="en-US" dirty="0">
                <a:hlinkClick r:id="rId3"/>
              </a:rPr>
              <a:t>FOCS 2009: 607-</a:t>
            </a:r>
            <a:r>
              <a:rPr lang="en-US" dirty="0" smtClean="0">
                <a:hlinkClick r:id="rId3"/>
              </a:rPr>
              <a:t>616</a:t>
            </a:r>
            <a:endParaRPr lang="en-US" dirty="0">
              <a:hlinkClick r:id="rId3"/>
            </a:endParaRPr>
          </a:p>
        </p:txBody>
      </p:sp>
    </p:spTree>
    <p:extLst>
      <p:ext uri="{BB962C8B-B14F-4D97-AF65-F5344CB8AC3E}">
        <p14:creationId xmlns:p14="http://schemas.microsoft.com/office/powerpoint/2010/main" val="1763963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/>
      <p:bldP spid="100" grpId="0" animBg="1"/>
      <p:bldP spid="155" grpId="0"/>
      <p:bldP spid="156" grpId="0"/>
      <p:bldP spid="157" grpId="0"/>
      <p:bldP spid="158" grpId="0"/>
      <p:bldP spid="159" grpId="0"/>
      <p:bldP spid="160" grpId="0"/>
      <p:bldP spid="197" grpId="0"/>
      <p:bldP spid="198" grpId="0"/>
      <p:bldP spid="199" grpId="0"/>
      <p:bldP spid="200" grpId="0"/>
      <p:bldP spid="201" grpId="0"/>
      <p:bldP spid="202" grpId="0"/>
      <p:bldP spid="203" grpId="0"/>
      <p:bldP spid="205" grpId="0"/>
      <p:bldP spid="207" grpId="0"/>
      <p:bldP spid="222" grpId="0"/>
      <p:bldP spid="224" grpId="0"/>
      <p:bldP spid="115" grpId="0"/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683568" y="116632"/>
            <a:ext cx="7920880" cy="72008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latin typeface="Comic Sans MS"/>
                <a:ea typeface="+mj-ea"/>
                <a:cs typeface="Comic Sans MS"/>
              </a:rPr>
              <a:t>Hybrid Encryption using KEM</a:t>
            </a:r>
            <a:endParaRPr lang="en-US" sz="3600" kern="0" dirty="0">
              <a:solidFill>
                <a:srgbClr val="009900"/>
              </a:solidFill>
              <a:latin typeface="Comic Sans MS"/>
              <a:ea typeface="+mj-ea"/>
              <a:cs typeface="Comic Sans MS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647465" y="937023"/>
            <a:ext cx="5616624" cy="3456384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AutoShape 5" descr="Image result for key clip art"/>
          <p:cNvSpPr>
            <a:spLocks noChangeAspect="1" noChangeArrowheads="1"/>
          </p:cNvSpPr>
          <p:nvPr/>
        </p:nvSpPr>
        <p:spPr bwMode="auto">
          <a:xfrm>
            <a:off x="2072344" y="692696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AutoShape 12" descr="Image result for user clipart"/>
          <p:cNvSpPr>
            <a:spLocks noChangeAspect="1" noChangeArrowheads="1"/>
          </p:cNvSpPr>
          <p:nvPr/>
        </p:nvSpPr>
        <p:spPr bwMode="auto">
          <a:xfrm>
            <a:off x="1616868" y="812926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608797" y="1041393"/>
            <a:ext cx="724268" cy="307777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 smtClean="0">
                <a:solidFill>
                  <a:srgbClr val="0000FF"/>
                </a:solidFill>
              </a:rPr>
              <a:t>Gen</a:t>
            </a:r>
            <a:r>
              <a:rPr lang="en-US" sz="1400" baseline="30000" dirty="0" err="1" smtClean="0">
                <a:solidFill>
                  <a:srgbClr val="0000FF"/>
                </a:solidFill>
              </a:rPr>
              <a:t>Hyb</a:t>
            </a:r>
            <a:endParaRPr lang="en-US" sz="1400" baseline="30000" dirty="0">
              <a:solidFill>
                <a:srgbClr val="0000FF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499992" y="1032101"/>
            <a:ext cx="276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=</a:t>
            </a:r>
            <a:endParaRPr lang="en-US" sz="1400" dirty="0"/>
          </a:p>
        </p:txBody>
      </p:sp>
      <p:sp>
        <p:nvSpPr>
          <p:cNvPr id="72" name="Rectangle 71"/>
          <p:cNvSpPr/>
          <p:nvPr/>
        </p:nvSpPr>
        <p:spPr>
          <a:xfrm>
            <a:off x="4788024" y="1041393"/>
            <a:ext cx="499030" cy="307777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Gen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grpSp>
        <p:nvGrpSpPr>
          <p:cNvPr id="73" name="Group 69"/>
          <p:cNvGrpSpPr/>
          <p:nvPr/>
        </p:nvGrpSpPr>
        <p:grpSpPr>
          <a:xfrm>
            <a:off x="1772072" y="1914781"/>
            <a:ext cx="3159968" cy="1368152"/>
            <a:chOff x="1700064" y="2492896"/>
            <a:chExt cx="3159968" cy="1368152"/>
          </a:xfrm>
        </p:grpSpPr>
        <p:sp>
          <p:nvSpPr>
            <p:cNvPr id="74" name="Rectangle 73"/>
            <p:cNvSpPr/>
            <p:nvPr/>
          </p:nvSpPr>
          <p:spPr>
            <a:xfrm>
              <a:off x="2123728" y="2636912"/>
              <a:ext cx="1728192" cy="122413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75" name="Text Box 7"/>
            <p:cNvSpPr txBox="1">
              <a:spLocks noChangeArrowheads="1"/>
            </p:cNvSpPr>
            <p:nvPr/>
          </p:nvSpPr>
          <p:spPr bwMode="auto">
            <a:xfrm>
              <a:off x="1772072" y="3263249"/>
              <a:ext cx="42366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m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76" name="Text Box 7"/>
            <p:cNvSpPr txBox="1">
              <a:spLocks noChangeArrowheads="1"/>
            </p:cNvSpPr>
            <p:nvPr/>
          </p:nvSpPr>
          <p:spPr bwMode="auto">
            <a:xfrm>
              <a:off x="1700064" y="2492896"/>
              <a:ext cx="6396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pk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cxnSp>
          <p:nvCxnSpPr>
            <p:cNvPr id="77" name="Straight Connector 76"/>
            <p:cNvCxnSpPr/>
            <p:nvPr/>
          </p:nvCxnSpPr>
          <p:spPr>
            <a:xfrm flipV="1">
              <a:off x="3635896" y="3263249"/>
              <a:ext cx="1008112" cy="21735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>
              <a:off x="3131840" y="2924944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3635896" y="2924944"/>
              <a:ext cx="0" cy="3600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3707904" y="3284984"/>
              <a:ext cx="21602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3131840" y="3645024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3635896" y="3284984"/>
              <a:ext cx="0" cy="3600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 Box 7"/>
            <p:cNvSpPr txBox="1">
              <a:spLocks noChangeArrowheads="1"/>
            </p:cNvSpPr>
            <p:nvPr/>
          </p:nvSpPr>
          <p:spPr bwMode="auto">
            <a:xfrm>
              <a:off x="3203848" y="2617167"/>
              <a:ext cx="5040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c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84" name="Text Box 7"/>
            <p:cNvSpPr txBox="1">
              <a:spLocks noChangeArrowheads="1"/>
            </p:cNvSpPr>
            <p:nvPr/>
          </p:nvSpPr>
          <p:spPr bwMode="auto">
            <a:xfrm>
              <a:off x="3131840" y="3337247"/>
              <a:ext cx="5040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SKE</a:t>
              </a:r>
              <a:endParaRPr lang="en-US" sz="1400" baseline="30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85" name="Text Box 7"/>
            <p:cNvSpPr txBox="1">
              <a:spLocks noChangeArrowheads="1"/>
            </p:cNvSpPr>
            <p:nvPr/>
          </p:nvSpPr>
          <p:spPr bwMode="auto">
            <a:xfrm>
              <a:off x="3779912" y="2924944"/>
              <a:ext cx="108012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(</a:t>
              </a:r>
              <a:r>
                <a:rPr lang="en-US" sz="1400" dirty="0" smtClean="0">
                  <a:sym typeface="Symbol"/>
                </a:rPr>
                <a:t>c, </a:t>
              </a: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SKE</a:t>
              </a:r>
              <a:r>
                <a:rPr lang="en-US" sz="1400" dirty="0" smtClean="0">
                  <a:sym typeface="Symbol"/>
                </a:rPr>
                <a:t>)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86" name="Group 113"/>
          <p:cNvGrpSpPr/>
          <p:nvPr/>
        </p:nvGrpSpPr>
        <p:grpSpPr>
          <a:xfrm>
            <a:off x="4684203" y="1803283"/>
            <a:ext cx="2048036" cy="1522621"/>
            <a:chOff x="5660504" y="2689175"/>
            <a:chExt cx="2758363" cy="1522621"/>
          </a:xfrm>
        </p:grpSpPr>
        <p:sp>
          <p:nvSpPr>
            <p:cNvPr id="87" name="Rectangle 86"/>
            <p:cNvSpPr/>
            <p:nvPr/>
          </p:nvSpPr>
          <p:spPr>
            <a:xfrm>
              <a:off x="6308576" y="2852936"/>
              <a:ext cx="2110291" cy="13588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cxnSp>
          <p:nvCxnSpPr>
            <p:cNvPr id="88" name="Straight Connector 87"/>
            <p:cNvCxnSpPr/>
            <p:nvPr/>
          </p:nvCxnSpPr>
          <p:spPr>
            <a:xfrm>
              <a:off x="5660504" y="3284984"/>
              <a:ext cx="0" cy="72008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5672218" y="3284984"/>
              <a:ext cx="884194" cy="19746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>
              <a:off x="5980348" y="3064979"/>
              <a:ext cx="564350" cy="1991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Text Box 7"/>
            <p:cNvSpPr txBox="1">
              <a:spLocks noChangeArrowheads="1"/>
            </p:cNvSpPr>
            <p:nvPr/>
          </p:nvSpPr>
          <p:spPr bwMode="auto">
            <a:xfrm>
              <a:off x="5908340" y="2689175"/>
              <a:ext cx="6396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sk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92" name="Text Box 7"/>
            <p:cNvSpPr txBox="1">
              <a:spLocks noChangeArrowheads="1"/>
            </p:cNvSpPr>
            <p:nvPr/>
          </p:nvSpPr>
          <p:spPr bwMode="auto">
            <a:xfrm>
              <a:off x="6268380" y="2996953"/>
              <a:ext cx="31146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c</a:t>
              </a:r>
              <a:endParaRPr lang="en-US" sz="1400" baseline="300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93" name="Group 115"/>
          <p:cNvGrpSpPr/>
          <p:nvPr/>
        </p:nvGrpSpPr>
        <p:grpSpPr>
          <a:xfrm>
            <a:off x="6084168" y="2037062"/>
            <a:ext cx="423664" cy="866086"/>
            <a:chOff x="7604720" y="2994962"/>
            <a:chExt cx="423664" cy="866086"/>
          </a:xfrm>
        </p:grpSpPr>
        <p:cxnSp>
          <p:nvCxnSpPr>
            <p:cNvPr id="94" name="Straight Connector 93"/>
            <p:cNvCxnSpPr/>
            <p:nvPr/>
          </p:nvCxnSpPr>
          <p:spPr>
            <a:xfrm>
              <a:off x="7676728" y="3282994"/>
              <a:ext cx="14401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Text Box 7"/>
            <p:cNvSpPr txBox="1">
              <a:spLocks noChangeArrowheads="1"/>
            </p:cNvSpPr>
            <p:nvPr/>
          </p:nvSpPr>
          <p:spPr bwMode="auto">
            <a:xfrm>
              <a:off x="7604720" y="2994962"/>
              <a:ext cx="42366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k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cxnSp>
          <p:nvCxnSpPr>
            <p:cNvPr id="96" name="Straight Arrow Connector 95"/>
            <p:cNvCxnSpPr/>
            <p:nvPr/>
          </p:nvCxnSpPr>
          <p:spPr>
            <a:xfrm>
              <a:off x="7820744" y="3282994"/>
              <a:ext cx="0" cy="57805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Group 117"/>
          <p:cNvGrpSpPr/>
          <p:nvPr/>
        </p:nvGrpSpPr>
        <p:grpSpPr>
          <a:xfrm>
            <a:off x="4684204" y="2811395"/>
            <a:ext cx="1255948" cy="307777"/>
            <a:chOff x="5660504" y="3697287"/>
            <a:chExt cx="1255948" cy="307777"/>
          </a:xfrm>
        </p:grpSpPr>
        <p:cxnSp>
          <p:nvCxnSpPr>
            <p:cNvPr id="98" name="Straight Connector 97"/>
            <p:cNvCxnSpPr/>
            <p:nvPr/>
          </p:nvCxnSpPr>
          <p:spPr>
            <a:xfrm>
              <a:off x="5660504" y="3985319"/>
              <a:ext cx="1183940" cy="17755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Text Box 7"/>
            <p:cNvSpPr txBox="1">
              <a:spLocks noChangeArrowheads="1"/>
            </p:cNvSpPr>
            <p:nvPr/>
          </p:nvSpPr>
          <p:spPr bwMode="auto">
            <a:xfrm>
              <a:off x="6268380" y="3697287"/>
              <a:ext cx="64807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SKE</a:t>
              </a:r>
              <a:endParaRPr lang="en-US" sz="1400" baseline="300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100" name="Text Box 7"/>
          <p:cNvSpPr txBox="1">
            <a:spLocks noChangeArrowheads="1"/>
          </p:cNvSpPr>
          <p:nvPr/>
        </p:nvSpPr>
        <p:spPr bwMode="auto">
          <a:xfrm>
            <a:off x="6884640" y="2665389"/>
            <a:ext cx="42366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>
                <a:sym typeface="Symbol"/>
              </a:rPr>
              <a:t>m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2711647" y="1605014"/>
            <a:ext cx="708225" cy="307777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 smtClean="0">
                <a:solidFill>
                  <a:srgbClr val="0000FF"/>
                </a:solidFill>
              </a:rPr>
              <a:t>Enc</a:t>
            </a:r>
            <a:r>
              <a:rPr lang="en-US" sz="1400" baseline="30000" dirty="0" err="1" smtClean="0">
                <a:solidFill>
                  <a:srgbClr val="0000FF"/>
                </a:solidFill>
              </a:rPr>
              <a:t>Hyb</a:t>
            </a:r>
            <a:endParaRPr lang="en-US" sz="1400" baseline="30000" dirty="0">
              <a:solidFill>
                <a:srgbClr val="0000FF"/>
              </a:solidFill>
            </a:endParaRPr>
          </a:p>
        </p:txBody>
      </p:sp>
      <p:sp>
        <p:nvSpPr>
          <p:cNvPr id="102" name="Text Box 7"/>
          <p:cNvSpPr txBox="1">
            <a:spLocks noChangeArrowheads="1"/>
          </p:cNvSpPr>
          <p:nvPr/>
        </p:nvSpPr>
        <p:spPr bwMode="auto">
          <a:xfrm>
            <a:off x="2771800" y="2524524"/>
            <a:ext cx="42366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>
                <a:sym typeface="Symbol"/>
              </a:rPr>
              <a:t>k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2435532" y="2130805"/>
            <a:ext cx="758253" cy="307777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 smtClean="0">
                <a:solidFill>
                  <a:srgbClr val="FF0000"/>
                </a:solidFill>
              </a:rPr>
              <a:t>Encaps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2454377" y="2850885"/>
            <a:ext cx="713836" cy="307777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 smtClean="0">
                <a:solidFill>
                  <a:srgbClr val="FF0000"/>
                </a:solidFill>
              </a:rPr>
              <a:t>Enc</a:t>
            </a:r>
            <a:r>
              <a:rPr lang="en-US" sz="1400" baseline="30000" dirty="0" err="1" smtClean="0">
                <a:solidFill>
                  <a:srgbClr val="FF0000"/>
                </a:solidFill>
              </a:rPr>
              <a:t>SKE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cxnSp>
        <p:nvCxnSpPr>
          <p:cNvPr id="105" name="Straight Connector 104"/>
          <p:cNvCxnSpPr>
            <a:stCxn id="103" idx="2"/>
            <a:endCxn id="104" idx="0"/>
          </p:cNvCxnSpPr>
          <p:nvPr/>
        </p:nvCxnSpPr>
        <p:spPr>
          <a:xfrm flipH="1">
            <a:off x="2811295" y="2438582"/>
            <a:ext cx="3364" cy="412303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ectangle 105"/>
          <p:cNvSpPr/>
          <p:nvPr/>
        </p:nvSpPr>
        <p:spPr>
          <a:xfrm>
            <a:off x="5364088" y="2109070"/>
            <a:ext cx="780081" cy="307777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 smtClean="0">
                <a:solidFill>
                  <a:srgbClr val="FF0000"/>
                </a:solidFill>
              </a:rPr>
              <a:t>Decaps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5852560" y="2903148"/>
            <a:ext cx="735664" cy="307777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 smtClean="0">
                <a:solidFill>
                  <a:srgbClr val="FF0000"/>
                </a:solidFill>
              </a:rPr>
              <a:t>Dec</a:t>
            </a:r>
            <a:r>
              <a:rPr lang="en-US" sz="1400" baseline="30000" dirty="0" err="1" smtClean="0">
                <a:solidFill>
                  <a:srgbClr val="FF0000"/>
                </a:solidFill>
              </a:rPr>
              <a:t>SKE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5652120" y="1534996"/>
            <a:ext cx="730054" cy="307777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 smtClean="0">
                <a:solidFill>
                  <a:srgbClr val="0000FF"/>
                </a:solidFill>
              </a:rPr>
              <a:t>Dec</a:t>
            </a:r>
            <a:r>
              <a:rPr lang="en-US" sz="1400" baseline="30000" dirty="0" err="1" smtClean="0">
                <a:solidFill>
                  <a:srgbClr val="0000FF"/>
                </a:solidFill>
              </a:rPr>
              <a:t>Hyb</a:t>
            </a:r>
            <a:endParaRPr lang="en-US" sz="1400" baseline="30000" dirty="0">
              <a:solidFill>
                <a:srgbClr val="0000FF"/>
              </a:solidFill>
            </a:endParaRPr>
          </a:p>
        </p:txBody>
      </p:sp>
      <p:cxnSp>
        <p:nvCxnSpPr>
          <p:cNvPr id="109" name="Straight Connector 108"/>
          <p:cNvCxnSpPr/>
          <p:nvPr/>
        </p:nvCxnSpPr>
        <p:spPr>
          <a:xfrm flipV="1">
            <a:off x="6588224" y="3045174"/>
            <a:ext cx="504056" cy="1990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Rectangle 109"/>
          <p:cNvSpPr/>
          <p:nvPr/>
        </p:nvSpPr>
        <p:spPr>
          <a:xfrm>
            <a:off x="1752690" y="3457303"/>
            <a:ext cx="277225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     = (Gen,     </a:t>
            </a:r>
            <a:r>
              <a:rPr lang="en-US" sz="1400" dirty="0" err="1" smtClean="0">
                <a:sym typeface="Symbol"/>
              </a:rPr>
              <a:t>Encaps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Decaps</a:t>
            </a:r>
            <a:r>
              <a:rPr lang="en-US" sz="1400" dirty="0" smtClean="0">
                <a:sym typeface="Symbol"/>
              </a:rPr>
              <a:t>)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</a:t>
            </a:r>
            <a:endParaRPr lang="en-US" sz="1400" dirty="0"/>
          </a:p>
        </p:txBody>
      </p:sp>
      <p:sp>
        <p:nvSpPr>
          <p:cNvPr id="111" name="Rectangle 110"/>
          <p:cNvSpPr/>
          <p:nvPr/>
        </p:nvSpPr>
        <p:spPr>
          <a:xfrm>
            <a:off x="1752270" y="3745335"/>
            <a:ext cx="27159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</a:t>
            </a:r>
            <a:r>
              <a:rPr lang="en-US" sz="1400" baseline="30000" dirty="0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 = (</a:t>
            </a:r>
            <a:r>
              <a:rPr lang="en-US" sz="1400" dirty="0" err="1" smtClean="0">
                <a:sym typeface="Symbol"/>
              </a:rPr>
              <a:t>Gen</a:t>
            </a:r>
            <a:r>
              <a:rPr lang="en-US" sz="1400" baseline="30000" dirty="0" err="1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30000" dirty="0" err="1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Dec</a:t>
            </a:r>
            <a:r>
              <a:rPr lang="en-US" sz="1400" baseline="30000" dirty="0" err="1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)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</a:t>
            </a:r>
            <a:endParaRPr lang="en-US" sz="1400" dirty="0"/>
          </a:p>
        </p:txBody>
      </p:sp>
      <p:sp>
        <p:nvSpPr>
          <p:cNvPr id="112" name="Rectangle 111"/>
          <p:cNvSpPr/>
          <p:nvPr/>
        </p:nvSpPr>
        <p:spPr>
          <a:xfrm>
            <a:off x="1719473" y="4033367"/>
            <a:ext cx="274711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</a:t>
            </a:r>
            <a:r>
              <a:rPr lang="en-US" sz="1400" baseline="30000" dirty="0" err="1" smtClean="0">
                <a:sym typeface="Symbol"/>
              </a:rPr>
              <a:t>Hyb</a:t>
            </a:r>
            <a:r>
              <a:rPr lang="en-US" sz="1400" dirty="0" smtClean="0">
                <a:sym typeface="Symbol"/>
              </a:rPr>
              <a:t>  = (</a:t>
            </a:r>
            <a:r>
              <a:rPr lang="en-US" sz="1400" dirty="0" err="1" smtClean="0">
                <a:sym typeface="Symbol"/>
              </a:rPr>
              <a:t>Gen</a:t>
            </a:r>
            <a:r>
              <a:rPr lang="en-US" sz="1400" baseline="30000" dirty="0" err="1" smtClean="0">
                <a:sym typeface="Symbol"/>
              </a:rPr>
              <a:t>Hyb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30000" dirty="0" err="1" smtClean="0">
                <a:sym typeface="Symbol"/>
              </a:rPr>
              <a:t>Hyb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Dec</a:t>
            </a:r>
            <a:r>
              <a:rPr lang="en-US" sz="1400" baseline="30000" dirty="0" err="1" smtClean="0">
                <a:sym typeface="Symbol"/>
              </a:rPr>
              <a:t>Hyb</a:t>
            </a:r>
            <a:r>
              <a:rPr lang="en-US" sz="1400" dirty="0" smtClean="0">
                <a:sym typeface="Symbol"/>
              </a:rPr>
              <a:t>)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</a:t>
            </a:r>
            <a:endParaRPr lang="en-US" sz="1400" dirty="0"/>
          </a:p>
        </p:txBody>
      </p:sp>
      <p:cxnSp>
        <p:nvCxnSpPr>
          <p:cNvPr id="113" name="Straight Arrow Connector 112"/>
          <p:cNvCxnSpPr/>
          <p:nvPr/>
        </p:nvCxnSpPr>
        <p:spPr>
          <a:xfrm>
            <a:off x="1691679" y="2325094"/>
            <a:ext cx="72008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>
            <a:off x="1691679" y="3045174"/>
            <a:ext cx="72008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15" name="Rectangle 114"/>
          <p:cNvSpPr/>
          <p:nvPr/>
        </p:nvSpPr>
        <p:spPr>
          <a:xfrm>
            <a:off x="611980" y="5209455"/>
            <a:ext cx="155450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     CPA-secure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</a:t>
            </a:r>
            <a:endParaRPr lang="en-US" sz="1400" dirty="0"/>
          </a:p>
        </p:txBody>
      </p:sp>
      <p:sp>
        <p:nvSpPr>
          <p:cNvPr id="116" name="Rectangle 115"/>
          <p:cNvSpPr/>
          <p:nvPr/>
        </p:nvSpPr>
        <p:spPr>
          <a:xfrm>
            <a:off x="611560" y="5569495"/>
            <a:ext cx="162063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</a:t>
            </a:r>
            <a:r>
              <a:rPr lang="en-US" sz="1400" baseline="30000" dirty="0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 COA-secure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</a:t>
            </a:r>
            <a:endParaRPr lang="en-US" sz="1400" dirty="0"/>
          </a:p>
        </p:txBody>
      </p:sp>
      <p:sp>
        <p:nvSpPr>
          <p:cNvPr id="117" name="Rectangle 116"/>
          <p:cNvSpPr/>
          <p:nvPr/>
        </p:nvSpPr>
        <p:spPr>
          <a:xfrm>
            <a:off x="2843808" y="5445224"/>
            <a:ext cx="161879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</a:t>
            </a:r>
            <a:r>
              <a:rPr lang="en-US" sz="1400" baseline="30000" dirty="0" err="1" smtClean="0">
                <a:sym typeface="Symbol"/>
              </a:rPr>
              <a:t>Hyb</a:t>
            </a:r>
            <a:r>
              <a:rPr lang="en-US" sz="1400" dirty="0" smtClean="0">
                <a:sym typeface="Symbol"/>
              </a:rPr>
              <a:t>  CPA-secure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</a:t>
            </a:r>
            <a:endParaRPr lang="en-US" sz="1400" dirty="0"/>
          </a:p>
        </p:txBody>
      </p:sp>
      <p:sp>
        <p:nvSpPr>
          <p:cNvPr id="118" name="Text Box 7"/>
          <p:cNvSpPr txBox="1">
            <a:spLocks noChangeArrowheads="1"/>
          </p:cNvSpPr>
          <p:nvPr/>
        </p:nvSpPr>
        <p:spPr bwMode="auto">
          <a:xfrm>
            <a:off x="1259632" y="4653136"/>
            <a:ext cx="16561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>
                <a:sym typeface="Symbol"/>
              </a:rPr>
              <a:t>CPA World</a:t>
            </a:r>
            <a:endParaRPr lang="en-US" b="1" baseline="30000" dirty="0" smtClean="0">
              <a:solidFill>
                <a:srgbClr val="0000FF"/>
              </a:solidFill>
            </a:endParaRPr>
          </a:p>
        </p:txBody>
      </p:sp>
      <p:sp>
        <p:nvSpPr>
          <p:cNvPr id="119" name="Text Box 7"/>
          <p:cNvSpPr txBox="1">
            <a:spLocks noChangeArrowheads="1"/>
          </p:cNvSpPr>
          <p:nvPr/>
        </p:nvSpPr>
        <p:spPr bwMode="auto">
          <a:xfrm>
            <a:off x="6372200" y="4653136"/>
            <a:ext cx="129614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>
                <a:sym typeface="Symbol"/>
              </a:rPr>
              <a:t>CCA World</a:t>
            </a:r>
            <a:endParaRPr lang="en-US" b="1" baseline="30000" dirty="0" smtClean="0">
              <a:solidFill>
                <a:srgbClr val="0000FF"/>
              </a:solidFill>
            </a:endParaRPr>
          </a:p>
        </p:txBody>
      </p:sp>
      <p:cxnSp>
        <p:nvCxnSpPr>
          <p:cNvPr id="120" name="Straight Connector 119"/>
          <p:cNvCxnSpPr/>
          <p:nvPr/>
        </p:nvCxnSpPr>
        <p:spPr>
          <a:xfrm>
            <a:off x="611560" y="5013176"/>
            <a:ext cx="7848872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4572000" y="5013176"/>
            <a:ext cx="0" cy="144016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graphicFrame>
        <p:nvGraphicFramePr>
          <p:cNvPr id="122" name="Object 1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9646725"/>
              </p:ext>
            </p:extLst>
          </p:nvPr>
        </p:nvGraphicFramePr>
        <p:xfrm>
          <a:off x="2339752" y="5445224"/>
          <a:ext cx="406524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9" name="Equation" r:id="rId4" imgW="190500" imgH="127000" progId="Equation.3">
                  <p:embed/>
                </p:oleObj>
              </mc:Choice>
              <mc:Fallback>
                <p:oleObj name="Equation" r:id="rId4" imgW="190500" imgH="1270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39752" y="5445224"/>
                        <a:ext cx="406524" cy="2880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" name="Rectangle 122"/>
          <p:cNvSpPr/>
          <p:nvPr/>
        </p:nvSpPr>
        <p:spPr>
          <a:xfrm>
            <a:off x="4679557" y="5085184"/>
            <a:ext cx="414091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ym typeface="Symbol"/>
              </a:rPr>
              <a:t>If </a:t>
            </a:r>
            <a:r>
              <a:rPr lang="en-US" sz="1400" baseline="30000" dirty="0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 is malleable (think of PRG/PRF based schemes), then irrespective of , </a:t>
            </a:r>
            <a:r>
              <a:rPr lang="en-US" sz="1400" dirty="0">
                <a:sym typeface="Symbol"/>
              </a:rPr>
              <a:t></a:t>
            </a:r>
            <a:r>
              <a:rPr lang="en-US" sz="1400" baseline="30000" dirty="0" err="1" smtClean="0">
                <a:sym typeface="Symbol"/>
              </a:rPr>
              <a:t>Hyb</a:t>
            </a:r>
            <a:r>
              <a:rPr lang="en-US" sz="1400" baseline="30000" dirty="0" smtClean="0">
                <a:sym typeface="Symbol"/>
              </a:rPr>
              <a:t> </a:t>
            </a:r>
            <a:r>
              <a:rPr lang="en-US" sz="1400" dirty="0" smtClean="0">
                <a:sym typeface="Symbol"/>
              </a:rPr>
              <a:t> is malleable too!</a:t>
            </a:r>
            <a:endParaRPr lang="en-US" sz="1400" dirty="0"/>
          </a:p>
        </p:txBody>
      </p:sp>
      <p:sp>
        <p:nvSpPr>
          <p:cNvPr id="125" name="Rectangle 124"/>
          <p:cNvSpPr/>
          <p:nvPr/>
        </p:nvSpPr>
        <p:spPr>
          <a:xfrm>
            <a:off x="4644008" y="5858688"/>
            <a:ext cx="4320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ym typeface="Symbol"/>
              </a:rPr>
              <a:t>(c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(KEM </a:t>
            </a:r>
            <a:r>
              <a:rPr lang="en-US" sz="1400" dirty="0" err="1" smtClean="0">
                <a:solidFill>
                  <a:srgbClr val="FF0000"/>
                </a:solidFill>
                <a:sym typeface="Symbol"/>
              </a:rPr>
              <a:t>ciphertext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)</a:t>
            </a:r>
            <a:r>
              <a:rPr lang="en-US" sz="1400" dirty="0" smtClean="0">
                <a:sym typeface="Symbol"/>
              </a:rPr>
              <a:t>, G(k) + m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(SKE </a:t>
            </a:r>
            <a:r>
              <a:rPr lang="en-US" sz="1400" dirty="0" err="1" smtClean="0">
                <a:solidFill>
                  <a:srgbClr val="FF0000"/>
                </a:solidFill>
                <a:sym typeface="Symbol"/>
              </a:rPr>
              <a:t>ciphertext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)</a:t>
            </a:r>
            <a:r>
              <a:rPr lang="en-US" sz="1400" dirty="0" smtClean="0">
                <a:sym typeface="Symbol"/>
              </a:rPr>
              <a:t>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985230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" grpId="0"/>
      <p:bldP spid="116" grpId="0"/>
      <p:bldP spid="117" grpId="0"/>
      <p:bldP spid="118" grpId="0"/>
      <p:bldP spid="119" grpId="0"/>
      <p:bldP spid="123" grpId="0"/>
      <p:bldP spid="12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683568" y="116632"/>
            <a:ext cx="7920880" cy="72008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latin typeface="Comic Sans MS"/>
                <a:ea typeface="+mj-ea"/>
                <a:cs typeface="Comic Sans MS"/>
              </a:rPr>
              <a:t>Hybrid Encryption using KEM</a:t>
            </a:r>
            <a:endParaRPr lang="en-US" sz="3600" kern="0" dirty="0">
              <a:solidFill>
                <a:srgbClr val="009900"/>
              </a:solidFill>
              <a:latin typeface="Comic Sans MS"/>
              <a:ea typeface="+mj-ea"/>
              <a:cs typeface="Comic Sans MS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647465" y="937023"/>
            <a:ext cx="5616624" cy="3456384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AutoShape 5" descr="Image result for key clip art"/>
          <p:cNvSpPr>
            <a:spLocks noChangeAspect="1" noChangeArrowheads="1"/>
          </p:cNvSpPr>
          <p:nvPr/>
        </p:nvSpPr>
        <p:spPr bwMode="auto">
          <a:xfrm>
            <a:off x="2072344" y="692696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AutoShape 12" descr="Image result for user clipart"/>
          <p:cNvSpPr>
            <a:spLocks noChangeAspect="1" noChangeArrowheads="1"/>
          </p:cNvSpPr>
          <p:nvPr/>
        </p:nvSpPr>
        <p:spPr bwMode="auto">
          <a:xfrm>
            <a:off x="1616868" y="812926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608797" y="1041393"/>
            <a:ext cx="724268" cy="307777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 smtClean="0">
                <a:solidFill>
                  <a:srgbClr val="0000FF"/>
                </a:solidFill>
              </a:rPr>
              <a:t>Gen</a:t>
            </a:r>
            <a:r>
              <a:rPr lang="en-US" sz="1400" baseline="30000" dirty="0" err="1" smtClean="0">
                <a:solidFill>
                  <a:srgbClr val="0000FF"/>
                </a:solidFill>
              </a:rPr>
              <a:t>Hyb</a:t>
            </a:r>
            <a:endParaRPr lang="en-US" sz="1400" baseline="30000" dirty="0">
              <a:solidFill>
                <a:srgbClr val="0000FF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499992" y="1032101"/>
            <a:ext cx="276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=</a:t>
            </a:r>
            <a:endParaRPr lang="en-US" sz="1400" dirty="0"/>
          </a:p>
        </p:txBody>
      </p:sp>
      <p:sp>
        <p:nvSpPr>
          <p:cNvPr id="72" name="Rectangle 71"/>
          <p:cNvSpPr/>
          <p:nvPr/>
        </p:nvSpPr>
        <p:spPr>
          <a:xfrm>
            <a:off x="4788024" y="1041393"/>
            <a:ext cx="499030" cy="307777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Gen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grpSp>
        <p:nvGrpSpPr>
          <p:cNvPr id="73" name="Group 69"/>
          <p:cNvGrpSpPr/>
          <p:nvPr/>
        </p:nvGrpSpPr>
        <p:grpSpPr>
          <a:xfrm>
            <a:off x="1772072" y="1914781"/>
            <a:ext cx="3159968" cy="1368152"/>
            <a:chOff x="1700064" y="2492896"/>
            <a:chExt cx="3159968" cy="1368152"/>
          </a:xfrm>
        </p:grpSpPr>
        <p:sp>
          <p:nvSpPr>
            <p:cNvPr id="74" name="Rectangle 73"/>
            <p:cNvSpPr/>
            <p:nvPr/>
          </p:nvSpPr>
          <p:spPr>
            <a:xfrm>
              <a:off x="2123728" y="2636912"/>
              <a:ext cx="1728192" cy="122413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75" name="Text Box 7"/>
            <p:cNvSpPr txBox="1">
              <a:spLocks noChangeArrowheads="1"/>
            </p:cNvSpPr>
            <p:nvPr/>
          </p:nvSpPr>
          <p:spPr bwMode="auto">
            <a:xfrm>
              <a:off x="1772072" y="3263249"/>
              <a:ext cx="42366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m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76" name="Text Box 7"/>
            <p:cNvSpPr txBox="1">
              <a:spLocks noChangeArrowheads="1"/>
            </p:cNvSpPr>
            <p:nvPr/>
          </p:nvSpPr>
          <p:spPr bwMode="auto">
            <a:xfrm>
              <a:off x="1700064" y="2492896"/>
              <a:ext cx="6396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pk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cxnSp>
          <p:nvCxnSpPr>
            <p:cNvPr id="77" name="Straight Connector 76"/>
            <p:cNvCxnSpPr/>
            <p:nvPr/>
          </p:nvCxnSpPr>
          <p:spPr>
            <a:xfrm flipV="1">
              <a:off x="3635896" y="3263249"/>
              <a:ext cx="1008112" cy="21735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>
              <a:off x="3131840" y="2924944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3635896" y="2924944"/>
              <a:ext cx="0" cy="3600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3707904" y="3284984"/>
              <a:ext cx="21602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3131840" y="3645024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3635896" y="3284984"/>
              <a:ext cx="0" cy="3600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 Box 7"/>
            <p:cNvSpPr txBox="1">
              <a:spLocks noChangeArrowheads="1"/>
            </p:cNvSpPr>
            <p:nvPr/>
          </p:nvSpPr>
          <p:spPr bwMode="auto">
            <a:xfrm>
              <a:off x="3203848" y="2617167"/>
              <a:ext cx="5040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c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84" name="Text Box 7"/>
            <p:cNvSpPr txBox="1">
              <a:spLocks noChangeArrowheads="1"/>
            </p:cNvSpPr>
            <p:nvPr/>
          </p:nvSpPr>
          <p:spPr bwMode="auto">
            <a:xfrm>
              <a:off x="3131840" y="3337247"/>
              <a:ext cx="5040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SKE</a:t>
              </a:r>
              <a:endParaRPr lang="en-US" sz="1400" baseline="30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85" name="Text Box 7"/>
            <p:cNvSpPr txBox="1">
              <a:spLocks noChangeArrowheads="1"/>
            </p:cNvSpPr>
            <p:nvPr/>
          </p:nvSpPr>
          <p:spPr bwMode="auto">
            <a:xfrm>
              <a:off x="3779912" y="2924944"/>
              <a:ext cx="108012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(</a:t>
              </a:r>
              <a:r>
                <a:rPr lang="en-US" sz="1400" dirty="0" smtClean="0">
                  <a:sym typeface="Symbol"/>
                </a:rPr>
                <a:t>c, </a:t>
              </a: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SKE</a:t>
              </a:r>
              <a:r>
                <a:rPr lang="en-US" sz="1400" dirty="0" smtClean="0">
                  <a:sym typeface="Symbol"/>
                </a:rPr>
                <a:t>)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86" name="Group 113"/>
          <p:cNvGrpSpPr/>
          <p:nvPr/>
        </p:nvGrpSpPr>
        <p:grpSpPr>
          <a:xfrm>
            <a:off x="4684203" y="1803283"/>
            <a:ext cx="2048036" cy="1522621"/>
            <a:chOff x="5660504" y="2689175"/>
            <a:chExt cx="2758363" cy="1522621"/>
          </a:xfrm>
        </p:grpSpPr>
        <p:sp>
          <p:nvSpPr>
            <p:cNvPr id="87" name="Rectangle 86"/>
            <p:cNvSpPr/>
            <p:nvPr/>
          </p:nvSpPr>
          <p:spPr>
            <a:xfrm>
              <a:off x="6308576" y="2852936"/>
              <a:ext cx="2110291" cy="13588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cxnSp>
          <p:nvCxnSpPr>
            <p:cNvPr id="88" name="Straight Connector 87"/>
            <p:cNvCxnSpPr/>
            <p:nvPr/>
          </p:nvCxnSpPr>
          <p:spPr>
            <a:xfrm>
              <a:off x="5660504" y="3284984"/>
              <a:ext cx="0" cy="72008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5672218" y="3284984"/>
              <a:ext cx="884194" cy="19746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>
              <a:off x="5980348" y="3064979"/>
              <a:ext cx="564350" cy="1991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Text Box 7"/>
            <p:cNvSpPr txBox="1">
              <a:spLocks noChangeArrowheads="1"/>
            </p:cNvSpPr>
            <p:nvPr/>
          </p:nvSpPr>
          <p:spPr bwMode="auto">
            <a:xfrm>
              <a:off x="5908340" y="2689175"/>
              <a:ext cx="6396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sk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92" name="Text Box 7"/>
            <p:cNvSpPr txBox="1">
              <a:spLocks noChangeArrowheads="1"/>
            </p:cNvSpPr>
            <p:nvPr/>
          </p:nvSpPr>
          <p:spPr bwMode="auto">
            <a:xfrm>
              <a:off x="6268380" y="2996953"/>
              <a:ext cx="31146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c</a:t>
              </a:r>
              <a:endParaRPr lang="en-US" sz="1400" baseline="300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93" name="Group 115"/>
          <p:cNvGrpSpPr/>
          <p:nvPr/>
        </p:nvGrpSpPr>
        <p:grpSpPr>
          <a:xfrm>
            <a:off x="6084168" y="2037062"/>
            <a:ext cx="423664" cy="866086"/>
            <a:chOff x="7604720" y="2994962"/>
            <a:chExt cx="423664" cy="866086"/>
          </a:xfrm>
        </p:grpSpPr>
        <p:cxnSp>
          <p:nvCxnSpPr>
            <p:cNvPr id="94" name="Straight Connector 93"/>
            <p:cNvCxnSpPr/>
            <p:nvPr/>
          </p:nvCxnSpPr>
          <p:spPr>
            <a:xfrm>
              <a:off x="7676728" y="3282994"/>
              <a:ext cx="14401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Text Box 7"/>
            <p:cNvSpPr txBox="1">
              <a:spLocks noChangeArrowheads="1"/>
            </p:cNvSpPr>
            <p:nvPr/>
          </p:nvSpPr>
          <p:spPr bwMode="auto">
            <a:xfrm>
              <a:off x="7604720" y="2994962"/>
              <a:ext cx="42366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k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cxnSp>
          <p:nvCxnSpPr>
            <p:cNvPr id="96" name="Straight Arrow Connector 95"/>
            <p:cNvCxnSpPr/>
            <p:nvPr/>
          </p:nvCxnSpPr>
          <p:spPr>
            <a:xfrm>
              <a:off x="7820744" y="3282994"/>
              <a:ext cx="0" cy="57805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Group 117"/>
          <p:cNvGrpSpPr/>
          <p:nvPr/>
        </p:nvGrpSpPr>
        <p:grpSpPr>
          <a:xfrm>
            <a:off x="4684204" y="2811395"/>
            <a:ext cx="1255948" cy="307777"/>
            <a:chOff x="5660504" y="3697287"/>
            <a:chExt cx="1255948" cy="307777"/>
          </a:xfrm>
        </p:grpSpPr>
        <p:cxnSp>
          <p:nvCxnSpPr>
            <p:cNvPr id="98" name="Straight Connector 97"/>
            <p:cNvCxnSpPr/>
            <p:nvPr/>
          </p:nvCxnSpPr>
          <p:spPr>
            <a:xfrm>
              <a:off x="5660504" y="3985319"/>
              <a:ext cx="1183940" cy="17755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Text Box 7"/>
            <p:cNvSpPr txBox="1">
              <a:spLocks noChangeArrowheads="1"/>
            </p:cNvSpPr>
            <p:nvPr/>
          </p:nvSpPr>
          <p:spPr bwMode="auto">
            <a:xfrm>
              <a:off x="6268380" y="3697287"/>
              <a:ext cx="64807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SKE</a:t>
              </a:r>
              <a:endParaRPr lang="en-US" sz="1400" baseline="300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100" name="Text Box 7"/>
          <p:cNvSpPr txBox="1">
            <a:spLocks noChangeArrowheads="1"/>
          </p:cNvSpPr>
          <p:nvPr/>
        </p:nvSpPr>
        <p:spPr bwMode="auto">
          <a:xfrm>
            <a:off x="6884640" y="2665389"/>
            <a:ext cx="42366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>
                <a:sym typeface="Symbol"/>
              </a:rPr>
              <a:t>m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2711647" y="1605014"/>
            <a:ext cx="708225" cy="307777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 smtClean="0">
                <a:solidFill>
                  <a:srgbClr val="0000FF"/>
                </a:solidFill>
              </a:rPr>
              <a:t>Enc</a:t>
            </a:r>
            <a:r>
              <a:rPr lang="en-US" sz="1400" baseline="30000" dirty="0" err="1" smtClean="0">
                <a:solidFill>
                  <a:srgbClr val="0000FF"/>
                </a:solidFill>
              </a:rPr>
              <a:t>Hyb</a:t>
            </a:r>
            <a:endParaRPr lang="en-US" sz="1400" baseline="30000" dirty="0">
              <a:solidFill>
                <a:srgbClr val="0000FF"/>
              </a:solidFill>
            </a:endParaRPr>
          </a:p>
        </p:txBody>
      </p:sp>
      <p:sp>
        <p:nvSpPr>
          <p:cNvPr id="102" name="Text Box 7"/>
          <p:cNvSpPr txBox="1">
            <a:spLocks noChangeArrowheads="1"/>
          </p:cNvSpPr>
          <p:nvPr/>
        </p:nvSpPr>
        <p:spPr bwMode="auto">
          <a:xfrm>
            <a:off x="2771800" y="2524524"/>
            <a:ext cx="42366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>
                <a:sym typeface="Symbol"/>
              </a:rPr>
              <a:t>k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2435532" y="2130805"/>
            <a:ext cx="758253" cy="307777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 smtClean="0">
                <a:solidFill>
                  <a:srgbClr val="FF0000"/>
                </a:solidFill>
              </a:rPr>
              <a:t>Encaps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2454377" y="2850885"/>
            <a:ext cx="713836" cy="307777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 smtClean="0">
                <a:solidFill>
                  <a:srgbClr val="FF0000"/>
                </a:solidFill>
              </a:rPr>
              <a:t>Enc</a:t>
            </a:r>
            <a:r>
              <a:rPr lang="en-US" sz="1400" baseline="30000" dirty="0" err="1" smtClean="0">
                <a:solidFill>
                  <a:srgbClr val="FF0000"/>
                </a:solidFill>
              </a:rPr>
              <a:t>SKE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cxnSp>
        <p:nvCxnSpPr>
          <p:cNvPr id="105" name="Straight Connector 104"/>
          <p:cNvCxnSpPr>
            <a:stCxn id="103" idx="2"/>
            <a:endCxn id="104" idx="0"/>
          </p:cNvCxnSpPr>
          <p:nvPr/>
        </p:nvCxnSpPr>
        <p:spPr>
          <a:xfrm flipH="1">
            <a:off x="2811295" y="2438582"/>
            <a:ext cx="3364" cy="412303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ectangle 105"/>
          <p:cNvSpPr/>
          <p:nvPr/>
        </p:nvSpPr>
        <p:spPr>
          <a:xfrm>
            <a:off x="5364088" y="2109070"/>
            <a:ext cx="780081" cy="307777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 smtClean="0">
                <a:solidFill>
                  <a:srgbClr val="FF0000"/>
                </a:solidFill>
              </a:rPr>
              <a:t>Decaps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5852560" y="2903148"/>
            <a:ext cx="735664" cy="307777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 smtClean="0">
                <a:solidFill>
                  <a:srgbClr val="FF0000"/>
                </a:solidFill>
              </a:rPr>
              <a:t>Dec</a:t>
            </a:r>
            <a:r>
              <a:rPr lang="en-US" sz="1400" baseline="30000" dirty="0" err="1" smtClean="0">
                <a:solidFill>
                  <a:srgbClr val="FF0000"/>
                </a:solidFill>
              </a:rPr>
              <a:t>SKE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5652120" y="1534996"/>
            <a:ext cx="730054" cy="307777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 smtClean="0">
                <a:solidFill>
                  <a:srgbClr val="0000FF"/>
                </a:solidFill>
              </a:rPr>
              <a:t>Dec</a:t>
            </a:r>
            <a:r>
              <a:rPr lang="en-US" sz="1400" baseline="30000" dirty="0" err="1" smtClean="0">
                <a:solidFill>
                  <a:srgbClr val="0000FF"/>
                </a:solidFill>
              </a:rPr>
              <a:t>Hyb</a:t>
            </a:r>
            <a:endParaRPr lang="en-US" sz="1400" baseline="30000" dirty="0">
              <a:solidFill>
                <a:srgbClr val="0000FF"/>
              </a:solidFill>
            </a:endParaRPr>
          </a:p>
        </p:txBody>
      </p:sp>
      <p:cxnSp>
        <p:nvCxnSpPr>
          <p:cNvPr id="109" name="Straight Connector 108"/>
          <p:cNvCxnSpPr/>
          <p:nvPr/>
        </p:nvCxnSpPr>
        <p:spPr>
          <a:xfrm flipV="1">
            <a:off x="6588224" y="3045174"/>
            <a:ext cx="504056" cy="1990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Rectangle 109"/>
          <p:cNvSpPr/>
          <p:nvPr/>
        </p:nvSpPr>
        <p:spPr>
          <a:xfrm>
            <a:off x="1752690" y="3457303"/>
            <a:ext cx="277225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     = (Gen,     </a:t>
            </a:r>
            <a:r>
              <a:rPr lang="en-US" sz="1400" dirty="0" err="1" smtClean="0">
                <a:sym typeface="Symbol"/>
              </a:rPr>
              <a:t>Encaps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Decaps</a:t>
            </a:r>
            <a:r>
              <a:rPr lang="en-US" sz="1400" dirty="0" smtClean="0">
                <a:sym typeface="Symbol"/>
              </a:rPr>
              <a:t>)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</a:t>
            </a:r>
            <a:endParaRPr lang="en-US" sz="1400" dirty="0"/>
          </a:p>
        </p:txBody>
      </p:sp>
      <p:sp>
        <p:nvSpPr>
          <p:cNvPr id="111" name="Rectangle 110"/>
          <p:cNvSpPr/>
          <p:nvPr/>
        </p:nvSpPr>
        <p:spPr>
          <a:xfrm>
            <a:off x="1752270" y="3745335"/>
            <a:ext cx="27159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</a:t>
            </a:r>
            <a:r>
              <a:rPr lang="en-US" sz="1400" baseline="30000" dirty="0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 = (</a:t>
            </a:r>
            <a:r>
              <a:rPr lang="en-US" sz="1400" dirty="0" err="1" smtClean="0">
                <a:sym typeface="Symbol"/>
              </a:rPr>
              <a:t>Gen</a:t>
            </a:r>
            <a:r>
              <a:rPr lang="en-US" sz="1400" baseline="30000" dirty="0" err="1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30000" dirty="0" err="1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Dec</a:t>
            </a:r>
            <a:r>
              <a:rPr lang="en-US" sz="1400" baseline="30000" dirty="0" err="1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)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</a:t>
            </a:r>
            <a:endParaRPr lang="en-US" sz="1400" dirty="0"/>
          </a:p>
        </p:txBody>
      </p:sp>
      <p:sp>
        <p:nvSpPr>
          <p:cNvPr id="112" name="Rectangle 111"/>
          <p:cNvSpPr/>
          <p:nvPr/>
        </p:nvSpPr>
        <p:spPr>
          <a:xfrm>
            <a:off x="1719473" y="4033367"/>
            <a:ext cx="274711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</a:t>
            </a:r>
            <a:r>
              <a:rPr lang="en-US" sz="1400" baseline="30000" dirty="0" err="1" smtClean="0">
                <a:sym typeface="Symbol"/>
              </a:rPr>
              <a:t>Hyb</a:t>
            </a:r>
            <a:r>
              <a:rPr lang="en-US" sz="1400" dirty="0" smtClean="0">
                <a:sym typeface="Symbol"/>
              </a:rPr>
              <a:t>  = (</a:t>
            </a:r>
            <a:r>
              <a:rPr lang="en-US" sz="1400" dirty="0" err="1" smtClean="0">
                <a:sym typeface="Symbol"/>
              </a:rPr>
              <a:t>Gen</a:t>
            </a:r>
            <a:r>
              <a:rPr lang="en-US" sz="1400" baseline="30000" dirty="0" err="1" smtClean="0">
                <a:sym typeface="Symbol"/>
              </a:rPr>
              <a:t>Hyb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30000" dirty="0" err="1" smtClean="0">
                <a:sym typeface="Symbol"/>
              </a:rPr>
              <a:t>Hyb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Dec</a:t>
            </a:r>
            <a:r>
              <a:rPr lang="en-US" sz="1400" baseline="30000" dirty="0" err="1" smtClean="0">
                <a:sym typeface="Symbol"/>
              </a:rPr>
              <a:t>Hyb</a:t>
            </a:r>
            <a:r>
              <a:rPr lang="en-US" sz="1400" dirty="0" smtClean="0">
                <a:sym typeface="Symbol"/>
              </a:rPr>
              <a:t>)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</a:t>
            </a:r>
            <a:endParaRPr lang="en-US" sz="1400" dirty="0"/>
          </a:p>
        </p:txBody>
      </p:sp>
      <p:cxnSp>
        <p:nvCxnSpPr>
          <p:cNvPr id="113" name="Straight Arrow Connector 112"/>
          <p:cNvCxnSpPr/>
          <p:nvPr/>
        </p:nvCxnSpPr>
        <p:spPr>
          <a:xfrm>
            <a:off x="1691679" y="2325094"/>
            <a:ext cx="72008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>
            <a:off x="1691679" y="3045174"/>
            <a:ext cx="72008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15" name="Rectangle 114"/>
          <p:cNvSpPr/>
          <p:nvPr/>
        </p:nvSpPr>
        <p:spPr>
          <a:xfrm>
            <a:off x="611980" y="5209455"/>
            <a:ext cx="155450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     CPA-secure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</a:t>
            </a:r>
            <a:endParaRPr lang="en-US" sz="1400" dirty="0"/>
          </a:p>
        </p:txBody>
      </p:sp>
      <p:sp>
        <p:nvSpPr>
          <p:cNvPr id="116" name="Rectangle 115"/>
          <p:cNvSpPr/>
          <p:nvPr/>
        </p:nvSpPr>
        <p:spPr>
          <a:xfrm>
            <a:off x="611560" y="5569495"/>
            <a:ext cx="162063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</a:t>
            </a:r>
            <a:r>
              <a:rPr lang="en-US" sz="1400" baseline="30000" dirty="0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 COA-secure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</a:t>
            </a:r>
            <a:endParaRPr lang="en-US" sz="1400" dirty="0"/>
          </a:p>
        </p:txBody>
      </p:sp>
      <p:sp>
        <p:nvSpPr>
          <p:cNvPr id="117" name="Rectangle 116"/>
          <p:cNvSpPr/>
          <p:nvPr/>
        </p:nvSpPr>
        <p:spPr>
          <a:xfrm>
            <a:off x="2843808" y="5445224"/>
            <a:ext cx="161879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</a:t>
            </a:r>
            <a:r>
              <a:rPr lang="en-US" sz="1400" baseline="30000" dirty="0" err="1" smtClean="0">
                <a:sym typeface="Symbol"/>
              </a:rPr>
              <a:t>Hyb</a:t>
            </a:r>
            <a:r>
              <a:rPr lang="en-US" sz="1400" dirty="0" smtClean="0">
                <a:sym typeface="Symbol"/>
              </a:rPr>
              <a:t>  CPA-secure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</a:t>
            </a:r>
            <a:endParaRPr lang="en-US" sz="1400" dirty="0"/>
          </a:p>
        </p:txBody>
      </p:sp>
      <p:sp>
        <p:nvSpPr>
          <p:cNvPr id="118" name="Text Box 7"/>
          <p:cNvSpPr txBox="1">
            <a:spLocks noChangeArrowheads="1"/>
          </p:cNvSpPr>
          <p:nvPr/>
        </p:nvSpPr>
        <p:spPr bwMode="auto">
          <a:xfrm>
            <a:off x="1259632" y="4653136"/>
            <a:ext cx="16561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>
                <a:sym typeface="Symbol"/>
              </a:rPr>
              <a:t>CPA World</a:t>
            </a:r>
            <a:endParaRPr lang="en-US" b="1" baseline="30000" dirty="0" smtClean="0">
              <a:solidFill>
                <a:srgbClr val="0000FF"/>
              </a:solidFill>
            </a:endParaRPr>
          </a:p>
        </p:txBody>
      </p:sp>
      <p:sp>
        <p:nvSpPr>
          <p:cNvPr id="119" name="Text Box 7"/>
          <p:cNvSpPr txBox="1">
            <a:spLocks noChangeArrowheads="1"/>
          </p:cNvSpPr>
          <p:nvPr/>
        </p:nvSpPr>
        <p:spPr bwMode="auto">
          <a:xfrm>
            <a:off x="6372200" y="4653136"/>
            <a:ext cx="129614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>
                <a:sym typeface="Symbol"/>
              </a:rPr>
              <a:t>CCA World</a:t>
            </a:r>
            <a:endParaRPr lang="en-US" b="1" baseline="30000" dirty="0" smtClean="0">
              <a:solidFill>
                <a:srgbClr val="0000FF"/>
              </a:solidFill>
            </a:endParaRPr>
          </a:p>
        </p:txBody>
      </p:sp>
      <p:cxnSp>
        <p:nvCxnSpPr>
          <p:cNvPr id="120" name="Straight Connector 119"/>
          <p:cNvCxnSpPr/>
          <p:nvPr/>
        </p:nvCxnSpPr>
        <p:spPr>
          <a:xfrm>
            <a:off x="611560" y="5013176"/>
            <a:ext cx="7848872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4572000" y="5013176"/>
            <a:ext cx="0" cy="144016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graphicFrame>
        <p:nvGraphicFramePr>
          <p:cNvPr id="122" name="Object 1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8236578"/>
              </p:ext>
            </p:extLst>
          </p:nvPr>
        </p:nvGraphicFramePr>
        <p:xfrm>
          <a:off x="2339752" y="5445224"/>
          <a:ext cx="406524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70" name="Equation" r:id="rId4" imgW="190500" imgH="127000" progId="Equation.3">
                  <p:embed/>
                </p:oleObj>
              </mc:Choice>
              <mc:Fallback>
                <p:oleObj name="Equation" r:id="rId4" imgW="190500" imgH="1270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39752" y="5445224"/>
                        <a:ext cx="406524" cy="2880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" name="Rectangle 122"/>
          <p:cNvSpPr/>
          <p:nvPr/>
        </p:nvSpPr>
        <p:spPr>
          <a:xfrm>
            <a:off x="4679557" y="5085184"/>
            <a:ext cx="414091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ym typeface="Symbol"/>
              </a:rPr>
              <a:t>If  is malleable,  then </a:t>
            </a:r>
            <a:r>
              <a:rPr lang="en-US" sz="1400" baseline="30000" dirty="0" err="1" smtClean="0">
                <a:sym typeface="Symbol"/>
              </a:rPr>
              <a:t>Hyb</a:t>
            </a:r>
            <a:r>
              <a:rPr lang="en-US" sz="1400" baseline="30000" dirty="0" smtClean="0">
                <a:sym typeface="Symbol"/>
              </a:rPr>
              <a:t> </a:t>
            </a:r>
            <a:r>
              <a:rPr lang="en-US" sz="1400" dirty="0" smtClean="0">
                <a:sym typeface="Symbol"/>
              </a:rPr>
              <a:t>can malleable!  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</a:t>
            </a:r>
            <a:endParaRPr lang="en-US" sz="1400" dirty="0"/>
          </a:p>
        </p:txBody>
      </p:sp>
      <p:sp>
        <p:nvSpPr>
          <p:cNvPr id="61" name="Rectangle 60"/>
          <p:cNvSpPr/>
          <p:nvPr/>
        </p:nvSpPr>
        <p:spPr>
          <a:xfrm>
            <a:off x="4644008" y="5858688"/>
            <a:ext cx="4320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ym typeface="Symbol"/>
              </a:rPr>
              <a:t>(c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(KEM </a:t>
            </a:r>
            <a:r>
              <a:rPr lang="en-US" sz="1400" dirty="0" err="1" smtClean="0">
                <a:solidFill>
                  <a:srgbClr val="FF0000"/>
                </a:solidFill>
                <a:sym typeface="Symbol"/>
              </a:rPr>
              <a:t>ciphertext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)</a:t>
            </a:r>
            <a:r>
              <a:rPr lang="en-US" sz="1400" dirty="0" smtClean="0">
                <a:sym typeface="Symbol"/>
              </a:rPr>
              <a:t>, G(k) + m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(SKE </a:t>
            </a:r>
            <a:r>
              <a:rPr lang="en-US" sz="1400" dirty="0" err="1" smtClean="0">
                <a:solidFill>
                  <a:srgbClr val="FF0000"/>
                </a:solidFill>
                <a:sym typeface="Symbol"/>
              </a:rPr>
              <a:t>ciphertext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)</a:t>
            </a:r>
            <a:r>
              <a:rPr lang="en-US" sz="1400" dirty="0" smtClean="0">
                <a:sym typeface="Symbol"/>
              </a:rPr>
              <a:t>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795763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/>
      <p:bldP spid="6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683568" y="116632"/>
            <a:ext cx="7920880" cy="72008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latin typeface="Comic Sans MS"/>
                <a:ea typeface="+mj-ea"/>
                <a:cs typeface="Comic Sans MS"/>
              </a:rPr>
              <a:t>Hybrid Encryption using KEM</a:t>
            </a:r>
            <a:endParaRPr lang="en-US" sz="3600" kern="0" dirty="0">
              <a:solidFill>
                <a:srgbClr val="009900"/>
              </a:solidFill>
              <a:latin typeface="Comic Sans MS"/>
              <a:ea typeface="+mj-ea"/>
              <a:cs typeface="Comic Sans MS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647465" y="937023"/>
            <a:ext cx="5616624" cy="3456384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AutoShape 5" descr="Image result for key clip art"/>
          <p:cNvSpPr>
            <a:spLocks noChangeAspect="1" noChangeArrowheads="1"/>
          </p:cNvSpPr>
          <p:nvPr/>
        </p:nvSpPr>
        <p:spPr bwMode="auto">
          <a:xfrm>
            <a:off x="2072344" y="692696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AutoShape 12" descr="Image result for user clipart"/>
          <p:cNvSpPr>
            <a:spLocks noChangeAspect="1" noChangeArrowheads="1"/>
          </p:cNvSpPr>
          <p:nvPr/>
        </p:nvSpPr>
        <p:spPr bwMode="auto">
          <a:xfrm>
            <a:off x="1616868" y="812926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608797" y="1041393"/>
            <a:ext cx="724268" cy="307777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 smtClean="0">
                <a:solidFill>
                  <a:srgbClr val="0000FF"/>
                </a:solidFill>
              </a:rPr>
              <a:t>Gen</a:t>
            </a:r>
            <a:r>
              <a:rPr lang="en-US" sz="1400" baseline="30000" dirty="0" err="1" smtClean="0">
                <a:solidFill>
                  <a:srgbClr val="0000FF"/>
                </a:solidFill>
              </a:rPr>
              <a:t>Hyb</a:t>
            </a:r>
            <a:endParaRPr lang="en-US" sz="1400" baseline="30000" dirty="0">
              <a:solidFill>
                <a:srgbClr val="0000FF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499992" y="1032101"/>
            <a:ext cx="276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=</a:t>
            </a:r>
            <a:endParaRPr lang="en-US" sz="1400" dirty="0"/>
          </a:p>
        </p:txBody>
      </p:sp>
      <p:sp>
        <p:nvSpPr>
          <p:cNvPr id="72" name="Rectangle 71"/>
          <p:cNvSpPr/>
          <p:nvPr/>
        </p:nvSpPr>
        <p:spPr>
          <a:xfrm>
            <a:off x="4788024" y="1041393"/>
            <a:ext cx="499030" cy="307777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Gen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grpSp>
        <p:nvGrpSpPr>
          <p:cNvPr id="73" name="Group 69"/>
          <p:cNvGrpSpPr/>
          <p:nvPr/>
        </p:nvGrpSpPr>
        <p:grpSpPr>
          <a:xfrm>
            <a:off x="1772072" y="1914781"/>
            <a:ext cx="3159968" cy="1368152"/>
            <a:chOff x="1700064" y="2492896"/>
            <a:chExt cx="3159968" cy="1368152"/>
          </a:xfrm>
        </p:grpSpPr>
        <p:sp>
          <p:nvSpPr>
            <p:cNvPr id="74" name="Rectangle 73"/>
            <p:cNvSpPr/>
            <p:nvPr/>
          </p:nvSpPr>
          <p:spPr>
            <a:xfrm>
              <a:off x="2123728" y="2636912"/>
              <a:ext cx="1728192" cy="122413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75" name="Text Box 7"/>
            <p:cNvSpPr txBox="1">
              <a:spLocks noChangeArrowheads="1"/>
            </p:cNvSpPr>
            <p:nvPr/>
          </p:nvSpPr>
          <p:spPr bwMode="auto">
            <a:xfrm>
              <a:off x="1772072" y="3263249"/>
              <a:ext cx="42366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m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76" name="Text Box 7"/>
            <p:cNvSpPr txBox="1">
              <a:spLocks noChangeArrowheads="1"/>
            </p:cNvSpPr>
            <p:nvPr/>
          </p:nvSpPr>
          <p:spPr bwMode="auto">
            <a:xfrm>
              <a:off x="1700064" y="2492896"/>
              <a:ext cx="6396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pk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cxnSp>
          <p:nvCxnSpPr>
            <p:cNvPr id="77" name="Straight Connector 76"/>
            <p:cNvCxnSpPr/>
            <p:nvPr/>
          </p:nvCxnSpPr>
          <p:spPr>
            <a:xfrm flipV="1">
              <a:off x="3635896" y="3263249"/>
              <a:ext cx="1008112" cy="21735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>
              <a:off x="3131840" y="2924944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3635896" y="2924944"/>
              <a:ext cx="0" cy="3600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3707904" y="3284984"/>
              <a:ext cx="21602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3131840" y="3645024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3635896" y="3284984"/>
              <a:ext cx="0" cy="3600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 Box 7"/>
            <p:cNvSpPr txBox="1">
              <a:spLocks noChangeArrowheads="1"/>
            </p:cNvSpPr>
            <p:nvPr/>
          </p:nvSpPr>
          <p:spPr bwMode="auto">
            <a:xfrm>
              <a:off x="3203848" y="2617167"/>
              <a:ext cx="5040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c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84" name="Text Box 7"/>
            <p:cNvSpPr txBox="1">
              <a:spLocks noChangeArrowheads="1"/>
            </p:cNvSpPr>
            <p:nvPr/>
          </p:nvSpPr>
          <p:spPr bwMode="auto">
            <a:xfrm>
              <a:off x="3131840" y="3337247"/>
              <a:ext cx="5040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SKE</a:t>
              </a:r>
              <a:endParaRPr lang="en-US" sz="1400" baseline="30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85" name="Text Box 7"/>
            <p:cNvSpPr txBox="1">
              <a:spLocks noChangeArrowheads="1"/>
            </p:cNvSpPr>
            <p:nvPr/>
          </p:nvSpPr>
          <p:spPr bwMode="auto">
            <a:xfrm>
              <a:off x="3779912" y="2924944"/>
              <a:ext cx="108012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(</a:t>
              </a:r>
              <a:r>
                <a:rPr lang="en-US" sz="1400" dirty="0" smtClean="0">
                  <a:sym typeface="Symbol"/>
                </a:rPr>
                <a:t>c, </a:t>
              </a: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SKE</a:t>
              </a:r>
              <a:r>
                <a:rPr lang="en-US" sz="1400" dirty="0" smtClean="0">
                  <a:sym typeface="Symbol"/>
                </a:rPr>
                <a:t>)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86" name="Group 113"/>
          <p:cNvGrpSpPr/>
          <p:nvPr/>
        </p:nvGrpSpPr>
        <p:grpSpPr>
          <a:xfrm>
            <a:off x="4684203" y="1803283"/>
            <a:ext cx="2048036" cy="1522621"/>
            <a:chOff x="5660504" y="2689175"/>
            <a:chExt cx="2758363" cy="1522621"/>
          </a:xfrm>
        </p:grpSpPr>
        <p:sp>
          <p:nvSpPr>
            <p:cNvPr id="87" name="Rectangle 86"/>
            <p:cNvSpPr/>
            <p:nvPr/>
          </p:nvSpPr>
          <p:spPr>
            <a:xfrm>
              <a:off x="6308576" y="2852936"/>
              <a:ext cx="2110291" cy="13588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cxnSp>
          <p:nvCxnSpPr>
            <p:cNvPr id="88" name="Straight Connector 87"/>
            <p:cNvCxnSpPr/>
            <p:nvPr/>
          </p:nvCxnSpPr>
          <p:spPr>
            <a:xfrm>
              <a:off x="5660504" y="3284984"/>
              <a:ext cx="0" cy="72008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5672218" y="3284984"/>
              <a:ext cx="884194" cy="19746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>
              <a:off x="5980348" y="3064979"/>
              <a:ext cx="564350" cy="1991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Text Box 7"/>
            <p:cNvSpPr txBox="1">
              <a:spLocks noChangeArrowheads="1"/>
            </p:cNvSpPr>
            <p:nvPr/>
          </p:nvSpPr>
          <p:spPr bwMode="auto">
            <a:xfrm>
              <a:off x="5908340" y="2689175"/>
              <a:ext cx="6396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sk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92" name="Text Box 7"/>
            <p:cNvSpPr txBox="1">
              <a:spLocks noChangeArrowheads="1"/>
            </p:cNvSpPr>
            <p:nvPr/>
          </p:nvSpPr>
          <p:spPr bwMode="auto">
            <a:xfrm>
              <a:off x="6268380" y="2996953"/>
              <a:ext cx="31146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c</a:t>
              </a:r>
              <a:endParaRPr lang="en-US" sz="1400" baseline="300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93" name="Group 115"/>
          <p:cNvGrpSpPr/>
          <p:nvPr/>
        </p:nvGrpSpPr>
        <p:grpSpPr>
          <a:xfrm>
            <a:off x="6084168" y="2037062"/>
            <a:ext cx="423664" cy="866086"/>
            <a:chOff x="7604720" y="2994962"/>
            <a:chExt cx="423664" cy="866086"/>
          </a:xfrm>
        </p:grpSpPr>
        <p:cxnSp>
          <p:nvCxnSpPr>
            <p:cNvPr id="94" name="Straight Connector 93"/>
            <p:cNvCxnSpPr/>
            <p:nvPr/>
          </p:nvCxnSpPr>
          <p:spPr>
            <a:xfrm>
              <a:off x="7676728" y="3282994"/>
              <a:ext cx="14401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Text Box 7"/>
            <p:cNvSpPr txBox="1">
              <a:spLocks noChangeArrowheads="1"/>
            </p:cNvSpPr>
            <p:nvPr/>
          </p:nvSpPr>
          <p:spPr bwMode="auto">
            <a:xfrm>
              <a:off x="7604720" y="2994962"/>
              <a:ext cx="42366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k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cxnSp>
          <p:nvCxnSpPr>
            <p:cNvPr id="96" name="Straight Arrow Connector 95"/>
            <p:cNvCxnSpPr/>
            <p:nvPr/>
          </p:nvCxnSpPr>
          <p:spPr>
            <a:xfrm>
              <a:off x="7820744" y="3282994"/>
              <a:ext cx="0" cy="57805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Group 117"/>
          <p:cNvGrpSpPr/>
          <p:nvPr/>
        </p:nvGrpSpPr>
        <p:grpSpPr>
          <a:xfrm>
            <a:off x="4684204" y="2811395"/>
            <a:ext cx="1255948" cy="307777"/>
            <a:chOff x="5660504" y="3697287"/>
            <a:chExt cx="1255948" cy="307777"/>
          </a:xfrm>
        </p:grpSpPr>
        <p:cxnSp>
          <p:nvCxnSpPr>
            <p:cNvPr id="98" name="Straight Connector 97"/>
            <p:cNvCxnSpPr/>
            <p:nvPr/>
          </p:nvCxnSpPr>
          <p:spPr>
            <a:xfrm>
              <a:off x="5660504" y="3985319"/>
              <a:ext cx="1183940" cy="17755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Text Box 7"/>
            <p:cNvSpPr txBox="1">
              <a:spLocks noChangeArrowheads="1"/>
            </p:cNvSpPr>
            <p:nvPr/>
          </p:nvSpPr>
          <p:spPr bwMode="auto">
            <a:xfrm>
              <a:off x="6268380" y="3697287"/>
              <a:ext cx="64807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SKE</a:t>
              </a:r>
              <a:endParaRPr lang="en-US" sz="1400" baseline="300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100" name="Text Box 7"/>
          <p:cNvSpPr txBox="1">
            <a:spLocks noChangeArrowheads="1"/>
          </p:cNvSpPr>
          <p:nvPr/>
        </p:nvSpPr>
        <p:spPr bwMode="auto">
          <a:xfrm>
            <a:off x="6884640" y="2665389"/>
            <a:ext cx="42366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>
                <a:sym typeface="Symbol"/>
              </a:rPr>
              <a:t>m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2711647" y="1605014"/>
            <a:ext cx="708225" cy="307777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 smtClean="0">
                <a:solidFill>
                  <a:srgbClr val="0000FF"/>
                </a:solidFill>
              </a:rPr>
              <a:t>Enc</a:t>
            </a:r>
            <a:r>
              <a:rPr lang="en-US" sz="1400" baseline="30000" dirty="0" err="1" smtClean="0">
                <a:solidFill>
                  <a:srgbClr val="0000FF"/>
                </a:solidFill>
              </a:rPr>
              <a:t>Hyb</a:t>
            </a:r>
            <a:endParaRPr lang="en-US" sz="1400" baseline="30000" dirty="0">
              <a:solidFill>
                <a:srgbClr val="0000FF"/>
              </a:solidFill>
            </a:endParaRPr>
          </a:p>
        </p:txBody>
      </p:sp>
      <p:sp>
        <p:nvSpPr>
          <p:cNvPr id="102" name="Text Box 7"/>
          <p:cNvSpPr txBox="1">
            <a:spLocks noChangeArrowheads="1"/>
          </p:cNvSpPr>
          <p:nvPr/>
        </p:nvSpPr>
        <p:spPr bwMode="auto">
          <a:xfrm>
            <a:off x="2771800" y="2524524"/>
            <a:ext cx="42366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>
                <a:sym typeface="Symbol"/>
              </a:rPr>
              <a:t>k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2435532" y="2130805"/>
            <a:ext cx="758253" cy="307777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 smtClean="0">
                <a:solidFill>
                  <a:srgbClr val="FF0000"/>
                </a:solidFill>
              </a:rPr>
              <a:t>Encaps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2454377" y="2850885"/>
            <a:ext cx="713836" cy="307777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 smtClean="0">
                <a:solidFill>
                  <a:srgbClr val="FF0000"/>
                </a:solidFill>
              </a:rPr>
              <a:t>Enc</a:t>
            </a:r>
            <a:r>
              <a:rPr lang="en-US" sz="1400" baseline="30000" dirty="0" err="1" smtClean="0">
                <a:solidFill>
                  <a:srgbClr val="FF0000"/>
                </a:solidFill>
              </a:rPr>
              <a:t>SKE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cxnSp>
        <p:nvCxnSpPr>
          <p:cNvPr id="105" name="Straight Connector 104"/>
          <p:cNvCxnSpPr>
            <a:stCxn id="103" idx="2"/>
            <a:endCxn id="104" idx="0"/>
          </p:cNvCxnSpPr>
          <p:nvPr/>
        </p:nvCxnSpPr>
        <p:spPr>
          <a:xfrm flipH="1">
            <a:off x="2811295" y="2438582"/>
            <a:ext cx="3364" cy="412303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ectangle 105"/>
          <p:cNvSpPr/>
          <p:nvPr/>
        </p:nvSpPr>
        <p:spPr>
          <a:xfrm>
            <a:off x="5364088" y="2109070"/>
            <a:ext cx="780081" cy="307777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 smtClean="0">
                <a:solidFill>
                  <a:srgbClr val="FF0000"/>
                </a:solidFill>
              </a:rPr>
              <a:t>Decaps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5852560" y="2903148"/>
            <a:ext cx="735664" cy="307777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 smtClean="0">
                <a:solidFill>
                  <a:srgbClr val="FF0000"/>
                </a:solidFill>
              </a:rPr>
              <a:t>Dec</a:t>
            </a:r>
            <a:r>
              <a:rPr lang="en-US" sz="1400" baseline="30000" dirty="0" err="1" smtClean="0">
                <a:solidFill>
                  <a:srgbClr val="FF0000"/>
                </a:solidFill>
              </a:rPr>
              <a:t>SKE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5652120" y="1534996"/>
            <a:ext cx="730054" cy="307777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 smtClean="0">
                <a:solidFill>
                  <a:srgbClr val="0000FF"/>
                </a:solidFill>
              </a:rPr>
              <a:t>Dec</a:t>
            </a:r>
            <a:r>
              <a:rPr lang="en-US" sz="1400" baseline="30000" dirty="0" err="1" smtClean="0">
                <a:solidFill>
                  <a:srgbClr val="0000FF"/>
                </a:solidFill>
              </a:rPr>
              <a:t>Hyb</a:t>
            </a:r>
            <a:endParaRPr lang="en-US" sz="1400" baseline="30000" dirty="0">
              <a:solidFill>
                <a:srgbClr val="0000FF"/>
              </a:solidFill>
            </a:endParaRPr>
          </a:p>
        </p:txBody>
      </p:sp>
      <p:cxnSp>
        <p:nvCxnSpPr>
          <p:cNvPr id="109" name="Straight Connector 108"/>
          <p:cNvCxnSpPr/>
          <p:nvPr/>
        </p:nvCxnSpPr>
        <p:spPr>
          <a:xfrm flipV="1">
            <a:off x="6588224" y="3045174"/>
            <a:ext cx="504056" cy="1990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Rectangle 109"/>
          <p:cNvSpPr/>
          <p:nvPr/>
        </p:nvSpPr>
        <p:spPr>
          <a:xfrm>
            <a:off x="1752690" y="3457303"/>
            <a:ext cx="277225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     = (Gen,     </a:t>
            </a:r>
            <a:r>
              <a:rPr lang="en-US" sz="1400" dirty="0" err="1" smtClean="0">
                <a:sym typeface="Symbol"/>
              </a:rPr>
              <a:t>Encaps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Decaps</a:t>
            </a:r>
            <a:r>
              <a:rPr lang="en-US" sz="1400" dirty="0" smtClean="0">
                <a:sym typeface="Symbol"/>
              </a:rPr>
              <a:t>)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</a:t>
            </a:r>
            <a:endParaRPr lang="en-US" sz="1400" dirty="0"/>
          </a:p>
        </p:txBody>
      </p:sp>
      <p:sp>
        <p:nvSpPr>
          <p:cNvPr id="111" name="Rectangle 110"/>
          <p:cNvSpPr/>
          <p:nvPr/>
        </p:nvSpPr>
        <p:spPr>
          <a:xfrm>
            <a:off x="1752270" y="3745335"/>
            <a:ext cx="27159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</a:t>
            </a:r>
            <a:r>
              <a:rPr lang="en-US" sz="1400" baseline="30000" dirty="0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 = (</a:t>
            </a:r>
            <a:r>
              <a:rPr lang="en-US" sz="1400" dirty="0" err="1" smtClean="0">
                <a:sym typeface="Symbol"/>
              </a:rPr>
              <a:t>Gen</a:t>
            </a:r>
            <a:r>
              <a:rPr lang="en-US" sz="1400" baseline="30000" dirty="0" err="1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30000" dirty="0" err="1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Dec</a:t>
            </a:r>
            <a:r>
              <a:rPr lang="en-US" sz="1400" baseline="30000" dirty="0" err="1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)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</a:t>
            </a:r>
            <a:endParaRPr lang="en-US" sz="1400" dirty="0"/>
          </a:p>
        </p:txBody>
      </p:sp>
      <p:sp>
        <p:nvSpPr>
          <p:cNvPr id="112" name="Rectangle 111"/>
          <p:cNvSpPr/>
          <p:nvPr/>
        </p:nvSpPr>
        <p:spPr>
          <a:xfrm>
            <a:off x="1719473" y="4033367"/>
            <a:ext cx="274711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</a:t>
            </a:r>
            <a:r>
              <a:rPr lang="en-US" sz="1400" baseline="30000" dirty="0" err="1" smtClean="0">
                <a:sym typeface="Symbol"/>
              </a:rPr>
              <a:t>Hyb</a:t>
            </a:r>
            <a:r>
              <a:rPr lang="en-US" sz="1400" dirty="0" smtClean="0">
                <a:sym typeface="Symbol"/>
              </a:rPr>
              <a:t>  = (</a:t>
            </a:r>
            <a:r>
              <a:rPr lang="en-US" sz="1400" dirty="0" err="1" smtClean="0">
                <a:sym typeface="Symbol"/>
              </a:rPr>
              <a:t>Gen</a:t>
            </a:r>
            <a:r>
              <a:rPr lang="en-US" sz="1400" baseline="30000" dirty="0" err="1" smtClean="0">
                <a:sym typeface="Symbol"/>
              </a:rPr>
              <a:t>Hyb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30000" dirty="0" err="1" smtClean="0">
                <a:sym typeface="Symbol"/>
              </a:rPr>
              <a:t>Hyb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Dec</a:t>
            </a:r>
            <a:r>
              <a:rPr lang="en-US" sz="1400" baseline="30000" dirty="0" err="1" smtClean="0">
                <a:sym typeface="Symbol"/>
              </a:rPr>
              <a:t>Hyb</a:t>
            </a:r>
            <a:r>
              <a:rPr lang="en-US" sz="1400" dirty="0" smtClean="0">
                <a:sym typeface="Symbol"/>
              </a:rPr>
              <a:t>)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</a:t>
            </a:r>
            <a:endParaRPr lang="en-US" sz="1400" dirty="0"/>
          </a:p>
        </p:txBody>
      </p:sp>
      <p:cxnSp>
        <p:nvCxnSpPr>
          <p:cNvPr id="113" name="Straight Arrow Connector 112"/>
          <p:cNvCxnSpPr/>
          <p:nvPr/>
        </p:nvCxnSpPr>
        <p:spPr>
          <a:xfrm>
            <a:off x="1691679" y="2325094"/>
            <a:ext cx="72008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>
            <a:off x="1691679" y="3045174"/>
            <a:ext cx="72008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15" name="Rectangle 114"/>
          <p:cNvSpPr/>
          <p:nvPr/>
        </p:nvSpPr>
        <p:spPr>
          <a:xfrm>
            <a:off x="611980" y="5209455"/>
            <a:ext cx="155450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     CPA-secure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</a:t>
            </a:r>
            <a:endParaRPr lang="en-US" sz="1400" dirty="0"/>
          </a:p>
        </p:txBody>
      </p:sp>
      <p:sp>
        <p:nvSpPr>
          <p:cNvPr id="116" name="Rectangle 115"/>
          <p:cNvSpPr/>
          <p:nvPr/>
        </p:nvSpPr>
        <p:spPr>
          <a:xfrm>
            <a:off x="611560" y="5569495"/>
            <a:ext cx="162063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</a:t>
            </a:r>
            <a:r>
              <a:rPr lang="en-US" sz="1400" baseline="30000" dirty="0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 COA-secure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</a:t>
            </a:r>
            <a:endParaRPr lang="en-US" sz="1400" dirty="0"/>
          </a:p>
        </p:txBody>
      </p:sp>
      <p:sp>
        <p:nvSpPr>
          <p:cNvPr id="117" name="Rectangle 116"/>
          <p:cNvSpPr/>
          <p:nvPr/>
        </p:nvSpPr>
        <p:spPr>
          <a:xfrm>
            <a:off x="2843808" y="5445224"/>
            <a:ext cx="161879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</a:t>
            </a:r>
            <a:r>
              <a:rPr lang="en-US" sz="1400" baseline="30000" dirty="0" err="1" smtClean="0">
                <a:sym typeface="Symbol"/>
              </a:rPr>
              <a:t>Hyb</a:t>
            </a:r>
            <a:r>
              <a:rPr lang="en-US" sz="1400" dirty="0" smtClean="0">
                <a:sym typeface="Symbol"/>
              </a:rPr>
              <a:t>  CPA-secure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</a:t>
            </a:r>
            <a:endParaRPr lang="en-US" sz="1400" dirty="0"/>
          </a:p>
        </p:txBody>
      </p:sp>
      <p:sp>
        <p:nvSpPr>
          <p:cNvPr id="118" name="Text Box 7"/>
          <p:cNvSpPr txBox="1">
            <a:spLocks noChangeArrowheads="1"/>
          </p:cNvSpPr>
          <p:nvPr/>
        </p:nvSpPr>
        <p:spPr bwMode="auto">
          <a:xfrm>
            <a:off x="1259632" y="4653136"/>
            <a:ext cx="16561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>
                <a:sym typeface="Symbol"/>
              </a:rPr>
              <a:t>CPA World</a:t>
            </a:r>
            <a:endParaRPr lang="en-US" b="1" baseline="30000" dirty="0" smtClean="0">
              <a:solidFill>
                <a:srgbClr val="0000FF"/>
              </a:solidFill>
            </a:endParaRPr>
          </a:p>
        </p:txBody>
      </p:sp>
      <p:sp>
        <p:nvSpPr>
          <p:cNvPr id="119" name="Text Box 7"/>
          <p:cNvSpPr txBox="1">
            <a:spLocks noChangeArrowheads="1"/>
          </p:cNvSpPr>
          <p:nvPr/>
        </p:nvSpPr>
        <p:spPr bwMode="auto">
          <a:xfrm>
            <a:off x="6372200" y="4653136"/>
            <a:ext cx="129614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>
                <a:sym typeface="Symbol"/>
              </a:rPr>
              <a:t>CCA World</a:t>
            </a:r>
            <a:endParaRPr lang="en-US" b="1" baseline="30000" dirty="0" smtClean="0">
              <a:solidFill>
                <a:srgbClr val="0000FF"/>
              </a:solidFill>
            </a:endParaRPr>
          </a:p>
        </p:txBody>
      </p:sp>
      <p:cxnSp>
        <p:nvCxnSpPr>
          <p:cNvPr id="120" name="Straight Connector 119"/>
          <p:cNvCxnSpPr/>
          <p:nvPr/>
        </p:nvCxnSpPr>
        <p:spPr>
          <a:xfrm>
            <a:off x="611560" y="5013176"/>
            <a:ext cx="7848872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4572000" y="5013176"/>
            <a:ext cx="0" cy="144016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graphicFrame>
        <p:nvGraphicFramePr>
          <p:cNvPr id="122" name="Object 1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5536352"/>
              </p:ext>
            </p:extLst>
          </p:nvPr>
        </p:nvGraphicFramePr>
        <p:xfrm>
          <a:off x="2339752" y="5445224"/>
          <a:ext cx="406524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24" name="Equation" r:id="rId4" imgW="190500" imgH="127000" progId="Equation.3">
                  <p:embed/>
                </p:oleObj>
              </mc:Choice>
              <mc:Fallback>
                <p:oleObj name="Equation" r:id="rId4" imgW="190500" imgH="1270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39752" y="5445224"/>
                        <a:ext cx="406524" cy="2880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Rectangle 62"/>
          <p:cNvSpPr/>
          <p:nvPr/>
        </p:nvSpPr>
        <p:spPr>
          <a:xfrm>
            <a:off x="4716436" y="5229200"/>
            <a:ext cx="156923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     CCA-secure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</a:t>
            </a:r>
            <a:endParaRPr lang="en-US" sz="1400" dirty="0"/>
          </a:p>
        </p:txBody>
      </p:sp>
      <p:sp>
        <p:nvSpPr>
          <p:cNvPr id="64" name="Rectangle 63"/>
          <p:cNvSpPr/>
          <p:nvPr/>
        </p:nvSpPr>
        <p:spPr>
          <a:xfrm>
            <a:off x="4716016" y="5589240"/>
            <a:ext cx="158548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</a:t>
            </a:r>
            <a:r>
              <a:rPr lang="en-US" sz="1400" baseline="30000" dirty="0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 CCA-secure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</a:t>
            </a:r>
            <a:endParaRPr lang="en-US" sz="1400" dirty="0"/>
          </a:p>
        </p:txBody>
      </p:sp>
      <p:sp>
        <p:nvSpPr>
          <p:cNvPr id="65" name="Rectangle 64"/>
          <p:cNvSpPr/>
          <p:nvPr/>
        </p:nvSpPr>
        <p:spPr>
          <a:xfrm>
            <a:off x="6948264" y="5464969"/>
            <a:ext cx="163352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</a:t>
            </a:r>
            <a:r>
              <a:rPr lang="en-US" sz="1400" baseline="30000" dirty="0" err="1" smtClean="0">
                <a:sym typeface="Symbol"/>
              </a:rPr>
              <a:t>Hyb</a:t>
            </a:r>
            <a:r>
              <a:rPr lang="en-US" sz="1400" dirty="0" smtClean="0">
                <a:sym typeface="Symbol"/>
              </a:rPr>
              <a:t>  CCA-secure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</a:t>
            </a:r>
            <a:endParaRPr lang="en-US" sz="1400" dirty="0"/>
          </a:p>
        </p:txBody>
      </p:sp>
      <p:graphicFrame>
        <p:nvGraphicFramePr>
          <p:cNvPr id="66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0728788"/>
              </p:ext>
            </p:extLst>
          </p:nvPr>
        </p:nvGraphicFramePr>
        <p:xfrm>
          <a:off x="6444208" y="5464969"/>
          <a:ext cx="406524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25" name="Equation" r:id="rId6" imgW="190500" imgH="127000" progId="Equation.3">
                  <p:embed/>
                </p:oleObj>
              </mc:Choice>
              <mc:Fallback>
                <p:oleObj name="Equation" r:id="rId6" imgW="190500" imgH="1270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444208" y="5464969"/>
                        <a:ext cx="406524" cy="2880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" name="Text Box 7"/>
          <p:cNvSpPr txBox="1">
            <a:spLocks noChangeArrowheads="1"/>
          </p:cNvSpPr>
          <p:nvPr/>
        </p:nvSpPr>
        <p:spPr bwMode="auto">
          <a:xfrm>
            <a:off x="4680520" y="6237312"/>
            <a:ext cx="43559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Proof: Suitable modification of the CPA proof works.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44008" y="5085184"/>
            <a:ext cx="3888432" cy="936104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Text Box 7"/>
          <p:cNvSpPr txBox="1">
            <a:spLocks noChangeArrowheads="1"/>
          </p:cNvSpPr>
          <p:nvPr/>
        </p:nvSpPr>
        <p:spPr bwMode="auto">
          <a:xfrm>
            <a:off x="4572000" y="6074712"/>
            <a:ext cx="4572000" cy="738664"/>
          </a:xfrm>
          <a:prstGeom prst="rect">
            <a:avLst/>
          </a:prstGeom>
          <a:solidFill>
            <a:srgbClr val="0BC1E5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Sufficient but NOT necessary! In fact there are works proving this is true. Weaker than CCA-secure KEM + CCA SKE =&gt; CCA Hybrid encryption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575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12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4144491"/>
            <a:ext cx="3714750" cy="1588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39068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683568" y="116632"/>
            <a:ext cx="7920880" cy="72008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latin typeface="Comic Sans MS"/>
                <a:ea typeface="+mj-ea"/>
                <a:cs typeface="Comic Sans MS"/>
              </a:rPr>
              <a:t>Two worlds: PKE, SKE</a:t>
            </a:r>
            <a:endParaRPr lang="en-US" sz="3600" kern="0" dirty="0">
              <a:solidFill>
                <a:srgbClr val="009900"/>
              </a:solidFill>
              <a:latin typeface="Comic Sans MS"/>
              <a:ea typeface="+mj-ea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9552" y="1352962"/>
            <a:ext cx="40324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&gt;&gt; No assumption of shared Key  </a:t>
            </a:r>
          </a:p>
          <a:p>
            <a:pPr>
              <a:spcBef>
                <a:spcPct val="50000"/>
              </a:spcBef>
            </a:pPr>
            <a:r>
              <a:rPr lang="en-US" sz="1600" dirty="0" smtClean="0"/>
              <a:t>&gt;&gt; Very expensive 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259632" y="908720"/>
            <a:ext cx="7200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>
                <a:sym typeface="Symbol"/>
              </a:rPr>
              <a:t>PKE</a:t>
            </a:r>
            <a:endParaRPr lang="en-US" b="1" baseline="30000" dirty="0" smtClean="0">
              <a:solidFill>
                <a:srgbClr val="0000FF"/>
              </a:solidFill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6804248" y="908720"/>
            <a:ext cx="7200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ym typeface="Symbol"/>
              </a:rPr>
              <a:t>S</a:t>
            </a:r>
            <a:r>
              <a:rPr lang="en-US" sz="1400" b="1" dirty="0" smtClean="0">
                <a:sym typeface="Symbol"/>
              </a:rPr>
              <a:t>KE</a:t>
            </a:r>
            <a:endParaRPr lang="en-US" b="1" baseline="30000" dirty="0" smtClean="0">
              <a:solidFill>
                <a:srgbClr val="0000FF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1560" y="2708920"/>
            <a:ext cx="7848872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11560" y="1268760"/>
            <a:ext cx="7848872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572000" y="1268760"/>
            <a:ext cx="0" cy="144016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644008" y="1340768"/>
            <a:ext cx="40324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&gt;&gt; </a:t>
            </a:r>
            <a:r>
              <a:rPr lang="en-US" sz="1600" dirty="0"/>
              <a:t>S</a:t>
            </a:r>
            <a:r>
              <a:rPr lang="en-US" sz="1600" dirty="0" smtClean="0"/>
              <a:t>hared Key assumption needed  </a:t>
            </a:r>
          </a:p>
          <a:p>
            <a:pPr>
              <a:spcBef>
                <a:spcPct val="50000"/>
              </a:spcBef>
            </a:pPr>
            <a:r>
              <a:rPr lang="en-US" sz="1600" dirty="0" smtClean="0"/>
              <a:t>&gt;&gt;  Lightweight (small computation/less </a:t>
            </a:r>
            <a:r>
              <a:rPr lang="en-US" sz="1600" dirty="0" err="1" smtClean="0"/>
              <a:t>ciphertext</a:t>
            </a:r>
            <a:r>
              <a:rPr lang="en-US" sz="1600" dirty="0" smtClean="0"/>
              <a:t> expansion)</a:t>
            </a:r>
          </a:p>
        </p:txBody>
      </p:sp>
      <p:sp>
        <p:nvSpPr>
          <p:cNvPr id="4" name="Rectangle 3"/>
          <p:cNvSpPr/>
          <p:nvPr/>
        </p:nvSpPr>
        <p:spPr>
          <a:xfrm>
            <a:off x="2699792" y="1268760"/>
            <a:ext cx="3744416" cy="144655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</a:rPr>
              <a:t>Best of the Both Worlds</a:t>
            </a:r>
          </a:p>
          <a:p>
            <a:pPr algn="ctr">
              <a:spcBef>
                <a:spcPct val="50000"/>
              </a:spcBef>
            </a:pPr>
            <a:r>
              <a:rPr lang="en-US" sz="1600" b="1" dirty="0" smtClean="0">
                <a:solidFill>
                  <a:srgbClr val="008000"/>
                </a:solidFill>
              </a:rPr>
              <a:t>No shared-key assumption</a:t>
            </a:r>
          </a:p>
          <a:p>
            <a:pPr algn="ctr">
              <a:spcBef>
                <a:spcPct val="50000"/>
              </a:spcBef>
            </a:pPr>
            <a:r>
              <a:rPr lang="en-US" sz="1600" b="1" dirty="0" smtClean="0">
                <a:solidFill>
                  <a:srgbClr val="008000"/>
                </a:solidFill>
              </a:rPr>
              <a:t>Lightweight</a:t>
            </a:r>
          </a:p>
          <a:p>
            <a:pPr algn="ctr">
              <a:spcBef>
                <a:spcPct val="50000"/>
              </a:spcBef>
            </a:pPr>
            <a:r>
              <a:rPr lang="en-US" sz="1600" b="1" dirty="0" smtClean="0">
                <a:solidFill>
                  <a:srgbClr val="008000"/>
                </a:solidFill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630166" y="2987660"/>
            <a:ext cx="36343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8000"/>
                </a:solidFill>
              </a:rPr>
              <a:t>Hybrid </a:t>
            </a:r>
            <a:r>
              <a:rPr lang="en-US" b="1" dirty="0" smtClean="0">
                <a:solidFill>
                  <a:srgbClr val="008000"/>
                </a:solidFill>
              </a:rPr>
              <a:t>Encryption= PKE + SKE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71600" y="3573016"/>
            <a:ext cx="79900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Gen</a:t>
            </a:r>
            <a:r>
              <a:rPr lang="en-US" sz="1400" baseline="30000" dirty="0" err="1" smtClean="0">
                <a:solidFill>
                  <a:srgbClr val="FF0000"/>
                </a:solidFill>
              </a:rPr>
              <a:t>PKE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051720" y="3563724"/>
            <a:ext cx="77838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Enc</a:t>
            </a:r>
            <a:r>
              <a:rPr lang="en-US" sz="1400" baseline="30000" dirty="0" err="1">
                <a:solidFill>
                  <a:srgbClr val="FF0000"/>
                </a:solidFill>
              </a:rPr>
              <a:t>PKE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203848" y="3573016"/>
            <a:ext cx="806447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Dec</a:t>
            </a:r>
            <a:r>
              <a:rPr lang="en-US" sz="1400" baseline="30000" dirty="0" err="1">
                <a:solidFill>
                  <a:srgbClr val="FF0000"/>
                </a:solidFill>
              </a:rPr>
              <a:t>PKE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292080" y="3573016"/>
            <a:ext cx="819697" cy="369332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Gen</a:t>
            </a:r>
            <a:r>
              <a:rPr lang="en-US" sz="1400" baseline="30000" dirty="0" err="1">
                <a:solidFill>
                  <a:srgbClr val="FF0000"/>
                </a:solidFill>
              </a:rPr>
              <a:t>S</a:t>
            </a:r>
            <a:r>
              <a:rPr lang="en-US" sz="1400" baseline="30000" dirty="0" err="1" smtClean="0">
                <a:solidFill>
                  <a:srgbClr val="FF0000"/>
                </a:solidFill>
              </a:rPr>
              <a:t>KE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365217" y="3573016"/>
            <a:ext cx="799071" cy="369332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Enc</a:t>
            </a:r>
            <a:r>
              <a:rPr lang="en-US" sz="1400" baseline="30000" dirty="0" err="1" smtClean="0">
                <a:solidFill>
                  <a:srgbClr val="FF0000"/>
                </a:solidFill>
              </a:rPr>
              <a:t>SKE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489280" y="3573016"/>
            <a:ext cx="827136" cy="369332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Dec</a:t>
            </a:r>
            <a:r>
              <a:rPr lang="en-US" sz="1400" baseline="30000" dirty="0" err="1" smtClean="0">
                <a:solidFill>
                  <a:srgbClr val="FF0000"/>
                </a:solidFill>
              </a:rPr>
              <a:t>SKE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203848" y="4149080"/>
            <a:ext cx="814086" cy="369332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0000FF"/>
                </a:solidFill>
              </a:rPr>
              <a:t>Gen</a:t>
            </a:r>
            <a:r>
              <a:rPr lang="en-US" sz="1400" baseline="30000" dirty="0" err="1" smtClean="0">
                <a:solidFill>
                  <a:srgbClr val="0000FF"/>
                </a:solidFill>
              </a:rPr>
              <a:t>Hyb</a:t>
            </a:r>
            <a:endParaRPr lang="en-US" sz="1400" baseline="30000" dirty="0">
              <a:solidFill>
                <a:srgbClr val="0000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99992" y="4139788"/>
            <a:ext cx="302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5292080" y="4149080"/>
            <a:ext cx="79900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Gen</a:t>
            </a:r>
            <a:r>
              <a:rPr lang="en-US" sz="1400" baseline="30000" dirty="0" err="1" smtClean="0">
                <a:solidFill>
                  <a:srgbClr val="FF0000"/>
                </a:solidFill>
              </a:rPr>
              <a:t>PKE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grpSp>
        <p:nvGrpSpPr>
          <p:cNvPr id="23" name="Group 69"/>
          <p:cNvGrpSpPr/>
          <p:nvPr/>
        </p:nvGrpSpPr>
        <p:grpSpPr>
          <a:xfrm>
            <a:off x="323528" y="5022468"/>
            <a:ext cx="4320480" cy="1368152"/>
            <a:chOff x="683568" y="2492896"/>
            <a:chExt cx="4320480" cy="1368152"/>
          </a:xfrm>
        </p:grpSpPr>
        <p:sp>
          <p:nvSpPr>
            <p:cNvPr id="24" name="Rectangle 23"/>
            <p:cNvSpPr/>
            <p:nvPr/>
          </p:nvSpPr>
          <p:spPr>
            <a:xfrm>
              <a:off x="1043608" y="2636912"/>
              <a:ext cx="2880320" cy="122413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1979712" y="2996952"/>
              <a:ext cx="432048" cy="0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755576" y="3707740"/>
              <a:ext cx="1656184" cy="9292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755576" y="2771636"/>
              <a:ext cx="1656184" cy="29038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 Box 7"/>
            <p:cNvSpPr txBox="1">
              <a:spLocks noChangeArrowheads="1"/>
            </p:cNvSpPr>
            <p:nvPr/>
          </p:nvSpPr>
          <p:spPr bwMode="auto">
            <a:xfrm>
              <a:off x="755576" y="3409255"/>
              <a:ext cx="42366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m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29" name="Text Box 7"/>
            <p:cNvSpPr txBox="1">
              <a:spLocks noChangeArrowheads="1"/>
            </p:cNvSpPr>
            <p:nvPr/>
          </p:nvSpPr>
          <p:spPr bwMode="auto">
            <a:xfrm>
              <a:off x="683568" y="2492896"/>
              <a:ext cx="6396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pk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3923928" y="3284984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3203848" y="2924944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3707904" y="2924944"/>
              <a:ext cx="0" cy="3600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3707904" y="3284984"/>
              <a:ext cx="21602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3203848" y="3645024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3707904" y="3284984"/>
              <a:ext cx="0" cy="3600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 Box 7"/>
            <p:cNvSpPr txBox="1">
              <a:spLocks noChangeArrowheads="1"/>
            </p:cNvSpPr>
            <p:nvPr/>
          </p:nvSpPr>
          <p:spPr bwMode="auto">
            <a:xfrm>
              <a:off x="3203848" y="2617167"/>
              <a:ext cx="5040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PKE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3203848" y="3337247"/>
              <a:ext cx="72008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SKE</a:t>
              </a:r>
              <a:endParaRPr lang="en-US" sz="1400" baseline="30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38" name="Text Box 7"/>
            <p:cNvSpPr txBox="1">
              <a:spLocks noChangeArrowheads="1"/>
            </p:cNvSpPr>
            <p:nvPr/>
          </p:nvSpPr>
          <p:spPr bwMode="auto">
            <a:xfrm>
              <a:off x="3923928" y="2924944"/>
              <a:ext cx="108012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(</a:t>
              </a: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PKE</a:t>
              </a:r>
              <a:r>
                <a:rPr lang="en-US" sz="1400" dirty="0" smtClean="0">
                  <a:sym typeface="Symbol"/>
                </a:rPr>
                <a:t>,</a:t>
              </a:r>
              <a:r>
                <a:rPr lang="en-US" sz="1400" dirty="0">
                  <a:sym typeface="Symbol"/>
                </a:rPr>
                <a:t> </a:t>
              </a: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SKE</a:t>
              </a:r>
              <a:r>
                <a:rPr lang="en-US" sz="1400" dirty="0" smtClean="0">
                  <a:sym typeface="Symbol"/>
                </a:rPr>
                <a:t>)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39" name="Group 113"/>
          <p:cNvGrpSpPr/>
          <p:nvPr/>
        </p:nvGrpSpPr>
        <p:grpSpPr>
          <a:xfrm>
            <a:off x="4211960" y="4930715"/>
            <a:ext cx="4104456" cy="1522621"/>
            <a:chOff x="4508376" y="2689175"/>
            <a:chExt cx="4104456" cy="1522621"/>
          </a:xfrm>
        </p:grpSpPr>
        <p:sp>
          <p:nvSpPr>
            <p:cNvPr id="40" name="Rectangle 39"/>
            <p:cNvSpPr/>
            <p:nvPr/>
          </p:nvSpPr>
          <p:spPr>
            <a:xfrm>
              <a:off x="6308576" y="2852936"/>
              <a:ext cx="2304256" cy="13588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cxnSp>
          <p:nvCxnSpPr>
            <p:cNvPr id="41" name="Straight Connector 40"/>
            <p:cNvCxnSpPr/>
            <p:nvPr/>
          </p:nvCxnSpPr>
          <p:spPr>
            <a:xfrm>
              <a:off x="5660504" y="3284984"/>
              <a:ext cx="0" cy="72008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5660504" y="3284984"/>
              <a:ext cx="1368152" cy="0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4508376" y="3573016"/>
              <a:ext cx="1152128" cy="0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5228456" y="2996952"/>
              <a:ext cx="1800200" cy="0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 Box 7"/>
            <p:cNvSpPr txBox="1">
              <a:spLocks noChangeArrowheads="1"/>
            </p:cNvSpPr>
            <p:nvPr/>
          </p:nvSpPr>
          <p:spPr bwMode="auto">
            <a:xfrm>
              <a:off x="5308848" y="2689175"/>
              <a:ext cx="6396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sk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46" name="Text Box 7"/>
            <p:cNvSpPr txBox="1">
              <a:spLocks noChangeArrowheads="1"/>
            </p:cNvSpPr>
            <p:nvPr/>
          </p:nvSpPr>
          <p:spPr bwMode="auto">
            <a:xfrm>
              <a:off x="6388968" y="2996952"/>
              <a:ext cx="71169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PKE</a:t>
              </a:r>
              <a:endParaRPr lang="en-US" sz="1400" baseline="300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47" name="Group 115"/>
          <p:cNvGrpSpPr/>
          <p:nvPr/>
        </p:nvGrpSpPr>
        <p:grpSpPr>
          <a:xfrm>
            <a:off x="7155904" y="5074731"/>
            <a:ext cx="952872" cy="955849"/>
            <a:chOff x="8092008" y="2905199"/>
            <a:chExt cx="952872" cy="955849"/>
          </a:xfrm>
        </p:grpSpPr>
        <p:cxnSp>
          <p:nvCxnSpPr>
            <p:cNvPr id="48" name="Straight Connector 47"/>
            <p:cNvCxnSpPr/>
            <p:nvPr/>
          </p:nvCxnSpPr>
          <p:spPr>
            <a:xfrm>
              <a:off x="8532440" y="3212976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 Box 7"/>
            <p:cNvSpPr txBox="1">
              <a:spLocks noChangeArrowheads="1"/>
            </p:cNvSpPr>
            <p:nvPr/>
          </p:nvSpPr>
          <p:spPr bwMode="auto">
            <a:xfrm>
              <a:off x="8621216" y="2905199"/>
              <a:ext cx="42366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k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grpSp>
          <p:nvGrpSpPr>
            <p:cNvPr id="50" name="Group 112"/>
            <p:cNvGrpSpPr/>
            <p:nvPr/>
          </p:nvGrpSpPr>
          <p:grpSpPr>
            <a:xfrm>
              <a:off x="8092008" y="3212976"/>
              <a:ext cx="952872" cy="648072"/>
              <a:chOff x="7435552" y="3212976"/>
              <a:chExt cx="952872" cy="648072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8388424" y="3212976"/>
                <a:ext cx="0" cy="36004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7452320" y="3573016"/>
                <a:ext cx="93610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Arrow Connector 52"/>
              <p:cNvCxnSpPr/>
              <p:nvPr/>
            </p:nvCxnSpPr>
            <p:spPr>
              <a:xfrm>
                <a:off x="7435552" y="3573016"/>
                <a:ext cx="8384" cy="288032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4" name="Group 117"/>
          <p:cNvGrpSpPr/>
          <p:nvPr/>
        </p:nvGrpSpPr>
        <p:grpSpPr>
          <a:xfrm>
            <a:off x="5364088" y="5938827"/>
            <a:ext cx="1440160" cy="307777"/>
            <a:chOff x="5660504" y="3697287"/>
            <a:chExt cx="1440160" cy="307777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5660504" y="3985319"/>
              <a:ext cx="1368152" cy="0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 Box 7"/>
            <p:cNvSpPr txBox="1">
              <a:spLocks noChangeArrowheads="1"/>
            </p:cNvSpPr>
            <p:nvPr/>
          </p:nvSpPr>
          <p:spPr bwMode="auto">
            <a:xfrm>
              <a:off x="6452592" y="3697287"/>
              <a:ext cx="64807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SKE</a:t>
              </a:r>
              <a:endParaRPr lang="en-US" sz="1400" baseline="300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57" name="Text Box 7"/>
          <p:cNvSpPr txBox="1">
            <a:spLocks noChangeArrowheads="1"/>
          </p:cNvSpPr>
          <p:nvPr/>
        </p:nvSpPr>
        <p:spPr bwMode="auto">
          <a:xfrm>
            <a:off x="8388424" y="5742548"/>
            <a:ext cx="42366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>
                <a:sym typeface="Symbol"/>
              </a:rPr>
              <a:t>m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2040035" y="4653136"/>
            <a:ext cx="793460" cy="369332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0000FF"/>
                </a:solidFill>
              </a:rPr>
              <a:t>Enc</a:t>
            </a:r>
            <a:r>
              <a:rPr lang="en-US" sz="1400" baseline="30000" dirty="0" err="1" smtClean="0">
                <a:solidFill>
                  <a:srgbClr val="0000FF"/>
                </a:solidFill>
              </a:rPr>
              <a:t>Hyb</a:t>
            </a:r>
            <a:endParaRPr lang="en-US" sz="1400" baseline="30000" dirty="0">
              <a:solidFill>
                <a:srgbClr val="0000FF"/>
              </a:solidFill>
            </a:endParaRPr>
          </a:p>
        </p:txBody>
      </p:sp>
      <p:sp>
        <p:nvSpPr>
          <p:cNvPr id="59" name="Text Box 7"/>
          <p:cNvSpPr txBox="1">
            <a:spLocks noChangeArrowheads="1"/>
          </p:cNvSpPr>
          <p:nvPr/>
        </p:nvSpPr>
        <p:spPr bwMode="auto">
          <a:xfrm>
            <a:off x="1340024" y="5517232"/>
            <a:ext cx="42366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>
                <a:sym typeface="Symbol"/>
              </a:rPr>
              <a:t>k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2065426" y="5238492"/>
            <a:ext cx="77838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Enc</a:t>
            </a:r>
            <a:r>
              <a:rPr lang="en-US" sz="1400" baseline="30000" dirty="0" err="1">
                <a:solidFill>
                  <a:srgbClr val="FF0000"/>
                </a:solidFill>
              </a:rPr>
              <a:t>PKE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051720" y="5958572"/>
            <a:ext cx="799071" cy="369332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Enc</a:t>
            </a:r>
            <a:r>
              <a:rPr lang="en-US" sz="1400" baseline="30000" dirty="0" err="1" smtClean="0">
                <a:solidFill>
                  <a:srgbClr val="FF0000"/>
                </a:solidFill>
              </a:rPr>
              <a:t>SKE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cxnSp>
        <p:nvCxnSpPr>
          <p:cNvPr id="62" name="Straight Connector 61"/>
          <p:cNvCxnSpPr/>
          <p:nvPr/>
        </p:nvCxnSpPr>
        <p:spPr>
          <a:xfrm>
            <a:off x="1619672" y="5526524"/>
            <a:ext cx="0" cy="50405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1619672" y="6030580"/>
            <a:ext cx="432048" cy="0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6732240" y="5166484"/>
            <a:ext cx="806447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Dec</a:t>
            </a:r>
            <a:r>
              <a:rPr lang="en-US" sz="1400" baseline="30000" dirty="0" err="1">
                <a:solidFill>
                  <a:srgbClr val="FF0000"/>
                </a:solidFill>
              </a:rPr>
              <a:t>PKE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804248" y="6030580"/>
            <a:ext cx="827136" cy="369332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Dec</a:t>
            </a:r>
            <a:r>
              <a:rPr lang="en-US" sz="1400" baseline="30000" dirty="0" err="1" smtClean="0">
                <a:solidFill>
                  <a:srgbClr val="FF0000"/>
                </a:solidFill>
              </a:rPr>
              <a:t>SKE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732240" y="4662428"/>
            <a:ext cx="821525" cy="369332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0000FF"/>
                </a:solidFill>
              </a:rPr>
              <a:t>Dec</a:t>
            </a:r>
            <a:r>
              <a:rPr lang="en-US" sz="1400" baseline="30000" dirty="0" err="1" smtClean="0">
                <a:solidFill>
                  <a:srgbClr val="0000FF"/>
                </a:solidFill>
              </a:rPr>
              <a:t>Hyb</a:t>
            </a:r>
            <a:endParaRPr lang="en-US" sz="1400" baseline="30000" dirty="0">
              <a:solidFill>
                <a:srgbClr val="0000FF"/>
              </a:solidFill>
            </a:endParaRPr>
          </a:p>
        </p:txBody>
      </p:sp>
      <p:cxnSp>
        <p:nvCxnSpPr>
          <p:cNvPr id="67" name="Straight Connector 66"/>
          <p:cNvCxnSpPr/>
          <p:nvPr/>
        </p:nvCxnSpPr>
        <p:spPr>
          <a:xfrm>
            <a:off x="7668344" y="6174596"/>
            <a:ext cx="1183940" cy="0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679649" y="5672281"/>
            <a:ext cx="651991" cy="276999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 err="1" smtClean="0">
                <a:solidFill>
                  <a:srgbClr val="FF0000"/>
                </a:solidFill>
              </a:rPr>
              <a:t>Gen</a:t>
            </a:r>
            <a:r>
              <a:rPr lang="en-US" sz="1200" baseline="30000" dirty="0" err="1">
                <a:solidFill>
                  <a:srgbClr val="FF0000"/>
                </a:solidFill>
              </a:rPr>
              <a:t>S</a:t>
            </a:r>
            <a:r>
              <a:rPr lang="en-US" sz="1200" baseline="30000" dirty="0" err="1" smtClean="0">
                <a:solidFill>
                  <a:srgbClr val="FF0000"/>
                </a:solidFill>
              </a:rPr>
              <a:t>KE</a:t>
            </a:r>
            <a:endParaRPr lang="en-US" sz="1200" baseline="30000" dirty="0">
              <a:solidFill>
                <a:srgbClr val="FF0000"/>
              </a:solidFill>
            </a:endParaRPr>
          </a:p>
        </p:txBody>
      </p:sp>
      <p:cxnSp>
        <p:nvCxnSpPr>
          <p:cNvPr id="73" name="Straight Connector 72"/>
          <p:cNvCxnSpPr/>
          <p:nvPr/>
        </p:nvCxnSpPr>
        <p:spPr>
          <a:xfrm>
            <a:off x="1331640" y="5805264"/>
            <a:ext cx="288032" cy="0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63484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4" grpId="0" animBg="1"/>
      <p:bldP spid="3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1" grpId="0"/>
      <p:bldP spid="22" grpId="0" animBg="1"/>
      <p:bldP spid="57" grpId="0"/>
      <p:bldP spid="58" grpId="0" animBg="1"/>
      <p:bldP spid="59" grpId="0"/>
      <p:bldP spid="60" grpId="0" animBg="1"/>
      <p:bldP spid="61" grpId="0" animBg="1"/>
      <p:bldP spid="64" grpId="0" animBg="1"/>
      <p:bldP spid="65" grpId="0" animBg="1"/>
      <p:bldP spid="66" grpId="0" animBg="1"/>
      <p:bldP spid="7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683568" y="116632"/>
            <a:ext cx="7920880" cy="72008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latin typeface="Comic Sans MS"/>
                <a:ea typeface="+mj-ea"/>
                <a:cs typeface="Comic Sans MS"/>
              </a:rPr>
              <a:t>Advantage of Hybrid Encryption</a:t>
            </a:r>
            <a:endParaRPr lang="en-US" sz="3600" kern="0" dirty="0">
              <a:solidFill>
                <a:srgbClr val="009900"/>
              </a:solidFill>
              <a:latin typeface="Comic Sans MS"/>
              <a:ea typeface="+mj-ea"/>
              <a:cs typeface="Comic Sans M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83968" y="908720"/>
            <a:ext cx="302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5076056" y="918012"/>
            <a:ext cx="79900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Gen</a:t>
            </a:r>
            <a:r>
              <a:rPr lang="en-US" sz="1400" baseline="30000" dirty="0" err="1" smtClean="0">
                <a:solidFill>
                  <a:srgbClr val="FF0000"/>
                </a:solidFill>
              </a:rPr>
              <a:t>PKE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grpSp>
        <p:nvGrpSpPr>
          <p:cNvPr id="39" name="Group 113"/>
          <p:cNvGrpSpPr/>
          <p:nvPr/>
        </p:nvGrpSpPr>
        <p:grpSpPr>
          <a:xfrm>
            <a:off x="3995936" y="1699647"/>
            <a:ext cx="4104456" cy="1522621"/>
            <a:chOff x="4508376" y="2689175"/>
            <a:chExt cx="4104456" cy="1522621"/>
          </a:xfrm>
        </p:grpSpPr>
        <p:sp>
          <p:nvSpPr>
            <p:cNvPr id="40" name="Rectangle 39"/>
            <p:cNvSpPr/>
            <p:nvPr/>
          </p:nvSpPr>
          <p:spPr>
            <a:xfrm>
              <a:off x="6308576" y="2852936"/>
              <a:ext cx="2304256" cy="13588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cxnSp>
          <p:nvCxnSpPr>
            <p:cNvPr id="41" name="Straight Connector 40"/>
            <p:cNvCxnSpPr/>
            <p:nvPr/>
          </p:nvCxnSpPr>
          <p:spPr>
            <a:xfrm>
              <a:off x="5660504" y="3284984"/>
              <a:ext cx="0" cy="72008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5660504" y="3284984"/>
              <a:ext cx="1368152" cy="0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4508376" y="3573016"/>
              <a:ext cx="1152128" cy="0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5228456" y="2996952"/>
              <a:ext cx="1800200" cy="0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 Box 7"/>
            <p:cNvSpPr txBox="1">
              <a:spLocks noChangeArrowheads="1"/>
            </p:cNvSpPr>
            <p:nvPr/>
          </p:nvSpPr>
          <p:spPr bwMode="auto">
            <a:xfrm>
              <a:off x="5308848" y="2689175"/>
              <a:ext cx="6396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sk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46" name="Text Box 7"/>
            <p:cNvSpPr txBox="1">
              <a:spLocks noChangeArrowheads="1"/>
            </p:cNvSpPr>
            <p:nvPr/>
          </p:nvSpPr>
          <p:spPr bwMode="auto">
            <a:xfrm>
              <a:off x="6388968" y="2996952"/>
              <a:ext cx="71169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PKE</a:t>
              </a:r>
              <a:endParaRPr lang="en-US" sz="1400" baseline="300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47" name="Group 115"/>
          <p:cNvGrpSpPr/>
          <p:nvPr/>
        </p:nvGrpSpPr>
        <p:grpSpPr>
          <a:xfrm>
            <a:off x="6939880" y="1843663"/>
            <a:ext cx="952872" cy="955849"/>
            <a:chOff x="8092008" y="2905199"/>
            <a:chExt cx="952872" cy="955849"/>
          </a:xfrm>
        </p:grpSpPr>
        <p:cxnSp>
          <p:nvCxnSpPr>
            <p:cNvPr id="48" name="Straight Connector 47"/>
            <p:cNvCxnSpPr/>
            <p:nvPr/>
          </p:nvCxnSpPr>
          <p:spPr>
            <a:xfrm>
              <a:off x="8532440" y="3212976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 Box 7"/>
            <p:cNvSpPr txBox="1">
              <a:spLocks noChangeArrowheads="1"/>
            </p:cNvSpPr>
            <p:nvPr/>
          </p:nvSpPr>
          <p:spPr bwMode="auto">
            <a:xfrm>
              <a:off x="8621216" y="2905199"/>
              <a:ext cx="42366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k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grpSp>
          <p:nvGrpSpPr>
            <p:cNvPr id="50" name="Group 112"/>
            <p:cNvGrpSpPr/>
            <p:nvPr/>
          </p:nvGrpSpPr>
          <p:grpSpPr>
            <a:xfrm>
              <a:off x="8092008" y="3212976"/>
              <a:ext cx="952872" cy="648072"/>
              <a:chOff x="7435552" y="3212976"/>
              <a:chExt cx="952872" cy="648072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8388424" y="3212976"/>
                <a:ext cx="0" cy="36004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7452320" y="3573016"/>
                <a:ext cx="93610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Arrow Connector 52"/>
              <p:cNvCxnSpPr/>
              <p:nvPr/>
            </p:nvCxnSpPr>
            <p:spPr>
              <a:xfrm>
                <a:off x="7435552" y="3573016"/>
                <a:ext cx="8384" cy="288032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4" name="Group 117"/>
          <p:cNvGrpSpPr/>
          <p:nvPr/>
        </p:nvGrpSpPr>
        <p:grpSpPr>
          <a:xfrm>
            <a:off x="5148064" y="2707759"/>
            <a:ext cx="1440160" cy="307777"/>
            <a:chOff x="5660504" y="3697287"/>
            <a:chExt cx="1440160" cy="307777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5660504" y="3985319"/>
              <a:ext cx="1368152" cy="0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 Box 7"/>
            <p:cNvSpPr txBox="1">
              <a:spLocks noChangeArrowheads="1"/>
            </p:cNvSpPr>
            <p:nvPr/>
          </p:nvSpPr>
          <p:spPr bwMode="auto">
            <a:xfrm>
              <a:off x="6452592" y="3697287"/>
              <a:ext cx="64807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SKE</a:t>
              </a:r>
              <a:endParaRPr lang="en-US" sz="1400" baseline="300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57" name="Text Box 7"/>
          <p:cNvSpPr txBox="1">
            <a:spLocks noChangeArrowheads="1"/>
          </p:cNvSpPr>
          <p:nvPr/>
        </p:nvSpPr>
        <p:spPr bwMode="auto">
          <a:xfrm>
            <a:off x="8172400" y="2511480"/>
            <a:ext cx="42366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>
                <a:sym typeface="Symbol"/>
              </a:rPr>
              <a:t>m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516216" y="1935416"/>
            <a:ext cx="806447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Dec</a:t>
            </a:r>
            <a:r>
              <a:rPr lang="en-US" sz="1400" baseline="30000" dirty="0" err="1">
                <a:solidFill>
                  <a:srgbClr val="FF0000"/>
                </a:solidFill>
              </a:rPr>
              <a:t>PKE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588224" y="2799512"/>
            <a:ext cx="827136" cy="369332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Dec</a:t>
            </a:r>
            <a:r>
              <a:rPr lang="en-US" sz="1400" baseline="30000" dirty="0" err="1" smtClean="0">
                <a:solidFill>
                  <a:srgbClr val="FF0000"/>
                </a:solidFill>
              </a:rPr>
              <a:t>SKE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516216" y="1431360"/>
            <a:ext cx="821525" cy="369332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0000FF"/>
                </a:solidFill>
              </a:rPr>
              <a:t>Dec</a:t>
            </a:r>
            <a:r>
              <a:rPr lang="en-US" sz="1400" baseline="30000" dirty="0" err="1" smtClean="0">
                <a:solidFill>
                  <a:srgbClr val="0000FF"/>
                </a:solidFill>
              </a:rPr>
              <a:t>Hyb</a:t>
            </a:r>
            <a:endParaRPr lang="en-US" sz="1400" baseline="30000" dirty="0">
              <a:solidFill>
                <a:srgbClr val="0000FF"/>
              </a:solidFill>
            </a:endParaRPr>
          </a:p>
        </p:txBody>
      </p:sp>
      <p:cxnSp>
        <p:nvCxnSpPr>
          <p:cNvPr id="67" name="Straight Connector 66"/>
          <p:cNvCxnSpPr/>
          <p:nvPr/>
        </p:nvCxnSpPr>
        <p:spPr>
          <a:xfrm>
            <a:off x="7452320" y="2943528"/>
            <a:ext cx="1183940" cy="0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467544" y="3789040"/>
            <a:ext cx="1832390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/>
              <a:t>|m|&gt;&gt;&gt;&gt;&gt; |k| = n</a:t>
            </a:r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467544" y="5147900"/>
            <a:ext cx="17808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If PKE is used:  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467544" y="5727676"/>
            <a:ext cx="26644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If Hybrid PKE  is used:  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3707904" y="3718773"/>
            <a:ext cx="5129529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Lucida Grande"/>
                <a:ea typeface="Lucida Grande"/>
                <a:cs typeface="Lucida Grande"/>
              </a:rPr>
              <a:t>α</a:t>
            </a:r>
            <a:r>
              <a:rPr lang="en-US" dirty="0" smtClean="0"/>
              <a:t> : Cost of encrypting 1 bit message using PKE</a:t>
            </a:r>
          </a:p>
          <a:p>
            <a:r>
              <a:rPr lang="en-US" dirty="0" smtClean="0"/>
              <a:t>β : Cost of encrypting 1 bit message using SKE</a:t>
            </a:r>
            <a:endParaRPr lang="en-US" dirty="0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9178200"/>
              </p:ext>
            </p:extLst>
          </p:nvPr>
        </p:nvGraphicFramePr>
        <p:xfrm>
          <a:off x="3150542" y="5592763"/>
          <a:ext cx="2141538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9" name="Equation" r:id="rId4" imgW="1308100" imgH="393700" progId="Equation.3">
                  <p:embed/>
                </p:oleObj>
              </mc:Choice>
              <mc:Fallback>
                <p:oleObj name="Equation" r:id="rId4" imgW="1308100" imgH="393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50542" y="5592763"/>
                        <a:ext cx="2141538" cy="644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1457584"/>
              </p:ext>
            </p:extLst>
          </p:nvPr>
        </p:nvGraphicFramePr>
        <p:xfrm>
          <a:off x="2267744" y="5224463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0" name="Equation" r:id="rId6" imgW="139700" imgH="139700" progId="Equation.3">
                  <p:embed/>
                </p:oleObj>
              </mc:Choice>
              <mc:Fallback>
                <p:oleObj name="Equation" r:id="rId6" imgW="139700" imgH="139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267744" y="5224463"/>
                        <a:ext cx="2286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7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9149174"/>
              </p:ext>
            </p:extLst>
          </p:nvPr>
        </p:nvGraphicFramePr>
        <p:xfrm>
          <a:off x="5508104" y="4581128"/>
          <a:ext cx="1143000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1" name="Equation" r:id="rId8" imgW="698500" imgH="228600" progId="Equation.3">
                  <p:embed/>
                </p:oleObj>
              </mc:Choice>
              <mc:Fallback>
                <p:oleObj name="Equation" r:id="rId8" imgW="6985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508104" y="4581128"/>
                        <a:ext cx="1143000" cy="373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" name="Rectangle 72"/>
          <p:cNvSpPr/>
          <p:nvPr/>
        </p:nvSpPr>
        <p:spPr>
          <a:xfrm>
            <a:off x="5940152" y="6084004"/>
            <a:ext cx="2736647" cy="36933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en-US" dirty="0" err="1" smtClean="0"/>
              <a:t>Ciphertext</a:t>
            </a:r>
            <a:r>
              <a:rPr lang="en-US" dirty="0" smtClean="0"/>
              <a:t> Expansion??</a:t>
            </a:r>
            <a:endParaRPr lang="en-US" dirty="0"/>
          </a:p>
        </p:txBody>
      </p:sp>
      <p:sp>
        <p:nvSpPr>
          <p:cNvPr id="74" name="Rectangle 73"/>
          <p:cNvSpPr/>
          <p:nvPr/>
        </p:nvSpPr>
        <p:spPr>
          <a:xfrm>
            <a:off x="3059832" y="918012"/>
            <a:ext cx="814086" cy="369332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0000FF"/>
                </a:solidFill>
              </a:rPr>
              <a:t>Gen</a:t>
            </a:r>
            <a:r>
              <a:rPr lang="en-US" sz="1400" baseline="30000" dirty="0" err="1" smtClean="0">
                <a:solidFill>
                  <a:srgbClr val="0000FF"/>
                </a:solidFill>
              </a:rPr>
              <a:t>Hyb</a:t>
            </a:r>
            <a:endParaRPr lang="en-US" sz="1400" baseline="30000" dirty="0">
              <a:solidFill>
                <a:srgbClr val="0000FF"/>
              </a:solidFill>
            </a:endParaRPr>
          </a:p>
        </p:txBody>
      </p:sp>
      <p:grpSp>
        <p:nvGrpSpPr>
          <p:cNvPr id="76" name="Group 69"/>
          <p:cNvGrpSpPr/>
          <p:nvPr/>
        </p:nvGrpSpPr>
        <p:grpSpPr>
          <a:xfrm>
            <a:off x="179512" y="1791400"/>
            <a:ext cx="4320480" cy="1368152"/>
            <a:chOff x="683568" y="2492896"/>
            <a:chExt cx="4320480" cy="1368152"/>
          </a:xfrm>
        </p:grpSpPr>
        <p:sp>
          <p:nvSpPr>
            <p:cNvPr id="77" name="Rectangle 76"/>
            <p:cNvSpPr/>
            <p:nvPr/>
          </p:nvSpPr>
          <p:spPr>
            <a:xfrm>
              <a:off x="1043608" y="2636912"/>
              <a:ext cx="2880320" cy="122413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cxnSp>
          <p:nvCxnSpPr>
            <p:cNvPr id="78" name="Straight Connector 77"/>
            <p:cNvCxnSpPr/>
            <p:nvPr/>
          </p:nvCxnSpPr>
          <p:spPr>
            <a:xfrm>
              <a:off x="1979712" y="2996952"/>
              <a:ext cx="432048" cy="0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755576" y="3707740"/>
              <a:ext cx="1656184" cy="9292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755576" y="2771636"/>
              <a:ext cx="1656184" cy="29038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 Box 7"/>
            <p:cNvSpPr txBox="1">
              <a:spLocks noChangeArrowheads="1"/>
            </p:cNvSpPr>
            <p:nvPr/>
          </p:nvSpPr>
          <p:spPr bwMode="auto">
            <a:xfrm>
              <a:off x="755576" y="3409255"/>
              <a:ext cx="42366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m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82" name="Text Box 7"/>
            <p:cNvSpPr txBox="1">
              <a:spLocks noChangeArrowheads="1"/>
            </p:cNvSpPr>
            <p:nvPr/>
          </p:nvSpPr>
          <p:spPr bwMode="auto">
            <a:xfrm>
              <a:off x="683568" y="2492896"/>
              <a:ext cx="6396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pk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cxnSp>
          <p:nvCxnSpPr>
            <p:cNvPr id="83" name="Straight Connector 82"/>
            <p:cNvCxnSpPr/>
            <p:nvPr/>
          </p:nvCxnSpPr>
          <p:spPr>
            <a:xfrm>
              <a:off x="3923928" y="3284984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>
              <a:off x="3203848" y="2924944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3707904" y="2924944"/>
              <a:ext cx="0" cy="3600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3707904" y="3284984"/>
              <a:ext cx="21602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3203848" y="3645024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3707904" y="3284984"/>
              <a:ext cx="0" cy="3600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 Box 7"/>
            <p:cNvSpPr txBox="1">
              <a:spLocks noChangeArrowheads="1"/>
            </p:cNvSpPr>
            <p:nvPr/>
          </p:nvSpPr>
          <p:spPr bwMode="auto">
            <a:xfrm>
              <a:off x="3203848" y="2617167"/>
              <a:ext cx="5040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PKE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90" name="Text Box 7"/>
            <p:cNvSpPr txBox="1">
              <a:spLocks noChangeArrowheads="1"/>
            </p:cNvSpPr>
            <p:nvPr/>
          </p:nvSpPr>
          <p:spPr bwMode="auto">
            <a:xfrm>
              <a:off x="3203848" y="3337247"/>
              <a:ext cx="72008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SKE</a:t>
              </a:r>
              <a:endParaRPr lang="en-US" sz="1400" baseline="30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91" name="Text Box 7"/>
            <p:cNvSpPr txBox="1">
              <a:spLocks noChangeArrowheads="1"/>
            </p:cNvSpPr>
            <p:nvPr/>
          </p:nvSpPr>
          <p:spPr bwMode="auto">
            <a:xfrm>
              <a:off x="3923928" y="2924944"/>
              <a:ext cx="108012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(</a:t>
              </a: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PKE</a:t>
              </a:r>
              <a:r>
                <a:rPr lang="en-US" sz="1400" dirty="0" smtClean="0">
                  <a:sym typeface="Symbol"/>
                </a:rPr>
                <a:t>,</a:t>
              </a:r>
              <a:r>
                <a:rPr lang="en-US" sz="1400" dirty="0">
                  <a:sym typeface="Symbol"/>
                </a:rPr>
                <a:t> </a:t>
              </a: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SKE</a:t>
              </a:r>
              <a:r>
                <a:rPr lang="en-US" sz="1400" dirty="0" smtClean="0">
                  <a:sym typeface="Symbol"/>
                </a:rPr>
                <a:t>)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92" name="Rectangle 91"/>
          <p:cNvSpPr/>
          <p:nvPr/>
        </p:nvSpPr>
        <p:spPr>
          <a:xfrm>
            <a:off x="1896019" y="1422068"/>
            <a:ext cx="793460" cy="369332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0000FF"/>
                </a:solidFill>
              </a:rPr>
              <a:t>Enc</a:t>
            </a:r>
            <a:r>
              <a:rPr lang="en-US" sz="1400" baseline="30000" dirty="0" err="1" smtClean="0">
                <a:solidFill>
                  <a:srgbClr val="0000FF"/>
                </a:solidFill>
              </a:rPr>
              <a:t>Hyb</a:t>
            </a:r>
            <a:endParaRPr lang="en-US" sz="1400" baseline="30000" dirty="0">
              <a:solidFill>
                <a:srgbClr val="0000FF"/>
              </a:solidFill>
            </a:endParaRPr>
          </a:p>
        </p:txBody>
      </p:sp>
      <p:sp>
        <p:nvSpPr>
          <p:cNvPr id="93" name="Text Box 7"/>
          <p:cNvSpPr txBox="1">
            <a:spLocks noChangeArrowheads="1"/>
          </p:cNvSpPr>
          <p:nvPr/>
        </p:nvSpPr>
        <p:spPr bwMode="auto">
          <a:xfrm>
            <a:off x="1196008" y="2286164"/>
            <a:ext cx="42366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>
                <a:sym typeface="Symbol"/>
              </a:rPr>
              <a:t>k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921410" y="2007424"/>
            <a:ext cx="77838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Enc</a:t>
            </a:r>
            <a:r>
              <a:rPr lang="en-US" sz="1400" baseline="30000" dirty="0" err="1">
                <a:solidFill>
                  <a:srgbClr val="FF0000"/>
                </a:solidFill>
              </a:rPr>
              <a:t>PKE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1907704" y="2727504"/>
            <a:ext cx="799071" cy="369332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Enc</a:t>
            </a:r>
            <a:r>
              <a:rPr lang="en-US" sz="1400" baseline="30000" dirty="0" err="1" smtClean="0">
                <a:solidFill>
                  <a:srgbClr val="FF0000"/>
                </a:solidFill>
              </a:rPr>
              <a:t>SKE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1475656" y="2295456"/>
            <a:ext cx="0" cy="50405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1475656" y="2799512"/>
            <a:ext cx="432048" cy="0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ectangle 97"/>
          <p:cNvSpPr/>
          <p:nvPr/>
        </p:nvSpPr>
        <p:spPr>
          <a:xfrm>
            <a:off x="535633" y="2441213"/>
            <a:ext cx="651991" cy="276999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 err="1" smtClean="0">
                <a:solidFill>
                  <a:srgbClr val="FF0000"/>
                </a:solidFill>
              </a:rPr>
              <a:t>Gen</a:t>
            </a:r>
            <a:r>
              <a:rPr lang="en-US" sz="1200" baseline="30000" dirty="0" err="1">
                <a:solidFill>
                  <a:srgbClr val="FF0000"/>
                </a:solidFill>
              </a:rPr>
              <a:t>S</a:t>
            </a:r>
            <a:r>
              <a:rPr lang="en-US" sz="1200" baseline="30000" dirty="0" err="1" smtClean="0">
                <a:solidFill>
                  <a:srgbClr val="FF0000"/>
                </a:solidFill>
              </a:rPr>
              <a:t>KE</a:t>
            </a:r>
            <a:endParaRPr lang="en-US" sz="1200" baseline="30000" dirty="0">
              <a:solidFill>
                <a:srgbClr val="FF0000"/>
              </a:solidFill>
            </a:endParaRPr>
          </a:p>
        </p:txBody>
      </p:sp>
      <p:cxnSp>
        <p:nvCxnSpPr>
          <p:cNvPr id="99" name="Straight Connector 98"/>
          <p:cNvCxnSpPr/>
          <p:nvPr/>
        </p:nvCxnSpPr>
        <p:spPr>
          <a:xfrm>
            <a:off x="1187624" y="2574196"/>
            <a:ext cx="288032" cy="0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5481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68" grpId="0"/>
      <p:bldP spid="69" grpId="0"/>
      <p:bldP spid="70" grpId="0" animBg="1"/>
      <p:bldP spid="7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283968" y="908720"/>
            <a:ext cx="302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5076056" y="918012"/>
            <a:ext cx="79900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Gen</a:t>
            </a:r>
            <a:r>
              <a:rPr lang="en-US" sz="1400" baseline="30000" dirty="0" err="1" smtClean="0">
                <a:solidFill>
                  <a:srgbClr val="FF0000"/>
                </a:solidFill>
              </a:rPr>
              <a:t>PKE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grpSp>
        <p:nvGrpSpPr>
          <p:cNvPr id="39" name="Group 113"/>
          <p:cNvGrpSpPr/>
          <p:nvPr/>
        </p:nvGrpSpPr>
        <p:grpSpPr>
          <a:xfrm>
            <a:off x="3995936" y="1699647"/>
            <a:ext cx="4104456" cy="1522621"/>
            <a:chOff x="4508376" y="2689175"/>
            <a:chExt cx="4104456" cy="1522621"/>
          </a:xfrm>
        </p:grpSpPr>
        <p:sp>
          <p:nvSpPr>
            <p:cNvPr id="40" name="Rectangle 39"/>
            <p:cNvSpPr/>
            <p:nvPr/>
          </p:nvSpPr>
          <p:spPr>
            <a:xfrm>
              <a:off x="6308576" y="2852936"/>
              <a:ext cx="2304256" cy="13588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cxnSp>
          <p:nvCxnSpPr>
            <p:cNvPr id="41" name="Straight Connector 40"/>
            <p:cNvCxnSpPr/>
            <p:nvPr/>
          </p:nvCxnSpPr>
          <p:spPr>
            <a:xfrm>
              <a:off x="5660504" y="3284984"/>
              <a:ext cx="0" cy="72008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5660504" y="3284984"/>
              <a:ext cx="1368152" cy="0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4508376" y="3573016"/>
              <a:ext cx="1152128" cy="0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5228456" y="2996952"/>
              <a:ext cx="1800200" cy="0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 Box 7"/>
            <p:cNvSpPr txBox="1">
              <a:spLocks noChangeArrowheads="1"/>
            </p:cNvSpPr>
            <p:nvPr/>
          </p:nvSpPr>
          <p:spPr bwMode="auto">
            <a:xfrm>
              <a:off x="5308848" y="2689175"/>
              <a:ext cx="6396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sk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46" name="Text Box 7"/>
            <p:cNvSpPr txBox="1">
              <a:spLocks noChangeArrowheads="1"/>
            </p:cNvSpPr>
            <p:nvPr/>
          </p:nvSpPr>
          <p:spPr bwMode="auto">
            <a:xfrm>
              <a:off x="6388968" y="2996952"/>
              <a:ext cx="71169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PKE</a:t>
              </a:r>
              <a:endParaRPr lang="en-US" sz="1400" baseline="300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47" name="Group 115"/>
          <p:cNvGrpSpPr/>
          <p:nvPr/>
        </p:nvGrpSpPr>
        <p:grpSpPr>
          <a:xfrm>
            <a:off x="6939880" y="1843663"/>
            <a:ext cx="952872" cy="955849"/>
            <a:chOff x="8092008" y="2905199"/>
            <a:chExt cx="952872" cy="955849"/>
          </a:xfrm>
        </p:grpSpPr>
        <p:cxnSp>
          <p:nvCxnSpPr>
            <p:cNvPr id="48" name="Straight Connector 47"/>
            <p:cNvCxnSpPr/>
            <p:nvPr/>
          </p:nvCxnSpPr>
          <p:spPr>
            <a:xfrm>
              <a:off x="8532440" y="3212976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 Box 7"/>
            <p:cNvSpPr txBox="1">
              <a:spLocks noChangeArrowheads="1"/>
            </p:cNvSpPr>
            <p:nvPr/>
          </p:nvSpPr>
          <p:spPr bwMode="auto">
            <a:xfrm>
              <a:off x="8621216" y="2905199"/>
              <a:ext cx="42366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k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grpSp>
          <p:nvGrpSpPr>
            <p:cNvPr id="50" name="Group 112"/>
            <p:cNvGrpSpPr/>
            <p:nvPr/>
          </p:nvGrpSpPr>
          <p:grpSpPr>
            <a:xfrm>
              <a:off x="8092008" y="3212976"/>
              <a:ext cx="952872" cy="648072"/>
              <a:chOff x="7435552" y="3212976"/>
              <a:chExt cx="952872" cy="648072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8388424" y="3212976"/>
                <a:ext cx="0" cy="36004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7452320" y="3573016"/>
                <a:ext cx="93610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Arrow Connector 52"/>
              <p:cNvCxnSpPr/>
              <p:nvPr/>
            </p:nvCxnSpPr>
            <p:spPr>
              <a:xfrm>
                <a:off x="7435552" y="3573016"/>
                <a:ext cx="8384" cy="288032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4" name="Group 117"/>
          <p:cNvGrpSpPr/>
          <p:nvPr/>
        </p:nvGrpSpPr>
        <p:grpSpPr>
          <a:xfrm>
            <a:off x="5148064" y="2707759"/>
            <a:ext cx="1440160" cy="307777"/>
            <a:chOff x="5660504" y="3697287"/>
            <a:chExt cx="1440160" cy="307777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5660504" y="3985319"/>
              <a:ext cx="1368152" cy="0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 Box 7"/>
            <p:cNvSpPr txBox="1">
              <a:spLocks noChangeArrowheads="1"/>
            </p:cNvSpPr>
            <p:nvPr/>
          </p:nvSpPr>
          <p:spPr bwMode="auto">
            <a:xfrm>
              <a:off x="6452592" y="3697287"/>
              <a:ext cx="64807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SKE</a:t>
              </a:r>
              <a:endParaRPr lang="en-US" sz="1400" baseline="300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57" name="Text Box 7"/>
          <p:cNvSpPr txBox="1">
            <a:spLocks noChangeArrowheads="1"/>
          </p:cNvSpPr>
          <p:nvPr/>
        </p:nvSpPr>
        <p:spPr bwMode="auto">
          <a:xfrm>
            <a:off x="8172400" y="2511480"/>
            <a:ext cx="42366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>
                <a:sym typeface="Symbol"/>
              </a:rPr>
              <a:t>m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516216" y="1935416"/>
            <a:ext cx="806447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Dec</a:t>
            </a:r>
            <a:r>
              <a:rPr lang="en-US" sz="1400" baseline="30000" dirty="0" err="1">
                <a:solidFill>
                  <a:srgbClr val="FF0000"/>
                </a:solidFill>
              </a:rPr>
              <a:t>PKE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588224" y="2799512"/>
            <a:ext cx="827136" cy="369332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Dec</a:t>
            </a:r>
            <a:r>
              <a:rPr lang="en-US" sz="1400" baseline="30000" dirty="0" err="1" smtClean="0">
                <a:solidFill>
                  <a:srgbClr val="FF0000"/>
                </a:solidFill>
              </a:rPr>
              <a:t>SKE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516216" y="1431360"/>
            <a:ext cx="821525" cy="369332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0000FF"/>
                </a:solidFill>
              </a:rPr>
              <a:t>Dec</a:t>
            </a:r>
            <a:r>
              <a:rPr lang="en-US" sz="1400" baseline="30000" dirty="0" err="1" smtClean="0">
                <a:solidFill>
                  <a:srgbClr val="0000FF"/>
                </a:solidFill>
              </a:rPr>
              <a:t>Hyb</a:t>
            </a:r>
            <a:endParaRPr lang="en-US" sz="1400" baseline="30000" dirty="0">
              <a:solidFill>
                <a:srgbClr val="0000FF"/>
              </a:solidFill>
            </a:endParaRPr>
          </a:p>
        </p:txBody>
      </p:sp>
      <p:cxnSp>
        <p:nvCxnSpPr>
          <p:cNvPr id="67" name="Straight Connector 66"/>
          <p:cNvCxnSpPr/>
          <p:nvPr/>
        </p:nvCxnSpPr>
        <p:spPr>
          <a:xfrm>
            <a:off x="7452320" y="2943528"/>
            <a:ext cx="1183940" cy="0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3059832" y="918012"/>
            <a:ext cx="814086" cy="369332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0000FF"/>
                </a:solidFill>
              </a:rPr>
              <a:t>Gen</a:t>
            </a:r>
            <a:r>
              <a:rPr lang="en-US" sz="1400" baseline="30000" dirty="0" err="1" smtClean="0">
                <a:solidFill>
                  <a:srgbClr val="0000FF"/>
                </a:solidFill>
              </a:rPr>
              <a:t>Hyb</a:t>
            </a:r>
            <a:endParaRPr lang="en-US" sz="1400" baseline="30000" dirty="0">
              <a:solidFill>
                <a:srgbClr val="0000FF"/>
              </a:solidFill>
            </a:endParaRPr>
          </a:p>
        </p:txBody>
      </p:sp>
      <p:grpSp>
        <p:nvGrpSpPr>
          <p:cNvPr id="76" name="Group 69"/>
          <p:cNvGrpSpPr/>
          <p:nvPr/>
        </p:nvGrpSpPr>
        <p:grpSpPr>
          <a:xfrm>
            <a:off x="179512" y="1791400"/>
            <a:ext cx="4320480" cy="1368152"/>
            <a:chOff x="683568" y="2492896"/>
            <a:chExt cx="4320480" cy="1368152"/>
          </a:xfrm>
        </p:grpSpPr>
        <p:sp>
          <p:nvSpPr>
            <p:cNvPr id="77" name="Rectangle 76"/>
            <p:cNvSpPr/>
            <p:nvPr/>
          </p:nvSpPr>
          <p:spPr>
            <a:xfrm>
              <a:off x="1043608" y="2636912"/>
              <a:ext cx="2880320" cy="122413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cxnSp>
          <p:nvCxnSpPr>
            <p:cNvPr id="78" name="Straight Connector 77"/>
            <p:cNvCxnSpPr/>
            <p:nvPr/>
          </p:nvCxnSpPr>
          <p:spPr>
            <a:xfrm>
              <a:off x="1979712" y="2996952"/>
              <a:ext cx="432048" cy="0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755576" y="3707740"/>
              <a:ext cx="1656184" cy="9292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755576" y="2771636"/>
              <a:ext cx="1656184" cy="29038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 Box 7"/>
            <p:cNvSpPr txBox="1">
              <a:spLocks noChangeArrowheads="1"/>
            </p:cNvSpPr>
            <p:nvPr/>
          </p:nvSpPr>
          <p:spPr bwMode="auto">
            <a:xfrm>
              <a:off x="755576" y="3409255"/>
              <a:ext cx="42366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m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82" name="Text Box 7"/>
            <p:cNvSpPr txBox="1">
              <a:spLocks noChangeArrowheads="1"/>
            </p:cNvSpPr>
            <p:nvPr/>
          </p:nvSpPr>
          <p:spPr bwMode="auto">
            <a:xfrm>
              <a:off x="683568" y="2492896"/>
              <a:ext cx="6396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pk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cxnSp>
          <p:nvCxnSpPr>
            <p:cNvPr id="83" name="Straight Connector 82"/>
            <p:cNvCxnSpPr/>
            <p:nvPr/>
          </p:nvCxnSpPr>
          <p:spPr>
            <a:xfrm>
              <a:off x="3923928" y="3284984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>
              <a:off x="3203848" y="2924944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3707904" y="2924944"/>
              <a:ext cx="0" cy="3600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3707904" y="3284984"/>
              <a:ext cx="21602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3203848" y="3645024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3707904" y="3284984"/>
              <a:ext cx="0" cy="3600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 Box 7"/>
            <p:cNvSpPr txBox="1">
              <a:spLocks noChangeArrowheads="1"/>
            </p:cNvSpPr>
            <p:nvPr/>
          </p:nvSpPr>
          <p:spPr bwMode="auto">
            <a:xfrm>
              <a:off x="3203848" y="2617167"/>
              <a:ext cx="5040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PKE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90" name="Text Box 7"/>
            <p:cNvSpPr txBox="1">
              <a:spLocks noChangeArrowheads="1"/>
            </p:cNvSpPr>
            <p:nvPr/>
          </p:nvSpPr>
          <p:spPr bwMode="auto">
            <a:xfrm>
              <a:off x="3203848" y="3337247"/>
              <a:ext cx="72008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SKE</a:t>
              </a:r>
              <a:endParaRPr lang="en-US" sz="1400" baseline="30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91" name="Text Box 7"/>
            <p:cNvSpPr txBox="1">
              <a:spLocks noChangeArrowheads="1"/>
            </p:cNvSpPr>
            <p:nvPr/>
          </p:nvSpPr>
          <p:spPr bwMode="auto">
            <a:xfrm>
              <a:off x="3923928" y="2924944"/>
              <a:ext cx="108012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(</a:t>
              </a: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PKE</a:t>
              </a:r>
              <a:r>
                <a:rPr lang="en-US" sz="1400" dirty="0" smtClean="0">
                  <a:sym typeface="Symbol"/>
                </a:rPr>
                <a:t>,</a:t>
              </a:r>
              <a:r>
                <a:rPr lang="en-US" sz="1400" dirty="0">
                  <a:sym typeface="Symbol"/>
                </a:rPr>
                <a:t> </a:t>
              </a: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SKE</a:t>
              </a:r>
              <a:r>
                <a:rPr lang="en-US" sz="1400" dirty="0" smtClean="0">
                  <a:sym typeface="Symbol"/>
                </a:rPr>
                <a:t>)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92" name="Rectangle 91"/>
          <p:cNvSpPr/>
          <p:nvPr/>
        </p:nvSpPr>
        <p:spPr>
          <a:xfrm>
            <a:off x="1896019" y="1422068"/>
            <a:ext cx="793460" cy="369332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0000FF"/>
                </a:solidFill>
              </a:rPr>
              <a:t>Enc</a:t>
            </a:r>
            <a:r>
              <a:rPr lang="en-US" sz="1400" baseline="30000" dirty="0" err="1" smtClean="0">
                <a:solidFill>
                  <a:srgbClr val="0000FF"/>
                </a:solidFill>
              </a:rPr>
              <a:t>Hyb</a:t>
            </a:r>
            <a:endParaRPr lang="en-US" sz="1400" baseline="30000" dirty="0">
              <a:solidFill>
                <a:srgbClr val="0000FF"/>
              </a:solidFill>
            </a:endParaRPr>
          </a:p>
        </p:txBody>
      </p:sp>
      <p:sp>
        <p:nvSpPr>
          <p:cNvPr id="93" name="Text Box 7"/>
          <p:cNvSpPr txBox="1">
            <a:spLocks noChangeArrowheads="1"/>
          </p:cNvSpPr>
          <p:nvPr/>
        </p:nvSpPr>
        <p:spPr bwMode="auto">
          <a:xfrm>
            <a:off x="1196008" y="2286164"/>
            <a:ext cx="42366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>
                <a:sym typeface="Symbol"/>
              </a:rPr>
              <a:t>k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921410" y="2007424"/>
            <a:ext cx="77838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Enc</a:t>
            </a:r>
            <a:r>
              <a:rPr lang="en-US" sz="1400" baseline="30000" dirty="0" err="1">
                <a:solidFill>
                  <a:srgbClr val="FF0000"/>
                </a:solidFill>
              </a:rPr>
              <a:t>PKE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1907704" y="2727504"/>
            <a:ext cx="799071" cy="369332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Enc</a:t>
            </a:r>
            <a:r>
              <a:rPr lang="en-US" sz="1400" baseline="30000" dirty="0" err="1" smtClean="0">
                <a:solidFill>
                  <a:srgbClr val="FF0000"/>
                </a:solidFill>
              </a:rPr>
              <a:t>SKE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1475656" y="2295456"/>
            <a:ext cx="0" cy="50405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1475656" y="2799512"/>
            <a:ext cx="432048" cy="0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ectangle 97"/>
          <p:cNvSpPr/>
          <p:nvPr/>
        </p:nvSpPr>
        <p:spPr>
          <a:xfrm>
            <a:off x="535633" y="2441213"/>
            <a:ext cx="651991" cy="276999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 err="1" smtClean="0">
                <a:solidFill>
                  <a:srgbClr val="FF0000"/>
                </a:solidFill>
              </a:rPr>
              <a:t>Gen</a:t>
            </a:r>
            <a:r>
              <a:rPr lang="en-US" sz="1200" baseline="30000" dirty="0" err="1">
                <a:solidFill>
                  <a:srgbClr val="FF0000"/>
                </a:solidFill>
              </a:rPr>
              <a:t>S</a:t>
            </a:r>
            <a:r>
              <a:rPr lang="en-US" sz="1200" baseline="30000" dirty="0" err="1" smtClean="0">
                <a:solidFill>
                  <a:srgbClr val="FF0000"/>
                </a:solidFill>
              </a:rPr>
              <a:t>KE</a:t>
            </a:r>
            <a:endParaRPr lang="en-US" sz="1200" baseline="30000" dirty="0">
              <a:solidFill>
                <a:srgbClr val="FF0000"/>
              </a:solidFill>
            </a:endParaRPr>
          </a:p>
        </p:txBody>
      </p:sp>
      <p:cxnSp>
        <p:nvCxnSpPr>
          <p:cNvPr id="99" name="Straight Connector 98"/>
          <p:cNvCxnSpPr/>
          <p:nvPr/>
        </p:nvCxnSpPr>
        <p:spPr>
          <a:xfrm>
            <a:off x="1187624" y="2574196"/>
            <a:ext cx="288032" cy="0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2"/>
          <p:cNvSpPr txBox="1">
            <a:spLocks noChangeArrowheads="1"/>
          </p:cNvSpPr>
          <p:nvPr/>
        </p:nvSpPr>
        <p:spPr>
          <a:xfrm>
            <a:off x="0" y="116632"/>
            <a:ext cx="9144000" cy="72008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omic Sans MS"/>
                <a:ea typeface="+mj-ea"/>
                <a:cs typeface="Comic Sans MS"/>
              </a:rPr>
              <a:t>Hybrid Encryption using KEM &amp; DEM</a:t>
            </a:r>
            <a:endParaRPr lang="en-US" sz="3200" kern="0" dirty="0">
              <a:solidFill>
                <a:srgbClr val="009900"/>
              </a:solidFill>
              <a:latin typeface="Comic Sans MS"/>
              <a:ea typeface="+mj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9809382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0" y="116632"/>
            <a:ext cx="9144000" cy="72008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omic Sans MS"/>
                <a:ea typeface="+mj-ea"/>
                <a:cs typeface="Comic Sans MS"/>
              </a:rPr>
              <a:t>Hybrid Encryption using KEM &amp; DEM</a:t>
            </a:r>
            <a:endParaRPr lang="en-US" sz="3200" kern="0" dirty="0">
              <a:solidFill>
                <a:srgbClr val="009900"/>
              </a:solidFill>
              <a:latin typeface="Comic Sans MS"/>
              <a:ea typeface="+mj-ea"/>
              <a:cs typeface="Comic Sans MS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987824" y="918012"/>
            <a:ext cx="814086" cy="369332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0000FF"/>
                </a:solidFill>
              </a:rPr>
              <a:t>Gen</a:t>
            </a:r>
            <a:r>
              <a:rPr lang="en-US" sz="1400" baseline="30000" dirty="0" err="1" smtClean="0">
                <a:solidFill>
                  <a:srgbClr val="0000FF"/>
                </a:solidFill>
              </a:rPr>
              <a:t>Hyb</a:t>
            </a:r>
            <a:endParaRPr lang="en-US" sz="1400" baseline="30000" dirty="0">
              <a:solidFill>
                <a:srgbClr val="0000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83968" y="908720"/>
            <a:ext cx="302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5181136" y="918012"/>
            <a:ext cx="58884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</a:rPr>
              <a:t>Gen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grpSp>
        <p:nvGrpSpPr>
          <p:cNvPr id="23" name="Group 69"/>
          <p:cNvGrpSpPr/>
          <p:nvPr/>
        </p:nvGrpSpPr>
        <p:grpSpPr>
          <a:xfrm>
            <a:off x="467544" y="1791400"/>
            <a:ext cx="3960440" cy="1368152"/>
            <a:chOff x="1043608" y="2492896"/>
            <a:chExt cx="3960440" cy="1368152"/>
          </a:xfrm>
        </p:grpSpPr>
        <p:sp>
          <p:nvSpPr>
            <p:cNvPr id="24" name="Rectangle 23"/>
            <p:cNvSpPr/>
            <p:nvPr/>
          </p:nvSpPr>
          <p:spPr>
            <a:xfrm>
              <a:off x="1619672" y="2636912"/>
              <a:ext cx="2304256" cy="122413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1043608" y="3717032"/>
              <a:ext cx="1368152" cy="0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1043608" y="2780928"/>
              <a:ext cx="1368152" cy="19745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 Box 7"/>
            <p:cNvSpPr txBox="1">
              <a:spLocks noChangeArrowheads="1"/>
            </p:cNvSpPr>
            <p:nvPr/>
          </p:nvSpPr>
          <p:spPr bwMode="auto">
            <a:xfrm>
              <a:off x="1043608" y="3409255"/>
              <a:ext cx="42366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m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29" name="Text Box 7"/>
            <p:cNvSpPr txBox="1">
              <a:spLocks noChangeArrowheads="1"/>
            </p:cNvSpPr>
            <p:nvPr/>
          </p:nvSpPr>
          <p:spPr bwMode="auto">
            <a:xfrm>
              <a:off x="1051992" y="2492896"/>
              <a:ext cx="6396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pk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3923928" y="3284984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3203848" y="2924944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3707904" y="2924944"/>
              <a:ext cx="0" cy="3600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3707904" y="3284984"/>
              <a:ext cx="21602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3203848" y="3645024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3707904" y="3284984"/>
              <a:ext cx="0" cy="3600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 Box 7"/>
            <p:cNvSpPr txBox="1">
              <a:spLocks noChangeArrowheads="1"/>
            </p:cNvSpPr>
            <p:nvPr/>
          </p:nvSpPr>
          <p:spPr bwMode="auto">
            <a:xfrm>
              <a:off x="3203848" y="2617167"/>
              <a:ext cx="5040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c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3203848" y="3337247"/>
              <a:ext cx="72008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SKE</a:t>
              </a:r>
              <a:endParaRPr lang="en-US" sz="1400" baseline="30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38" name="Text Box 7"/>
            <p:cNvSpPr txBox="1">
              <a:spLocks noChangeArrowheads="1"/>
            </p:cNvSpPr>
            <p:nvPr/>
          </p:nvSpPr>
          <p:spPr bwMode="auto">
            <a:xfrm>
              <a:off x="3923928" y="2924944"/>
              <a:ext cx="108012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(</a:t>
              </a:r>
              <a:r>
                <a:rPr lang="en-US" sz="1400" dirty="0" smtClean="0">
                  <a:sym typeface="Symbol"/>
                </a:rPr>
                <a:t>c, </a:t>
              </a: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SKE</a:t>
              </a:r>
              <a:r>
                <a:rPr lang="en-US" sz="1400" dirty="0" smtClean="0">
                  <a:sym typeface="Symbol"/>
                </a:rPr>
                <a:t>)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39" name="Group 113"/>
          <p:cNvGrpSpPr/>
          <p:nvPr/>
        </p:nvGrpSpPr>
        <p:grpSpPr>
          <a:xfrm>
            <a:off x="3995936" y="1699647"/>
            <a:ext cx="4104456" cy="1522621"/>
            <a:chOff x="4508376" y="2689175"/>
            <a:chExt cx="4104456" cy="1522621"/>
          </a:xfrm>
        </p:grpSpPr>
        <p:sp>
          <p:nvSpPr>
            <p:cNvPr id="40" name="Rectangle 39"/>
            <p:cNvSpPr/>
            <p:nvPr/>
          </p:nvSpPr>
          <p:spPr>
            <a:xfrm>
              <a:off x="6308576" y="2852936"/>
              <a:ext cx="2304256" cy="13588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cxnSp>
          <p:nvCxnSpPr>
            <p:cNvPr id="41" name="Straight Connector 40"/>
            <p:cNvCxnSpPr/>
            <p:nvPr/>
          </p:nvCxnSpPr>
          <p:spPr>
            <a:xfrm>
              <a:off x="5660504" y="3284984"/>
              <a:ext cx="0" cy="72008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5660504" y="3284984"/>
              <a:ext cx="1368152" cy="0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4508376" y="3573016"/>
              <a:ext cx="1152128" cy="0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5228456" y="2996952"/>
              <a:ext cx="1800200" cy="0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 Box 7"/>
            <p:cNvSpPr txBox="1">
              <a:spLocks noChangeArrowheads="1"/>
            </p:cNvSpPr>
            <p:nvPr/>
          </p:nvSpPr>
          <p:spPr bwMode="auto">
            <a:xfrm>
              <a:off x="5308848" y="2689175"/>
              <a:ext cx="6396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sk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46" name="Text Box 7"/>
            <p:cNvSpPr txBox="1">
              <a:spLocks noChangeArrowheads="1"/>
            </p:cNvSpPr>
            <p:nvPr/>
          </p:nvSpPr>
          <p:spPr bwMode="auto">
            <a:xfrm>
              <a:off x="6388968" y="2996952"/>
              <a:ext cx="71169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c</a:t>
              </a:r>
              <a:endParaRPr lang="en-US" sz="1400" baseline="300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47" name="Group 115"/>
          <p:cNvGrpSpPr/>
          <p:nvPr/>
        </p:nvGrpSpPr>
        <p:grpSpPr>
          <a:xfrm>
            <a:off x="6939880" y="1843663"/>
            <a:ext cx="952872" cy="955849"/>
            <a:chOff x="8092008" y="2905199"/>
            <a:chExt cx="952872" cy="955849"/>
          </a:xfrm>
        </p:grpSpPr>
        <p:cxnSp>
          <p:nvCxnSpPr>
            <p:cNvPr id="48" name="Straight Connector 47"/>
            <p:cNvCxnSpPr/>
            <p:nvPr/>
          </p:nvCxnSpPr>
          <p:spPr>
            <a:xfrm>
              <a:off x="8532440" y="3212976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 Box 7"/>
            <p:cNvSpPr txBox="1">
              <a:spLocks noChangeArrowheads="1"/>
            </p:cNvSpPr>
            <p:nvPr/>
          </p:nvSpPr>
          <p:spPr bwMode="auto">
            <a:xfrm>
              <a:off x="8621216" y="2905199"/>
              <a:ext cx="42366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k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grpSp>
          <p:nvGrpSpPr>
            <p:cNvPr id="50" name="Group 112"/>
            <p:cNvGrpSpPr/>
            <p:nvPr/>
          </p:nvGrpSpPr>
          <p:grpSpPr>
            <a:xfrm>
              <a:off x="8092008" y="3212976"/>
              <a:ext cx="952872" cy="648072"/>
              <a:chOff x="7435552" y="3212976"/>
              <a:chExt cx="952872" cy="648072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8388424" y="3212976"/>
                <a:ext cx="0" cy="36004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7452320" y="3573016"/>
                <a:ext cx="93610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Arrow Connector 52"/>
              <p:cNvCxnSpPr/>
              <p:nvPr/>
            </p:nvCxnSpPr>
            <p:spPr>
              <a:xfrm>
                <a:off x="7435552" y="3573016"/>
                <a:ext cx="8384" cy="288032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4" name="Group 117"/>
          <p:cNvGrpSpPr/>
          <p:nvPr/>
        </p:nvGrpSpPr>
        <p:grpSpPr>
          <a:xfrm>
            <a:off x="5148064" y="2707759"/>
            <a:ext cx="1440160" cy="307777"/>
            <a:chOff x="5660504" y="3697287"/>
            <a:chExt cx="1440160" cy="307777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5660504" y="3985319"/>
              <a:ext cx="1368152" cy="0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 Box 7"/>
            <p:cNvSpPr txBox="1">
              <a:spLocks noChangeArrowheads="1"/>
            </p:cNvSpPr>
            <p:nvPr/>
          </p:nvSpPr>
          <p:spPr bwMode="auto">
            <a:xfrm>
              <a:off x="6452592" y="3697287"/>
              <a:ext cx="64807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SKE</a:t>
              </a:r>
              <a:endParaRPr lang="en-US" sz="1400" baseline="300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57" name="Text Box 7"/>
          <p:cNvSpPr txBox="1">
            <a:spLocks noChangeArrowheads="1"/>
          </p:cNvSpPr>
          <p:nvPr/>
        </p:nvSpPr>
        <p:spPr bwMode="auto">
          <a:xfrm>
            <a:off x="8172400" y="2511480"/>
            <a:ext cx="42366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>
                <a:sym typeface="Symbol"/>
              </a:rPr>
              <a:t>m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824011" y="1422068"/>
            <a:ext cx="793460" cy="369332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0000FF"/>
                </a:solidFill>
              </a:rPr>
              <a:t>Enc</a:t>
            </a:r>
            <a:r>
              <a:rPr lang="en-US" sz="1400" baseline="30000" dirty="0" err="1" smtClean="0">
                <a:solidFill>
                  <a:srgbClr val="0000FF"/>
                </a:solidFill>
              </a:rPr>
              <a:t>Hyb</a:t>
            </a:r>
            <a:endParaRPr lang="en-US" sz="1400" baseline="30000" dirty="0">
              <a:solidFill>
                <a:srgbClr val="0000FF"/>
              </a:solidFill>
            </a:endParaRPr>
          </a:p>
        </p:txBody>
      </p:sp>
      <p:sp>
        <p:nvSpPr>
          <p:cNvPr id="59" name="Text Box 7"/>
          <p:cNvSpPr txBox="1">
            <a:spLocks noChangeArrowheads="1"/>
          </p:cNvSpPr>
          <p:nvPr/>
        </p:nvSpPr>
        <p:spPr bwMode="auto">
          <a:xfrm>
            <a:off x="2195736" y="2401143"/>
            <a:ext cx="42366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>
                <a:sym typeface="Symbol"/>
              </a:rPr>
              <a:t>k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1777527" y="2007424"/>
            <a:ext cx="922135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Encaps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1835696" y="2727504"/>
            <a:ext cx="799071" cy="369332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Enc</a:t>
            </a:r>
            <a:r>
              <a:rPr lang="en-US" sz="1400" baseline="30000" dirty="0" err="1" smtClean="0">
                <a:solidFill>
                  <a:srgbClr val="FF0000"/>
                </a:solidFill>
              </a:rPr>
              <a:t>SKE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cxnSp>
        <p:nvCxnSpPr>
          <p:cNvPr id="63" name="Straight Connector 62"/>
          <p:cNvCxnSpPr>
            <a:stCxn id="60" idx="2"/>
            <a:endCxn id="61" idx="0"/>
          </p:cNvCxnSpPr>
          <p:nvPr/>
        </p:nvCxnSpPr>
        <p:spPr>
          <a:xfrm flipH="1">
            <a:off x="2235232" y="2376756"/>
            <a:ext cx="3363" cy="350748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6444340" y="1935416"/>
            <a:ext cx="95020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Decaps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588224" y="2799512"/>
            <a:ext cx="827136" cy="369332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Dec</a:t>
            </a:r>
            <a:r>
              <a:rPr lang="en-US" sz="1400" baseline="30000" dirty="0" err="1" smtClean="0">
                <a:solidFill>
                  <a:srgbClr val="FF0000"/>
                </a:solidFill>
              </a:rPr>
              <a:t>SKE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516216" y="1431360"/>
            <a:ext cx="821525" cy="369332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 smtClean="0">
                <a:solidFill>
                  <a:srgbClr val="0000FF"/>
                </a:solidFill>
              </a:rPr>
              <a:t>Dec</a:t>
            </a:r>
            <a:r>
              <a:rPr lang="en-US" sz="1400" baseline="30000" dirty="0" err="1" smtClean="0">
                <a:solidFill>
                  <a:srgbClr val="0000FF"/>
                </a:solidFill>
              </a:rPr>
              <a:t>Hyb</a:t>
            </a:r>
            <a:endParaRPr lang="en-US" sz="1400" baseline="30000" dirty="0">
              <a:solidFill>
                <a:srgbClr val="0000FF"/>
              </a:solidFill>
            </a:endParaRPr>
          </a:p>
        </p:txBody>
      </p:sp>
      <p:cxnSp>
        <p:nvCxnSpPr>
          <p:cNvPr id="67" name="Straight Connector 66"/>
          <p:cNvCxnSpPr/>
          <p:nvPr/>
        </p:nvCxnSpPr>
        <p:spPr>
          <a:xfrm>
            <a:off x="7452320" y="2943528"/>
            <a:ext cx="1183940" cy="0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09739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-108520" y="-27384"/>
            <a:ext cx="9396536" cy="46805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KEM: Syntax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58370" name="AutoShape 2" descr="Image result for smil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" name="AutoShape 2" descr="Image result for us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5" descr="Image result for key clip ar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Image result for key clip ar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12" descr="Image result for user clipart"/>
          <p:cNvSpPr>
            <a:spLocks noChangeAspect="1" noChangeArrowheads="1"/>
          </p:cNvSpPr>
          <p:nvPr/>
        </p:nvSpPr>
        <p:spPr bwMode="auto">
          <a:xfrm>
            <a:off x="765175" y="40466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107504" y="744959"/>
            <a:ext cx="84249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en-US" sz="1400" dirty="0" smtClean="0">
                <a:sym typeface="Symbol"/>
              </a:rPr>
              <a:t>KEM is a collection of 3 PPT algorithms (Gen, </a:t>
            </a:r>
            <a:r>
              <a:rPr lang="en-US" sz="1400" dirty="0" err="1" smtClean="0">
                <a:sym typeface="Symbol"/>
              </a:rPr>
              <a:t>Encaps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Decaps</a:t>
            </a:r>
            <a:r>
              <a:rPr lang="en-US" sz="1400" dirty="0" smtClean="0">
                <a:sym typeface="Symbol"/>
              </a:rPr>
              <a:t>)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1806860" y="1535886"/>
            <a:ext cx="790873" cy="380946"/>
            <a:chOff x="1756519" y="2708920"/>
            <a:chExt cx="790873" cy="380946"/>
          </a:xfrm>
        </p:grpSpPr>
        <p:sp>
          <p:nvSpPr>
            <p:cNvPr id="44" name="Rectangle 43"/>
            <p:cNvSpPr/>
            <p:nvPr/>
          </p:nvSpPr>
          <p:spPr>
            <a:xfrm>
              <a:off x="1756519" y="2708920"/>
              <a:ext cx="496887" cy="38094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46" name="Text Box 7"/>
            <p:cNvSpPr txBox="1">
              <a:spLocks noChangeArrowheads="1"/>
            </p:cNvSpPr>
            <p:nvPr/>
          </p:nvSpPr>
          <p:spPr bwMode="auto">
            <a:xfrm>
              <a:off x="1763688" y="2782089"/>
              <a:ext cx="78370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/>
                <a:t>Gen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47" name="Straight Arrow Connector 46"/>
          <p:cNvCxnSpPr/>
          <p:nvPr/>
        </p:nvCxnSpPr>
        <p:spPr>
          <a:xfrm>
            <a:off x="1224842" y="1700808"/>
            <a:ext cx="582018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1345977" y="1412776"/>
            <a:ext cx="468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/>
              <a:t>1</a:t>
            </a:r>
            <a:r>
              <a:rPr lang="en-US" sz="2000" baseline="30000" dirty="0" smtClean="0"/>
              <a:t>n</a:t>
            </a:r>
            <a:endParaRPr lang="en-US" sz="2000" baseline="30000" dirty="0" smtClean="0">
              <a:solidFill>
                <a:srgbClr val="0000FF"/>
              </a:solidFill>
            </a:endParaRPr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2310916" y="1700808"/>
            <a:ext cx="1360983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2310916" y="1412776"/>
            <a:ext cx="15410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err="1"/>
              <a:t>p</a:t>
            </a:r>
            <a:r>
              <a:rPr lang="en-US" sz="1400" dirty="0" err="1" smtClean="0"/>
              <a:t>k</a:t>
            </a:r>
            <a:r>
              <a:rPr lang="en-US" sz="1400" dirty="0" smtClean="0"/>
              <a:t>, </a:t>
            </a:r>
            <a:r>
              <a:rPr lang="en-US" sz="1400" dirty="0" err="1" smtClean="0"/>
              <a:t>sk</a:t>
            </a:r>
            <a:r>
              <a:rPr lang="en-US" sz="1400" dirty="0" smtClean="0"/>
              <a:t> </a:t>
            </a:r>
            <a:r>
              <a:rPr lang="en-US" sz="1400" dirty="0" smtClean="0">
                <a:sym typeface="Symbol"/>
              </a:rPr>
              <a:t> {0, 1}</a:t>
            </a:r>
            <a:r>
              <a:rPr lang="en-US" sz="2000" baseline="30000" dirty="0" smtClean="0">
                <a:sym typeface="Symbol"/>
              </a:rPr>
              <a:t>n</a:t>
            </a:r>
            <a:endParaRPr lang="en-US" sz="2000" baseline="30000" dirty="0" smtClean="0">
              <a:solidFill>
                <a:srgbClr val="0000FF"/>
              </a:solidFill>
            </a:endParaRPr>
          </a:p>
        </p:txBody>
      </p: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4652392" y="1412776"/>
            <a:ext cx="251189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Syntax:   (</a:t>
            </a:r>
            <a:r>
              <a:rPr lang="en-US" sz="1400" dirty="0" err="1" smtClean="0">
                <a:sym typeface="Symbol"/>
              </a:rPr>
              <a:t>pk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sk</a:t>
            </a:r>
            <a:r>
              <a:rPr lang="en-US" sz="1400" dirty="0" smtClean="0">
                <a:sym typeface="Symbol"/>
              </a:rPr>
              <a:t>)  Gen(1</a:t>
            </a:r>
            <a:r>
              <a:rPr lang="en-US" sz="2000" baseline="30000" dirty="0" smtClean="0">
                <a:sym typeface="Symbol"/>
              </a:rPr>
              <a:t>n</a:t>
            </a:r>
            <a:r>
              <a:rPr lang="en-US" sz="1400" dirty="0" smtClean="0">
                <a:sym typeface="Symbol"/>
              </a:rPr>
              <a:t>)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1698848" y="3284984"/>
            <a:ext cx="1288976" cy="380946"/>
            <a:chOff x="1763688" y="2708920"/>
            <a:chExt cx="941493" cy="380946"/>
          </a:xfrm>
        </p:grpSpPr>
        <p:sp>
          <p:nvSpPr>
            <p:cNvPr id="58" name="Rectangle 57"/>
            <p:cNvSpPr/>
            <p:nvPr/>
          </p:nvSpPr>
          <p:spPr>
            <a:xfrm>
              <a:off x="1763688" y="2708920"/>
              <a:ext cx="514889" cy="38094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59" name="Text Box 7"/>
            <p:cNvSpPr txBox="1">
              <a:spLocks noChangeArrowheads="1"/>
            </p:cNvSpPr>
            <p:nvPr/>
          </p:nvSpPr>
          <p:spPr bwMode="auto">
            <a:xfrm>
              <a:off x="1763688" y="2708920"/>
              <a:ext cx="94149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err="1" smtClean="0"/>
                <a:t>Encaps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60" name="Straight Arrow Connector 59"/>
          <p:cNvCxnSpPr/>
          <p:nvPr/>
        </p:nvCxnSpPr>
        <p:spPr>
          <a:xfrm>
            <a:off x="971600" y="3501008"/>
            <a:ext cx="727249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1115616" y="3193231"/>
            <a:ext cx="50405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/>
              <a:t>1</a:t>
            </a:r>
            <a:r>
              <a:rPr lang="en-US" sz="2000" baseline="30000" dirty="0" smtClean="0"/>
              <a:t>n</a:t>
            </a:r>
            <a:endParaRPr lang="en-US" sz="2000" baseline="30000" dirty="0" smtClean="0">
              <a:solidFill>
                <a:srgbClr val="0000FF"/>
              </a:solidFill>
            </a:endParaRPr>
          </a:p>
        </p:txBody>
      </p:sp>
      <p:cxnSp>
        <p:nvCxnSpPr>
          <p:cNvPr id="62" name="Straight Arrow Connector 61"/>
          <p:cNvCxnSpPr/>
          <p:nvPr/>
        </p:nvCxnSpPr>
        <p:spPr>
          <a:xfrm>
            <a:off x="2411760" y="3501008"/>
            <a:ext cx="496887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 Box 7"/>
          <p:cNvSpPr txBox="1">
            <a:spLocks noChangeArrowheads="1"/>
          </p:cNvSpPr>
          <p:nvPr/>
        </p:nvSpPr>
        <p:spPr bwMode="auto">
          <a:xfrm>
            <a:off x="2476599" y="3193231"/>
            <a:ext cx="468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err="1"/>
              <a:t>c</a:t>
            </a:r>
            <a:r>
              <a:rPr lang="en-US" sz="1400" dirty="0" err="1" smtClean="0"/>
              <a:t>,k</a:t>
            </a:r>
            <a:endParaRPr lang="en-US" sz="1400" baseline="30000" dirty="0" smtClean="0">
              <a:solidFill>
                <a:srgbClr val="0000FF"/>
              </a:solidFill>
            </a:endParaRPr>
          </a:p>
        </p:txBody>
      </p:sp>
      <p:cxnSp>
        <p:nvCxnSpPr>
          <p:cNvPr id="66" name="Straight Arrow Connector 65"/>
          <p:cNvCxnSpPr/>
          <p:nvPr/>
        </p:nvCxnSpPr>
        <p:spPr>
          <a:xfrm>
            <a:off x="1979712" y="2780928"/>
            <a:ext cx="0" cy="51244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 Box 7"/>
          <p:cNvSpPr txBox="1">
            <a:spLocks noChangeArrowheads="1"/>
          </p:cNvSpPr>
          <p:nvPr/>
        </p:nvSpPr>
        <p:spPr bwMode="auto">
          <a:xfrm>
            <a:off x="1979712" y="2780928"/>
            <a:ext cx="468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err="1" smtClean="0"/>
              <a:t>pk</a:t>
            </a:r>
            <a:endParaRPr lang="en-US" sz="1400" baseline="30000" dirty="0" smtClean="0">
              <a:solidFill>
                <a:srgbClr val="0000FF"/>
              </a:solidFill>
            </a:endParaRPr>
          </a:p>
        </p:txBody>
      </p:sp>
      <p:sp>
        <p:nvSpPr>
          <p:cNvPr id="70" name="Text Box 7"/>
          <p:cNvSpPr txBox="1">
            <a:spLocks noChangeArrowheads="1"/>
          </p:cNvSpPr>
          <p:nvPr/>
        </p:nvSpPr>
        <p:spPr bwMode="auto">
          <a:xfrm>
            <a:off x="4644008" y="3068960"/>
            <a:ext cx="381642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Syntax:   (</a:t>
            </a:r>
            <a:r>
              <a:rPr lang="en-US" sz="1400" dirty="0" err="1" smtClean="0">
                <a:sym typeface="Symbol"/>
              </a:rPr>
              <a:t>c,k</a:t>
            </a:r>
            <a:r>
              <a:rPr lang="en-US" sz="1400" dirty="0" smtClean="0">
                <a:sym typeface="Symbol"/>
              </a:rPr>
              <a:t>)  </a:t>
            </a:r>
            <a:r>
              <a:rPr lang="en-US" sz="1400" dirty="0" err="1" smtClean="0">
                <a:sym typeface="Symbol"/>
              </a:rPr>
              <a:t>Encaps</a:t>
            </a:r>
            <a:r>
              <a:rPr lang="en-US" sz="2000" baseline="-25000" dirty="0" err="1" smtClean="0">
                <a:sym typeface="Symbol"/>
              </a:rPr>
              <a:t>pk</a:t>
            </a:r>
            <a:r>
              <a:rPr lang="en-US" sz="1400" dirty="0" smtClean="0">
                <a:sym typeface="Symbol"/>
              </a:rPr>
              <a:t>(1</a:t>
            </a:r>
            <a:r>
              <a:rPr lang="en-US" sz="1400" baseline="30000" dirty="0" smtClean="0">
                <a:sym typeface="Symbol"/>
              </a:rPr>
              <a:t>n</a:t>
            </a:r>
            <a:r>
              <a:rPr lang="en-US" sz="1400" dirty="0" smtClean="0">
                <a:sym typeface="Symbol"/>
              </a:rPr>
              <a:t>)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71" name="Text Box 7"/>
          <p:cNvSpPr txBox="1">
            <a:spLocks noChangeArrowheads="1"/>
          </p:cNvSpPr>
          <p:nvPr/>
        </p:nvSpPr>
        <p:spPr bwMode="auto">
          <a:xfrm>
            <a:off x="4652392" y="3501009"/>
            <a:ext cx="186382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olidFill>
                  <a:srgbClr val="0000FF"/>
                </a:solidFill>
                <a:sym typeface="Symbol"/>
              </a:rPr>
              <a:t>R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andomized </a:t>
            </a:r>
            <a:r>
              <a:rPr lang="en-US" sz="1400" dirty="0" err="1" smtClean="0">
                <a:solidFill>
                  <a:srgbClr val="0000FF"/>
                </a:solidFill>
                <a:sym typeface="Symbol"/>
              </a:rPr>
              <a:t>Algo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140866" y="4788768"/>
            <a:ext cx="1918966" cy="821378"/>
            <a:chOff x="1140866" y="4788768"/>
            <a:chExt cx="1918966" cy="821378"/>
          </a:xfrm>
        </p:grpSpPr>
        <p:grpSp>
          <p:nvGrpSpPr>
            <p:cNvPr id="72" name="Group 71"/>
            <p:cNvGrpSpPr/>
            <p:nvPr/>
          </p:nvGrpSpPr>
          <p:grpSpPr>
            <a:xfrm>
              <a:off x="1547664" y="5229200"/>
              <a:ext cx="792088" cy="380946"/>
              <a:chOff x="1698849" y="2708920"/>
              <a:chExt cx="792088" cy="380946"/>
            </a:xfrm>
          </p:grpSpPr>
          <p:sp>
            <p:nvSpPr>
              <p:cNvPr id="73" name="Rectangle 72"/>
              <p:cNvSpPr/>
              <p:nvPr/>
            </p:nvSpPr>
            <p:spPr>
              <a:xfrm>
                <a:off x="1763688" y="2708920"/>
                <a:ext cx="727249" cy="38094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74" name="Text Box 7"/>
              <p:cNvSpPr txBox="1">
                <a:spLocks noChangeArrowheads="1"/>
              </p:cNvSpPr>
              <p:nvPr/>
            </p:nvSpPr>
            <p:spPr bwMode="auto">
              <a:xfrm>
                <a:off x="1698849" y="2708920"/>
                <a:ext cx="783704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 err="1" smtClean="0"/>
                  <a:t>Decaps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  <p:cxnSp>
          <p:nvCxnSpPr>
            <p:cNvPr id="75" name="Straight Arrow Connector 74"/>
            <p:cNvCxnSpPr/>
            <p:nvPr/>
          </p:nvCxnSpPr>
          <p:spPr>
            <a:xfrm>
              <a:off x="1140866" y="5445224"/>
              <a:ext cx="471637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 Box 7"/>
            <p:cNvSpPr txBox="1">
              <a:spLocks noChangeArrowheads="1"/>
            </p:cNvSpPr>
            <p:nvPr/>
          </p:nvSpPr>
          <p:spPr bwMode="auto">
            <a:xfrm>
              <a:off x="1223628" y="5137447"/>
              <a:ext cx="4680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/>
                <a:t>c</a:t>
              </a:r>
              <a:endParaRPr lang="en-US" sz="1400" baseline="30000" dirty="0" smtClean="0">
                <a:solidFill>
                  <a:srgbClr val="0000FF"/>
                </a:solidFill>
              </a:endParaRPr>
            </a:p>
          </p:txBody>
        </p:sp>
        <p:cxnSp>
          <p:nvCxnSpPr>
            <p:cNvPr id="77" name="Straight Arrow Connector 76"/>
            <p:cNvCxnSpPr/>
            <p:nvPr/>
          </p:nvCxnSpPr>
          <p:spPr>
            <a:xfrm flipV="1">
              <a:off x="2339752" y="5445224"/>
              <a:ext cx="720080" cy="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 Box 7"/>
            <p:cNvSpPr txBox="1">
              <a:spLocks noChangeArrowheads="1"/>
            </p:cNvSpPr>
            <p:nvPr/>
          </p:nvSpPr>
          <p:spPr bwMode="auto">
            <a:xfrm>
              <a:off x="2447764" y="5137447"/>
              <a:ext cx="4680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/>
                <a:t>k</a:t>
              </a:r>
              <a:endParaRPr lang="en-US" sz="1400" baseline="30000" dirty="0" smtClean="0">
                <a:solidFill>
                  <a:srgbClr val="0000FF"/>
                </a:solidFill>
              </a:endParaRPr>
            </a:p>
          </p:txBody>
        </p:sp>
        <p:cxnSp>
          <p:nvCxnSpPr>
            <p:cNvPr id="79" name="Straight Arrow Connector 78"/>
            <p:cNvCxnSpPr/>
            <p:nvPr/>
          </p:nvCxnSpPr>
          <p:spPr>
            <a:xfrm>
              <a:off x="1907704" y="4797152"/>
              <a:ext cx="0" cy="43204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 Box 7"/>
            <p:cNvSpPr txBox="1">
              <a:spLocks noChangeArrowheads="1"/>
            </p:cNvSpPr>
            <p:nvPr/>
          </p:nvSpPr>
          <p:spPr bwMode="auto">
            <a:xfrm>
              <a:off x="1907704" y="4788768"/>
              <a:ext cx="4680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err="1" smtClean="0"/>
                <a:t>sk</a:t>
              </a:r>
              <a:endParaRPr lang="en-US" sz="1400" baseline="300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4644008" y="4437112"/>
            <a:ext cx="251189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Syntax:   k := </a:t>
            </a:r>
            <a:r>
              <a:rPr lang="en-US" sz="1400" dirty="0" err="1" smtClean="0">
                <a:sym typeface="Symbol"/>
              </a:rPr>
              <a:t>Dec</a:t>
            </a:r>
            <a:r>
              <a:rPr lang="en-US" sz="2000" baseline="-25000" dirty="0" err="1" smtClean="0">
                <a:sym typeface="Symbol"/>
              </a:rPr>
              <a:t>sk</a:t>
            </a:r>
            <a:r>
              <a:rPr lang="en-US" sz="1400" dirty="0" smtClean="0">
                <a:sym typeface="Symbol"/>
              </a:rPr>
              <a:t>(c)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83" name="Text Box 7"/>
          <p:cNvSpPr txBox="1">
            <a:spLocks noChangeArrowheads="1"/>
          </p:cNvSpPr>
          <p:nvPr/>
        </p:nvSpPr>
        <p:spPr bwMode="auto">
          <a:xfrm>
            <a:off x="4644008" y="5426640"/>
            <a:ext cx="417646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Except with a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negligible probability over (</a:t>
            </a:r>
            <a:r>
              <a:rPr lang="en-US" sz="1400" dirty="0" err="1" smtClean="0">
                <a:solidFill>
                  <a:srgbClr val="FF0000"/>
                </a:solidFill>
                <a:sym typeface="Symbol"/>
              </a:rPr>
              <a:t>pk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, </a:t>
            </a:r>
            <a:r>
              <a:rPr lang="en-US" sz="1400" dirty="0" err="1" smtClean="0">
                <a:solidFill>
                  <a:srgbClr val="FF0000"/>
                </a:solidFill>
                <a:sym typeface="Symbol"/>
              </a:rPr>
              <a:t>sk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) </a:t>
            </a:r>
            <a:r>
              <a:rPr lang="en-US" sz="1400" dirty="0" smtClean="0">
                <a:sym typeface="Symbol"/>
              </a:rPr>
              <a:t>output by Gen(1</a:t>
            </a:r>
            <a:r>
              <a:rPr lang="en-US" sz="2000" baseline="30000" dirty="0" smtClean="0">
                <a:sym typeface="Symbol"/>
              </a:rPr>
              <a:t>n</a:t>
            </a:r>
            <a:r>
              <a:rPr lang="en-US" sz="1400" dirty="0" smtClean="0">
                <a:sym typeface="Symbol"/>
              </a:rPr>
              <a:t>), we require that if </a:t>
            </a:r>
            <a:r>
              <a:rPr lang="en-US" sz="1400" dirty="0" err="1" smtClean="0">
                <a:sym typeface="Symbol"/>
              </a:rPr>
              <a:t>Encaps</a:t>
            </a:r>
            <a:r>
              <a:rPr lang="en-US" sz="1400" dirty="0" smtClean="0">
                <a:sym typeface="Symbol"/>
              </a:rPr>
              <a:t>(1</a:t>
            </a:r>
            <a:r>
              <a:rPr lang="en-US" sz="1400" baseline="30000" dirty="0" smtClean="0">
                <a:sym typeface="Symbol"/>
              </a:rPr>
              <a:t>n</a:t>
            </a:r>
            <a:r>
              <a:rPr lang="en-US" sz="1400" dirty="0" smtClean="0">
                <a:sym typeface="Symbol"/>
              </a:rPr>
              <a:t>) outputs (</a:t>
            </a:r>
            <a:r>
              <a:rPr lang="en-US" sz="1400" dirty="0" err="1" smtClean="0">
                <a:sym typeface="Symbol"/>
              </a:rPr>
              <a:t>c,k</a:t>
            </a:r>
            <a:r>
              <a:rPr lang="en-US" sz="1400" dirty="0" smtClean="0">
                <a:sym typeface="Symbol"/>
              </a:rPr>
              <a:t>) then 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4644008" y="6217567"/>
            <a:ext cx="13681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err="1" smtClean="0">
                <a:sym typeface="Symbol"/>
              </a:rPr>
              <a:t>Dec</a:t>
            </a:r>
            <a:r>
              <a:rPr lang="en-US" sz="2000" baseline="-25000" dirty="0" err="1" smtClean="0">
                <a:sym typeface="Symbol"/>
              </a:rPr>
              <a:t>sk</a:t>
            </a:r>
            <a:r>
              <a:rPr lang="en-US" sz="1400" dirty="0" smtClean="0">
                <a:sym typeface="Symbol"/>
              </a:rPr>
              <a:t>(</a:t>
            </a:r>
            <a:r>
              <a:rPr lang="en-US" sz="1400" dirty="0">
                <a:sym typeface="Symbol"/>
              </a:rPr>
              <a:t>c</a:t>
            </a:r>
            <a:r>
              <a:rPr lang="en-US" sz="1400" dirty="0" smtClean="0">
                <a:sym typeface="Symbol"/>
              </a:rPr>
              <a:t>):= k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4644008" y="1897087"/>
            <a:ext cx="251189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sym typeface="Symbol"/>
              </a:rPr>
              <a:t>Randomized </a:t>
            </a:r>
            <a:r>
              <a:rPr lang="en-US" sz="1400" dirty="0" err="1" smtClean="0">
                <a:solidFill>
                  <a:srgbClr val="0000FF"/>
                </a:solidFill>
                <a:sym typeface="Symbol"/>
              </a:rPr>
              <a:t>Algo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52" name="Text Box 7"/>
          <p:cNvSpPr txBox="1">
            <a:spLocks noChangeArrowheads="1"/>
          </p:cNvSpPr>
          <p:nvPr/>
        </p:nvSpPr>
        <p:spPr bwMode="auto">
          <a:xfrm>
            <a:off x="4644008" y="4797152"/>
            <a:ext cx="223139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</a:rPr>
              <a:t>Deterministic (</a:t>
            </a:r>
            <a:r>
              <a:rPr lang="en-US" sz="1400" dirty="0" err="1" smtClean="0">
                <a:solidFill>
                  <a:srgbClr val="0000FF"/>
                </a:solidFill>
              </a:rPr>
              <a:t>w.l.o.g</a:t>
            </a:r>
            <a:r>
              <a:rPr lang="en-US" sz="1400" dirty="0" smtClean="0">
                <a:solidFill>
                  <a:srgbClr val="0000FF"/>
                </a:solidFill>
              </a:rPr>
              <a:t>)</a:t>
            </a:r>
            <a:endParaRPr lang="en-US" sz="1400" baseline="300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839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51" grpId="0"/>
      <p:bldP spid="56" grpId="0"/>
      <p:bldP spid="61" grpId="0"/>
      <p:bldP spid="63" grpId="0"/>
      <p:bldP spid="67" grpId="0"/>
      <p:bldP spid="70" grpId="0"/>
      <p:bldP spid="71" grpId="0"/>
      <p:bldP spid="82" grpId="0"/>
      <p:bldP spid="83" grpId="0"/>
      <p:bldP spid="84" grpId="0"/>
      <p:bldP spid="49" grpId="0"/>
      <p:bldP spid="5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-108520" y="8620"/>
            <a:ext cx="9396536" cy="46805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CPA Security for KEM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58370" name="AutoShape 2" descr="Image result for smil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" name="AutoShape 2" descr="Image result for us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5" descr="Image result for key clip ar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Image result for key clip ar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12" descr="Image result for user clipart"/>
          <p:cNvSpPr>
            <a:spLocks noChangeAspect="1" noChangeArrowheads="1"/>
          </p:cNvSpPr>
          <p:nvPr/>
        </p:nvSpPr>
        <p:spPr bwMode="auto">
          <a:xfrm>
            <a:off x="765175" y="40466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2" descr="Image result for serv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5" descr="Image result for laptop user clipart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8" descr="Image result for laptop user smiley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1538" y="2572471"/>
            <a:ext cx="1537113" cy="92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2492896"/>
            <a:ext cx="1514272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Text Box 7"/>
          <p:cNvSpPr txBox="1">
            <a:spLocks noChangeArrowheads="1"/>
          </p:cNvSpPr>
          <p:nvPr/>
        </p:nvSpPr>
        <p:spPr bwMode="auto">
          <a:xfrm>
            <a:off x="5926050" y="1249015"/>
            <a:ext cx="282241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 = </a:t>
            </a:r>
            <a:r>
              <a:rPr lang="en-US" sz="1400" dirty="0" smtClean="0"/>
              <a:t>(Gen, </a:t>
            </a:r>
            <a:r>
              <a:rPr lang="en-US" sz="1400" dirty="0" err="1" smtClean="0"/>
              <a:t>Encaps</a:t>
            </a:r>
            <a:r>
              <a:rPr lang="en-US" sz="1400" dirty="0" smtClean="0"/>
              <a:t>, </a:t>
            </a:r>
            <a:r>
              <a:rPr lang="en-US" sz="1400" dirty="0" err="1" smtClean="0"/>
              <a:t>Decaps</a:t>
            </a:r>
            <a:r>
              <a:rPr lang="en-US" sz="1400" dirty="0" smtClean="0"/>
              <a:t>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251520" y="3450486"/>
            <a:ext cx="15121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I can break 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45" name="Text Box 7"/>
          <p:cNvSpPr txBox="1">
            <a:spLocks noChangeArrowheads="1"/>
          </p:cNvSpPr>
          <p:nvPr/>
        </p:nvSpPr>
        <p:spPr bwMode="auto">
          <a:xfrm>
            <a:off x="6439562" y="3501008"/>
            <a:ext cx="166083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Let me verify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grpSp>
        <p:nvGrpSpPr>
          <p:cNvPr id="53" name="Group 48"/>
          <p:cNvGrpSpPr/>
          <p:nvPr/>
        </p:nvGrpSpPr>
        <p:grpSpPr>
          <a:xfrm>
            <a:off x="8362056" y="3501010"/>
            <a:ext cx="890464" cy="307777"/>
            <a:chOff x="7474944" y="5223804"/>
            <a:chExt cx="1003796" cy="561692"/>
          </a:xfrm>
        </p:grpSpPr>
        <p:sp>
          <p:nvSpPr>
            <p:cNvPr id="55" name="Rectangle 54"/>
            <p:cNvSpPr/>
            <p:nvPr/>
          </p:nvSpPr>
          <p:spPr>
            <a:xfrm>
              <a:off x="7524329" y="5301208"/>
              <a:ext cx="768825" cy="46388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56" name="Text Box 7"/>
            <p:cNvSpPr txBox="1">
              <a:spLocks noChangeArrowheads="1"/>
            </p:cNvSpPr>
            <p:nvPr/>
          </p:nvSpPr>
          <p:spPr bwMode="auto">
            <a:xfrm>
              <a:off x="7474944" y="5223804"/>
              <a:ext cx="1003796" cy="56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Gen(1</a:t>
              </a:r>
              <a:r>
                <a:rPr lang="en-US" sz="1400" baseline="30000" dirty="0" smtClean="0"/>
                <a:t>n</a:t>
              </a:r>
              <a:r>
                <a:rPr lang="en-US" sz="1400" dirty="0" smtClean="0"/>
                <a:t>)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7452320" y="2852935"/>
            <a:ext cx="1206246" cy="360042"/>
            <a:chOff x="7267392" y="1763812"/>
            <a:chExt cx="1359768" cy="657076"/>
          </a:xfrm>
        </p:grpSpPr>
        <p:cxnSp>
          <p:nvCxnSpPr>
            <p:cNvPr id="61" name="Straight Connector 60"/>
            <p:cNvCxnSpPr/>
            <p:nvPr/>
          </p:nvCxnSpPr>
          <p:spPr>
            <a:xfrm>
              <a:off x="7452320" y="2420888"/>
              <a:ext cx="951489" cy="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 Box 7"/>
            <p:cNvSpPr txBox="1">
              <a:spLocks noChangeArrowheads="1"/>
            </p:cNvSpPr>
            <p:nvPr/>
          </p:nvSpPr>
          <p:spPr bwMode="auto">
            <a:xfrm>
              <a:off x="7267392" y="1763812"/>
              <a:ext cx="1359768" cy="56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b </a:t>
              </a:r>
              <a:r>
                <a:rPr lang="en-US" sz="1400" dirty="0" smtClean="0">
                  <a:solidFill>
                    <a:srgbClr val="FF0000"/>
                  </a:solidFill>
                  <a:sym typeface="Symbol"/>
                </a:rPr>
                <a:t> {0, 1}</a:t>
              </a:r>
              <a:endParaRPr lang="en-US" sz="1400" dirty="0" smtClean="0">
                <a:solidFill>
                  <a:srgbClr val="FF0000"/>
                </a:solidFill>
              </a:endParaRPr>
            </a:p>
          </p:txBody>
        </p:sp>
      </p:grpSp>
      <p:cxnSp>
        <p:nvCxnSpPr>
          <p:cNvPr id="63" name="Straight Connector 62"/>
          <p:cNvCxnSpPr/>
          <p:nvPr/>
        </p:nvCxnSpPr>
        <p:spPr>
          <a:xfrm>
            <a:off x="2423374" y="3042327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2487252" y="3490929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 Box 7"/>
          <p:cNvSpPr txBox="1">
            <a:spLocks noChangeArrowheads="1"/>
          </p:cNvSpPr>
          <p:nvPr/>
        </p:nvSpPr>
        <p:spPr bwMode="auto">
          <a:xfrm>
            <a:off x="3275856" y="3183940"/>
            <a:ext cx="20366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b’ </a:t>
            </a:r>
            <a:r>
              <a:rPr lang="en-US" sz="1400" dirty="0" smtClean="0">
                <a:sym typeface="Symbol"/>
              </a:rPr>
              <a:t> {0, 1}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69" name="Text Box 7"/>
          <p:cNvSpPr txBox="1">
            <a:spLocks noChangeArrowheads="1"/>
          </p:cNvSpPr>
          <p:nvPr/>
        </p:nvSpPr>
        <p:spPr bwMode="auto">
          <a:xfrm>
            <a:off x="1979712" y="3789040"/>
            <a:ext cx="475717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(Attacker’s guess about encapsulated key)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70" name="Text Box 7"/>
          <p:cNvSpPr txBox="1">
            <a:spLocks noChangeArrowheads="1"/>
          </p:cNvSpPr>
          <p:nvPr/>
        </p:nvSpPr>
        <p:spPr bwMode="auto">
          <a:xfrm>
            <a:off x="3203848" y="4192052"/>
            <a:ext cx="172470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Game Output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grpSp>
        <p:nvGrpSpPr>
          <p:cNvPr id="71" name="Group 66"/>
          <p:cNvGrpSpPr/>
          <p:nvPr/>
        </p:nvGrpSpPr>
        <p:grpSpPr>
          <a:xfrm>
            <a:off x="2231740" y="4205111"/>
            <a:ext cx="1213683" cy="464607"/>
            <a:chOff x="7452320" y="1572982"/>
            <a:chExt cx="1368152" cy="847906"/>
          </a:xfrm>
        </p:grpSpPr>
        <p:cxnSp>
          <p:nvCxnSpPr>
            <p:cNvPr id="72" name="Straight Connector 71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 Box 7"/>
            <p:cNvSpPr txBox="1">
              <a:spLocks noChangeArrowheads="1"/>
            </p:cNvSpPr>
            <p:nvPr/>
          </p:nvSpPr>
          <p:spPr bwMode="auto">
            <a:xfrm rot="20725378">
              <a:off x="7460704" y="1572982"/>
              <a:ext cx="1359768" cy="56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b </a:t>
              </a:r>
              <a:r>
                <a:rPr lang="en-US" sz="1400" dirty="0" smtClean="0">
                  <a:solidFill>
                    <a:srgbClr val="FF0000"/>
                  </a:solidFill>
                  <a:sym typeface="Symbol"/>
                </a:rPr>
                <a:t>= b’</a:t>
              </a:r>
              <a:endParaRPr lang="en-US" sz="1400" dirty="0" smtClean="0">
                <a:solidFill>
                  <a:srgbClr val="FF0000"/>
                </a:solidFill>
              </a:endParaRPr>
            </a:p>
          </p:txBody>
        </p:sp>
      </p:grpSp>
      <p:sp>
        <p:nvSpPr>
          <p:cNvPr id="74" name="Text Box 7"/>
          <p:cNvSpPr txBox="1">
            <a:spLocks noChangeArrowheads="1"/>
          </p:cNvSpPr>
          <p:nvPr/>
        </p:nvSpPr>
        <p:spPr bwMode="auto">
          <a:xfrm>
            <a:off x="447800" y="4602614"/>
            <a:ext cx="21079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1 --- attacker won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grpSp>
        <p:nvGrpSpPr>
          <p:cNvPr id="75" name="Group 70"/>
          <p:cNvGrpSpPr/>
          <p:nvPr/>
        </p:nvGrpSpPr>
        <p:grpSpPr>
          <a:xfrm>
            <a:off x="4595228" y="4407271"/>
            <a:ext cx="1343522" cy="307777"/>
            <a:chOff x="6948264" y="1789529"/>
            <a:chExt cx="1514516" cy="561693"/>
          </a:xfrm>
        </p:grpSpPr>
        <p:cxnSp>
          <p:nvCxnSpPr>
            <p:cNvPr id="76" name="Straight Connector 75"/>
            <p:cNvCxnSpPr/>
            <p:nvPr/>
          </p:nvCxnSpPr>
          <p:spPr>
            <a:xfrm flipH="1" flipV="1">
              <a:off x="6948264" y="1867000"/>
              <a:ext cx="864096" cy="432047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 Box 7"/>
            <p:cNvSpPr txBox="1">
              <a:spLocks noChangeArrowheads="1"/>
            </p:cNvSpPr>
            <p:nvPr/>
          </p:nvSpPr>
          <p:spPr bwMode="auto">
            <a:xfrm rot="963375">
              <a:off x="7103012" y="1789529"/>
              <a:ext cx="1359768" cy="5616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0000FF"/>
                  </a:solidFill>
                </a:rPr>
                <a:t>b </a:t>
              </a:r>
              <a:r>
                <a:rPr lang="en-US" sz="1400" dirty="0" smtClean="0">
                  <a:solidFill>
                    <a:srgbClr val="0000FF"/>
                  </a:solidFill>
                  <a:sym typeface="Symbol"/>
                </a:rPr>
                <a:t> b’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5344344" y="4530606"/>
            <a:ext cx="21079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0 --- attacker lost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grpSp>
        <p:nvGrpSpPr>
          <p:cNvPr id="79" name="Group 75"/>
          <p:cNvGrpSpPr/>
          <p:nvPr/>
        </p:nvGrpSpPr>
        <p:grpSpPr>
          <a:xfrm>
            <a:off x="179512" y="1054477"/>
            <a:ext cx="5976664" cy="646331"/>
            <a:chOff x="179512" y="1002214"/>
            <a:chExt cx="5976664" cy="646331"/>
          </a:xfrm>
        </p:grpSpPr>
        <p:sp>
          <p:nvSpPr>
            <p:cNvPr id="80" name="Text Box 7"/>
            <p:cNvSpPr txBox="1">
              <a:spLocks noChangeArrowheads="1"/>
            </p:cNvSpPr>
            <p:nvPr/>
          </p:nvSpPr>
          <p:spPr bwMode="auto">
            <a:xfrm>
              <a:off x="179512" y="1196752"/>
              <a:ext cx="597666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err="1">
                  <a:solidFill>
                    <a:srgbClr val="0000FF"/>
                  </a:solidFill>
                  <a:sym typeface="Symbol"/>
                </a:rPr>
                <a:t>I</a:t>
              </a:r>
              <a:r>
                <a:rPr lang="en-US" sz="1400" dirty="0" err="1" smtClean="0">
                  <a:solidFill>
                    <a:srgbClr val="0000FF"/>
                  </a:solidFill>
                  <a:sym typeface="Symbol"/>
                </a:rPr>
                <a:t>ndistinguishability</a:t>
              </a:r>
              <a:r>
                <a:rPr lang="en-US" sz="1400" dirty="0" smtClean="0">
                  <a:solidFill>
                    <a:srgbClr val="0000FF"/>
                  </a:solidFill>
                  <a:sym typeface="Symbol"/>
                </a:rPr>
                <a:t> experiment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  <p:grpSp>
          <p:nvGrpSpPr>
            <p:cNvPr id="81" name="Group 74"/>
            <p:cNvGrpSpPr/>
            <p:nvPr/>
          </p:nvGrpSpPr>
          <p:grpSpPr>
            <a:xfrm>
              <a:off x="3059832" y="1002214"/>
              <a:ext cx="2232248" cy="646331"/>
              <a:chOff x="2564160" y="1628800"/>
              <a:chExt cx="2232248" cy="646331"/>
            </a:xfrm>
          </p:grpSpPr>
          <p:sp>
            <p:nvSpPr>
              <p:cNvPr id="82" name="Text Box 7"/>
              <p:cNvSpPr txBox="1">
                <a:spLocks noChangeArrowheads="1"/>
              </p:cNvSpPr>
              <p:nvPr/>
            </p:nvSpPr>
            <p:spPr bwMode="auto">
              <a:xfrm>
                <a:off x="2564160" y="1804754"/>
                <a:ext cx="223224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/>
                  <a:t>KEM         (n)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  <p:sp>
            <p:nvSpPr>
              <p:cNvPr id="83" name="Text Box 7"/>
              <p:cNvSpPr txBox="1">
                <a:spLocks noChangeArrowheads="1"/>
              </p:cNvSpPr>
              <p:nvPr/>
            </p:nvSpPr>
            <p:spPr bwMode="auto">
              <a:xfrm>
                <a:off x="3004592" y="1967354"/>
                <a:ext cx="63968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/>
                  <a:t>A, </a:t>
                </a:r>
                <a:r>
                  <a:rPr lang="en-US" sz="1400" dirty="0" smtClean="0">
                    <a:sym typeface="Symbol"/>
                  </a:rPr>
                  <a:t>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  <p:sp>
            <p:nvSpPr>
              <p:cNvPr id="84" name="Text Box 7"/>
              <p:cNvSpPr txBox="1">
                <a:spLocks noChangeArrowheads="1"/>
              </p:cNvSpPr>
              <p:nvPr/>
            </p:nvSpPr>
            <p:spPr bwMode="auto">
              <a:xfrm>
                <a:off x="3076600" y="1628800"/>
                <a:ext cx="63968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err="1" smtClean="0"/>
                  <a:t>cpa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100" name="Text Box 7"/>
          <p:cNvSpPr txBox="1">
            <a:spLocks noChangeArrowheads="1"/>
          </p:cNvSpPr>
          <p:nvPr/>
        </p:nvSpPr>
        <p:spPr bwMode="auto">
          <a:xfrm>
            <a:off x="475928" y="2132856"/>
            <a:ext cx="15037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PPT A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101" name="Straight Arrow Connector 100"/>
          <p:cNvCxnSpPr/>
          <p:nvPr/>
        </p:nvCxnSpPr>
        <p:spPr>
          <a:xfrm flipV="1">
            <a:off x="8748464" y="3774638"/>
            <a:ext cx="0" cy="36153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" name="Picture 2" descr="https://encrypted-tbn2.gstatic.com/images?q=tbn:ANd9GcSwsTqLN4QJQ_gBHvsPOVo5uM-ChpYI_wzBq-lnR91wydomJrIkUCXi65x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0432" y="3990662"/>
            <a:ext cx="216024" cy="518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Straight Arrow Connector 15"/>
          <p:cNvCxnSpPr/>
          <p:nvPr/>
        </p:nvCxnSpPr>
        <p:spPr>
          <a:xfrm flipH="1">
            <a:off x="7678651" y="3645024"/>
            <a:ext cx="709773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 Box 7"/>
          <p:cNvSpPr txBox="1">
            <a:spLocks noChangeArrowheads="1"/>
          </p:cNvSpPr>
          <p:nvPr/>
        </p:nvSpPr>
        <p:spPr bwMode="auto">
          <a:xfrm>
            <a:off x="7801000" y="3337247"/>
            <a:ext cx="80344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err="1">
                <a:sym typeface="Symbol"/>
              </a:rPr>
              <a:t>p</a:t>
            </a:r>
            <a:r>
              <a:rPr lang="en-US" sz="1400" dirty="0" err="1" smtClean="0">
                <a:sym typeface="Symbol"/>
              </a:rPr>
              <a:t>k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sk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106" name="Straight Connector 105"/>
          <p:cNvCxnSpPr/>
          <p:nvPr/>
        </p:nvCxnSpPr>
        <p:spPr>
          <a:xfrm>
            <a:off x="2411760" y="2420888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 Box 7"/>
          <p:cNvSpPr txBox="1">
            <a:spLocks noChangeArrowheads="1"/>
          </p:cNvSpPr>
          <p:nvPr/>
        </p:nvSpPr>
        <p:spPr bwMode="auto">
          <a:xfrm>
            <a:off x="3563888" y="2113111"/>
            <a:ext cx="80344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err="1" smtClean="0">
                <a:sym typeface="Symbol"/>
              </a:rPr>
              <a:t>pk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pic>
        <p:nvPicPr>
          <p:cNvPr id="108" name="Picture 2" descr="https://encrypted-tbn2.gstatic.com/images?q=tbn:ANd9GcSwsTqLN4QJQ_gBHvsPOVo5uM-ChpYI_wzBq-lnR91wydomJrIkUCXi65x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472" y="2838534"/>
            <a:ext cx="216024" cy="518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" name="Text Box 7"/>
          <p:cNvSpPr txBox="1">
            <a:spLocks noChangeArrowheads="1"/>
          </p:cNvSpPr>
          <p:nvPr/>
        </p:nvSpPr>
        <p:spPr bwMode="auto">
          <a:xfrm>
            <a:off x="251520" y="5115382"/>
            <a:ext cx="864096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   is CPA-secure if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for every PPT  attacker A</a:t>
            </a:r>
            <a:r>
              <a:rPr lang="en-US" sz="1400" dirty="0" smtClean="0">
                <a:sym typeface="Symbol"/>
              </a:rPr>
              <a:t>, the probability that A wins the experiment is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at most negligibly better than ½</a:t>
            </a:r>
          </a:p>
        </p:txBody>
      </p:sp>
      <p:grpSp>
        <p:nvGrpSpPr>
          <p:cNvPr id="113" name="Group 112"/>
          <p:cNvGrpSpPr/>
          <p:nvPr/>
        </p:nvGrpSpPr>
        <p:grpSpPr>
          <a:xfrm>
            <a:off x="2996208" y="5907470"/>
            <a:ext cx="3808040" cy="977914"/>
            <a:chOff x="5588496" y="5013176"/>
            <a:chExt cx="3808040" cy="977914"/>
          </a:xfrm>
        </p:grpSpPr>
        <p:sp>
          <p:nvSpPr>
            <p:cNvPr id="114" name="Text Box 7"/>
            <p:cNvSpPr txBox="1">
              <a:spLocks noChangeArrowheads="1"/>
            </p:cNvSpPr>
            <p:nvPr/>
          </p:nvSpPr>
          <p:spPr bwMode="auto">
            <a:xfrm>
              <a:off x="8028384" y="5221649"/>
              <a:ext cx="1368152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2000" dirty="0" smtClean="0">
                  <a:sym typeface="Symbol"/>
                </a:rPr>
                <a:t>½</a:t>
              </a:r>
              <a:r>
                <a:rPr lang="en-US" sz="1600" dirty="0" smtClean="0">
                  <a:sym typeface="Symbol"/>
                </a:rPr>
                <a:t> + </a:t>
              </a:r>
              <a:r>
                <a:rPr lang="en-US" sz="1600" dirty="0" err="1" smtClean="0">
                  <a:sym typeface="Symbol"/>
                </a:rPr>
                <a:t>negl</a:t>
              </a:r>
              <a:r>
                <a:rPr lang="en-US" sz="1600" dirty="0" smtClean="0">
                  <a:sym typeface="Symbol"/>
                </a:rPr>
                <a:t>(n)</a:t>
              </a:r>
            </a:p>
            <a:p>
              <a:pPr marL="457200" indent="-457200">
                <a:spcBef>
                  <a:spcPct val="50000"/>
                </a:spcBef>
              </a:pPr>
              <a:endParaRPr lang="en-US" sz="1600" dirty="0" smtClean="0">
                <a:solidFill>
                  <a:srgbClr val="0000FF"/>
                </a:solidFill>
              </a:endParaRPr>
            </a:p>
          </p:txBody>
        </p:sp>
        <p:grpSp>
          <p:nvGrpSpPr>
            <p:cNvPr id="115" name="Group 83"/>
            <p:cNvGrpSpPr/>
            <p:nvPr/>
          </p:nvGrpSpPr>
          <p:grpSpPr>
            <a:xfrm>
              <a:off x="5588496" y="5013176"/>
              <a:ext cx="2799928" cy="792088"/>
              <a:chOff x="5588496" y="5013176"/>
              <a:chExt cx="2799928" cy="792088"/>
            </a:xfrm>
          </p:grpSpPr>
          <p:grpSp>
            <p:nvGrpSpPr>
              <p:cNvPr id="116" name="Group 81"/>
              <p:cNvGrpSpPr/>
              <p:nvPr/>
            </p:nvGrpSpPr>
            <p:grpSpPr>
              <a:xfrm>
                <a:off x="5588496" y="5013176"/>
                <a:ext cx="2143472" cy="792088"/>
                <a:chOff x="5588496" y="4869160"/>
                <a:chExt cx="2143472" cy="792088"/>
              </a:xfrm>
            </p:grpSpPr>
            <p:sp>
              <p:nvSpPr>
                <p:cNvPr id="11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5588496" y="5055567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sym typeface="Symbol"/>
                    </a:rPr>
                    <a:t>Pr</a:t>
                  </a:r>
                  <a:endParaRPr lang="en-US" sz="1600" dirty="0" smtClean="0">
                    <a:solidFill>
                      <a:srgbClr val="0000FF"/>
                    </a:solidFill>
                  </a:endParaRPr>
                </a:p>
              </p:txBody>
            </p:sp>
            <p:grpSp>
              <p:nvGrpSpPr>
                <p:cNvPr id="120" name="Group 80"/>
                <p:cNvGrpSpPr/>
                <p:nvPr/>
              </p:nvGrpSpPr>
              <p:grpSpPr>
                <a:xfrm>
                  <a:off x="5940152" y="4869160"/>
                  <a:ext cx="1791816" cy="792088"/>
                  <a:chOff x="5940152" y="4869160"/>
                  <a:chExt cx="1791816" cy="792088"/>
                </a:xfrm>
              </p:grpSpPr>
              <p:grpSp>
                <p:nvGrpSpPr>
                  <p:cNvPr id="121" name="Group 54"/>
                  <p:cNvGrpSpPr/>
                  <p:nvPr/>
                </p:nvGrpSpPr>
                <p:grpSpPr>
                  <a:xfrm>
                    <a:off x="5948536" y="4869160"/>
                    <a:ext cx="1503784" cy="792088"/>
                    <a:chOff x="700336" y="5013176"/>
                    <a:chExt cx="1503784" cy="792088"/>
                  </a:xfrm>
                </p:grpSpPr>
                <p:sp>
                  <p:nvSpPr>
                    <p:cNvPr id="124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00336" y="5229200"/>
                      <a:ext cx="1503784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/>
                        <a:t>KEM     (n)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</p:txBody>
                </p:sp>
                <p:sp>
                  <p:nvSpPr>
                    <p:cNvPr id="125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051992" y="5466710"/>
                      <a:ext cx="639688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/>
                        <a:t>A, </a:t>
                      </a:r>
                      <a:r>
                        <a:rPr lang="en-US" sz="1600" dirty="0" smtClean="0">
                          <a:sym typeface="Symbol"/>
                        </a:rPr>
                        <a:t>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</p:txBody>
                </p:sp>
                <p:sp>
                  <p:nvSpPr>
                    <p:cNvPr id="126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124000" y="5013176"/>
                      <a:ext cx="639688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err="1" smtClean="0"/>
                        <a:t>cpa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</p:txBody>
                </p:sp>
              </p:grpSp>
              <p:sp>
                <p:nvSpPr>
                  <p:cNvPr id="122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164288" y="5085184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sym typeface="Symbol"/>
                      </a:rPr>
                      <a:t>= 1</a:t>
                    </a:r>
                    <a:endParaRPr lang="en-US" sz="1600" dirty="0" smtClean="0">
                      <a:solidFill>
                        <a:srgbClr val="0000FF"/>
                      </a:solidFill>
                    </a:endParaRPr>
                  </a:p>
                </p:txBody>
              </p:sp>
              <p:sp>
                <p:nvSpPr>
                  <p:cNvPr id="123" name="Double Bracket 122"/>
                  <p:cNvSpPr/>
                  <p:nvPr/>
                </p:nvSpPr>
                <p:spPr>
                  <a:xfrm>
                    <a:off x="5940152" y="4869160"/>
                    <a:ext cx="1728192" cy="792088"/>
                  </a:xfrm>
                  <a:prstGeom prst="bracketPair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</p:grpSp>
          <p:sp>
            <p:nvSpPr>
              <p:cNvPr id="117" name="Text Box 7"/>
              <p:cNvSpPr txBox="1">
                <a:spLocks noChangeArrowheads="1"/>
              </p:cNvSpPr>
              <p:nvPr/>
            </p:nvSpPr>
            <p:spPr bwMode="auto">
              <a:xfrm>
                <a:off x="7820744" y="5261138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sym typeface="Symbol"/>
                  </a:rPr>
                  <a:t></a:t>
                </a:r>
                <a:endParaRPr lang="en-US" sz="1600" dirty="0" smtClean="0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85" name="Text Box 7"/>
          <p:cNvSpPr txBox="1">
            <a:spLocks noChangeArrowheads="1"/>
          </p:cNvSpPr>
          <p:nvPr/>
        </p:nvSpPr>
        <p:spPr bwMode="auto">
          <a:xfrm>
            <a:off x="3491880" y="2708921"/>
            <a:ext cx="9361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(</a:t>
            </a:r>
            <a:r>
              <a:rPr lang="en-US" sz="1400" dirty="0" err="1" smtClean="0"/>
              <a:t>c,k</a:t>
            </a:r>
            <a:r>
              <a:rPr lang="en-US" sz="1400" dirty="0" smtClean="0"/>
              <a:t>’)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86" name="Text Box 7"/>
          <p:cNvSpPr txBox="1">
            <a:spLocks noChangeArrowheads="1"/>
          </p:cNvSpPr>
          <p:nvPr/>
        </p:nvSpPr>
        <p:spPr bwMode="auto">
          <a:xfrm>
            <a:off x="7092280" y="1700809"/>
            <a:ext cx="208823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(</a:t>
            </a:r>
            <a:r>
              <a:rPr lang="en-US" sz="1400" dirty="0" err="1" smtClean="0"/>
              <a:t>c,k</a:t>
            </a:r>
            <a:r>
              <a:rPr lang="en-US" sz="1400" dirty="0" smtClean="0"/>
              <a:t>) </a:t>
            </a:r>
            <a:r>
              <a:rPr lang="en-US" sz="1400" dirty="0" smtClean="0">
                <a:sym typeface="Symbol"/>
              </a:rPr>
              <a:t> </a:t>
            </a:r>
            <a:r>
              <a:rPr lang="en-US" sz="1400" dirty="0" err="1" smtClean="0">
                <a:sym typeface="Symbol"/>
              </a:rPr>
              <a:t>Encaps</a:t>
            </a:r>
            <a:r>
              <a:rPr lang="en-US" baseline="-25000" dirty="0" err="1" smtClean="0">
                <a:sym typeface="Symbol"/>
              </a:rPr>
              <a:t>pk</a:t>
            </a:r>
            <a:r>
              <a:rPr lang="en-US" sz="1400" dirty="0" smtClean="0">
                <a:sym typeface="Symbol"/>
              </a:rPr>
              <a:t>(1</a:t>
            </a:r>
            <a:r>
              <a:rPr lang="en-US" sz="1400" baseline="30000" dirty="0" smtClean="0">
                <a:sym typeface="Symbol"/>
              </a:rPr>
              <a:t>n</a:t>
            </a:r>
            <a:r>
              <a:rPr lang="en-US" sz="1400" dirty="0" smtClean="0">
                <a:sym typeface="Symbol"/>
              </a:rPr>
              <a:t>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87" name="Text Box 7"/>
          <p:cNvSpPr txBox="1">
            <a:spLocks noChangeArrowheads="1"/>
          </p:cNvSpPr>
          <p:nvPr/>
        </p:nvSpPr>
        <p:spPr bwMode="auto">
          <a:xfrm>
            <a:off x="7164288" y="2006550"/>
            <a:ext cx="2088232" cy="846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k’ </a:t>
            </a:r>
            <a:r>
              <a:rPr lang="en-US" sz="1400" dirty="0" smtClean="0">
                <a:sym typeface="Symbol"/>
              </a:rPr>
              <a:t> k if b=0</a:t>
            </a:r>
          </a:p>
          <a:p>
            <a:pPr marL="457200" indent="-457200">
              <a:spcBef>
                <a:spcPct val="50000"/>
              </a:spcBef>
            </a:pPr>
            <a:r>
              <a:rPr lang="en-US" sz="1400" dirty="0">
                <a:solidFill>
                  <a:srgbClr val="0000FF"/>
                </a:solidFill>
                <a:sym typeface="Symbol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  </a:t>
            </a:r>
            <a:r>
              <a:rPr lang="en-US" sz="1400" dirty="0" smtClean="0">
                <a:sym typeface="Symbol"/>
              </a:rPr>
              <a:t>  uniform random string, b =1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6571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67" grpId="0"/>
      <p:bldP spid="69" grpId="0"/>
      <p:bldP spid="70" grpId="0"/>
      <p:bldP spid="74" grpId="0"/>
      <p:bldP spid="78" grpId="0"/>
      <p:bldP spid="100" grpId="0"/>
      <p:bldP spid="105" grpId="0"/>
      <p:bldP spid="107" grpId="0"/>
      <p:bldP spid="112" grpId="0"/>
      <p:bldP spid="85" grpId="0"/>
      <p:bldP spid="86" grpId="0"/>
      <p:bldP spid="8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35496" y="404664"/>
            <a:ext cx="5616624" cy="3456384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-216024" y="-27384"/>
            <a:ext cx="9612560" cy="76131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600" kern="0" dirty="0" smtClean="0">
                <a:solidFill>
                  <a:srgbClr val="009900"/>
                </a:solidFill>
                <a:ea typeface="+mj-ea"/>
                <a:cs typeface="+mj-cs"/>
              </a:rPr>
              <a:t>CPA-Secure KEM + COA-Secure SKE -&gt; CPA-secure PKE </a:t>
            </a:r>
            <a:endParaRPr lang="en-US" sz="26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58370" name="AutoShape 2" descr="Image result for smil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" name="AutoShape 2" descr="Image result for us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5" descr="Image result for key clip ar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12" descr="Image result for user clipart"/>
          <p:cNvSpPr>
            <a:spLocks noChangeAspect="1" noChangeArrowheads="1"/>
          </p:cNvSpPr>
          <p:nvPr/>
        </p:nvSpPr>
        <p:spPr bwMode="auto">
          <a:xfrm>
            <a:off x="4899" y="28056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35496" y="4057908"/>
            <a:ext cx="5616624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Theorem (Blum </a:t>
            </a:r>
            <a:r>
              <a:rPr lang="en-US" sz="1400" dirty="0" err="1" smtClean="0">
                <a:sym typeface="Symbol"/>
              </a:rPr>
              <a:t>Goldwasser</a:t>
            </a:r>
            <a:r>
              <a:rPr lang="en-US" sz="1400" dirty="0" smtClean="0">
                <a:sym typeface="Symbol"/>
              </a:rPr>
              <a:t> CRYPTO’84):  is 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CPA-security KEM &amp; </a:t>
            </a:r>
            <a:r>
              <a:rPr lang="en-US" sz="1400" dirty="0" smtClean="0">
                <a:sym typeface="Symbol"/>
              </a:rPr>
              <a:t></a:t>
            </a:r>
            <a:r>
              <a:rPr lang="en-US" sz="1400" baseline="30000" dirty="0" smtClean="0">
                <a:sym typeface="Symbol"/>
              </a:rPr>
              <a:t>SKE  </a:t>
            </a:r>
            <a:r>
              <a:rPr lang="en-US" sz="1400" dirty="0" smtClean="0">
                <a:sym typeface="Symbol"/>
              </a:rPr>
              <a:t>is COA-secure SKE   </a:t>
            </a:r>
            <a:r>
              <a:rPr lang="en-US" sz="1400" baseline="30000" dirty="0" err="1" smtClean="0">
                <a:sym typeface="Symbol"/>
              </a:rPr>
              <a:t>Hyb</a:t>
            </a:r>
            <a:r>
              <a:rPr lang="en-US" sz="1400" dirty="0">
                <a:solidFill>
                  <a:srgbClr val="0000FF"/>
                </a:solidFill>
                <a:sym typeface="Symbol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is CPA-secure PKE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107504" y="4633391"/>
            <a:ext cx="547260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Proof: Yet another Hybrid argument based Proof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96828" y="509034"/>
            <a:ext cx="724268" cy="307777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 smtClean="0">
                <a:solidFill>
                  <a:srgbClr val="0000FF"/>
                </a:solidFill>
              </a:rPr>
              <a:t>Gen</a:t>
            </a:r>
            <a:r>
              <a:rPr lang="en-US" sz="1400" baseline="30000" dirty="0" err="1" smtClean="0">
                <a:solidFill>
                  <a:srgbClr val="0000FF"/>
                </a:solidFill>
              </a:rPr>
              <a:t>Hyb</a:t>
            </a:r>
            <a:endParaRPr lang="en-US" sz="1400" baseline="30000" dirty="0">
              <a:solidFill>
                <a:srgbClr val="0000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88023" y="499742"/>
            <a:ext cx="276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=</a:t>
            </a:r>
            <a:endParaRPr lang="en-US" sz="1400" dirty="0"/>
          </a:p>
        </p:txBody>
      </p:sp>
      <p:sp>
        <p:nvSpPr>
          <p:cNvPr id="15" name="Rectangle 14"/>
          <p:cNvSpPr/>
          <p:nvPr/>
        </p:nvSpPr>
        <p:spPr>
          <a:xfrm>
            <a:off x="3176055" y="509034"/>
            <a:ext cx="499030" cy="307777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Gen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grpSp>
        <p:nvGrpSpPr>
          <p:cNvPr id="16" name="Group 69"/>
          <p:cNvGrpSpPr/>
          <p:nvPr/>
        </p:nvGrpSpPr>
        <p:grpSpPr>
          <a:xfrm>
            <a:off x="160103" y="1382422"/>
            <a:ext cx="3159968" cy="1368152"/>
            <a:chOff x="1700064" y="2492896"/>
            <a:chExt cx="3159968" cy="1368152"/>
          </a:xfrm>
        </p:grpSpPr>
        <p:sp>
          <p:nvSpPr>
            <p:cNvPr id="17" name="Rectangle 16"/>
            <p:cNvSpPr/>
            <p:nvPr/>
          </p:nvSpPr>
          <p:spPr>
            <a:xfrm>
              <a:off x="2123728" y="2636912"/>
              <a:ext cx="1728192" cy="122413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0" name="Text Box 7"/>
            <p:cNvSpPr txBox="1">
              <a:spLocks noChangeArrowheads="1"/>
            </p:cNvSpPr>
            <p:nvPr/>
          </p:nvSpPr>
          <p:spPr bwMode="auto">
            <a:xfrm>
              <a:off x="1772072" y="3263249"/>
              <a:ext cx="42366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m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21" name="Text Box 7"/>
            <p:cNvSpPr txBox="1">
              <a:spLocks noChangeArrowheads="1"/>
            </p:cNvSpPr>
            <p:nvPr/>
          </p:nvSpPr>
          <p:spPr bwMode="auto">
            <a:xfrm>
              <a:off x="1700064" y="2492896"/>
              <a:ext cx="6396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pk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cxnSp>
          <p:nvCxnSpPr>
            <p:cNvPr id="22" name="Straight Connector 21"/>
            <p:cNvCxnSpPr/>
            <p:nvPr/>
          </p:nvCxnSpPr>
          <p:spPr>
            <a:xfrm flipV="1">
              <a:off x="3635896" y="3263249"/>
              <a:ext cx="1008112" cy="21735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3131840" y="2924944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3635896" y="2924944"/>
              <a:ext cx="0" cy="3600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3707904" y="3284984"/>
              <a:ext cx="21602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3131840" y="3645024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3635896" y="3284984"/>
              <a:ext cx="0" cy="3600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 Box 7"/>
            <p:cNvSpPr txBox="1">
              <a:spLocks noChangeArrowheads="1"/>
            </p:cNvSpPr>
            <p:nvPr/>
          </p:nvSpPr>
          <p:spPr bwMode="auto">
            <a:xfrm>
              <a:off x="3203848" y="2617167"/>
              <a:ext cx="5040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c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29" name="Text Box 7"/>
            <p:cNvSpPr txBox="1">
              <a:spLocks noChangeArrowheads="1"/>
            </p:cNvSpPr>
            <p:nvPr/>
          </p:nvSpPr>
          <p:spPr bwMode="auto">
            <a:xfrm>
              <a:off x="3131840" y="3337247"/>
              <a:ext cx="5040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SKE</a:t>
              </a:r>
              <a:endParaRPr lang="en-US" sz="1400" baseline="30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30" name="Text Box 7"/>
            <p:cNvSpPr txBox="1">
              <a:spLocks noChangeArrowheads="1"/>
            </p:cNvSpPr>
            <p:nvPr/>
          </p:nvSpPr>
          <p:spPr bwMode="auto">
            <a:xfrm>
              <a:off x="3779912" y="2924944"/>
              <a:ext cx="108012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(</a:t>
              </a:r>
              <a:r>
                <a:rPr lang="en-US" sz="1400" dirty="0" smtClean="0">
                  <a:sym typeface="Symbol"/>
                </a:rPr>
                <a:t>c, </a:t>
              </a: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SKE</a:t>
              </a:r>
              <a:r>
                <a:rPr lang="en-US" sz="1400" dirty="0" smtClean="0">
                  <a:sym typeface="Symbol"/>
                </a:rPr>
                <a:t>)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31" name="Group 113"/>
          <p:cNvGrpSpPr/>
          <p:nvPr/>
        </p:nvGrpSpPr>
        <p:grpSpPr>
          <a:xfrm>
            <a:off x="3072234" y="1270924"/>
            <a:ext cx="2048036" cy="1522621"/>
            <a:chOff x="5660504" y="2689175"/>
            <a:chExt cx="2758363" cy="1522621"/>
          </a:xfrm>
        </p:grpSpPr>
        <p:sp>
          <p:nvSpPr>
            <p:cNvPr id="32" name="Rectangle 31"/>
            <p:cNvSpPr/>
            <p:nvPr/>
          </p:nvSpPr>
          <p:spPr>
            <a:xfrm>
              <a:off x="6308576" y="2852936"/>
              <a:ext cx="2110291" cy="13588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5660504" y="3284984"/>
              <a:ext cx="0" cy="72008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672218" y="3284984"/>
              <a:ext cx="884194" cy="19746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5980348" y="3064979"/>
              <a:ext cx="564350" cy="1991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5908340" y="2689175"/>
              <a:ext cx="6396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sk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38" name="Text Box 7"/>
            <p:cNvSpPr txBox="1">
              <a:spLocks noChangeArrowheads="1"/>
            </p:cNvSpPr>
            <p:nvPr/>
          </p:nvSpPr>
          <p:spPr bwMode="auto">
            <a:xfrm>
              <a:off x="6268380" y="2996953"/>
              <a:ext cx="31146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c</a:t>
              </a:r>
              <a:endParaRPr lang="en-US" sz="1400" baseline="300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39" name="Group 115"/>
          <p:cNvGrpSpPr/>
          <p:nvPr/>
        </p:nvGrpSpPr>
        <p:grpSpPr>
          <a:xfrm>
            <a:off x="4472199" y="1504703"/>
            <a:ext cx="423664" cy="866086"/>
            <a:chOff x="7604720" y="2994962"/>
            <a:chExt cx="423664" cy="866086"/>
          </a:xfrm>
        </p:grpSpPr>
        <p:cxnSp>
          <p:nvCxnSpPr>
            <p:cNvPr id="40" name="Straight Connector 39"/>
            <p:cNvCxnSpPr/>
            <p:nvPr/>
          </p:nvCxnSpPr>
          <p:spPr>
            <a:xfrm>
              <a:off x="7676728" y="3282994"/>
              <a:ext cx="14401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 Box 7"/>
            <p:cNvSpPr txBox="1">
              <a:spLocks noChangeArrowheads="1"/>
            </p:cNvSpPr>
            <p:nvPr/>
          </p:nvSpPr>
          <p:spPr bwMode="auto">
            <a:xfrm>
              <a:off x="7604720" y="2994962"/>
              <a:ext cx="42366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ym typeface="Symbol"/>
                </a:rPr>
                <a:t>k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>
              <a:off x="7820744" y="3282994"/>
              <a:ext cx="0" cy="57805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Group 117"/>
          <p:cNvGrpSpPr/>
          <p:nvPr/>
        </p:nvGrpSpPr>
        <p:grpSpPr>
          <a:xfrm>
            <a:off x="3072235" y="2279036"/>
            <a:ext cx="1255948" cy="307777"/>
            <a:chOff x="5660504" y="3697287"/>
            <a:chExt cx="1255948" cy="307777"/>
          </a:xfrm>
        </p:grpSpPr>
        <p:cxnSp>
          <p:nvCxnSpPr>
            <p:cNvPr id="47" name="Straight Connector 46"/>
            <p:cNvCxnSpPr/>
            <p:nvPr/>
          </p:nvCxnSpPr>
          <p:spPr>
            <a:xfrm>
              <a:off x="5660504" y="3985319"/>
              <a:ext cx="1183940" cy="17755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 Box 7"/>
            <p:cNvSpPr txBox="1">
              <a:spLocks noChangeArrowheads="1"/>
            </p:cNvSpPr>
            <p:nvPr/>
          </p:nvSpPr>
          <p:spPr bwMode="auto">
            <a:xfrm>
              <a:off x="6268380" y="3697287"/>
              <a:ext cx="64807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c</a:t>
              </a:r>
              <a:r>
                <a:rPr lang="en-US" sz="1400" baseline="30000" dirty="0" err="1" smtClean="0">
                  <a:sym typeface="Symbol"/>
                </a:rPr>
                <a:t>SKE</a:t>
              </a:r>
              <a:endParaRPr lang="en-US" sz="1400" baseline="300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5272671" y="2133030"/>
            <a:ext cx="42366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>
                <a:sym typeface="Symbol"/>
              </a:rPr>
              <a:t>m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1099678" y="1072655"/>
            <a:ext cx="708225" cy="307777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 smtClean="0">
                <a:solidFill>
                  <a:srgbClr val="0000FF"/>
                </a:solidFill>
              </a:rPr>
              <a:t>Enc</a:t>
            </a:r>
            <a:r>
              <a:rPr lang="en-US" sz="1400" baseline="30000" dirty="0" err="1" smtClean="0">
                <a:solidFill>
                  <a:srgbClr val="0000FF"/>
                </a:solidFill>
              </a:rPr>
              <a:t>Hyb</a:t>
            </a:r>
            <a:endParaRPr lang="en-US" sz="1400" baseline="30000" dirty="0">
              <a:solidFill>
                <a:srgbClr val="0000FF"/>
              </a:solidFill>
            </a:endParaRPr>
          </a:p>
        </p:txBody>
      </p: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1159831" y="1992165"/>
            <a:ext cx="42366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>
                <a:sym typeface="Symbol"/>
              </a:rPr>
              <a:t>k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23563" y="1598446"/>
            <a:ext cx="758253" cy="307777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 smtClean="0">
                <a:solidFill>
                  <a:srgbClr val="FF0000"/>
                </a:solidFill>
              </a:rPr>
              <a:t>Encaps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842408" y="2318526"/>
            <a:ext cx="713836" cy="307777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 smtClean="0">
                <a:solidFill>
                  <a:srgbClr val="FF0000"/>
                </a:solidFill>
              </a:rPr>
              <a:t>Enc</a:t>
            </a:r>
            <a:r>
              <a:rPr lang="en-US" sz="1400" baseline="30000" dirty="0" err="1" smtClean="0">
                <a:solidFill>
                  <a:srgbClr val="FF0000"/>
                </a:solidFill>
              </a:rPr>
              <a:t>SKE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cxnSp>
        <p:nvCxnSpPr>
          <p:cNvPr id="54" name="Straight Connector 53"/>
          <p:cNvCxnSpPr>
            <a:stCxn id="52" idx="2"/>
            <a:endCxn id="53" idx="0"/>
          </p:cNvCxnSpPr>
          <p:nvPr/>
        </p:nvCxnSpPr>
        <p:spPr>
          <a:xfrm flipH="1">
            <a:off x="1199326" y="1906223"/>
            <a:ext cx="3364" cy="412303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3752119" y="1576711"/>
            <a:ext cx="780081" cy="307777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 smtClean="0">
                <a:solidFill>
                  <a:srgbClr val="FF0000"/>
                </a:solidFill>
              </a:rPr>
              <a:t>Decaps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240591" y="2370789"/>
            <a:ext cx="735664" cy="307777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 smtClean="0">
                <a:solidFill>
                  <a:srgbClr val="FF0000"/>
                </a:solidFill>
              </a:rPr>
              <a:t>Dec</a:t>
            </a:r>
            <a:r>
              <a:rPr lang="en-US" sz="1400" baseline="30000" dirty="0" err="1" smtClean="0">
                <a:solidFill>
                  <a:srgbClr val="FF0000"/>
                </a:solidFill>
              </a:rPr>
              <a:t>SKE</a:t>
            </a:r>
            <a:endParaRPr lang="en-US" sz="1400" baseline="30000" dirty="0">
              <a:solidFill>
                <a:srgbClr val="FF0000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040151" y="1002637"/>
            <a:ext cx="730054" cy="307777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 smtClean="0">
                <a:solidFill>
                  <a:srgbClr val="0000FF"/>
                </a:solidFill>
              </a:rPr>
              <a:t>Dec</a:t>
            </a:r>
            <a:r>
              <a:rPr lang="en-US" sz="1400" baseline="30000" dirty="0" err="1" smtClean="0">
                <a:solidFill>
                  <a:srgbClr val="0000FF"/>
                </a:solidFill>
              </a:rPr>
              <a:t>Hyb</a:t>
            </a:r>
            <a:endParaRPr lang="en-US" sz="1400" baseline="30000" dirty="0">
              <a:solidFill>
                <a:srgbClr val="0000FF"/>
              </a:solidFill>
            </a:endParaRPr>
          </a:p>
        </p:txBody>
      </p:sp>
      <p:cxnSp>
        <p:nvCxnSpPr>
          <p:cNvPr id="58" name="Straight Connector 57"/>
          <p:cNvCxnSpPr/>
          <p:nvPr/>
        </p:nvCxnSpPr>
        <p:spPr>
          <a:xfrm flipV="1">
            <a:off x="4976255" y="2512815"/>
            <a:ext cx="504056" cy="1990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40721" y="2924944"/>
            <a:ext cx="277225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     = (Gen,     </a:t>
            </a:r>
            <a:r>
              <a:rPr lang="en-US" sz="1400" dirty="0" err="1" smtClean="0">
                <a:sym typeface="Symbol"/>
              </a:rPr>
              <a:t>Encaps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Decaps</a:t>
            </a:r>
            <a:r>
              <a:rPr lang="en-US" sz="1400" dirty="0" smtClean="0">
                <a:sym typeface="Symbol"/>
              </a:rPr>
              <a:t>)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</a:t>
            </a:r>
            <a:endParaRPr lang="en-US" sz="1400" dirty="0"/>
          </a:p>
        </p:txBody>
      </p:sp>
      <p:sp>
        <p:nvSpPr>
          <p:cNvPr id="59" name="Rectangle 58"/>
          <p:cNvSpPr/>
          <p:nvPr/>
        </p:nvSpPr>
        <p:spPr>
          <a:xfrm>
            <a:off x="140301" y="3212976"/>
            <a:ext cx="27159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</a:t>
            </a:r>
            <a:r>
              <a:rPr lang="en-US" sz="1400" baseline="30000" dirty="0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 = (</a:t>
            </a:r>
            <a:r>
              <a:rPr lang="en-US" sz="1400" dirty="0" err="1" smtClean="0">
                <a:sym typeface="Symbol"/>
              </a:rPr>
              <a:t>Gen</a:t>
            </a:r>
            <a:r>
              <a:rPr lang="en-US" sz="1400" baseline="30000" dirty="0" err="1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30000" dirty="0" err="1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Dec</a:t>
            </a:r>
            <a:r>
              <a:rPr lang="en-US" sz="1400" baseline="30000" dirty="0" err="1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)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</a:t>
            </a:r>
            <a:endParaRPr lang="en-US" sz="1400" dirty="0"/>
          </a:p>
        </p:txBody>
      </p:sp>
      <p:sp>
        <p:nvSpPr>
          <p:cNvPr id="60" name="Rectangle 59"/>
          <p:cNvSpPr/>
          <p:nvPr/>
        </p:nvSpPr>
        <p:spPr>
          <a:xfrm>
            <a:off x="107504" y="3501008"/>
            <a:ext cx="274711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</a:t>
            </a:r>
            <a:r>
              <a:rPr lang="en-US" sz="1400" baseline="30000" dirty="0" err="1" smtClean="0">
                <a:sym typeface="Symbol"/>
              </a:rPr>
              <a:t>Hyb</a:t>
            </a:r>
            <a:r>
              <a:rPr lang="en-US" sz="1400" dirty="0" smtClean="0">
                <a:sym typeface="Symbol"/>
              </a:rPr>
              <a:t>  = (</a:t>
            </a:r>
            <a:r>
              <a:rPr lang="en-US" sz="1400" dirty="0" err="1" smtClean="0">
                <a:sym typeface="Symbol"/>
              </a:rPr>
              <a:t>Gen</a:t>
            </a:r>
            <a:r>
              <a:rPr lang="en-US" sz="1400" baseline="30000" dirty="0" err="1" smtClean="0">
                <a:sym typeface="Symbol"/>
              </a:rPr>
              <a:t>Hyb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30000" dirty="0" err="1" smtClean="0">
                <a:sym typeface="Symbol"/>
              </a:rPr>
              <a:t>Hyb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Dec</a:t>
            </a:r>
            <a:r>
              <a:rPr lang="en-US" sz="1400" baseline="30000" dirty="0" err="1" smtClean="0">
                <a:sym typeface="Symbol"/>
              </a:rPr>
              <a:t>Hyb</a:t>
            </a:r>
            <a:r>
              <a:rPr lang="en-US" sz="1400" dirty="0" smtClean="0">
                <a:sym typeface="Symbol"/>
              </a:rPr>
              <a:t>)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</a:t>
            </a:r>
            <a:endParaRPr lang="en-US" sz="1400" dirty="0"/>
          </a:p>
        </p:txBody>
      </p:sp>
      <p:cxnSp>
        <p:nvCxnSpPr>
          <p:cNvPr id="69" name="Straight Arrow Connector 68"/>
          <p:cNvCxnSpPr/>
          <p:nvPr/>
        </p:nvCxnSpPr>
        <p:spPr>
          <a:xfrm>
            <a:off x="79710" y="1792735"/>
            <a:ext cx="72008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79710" y="2512815"/>
            <a:ext cx="72008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5" name="Text Box 7"/>
          <p:cNvSpPr txBox="1">
            <a:spLocks noChangeArrowheads="1"/>
          </p:cNvSpPr>
          <p:nvPr/>
        </p:nvSpPr>
        <p:spPr bwMode="auto">
          <a:xfrm>
            <a:off x="7380312" y="1124744"/>
            <a:ext cx="173453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(</a:t>
            </a:r>
            <a:r>
              <a:rPr lang="en-US" sz="1400" dirty="0" err="1" smtClean="0">
                <a:sym typeface="Symbol"/>
              </a:rPr>
              <a:t>pk,c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-25000" dirty="0" err="1" smtClean="0">
                <a:sym typeface="Symbol"/>
              </a:rPr>
              <a:t>k</a:t>
            </a:r>
            <a:r>
              <a:rPr lang="en-US" sz="1400" baseline="30000" dirty="0" err="1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(m</a:t>
            </a:r>
            <a:r>
              <a:rPr lang="en-US" sz="1400" baseline="-25000" dirty="0" smtClean="0">
                <a:sym typeface="Symbol"/>
              </a:rPr>
              <a:t>0</a:t>
            </a:r>
            <a:r>
              <a:rPr lang="en-US" sz="1400" dirty="0" smtClean="0">
                <a:sym typeface="Symbol"/>
              </a:rPr>
              <a:t>))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88" name="Text Box 7"/>
          <p:cNvSpPr txBox="1">
            <a:spLocks noChangeArrowheads="1"/>
          </p:cNvSpPr>
          <p:nvPr/>
        </p:nvSpPr>
        <p:spPr bwMode="auto">
          <a:xfrm>
            <a:off x="7380312" y="6217567"/>
            <a:ext cx="173453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(</a:t>
            </a:r>
            <a:r>
              <a:rPr lang="en-US" sz="1400" dirty="0" err="1" smtClean="0">
                <a:sym typeface="Symbol"/>
              </a:rPr>
              <a:t>pk,c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-25000" dirty="0" err="1" smtClean="0">
                <a:sym typeface="Symbol"/>
              </a:rPr>
              <a:t>k</a:t>
            </a:r>
            <a:r>
              <a:rPr lang="en-US" sz="1400" baseline="30000" dirty="0" err="1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(m</a:t>
            </a:r>
            <a:r>
              <a:rPr lang="en-US" sz="1400" baseline="-25000" dirty="0">
                <a:sym typeface="Symbol"/>
              </a:rPr>
              <a:t>1</a:t>
            </a:r>
            <a:r>
              <a:rPr lang="en-US" sz="1400" dirty="0" smtClean="0">
                <a:sym typeface="Symbol"/>
              </a:rPr>
              <a:t>))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90" name="Text Box 7"/>
          <p:cNvSpPr txBox="1">
            <a:spLocks noChangeArrowheads="1"/>
          </p:cNvSpPr>
          <p:nvPr/>
        </p:nvSpPr>
        <p:spPr bwMode="auto">
          <a:xfrm>
            <a:off x="7380312" y="2833191"/>
            <a:ext cx="173453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(</a:t>
            </a:r>
            <a:r>
              <a:rPr lang="en-US" sz="1400" dirty="0" err="1" smtClean="0">
                <a:sym typeface="Symbol"/>
              </a:rPr>
              <a:t>pk,c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-25000" dirty="0" err="1" smtClean="0">
                <a:solidFill>
                  <a:srgbClr val="0000FF"/>
                </a:solidFill>
                <a:sym typeface="Symbol"/>
              </a:rPr>
              <a:t>k’</a:t>
            </a:r>
            <a:r>
              <a:rPr lang="en-US" sz="1400" baseline="30000" dirty="0" err="1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(m</a:t>
            </a:r>
            <a:r>
              <a:rPr lang="en-US" sz="1400" baseline="-25000" dirty="0" smtClean="0">
                <a:sym typeface="Symbol"/>
              </a:rPr>
              <a:t>0</a:t>
            </a:r>
            <a:r>
              <a:rPr lang="en-US" sz="1400" dirty="0" smtClean="0">
                <a:sym typeface="Symbol"/>
              </a:rPr>
              <a:t>))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91" name="Text Box 7"/>
          <p:cNvSpPr txBox="1">
            <a:spLocks noChangeArrowheads="1"/>
          </p:cNvSpPr>
          <p:nvPr/>
        </p:nvSpPr>
        <p:spPr bwMode="auto">
          <a:xfrm>
            <a:off x="7380312" y="4561383"/>
            <a:ext cx="173453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(</a:t>
            </a:r>
            <a:r>
              <a:rPr lang="en-US" sz="1400" dirty="0" err="1" smtClean="0">
                <a:sym typeface="Symbol"/>
              </a:rPr>
              <a:t>pk,c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-25000" dirty="0" err="1" smtClean="0">
                <a:solidFill>
                  <a:srgbClr val="0000FF"/>
                </a:solidFill>
                <a:sym typeface="Symbol"/>
              </a:rPr>
              <a:t>k’</a:t>
            </a:r>
            <a:r>
              <a:rPr lang="en-US" sz="1400" baseline="30000" dirty="0" err="1" smtClean="0">
                <a:sym typeface="Symbol"/>
              </a:rPr>
              <a:t>SKE</a:t>
            </a:r>
            <a:r>
              <a:rPr lang="en-US" sz="1400" dirty="0" smtClean="0">
                <a:sym typeface="Symbol"/>
              </a:rPr>
              <a:t>(m</a:t>
            </a:r>
            <a:r>
              <a:rPr lang="en-US" sz="1400" baseline="-25000" dirty="0">
                <a:sym typeface="Symbol"/>
              </a:rPr>
              <a:t>1</a:t>
            </a:r>
            <a:r>
              <a:rPr lang="en-US" sz="1400" dirty="0" smtClean="0">
                <a:sym typeface="Symbol"/>
              </a:rPr>
              <a:t>))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93" name="Text Box 7"/>
          <p:cNvSpPr txBox="1">
            <a:spLocks noChangeArrowheads="1"/>
          </p:cNvSpPr>
          <p:nvPr/>
        </p:nvSpPr>
        <p:spPr bwMode="auto">
          <a:xfrm>
            <a:off x="6228184" y="1693257"/>
            <a:ext cx="1008112" cy="101566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 smtClean="0">
                <a:sym typeface="Symbol"/>
              </a:rPr>
              <a:t>Indistinguishable due to CPA-security of KEM </a:t>
            </a:r>
            <a:endParaRPr lang="en-US" sz="1200" baseline="-25000" dirty="0" smtClean="0">
              <a:solidFill>
                <a:srgbClr val="0000FF"/>
              </a:solidFill>
            </a:endParaRPr>
          </a:p>
        </p:txBody>
      </p: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6228184" y="5005625"/>
            <a:ext cx="1008112" cy="101566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 smtClean="0">
                <a:sym typeface="Symbol"/>
              </a:rPr>
              <a:t>Indistinguishable due to CPA-security of KEM </a:t>
            </a:r>
            <a:endParaRPr lang="en-US" sz="1200" baseline="-25000" dirty="0" smtClean="0">
              <a:solidFill>
                <a:srgbClr val="0000FF"/>
              </a:solidFill>
            </a:endParaRPr>
          </a:p>
        </p:txBody>
      </p:sp>
      <p:sp>
        <p:nvSpPr>
          <p:cNvPr id="96" name="Text Box 7"/>
          <p:cNvSpPr txBox="1">
            <a:spLocks noChangeArrowheads="1"/>
          </p:cNvSpPr>
          <p:nvPr/>
        </p:nvSpPr>
        <p:spPr bwMode="auto">
          <a:xfrm>
            <a:off x="6228184" y="3349441"/>
            <a:ext cx="1008112" cy="1015663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 smtClean="0">
                <a:sym typeface="Symbol"/>
              </a:rPr>
              <a:t>Indistinguishable due to COA-security of SKE </a:t>
            </a:r>
            <a:endParaRPr lang="en-US" sz="1200" baseline="-250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201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85" grpId="0"/>
      <p:bldP spid="88" grpId="0"/>
      <p:bldP spid="90" grpId="0"/>
      <p:bldP spid="91" grpId="0"/>
      <p:bldP spid="93" grpId="0" animBg="1"/>
      <p:bldP spid="95" grpId="0" animBg="1"/>
      <p:bldP spid="9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 $a = \frac{b}{c}$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2"/>
  <p:tag name="DEFAULTFONTSIZE" val="10"/>
  <p:tag name="DEFAULTWIDTH" val="348"/>
  <p:tag name="DEFAULTHEIGHT" val="200"/>
  <p:tag name="FIRSTARPITA@YFGMNGSFUVWXY5M7" val="3077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76213</TotalTime>
  <Words>3727</Words>
  <Application>Microsoft Macintosh PowerPoint</Application>
  <PresentationFormat>On-screen Show (4:3)</PresentationFormat>
  <Paragraphs>719</Paragraphs>
  <Slides>28</Slides>
  <Notes>28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Default Design</vt:lpstr>
      <vt:lpstr>Equation</vt:lpstr>
      <vt:lpstr>Cryptography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DAIMI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Ivan Damgård</dc:creator>
  <cp:lastModifiedBy>ARPITA PATRA</cp:lastModifiedBy>
  <cp:revision>4660</cp:revision>
  <dcterms:created xsi:type="dcterms:W3CDTF">2003-02-23T15:18:48Z</dcterms:created>
  <dcterms:modified xsi:type="dcterms:W3CDTF">2015-03-30T09:37:26Z</dcterms:modified>
</cp:coreProperties>
</file>