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1641" r:id="rId2"/>
    <p:sldId id="1819" r:id="rId3"/>
    <p:sldId id="1777" r:id="rId4"/>
    <p:sldId id="1774" r:id="rId5"/>
    <p:sldId id="1784" r:id="rId6"/>
    <p:sldId id="1788" r:id="rId7"/>
    <p:sldId id="1785" r:id="rId8"/>
    <p:sldId id="1775" r:id="rId9"/>
    <p:sldId id="1781" r:id="rId10"/>
    <p:sldId id="1791" r:id="rId11"/>
    <p:sldId id="1792" r:id="rId12"/>
    <p:sldId id="1793" r:id="rId13"/>
    <p:sldId id="1794" r:id="rId14"/>
    <p:sldId id="1795" r:id="rId15"/>
    <p:sldId id="1796" r:id="rId16"/>
    <p:sldId id="1797" r:id="rId17"/>
    <p:sldId id="1798" r:id="rId18"/>
    <p:sldId id="1799" r:id="rId19"/>
    <p:sldId id="1801" r:id="rId20"/>
    <p:sldId id="1800" r:id="rId21"/>
    <p:sldId id="1802" r:id="rId22"/>
    <p:sldId id="1803" r:id="rId23"/>
    <p:sldId id="1805" r:id="rId24"/>
    <p:sldId id="1820" r:id="rId25"/>
    <p:sldId id="1804" r:id="rId26"/>
    <p:sldId id="1806" r:id="rId27"/>
    <p:sldId id="1807" r:id="rId28"/>
    <p:sldId id="1808" r:id="rId29"/>
    <p:sldId id="1811" r:id="rId30"/>
    <p:sldId id="1812" r:id="rId31"/>
    <p:sldId id="1813" r:id="rId32"/>
    <p:sldId id="1814" r:id="rId33"/>
    <p:sldId id="1815" r:id="rId34"/>
    <p:sldId id="1816" r:id="rId35"/>
    <p:sldId id="1817" r:id="rId36"/>
    <p:sldId id="1818" r:id="rId37"/>
    <p:sldId id="1567" r:id="rId38"/>
  </p:sldIdLst>
  <p:sldSz cx="9144000" cy="6858000" type="screen4x3"/>
  <p:notesSz cx="6858000" cy="9144000"/>
  <p:custDataLst>
    <p:tags r:id="rId42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E25"/>
    <a:srgbClr val="0000FF"/>
    <a:srgbClr val="FF0000"/>
    <a:srgbClr val="00FF00"/>
    <a:srgbClr val="5E1EFE"/>
    <a:srgbClr val="D2F5FA"/>
    <a:srgbClr val="FFFF99"/>
    <a:srgbClr val="0BC1E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>
        <p:scale>
          <a:sx n="82" d="100"/>
          <a:sy n="82" d="100"/>
        </p:scale>
        <p:origin x="-175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4/6/15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db/conf/crypto/crypto98.html%23CramerS98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blp.uni-trier.de/pers/hd/c/Cramer:Ronal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blp.uni-trier.de/db/conf/crypto/crypto98.html%23CramerS9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dblp.uni-trier.de/pers/hd/a/Abdalla:Michel" TargetMode="External"/><Relationship Id="rId6" Type="http://schemas.openxmlformats.org/officeDocument/2006/relationships/hyperlink" Target="http://dblp.uni-trier.de/pers/hd/r/Rogaway:Phillip" TargetMode="External"/><Relationship Id="rId7" Type="http://schemas.openxmlformats.org/officeDocument/2006/relationships/hyperlink" Target="http://dblp.uni-trier.de/db/conf/ctrsa/ctrsa2001.html%23AbdallaBR01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11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3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Cramer-</a:t>
            </a:r>
            <a:r>
              <a:rPr lang="en-US" sz="3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Shoup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 Cryptosystem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576" y="3212976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Ronald Cramer, Victor Shoup:</a:t>
            </a:r>
          </a:p>
          <a:p>
            <a:r>
              <a:rPr lang="en-US" b="1" dirty="0"/>
              <a:t>A Practical Public Key Cryptosystem Provably Secure Against Adaptive Chosen </a:t>
            </a:r>
            <a:r>
              <a:rPr lang="en-US" b="1" dirty="0" err="1"/>
              <a:t>Ciphertext</a:t>
            </a:r>
            <a:r>
              <a:rPr lang="en-US" b="1" dirty="0"/>
              <a:t> Attack.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CRYPTO 1998: 13-</a:t>
            </a:r>
            <a:r>
              <a:rPr lang="en-US" dirty="0" smtClean="0">
                <a:hlinkClick r:id="rId3"/>
              </a:rPr>
              <a:t>25</a:t>
            </a:r>
            <a:endParaRPr lang="en-US" dirty="0">
              <a:hlinkClick r:id="rId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96752"/>
            <a:ext cx="2016223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933056"/>
            <a:ext cx="20162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268760"/>
            <a:ext cx="70567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Another Look at DDH Assumption/ An alternative Formulation</a:t>
            </a:r>
            <a:endParaRPr lang="en-US" dirty="0">
              <a:hlinkClick r:id="rId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Cramer-</a:t>
            </a:r>
            <a:r>
              <a:rPr lang="en-US" sz="3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Shoup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 Cryptosystem- Route map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7944" y="17728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63688" y="2411596"/>
            <a:ext cx="52565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CPA Secure Scheme (different from El </a:t>
            </a:r>
            <a:r>
              <a:rPr lang="en-US" dirty="0" err="1" smtClean="0"/>
              <a:t>Gamal</a:t>
            </a:r>
            <a:r>
              <a:rPr lang="en-US" dirty="0" smtClean="0"/>
              <a:t>)</a:t>
            </a:r>
            <a:endParaRPr lang="en-US" dirty="0">
              <a:hlinkClick r:id="rId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800" y="3707740"/>
            <a:ext cx="259228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CCA1 Secure Scheme</a:t>
            </a:r>
            <a:endParaRPr lang="en-US" dirty="0">
              <a:hlinkClick r:id="rId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1800" y="5291916"/>
            <a:ext cx="259228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CCA Secure Scheme</a:t>
            </a:r>
            <a:endParaRPr lang="en-US" dirty="0">
              <a:hlinkClick r:id="rId2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67944" y="306896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67944" y="45811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11960" y="4633391"/>
            <a:ext cx="322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+</a:t>
            </a:r>
            <a:r>
              <a:rPr lang="en-US" sz="1400" dirty="0" smtClean="0"/>
              <a:t>  Collision-Resistant Hash Function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051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Another Look at DDH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1051" y="971436"/>
            <a:ext cx="3436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ym typeface="Symbol"/>
              </a:rPr>
              <a:t>(</a:t>
            </a:r>
            <a:r>
              <a:rPr lang="en-US" sz="1600" dirty="0" err="1">
                <a:sym typeface="Symbol"/>
              </a:rPr>
              <a:t>G,o,q,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dirty="0" smtClean="0">
                <a:sym typeface="Symbol"/>
              </a:rPr>
              <a:t>) – Group of Prime Order q</a:t>
            </a:r>
            <a:endParaRPr lang="en-US" sz="16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50453" y="2041103"/>
            <a:ext cx="733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ym typeface="Symbol"/>
              </a:rPr>
              <a:t>(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, g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</a:t>
            </a:r>
            <a:endParaRPr lang="en-US" sz="1400" baseline="30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39752" y="2041103"/>
            <a:ext cx="465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>
                <a:sym typeface="Symbol"/>
              </a:rPr>
              <a:t>, </a:t>
            </a:r>
            <a:endParaRPr lang="en-US" sz="14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2683186" y="2041103"/>
            <a:ext cx="497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 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30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40768" y="1484784"/>
            <a:ext cx="7006480" cy="504056"/>
            <a:chOff x="755576" y="4077072"/>
            <a:chExt cx="7006480" cy="504056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971600" y="4221088"/>
              <a:ext cx="30243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Pr[A(g,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xy</a:t>
              </a:r>
              <a:r>
                <a:rPr lang="en-US" sz="1400" dirty="0" smtClean="0">
                  <a:sym typeface="Symbol"/>
                </a:rPr>
                <a:t>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55976" y="4201343"/>
              <a:ext cx="2808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Pr[A(g,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sz="1400" baseline="30000" dirty="0" err="1" smtClean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755576" y="4119463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419056" y="4119463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38736" y="4077072"/>
              <a:ext cx="415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-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635080" y="4191471"/>
              <a:ext cx="1126976" cy="31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 </a:t>
              </a:r>
              <a:r>
                <a:rPr lang="en-US" sz="1400" dirty="0" err="1" smtClean="0">
                  <a:sym typeface="Symbol"/>
                </a:rPr>
                <a:t>negl</a:t>
              </a:r>
              <a:r>
                <a:rPr lang="en-US" sz="1400" dirty="0" smtClean="0">
                  <a:sym typeface="Symbol"/>
                </a:rPr>
                <a:t>()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148064" y="2041103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 smtClean="0">
                <a:sym typeface="Symbol"/>
              </a:rPr>
              <a:t>, g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</a:t>
            </a:r>
            <a:endParaRPr lang="en-US" sz="1400" baseline="300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725569" y="2041103"/>
            <a:ext cx="465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>
                <a:sym typeface="Symbol"/>
              </a:rPr>
              <a:t>, </a:t>
            </a:r>
            <a:endParaRPr lang="en-US" sz="140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6069003" y="2041103"/>
            <a:ext cx="519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 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30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40768" y="3789040"/>
            <a:ext cx="7078488" cy="533673"/>
            <a:chOff x="755576" y="4077072"/>
            <a:chExt cx="7078488" cy="533673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971600" y="4221088"/>
              <a:ext cx="30243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Pr[A(g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dirty="0" smtClean="0">
                  <a:sym typeface="Symbol"/>
                </a:rPr>
                <a:t>, g</a:t>
              </a:r>
              <a:r>
                <a:rPr lang="en-US" baseline="-25000" dirty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, 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baseline="30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,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baseline="30000" dirty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186808" y="4201343"/>
              <a:ext cx="29774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Pr[A(g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dirty="0">
                  <a:sym typeface="Symbol"/>
                </a:rPr>
                <a:t>,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,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r’</a:t>
              </a:r>
              <a:r>
                <a:rPr lang="en-US" sz="1400" dirty="0" smtClean="0">
                  <a:sym typeface="Symbol"/>
                </a:rPr>
                <a:t>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755576" y="4119463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6347048" y="4149080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610744" y="4077072"/>
              <a:ext cx="415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-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6707088" y="4191471"/>
              <a:ext cx="1126976" cy="31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 </a:t>
              </a:r>
              <a:r>
                <a:rPr lang="en-US" sz="1400" dirty="0" err="1" smtClean="0">
                  <a:sym typeface="Symbol"/>
                </a:rPr>
                <a:t>negl</a:t>
              </a:r>
              <a:r>
                <a:rPr lang="en-US" sz="1400" dirty="0" smtClean="0">
                  <a:sym typeface="Symbol"/>
                </a:rPr>
                <a:t>()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2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/>
      <p:bldP spid="4" grpId="0"/>
      <p:bldP spid="4" grpId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35696" y="692696"/>
            <a:ext cx="4176464" cy="172819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Randomization Function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1074222"/>
            <a:ext cx="1495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ym typeface="Symbol"/>
              </a:rPr>
              <a:t>(g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)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3635896" y="1074222"/>
            <a:ext cx="2251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Symbol"/>
              </a:rPr>
              <a:t>Random (</a:t>
            </a:r>
            <a:r>
              <a:rPr lang="en-US" sz="1600" dirty="0" err="1">
                <a:sym typeface="Symbol"/>
              </a:rPr>
              <a:t>x</a:t>
            </a:r>
            <a:r>
              <a:rPr lang="en-US" sz="1600" dirty="0" err="1" smtClean="0">
                <a:sym typeface="Symbol"/>
              </a:rPr>
              <a:t>,y</a:t>
            </a:r>
            <a:r>
              <a:rPr lang="en-US" sz="1600" dirty="0" smtClean="0">
                <a:sym typeface="Symbol"/>
              </a:rPr>
              <a:t>) from </a:t>
            </a:r>
            <a:r>
              <a:rPr lang="en-US" sz="1600" dirty="0" err="1" smtClean="0">
                <a:sym typeface="Symbol"/>
              </a:rPr>
              <a:t>Z</a:t>
            </a:r>
            <a:r>
              <a:rPr lang="en-US" sz="1600" baseline="-25000" dirty="0" err="1" smtClean="0">
                <a:sym typeface="Symbol"/>
              </a:rPr>
              <a:t>q</a:t>
            </a:r>
            <a:endParaRPr lang="en-US" sz="16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3668977" y="1412776"/>
            <a:ext cx="133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 =  g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dirty="0">
                <a:sym typeface="Symbol"/>
              </a:rPr>
              <a:t>.</a:t>
            </a:r>
            <a:r>
              <a:rPr lang="en-US" dirty="0" smtClean="0">
                <a:sym typeface="Symbol"/>
              </a:rPr>
              <a:t> g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baseline="30000" dirty="0"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39" name="Rectangle 38"/>
          <p:cNvSpPr/>
          <p:nvPr/>
        </p:nvSpPr>
        <p:spPr>
          <a:xfrm>
            <a:off x="3707904" y="184482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v</a:t>
            </a:r>
            <a:r>
              <a:rPr lang="en-US" dirty="0" smtClean="0">
                <a:sym typeface="Symbol"/>
              </a:rPr>
              <a:t> =  h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baseline="30000" dirty="0" smtClean="0">
                <a:sym typeface="Symbol"/>
              </a:rPr>
              <a:t>x</a:t>
            </a:r>
            <a:r>
              <a:rPr lang="en-US" dirty="0">
                <a:sym typeface="Symbol"/>
              </a:rPr>
              <a:t>.</a:t>
            </a:r>
            <a:r>
              <a:rPr lang="en-US" dirty="0" smtClean="0">
                <a:sym typeface="Symbol"/>
              </a:rPr>
              <a:t> h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0" name="Rectangle 39"/>
          <p:cNvSpPr/>
          <p:nvPr/>
        </p:nvSpPr>
        <p:spPr>
          <a:xfrm>
            <a:off x="323528" y="2514382"/>
            <a:ext cx="3190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Symbol"/>
              </a:rPr>
              <a:t>Case I  (</a:t>
            </a:r>
            <a:r>
              <a:rPr lang="en-US" sz="1600" dirty="0">
                <a:sym typeface="Symbol"/>
              </a:rPr>
              <a:t>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0 </a:t>
            </a:r>
            <a:r>
              <a:rPr lang="en-US" sz="1600" dirty="0" smtClean="0">
                <a:sym typeface="Symbol"/>
              </a:rPr>
              <a:t>= 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baseline="30000" dirty="0" smtClean="0">
                <a:sym typeface="Symbol"/>
              </a:rPr>
              <a:t>r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= 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>
                <a:sym typeface="Symbol"/>
              </a:rPr>
              <a:t>r</a:t>
            </a:r>
            <a:r>
              <a:rPr lang="en-US" sz="1600" dirty="0" smtClean="0">
                <a:sym typeface="Symbol"/>
              </a:rPr>
              <a:t>): 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67544" y="3275692"/>
            <a:ext cx="301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Proof: </a:t>
            </a:r>
            <a:r>
              <a:rPr lang="en-US" sz="1400" dirty="0" err="1" smtClean="0">
                <a:sym typeface="Symbol"/>
              </a:rPr>
              <a:t>u</a:t>
            </a:r>
            <a:r>
              <a:rPr lang="en-US" sz="1400" baseline="30000" dirty="0" err="1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>
                <a:sym typeface="Symbol"/>
              </a:rPr>
              <a:t>.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>
                <a:sym typeface="Symbol"/>
              </a:rPr>
              <a:t>r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baseline="30000" dirty="0">
                <a:sym typeface="Symbol"/>
              </a:rPr>
              <a:t>x</a:t>
            </a:r>
            <a:r>
              <a:rPr lang="en-US" sz="1400" dirty="0">
                <a:sym typeface="Symbol"/>
              </a:rPr>
              <a:t>. h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baseline="30000" dirty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 = v</a:t>
            </a:r>
            <a:endParaRPr lang="en-US" sz="1400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251520" y="3954542"/>
            <a:ext cx="3387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Symbol"/>
              </a:rPr>
              <a:t>Case II  (</a:t>
            </a:r>
            <a:r>
              <a:rPr lang="en-US" sz="1600" dirty="0">
                <a:sym typeface="Symbol"/>
              </a:rPr>
              <a:t>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0 </a:t>
            </a:r>
            <a:r>
              <a:rPr lang="en-US" sz="1600" dirty="0" smtClean="0">
                <a:sym typeface="Symbol"/>
              </a:rPr>
              <a:t>= 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baseline="30000" dirty="0" smtClean="0">
                <a:sym typeface="Symbol"/>
              </a:rPr>
              <a:t>r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= 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 </a:t>
            </a:r>
            <a:r>
              <a:rPr lang="en-US" sz="1600" dirty="0" smtClean="0">
                <a:sym typeface="Symbol"/>
              </a:rPr>
              <a:t>):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404232" y="4797152"/>
            <a:ext cx="6492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Proof: A can compute r, r’, 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 (where g</a:t>
            </a:r>
            <a:r>
              <a:rPr lang="en-US" sz="1400" baseline="-25000" dirty="0" smtClean="0">
                <a:latin typeface="Lucida Grande"/>
                <a:ea typeface="Lucida Grande"/>
                <a:cs typeface="Lucida Grande"/>
                <a:sym typeface="Symbol"/>
              </a:rPr>
              <a:t>1 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= g</a:t>
            </a:r>
            <a:r>
              <a:rPr lang="en-US" sz="1400" baseline="-25000" dirty="0" smtClean="0">
                <a:latin typeface="Lucida Grande"/>
                <a:ea typeface="Lucida Grande"/>
                <a:cs typeface="Lucida Grande"/>
                <a:sym typeface="Symbol"/>
              </a:rPr>
              <a:t>0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) and discrete log of u (say R)</a:t>
            </a:r>
            <a:endParaRPr lang="en-US" sz="1400" baseline="30000" dirty="0"/>
          </a:p>
        </p:txBody>
      </p:sp>
      <p:sp>
        <p:nvSpPr>
          <p:cNvPr id="44" name="Rectangle 43"/>
          <p:cNvSpPr/>
          <p:nvPr/>
        </p:nvSpPr>
        <p:spPr>
          <a:xfrm>
            <a:off x="467544" y="2905199"/>
            <a:ext cx="1168083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Claim: </a:t>
            </a:r>
            <a:r>
              <a:rPr lang="en-US" sz="1400" dirty="0" err="1">
                <a:sym typeface="Symbol"/>
              </a:rPr>
              <a:t>u</a:t>
            </a:r>
            <a:r>
              <a:rPr lang="en-US" sz="1400" baseline="30000" dirty="0" err="1">
                <a:sym typeface="Symbol"/>
              </a:rPr>
              <a:t>r</a:t>
            </a:r>
            <a:r>
              <a:rPr lang="en-US" sz="1400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= v 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336136" y="4417367"/>
            <a:ext cx="8401083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Claim: An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all powerful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adv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A </a:t>
            </a:r>
            <a:r>
              <a:rPr lang="en-US" sz="1400" dirty="0" smtClean="0">
                <a:sym typeface="Symbol"/>
              </a:rPr>
              <a:t>can guess v with probability at most 1/|G|, even given </a:t>
            </a:r>
            <a:r>
              <a:rPr lang="en-US" sz="1400" dirty="0">
                <a:sym typeface="Symbol"/>
              </a:rPr>
              <a:t> (g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dirty="0">
                <a:sym typeface="Symbol"/>
              </a:rPr>
              <a:t>, g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dirty="0">
                <a:sym typeface="Symbol"/>
              </a:rPr>
              <a:t>, h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dirty="0">
                <a:sym typeface="Symbol"/>
              </a:rPr>
              <a:t>, </a:t>
            </a:r>
            <a:r>
              <a:rPr lang="en-US" sz="1400" dirty="0" smtClean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u).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96320" y="5229200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5706047" y="5229200"/>
            <a:ext cx="1557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--- (1)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08688" y="54452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218399" y="5661248"/>
            <a:ext cx="2777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v</a:t>
            </a:r>
            <a:r>
              <a:rPr lang="en-US" sz="1400" dirty="0" smtClean="0">
                <a:sym typeface="Symbol"/>
              </a:rPr>
              <a:t> =  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>
                <a:sym typeface="Symbol"/>
              </a:rPr>
              <a:t>.</a:t>
            </a:r>
            <a:r>
              <a:rPr lang="en-US" sz="1400" dirty="0" smtClean="0">
                <a:sym typeface="Symbol"/>
              </a:rPr>
              <a:t> 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</a:t>
            </a:r>
            <a:r>
              <a:rPr lang="en-US" sz="1400" dirty="0">
                <a:sym typeface="Symbol"/>
              </a:rPr>
              <a:t>.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r’y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rx 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sz="1400" baseline="30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baseline="30000" dirty="0" err="1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baseline="30000" dirty="0" smtClean="0">
                <a:sym typeface="Symbol"/>
              </a:rPr>
              <a:t> </a:t>
            </a:r>
            <a:endParaRPr lang="en-US" sz="1400" baseline="30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91880" y="692696"/>
            <a:ext cx="0" cy="1728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372200" y="1412776"/>
            <a:ext cx="2448272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Way 1: Given x, y, h</a:t>
            </a:r>
            <a:r>
              <a:rPr lang="en-US" sz="1600" baseline="-25000" dirty="0" smtClean="0">
                <a:sym typeface="Symbol"/>
              </a:rPr>
              <a:t>0 </a:t>
            </a:r>
            <a:r>
              <a:rPr lang="en-US" sz="1600" dirty="0" smtClean="0">
                <a:sym typeface="Symbol"/>
              </a:rPr>
              <a:t>,h</a:t>
            </a:r>
            <a:r>
              <a:rPr lang="en-US" sz="1600" baseline="-25000" dirty="0" smtClean="0">
                <a:sym typeface="Symbol"/>
              </a:rPr>
              <a:t>1</a:t>
            </a:r>
            <a:endParaRPr lang="en-US" sz="1600" baseline="-25000" dirty="0"/>
          </a:p>
        </p:txBody>
      </p:sp>
      <p:sp>
        <p:nvSpPr>
          <p:cNvPr id="49" name="Rectangle 48"/>
          <p:cNvSpPr/>
          <p:nvPr/>
        </p:nvSpPr>
        <p:spPr>
          <a:xfrm>
            <a:off x="6372200" y="2226350"/>
            <a:ext cx="1872208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Symbol"/>
              </a:rPr>
              <a:t>Way 2: Given r, u</a:t>
            </a:r>
            <a:endParaRPr lang="en-US" sz="1600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48064" y="1628800"/>
            <a:ext cx="1008112" cy="334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31564" y="2029490"/>
            <a:ext cx="1096620" cy="39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87624" y="602128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sym typeface="Symbol"/>
              </a:rPr>
              <a:t>rx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+</a:t>
            </a:r>
            <a:r>
              <a:rPr lang="en-US" sz="1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is linearly independent of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x +</a:t>
            </a:r>
            <a:r>
              <a:rPr lang="en-US" sz="14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4016" y="6433591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For every guess R’ of this value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rx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, there exist a pair of unique values for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satisfying equation (1)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692696"/>
            <a:ext cx="717264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Input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5132" y="692696"/>
            <a:ext cx="86494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Output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Action Button: Forward or Next 12">
            <a:hlinkClick r:id="rId2" action="ppaction://hlinksldjump" highlightClick="1"/>
          </p:cNvPr>
          <p:cNvSpPr/>
          <p:nvPr/>
        </p:nvSpPr>
        <p:spPr>
          <a:xfrm>
            <a:off x="8532440" y="5949280"/>
            <a:ext cx="432048" cy="3600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6" grpId="0"/>
      <p:bldP spid="46" grpId="0"/>
      <p:bldP spid="47" grpId="0"/>
      <p:bldP spid="48" grpId="0" animBg="1"/>
      <p:bldP spid="49" grpId="0" animBg="1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CPA Secure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9512" y="28413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3635895" y="2985338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3231560"/>
            <a:ext cx="5040560" cy="792088"/>
            <a:chOff x="4355976" y="3284984"/>
            <a:chExt cx="5040560" cy="79208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50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52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61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6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486916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131840" y="479715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240704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530037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5372472" y="4539897"/>
            <a:ext cx="2583904" cy="709048"/>
            <a:chOff x="2195736" y="3099737"/>
            <a:chExt cx="2583904" cy="709048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Let us run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275856" y="3099737"/>
              <a:ext cx="1503784" cy="709048"/>
              <a:chOff x="3275856" y="3099737"/>
              <a:chExt cx="1503784" cy="709048"/>
            </a:xfrm>
          </p:grpSpPr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PubK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    (n)</a:t>
                </a:r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501008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</a:rPr>
                  <a:t>A,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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cpa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82" name="Straight Connector 81"/>
          <p:cNvCxnSpPr/>
          <p:nvPr/>
        </p:nvCxnSpPr>
        <p:spPr>
          <a:xfrm flipH="1">
            <a:off x="536524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2"/>
          <p:cNvGrpSpPr/>
          <p:nvPr/>
        </p:nvGrpSpPr>
        <p:grpSpPr>
          <a:xfrm>
            <a:off x="5603808" y="5589240"/>
            <a:ext cx="2702154" cy="338554"/>
            <a:chOff x="1259632" y="1535016"/>
            <a:chExt cx="3046064" cy="617863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2128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>
            <a:off x="543725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085328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(h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3725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20890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512" y="4993431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49059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15719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,u)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37321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49" y="6453336"/>
            <a:ext cx="151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/>
      <p:bldP spid="44" grpId="0" animBg="1"/>
      <p:bldP spid="71" grpId="0" animBg="1"/>
      <p:bldP spid="72" grpId="0" animBg="1"/>
      <p:bldP spid="75" grpId="0"/>
      <p:bldP spid="88" grpId="0"/>
      <p:bldP spid="90" grpId="0"/>
      <p:bldP spid="91" grpId="0"/>
      <p:bldP spid="114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CPA Secure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9512" y="28413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3635895" y="2985338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3231560"/>
            <a:ext cx="5040560" cy="792088"/>
            <a:chOff x="4355976" y="3284984"/>
            <a:chExt cx="5040560" cy="79208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50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52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61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6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486916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131840" y="479715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240704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0" y="5300378"/>
            <a:ext cx="2843808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 </a:t>
            </a:r>
            <a:r>
              <a:rPr lang="en-US" sz="1600" dirty="0">
                <a:sym typeface="Symbol"/>
              </a:rPr>
              <a:t>= 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baseline="30000" dirty="0" smtClean="0">
                <a:sym typeface="Symbol"/>
              </a:rPr>
              <a:t>r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= 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5372472" y="4539897"/>
            <a:ext cx="2583904" cy="709048"/>
            <a:chOff x="2195736" y="3099737"/>
            <a:chExt cx="2583904" cy="709048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Let us run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275856" y="3099737"/>
              <a:ext cx="1503784" cy="709048"/>
              <a:chOff x="3275856" y="3099737"/>
              <a:chExt cx="1503784" cy="709048"/>
            </a:xfrm>
          </p:grpSpPr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PubK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    (n)</a:t>
                </a:r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501008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</a:rPr>
                  <a:t>A,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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cpa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82" name="Straight Connector 81"/>
          <p:cNvCxnSpPr/>
          <p:nvPr/>
        </p:nvCxnSpPr>
        <p:spPr>
          <a:xfrm flipH="1">
            <a:off x="536524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2"/>
          <p:cNvGrpSpPr/>
          <p:nvPr/>
        </p:nvGrpSpPr>
        <p:grpSpPr>
          <a:xfrm>
            <a:off x="5603808" y="5589240"/>
            <a:ext cx="2702154" cy="338554"/>
            <a:chOff x="1259632" y="1535016"/>
            <a:chExt cx="3046064" cy="617863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2128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>
            <a:off x="543725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085328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ym typeface="Symbol"/>
              </a:rPr>
              <a:t>(h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h</a:t>
            </a:r>
            <a:r>
              <a:rPr lang="en-US" sz="1600" baseline="-25000" dirty="0">
                <a:sym typeface="Symbol"/>
              </a:rPr>
              <a:t>1 </a:t>
            </a:r>
            <a:r>
              <a:rPr lang="en-US" sz="1600" dirty="0">
                <a:sym typeface="Symbol"/>
              </a:rPr>
              <a:t>, c)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3725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20890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41426" y="4993431"/>
            <a:ext cx="1094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Tuple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49059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15719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37321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49" y="6453336"/>
            <a:ext cx="151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771800" y="6165304"/>
            <a:ext cx="208823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rx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ry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=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u</a:t>
            </a:r>
            <a:r>
              <a:rPr lang="en-US" sz="1400" baseline="30000" dirty="0" err="1" smtClean="0">
                <a:solidFill>
                  <a:srgbClr val="008000"/>
                </a:solidFill>
                <a:sym typeface="Symbol"/>
              </a:rPr>
              <a:t>r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944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CPA Secure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9512" y="28413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3635895" y="2985338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3231560"/>
            <a:ext cx="5040560" cy="792088"/>
            <a:chOff x="4355976" y="3284984"/>
            <a:chExt cx="5040560" cy="79208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50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52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61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6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486916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131840" y="479715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240704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0" y="5300378"/>
            <a:ext cx="2987824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 </a:t>
            </a:r>
            <a:r>
              <a:rPr lang="en-US" sz="1600" dirty="0">
                <a:sym typeface="Symbol"/>
              </a:rPr>
              <a:t>= 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baseline="30000" dirty="0" smtClean="0">
                <a:sym typeface="Symbol"/>
              </a:rPr>
              <a:t>r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= 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5372472" y="4539897"/>
            <a:ext cx="2583904" cy="689303"/>
            <a:chOff x="2195736" y="3099737"/>
            <a:chExt cx="2583904" cy="689303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Let us run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275856" y="3099737"/>
              <a:ext cx="1503784" cy="689303"/>
              <a:chOff x="3275856" y="3099737"/>
              <a:chExt cx="1503784" cy="689303"/>
            </a:xfrm>
          </p:grpSpPr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PubK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    (n)</a:t>
                </a:r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481263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</a:rPr>
                  <a:t>A,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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cpa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82" name="Straight Connector 81"/>
          <p:cNvCxnSpPr/>
          <p:nvPr/>
        </p:nvCxnSpPr>
        <p:spPr>
          <a:xfrm flipH="1">
            <a:off x="536524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2"/>
          <p:cNvGrpSpPr/>
          <p:nvPr/>
        </p:nvGrpSpPr>
        <p:grpSpPr>
          <a:xfrm>
            <a:off x="5603808" y="5589240"/>
            <a:ext cx="2702154" cy="338554"/>
            <a:chOff x="1259632" y="1535016"/>
            <a:chExt cx="3046064" cy="617863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2128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>
            <a:off x="543725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085328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</a:t>
            </a:r>
            <a:r>
              <a:rPr lang="en-US" sz="1600" dirty="0">
                <a:sym typeface="Symbol"/>
              </a:rPr>
              <a:t>h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h</a:t>
            </a:r>
            <a:r>
              <a:rPr lang="en-US" sz="1600" baseline="-25000" dirty="0">
                <a:sym typeface="Symbol"/>
              </a:rPr>
              <a:t>1 </a:t>
            </a:r>
            <a:r>
              <a:rPr lang="en-US" sz="1600" dirty="0">
                <a:sym typeface="Symbol"/>
              </a:rPr>
              <a:t>, c)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3725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20890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41426" y="4993431"/>
            <a:ext cx="1513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Non-DDH Tuple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49059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15719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37321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49" y="6453336"/>
            <a:ext cx="151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771800" y="6002124"/>
            <a:ext cx="20882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is uniformly random element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444480" y="3273370"/>
            <a:ext cx="4024064" cy="977914"/>
            <a:chOff x="5364088" y="4107270"/>
            <a:chExt cx="4024064" cy="977914"/>
          </a:xfrm>
        </p:grpSpPr>
        <p:grpSp>
          <p:nvGrpSpPr>
            <p:cNvPr id="92" name="Group 91"/>
            <p:cNvGrpSpPr/>
            <p:nvPr/>
          </p:nvGrpSpPr>
          <p:grpSpPr>
            <a:xfrm>
              <a:off x="5364088" y="4107270"/>
              <a:ext cx="4024064" cy="977914"/>
              <a:chOff x="5588496" y="5013176"/>
              <a:chExt cx="4024064" cy="977914"/>
            </a:xfrm>
          </p:grpSpPr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5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96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9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99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100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103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4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2" name="Double Bracket 101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9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=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93" name="Straight Connector 92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382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656" y="4005064"/>
            <a:ext cx="7488832" cy="648072"/>
          </a:xfrm>
          <a:prstGeom prst="rect">
            <a:avLst/>
          </a:prstGeom>
          <a:solidFill>
            <a:srgbClr val="D2F5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CPA Secure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9512" y="28413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3635895" y="2985338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3231560"/>
            <a:ext cx="5040560" cy="792088"/>
            <a:chOff x="4355976" y="3284984"/>
            <a:chExt cx="5040560" cy="79208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50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52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61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6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486916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131840" y="479715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240704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530037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5372472" y="4539897"/>
            <a:ext cx="2583904" cy="709048"/>
            <a:chOff x="2195736" y="3099737"/>
            <a:chExt cx="2583904" cy="709048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Let us run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275856" y="3099737"/>
              <a:ext cx="1503784" cy="709048"/>
              <a:chOff x="3275856" y="3099737"/>
              <a:chExt cx="1503784" cy="709048"/>
            </a:xfrm>
          </p:grpSpPr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PubK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    (n)</a:t>
                </a:r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501008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</a:rPr>
                  <a:t>A,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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cpa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82" name="Straight Connector 81"/>
          <p:cNvCxnSpPr/>
          <p:nvPr/>
        </p:nvCxnSpPr>
        <p:spPr>
          <a:xfrm flipH="1">
            <a:off x="536524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2"/>
          <p:cNvGrpSpPr/>
          <p:nvPr/>
        </p:nvGrpSpPr>
        <p:grpSpPr>
          <a:xfrm>
            <a:off x="5603808" y="5589240"/>
            <a:ext cx="2702154" cy="338554"/>
            <a:chOff x="1259632" y="1535016"/>
            <a:chExt cx="3046064" cy="617863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2128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>
            <a:off x="543725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012160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(h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3725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20890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512" y="4993431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444480" y="3273370"/>
            <a:ext cx="4024064" cy="977914"/>
            <a:chOff x="5364088" y="4107270"/>
            <a:chExt cx="4024064" cy="977914"/>
          </a:xfrm>
        </p:grpSpPr>
        <p:grpSp>
          <p:nvGrpSpPr>
            <p:cNvPr id="93" name="Group 92"/>
            <p:cNvGrpSpPr/>
            <p:nvPr/>
          </p:nvGrpSpPr>
          <p:grpSpPr>
            <a:xfrm>
              <a:off x="5364088" y="4107270"/>
              <a:ext cx="4024064" cy="977914"/>
              <a:chOff x="5588496" y="5013176"/>
              <a:chExt cx="4024064" cy="977914"/>
            </a:xfrm>
          </p:grpSpPr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6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97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9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100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101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104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" name="Double Bracket 102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=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94" name="Straight Connector 93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1043608" y="5949280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187624" y="67413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5148064" y="4158372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[D(non-DDH tuple) = 1]</a:t>
            </a: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1907704" y="41676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[D(DDH tuple) = 1]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555776" y="38703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6645815" y="38703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49059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15719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504446" y="4014356"/>
            <a:ext cx="3555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835696" y="40143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740352" y="40143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8028384" y="4086364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1/p(n)</a:t>
            </a: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820744" y="394234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sym typeface="Symbol"/>
              </a:rPr>
              <a:t>&gt;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37321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49" y="6453336"/>
            <a:ext cx="151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7" grpId="0"/>
      <p:bldP spid="109" grpId="0"/>
      <p:bldP spid="110" grpId="0"/>
      <p:bldP spid="111" grpId="0"/>
      <p:bldP spid="112" grpId="0"/>
      <p:bldP spid="115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1475656" y="3861048"/>
            <a:ext cx="7488832" cy="648072"/>
          </a:xfrm>
          <a:prstGeom prst="rect">
            <a:avLst/>
          </a:prstGeom>
          <a:solidFill>
            <a:srgbClr val="D2F5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12" y="692696"/>
            <a:ext cx="9144000" cy="1296144"/>
          </a:xfrm>
          <a:prstGeom prst="rect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21702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Why NOT El </a:t>
            </a:r>
            <a:r>
              <a:rPr lang="en-US" sz="3300" kern="0" dirty="0" err="1" smtClean="0">
                <a:solidFill>
                  <a:srgbClr val="009900"/>
                </a:solidFill>
                <a:ea typeface="+mj-ea"/>
                <a:cs typeface="+mj-cs"/>
              </a:rPr>
              <a:t>Gamal</a:t>
            </a: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?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" name="AutoShape 2" descr="data:image/jpeg;base64,/9j/4AAQSkZJRgABAQAAAQABAAD/2wCEAAkGBxQTEhQUExQWFhUXFxwYGBUYGBgcGhkcGBkYFxoaGRgZHCggGBwlHhwYITIiJSkrLi4uHR8zODMsNygtLisBCgoKDg0OGxAQGy8lICQsLCw0NC0tLCwsLCwsLCwsLCwvLCwsLCwsLCwsLCwsLCwsLCwsLCwsLCwsLCw0LCwsLP/AABEIALkBCAMBIgACEQEDEQH/xAAcAAEAAQUBAQAAAAAAAAAAAAAABgIDBAUHAQj/xABDEAABAwIDBAcFBgQGAAcAAAABAAIDBBEFEiEGMUFRBxMiYXGBkTJSobHBFCNCktHwQ2Jy4TNTY6Ky0hYXJXOC0/H/xAAaAQACAwEBAAAAAAAAAAAAAAAAAwECBAUG/8QAMREAAgIBAgQDCAEEAwAAAAAAAAECAxEEIQUSMUFRkdETIjJhcYGhwbEGQvDxFBXh/9oADAMBAAIRAxEAPwDuKIiACIiACIiACIiACLEq69rNPad7o+vJYEj3yHt9lvug8O88VzNZxWjTbN5l4L9+A2FMpbvZGfNiLG6XueTdVjur3n2Whve43PoN3qrbIwNwVS83qOPaqz4Gor5dfNjlXBdihz5Dvk9BZedUfff+Yq4i5s9XfN5lNv7l/oWnU4O8uPmV6Yj77/zO/VXES1dYt+Z+ZOWW7SDdIfPX5qptdK3eGu+BVSLRXxLVVv3bH99/5Iwn1SL0WKsPtXYe/wDULOa4EXBuOYWnkja5YdnRHsEj5enFdrS/1DLpdHPzXp/oq6Iy+HZklRauixgHsyDK7n+E/otovS0aiu+PNW8ozThKDxJBEROKBERABERABERABERABERABERABERABERABaqtxDN2Yje+944a2sO/vVjEKzrT1bCcoPaPA9w7vmq4IsosvMcV4zyt00P6v09fI1V1KK5pdfAopqYN7zzVOJ1jYYnyv9mNpcbb7NF9FkrWbSUBnpZ4gdZIntHiWkD4ry8cSmufo3uNzl7kPk6TQfZg/M/6BqxJOkqX8McY8cx+oXNYpnud1bWSOkGhjYxznAjTcAt1R7IYjLupXMB4yuaz4E3HovSy4dpq/iwvq/VmjnpS6EqPSTP7sfof1Wx2d6RzLUx080bQZTla9pOjrXAcDwNt91oKPoqq3f4s8MY4hrXPPzaFJ8A6MKenljmdLLLJGczc2VrAbb8rRf1Ky2/9fGLWU3jtnr236dfmLnOLW0SdojQi4IoKL7abWii6tobnkkuQCbAAaEm2vFShR7anY+CuyGUva5gIa9hAIB3ixBBHkn6Z1Kxe1+H/ADBK6kLk6R5j+GP8p/7Kg9Ikt9YoyO64/VUYj0VStJ6mqDhwEkZv+Zht8FGq3YvEI9eqbJ/7bh8nWXerp0NnwuP32/nBpVsevIS6LpBYSBJFlBNi4OvYHS9iF0HDcWMZa13aj3A8Wjn3hfOkFHUSTspzDIx5cA4OY4ZRfUnu713uJnZF+W/6qupzoZxnS8N5zvlNbEJxuTTWxNIpA4BzTcHUFVKIYbiBgfYkmJ28e6eY7ualzXXFxqCvR6LWQ1VfMuvdeBzrqXXLDPURFsEhERABERABERABERABEVptQ0313G3pogCsO8lUoV0hbRshgdlfYgE3BsQbaWPBW6ba5xhjeTvY0mw3EtuVDZOCaVEzWNJcQAodh21XX9fALlzCO2NOy4aA8Sbhw4aWUD2021c4iOImR7tGsbclx4WA1KkvR1srJTQOdKCZpXCSTkLCzWDuA9Tdc/ids4UNV55ntss/X8DqIrnzLoiX0MOULJVpsltDoeSrzheAkpJ+91NMm28lSEIiqVLfUi9wACd5tv8AFXLIilgERFABFbkmA3qpj7hTgMPqVIiKAPHMBWsqowDototdXR2N+aZW9xtL941ssSqa5UVEtt6xxKtCTwbcF+YAiy2eyuJ2P2d53axnmOLfLh3eC1F1i1L3MLXt9phBHl+7ea2aDUvTXKXbv9BN1ashg6QixsOrGzRtkbucL25HcQe8G4WSvcpprKOKERFIBERABERABERABRHEA8R/d9rkTx7/ABKlyhmIVJjaRqcpIB8DZUl2LROU7YYXVSuvMzq4Gm7nF3tDi1oHErKxDHmxx3BAaBp4W0C123FdNUHqo8zr6EgEgDiSd3P0Xm0DGMp7mNjrM7LiN+lgb+SsQb7ovhJdLWTWDn9iJpaAQ0auduvqdL8l1HAsVDpTGCD2brj2IY4+KSOONjpHOYOw0XPZbvA8rKPUO2lTTVvXyxvYwjIWOa4aX3i/G6rlZwSfTlVSNeNRrwPJRp07WyOjDgXNsdOR42UBxHpVYYz1chJy3sLkrnVDt1UsmlmYWXeAPvGk9kEkAajmbrncQ4dHVQzFYn49PMbVd7N4fQ+kYqkW1/f71VFRiDWgkkBo3uJAA7ySdF88VXSjXOBAka082saPncqMYnjs9QbzSvf/AFOJHkNy41X9O2t+/JJfLL9Bj1EM7Jn0RinSRQQ3zVDXkcIgX+V26fFRur6bYB/h08j+8uDfhquICFxGY9kczpfw5q2QOZXUr4BpIfEnL6v0wJd0n0O1QdOTL9ukcBzbKHfAtCkOEdLmHzWD3uhJ4SN0/M24XzpZveqVNnAtHPpFr6N/vJCtkfWb66OZofFI2Rh3OY4OB8wVcw+r1ylfKeH4pNTuzQyPjd/KSPUbj5qcYF0qVEbgahjZW7iW9l//AFPoFytRwC2KfsmpLyfobIamDjyzPoN1QFdzLj9f0uwBgdDE97zwfZrR4kXJ8lBNoukWtqszXy9Ww/w4btHm6+Y+qy0cB1VnxLlXz9P9C7LK49Hk7ntBt7RUpLZJ2l7d8bO24HkQ3d5lQDGOmZpP3NNp70jreeVo+ZXI2scRm9lvM8fDmrLg3hc/Bd7T8A0tSzNOT+e34X/oh3y/t2J/U9KtQ7+HB+R//wBiu0PSeQfvYdP5HfR36rnWYch8f1XmnfdbHw3StY5F9solai1f3HdcK2+opQLyiJ3KQZfjuUhdUse3MxzXA8WkH5L5pabaquOdzfZJHgSPksFnAq28wk1+fQdHWSXVH0SzpFp8MjMc7XvcXZmNjAvY+0SSQBr810nCMSjqYI54jeORoc02sbHmOBG5fGLmPkJNnOIuSdTYDnyX2BsZhn2agpYb3LIWAnX2iAXaEAgXJ3i669Ffsq415zhGayXNJyN0iImlAiIgAiIgAiIgAoxiLPvZAB2dPUjVSZ7rAk7hqtIdxcd7iSqTeC0VkgW0Tw1rgeS5LtFjwdDHGNS2R3PVocHAeHCy6dt6/sv8PouGOgfJKWMBc4vIDQOJNlZEHSdl6kVM09W4a3EbNDyzPPjq1SLq85DbZr8C2/wUk6MNgG09CWVQzPldnLb+xoBYEbipdheAxUrnFty14sc2uXuBtuIXK1Ghnbfz8238GiNyUOXBbwTAaOki7EcTcwu92Vt3G2pK4nt5gVDUV0gph1VmAuyewXEuF8vC9uC6ftTOxkbg14y247x+9FybB25pZpd4e4Na7XtBt7kd1zbyK16mx1UtrZroUqjzTwzneJULoZHRu3tNtN3j4KzAbEG17a93mpP0g0uWZj+D4xrzLSQfoovG290+iz2kIz8Rc44bRXLKXEkm/wC+C8yhU8dVUE4pg9K8LV5deKSTxzV4CrgHzVsqrAuPjIDSdzhceFy35gryE63Iv3LLxGGzKfvjv/vefqsJqF1AuySF2rv34Ki68BRSRgWXtu75rxhVR/fr8lBJQQr1DTdZIxnvOAVpzfVb3YmkMlS3TRgLvoPml2zUIOXgi0VmSRNfsbGsLGNDRa1gO74rr/RRignwynAcC6FvUvAdmIMfZGbsjKSADbWwI1O88yqKQtF1PehrA309JLI5zSKiUyta29mtsGi9x7RtquZwyxycsmrVRSw0T9ERdYxhERABERABERAGDiz7NA951vTX6LW1b+zZe7Ty5XROsbWeCeAvktf4rR1mKC2/VLfxDEtiE9INUA1/f/8Aii3R21jGGdwGdzyQeQB4ed9ys9IWLh7urabucbfRax1f1UbI2mw3abyr4KHe8B2nB0BBFtT4b/BZ2NbTsbGdQFxLBMRqALtjsPeebX8tT8FtJqR8/wDjvLm+4wkA/wBR3nwFllt1dVfV+Q2NMn2MOeqdWSulkv1AJDGagSEXuTbez57uaz423sAOXgP0VwQ6gDQDcLWAAvZZ2HUfPVcHU6qVj5n07I3V1qCwupo9ucIM1JmaLuiOa3HL+L9fJcn3L6O+zdnX0XHNuNlzTyGSMfcu/wBh4g9y2cI1kWvYy+3oI1VOPfRF145eFeXXeyYivL+9fC69DV7r3o1p3KQyVNboR+v0XtLSOke2MDtOcB4X/d1fBbGNO1Id3Jv6uUy2HwIt+9kb23aAH8IO+/eVn1V0aa3N9S1cXOWEWtscJb9mY+Mf4QDT3t9m/qAoIF3arowWEEAgggjuOllyDaTBXU8hsCYyeyeXcVg4bq1ZHkk9x19eHzI1IXuVUhVtHJdZeBnAZ5+vgq8t/wBdUfHobkeFwT8FXE5jRcjM7gOHnz8FOCOZHkkFmgnQn2R3c10ro+wjqo8zh236nmBwH1UZwHBnveJpx3taRx4E8h3LpmBxaarh8W1a5PZw+5t0tLzlleLtswronR6f/Tqf+k/83LnO0klma/uy6N0eNthtJfjEHfmJd9Uvgq+Jl9b2RIkRF3jAEREAEREAEREAauslLMzZGF8R/Fa9r3NnAai3NRXGcIpJASyZ0W/S2Zv6hT5azEsAp579bE0k7yLtd+ZpB+Kq4k5PmzHtmWxzlzq2J5/htDZC5x4DKBc35BdC2q2Hp6CCmdEM0heRJM+5e8luYdzGix0Fl0HCNhKCmkEsVM0SA3D3ufI5p5tMjnZfKywulKnzUWbiyRpHndh+BStSs0yXyL0v30cqC3OG02YX1WnAUqwaOzV5K6eInahDmMd1IAVscNjYTYuAPJUVEZJ7IuVq4Ng55pc8s5haDoGavcPHc1IThNPnlgpN8nYnMWFtcNCFrsW2VEjSNCCLEHULS4rs9WUtnU9RLIwbwcpcB4WF/JWYMerWtvnY8cbgg/VTVorprnommvJr7CHau780QjaPormaS6mAd/pk/wDEk/NQatwOpiJEsErT3sdb1GhXdDtRVb30+Yc2kH4XuqRtsAbSQvHcWu+Vl2Kddrqliyvm/kVKiqW6eDgrBLuDXeGUrNotnKqY9mF/i4ZR8V3an2uozq5uTy/sthHtLh+8vHn/AGU2cZvS2pf8/oX/AMaC7+RzHZzo9cwh7xmeO7sg93PzXRcK2ayjUHv33Wxbtrh7d0rfRVf+PKH/ADh6LjajU6u95lF+Q+GIL3UUTYKSNAfRRrGdjXPv2bg8CNFv5ukehG55d4AlYn/mdTk2bHK48g0/oqUw1kXzQg/IJWJrc5jiHRfNc9Xp3G5Hqta/owrx+Bh784+tl0/EOkVzgRHSPvzeQ0fFRSr2nr6kOyvZCwGxDbk6Lv6a3iUlvFL6iXGkjTOjqdus0kMY4nNmPoNFnUcOH0ZBBNRLwNrgH+Vo089VqZQ97pTLI9+QDffVxOgsN/8AddJ6OthxFGypqWds6sYfwg8SOfyTtZbKmrmvn17R2z+/qRUoyl7q8zTwRVcrg58JhjO64N3Dy3KaYfTWYO5baqqmg2HoqZ5W5b6bl5q3Uu3GI4R064KJA9uKnKx3cCu17O0ZhpKaI744Y2HxYxrfouH4zF9praan/wAyZrSDpdoN3f7QV38Bep4TW40Zfc5utknZhHqIi6hjCK0+doc1hPacCQO5trn4j1V1ABF4CvUAEREAEREAFrdpaHrqWeO1y6N2UDfmAu34gLZIoaysEp4Pn+gGYg8D9VLKcWGixcUwsQVc0drDNmZbk7tDduA1Hkr8Tl4jVLlscH2PQUyWE/EzKKcB1yttFUg8VGyNVsoH6LJOPcq9zexVJ53C1OM4Lna+SADNrdnveF9xVbJiFlQ1CiqydE+et4f4YqdSkiO0EsbowHXY/UFrgQdOV+9Y84YJIxmGrg0HxupoHB28NJO9rgC0+u496tVuGUM2VklOxrswsQ0Nc0jXsubqN3Bep0XEIaiOOkl2/f0MNkXF7ojlRStLeBUcfh7OvjHZ7TuW/fzXUKjZqkO7Oz+mV9vQkrVzbG0BkjN5S4PuD1snInnZdHKXcW5cz6ETrcNZYgNaPABR+ip4zUxNcG6l2hG+zHFdYqtk6TW7pfASu/W61kWyuHfaIrRG4DibySG9hxu4+inKWxXKbzgi1bSMDTYAeAt9FqMFcz7Q67how/MLqtVgNAAbwg9xc+3pmVnCWUbZH5KeJmVoGjG8zxtqjKSwH2OWYxM0kiMF7jua0Fx9GglZeHbHVxp22gbHmu4vkkaB2t2gJdutwXRsWxsRg9W1rT3NAPrZYmG1L6mCPXKwAhx8HHQd5VLdRCqvnm8JAouTNBsnsFSMAlfmmkY/M95uIy5vs5GDeBu7V1vMdxgeyNPoqMfxlkLMkegAtooSKt0j73Nl5Sydmss9rZ07fT18TdVBQXzN02puserxDKFiST5QtNi9dlY5xNrBMro5pDXZhZZvui6kNTir5jqymiOv+pKcrdP6RIe7Tmu2qEdEOBmmoGveCJKk9e4HeA4DID/8MvmTxU3Xr6a1XBRXY5M5c0mwiImFCK4lVuFeNNGRAX55iSfp6LJxXamOJpOl/H6LEZOH181xozKzXdcC5/5fArLx/EYIGlxDAbby0aJefeZZ9DN2Zqny07JHixeXOAtYhpcctxzstotXsxO59LC917ubm1BBsSS3Q7tLLaJhUIiIAIiIAIiIAhvSHh3ZZUtGrOy/fq1x0Pkfn4KLMdxXV6mBr2OY8Xa4FpHMEWK5NXUrqaZ0D9w1a73mncfp4hed4xpWmro/c6WjtyuR9UZMQWWxYEb1kxSaLgPc2mVmXhlVrOvC5VwQ2Z9PVLYNma4WcAbbjxCjD3FpuFkU+IA6X1UOG+Y9V5kNKXU31RG+14+2OW4/FainkeJ484c2194O/KVkxVpbxPisyLE777HxXRp4vfWsTSkvJ+n4M0tL3iU11UAN60uF1wNVa+uQn5Lfyvhd7TAb9/6KzT0dKx2ZsQa4jU6/qti45Vj4H+PUT7CfgY+I1wAJWmwOrL5ZQwFxyjdfiSpK+WBv8NpPfqsSfHGtBy5R4ABVlxvKxXW8/N+nqWWmkyzJgubWd+Ue63f68FiYxjbIY+rjAa1ugA4f371psU2iJvYqEVlc+peWsJy3s5/DwBSFC/Vy573svskMajV03ZnVGImeQ21A3ngO7vWbCcrdN6xqSmbG3KP2Umlsmy5X7sehOFFc0iqaX1VvZfBjiVcyA3MMf3kxtplBAy35uPZ52zHgtVVVL3ubHEC6R7g1rRvJOgA/fiu8dH2ygw+mDHWdO+zpnjcXe62/4W7h68V1NDpt+dmS+3OxJ2tsLDcF6iLrmUIi8c4AEk2A1JQBzPDa1gqqphcWn7RLY2/1HfVSOLDKXN1krjM8atz3LQeYaBb1XPmgBpe72iS7NxJcSdT33U32MoxKwvecw3Butu8pEHlsbPoSXB6oPZpvaSLWtYXOXytp5LPVqGna32QB4K4U8UeoqQ7WyIAqREQAREQAWk2qwEVUVhYSN1Y48/dP8p/vwW7RVnCM4uMujLRk4vKOMRyljjHIC17TZzTvB/fHcVmtfyU42s2YZVNzNs2do7L/AHv5X23jv4X07+aulfC8xStLHt3tPzHMd43ryuu4fKmWY9Dq03qxfM27JFV1iwo5wVcDlzMY6jjIc/TesKpp76g2PAi6ulyodLZXjlPYhmPFibo9JBoPxAaLOixRjtxHqtZUuzLSz0+vyIKeqYy3exTmfYmJqu8+qturCPxKHuL7WD3WVp5k95ylaWL7lXc12JNV4pa93KP4hjw1s654AalYD6S/tFx8SqoqZrdwAWquiqHzEyubMRwkmPbu1nuj6rZ0zGsaA0WAVtUTTgbymylzbdvAVGWHnuZEs9gtNXV99G3JJsALkknQAAak9yomqnSPbHG1z3vNmsaCS477WG/5LsHRz0bClLamrs+ptdrN7Yb8j+N9tM24agczt02jzuytlr79Sros2DNK0VVU0faXjsNOvUtPDlnI3nhuB1N+jIi66SSwjK3kIiKQC0O1VY5tPLl3n7sHTQuGpPgOC3y0VS0SQSh/+a8fleWj4BQ+hKOZYgB1ZA4WNvDgpL0f44xjSwuHhf4q1WYZEHxgnRzrW8iTr5KZw0NNK0NMMbg0aXY3Tw0SYxx1L52Em0MQ4380ftDCBcn5KzNshRuIJgaLe657fUNcAViVvR/Qyb4iPCSQfDMnblNjVUu132nEIYYASAXOfbc1gBBJ8XZdEW72Y2QpaB0joGEOlIu9xLjZu5oJ3C5J7zv4IpIJEiIgAiIgAiIgAtVtBgENWzLILOF8sg9ppPI8R3HRbVFEoqSwyU2nlHG8c2fqaMnMDJHwlaCRYa9sb2H4d61sWIX8OC7qQovjOwdJPdzWmF5/FF2QTzLPZJ8lyb+Fxk81+TNler7SOb/aweKdeOa2+IdHVYwkxPimbwBJjf6EFv8AuCj1bhVVFpJSzDU6hucad7Lrnz0NsOsTQroPuZLpgseaQdy1MmIsabOu08naH0KHEmcwk+ymuxbmj4mYvFgPxVg4hWW4pnOVgLzyYC469w1KvGix9EQ7UjZvcAsWWcBX6XZ/EJ7dXSS2Ogc8Bg8y8i3opFhPRHVSEGqnZE33IrvfblmIDWnycttWgsfUz2XJ9yDVeJNbxHiVt9n9ha6vs4M6mEi/XS3Fxe3Yj9px377Dv3X6/s/0eUFIWubCJJR/Fl7bgdNWg6MPgApWujVo4Q3e5mlZ2RGdkNh6XDxeJuaYizp36vcN5A4MbfWwt33UmRFsFBERABERABQzbKCaJr3xgujLw/s3u02s67RwO++ut7qZooaySng5S6ozsDge0CHNvx5juuFscEx8NfYktPJ2nz3qjFcLbS1rGNP3cgLmtP4DmsQDxA4ct3JT59BE9ga5jHNtuc0H5pfJkY57GI/HGAX3+awW7Vx3tZX37JUp/hkDkJJAPTMsar2Mo8pIjcy2t2PeCQNbau1V0mL2MWbakyzxQRDtOeL7x2QQXE9wF0W8wfBKaC74I2tL7Ev1c5w4DO4k5e69kViDZoiIAIiIAIiIAIiIAIiIAIiIAtS07HAhzWuB3ggEHxBWBJs5Ru9qlpz4wxn5tW0RGANYzZ2kFrUtOLbrQx/9VsGxNG4AeACrRABERABERABERABERABERABERAGh2swR1QxjoyBLE67LmwINszSbG17A+IHesWmx2SOMdbBKwjfdpO7vbdSheFVcd8k57EWj20itcub6rAr9rnTAxUo6yR2gDeF+JP4R3mwUqKu0m/yU4DKK6CEsijYTctY1pPMgAXRX0U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107504" y="2123564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512" y="1988840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79512" y="2543998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3779912" y="937756"/>
            <a:ext cx="1656184" cy="83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707904" y="908720"/>
            <a:ext cx="16561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/>
              <a:t>Enc</a:t>
            </a:r>
            <a:r>
              <a:rPr lang="en-US" sz="1400" baseline="-25000" dirty="0" err="1" smtClean="0"/>
              <a:t>pk</a:t>
            </a:r>
            <a:r>
              <a:rPr lang="en-US" sz="1400" dirty="0" smtClean="0"/>
              <a:t>(m)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200" dirty="0" smtClean="0"/>
              <a:t>c</a:t>
            </a:r>
            <a:r>
              <a:rPr lang="en-US" sz="1200" baseline="-25000" dirty="0" smtClean="0"/>
              <a:t>1 </a:t>
            </a:r>
            <a:r>
              <a:rPr lang="en-US" sz="1200" dirty="0" smtClean="0"/>
              <a:t>= </a:t>
            </a:r>
            <a:r>
              <a:rPr lang="en-US" sz="1200" dirty="0" err="1" smtClean="0"/>
              <a:t>g</a:t>
            </a:r>
            <a:r>
              <a:rPr lang="en-US" sz="1200" baseline="30000" dirty="0" err="1" smtClean="0"/>
              <a:t>y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 for random y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200" dirty="0" smtClean="0"/>
              <a:t>c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= </a:t>
            </a:r>
            <a:r>
              <a:rPr lang="en-US" sz="1200" dirty="0" err="1" smtClean="0"/>
              <a:t>g</a:t>
            </a:r>
            <a:r>
              <a:rPr lang="en-US" sz="1200" baseline="30000" dirty="0" err="1" smtClean="0"/>
              <a:t>xy</a:t>
            </a:r>
            <a:r>
              <a:rPr lang="en-US" sz="1200" baseline="30000" dirty="0" smtClean="0"/>
              <a:t>.</a:t>
            </a:r>
            <a:r>
              <a:rPr lang="en-US" sz="1200" dirty="0" smtClean="0"/>
              <a:t>. m 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6516216" y="980728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6588224" y="980728"/>
            <a:ext cx="20517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/>
              <a:t>Dec</a:t>
            </a:r>
            <a:r>
              <a:rPr lang="en-US" sz="1400" baseline="-25000" dirty="0" err="1" smtClean="0"/>
              <a:t>sk</a:t>
            </a:r>
            <a:r>
              <a:rPr lang="en-US" sz="1400" dirty="0" smtClean="0"/>
              <a:t>(c)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200" dirty="0">
                <a:sym typeface="Symbol"/>
              </a:rPr>
              <a:t>c</a:t>
            </a:r>
            <a:r>
              <a:rPr lang="en-US" sz="1200" baseline="-25000" dirty="0">
                <a:sym typeface="Symbol"/>
              </a:rPr>
              <a:t>2</a:t>
            </a:r>
            <a:r>
              <a:rPr lang="en-US" sz="1200" dirty="0">
                <a:sym typeface="Symbol"/>
              </a:rPr>
              <a:t> / (c</a:t>
            </a:r>
            <a:r>
              <a:rPr lang="en-US" sz="1200" baseline="-25000" dirty="0">
                <a:sym typeface="Symbol"/>
              </a:rPr>
              <a:t>1</a:t>
            </a:r>
            <a:r>
              <a:rPr lang="en-US" sz="1200" dirty="0">
                <a:sym typeface="Symbol"/>
              </a:rPr>
              <a:t>)</a:t>
            </a:r>
            <a:r>
              <a:rPr lang="en-US" sz="1200" baseline="30000" dirty="0">
                <a:sym typeface="Symbol"/>
              </a:rPr>
              <a:t>x</a:t>
            </a:r>
            <a:r>
              <a:rPr lang="en-US" sz="1200" dirty="0">
                <a:sym typeface="Symbol"/>
              </a:rPr>
              <a:t> = c</a:t>
            </a:r>
            <a:r>
              <a:rPr lang="en-US" sz="1200" baseline="-25000" dirty="0">
                <a:sym typeface="Symbol"/>
              </a:rPr>
              <a:t>2</a:t>
            </a:r>
            <a:r>
              <a:rPr lang="en-US" sz="1200" dirty="0">
                <a:sym typeface="Symbol"/>
              </a:rPr>
              <a:t> . [(c</a:t>
            </a:r>
            <a:r>
              <a:rPr lang="en-US" sz="1200" baseline="-25000" dirty="0">
                <a:sym typeface="Symbol"/>
              </a:rPr>
              <a:t>1</a:t>
            </a:r>
            <a:r>
              <a:rPr lang="en-US" sz="1200" dirty="0">
                <a:sym typeface="Symbol"/>
              </a:rPr>
              <a:t>)</a:t>
            </a:r>
            <a:r>
              <a:rPr lang="en-US" sz="1200" baseline="30000" dirty="0">
                <a:sym typeface="Symbol"/>
              </a:rPr>
              <a:t>x</a:t>
            </a:r>
            <a:r>
              <a:rPr lang="en-US" sz="1200" dirty="0">
                <a:sym typeface="Symbol"/>
              </a:rPr>
              <a:t>]</a:t>
            </a:r>
            <a:r>
              <a:rPr lang="en-US" sz="1200" baseline="30000" dirty="0">
                <a:sym typeface="Symbol"/>
              </a:rPr>
              <a:t>-</a:t>
            </a:r>
            <a:r>
              <a:rPr lang="en-US" sz="1200" baseline="30000" dirty="0" smtClean="0">
                <a:sym typeface="Symbol"/>
              </a:rPr>
              <a:t>1</a:t>
            </a:r>
            <a:endParaRPr lang="en-US" sz="1200" baseline="30000" dirty="0">
              <a:solidFill>
                <a:srgbClr val="0000FF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 rot="5400000" flipH="1">
            <a:off x="3635895" y="2688014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9512" y="2934236"/>
            <a:ext cx="5040560" cy="792088"/>
            <a:chOff x="4355976" y="3284984"/>
            <a:chExt cx="5040560" cy="792088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28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29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3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33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34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3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3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39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36" name="Double Bracket 35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8244408" y="5402833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059832" y="5330825"/>
            <a:ext cx="599508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384720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51520" y="530037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G,o,q,g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y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z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4573160" y="4437112"/>
            <a:ext cx="2583904" cy="761311"/>
            <a:chOff x="2195736" y="3099737"/>
            <a:chExt cx="2583904" cy="761311"/>
          </a:xfrm>
        </p:grpSpPr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Let us run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275856" y="3099737"/>
              <a:ext cx="1503784" cy="761311"/>
              <a:chOff x="3275856" y="3099737"/>
              <a:chExt cx="1503784" cy="761311"/>
            </a:xfrm>
          </p:grpSpPr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PubK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    (n)</a:t>
                </a:r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553271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</a:rPr>
                  <a:t>A,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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cpa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73" name="Straight Connector 72"/>
          <p:cNvCxnSpPr/>
          <p:nvPr/>
        </p:nvCxnSpPr>
        <p:spPr>
          <a:xfrm flipH="1">
            <a:off x="428512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42"/>
          <p:cNvGrpSpPr/>
          <p:nvPr/>
        </p:nvGrpSpPr>
        <p:grpSpPr>
          <a:xfrm>
            <a:off x="4523688" y="5589240"/>
            <a:ext cx="2702154" cy="338554"/>
            <a:chOff x="1259632" y="1535016"/>
            <a:chExt cx="3046064" cy="617863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877272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275856" y="6453336"/>
            <a:ext cx="360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435713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005208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y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err="1" smtClean="0">
                <a:sym typeface="Symbol"/>
              </a:rPr>
              <a:t>g</a:t>
            </a:r>
            <a:r>
              <a:rPr lang="en-US" sz="1600" baseline="30000" dirty="0" err="1" smtClean="0">
                <a:sym typeface="Symbol"/>
              </a:rPr>
              <a:t>z</a:t>
            </a:r>
            <a:r>
              <a:rPr lang="en-US" sz="1600" baseline="300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.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35713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12878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818638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44480" y="2976046"/>
            <a:ext cx="4024064" cy="977914"/>
            <a:chOff x="5364088" y="4107270"/>
            <a:chExt cx="4024064" cy="977914"/>
          </a:xfrm>
        </p:grpSpPr>
        <p:grpSp>
          <p:nvGrpSpPr>
            <p:cNvPr id="86" name="Group 85"/>
            <p:cNvGrpSpPr/>
            <p:nvPr/>
          </p:nvGrpSpPr>
          <p:grpSpPr>
            <a:xfrm>
              <a:off x="5364088" y="4107270"/>
              <a:ext cx="4024064" cy="977914"/>
              <a:chOff x="5588496" y="5013176"/>
              <a:chExt cx="4024064" cy="977914"/>
            </a:xfrm>
          </p:grpSpPr>
          <p:sp>
            <p:nvSpPr>
              <p:cNvPr id="87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8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89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9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92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93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9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9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9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5" name="Double Bracket 9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=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14" name="Straight Connector 13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259632" y="5961474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403648" y="594928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5004048" y="400506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[D(non-DDH tuple) = 1]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1907704" y="40050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[D(DDH tuple) = 1]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55776" y="37077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501799" y="3717032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4285128" y="549059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933200" y="515719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G,o,q,g,g</a:t>
            </a:r>
            <a:r>
              <a:rPr lang="en-US" sz="1600" baseline="30000" dirty="0" err="1" smtClean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0430" y="3861048"/>
            <a:ext cx="3555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35696" y="39330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740352" y="39330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8028384" y="4005064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1/p(n)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7820744" y="386104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sym typeface="Symbol"/>
              </a:rPr>
              <a:t>&gt;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4305870"/>
            <a:ext cx="32403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sym typeface="Symbol"/>
              </a:rPr>
              <a:t>The secret key is not with the reduction and so cannot provide DO service to A!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23528" y="781548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399679" y="764704"/>
            <a:ext cx="273216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200" dirty="0" smtClean="0"/>
              <a:t>Gen(1</a:t>
            </a:r>
            <a:r>
              <a:rPr lang="en-US" sz="1200" baseline="30000" dirty="0" smtClean="0"/>
              <a:t>n</a:t>
            </a:r>
            <a:r>
              <a:rPr lang="en-US" sz="1200" dirty="0" smtClean="0"/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200" dirty="0" smtClean="0"/>
              <a:t>(G, o, q, g)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200" dirty="0">
                <a:sym typeface="Symbol"/>
              </a:rPr>
              <a:t>Random </a:t>
            </a:r>
            <a:r>
              <a:rPr lang="en-US" sz="1200" dirty="0" smtClean="0">
                <a:sym typeface="Symbol"/>
              </a:rPr>
              <a:t>x </a:t>
            </a:r>
            <a:r>
              <a:rPr lang="en-US" sz="1200" dirty="0">
                <a:sym typeface="Symbol"/>
              </a:rPr>
              <a:t>from </a:t>
            </a:r>
            <a:r>
              <a:rPr lang="en-US" sz="1200" dirty="0" err="1" smtClean="0">
                <a:sym typeface="Symbol"/>
              </a:rPr>
              <a:t>Z</a:t>
            </a:r>
            <a:r>
              <a:rPr lang="en-US" sz="1200" baseline="-25000" dirty="0" err="1" smtClean="0">
                <a:sym typeface="Symbol"/>
              </a:rPr>
              <a:t>q</a:t>
            </a:r>
            <a:r>
              <a:rPr lang="en-US" sz="1200" dirty="0" smtClean="0">
                <a:sym typeface="Symbol"/>
              </a:rPr>
              <a:t>,      h </a:t>
            </a:r>
            <a:r>
              <a:rPr lang="en-US" sz="1200" dirty="0">
                <a:sym typeface="Symbol"/>
              </a:rPr>
              <a:t>=  </a:t>
            </a:r>
            <a:r>
              <a:rPr lang="en-US" sz="1200" dirty="0" err="1" smtClean="0">
                <a:sym typeface="Symbol"/>
              </a:rPr>
              <a:t>g</a:t>
            </a:r>
            <a:r>
              <a:rPr lang="en-US" sz="1200" baseline="30000" dirty="0" err="1" smtClean="0">
                <a:sym typeface="Symbol"/>
              </a:rPr>
              <a:t>x</a:t>
            </a:r>
            <a:endParaRPr lang="en-US" sz="1200" dirty="0" smtClean="0"/>
          </a:p>
          <a:p>
            <a:pPr marL="457200" indent="-457200">
              <a:spcBef>
                <a:spcPct val="50000"/>
              </a:spcBef>
            </a:pPr>
            <a:r>
              <a:rPr lang="en-US" sz="1200" dirty="0" err="1" smtClean="0"/>
              <a:t>pk</a:t>
            </a:r>
            <a:r>
              <a:rPr lang="en-US" sz="1200" dirty="0" smtClean="0"/>
              <a:t>= (</a:t>
            </a:r>
            <a:r>
              <a:rPr lang="en-US" sz="1200" dirty="0" err="1" smtClean="0"/>
              <a:t>G,o,q</a:t>
            </a:r>
            <a:r>
              <a:rPr lang="en-US" sz="1200" dirty="0"/>
              <a:t>, </a:t>
            </a:r>
            <a:r>
              <a:rPr lang="en-US" sz="1200" dirty="0" smtClean="0"/>
              <a:t>g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, h), </a:t>
            </a:r>
            <a:r>
              <a:rPr lang="en-US" sz="1200" dirty="0" err="1" smtClean="0"/>
              <a:t>sk</a:t>
            </a:r>
            <a:r>
              <a:rPr lang="en-US" sz="1200" dirty="0" smtClean="0"/>
              <a:t> = 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798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 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11760" y="3244334"/>
            <a:ext cx="361773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It is malleable. Not CCA Secure</a:t>
            </a:r>
          </a:p>
        </p:txBody>
      </p:sp>
    </p:spTree>
    <p:extLst>
      <p:ext uri="{BB962C8B-B14F-4D97-AF65-F5344CB8AC3E}">
        <p14:creationId xmlns:p14="http://schemas.microsoft.com/office/powerpoint/2010/main" val="18026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Generic Results in PK World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95956" y="2060848"/>
            <a:ext cx="1988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     CPA-secure KEM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116" name="Rectangle 115"/>
          <p:cNvSpPr/>
          <p:nvPr/>
        </p:nvSpPr>
        <p:spPr>
          <a:xfrm>
            <a:off x="395536" y="2420888"/>
            <a:ext cx="2020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COA-secure SKE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117" name="Rectangle 116"/>
          <p:cNvSpPr/>
          <p:nvPr/>
        </p:nvSpPr>
        <p:spPr>
          <a:xfrm>
            <a:off x="2881198" y="2204864"/>
            <a:ext cx="1618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  CPA-secure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1259632" y="76470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ym typeface="Symbol"/>
              </a:rPr>
              <a:t>CPA Security</a:t>
            </a:r>
            <a:endParaRPr lang="en-US" b="1" baseline="30000" dirty="0" smtClean="0">
              <a:solidFill>
                <a:srgbClr val="0000FF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5868144" y="764704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ym typeface="Symbol"/>
              </a:rPr>
              <a:t>CCA Security</a:t>
            </a:r>
            <a:endParaRPr lang="en-US" b="1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611560" y="1124744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72000" y="1124744"/>
            <a:ext cx="0" cy="1800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87909"/>
              </p:ext>
            </p:extLst>
          </p:nvPr>
        </p:nvGraphicFramePr>
        <p:xfrm>
          <a:off x="2437284" y="2276872"/>
          <a:ext cx="4065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4" imgW="190500" imgH="127000" progId="Equation.3">
                  <p:embed/>
                </p:oleObj>
              </mc:Choice>
              <mc:Fallback>
                <p:oleObj name="Equation" r:id="rId4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7284" y="2276872"/>
                        <a:ext cx="406524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68760"/>
            <a:ext cx="1383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Bit Encryption</a:t>
            </a:r>
            <a:endParaRPr lang="en-US" sz="1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1616868" y="3356992"/>
            <a:ext cx="5691436" cy="3384376"/>
            <a:chOff x="1616868" y="692696"/>
            <a:chExt cx="5691436" cy="3384376"/>
          </a:xfrm>
        </p:grpSpPr>
        <p:sp>
          <p:nvSpPr>
            <p:cNvPr id="64" name="Rectangle 63"/>
            <p:cNvSpPr/>
            <p:nvPr/>
          </p:nvSpPr>
          <p:spPr>
            <a:xfrm>
              <a:off x="1647465" y="937023"/>
              <a:ext cx="5616624" cy="314004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utoShape 5" descr="Image result for key clip art"/>
            <p:cNvSpPr>
              <a:spLocks noChangeAspect="1" noChangeArrowheads="1"/>
            </p:cNvSpPr>
            <p:nvPr/>
          </p:nvSpPr>
          <p:spPr bwMode="auto">
            <a:xfrm>
              <a:off x="2072344" y="692696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utoShape 12" descr="Image result for user clipart"/>
            <p:cNvSpPr>
              <a:spLocks noChangeAspect="1" noChangeArrowheads="1"/>
            </p:cNvSpPr>
            <p:nvPr/>
          </p:nvSpPr>
          <p:spPr bwMode="auto">
            <a:xfrm>
              <a:off x="1616868" y="812926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08797" y="1041393"/>
              <a:ext cx="724268" cy="30777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</a:rPr>
                <a:t>Gen</a:t>
              </a:r>
              <a:r>
                <a:rPr lang="en-US" sz="1400" baseline="30000" dirty="0" err="1" smtClean="0">
                  <a:solidFill>
                    <a:srgbClr val="0000FF"/>
                  </a:solidFill>
                </a:rPr>
                <a:t>Hyb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99992" y="1032101"/>
              <a:ext cx="276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=</a:t>
              </a:r>
              <a:endParaRPr 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788024" y="1041393"/>
              <a:ext cx="49903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Gen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127" name="Group 69"/>
            <p:cNvGrpSpPr/>
            <p:nvPr/>
          </p:nvGrpSpPr>
          <p:grpSpPr>
            <a:xfrm>
              <a:off x="1772072" y="1914781"/>
              <a:ext cx="3159968" cy="1368152"/>
              <a:chOff x="1700064" y="2492896"/>
              <a:chExt cx="3159968" cy="136815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2123728" y="2636912"/>
                <a:ext cx="1728192" cy="12241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3263249"/>
                <a:ext cx="42366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m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1700064" y="2492896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pk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 flipV="1">
                <a:off x="3635896" y="3263249"/>
                <a:ext cx="1008112" cy="2173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131840" y="2924944"/>
                <a:ext cx="5040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635896" y="292494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707904" y="3284984"/>
                <a:ext cx="2160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131840" y="3645024"/>
                <a:ext cx="5040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3635896" y="328498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3203848" y="2617167"/>
                <a:ext cx="5040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c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7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3337247"/>
                <a:ext cx="5040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c</a:t>
                </a:r>
                <a:r>
                  <a:rPr lang="en-US" sz="1400" baseline="30000" dirty="0" err="1" smtClean="0">
                    <a:sym typeface="Symbol"/>
                  </a:rPr>
                  <a:t>SKE</a:t>
                </a:r>
                <a:endParaRPr lang="en-US" sz="1400" baseline="30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8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2924944"/>
                <a:ext cx="10801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>
                    <a:sym typeface="Symbol"/>
                  </a:rPr>
                  <a:t>(</a:t>
                </a:r>
                <a:r>
                  <a:rPr lang="en-US" sz="1400" dirty="0" smtClean="0">
                    <a:sym typeface="Symbol"/>
                  </a:rPr>
                  <a:t>c, </a:t>
                </a:r>
                <a:r>
                  <a:rPr lang="en-US" sz="1400" dirty="0" err="1" smtClean="0">
                    <a:sym typeface="Symbol"/>
                  </a:rPr>
                  <a:t>c</a:t>
                </a:r>
                <a:r>
                  <a:rPr lang="en-US" sz="1400" baseline="30000" dirty="0" err="1" smtClean="0">
                    <a:sym typeface="Symbol"/>
                  </a:rPr>
                  <a:t>SKE</a:t>
                </a:r>
                <a:r>
                  <a:rPr lang="en-US" sz="1400" dirty="0" smtClean="0">
                    <a:sym typeface="Symbol"/>
                  </a:rPr>
                  <a:t>)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8" name="Group 113"/>
            <p:cNvGrpSpPr/>
            <p:nvPr/>
          </p:nvGrpSpPr>
          <p:grpSpPr>
            <a:xfrm>
              <a:off x="4684203" y="1803283"/>
              <a:ext cx="2048036" cy="1522621"/>
              <a:chOff x="5660504" y="2689175"/>
              <a:chExt cx="2758363" cy="1522621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6308576" y="2852936"/>
                <a:ext cx="2110291" cy="1358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5660504" y="3284984"/>
                <a:ext cx="0" cy="720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672218" y="3284984"/>
                <a:ext cx="884194" cy="1974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980348" y="3064979"/>
                <a:ext cx="564350" cy="1991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 Box 7"/>
              <p:cNvSpPr txBox="1">
                <a:spLocks noChangeArrowheads="1"/>
              </p:cNvSpPr>
              <p:nvPr/>
            </p:nvSpPr>
            <p:spPr bwMode="auto">
              <a:xfrm>
                <a:off x="5908340" y="2689175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sk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6" name="Text Box 7"/>
              <p:cNvSpPr txBox="1">
                <a:spLocks noChangeArrowheads="1"/>
              </p:cNvSpPr>
              <p:nvPr/>
            </p:nvSpPr>
            <p:spPr bwMode="auto">
              <a:xfrm>
                <a:off x="6268380" y="2996953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c</a:t>
                </a:r>
                <a:endParaRPr lang="en-US" sz="1400" baseline="30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9" name="Group 115"/>
            <p:cNvGrpSpPr/>
            <p:nvPr/>
          </p:nvGrpSpPr>
          <p:grpSpPr>
            <a:xfrm>
              <a:off x="6084168" y="2037062"/>
              <a:ext cx="423664" cy="866086"/>
              <a:chOff x="7604720" y="2994962"/>
              <a:chExt cx="423664" cy="866086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7676728" y="328299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7604720" y="2994962"/>
                <a:ext cx="42366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>
                    <a:sym typeface="Symbol"/>
                  </a:rPr>
                  <a:t>k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7820744" y="3282994"/>
                <a:ext cx="0" cy="5780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17"/>
            <p:cNvGrpSpPr/>
            <p:nvPr/>
          </p:nvGrpSpPr>
          <p:grpSpPr>
            <a:xfrm>
              <a:off x="4684204" y="2811395"/>
              <a:ext cx="1255948" cy="307777"/>
              <a:chOff x="5660504" y="3697287"/>
              <a:chExt cx="1255948" cy="307777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60504" y="3985319"/>
                <a:ext cx="1183940" cy="1775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6268380" y="3697287"/>
                <a:ext cx="6480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c</a:t>
                </a:r>
                <a:r>
                  <a:rPr lang="en-US" sz="1400" baseline="30000" dirty="0" err="1" smtClean="0">
                    <a:sym typeface="Symbol"/>
                  </a:rPr>
                  <a:t>SKE</a:t>
                </a:r>
                <a:endParaRPr lang="en-US" sz="1400" baseline="30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6884640" y="2665389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m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711647" y="1605014"/>
              <a:ext cx="708225" cy="30777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</a:rPr>
                <a:t>Enc</a:t>
              </a:r>
              <a:r>
                <a:rPr lang="en-US" sz="1400" baseline="30000" dirty="0" err="1" smtClean="0">
                  <a:solidFill>
                    <a:srgbClr val="0000FF"/>
                  </a:solidFill>
                </a:rPr>
                <a:t>Hyb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2771800" y="2524524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k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35532" y="2130805"/>
              <a:ext cx="75825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Encaps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54377" y="2850885"/>
              <a:ext cx="713836" cy="30777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Enc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SKE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36" name="Straight Connector 135"/>
            <p:cNvCxnSpPr>
              <a:stCxn id="134" idx="2"/>
              <a:endCxn id="135" idx="0"/>
            </p:cNvCxnSpPr>
            <p:nvPr/>
          </p:nvCxnSpPr>
          <p:spPr>
            <a:xfrm flipH="1">
              <a:off x="2811295" y="2438582"/>
              <a:ext cx="3364" cy="41230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5364088" y="2109070"/>
              <a:ext cx="780081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Decaps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852560" y="2903148"/>
              <a:ext cx="735664" cy="30777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Dec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SKE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652120" y="1534996"/>
              <a:ext cx="730054" cy="30777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</a:rPr>
                <a:t>Dec</a:t>
              </a:r>
              <a:r>
                <a:rPr lang="en-US" sz="1400" baseline="30000" dirty="0" err="1" smtClean="0">
                  <a:solidFill>
                    <a:srgbClr val="0000FF"/>
                  </a:solidFill>
                </a:rPr>
                <a:t>Hyb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V="1">
              <a:off x="6588224" y="3045174"/>
              <a:ext cx="504056" cy="199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1752690" y="3457303"/>
              <a:ext cx="27722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     = (Gen,     </a:t>
              </a:r>
              <a:r>
                <a:rPr lang="en-US" sz="1400" dirty="0" err="1" smtClean="0">
                  <a:sym typeface="Symbol"/>
                </a:rPr>
                <a:t>Encaps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Decaps</a:t>
              </a:r>
              <a:r>
                <a:rPr lang="en-US" sz="1400" dirty="0" smtClean="0">
                  <a:sym typeface="Symbol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92394" y="3429000"/>
              <a:ext cx="27159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</a:t>
              </a:r>
              <a:r>
                <a:rPr lang="en-US" sz="1400" baseline="30000" dirty="0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 = (</a:t>
              </a:r>
              <a:r>
                <a:rPr lang="en-US" sz="1400" dirty="0" err="1" smtClean="0">
                  <a:sym typeface="Symbol"/>
                </a:rPr>
                <a:t>Gen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Enc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Dec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193033" y="3717032"/>
              <a:ext cx="27471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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  = (</a:t>
              </a:r>
              <a:r>
                <a:rPr lang="en-US" sz="1400" dirty="0" err="1" smtClean="0">
                  <a:sym typeface="Symbol"/>
                </a:rPr>
                <a:t>Gen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Enc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Dec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dirty="0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1691679" y="2325094"/>
              <a:ext cx="720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1691679" y="3045174"/>
              <a:ext cx="720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0" name="Rectangle 169"/>
          <p:cNvSpPr/>
          <p:nvPr/>
        </p:nvSpPr>
        <p:spPr>
          <a:xfrm>
            <a:off x="4716436" y="2132856"/>
            <a:ext cx="2003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     CCA-secure KEM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171" name="Rectangle 170"/>
          <p:cNvSpPr/>
          <p:nvPr/>
        </p:nvSpPr>
        <p:spPr>
          <a:xfrm>
            <a:off x="4716016" y="2492896"/>
            <a:ext cx="19854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CCA-secure SKE</a:t>
            </a:r>
            <a:endParaRPr lang="en-US" sz="1400" dirty="0"/>
          </a:p>
        </p:txBody>
      </p:sp>
      <p:sp>
        <p:nvSpPr>
          <p:cNvPr id="172" name="Rectangle 171"/>
          <p:cNvSpPr/>
          <p:nvPr/>
        </p:nvSpPr>
        <p:spPr>
          <a:xfrm>
            <a:off x="7330967" y="2368625"/>
            <a:ext cx="1633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  CCA-secure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22502"/>
              </p:ext>
            </p:extLst>
          </p:nvPr>
        </p:nvGraphicFramePr>
        <p:xfrm>
          <a:off x="6826911" y="2368625"/>
          <a:ext cx="4065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6" imgW="190500" imgH="127000" progId="Equation.3">
                  <p:embed/>
                </p:oleObj>
              </mc:Choice>
              <mc:Fallback>
                <p:oleObj name="Equation" r:id="rId6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6911" y="2368625"/>
                        <a:ext cx="406524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006303"/>
              </p:ext>
            </p:extLst>
          </p:nvPr>
        </p:nvGraphicFramePr>
        <p:xfrm>
          <a:off x="1979712" y="1340768"/>
          <a:ext cx="4065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7" imgW="190500" imgH="127000" progId="Equation.3">
                  <p:embed/>
                </p:oleObj>
              </mc:Choice>
              <mc:Fallback>
                <p:oleObj name="Equation" r:id="rId7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1340768"/>
                        <a:ext cx="406524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2600838" y="1268760"/>
            <a:ext cx="1889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Many-bit Encryption</a:t>
            </a:r>
            <a:endParaRPr lang="en-US" sz="1400" dirty="0"/>
          </a:p>
        </p:txBody>
      </p:sp>
      <p:sp>
        <p:nvSpPr>
          <p:cNvPr id="71" name="Rectangle 70"/>
          <p:cNvSpPr/>
          <p:nvPr/>
        </p:nvSpPr>
        <p:spPr>
          <a:xfrm>
            <a:off x="4716016" y="1268760"/>
            <a:ext cx="1383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Bit Encryption</a:t>
            </a:r>
            <a:endParaRPr lang="en-US" sz="14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96156"/>
              </p:ext>
            </p:extLst>
          </p:nvPr>
        </p:nvGraphicFramePr>
        <p:xfrm>
          <a:off x="6228184" y="1340768"/>
          <a:ext cx="4065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8" imgW="190500" imgH="127000" progId="Equation.3">
                  <p:embed/>
                </p:oleObj>
              </mc:Choice>
              <mc:Fallback>
                <p:oleObj name="Equation" r:id="rId8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1340768"/>
                        <a:ext cx="406524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6849310" y="1268760"/>
            <a:ext cx="1896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Many-Bit Encryption</a:t>
            </a:r>
            <a:endParaRPr lang="en-US" sz="14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11560" y="2924944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2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2" grpId="0"/>
      <p:bldP spid="170" grpId="0"/>
      <p:bldP spid="171" grpId="0"/>
      <p:bldP spid="172" grpId="0"/>
      <p:bldP spid="70" grpId="0"/>
      <p:bldP spid="71" grpId="0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1475656" y="4005064"/>
            <a:ext cx="7488832" cy="648072"/>
          </a:xfrm>
          <a:prstGeom prst="rect">
            <a:avLst/>
          </a:prstGeom>
          <a:solidFill>
            <a:srgbClr val="D2F5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CCA1 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9512" y="28413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3635895" y="2985338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3231560"/>
            <a:ext cx="5040560" cy="792088"/>
            <a:chOff x="4355976" y="3284984"/>
            <a:chExt cx="5040560" cy="79208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50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52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61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6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486916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131840" y="479715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240704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530037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536524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2"/>
          <p:cNvGrpSpPr/>
          <p:nvPr/>
        </p:nvGrpSpPr>
        <p:grpSpPr>
          <a:xfrm>
            <a:off x="5603808" y="5589240"/>
            <a:ext cx="2702154" cy="338554"/>
            <a:chOff x="1259632" y="1535016"/>
            <a:chExt cx="3046064" cy="617863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2128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>
            <a:off x="543725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012160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(h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3725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20890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512" y="4993431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444480" y="3273370"/>
            <a:ext cx="4024064" cy="977914"/>
            <a:chOff x="5364088" y="4107270"/>
            <a:chExt cx="4024064" cy="977914"/>
          </a:xfrm>
        </p:grpSpPr>
        <p:grpSp>
          <p:nvGrpSpPr>
            <p:cNvPr id="93" name="Group 92"/>
            <p:cNvGrpSpPr/>
            <p:nvPr/>
          </p:nvGrpSpPr>
          <p:grpSpPr>
            <a:xfrm>
              <a:off x="5364088" y="4107270"/>
              <a:ext cx="4024064" cy="977914"/>
              <a:chOff x="5588496" y="5013176"/>
              <a:chExt cx="4024064" cy="977914"/>
            </a:xfrm>
          </p:grpSpPr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6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97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9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100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101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104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7920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</a:t>
                        </a:r>
                        <a:r>
                          <a:rPr lang="en-US" sz="1600" baseline="-25000" dirty="0" smtClean="0"/>
                          <a:t>u</a:t>
                        </a:r>
                        <a:r>
                          <a:rPr lang="en-US" sz="1600" dirty="0" smtClean="0"/>
                          <a:t>,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" name="Double Bracket 102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40814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=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94" name="Straight Connector 93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1043608" y="5949280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187624" y="67413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5076056" y="4158372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[D(non-DDH tuple) = 1]</a:t>
            </a: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1907704" y="41676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[D(DDH tuple) = 1]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555776" y="38703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6645815" y="38703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05855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472514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504446" y="4014356"/>
            <a:ext cx="3555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835696" y="40143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740352" y="40143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8028384" y="4140368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1/p(n)</a:t>
            </a: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820744" y="3996352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sym typeface="Symbol"/>
              </a:rPr>
              <a:t>&gt;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37321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49" y="6453336"/>
            <a:ext cx="151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544522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6063731" y="5106670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Decryption query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34" grpId="0" animBg="1"/>
      <p:bldP spid="42" grpId="0"/>
      <p:bldP spid="44" grpId="0" animBg="1"/>
      <p:bldP spid="71" grpId="0" animBg="1"/>
      <p:bldP spid="72" grpId="0" animBg="1"/>
      <p:bldP spid="75" grpId="0"/>
      <p:bldP spid="88" grpId="0"/>
      <p:bldP spid="90" grpId="0"/>
      <p:bldP spid="91" grpId="0"/>
      <p:bldP spid="107" grpId="0"/>
      <p:bldP spid="109" grpId="0"/>
      <p:bldP spid="110" grpId="0"/>
      <p:bldP spid="111" grpId="0"/>
      <p:bldP spid="112" grpId="0"/>
      <p:bldP spid="114" grpId="0"/>
      <p:bldP spid="115" grpId="0"/>
      <p:bldP spid="118" grpId="0"/>
      <p:bldP spid="119" grpId="0"/>
      <p:bldP spid="2" grpId="0"/>
      <p:bldP spid="4" grpId="0"/>
      <p:bldP spid="125" grpId="1"/>
      <p:bldP spid="12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CCA1 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Just one decryption query is enough for an unbounded powerful adversary A</a:t>
            </a:r>
            <a:r>
              <a:rPr lang="en-US" sz="1600" baseline="-25000" dirty="0" smtClean="0">
                <a:sym typeface="Symbol"/>
              </a:rPr>
              <a:t>u</a:t>
            </a:r>
            <a:r>
              <a:rPr lang="en-US" sz="1600" dirty="0" smtClean="0">
                <a:sym typeface="Symbol"/>
              </a:rPr>
              <a:t> to know 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 and guess b with probability 1.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58924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51723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44522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609329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5940152" y="582675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</a:t>
            </a:r>
            <a:r>
              <a:rPr lang="en-US" sz="1600" dirty="0"/>
              <a:t>(h</a:t>
            </a:r>
            <a:r>
              <a:rPr lang="en-US" sz="1600" baseline="-25000" dirty="0"/>
              <a:t>0</a:t>
            </a:r>
            <a:r>
              <a:rPr lang="en-US" sz="1600" dirty="0"/>
              <a:t>, </a:t>
            </a:r>
            <a:r>
              <a:rPr lang="en-US" sz="1600" dirty="0">
                <a:sym typeface="Symbol"/>
              </a:rPr>
              <a:t>h</a:t>
            </a:r>
            <a:r>
              <a:rPr lang="en-US" sz="1600" baseline="-25000" dirty="0">
                <a:sym typeface="Symbol"/>
              </a:rPr>
              <a:t>1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251520" y="3985319"/>
            <a:ext cx="6488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need another </a:t>
            </a:r>
            <a:r>
              <a:rPr lang="en-US" sz="1400" dirty="0" smtClean="0">
                <a:solidFill>
                  <a:srgbClr val="008000"/>
                </a:solidFill>
              </a:rPr>
              <a:t>(linearly) independent</a:t>
            </a:r>
            <a:r>
              <a:rPr lang="en-US" sz="1400" dirty="0" smtClean="0"/>
              <a:t> equation on x and y to recover them.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660232" y="3985319"/>
            <a:ext cx="252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Can Decryption Query help?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71" grpId="0" animBg="1"/>
      <p:bldP spid="72" grpId="0" animBg="1"/>
      <p:bldP spid="114" grpId="0"/>
      <p:bldP spid="2" grpId="0"/>
      <p:bldP spid="125" grpId="0"/>
      <p:bldP spid="6" grpId="0"/>
      <p:bldP spid="122" grpId="0"/>
      <p:bldP spid="124" grpId="0"/>
      <p:bldP spid="127" grpId="0"/>
      <p:bldP spid="129" grpId="0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CCA1 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Just one decryption query is enough for an unbounded powerful adversary to know 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 and guess b with probability 1.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58924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51723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44522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609329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251520" y="3985319"/>
            <a:ext cx="6488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need another </a:t>
            </a:r>
            <a:r>
              <a:rPr lang="en-US" sz="1400" dirty="0" smtClean="0">
                <a:solidFill>
                  <a:srgbClr val="008000"/>
                </a:solidFill>
              </a:rPr>
              <a:t>(linearly) independent</a:t>
            </a:r>
            <a:r>
              <a:rPr lang="en-US" sz="1400" dirty="0" smtClean="0"/>
              <a:t> equation on x and y to recover them.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660232" y="3985319"/>
            <a:ext cx="252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Can Decryption Query help?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</a:t>
            </a:r>
            <a:r>
              <a:rPr lang="en-US" sz="1600" dirty="0"/>
              <a:t>(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= 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/>
              <a:t>,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312517" y="6525344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23528" y="4489375"/>
            <a:ext cx="3044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c/m = v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R’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 +r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4067944" y="4509120"/>
            <a:ext cx="1845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 +r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R’  --- (2)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419872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84168" y="4489375"/>
            <a:ext cx="2710009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(linearly) </a:t>
            </a:r>
            <a:r>
              <a:rPr lang="en-US" sz="1400" dirty="0" smtClean="0">
                <a:solidFill>
                  <a:srgbClr val="008000"/>
                </a:solidFill>
              </a:rPr>
              <a:t>Dependent </a:t>
            </a:r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 No 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57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52" grpId="0"/>
      <p:bldP spid="55" grpId="0"/>
      <p:bldP spid="56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CCA1 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Just one decryption query is enough for an unbounded powerful adversary to know 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 and guess b with probability 1.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58924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51723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44522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609329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251520" y="3985319"/>
            <a:ext cx="6488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need another </a:t>
            </a:r>
            <a:r>
              <a:rPr lang="en-US" sz="1400" dirty="0" smtClean="0">
                <a:solidFill>
                  <a:srgbClr val="008000"/>
                </a:solidFill>
              </a:rPr>
              <a:t>(linearly) independent</a:t>
            </a:r>
            <a:r>
              <a:rPr lang="en-US" sz="1400" dirty="0" smtClean="0"/>
              <a:t> equation on x and y to recover them.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660232" y="3985319"/>
            <a:ext cx="252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Can Decryption Query help?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</a:t>
            </a:r>
            <a:r>
              <a:rPr lang="en-US" sz="1600" dirty="0"/>
              <a:t>(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= 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312517" y="6525344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23528" y="4489375"/>
            <a:ext cx="3044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c/m = v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R’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4067944" y="4509120"/>
            <a:ext cx="1914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 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R’  --- (2)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419872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84168" y="4489375"/>
            <a:ext cx="221086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(linearly) </a:t>
            </a:r>
            <a:r>
              <a:rPr lang="en-US" sz="1400" dirty="0" smtClean="0">
                <a:solidFill>
                  <a:srgbClr val="008000"/>
                </a:solidFill>
              </a:rPr>
              <a:t>independent </a:t>
            </a:r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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251520" y="4993431"/>
            <a:ext cx="3755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Solving  (1) &amp; (2) gives the secret key (</a:t>
            </a:r>
            <a:r>
              <a:rPr lang="en-US" sz="1400" dirty="0" err="1" smtClean="0">
                <a:sym typeface="Symbol"/>
              </a:rPr>
              <a:t>x,y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31912" y="5733256"/>
            <a:ext cx="2799928" cy="792088"/>
            <a:chOff x="5364088" y="4107270"/>
            <a:chExt cx="2799928" cy="792088"/>
          </a:xfrm>
        </p:grpSpPr>
        <p:grpSp>
          <p:nvGrpSpPr>
            <p:cNvPr id="41" name="Group 83"/>
            <p:cNvGrpSpPr/>
            <p:nvPr/>
          </p:nvGrpSpPr>
          <p:grpSpPr>
            <a:xfrm>
              <a:off x="5364088" y="4107270"/>
              <a:ext cx="2799928" cy="792088"/>
              <a:chOff x="5588496" y="5013176"/>
              <a:chExt cx="2799928" cy="792088"/>
            </a:xfrm>
          </p:grpSpPr>
          <p:grpSp>
            <p:nvGrpSpPr>
              <p:cNvPr id="44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4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4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PubK</a:t>
                      </a:r>
                      <a:r>
                        <a:rPr lang="en-US" sz="1600" dirty="0" smtClean="0"/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864096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1008112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6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2" name="Double Bracket 61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40814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= 1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4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656" y="4005064"/>
            <a:ext cx="7488832" cy="648072"/>
          </a:xfrm>
          <a:prstGeom prst="rect">
            <a:avLst/>
          </a:prstGeom>
          <a:solidFill>
            <a:srgbClr val="D2F5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CPA Secure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851920" y="568599"/>
            <a:ext cx="2160240" cy="1728192"/>
            <a:chOff x="3491880" y="672777"/>
            <a:chExt cx="1800200" cy="1728192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80020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  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60232" y="568599"/>
            <a:ext cx="2088232" cy="1008112"/>
            <a:chOff x="6948264" y="836712"/>
            <a:chExt cx="1800200" cy="1008112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/>
                <a:t>c)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v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5536" y="536009"/>
            <a:ext cx="2808312" cy="1760783"/>
            <a:chOff x="611560" y="682552"/>
            <a:chExt cx="2655515" cy="1234280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58742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682552"/>
              <a:ext cx="2583507" cy="12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x,y</a:t>
              </a:r>
              <a:r>
                <a:rPr lang="en-US" sz="1400" dirty="0">
                  <a:sym typeface="Symbol"/>
                </a:rPr>
                <a:t>) 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.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 u),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691276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hard, then </a:t>
            </a:r>
            <a:r>
              <a:rPr lang="en-US" sz="1600" dirty="0" smtClean="0">
                <a:sym typeface="Symbol"/>
              </a:rPr>
              <a:t> is a CPA-secure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9512" y="2841322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CPA-secure</a:t>
            </a:r>
            <a:endParaRPr lang="en-US" sz="1600" baseline="30000" dirty="0" smtClean="0"/>
          </a:p>
        </p:txBody>
      </p:sp>
      <p:sp>
        <p:nvSpPr>
          <p:cNvPr id="44" name="Left Arrow 43"/>
          <p:cNvSpPr/>
          <p:nvPr/>
        </p:nvSpPr>
        <p:spPr>
          <a:xfrm rot="5400000" flipH="1">
            <a:off x="3635895" y="2985338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3231560"/>
            <a:ext cx="5040560" cy="792088"/>
            <a:chOff x="4355976" y="3284984"/>
            <a:chExt cx="5040560" cy="792088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72472" y="3284984"/>
              <a:ext cx="4024064" cy="792088"/>
              <a:chOff x="5588496" y="5013176"/>
              <a:chExt cx="4024064" cy="792088"/>
            </a:xfrm>
          </p:grpSpPr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</p:txBody>
          </p:sp>
          <p:grpSp>
            <p:nvGrpSpPr>
              <p:cNvPr id="50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52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5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61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62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6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6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4869160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131840" y="4797152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1240704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530037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5372472" y="4539897"/>
            <a:ext cx="2583904" cy="709048"/>
            <a:chOff x="2195736" y="3099737"/>
            <a:chExt cx="2583904" cy="709048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Let us run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275856" y="3099737"/>
              <a:ext cx="1503784" cy="709048"/>
              <a:chOff x="3275856" y="3099737"/>
              <a:chExt cx="1503784" cy="709048"/>
            </a:xfrm>
          </p:grpSpPr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PubK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     (n)</a:t>
                </a:r>
              </a:p>
            </p:txBody>
          </p: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501008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FF0000"/>
                    </a:solidFill>
                  </a:rPr>
                  <a:t>A, </a:t>
                </a:r>
                <a:r>
                  <a:rPr lang="en-US" sz="1400" dirty="0" smtClean="0">
                    <a:solidFill>
                      <a:srgbClr val="FF0000"/>
                    </a:solidFill>
                    <a:sym typeface="Symbol"/>
                  </a:rPr>
                  <a:t>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>
                    <a:solidFill>
                      <a:srgbClr val="FF0000"/>
                    </a:solidFill>
                  </a:rPr>
                  <a:t>cpa</a:t>
                </a:r>
                <a:endParaRPr lang="en-US" sz="1400" dirty="0" smtClean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82" name="Straight Connector 81"/>
          <p:cNvCxnSpPr/>
          <p:nvPr/>
        </p:nvCxnSpPr>
        <p:spPr>
          <a:xfrm flipH="1">
            <a:off x="5365248" y="5949280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2"/>
          <p:cNvGrpSpPr/>
          <p:nvPr/>
        </p:nvGrpSpPr>
        <p:grpSpPr>
          <a:xfrm>
            <a:off x="5603808" y="5589240"/>
            <a:ext cx="2702154" cy="338554"/>
            <a:chOff x="1259632" y="1535016"/>
            <a:chExt cx="3046064" cy="617863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2128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>
            <a:off x="5437256" y="627339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012160" y="5939989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(h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5437256" y="6710592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208907" y="6372037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9512" y="4993431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444480" y="3273370"/>
            <a:ext cx="4024064" cy="977914"/>
            <a:chOff x="5364088" y="4107270"/>
            <a:chExt cx="4024064" cy="977914"/>
          </a:xfrm>
        </p:grpSpPr>
        <p:grpSp>
          <p:nvGrpSpPr>
            <p:cNvPr id="93" name="Group 92"/>
            <p:cNvGrpSpPr/>
            <p:nvPr/>
          </p:nvGrpSpPr>
          <p:grpSpPr>
            <a:xfrm>
              <a:off x="5364088" y="4107270"/>
              <a:ext cx="4024064" cy="977914"/>
              <a:chOff x="5588496" y="5013176"/>
              <a:chExt cx="4024064" cy="977914"/>
            </a:xfrm>
          </p:grpSpPr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6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97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9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100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101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104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PubK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10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cpa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" name="Double Bracket 102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=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94" name="Straight Connector 93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1043608" y="5949280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187624" y="67413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5148064" y="4158372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[D(non-DDH tuple) = 1]</a:t>
            </a: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1907704" y="41676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[D(DDH tuple) = 1]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555776" y="38703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6645815" y="38703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490599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013320" y="5157192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,u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504446" y="4014356"/>
            <a:ext cx="3555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835696" y="40143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740352" y="4014356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8028384" y="4086364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1/p(n)</a:t>
            </a: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820744" y="394234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sym typeface="Symbol"/>
              </a:rPr>
              <a:t>&gt;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373216"/>
            <a:ext cx="20162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x,y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g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49" y="6453336"/>
            <a:ext cx="1511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.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47864" y="4005064"/>
            <a:ext cx="568863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Illegal Decryption Query: </a:t>
            </a:r>
            <a:r>
              <a:rPr lang="en-US" dirty="0"/>
              <a:t>(g</a:t>
            </a:r>
            <a:r>
              <a:rPr lang="en-US" baseline="-25000" dirty="0"/>
              <a:t>0</a:t>
            </a:r>
            <a:r>
              <a:rPr lang="en-US" baseline="30000" dirty="0"/>
              <a:t>r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g</a:t>
            </a:r>
            <a:r>
              <a:rPr lang="en-US" baseline="-25000" dirty="0">
                <a:sym typeface="Symbol"/>
              </a:rPr>
              <a:t>1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r’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, </a:t>
            </a:r>
            <a:r>
              <a:rPr lang="en-US" dirty="0"/>
              <a:t>c)</a:t>
            </a:r>
          </a:p>
          <a:p>
            <a:endParaRPr lang="en-US" dirty="0" smtClean="0"/>
          </a:p>
          <a:p>
            <a:r>
              <a:rPr lang="en-US" dirty="0" smtClean="0"/>
              <a:t>A checking mechanism in Dec so that illegal queries will be REJECTED with very high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CCA1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??</a:t>
              </a:r>
              <a:r>
                <a:rPr lang="en-US" sz="1400" dirty="0" smtClean="0">
                  <a:sym typeface="Symbol"/>
                </a:rPr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5" cy="1748113"/>
            <a:chOff x="407290" y="691434"/>
            <a:chExt cx="2859784" cy="1225398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0" y="691434"/>
              <a:ext cx="2859784" cy="11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An unbounded powerful adversary computes (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) except with neg. probability. Therefore it can guess bit b with probability no better than ½ +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(.).  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373216"/>
            <a:ext cx="720080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354052"/>
            <a:ext cx="86409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868144" y="5445224"/>
            <a:ext cx="2231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66124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30000" dirty="0" smtClean="0">
              <a:solidFill>
                <a:srgbClr val="008000"/>
              </a:solidFill>
              <a:sym typeface="Symbol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 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??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If yes, then send m</a:t>
            </a:r>
            <a:endParaRPr lang="en-US" sz="1400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403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u, e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R, S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032432" y="3645024"/>
            <a:ext cx="14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627784" y="38610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(h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c,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652120" y="6525344"/>
            <a:ext cx="2592290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51520" y="4345359"/>
            <a:ext cx="6727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What if A</a:t>
            </a:r>
            <a:r>
              <a:rPr lang="en-US" sz="1400" baseline="-25000" dirty="0" smtClean="0">
                <a:sym typeface="Symbol"/>
              </a:rPr>
              <a:t>u </a:t>
            </a:r>
            <a:r>
              <a:rPr lang="en-US" sz="1400" dirty="0" smtClean="0">
                <a:sym typeface="Symbol"/>
              </a:rPr>
              <a:t> can guess f so that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f 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??  Do you see the disaster???????</a:t>
            </a:r>
            <a:r>
              <a:rPr lang="en-US" sz="1400" dirty="0" smtClean="0">
                <a:sym typeface="Symbol"/>
              </a:rPr>
              <a:t> </a:t>
            </a:r>
            <a:endParaRPr lang="en-US" sz="1400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23528" y="3985319"/>
            <a:ext cx="2454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3004869" y="4005064"/>
            <a:ext cx="156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62778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51520" y="4653136"/>
            <a:ext cx="2531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f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S’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3995936" y="4672881"/>
            <a:ext cx="1953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’ 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</a:t>
            </a:r>
            <a:r>
              <a:rPr lang="en-US" sz="1400" dirty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’  --- (3)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347864" y="488890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012160" y="4653136"/>
            <a:ext cx="2535294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(linearly) </a:t>
            </a:r>
            <a:r>
              <a:rPr lang="en-US" sz="1400" dirty="0" smtClean="0">
                <a:solidFill>
                  <a:srgbClr val="008000"/>
                </a:solidFill>
              </a:rPr>
              <a:t>independent of (2) 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>
          <a:xfrm>
            <a:off x="251520" y="4973686"/>
            <a:ext cx="3044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c/m = v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R’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. 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3995936" y="4993431"/>
            <a:ext cx="1877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 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R’  --- (4)</a:t>
            </a:r>
            <a:endParaRPr lang="en-US" sz="14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347864" y="520945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012160" y="4973686"/>
            <a:ext cx="2506540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(linearly) </a:t>
            </a:r>
            <a:r>
              <a:rPr lang="en-US" sz="1400" dirty="0" smtClean="0">
                <a:solidFill>
                  <a:srgbClr val="008000"/>
                </a:solidFill>
              </a:rPr>
              <a:t>independent of (1) 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251520" y="5301208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Solving  (1) &amp; (4) gives the secret key (</a:t>
            </a:r>
            <a:r>
              <a:rPr lang="en-US" sz="1400" dirty="0" err="1" smtClean="0">
                <a:sym typeface="Symbol"/>
              </a:rPr>
              <a:t>x,y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187896" y="5949280"/>
            <a:ext cx="2799928" cy="792088"/>
            <a:chOff x="5364088" y="4107270"/>
            <a:chExt cx="2799928" cy="792088"/>
          </a:xfrm>
        </p:grpSpPr>
        <p:grpSp>
          <p:nvGrpSpPr>
            <p:cNvPr id="83" name="Group 83"/>
            <p:cNvGrpSpPr/>
            <p:nvPr/>
          </p:nvGrpSpPr>
          <p:grpSpPr>
            <a:xfrm>
              <a:off x="5364088" y="4107270"/>
              <a:ext cx="2799928" cy="792088"/>
              <a:chOff x="5588496" y="5013176"/>
              <a:chExt cx="2799928" cy="792088"/>
            </a:xfrm>
          </p:grpSpPr>
          <p:grpSp>
            <p:nvGrpSpPr>
              <p:cNvPr id="8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88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9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0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PubK</a:t>
                      </a:r>
                      <a:r>
                        <a:rPr lang="en-US" sz="1600" dirty="0" smtClean="0"/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864096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1008112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9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1" name="Double Bracket 90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40814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= 1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3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4" grpId="0" animBg="1"/>
      <p:bldP spid="71" grpId="0" animBg="1"/>
      <p:bldP spid="72" grpId="0" animBg="1"/>
      <p:bldP spid="114" grpId="0"/>
      <p:bldP spid="2" grpId="0"/>
      <p:bldP spid="6" grpId="0"/>
      <p:bldP spid="122" grpId="0"/>
      <p:bldP spid="124" grpId="0"/>
      <p:bldP spid="127" grpId="0"/>
      <p:bldP spid="131" grpId="0"/>
      <p:bldP spid="52" grpId="0"/>
      <p:bldP spid="62" grpId="0"/>
      <p:bldP spid="62" grpId="1"/>
      <p:bldP spid="64" grpId="0"/>
      <p:bldP spid="65" grpId="0"/>
      <p:bldP spid="67" grpId="0"/>
      <p:bldP spid="68" grpId="0"/>
      <p:bldP spid="75" grpId="0" animBg="1"/>
      <p:bldP spid="77" grpId="0"/>
      <p:bldP spid="78" grpId="0"/>
      <p:bldP spid="80" grpId="0" animBg="1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Security Proof of CCA1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??</a:t>
              </a:r>
              <a:r>
                <a:rPr lang="en-US" sz="1400" dirty="0" smtClean="0">
                  <a:sym typeface="Symbol"/>
                </a:rPr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5" cy="1748113"/>
            <a:chOff x="407290" y="691434"/>
            <a:chExt cx="2859784" cy="1225398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0" y="691434"/>
              <a:ext cx="2859784" cy="11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An unbounded powerful adversary computes (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) except with neg. probability. Therefore it can guess bit b with probability no better than ½ +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(.).  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373216"/>
            <a:ext cx="720080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354052"/>
            <a:ext cx="86409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868144" y="5445224"/>
            <a:ext cx="2231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66124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30000" dirty="0" smtClean="0">
              <a:solidFill>
                <a:srgbClr val="008000"/>
              </a:solidFill>
              <a:sym typeface="Symbol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 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??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If yes, then send m</a:t>
            </a:r>
            <a:endParaRPr lang="en-US" sz="1400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(h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c,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724128" y="6525344"/>
            <a:ext cx="2520281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51520" y="4345359"/>
            <a:ext cx="7578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/>
              </a:rPr>
              <a:t>What is the </a:t>
            </a:r>
            <a:r>
              <a:rPr lang="en-US" sz="1400" b="1" dirty="0" err="1" smtClean="0">
                <a:sym typeface="Symbol"/>
              </a:rPr>
              <a:t>prob</a:t>
            </a:r>
            <a:r>
              <a:rPr lang="en-US" sz="1400" b="1" dirty="0" smtClean="0">
                <a:sym typeface="Symbol"/>
              </a:rPr>
              <a:t> of A</a:t>
            </a:r>
            <a:r>
              <a:rPr lang="en-US" sz="1400" b="1" baseline="-25000" dirty="0" smtClean="0">
                <a:sym typeface="Symbol"/>
              </a:rPr>
              <a:t>u </a:t>
            </a:r>
            <a:r>
              <a:rPr lang="en-US" sz="1400" b="1" dirty="0" smtClean="0">
                <a:sym typeface="Symbol"/>
              </a:rPr>
              <a:t> guessing f so that </a:t>
            </a:r>
            <a:r>
              <a:rPr lang="en-US" sz="1400" b="1" dirty="0">
                <a:solidFill>
                  <a:srgbClr val="FF0000"/>
                </a:solidFill>
                <a:sym typeface="Symbol"/>
              </a:rPr>
              <a:t>f =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y’ </a:t>
            </a:r>
            <a:r>
              <a:rPr lang="en-US" sz="1400" b="1" dirty="0">
                <a:solidFill>
                  <a:srgbClr val="FF0000"/>
                </a:solidFill>
                <a:sym typeface="Symbol"/>
              </a:rPr>
              <a:t>=  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rx +</a:t>
            </a:r>
            <a:r>
              <a:rPr lang="en-US" sz="1400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baseline="30000" dirty="0" err="1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b="1" baseline="30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in his FIRST DQ</a:t>
            </a:r>
            <a:endParaRPr lang="en-US" sz="1400" b="1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23528" y="3985319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3419872" y="3933056"/>
            <a:ext cx="171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---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71800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7199" y="4705399"/>
            <a:ext cx="688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Recall that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’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is uniformly random for 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even given (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dirty="0">
                <a:sym typeface="Symbol"/>
              </a:rPr>
              <a:t>,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1, </a:t>
            </a:r>
            <a:r>
              <a:rPr lang="en-US" sz="1400" dirty="0"/>
              <a:t>h</a:t>
            </a:r>
            <a:r>
              <a:rPr lang="en-US" sz="1400" baseline="-25000" dirty="0"/>
              <a:t>0</a:t>
            </a:r>
            <a:r>
              <a:rPr lang="en-US" sz="1400" dirty="0"/>
              <a:t>=g</a:t>
            </a:r>
            <a:r>
              <a:rPr lang="en-US" sz="1400" baseline="-25000" dirty="0"/>
              <a:t>0</a:t>
            </a:r>
            <a:r>
              <a:rPr lang="en-US" sz="1400" baseline="30000" dirty="0"/>
              <a:t>r</a:t>
            </a:r>
            <a:r>
              <a:rPr lang="en-US" sz="1400" dirty="0"/>
              <a:t>, h</a:t>
            </a:r>
            <a:r>
              <a:rPr lang="en-US" sz="1400" baseline="-25000" dirty="0"/>
              <a:t>1</a:t>
            </a:r>
            <a:r>
              <a:rPr lang="en-US" sz="1400" dirty="0"/>
              <a:t>=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baseline="30000" dirty="0">
                <a:sym typeface="Symbol"/>
              </a:rPr>
              <a:t>r</a:t>
            </a:r>
            <a:r>
              <a:rPr lang="en-US" sz="1400" baseline="30000" dirty="0" smtClean="0">
                <a:sym typeface="Symbol"/>
              </a:rPr>
              <a:t>’ </a:t>
            </a:r>
            <a:r>
              <a:rPr lang="en-US" sz="1400" dirty="0" smtClean="0">
                <a:sym typeface="Symbol"/>
              </a:rPr>
              <a:t>, e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1400" baseline="-25000" dirty="0"/>
          </a:p>
        </p:txBody>
      </p: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7308304" y="4653136"/>
            <a:ext cx="432048" cy="36004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68737" y="5065439"/>
            <a:ext cx="4292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[A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succeeds in first DQ] = 1/|G| --- negligible</a:t>
            </a:r>
            <a:endParaRPr lang="en-US" sz="1400" baseline="-25000" dirty="0"/>
          </a:p>
        </p:txBody>
      </p:sp>
      <p:sp>
        <p:nvSpPr>
          <p:cNvPr id="93" name="Rectangle 92"/>
          <p:cNvSpPr/>
          <p:nvPr/>
        </p:nvSpPr>
        <p:spPr>
          <a:xfrm>
            <a:off x="251520" y="5497487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But 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can make polynomials many attempts say, t many.</a:t>
            </a:r>
            <a:endParaRPr lang="en-US" sz="1400" baseline="-25000" dirty="0"/>
          </a:p>
        </p:txBody>
      </p:sp>
      <p:sp>
        <p:nvSpPr>
          <p:cNvPr id="94" name="Rectangle 93"/>
          <p:cNvSpPr/>
          <p:nvPr/>
        </p:nvSpPr>
        <p:spPr>
          <a:xfrm>
            <a:off x="251520" y="607413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Does getting rejected in the first DQ help in succeeding second DQ?</a:t>
            </a:r>
            <a:endParaRPr lang="en-US" sz="1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3491880" y="3645024"/>
            <a:ext cx="561662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Yes! It does. 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knows its chosen value in the first DQ is NOT a possibility. Next time it can guess f from G minus that value 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895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2" grpId="0"/>
      <p:bldP spid="93" grpId="0"/>
      <p:bldP spid="94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Security Proof of CCA1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??</a:t>
              </a:r>
              <a:r>
                <a:rPr lang="en-US" sz="1400" dirty="0" smtClean="0">
                  <a:sym typeface="Symbol"/>
                </a:rPr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5" cy="1748113"/>
            <a:chOff x="407290" y="691434"/>
            <a:chExt cx="2859784" cy="1225398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0" y="691434"/>
              <a:ext cx="2859784" cy="11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,u,e),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</a:t>
              </a:r>
              <a:r>
                <a:rPr lang="en-US" sz="1400" dirty="0" smtClean="0"/>
                <a:t>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An unbounded powerful adversary computes (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) except with neg. probability. Therefore it can guess bit b with probability no better than ½ +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(.).  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373216"/>
            <a:ext cx="720080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354052"/>
            <a:ext cx="86409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868144" y="5445224"/>
            <a:ext cx="2231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66124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30000" dirty="0" smtClean="0">
              <a:solidFill>
                <a:srgbClr val="008000"/>
              </a:solidFill>
              <a:sym typeface="Symbol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 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??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If yes, then send m</a:t>
            </a:r>
            <a:endParaRPr lang="en-US" sz="1400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(h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c,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724128" y="6525344"/>
            <a:ext cx="2520281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51520" y="4345359"/>
            <a:ext cx="777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ym typeface="Symbol"/>
              </a:rPr>
              <a:t>What is the </a:t>
            </a:r>
            <a:r>
              <a:rPr lang="en-US" sz="1400" b="1" dirty="0" err="1" smtClean="0">
                <a:sym typeface="Symbol"/>
              </a:rPr>
              <a:t>prob</a:t>
            </a:r>
            <a:r>
              <a:rPr lang="en-US" sz="1400" b="1" dirty="0" smtClean="0">
                <a:sym typeface="Symbol"/>
              </a:rPr>
              <a:t> of A</a:t>
            </a:r>
            <a:r>
              <a:rPr lang="en-US" sz="1400" b="1" baseline="-25000" dirty="0" smtClean="0">
                <a:sym typeface="Symbol"/>
              </a:rPr>
              <a:t>u </a:t>
            </a:r>
            <a:r>
              <a:rPr lang="en-US" sz="1400" b="1" dirty="0" smtClean="0">
                <a:sym typeface="Symbol"/>
              </a:rPr>
              <a:t> guessing f so that </a:t>
            </a:r>
            <a:r>
              <a:rPr lang="en-US" sz="1400" b="1" dirty="0">
                <a:solidFill>
                  <a:srgbClr val="FF0000"/>
                </a:solidFill>
                <a:sym typeface="Symbol"/>
              </a:rPr>
              <a:t>f =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y’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= 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rx 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sz="1400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baseline="30000" dirty="0" err="1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in his SECOND DQ</a:t>
            </a:r>
            <a:endParaRPr lang="en-US" sz="1400" b="1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23528" y="3985319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3419872" y="3933056"/>
            <a:ext cx="171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---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71800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68737" y="4777407"/>
            <a:ext cx="4709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[A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succeeds in second DQ] = 1 / (|G|-1) - negligible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9546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Security Proof of CCA1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??</a:t>
              </a:r>
              <a:r>
                <a:rPr lang="en-US" sz="1400" dirty="0" smtClean="0">
                  <a:sym typeface="Symbol"/>
                </a:rPr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5" cy="1748113"/>
            <a:chOff x="407290" y="691434"/>
            <a:chExt cx="2859784" cy="1225398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0" y="691434"/>
              <a:ext cx="2859784" cy="11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,u,e),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</a:t>
              </a:r>
              <a:r>
                <a:rPr lang="en-US" sz="1400" dirty="0" smtClean="0"/>
                <a:t>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An unbounded powerful adversary computes (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) except with neg. probability. Therefore it can guess bit b with probability no better than ½ +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(.).  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373216"/>
            <a:ext cx="720080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354052"/>
            <a:ext cx="86409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868144" y="5445224"/>
            <a:ext cx="2231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66124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30000" dirty="0" smtClean="0">
              <a:solidFill>
                <a:srgbClr val="008000"/>
              </a:solidFill>
              <a:sym typeface="Symbol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 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??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If yes, then send m</a:t>
            </a:r>
            <a:endParaRPr lang="en-US" sz="1400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(h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c,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724128" y="6525344"/>
            <a:ext cx="2520281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51520" y="4345359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ym typeface="Symbol"/>
              </a:rPr>
              <a:t>What is the </a:t>
            </a:r>
            <a:r>
              <a:rPr lang="en-US" sz="1400" b="1" dirty="0" err="1" smtClean="0">
                <a:sym typeface="Symbol"/>
              </a:rPr>
              <a:t>prob</a:t>
            </a:r>
            <a:r>
              <a:rPr lang="en-US" sz="1400" b="1" dirty="0" smtClean="0">
                <a:sym typeface="Symbol"/>
              </a:rPr>
              <a:t> of A</a:t>
            </a:r>
            <a:r>
              <a:rPr lang="en-US" sz="1400" b="1" baseline="-25000" dirty="0" smtClean="0">
                <a:sym typeface="Symbol"/>
              </a:rPr>
              <a:t>u </a:t>
            </a:r>
            <a:r>
              <a:rPr lang="en-US" sz="1400" b="1" dirty="0" smtClean="0">
                <a:sym typeface="Symbol"/>
              </a:rPr>
              <a:t> guessing f so that </a:t>
            </a:r>
            <a:r>
              <a:rPr lang="en-US" sz="1400" b="1" dirty="0">
                <a:solidFill>
                  <a:srgbClr val="FF0000"/>
                </a:solidFill>
                <a:sym typeface="Symbol"/>
              </a:rPr>
              <a:t>f =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y’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= 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rx 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sz="1400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baseline="30000" dirty="0" err="1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in his </a:t>
            </a:r>
            <a:r>
              <a:rPr lang="en-US" sz="1400" b="1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1400" b="1" baseline="30000" dirty="0" err="1" smtClean="0">
                <a:solidFill>
                  <a:srgbClr val="FF0000"/>
                </a:solidFill>
                <a:sym typeface="Symbol"/>
              </a:rPr>
              <a:t>th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 DQ (t is the upper bound on the number of DQs)</a:t>
            </a:r>
            <a:endParaRPr lang="en-US" sz="1400" b="1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23528" y="3985319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3419872" y="3933056"/>
            <a:ext cx="171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---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71800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51520" y="4921423"/>
            <a:ext cx="4410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[A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succeeds in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1400" baseline="30000" dirty="0" err="1" smtClean="0">
                <a:solidFill>
                  <a:srgbClr val="FF0000"/>
                </a:solidFill>
                <a:sym typeface="Symbol"/>
              </a:rPr>
              <a:t>th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DQ] = 1 / (|G|-t) - negligible</a:t>
            </a:r>
            <a:endParaRPr lang="en-US" sz="14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50623" y="5354052"/>
            <a:ext cx="288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[A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succeeds in one of t DQs] </a:t>
            </a:r>
          </a:p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≤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/ (|G|-t) - negligible</a:t>
            </a:r>
            <a:endParaRPr lang="en-US" sz="1400" baseline="-25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496" y="5949280"/>
            <a:ext cx="3312368" cy="792088"/>
            <a:chOff x="5364088" y="4107270"/>
            <a:chExt cx="3312368" cy="792088"/>
          </a:xfrm>
        </p:grpSpPr>
        <p:grpSp>
          <p:nvGrpSpPr>
            <p:cNvPr id="74" name="Group 83"/>
            <p:cNvGrpSpPr/>
            <p:nvPr/>
          </p:nvGrpSpPr>
          <p:grpSpPr>
            <a:xfrm>
              <a:off x="5364088" y="4107270"/>
              <a:ext cx="3312368" cy="792088"/>
              <a:chOff x="5588496" y="5013176"/>
              <a:chExt cx="3312368" cy="792088"/>
            </a:xfrm>
          </p:grpSpPr>
          <p:grpSp>
            <p:nvGrpSpPr>
              <p:cNvPr id="7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Pr</a:t>
                  </a:r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7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8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PubK</a:t>
                      </a:r>
                      <a:r>
                        <a:rPr lang="en-US" sz="1400" dirty="0" smtClean="0"/>
                        <a:t>     (n)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8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0376" y="5497487"/>
                      <a:ext cx="864096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smtClean="0"/>
                        <a:t>A</a:t>
                      </a:r>
                      <a:r>
                        <a:rPr lang="en-US" sz="1400" baseline="-25000" dirty="0" smtClean="0"/>
                        <a:t>u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dirty="0" smtClean="0">
                          <a:sym typeface="Symbol"/>
                        </a:rPr>
                        <a:t>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8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1008112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cpa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8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400" dirty="0" smtClean="0">
                        <a:sym typeface="Symbol"/>
                      </a:rPr>
                      <a:t>= 1</a:t>
                    </a:r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82" name="Double Bracket 81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400"/>
                  </a:p>
                </p:txBody>
              </p:sp>
            </p:grpSp>
          </p:grp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7604720" y="5220488"/>
                <a:ext cx="12961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≤ ½ + </a:t>
                </a:r>
                <a:r>
                  <a:rPr lang="en-US" sz="1400" dirty="0" err="1" smtClean="0">
                    <a:sym typeface="Symbol"/>
                  </a:rPr>
                  <a:t>negl</a:t>
                </a:r>
                <a:r>
                  <a:rPr lang="en-US" sz="1400" dirty="0" smtClean="0">
                    <a:sym typeface="Symbol"/>
                  </a:rPr>
                  <a:t>(.)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3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rgbClr val="009900"/>
                </a:solidFill>
              </a:rPr>
              <a:t>Is the Scheme CCA-secure?</a:t>
            </a: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??</a:t>
              </a:r>
              <a:r>
                <a:rPr lang="en-US" sz="1400" dirty="0" smtClean="0">
                  <a:sym typeface="Symbol"/>
                </a:rPr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5" cy="1748113"/>
            <a:chOff x="407290" y="691434"/>
            <a:chExt cx="2859784" cy="1225398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0" y="691434"/>
              <a:ext cx="2859784" cy="11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,u,e),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</a:t>
              </a:r>
              <a:r>
                <a:rPr lang="en-US" sz="1400" dirty="0" smtClean="0"/>
                <a:t>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373216"/>
            <a:ext cx="720080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354052"/>
            <a:ext cx="86409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868144" y="5445224"/>
            <a:ext cx="2231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66124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30000" dirty="0" smtClean="0">
              <a:solidFill>
                <a:srgbClr val="008000"/>
              </a:solidFill>
              <a:sym typeface="Symbol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=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 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??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If yes, then send m</a:t>
            </a:r>
            <a:endParaRPr lang="en-US" sz="1400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DQ: (h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=g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, h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</a:t>
            </a:r>
            <a:r>
              <a:rPr lang="en-US" sz="1600" dirty="0" smtClean="0">
                <a:sym typeface="Symbol"/>
              </a:rPr>
              <a:t>g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baseline="30000" dirty="0" smtClean="0">
                <a:sym typeface="Symbol"/>
              </a:rPr>
              <a:t>r’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/>
              <a:t>c,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724128" y="6525344"/>
            <a:ext cx="2520281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516216" y="6186790"/>
            <a:ext cx="720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m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51520" y="4345359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ym typeface="Symbol"/>
              </a:rPr>
              <a:t>What is the </a:t>
            </a:r>
            <a:r>
              <a:rPr lang="en-US" sz="1400" b="1" dirty="0" err="1" smtClean="0">
                <a:sym typeface="Symbol"/>
              </a:rPr>
              <a:t>prob</a:t>
            </a:r>
            <a:r>
              <a:rPr lang="en-US" sz="1400" b="1" dirty="0" smtClean="0">
                <a:sym typeface="Symbol"/>
              </a:rPr>
              <a:t> of A</a:t>
            </a:r>
            <a:r>
              <a:rPr lang="en-US" sz="1400" b="1" baseline="-25000" dirty="0" smtClean="0">
                <a:sym typeface="Symbol"/>
              </a:rPr>
              <a:t>u </a:t>
            </a:r>
            <a:r>
              <a:rPr lang="en-US" sz="1400" b="1" dirty="0" smtClean="0">
                <a:sym typeface="Symbol"/>
              </a:rPr>
              <a:t> guessing f so that </a:t>
            </a:r>
            <a:r>
              <a:rPr lang="en-US" sz="1400" b="1" dirty="0">
                <a:solidFill>
                  <a:srgbClr val="FF0000"/>
                </a:solidFill>
                <a:sym typeface="Symbol"/>
              </a:rPr>
              <a:t>f =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y’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= 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rx 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sz="1400" baseline="30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  <a:sym typeface="Symbol"/>
              </a:rPr>
              <a:t>r’</a:t>
            </a:r>
            <a:r>
              <a:rPr lang="en-US" sz="1400" baseline="30000" dirty="0" err="1">
                <a:solidFill>
                  <a:srgbClr val="FF0000"/>
                </a:solidFill>
                <a:sym typeface="Symbol"/>
              </a:rPr>
              <a:t>y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in his </a:t>
            </a:r>
            <a:r>
              <a:rPr lang="en-US" sz="1400" b="1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1400" b="1" baseline="30000" dirty="0" err="1" smtClean="0">
                <a:solidFill>
                  <a:srgbClr val="FF0000"/>
                </a:solidFill>
                <a:sym typeface="Symbol"/>
              </a:rPr>
              <a:t>th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 DQ (t is the upper bound on the number of DQs)</a:t>
            </a:r>
            <a:endParaRPr lang="en-US" sz="1400" b="1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23528" y="3985319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3419872" y="3933056"/>
            <a:ext cx="171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---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71800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51520" y="4921423"/>
            <a:ext cx="4410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[A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succeeds in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1400" baseline="30000" dirty="0" err="1" smtClean="0">
                <a:solidFill>
                  <a:srgbClr val="FF0000"/>
                </a:solidFill>
                <a:sym typeface="Symbol"/>
              </a:rPr>
              <a:t>th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DQ] = 1 / (|G|-t) - negligible</a:t>
            </a:r>
            <a:endParaRPr lang="en-US" sz="14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250623" y="5354052"/>
            <a:ext cx="2881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[A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u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succeeds in one of t DQs] </a:t>
            </a:r>
          </a:p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≤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/ (|G|-t) - negligible</a:t>
            </a:r>
            <a:endParaRPr lang="en-US" sz="1400" baseline="-25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5496" y="5949280"/>
            <a:ext cx="3312368" cy="792088"/>
            <a:chOff x="5364088" y="4107270"/>
            <a:chExt cx="3312368" cy="792088"/>
          </a:xfrm>
        </p:grpSpPr>
        <p:grpSp>
          <p:nvGrpSpPr>
            <p:cNvPr id="41" name="Group 83"/>
            <p:cNvGrpSpPr/>
            <p:nvPr/>
          </p:nvGrpSpPr>
          <p:grpSpPr>
            <a:xfrm>
              <a:off x="5364088" y="4107270"/>
              <a:ext cx="3312368" cy="792088"/>
              <a:chOff x="5588496" y="5013176"/>
              <a:chExt cx="3312368" cy="792088"/>
            </a:xfrm>
          </p:grpSpPr>
          <p:grpSp>
            <p:nvGrpSpPr>
              <p:cNvPr id="44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Pr</a:t>
                  </a:r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4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48" name="Group 54"/>
                  <p:cNvGrpSpPr/>
                  <p:nvPr/>
                </p:nvGrpSpPr>
                <p:grpSpPr>
                  <a:xfrm>
                    <a:off x="5948536" y="4869160"/>
                    <a:ext cx="1503784" cy="761311"/>
                    <a:chOff x="700336" y="5013176"/>
                    <a:chExt cx="1503784" cy="761311"/>
                  </a:xfrm>
                </p:grpSpPr>
                <p:sp>
                  <p:nvSpPr>
                    <p:cNvPr id="5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PubK</a:t>
                      </a:r>
                      <a:r>
                        <a:rPr lang="en-US" sz="1400" dirty="0" smtClean="0"/>
                        <a:t>     (n)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864096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smtClean="0"/>
                        <a:t>A</a:t>
                      </a:r>
                      <a:r>
                        <a:rPr lang="en-US" sz="1400" baseline="-25000" dirty="0" smtClean="0"/>
                        <a:t>u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dirty="0" smtClean="0">
                          <a:sym typeface="Symbol"/>
                        </a:rPr>
                        <a:t>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1008112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cpa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5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400" dirty="0" smtClean="0">
                        <a:sym typeface="Symbol"/>
                      </a:rPr>
                      <a:t>= 1</a:t>
                    </a:r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56" name="Double Bracket 5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400"/>
                  </a:p>
                </p:txBody>
              </p:sp>
            </p:grpSp>
          </p:grp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7604720" y="5220488"/>
                <a:ext cx="12961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≤ ½ + </a:t>
                </a:r>
                <a:r>
                  <a:rPr lang="en-US" sz="1400" dirty="0" err="1" smtClean="0">
                    <a:sym typeface="Symbol"/>
                  </a:rPr>
                  <a:t>negl</a:t>
                </a:r>
                <a:r>
                  <a:rPr lang="en-US" sz="1400" dirty="0" smtClean="0">
                    <a:sym typeface="Symbol"/>
                  </a:rPr>
                  <a:t>(.)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Just one DQ in post-challenge phase is enough for an unbounded powerful adversary to compute (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) completely and guess bit b with probability 1.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  <p:bldP spid="72" grpId="0" animBg="1"/>
      <p:bldP spid="114" grpId="0"/>
      <p:bldP spid="2" grpId="0" build="allAtOnce"/>
      <p:bldP spid="6" grpId="0"/>
      <p:bldP spid="122" grpId="0"/>
      <p:bldP spid="124" grpId="0"/>
      <p:bldP spid="127" grpId="0"/>
      <p:bldP spid="131" grpId="0"/>
      <p:bldP spid="131" grpId="1"/>
      <p:bldP spid="52" grpId="0"/>
      <p:bldP spid="52" grpId="1"/>
      <p:bldP spid="62" grpId="0"/>
      <p:bldP spid="62" grpId="1"/>
      <p:bldP spid="64" grpId="0"/>
      <p:bldP spid="65" grpId="0"/>
      <p:bldP spid="92" grpId="0"/>
      <p:bldP spid="92" grpId="1"/>
      <p:bldP spid="39" grpId="0"/>
      <p:bldP spid="39" grpId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716016" y="2564904"/>
            <a:ext cx="4427984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2564904"/>
            <a:ext cx="4248472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Constructions for PK World</a:t>
            </a:r>
            <a:endParaRPr lang="en-US" sz="3600" kern="0" dirty="0">
              <a:solidFill>
                <a:srgbClr val="0099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67964" y="2597422"/>
            <a:ext cx="1997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/>
              </a:rPr>
              <a:t>Variant El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Gamal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KEM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67544" y="2977207"/>
            <a:ext cx="1530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/>
              </a:rPr>
              <a:t>PRG-based  SKE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953206" y="2741438"/>
            <a:ext cx="1618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1400" baseline="30000" dirty="0" err="1" smtClean="0">
                <a:solidFill>
                  <a:srgbClr val="0000FF"/>
                </a:solidFill>
                <a:sym typeface="Symbol"/>
              </a:rPr>
              <a:t>Hyb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 CPA-secure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1259632" y="76470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ym typeface="Symbol"/>
              </a:rPr>
              <a:t>CPA Security</a:t>
            </a:r>
            <a:endParaRPr lang="en-US" b="1" baseline="30000" dirty="0" smtClean="0">
              <a:solidFill>
                <a:srgbClr val="0000FF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5868144" y="764704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ym typeface="Symbol"/>
              </a:rPr>
              <a:t>CCA Security</a:t>
            </a:r>
            <a:endParaRPr lang="en-US" b="1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611560" y="1124744"/>
            <a:ext cx="78488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72000" y="1124744"/>
            <a:ext cx="0" cy="17281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82946"/>
              </p:ext>
            </p:extLst>
          </p:nvPr>
        </p:nvGraphicFramePr>
        <p:xfrm>
          <a:off x="2509292" y="2813446"/>
          <a:ext cx="4065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" name="Equation" r:id="rId4" imgW="190500" imgH="127000" progId="Equation.3">
                  <p:embed/>
                </p:oleObj>
              </mc:Choice>
              <mc:Fallback>
                <p:oleObj name="Equation" r:id="rId4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9292" y="2813446"/>
                        <a:ext cx="406524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1268760"/>
            <a:ext cx="3464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PKE Instantiation: DDH based El </a:t>
            </a:r>
            <a:r>
              <a:rPr lang="en-US" sz="1400" dirty="0" err="1" smtClean="0">
                <a:sym typeface="Symbol"/>
              </a:rPr>
              <a:t>Gamal</a:t>
            </a:r>
            <a:endParaRPr lang="en-US" sz="1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1616868" y="3356992"/>
            <a:ext cx="5691436" cy="3384376"/>
            <a:chOff x="1616868" y="692696"/>
            <a:chExt cx="5691436" cy="3384376"/>
          </a:xfrm>
        </p:grpSpPr>
        <p:sp>
          <p:nvSpPr>
            <p:cNvPr id="64" name="Rectangle 63"/>
            <p:cNvSpPr/>
            <p:nvPr/>
          </p:nvSpPr>
          <p:spPr>
            <a:xfrm>
              <a:off x="1647465" y="937023"/>
              <a:ext cx="5616624" cy="314004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utoShape 5" descr="Image result for key clip art"/>
            <p:cNvSpPr>
              <a:spLocks noChangeAspect="1" noChangeArrowheads="1"/>
            </p:cNvSpPr>
            <p:nvPr/>
          </p:nvSpPr>
          <p:spPr bwMode="auto">
            <a:xfrm>
              <a:off x="2072344" y="692696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utoShape 12" descr="Image result for user clipart"/>
            <p:cNvSpPr>
              <a:spLocks noChangeAspect="1" noChangeArrowheads="1"/>
            </p:cNvSpPr>
            <p:nvPr/>
          </p:nvSpPr>
          <p:spPr bwMode="auto">
            <a:xfrm>
              <a:off x="1616868" y="812926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08797" y="1041393"/>
              <a:ext cx="724268" cy="30777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</a:rPr>
                <a:t>Gen</a:t>
              </a:r>
              <a:r>
                <a:rPr lang="en-US" sz="1400" baseline="30000" dirty="0" err="1" smtClean="0">
                  <a:solidFill>
                    <a:srgbClr val="0000FF"/>
                  </a:solidFill>
                </a:rPr>
                <a:t>Hyb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99992" y="1032101"/>
              <a:ext cx="276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=</a:t>
              </a:r>
              <a:endParaRPr 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788024" y="1041393"/>
              <a:ext cx="49903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Gen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127" name="Group 69"/>
            <p:cNvGrpSpPr/>
            <p:nvPr/>
          </p:nvGrpSpPr>
          <p:grpSpPr>
            <a:xfrm>
              <a:off x="1772072" y="1914781"/>
              <a:ext cx="3159968" cy="1368152"/>
              <a:chOff x="1700064" y="2492896"/>
              <a:chExt cx="3159968" cy="136815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2123728" y="2636912"/>
                <a:ext cx="1728192" cy="12241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8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3263249"/>
                <a:ext cx="42366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m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Text Box 7"/>
              <p:cNvSpPr txBox="1">
                <a:spLocks noChangeArrowheads="1"/>
              </p:cNvSpPr>
              <p:nvPr/>
            </p:nvSpPr>
            <p:spPr bwMode="auto">
              <a:xfrm>
                <a:off x="1700064" y="2492896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pk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 flipV="1">
                <a:off x="3635896" y="3263249"/>
                <a:ext cx="1008112" cy="2173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131840" y="2924944"/>
                <a:ext cx="5040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635896" y="292494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3707904" y="3284984"/>
                <a:ext cx="21602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131840" y="3645024"/>
                <a:ext cx="5040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3635896" y="3284984"/>
                <a:ext cx="0" cy="3600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3203848" y="2617167"/>
                <a:ext cx="5040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c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7" name="Text Box 7"/>
              <p:cNvSpPr txBox="1">
                <a:spLocks noChangeArrowheads="1"/>
              </p:cNvSpPr>
              <p:nvPr/>
            </p:nvSpPr>
            <p:spPr bwMode="auto">
              <a:xfrm>
                <a:off x="3131840" y="3337247"/>
                <a:ext cx="5040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c</a:t>
                </a:r>
                <a:r>
                  <a:rPr lang="en-US" sz="1400" baseline="30000" dirty="0" err="1" smtClean="0">
                    <a:sym typeface="Symbol"/>
                  </a:rPr>
                  <a:t>SKE</a:t>
                </a:r>
                <a:endParaRPr lang="en-US" sz="1400" baseline="30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8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2924944"/>
                <a:ext cx="10801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>
                    <a:sym typeface="Symbol"/>
                  </a:rPr>
                  <a:t>(</a:t>
                </a:r>
                <a:r>
                  <a:rPr lang="en-US" sz="1400" dirty="0" smtClean="0">
                    <a:sym typeface="Symbol"/>
                  </a:rPr>
                  <a:t>c, </a:t>
                </a:r>
                <a:r>
                  <a:rPr lang="en-US" sz="1400" dirty="0" err="1" smtClean="0">
                    <a:sym typeface="Symbol"/>
                  </a:rPr>
                  <a:t>c</a:t>
                </a:r>
                <a:r>
                  <a:rPr lang="en-US" sz="1400" baseline="30000" dirty="0" err="1" smtClean="0">
                    <a:sym typeface="Symbol"/>
                  </a:rPr>
                  <a:t>SKE</a:t>
                </a:r>
                <a:r>
                  <a:rPr lang="en-US" sz="1400" dirty="0" smtClean="0">
                    <a:sym typeface="Symbol"/>
                  </a:rPr>
                  <a:t>)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8" name="Group 113"/>
            <p:cNvGrpSpPr/>
            <p:nvPr/>
          </p:nvGrpSpPr>
          <p:grpSpPr>
            <a:xfrm>
              <a:off x="4684203" y="1803283"/>
              <a:ext cx="2048036" cy="1522621"/>
              <a:chOff x="5660504" y="2689175"/>
              <a:chExt cx="2758363" cy="1522621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6308576" y="2852936"/>
                <a:ext cx="2110291" cy="1358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5660504" y="3284984"/>
                <a:ext cx="0" cy="720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672218" y="3284984"/>
                <a:ext cx="884194" cy="1974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980348" y="3064979"/>
                <a:ext cx="564350" cy="1991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 Box 7"/>
              <p:cNvSpPr txBox="1">
                <a:spLocks noChangeArrowheads="1"/>
              </p:cNvSpPr>
              <p:nvPr/>
            </p:nvSpPr>
            <p:spPr bwMode="auto">
              <a:xfrm>
                <a:off x="5908340" y="2689175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sk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6" name="Text Box 7"/>
              <p:cNvSpPr txBox="1">
                <a:spLocks noChangeArrowheads="1"/>
              </p:cNvSpPr>
              <p:nvPr/>
            </p:nvSpPr>
            <p:spPr bwMode="auto">
              <a:xfrm>
                <a:off x="6268380" y="2996953"/>
                <a:ext cx="3114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smtClean="0">
                    <a:sym typeface="Symbol"/>
                  </a:rPr>
                  <a:t>c</a:t>
                </a:r>
                <a:endParaRPr lang="en-US" sz="1400" baseline="300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9" name="Group 115"/>
            <p:cNvGrpSpPr/>
            <p:nvPr/>
          </p:nvGrpSpPr>
          <p:grpSpPr>
            <a:xfrm>
              <a:off x="6084168" y="2037062"/>
              <a:ext cx="423664" cy="866086"/>
              <a:chOff x="7604720" y="2994962"/>
              <a:chExt cx="423664" cy="866086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7676728" y="3282994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 Box 7"/>
              <p:cNvSpPr txBox="1">
                <a:spLocks noChangeArrowheads="1"/>
              </p:cNvSpPr>
              <p:nvPr/>
            </p:nvSpPr>
            <p:spPr bwMode="auto">
              <a:xfrm>
                <a:off x="7604720" y="2994962"/>
                <a:ext cx="42366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>
                    <a:sym typeface="Symbol"/>
                  </a:rPr>
                  <a:t>k</a:t>
                </a:r>
                <a:endParaRPr lang="en-US" sz="1400" baseline="-250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7820744" y="3282994"/>
                <a:ext cx="0" cy="5780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17"/>
            <p:cNvGrpSpPr/>
            <p:nvPr/>
          </p:nvGrpSpPr>
          <p:grpSpPr>
            <a:xfrm>
              <a:off x="4684204" y="2811395"/>
              <a:ext cx="1255948" cy="307777"/>
              <a:chOff x="5660504" y="3697287"/>
              <a:chExt cx="1255948" cy="307777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60504" y="3985319"/>
                <a:ext cx="1183940" cy="1775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6268380" y="3697287"/>
                <a:ext cx="64807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</a:pPr>
                <a:r>
                  <a:rPr lang="en-US" sz="1400" dirty="0" err="1" smtClean="0">
                    <a:sym typeface="Symbol"/>
                  </a:rPr>
                  <a:t>c</a:t>
                </a:r>
                <a:r>
                  <a:rPr lang="en-US" sz="1400" baseline="30000" dirty="0" err="1" smtClean="0">
                    <a:sym typeface="Symbol"/>
                  </a:rPr>
                  <a:t>SKE</a:t>
                </a:r>
                <a:endParaRPr lang="en-US" sz="1400" baseline="30000" dirty="0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6884640" y="2665389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m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711647" y="1605014"/>
              <a:ext cx="708225" cy="30777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</a:rPr>
                <a:t>Enc</a:t>
              </a:r>
              <a:r>
                <a:rPr lang="en-US" sz="1400" baseline="30000" dirty="0" err="1" smtClean="0">
                  <a:solidFill>
                    <a:srgbClr val="0000FF"/>
                  </a:solidFill>
                </a:rPr>
                <a:t>Hyb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2771800" y="2524524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k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35532" y="2130805"/>
              <a:ext cx="75825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Encaps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54377" y="2850885"/>
              <a:ext cx="713836" cy="30777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Enc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SKE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36" name="Straight Connector 135"/>
            <p:cNvCxnSpPr>
              <a:stCxn id="134" idx="2"/>
              <a:endCxn id="135" idx="0"/>
            </p:cNvCxnSpPr>
            <p:nvPr/>
          </p:nvCxnSpPr>
          <p:spPr>
            <a:xfrm flipH="1">
              <a:off x="2811295" y="2438582"/>
              <a:ext cx="3364" cy="41230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5364088" y="2109070"/>
              <a:ext cx="780081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Decaps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852560" y="2903148"/>
              <a:ext cx="735664" cy="30777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Dec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SKE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652120" y="1534996"/>
              <a:ext cx="730054" cy="30777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</a:rPr>
                <a:t>Dec</a:t>
              </a:r>
              <a:r>
                <a:rPr lang="en-US" sz="1400" baseline="30000" dirty="0" err="1" smtClean="0">
                  <a:solidFill>
                    <a:srgbClr val="0000FF"/>
                  </a:solidFill>
                </a:rPr>
                <a:t>Hyb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V="1">
              <a:off x="6588224" y="3045174"/>
              <a:ext cx="504056" cy="199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1752690" y="3457303"/>
              <a:ext cx="27722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     = (Gen,     </a:t>
              </a:r>
              <a:r>
                <a:rPr lang="en-US" sz="1400" dirty="0" err="1" smtClean="0">
                  <a:sym typeface="Symbol"/>
                </a:rPr>
                <a:t>Encaps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Decaps</a:t>
              </a:r>
              <a:r>
                <a:rPr lang="en-US" sz="1400" dirty="0" smtClean="0">
                  <a:sym typeface="Symbol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92394" y="3429000"/>
              <a:ext cx="27159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</a:t>
              </a:r>
              <a:r>
                <a:rPr lang="en-US" sz="1400" baseline="30000" dirty="0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 = (</a:t>
              </a:r>
              <a:r>
                <a:rPr lang="en-US" sz="1400" dirty="0" err="1" smtClean="0">
                  <a:sym typeface="Symbol"/>
                </a:rPr>
                <a:t>Gen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Enc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Dec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193033" y="3717032"/>
              <a:ext cx="27471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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  = (</a:t>
              </a:r>
              <a:r>
                <a:rPr lang="en-US" sz="1400" dirty="0" err="1" smtClean="0">
                  <a:sym typeface="Symbol"/>
                </a:rPr>
                <a:t>Gen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Enc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Dec</a:t>
              </a:r>
              <a:r>
                <a:rPr lang="en-US" sz="1400" baseline="30000" dirty="0" err="1" smtClean="0">
                  <a:sym typeface="Symbol"/>
                </a:rPr>
                <a:t>Hyb</a:t>
              </a:r>
              <a:r>
                <a:rPr lang="en-US" sz="1400" dirty="0" smtClean="0">
                  <a:sym typeface="Symbol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dirty="0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1691679" y="2325094"/>
              <a:ext cx="720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1691679" y="3045174"/>
              <a:ext cx="720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9" name="Rectangle 168"/>
          <p:cNvSpPr/>
          <p:nvPr/>
        </p:nvSpPr>
        <p:spPr>
          <a:xfrm>
            <a:off x="467544" y="198884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KEM Instantiation: HDH based variation of El </a:t>
            </a:r>
            <a:r>
              <a:rPr lang="en-US" sz="1400" dirty="0" err="1" smtClean="0">
                <a:sym typeface="Symbol"/>
              </a:rPr>
              <a:t>Gamal</a:t>
            </a:r>
            <a:endParaRPr lang="en-US" sz="1400" dirty="0"/>
          </a:p>
        </p:txBody>
      </p:sp>
      <p:sp>
        <p:nvSpPr>
          <p:cNvPr id="170" name="Rectangle 169"/>
          <p:cNvSpPr/>
          <p:nvPr/>
        </p:nvSpPr>
        <p:spPr>
          <a:xfrm>
            <a:off x="4716436" y="2564904"/>
            <a:ext cx="1943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/>
              </a:rPr>
              <a:t>Variant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ElGamal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KEM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716016" y="2924944"/>
            <a:ext cx="2678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/>
              </a:rPr>
              <a:t>CPA-secure SKE + </a:t>
            </a:r>
            <a:r>
              <a:rPr lang="en-US" sz="1400" dirty="0" err="1" smtClean="0">
                <a:solidFill>
                  <a:srgbClr val="0000FF"/>
                </a:solidFill>
                <a:sym typeface="Symbol"/>
              </a:rPr>
              <a:t>sCMA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MAC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546991" y="2800673"/>
            <a:ext cx="1633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sym typeface="Symbol"/>
              </a:rPr>
              <a:t></a:t>
            </a:r>
            <a:r>
              <a:rPr lang="en-US" sz="1400" baseline="30000" dirty="0" err="1" smtClean="0">
                <a:solidFill>
                  <a:srgbClr val="0000FF"/>
                </a:solidFill>
                <a:sym typeface="Symbol"/>
              </a:rPr>
              <a:t>Hyb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 CCA-secure 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459619"/>
              </p:ext>
            </p:extLst>
          </p:nvPr>
        </p:nvGraphicFramePr>
        <p:xfrm>
          <a:off x="7045796" y="2780928"/>
          <a:ext cx="40652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" name="Equation" r:id="rId6" imgW="190500" imgH="127000" progId="Equation.3">
                  <p:embed/>
                </p:oleObj>
              </mc:Choice>
              <mc:Fallback>
                <p:oleObj name="Equation" r:id="rId6" imgW="1905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5796" y="2780928"/>
                        <a:ext cx="406524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Rectangle 173"/>
          <p:cNvSpPr/>
          <p:nvPr/>
        </p:nvSpPr>
        <p:spPr>
          <a:xfrm>
            <a:off x="4644008" y="198884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KEM Instantiation: ODH based (the same) variation of El </a:t>
            </a:r>
            <a:r>
              <a:rPr lang="en-US" sz="1400" dirty="0" err="1" smtClean="0">
                <a:sym typeface="Symbol"/>
              </a:rPr>
              <a:t>Gamal</a:t>
            </a:r>
            <a:endParaRPr lang="en-US" sz="1400" dirty="0"/>
          </a:p>
        </p:txBody>
      </p:sp>
      <p:sp>
        <p:nvSpPr>
          <p:cNvPr id="176" name="Rectangle 175"/>
          <p:cNvSpPr/>
          <p:nvPr/>
        </p:nvSpPr>
        <p:spPr>
          <a:xfrm>
            <a:off x="4644008" y="1196752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Instantiation: DDH + CR Hash based Cramer-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Shoup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Scheme (first ever CCA secure under standard assumption 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50515" y="32992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" grpId="0" animBg="1"/>
      <p:bldP spid="115" grpId="0"/>
      <p:bldP spid="116" grpId="0"/>
      <p:bldP spid="117" grpId="0"/>
      <p:bldP spid="2" grpId="0"/>
      <p:bldP spid="169" grpId="0"/>
      <p:bldP spid="170" grpId="0"/>
      <p:bldP spid="171" grpId="0"/>
      <p:bldP spid="172" grpId="0"/>
      <p:bldP spid="174" grpId="0"/>
      <p:bldP spid="1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3848" y="5373216"/>
            <a:ext cx="5940152" cy="14847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CCA-secure?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>
                  <a:sym typeface="Symbol"/>
                </a:rPr>
                <a:t>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??</a:t>
              </a:r>
              <a:r>
                <a:rPr lang="en-US" sz="1400" dirty="0" smtClean="0">
                  <a:sym typeface="Symbol"/>
                </a:rPr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5" cy="1748113"/>
            <a:chOff x="407290" y="691434"/>
            <a:chExt cx="2859784" cy="1225398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0" y="691434"/>
              <a:ext cx="2859784" cy="112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,u,e),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</a:t>
              </a:r>
              <a:r>
                <a:rPr lang="en-US" sz="1400" dirty="0" smtClean="0"/>
                <a:t>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856984" cy="5847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Claim</a:t>
            </a:r>
            <a:r>
              <a:rPr lang="en-US" sz="1600" dirty="0" smtClean="0">
                <a:sym typeface="Symbol"/>
              </a:rPr>
              <a:t>. Just one DQ in post-challenge phase is enough for an unbounded powerful adversary to compute (</a:t>
            </a:r>
            <a:r>
              <a:rPr lang="en-US" sz="1600" dirty="0" err="1" smtClean="0">
                <a:sym typeface="Symbol"/>
              </a:rPr>
              <a:t>x,y</a:t>
            </a:r>
            <a:r>
              <a:rPr lang="en-US" sz="1600" dirty="0" smtClean="0">
                <a:sym typeface="Symbol"/>
              </a:rPr>
              <a:t>) completely and guess bit b with probability 1.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316416" y="5373216"/>
            <a:ext cx="720080" cy="36933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u</a:t>
            </a:r>
            <a:endParaRPr lang="en-US" baseline="-25000" dirty="0" smtClean="0">
              <a:solidFill>
                <a:srgbClr val="FF0000"/>
              </a:solidFill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635896" y="5354052"/>
            <a:ext cx="86409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dirty="0" smtClean="0"/>
              <a:t>D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365248" y="577863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5868144" y="5445224"/>
            <a:ext cx="2231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5661248"/>
            <a:ext cx="24482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from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Z</a:t>
            </a:r>
            <a:r>
              <a:rPr lang="en-US" sz="1400" baseline="-25000" dirty="0" err="1">
                <a:solidFill>
                  <a:srgbClr val="008000"/>
                </a:solidFill>
                <a:sym typeface="Symbol"/>
              </a:rPr>
              <a:t>q</a:t>
            </a:r>
            <a:endParaRPr lang="en-US" sz="14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u = 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  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e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g</a:t>
            </a:r>
            <a:r>
              <a:rPr lang="en-US" sz="1400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y’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baseline="30000" dirty="0" smtClean="0">
              <a:solidFill>
                <a:srgbClr val="008000"/>
              </a:solidFill>
              <a:sym typeface="Symbol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292080" y="6165304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3140968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3140968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23528" y="3625279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3419872" y="3573016"/>
            <a:ext cx="161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---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771800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 Box 7"/>
          <p:cNvSpPr txBox="1">
            <a:spLocks noChangeArrowheads="1"/>
          </p:cNvSpPr>
          <p:nvPr/>
        </p:nvSpPr>
        <p:spPr bwMode="auto">
          <a:xfrm>
            <a:off x="5580112" y="580526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5724128" y="6525344"/>
            <a:ext cx="2520281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23528" y="3985319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3419872" y="3933056"/>
            <a:ext cx="171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---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71800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866314" y="3284984"/>
            <a:ext cx="3386206" cy="792088"/>
            <a:chOff x="5364088" y="4107270"/>
            <a:chExt cx="3386206" cy="792088"/>
          </a:xfrm>
        </p:grpSpPr>
        <p:grpSp>
          <p:nvGrpSpPr>
            <p:cNvPr id="41" name="Group 83"/>
            <p:cNvGrpSpPr/>
            <p:nvPr/>
          </p:nvGrpSpPr>
          <p:grpSpPr>
            <a:xfrm>
              <a:off x="5364088" y="4107270"/>
              <a:ext cx="3386206" cy="792088"/>
              <a:chOff x="5588496" y="5013176"/>
              <a:chExt cx="3386206" cy="792088"/>
            </a:xfrm>
          </p:grpSpPr>
          <p:grpSp>
            <p:nvGrpSpPr>
              <p:cNvPr id="44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400" dirty="0" smtClean="0">
                      <a:sym typeface="Symbol"/>
                    </a:rPr>
                    <a:t>Pr</a:t>
                  </a:r>
                  <a:endParaRPr lang="en-US" sz="14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4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48" name="Group 54"/>
                  <p:cNvGrpSpPr/>
                  <p:nvPr/>
                </p:nvGrpSpPr>
                <p:grpSpPr>
                  <a:xfrm>
                    <a:off x="5948536" y="4869160"/>
                    <a:ext cx="1503784" cy="761311"/>
                    <a:chOff x="700336" y="5013176"/>
                    <a:chExt cx="1503784" cy="761311"/>
                  </a:xfrm>
                </p:grpSpPr>
                <p:sp>
                  <p:nvSpPr>
                    <p:cNvPr id="5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PubK</a:t>
                      </a:r>
                      <a:r>
                        <a:rPr lang="en-US" sz="1400" dirty="0" smtClean="0"/>
                        <a:t>     (n)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864096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smtClean="0"/>
                        <a:t>A</a:t>
                      </a:r>
                      <a:r>
                        <a:rPr lang="en-US" sz="1400" baseline="-25000" dirty="0" smtClean="0"/>
                        <a:t>u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dirty="0" smtClean="0">
                          <a:sym typeface="Symbol"/>
                        </a:rPr>
                        <a:t>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6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1008112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400" dirty="0" err="1" smtClean="0"/>
                        <a:t>cpa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5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400" dirty="0" smtClean="0">
                        <a:sym typeface="Symbol"/>
                      </a:rPr>
                      <a:t>= 1</a:t>
                    </a:r>
                    <a:endParaRPr lang="en-US" sz="14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56" name="Double Bracket 5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400"/>
                  </a:p>
                </p:txBody>
              </p:sp>
            </p:grpSp>
          </p:grp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7678558" y="5220488"/>
                <a:ext cx="12961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>
                    <a:sym typeface="Symbol"/>
                  </a:rPr>
                  <a:t>=</a:t>
                </a:r>
                <a:r>
                  <a:rPr lang="en-US" sz="1400" dirty="0" smtClean="0">
                    <a:sym typeface="Symbol"/>
                  </a:rPr>
                  <a:t> 1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42"/>
          <p:cNvGrpSpPr/>
          <p:nvPr/>
        </p:nvGrpSpPr>
        <p:grpSpPr>
          <a:xfrm>
            <a:off x="5652120" y="5785519"/>
            <a:ext cx="2702154" cy="338554"/>
            <a:chOff x="1259632" y="1535016"/>
            <a:chExt cx="3046064" cy="617863"/>
          </a:xfrm>
        </p:grpSpPr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012160" y="613626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75856" y="6309320"/>
            <a:ext cx="1511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c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. 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</a:p>
          <a:p>
            <a:r>
              <a:rPr lang="en-US" sz="1400" dirty="0" smtClean="0">
                <a:solidFill>
                  <a:srgbClr val="008000"/>
                </a:solidFill>
                <a:sym typeface="Symbol"/>
              </a:rPr>
              <a:t>f = 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x’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y’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51520" y="4417367"/>
            <a:ext cx="886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We are now considering the case when D received a non-DDH tuple (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dirty="0">
                <a:sym typeface="Symbol"/>
              </a:rPr>
              <a:t>,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h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>
                <a:sym typeface="Symbol"/>
              </a:rPr>
              <a:t>, </a:t>
            </a:r>
            <a:r>
              <a:rPr lang="en-US" sz="1400" dirty="0" smtClean="0">
                <a:sym typeface="Symbol"/>
              </a:rPr>
              <a:t>h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/>
              <a:t>) and so h</a:t>
            </a:r>
            <a:r>
              <a:rPr lang="en-US" sz="1400" baseline="30000" dirty="0" smtClean="0"/>
              <a:t>*</a:t>
            </a:r>
            <a:r>
              <a:rPr lang="en-US" sz="1400" baseline="-25000" dirty="0" smtClean="0"/>
              <a:t>0</a:t>
            </a:r>
            <a:r>
              <a:rPr lang="en-US" sz="1400" dirty="0"/>
              <a:t>=g</a:t>
            </a:r>
            <a:r>
              <a:rPr lang="en-US" sz="1400" baseline="-25000" dirty="0"/>
              <a:t>0</a:t>
            </a:r>
            <a:r>
              <a:rPr lang="en-US" sz="1400" baseline="30000" dirty="0"/>
              <a:t>r</a:t>
            </a:r>
            <a:r>
              <a:rPr lang="en-US" sz="1400" dirty="0"/>
              <a:t>, </a:t>
            </a:r>
            <a:r>
              <a:rPr lang="en-US" sz="1400" dirty="0" smtClean="0"/>
              <a:t>h</a:t>
            </a:r>
            <a:r>
              <a:rPr lang="en-US" sz="1400" baseline="30000" dirty="0" smtClean="0"/>
              <a:t>*</a:t>
            </a:r>
            <a:r>
              <a:rPr lang="en-US" sz="1400" baseline="-25000" dirty="0" smtClean="0"/>
              <a:t>1</a:t>
            </a:r>
            <a:r>
              <a:rPr lang="en-US" sz="1400" dirty="0"/>
              <a:t>=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baseline="30000" dirty="0">
                <a:sym typeface="Symbol"/>
              </a:rPr>
              <a:t>r’</a:t>
            </a:r>
            <a:r>
              <a:rPr lang="en-US" sz="1400" baseline="-25000" dirty="0">
                <a:sym typeface="Symbol"/>
              </a:rPr>
              <a:t> </a:t>
            </a:r>
            <a:r>
              <a:rPr lang="en-US" sz="1400" dirty="0" smtClean="0"/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5536" y="4829670"/>
            <a:ext cx="2621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f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S*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4139952" y="4869160"/>
            <a:ext cx="2016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’ 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</a:t>
            </a:r>
            <a:r>
              <a:rPr lang="en-US" sz="1400" dirty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 --- (3)</a:t>
            </a:r>
            <a:endParaRPr lang="en-US" sz="14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491880" y="506543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156176" y="4829670"/>
            <a:ext cx="2535294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(linearly) </a:t>
            </a:r>
            <a:r>
              <a:rPr lang="en-US" sz="1400" dirty="0" smtClean="0">
                <a:solidFill>
                  <a:srgbClr val="008000"/>
                </a:solidFill>
              </a:rPr>
              <a:t>independent of (2) 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251520" y="5209455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Solving  (2) &amp; (3) gives  (</a:t>
            </a:r>
            <a:r>
              <a:rPr lang="en-US" sz="1400" dirty="0" err="1" smtClean="0">
                <a:sym typeface="Symbol"/>
              </a:rPr>
              <a:t>x’,y</a:t>
            </a:r>
            <a:r>
              <a:rPr lang="en-US" sz="1400" dirty="0" smtClean="0">
                <a:sym typeface="Symbol"/>
              </a:rPr>
              <a:t>’)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251520" y="5643245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Now A</a:t>
            </a:r>
            <a:r>
              <a:rPr lang="en-US" sz="1400" baseline="-25000" dirty="0" smtClean="0">
                <a:sym typeface="Symbol"/>
              </a:rPr>
              <a:t>u </a:t>
            </a:r>
            <a:r>
              <a:rPr lang="en-US" sz="1400" dirty="0" smtClean="0">
                <a:sym typeface="Symbol"/>
              </a:rPr>
              <a:t> can make illegal DQ in post-challenge phase and still pass the verification and get m and discover (</a:t>
            </a:r>
            <a:r>
              <a:rPr lang="en-US" sz="1400" dirty="0" err="1" smtClean="0">
                <a:sym typeface="Symbol"/>
              </a:rPr>
              <a:t>x,y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/>
          </a:p>
        </p:txBody>
      </p:sp>
      <p:sp>
        <p:nvSpPr>
          <p:cNvPr id="85" name="Rectangle 84"/>
          <p:cNvSpPr/>
          <p:nvPr/>
        </p:nvSpPr>
        <p:spPr>
          <a:xfrm>
            <a:off x="3347863" y="3501008"/>
            <a:ext cx="568863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need to ensure A</a:t>
            </a:r>
            <a:r>
              <a:rPr lang="en-US" baseline="-25000" dirty="0" smtClean="0">
                <a:solidFill>
                  <a:srgbClr val="FF0000"/>
                </a:solidFill>
              </a:rPr>
              <a:t>u </a:t>
            </a:r>
            <a:r>
              <a:rPr lang="en-US" dirty="0" smtClean="0">
                <a:solidFill>
                  <a:srgbClr val="FF0000"/>
                </a:solidFill>
              </a:rPr>
              <a:t>can not make illegal DQ and get DO service even after seeing the challenge </a:t>
            </a:r>
            <a:r>
              <a:rPr lang="en-US" dirty="0" err="1" smtClean="0">
                <a:solidFill>
                  <a:srgbClr val="FF0000"/>
                </a:solidFill>
              </a:rPr>
              <a:t>ciphertext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347864" y="4427820"/>
            <a:ext cx="568863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Increase the no. of variables???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 animBg="1"/>
      <p:bldP spid="83" grpId="0"/>
      <p:bldP spid="84" grpId="0"/>
      <p:bldP spid="85" grpId="0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CCA-secure?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;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 </a:t>
              </a:r>
              <a:r>
                <a:rPr lang="en-US" sz="1400" dirty="0" smtClean="0">
                  <a:solidFill>
                    <a:srgbClr val="FF0000"/>
                  </a:solidFill>
                </a:rPr>
                <a:t>l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k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f, l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4" y="548680"/>
            <a:ext cx="2808312" cy="1728192"/>
            <a:chOff x="6886193" y="816793"/>
            <a:chExt cx="2420960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886193" y="836712"/>
              <a:ext cx="2420960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x’,y’,,x’’,y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,</a:t>
              </a:r>
              <a:r>
                <a:rPr lang="en-US" sz="1400" dirty="0" smtClean="0"/>
                <a:t>c,</a:t>
              </a:r>
              <a:r>
                <a:rPr lang="en-US" sz="1400" dirty="0" smtClean="0">
                  <a:solidFill>
                    <a:srgbClr val="FF0000"/>
                  </a:solidFill>
                </a:rPr>
                <a:t>f,l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Way1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?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l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h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h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 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(Way1) ?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?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6" cy="1815882"/>
            <a:chOff x="407290" y="691434"/>
            <a:chExt cx="2859785" cy="1272903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1" y="691434"/>
              <a:ext cx="2859784" cy="127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’, x’’, y’’ 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k =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e,k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x,y,x’,y’,x’’,y</a:t>
              </a:r>
              <a:r>
                <a:rPr lang="en-US" sz="1400" dirty="0" smtClean="0"/>
                <a:t>’’)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92896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Does above help?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2924944"/>
            <a:ext cx="414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</a:t>
            </a:r>
            <a:r>
              <a:rPr lang="en-US" sz="1400" baseline="-25000" dirty="0" smtClean="0"/>
              <a:t>u </a:t>
            </a:r>
            <a:r>
              <a:rPr lang="en-US" sz="1400" dirty="0" smtClean="0"/>
              <a:t>can compute discrete log of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u &amp; g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, say R &amp; </a:t>
            </a:r>
            <a:r>
              <a:rPr lang="en-US" sz="1400" dirty="0">
                <a:solidFill>
                  <a:srgbClr val="008000"/>
                </a:solidFill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2924944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5496" y="3409255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2915816" y="3356992"/>
            <a:ext cx="1462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483768" y="35730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5496" y="3769295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2915816" y="3717032"/>
            <a:ext cx="156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203848" y="5354052"/>
            <a:ext cx="5940152" cy="1503948"/>
            <a:chOff x="3203848" y="5354052"/>
            <a:chExt cx="5940152" cy="1503948"/>
          </a:xfrm>
        </p:grpSpPr>
        <p:sp>
          <p:nvSpPr>
            <p:cNvPr id="63" name="Rectangle 62"/>
            <p:cNvSpPr/>
            <p:nvPr/>
          </p:nvSpPr>
          <p:spPr>
            <a:xfrm>
              <a:off x="3203848" y="5373216"/>
              <a:ext cx="5940152" cy="148478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316416" y="5373216"/>
              <a:ext cx="720080" cy="3693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  <a:sym typeface="Symbol"/>
                </a:rPr>
                <a:t>u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3635896" y="5354052"/>
              <a:ext cx="864096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 dirty="0" smtClean="0"/>
                <a:t>D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5365248" y="5778631"/>
              <a:ext cx="2931891" cy="51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5724128" y="5445224"/>
              <a:ext cx="23751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pk</a:t>
              </a:r>
              <a:r>
                <a:rPr lang="en-US" sz="1600" dirty="0" smtClean="0"/>
                <a:t> = </a:t>
              </a:r>
              <a:r>
                <a:rPr lang="en-US" sz="1600" dirty="0" smtClean="0">
                  <a:sym typeface="Symbol"/>
                </a:rPr>
                <a:t>(</a:t>
              </a:r>
              <a:r>
                <a:rPr lang="en-US" sz="1600" dirty="0" err="1" smtClean="0">
                  <a:sym typeface="Symbol"/>
                </a:rPr>
                <a:t>G,o,q</a:t>
              </a:r>
              <a:r>
                <a:rPr lang="en-US" sz="1600" dirty="0">
                  <a:sym typeface="Symbol"/>
                </a:rPr>
                <a:t>, g</a:t>
              </a:r>
              <a:r>
                <a:rPr lang="en-US" sz="1600" baseline="-25000" dirty="0"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, g</a:t>
              </a:r>
              <a:r>
                <a:rPr lang="en-US" sz="1600" baseline="-25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</a:t>
              </a:r>
              <a:r>
                <a:rPr lang="en-US" sz="1600" dirty="0" smtClean="0">
                  <a:sym typeface="Symbol"/>
                </a:rPr>
                <a:t>u,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e,k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03848" y="5661248"/>
              <a:ext cx="244827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Random (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x,</a:t>
              </a:r>
              <a:r>
                <a:rPr lang="en-US" sz="1400" dirty="0" err="1" smtClean="0">
                  <a:solidFill>
                    <a:srgbClr val="008000"/>
                  </a:solidFill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from 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Z</a:t>
              </a:r>
              <a:r>
                <a:rPr lang="en-US" sz="1400" baseline="-25000" dirty="0" err="1">
                  <a:solidFill>
                    <a:srgbClr val="008000"/>
                  </a:solidFill>
                  <a:sym typeface="Symbol"/>
                </a:rPr>
                <a:t>q</a:t>
              </a:r>
              <a:endParaRPr lang="en-US" sz="1400" dirty="0">
                <a:solidFill>
                  <a:srgbClr val="008000"/>
                </a:solidFill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u = 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baseline="30000" dirty="0" smtClean="0">
                <a:solidFill>
                  <a:srgbClr val="008000"/>
                </a:solidFill>
                <a:sym typeface="Symbol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5292080" y="6165304"/>
              <a:ext cx="295116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5580112" y="5805264"/>
              <a:ext cx="26642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/>
                <a:t> </a:t>
              </a:r>
              <a:r>
                <a:rPr lang="en-US" sz="1600" dirty="0" smtClean="0"/>
                <a:t>   </a:t>
              </a:r>
              <a:endParaRPr lang="en-US" sz="16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5724128" y="6525344"/>
              <a:ext cx="2520281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42"/>
            <p:cNvGrpSpPr/>
            <p:nvPr/>
          </p:nvGrpSpPr>
          <p:grpSpPr>
            <a:xfrm>
              <a:off x="5652120" y="5785519"/>
              <a:ext cx="2702154" cy="338554"/>
              <a:chOff x="1259632" y="1535016"/>
              <a:chExt cx="3046064" cy="617863"/>
            </a:xfrm>
          </p:grpSpPr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1535016"/>
                <a:ext cx="3046064" cy="617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m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, m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>
                    <a:sym typeface="Symbol"/>
                  </a:rPr>
                  <a:t></a:t>
                </a:r>
                <a:r>
                  <a:rPr lang="en-US" sz="1600" dirty="0" smtClean="0"/>
                  <a:t>         , |m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| = |m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|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9472" y="1666433"/>
                <a:ext cx="443524" cy="394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6012160" y="6136268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</a:t>
              </a:r>
              <a:r>
                <a:rPr lang="en-US" sz="1600" dirty="0">
                  <a:sym typeface="Symbol"/>
                </a:rPr>
                <a:t>(</a:t>
              </a:r>
              <a:r>
                <a:rPr lang="en-US" sz="1600" dirty="0" smtClean="0">
                  <a:sym typeface="Symbol"/>
                </a:rPr>
                <a:t>h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baseline="-25000" dirty="0" smtClean="0"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, </a:t>
              </a:r>
              <a:r>
                <a:rPr lang="en-US" sz="1600" dirty="0" smtClean="0">
                  <a:sym typeface="Symbol"/>
                </a:rPr>
                <a:t>h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baseline="-25000" dirty="0" smtClean="0">
                  <a:sym typeface="Symbol"/>
                </a:rPr>
                <a:t>1 </a:t>
              </a:r>
              <a:r>
                <a:rPr lang="en-US" sz="1600" dirty="0" smtClean="0">
                  <a:sym typeface="Symbol"/>
                </a:rPr>
                <a:t>, c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dirty="0" smtClean="0">
                  <a:sym typeface="Symbol"/>
                </a:rPr>
                <a:t>,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f</a:t>
              </a:r>
              <a:r>
                <a:rPr lang="en-US" sz="1600" baseline="30000" dirty="0" smtClean="0">
                  <a:solidFill>
                    <a:srgbClr val="FF0000"/>
                  </a:solidFill>
                  <a:sym typeface="Symbol"/>
                </a:rPr>
                <a:t>*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,l</a:t>
              </a:r>
              <a:r>
                <a:rPr lang="en-US" sz="1600" baseline="30000" dirty="0" smtClean="0">
                  <a:solidFill>
                    <a:srgbClr val="FF0000"/>
                  </a:solidFill>
                  <a:sym typeface="Symbol"/>
                </a:rPr>
                <a:t>*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75856" y="6309320"/>
              <a:ext cx="1511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c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. 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m</a:t>
              </a:r>
              <a:r>
                <a:rPr lang="en-US" sz="1400" baseline="-25000" dirty="0" err="1" smtClean="0">
                  <a:solidFill>
                    <a:srgbClr val="008000"/>
                  </a:solidFill>
                  <a:sym typeface="Symbol"/>
                </a:rPr>
                <a:t>b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 </a:t>
              </a:r>
            </a:p>
            <a:p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y’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51520" y="4489375"/>
            <a:ext cx="886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We are now considering the case when D received a non-DDH tuple (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0</a:t>
            </a:r>
            <a:r>
              <a:rPr lang="en-US" sz="1400" dirty="0">
                <a:sym typeface="Symbol"/>
              </a:rPr>
              <a:t>, </a:t>
            </a:r>
            <a:r>
              <a:rPr lang="en-US" sz="1400" dirty="0" smtClean="0">
                <a:sym typeface="Symbol"/>
              </a:rPr>
              <a:t>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h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dirty="0">
                <a:sym typeface="Symbol"/>
              </a:rPr>
              <a:t>, </a:t>
            </a:r>
            <a:r>
              <a:rPr lang="en-US" sz="1400" dirty="0" smtClean="0">
                <a:sym typeface="Symbol"/>
              </a:rPr>
              <a:t>h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/>
              <a:t>) and so h</a:t>
            </a:r>
            <a:r>
              <a:rPr lang="en-US" sz="1400" baseline="30000" dirty="0" smtClean="0"/>
              <a:t>*</a:t>
            </a:r>
            <a:r>
              <a:rPr lang="en-US" sz="1400" baseline="-25000" dirty="0" smtClean="0"/>
              <a:t>0</a:t>
            </a:r>
            <a:r>
              <a:rPr lang="en-US" sz="1400" dirty="0"/>
              <a:t>=g</a:t>
            </a:r>
            <a:r>
              <a:rPr lang="en-US" sz="1400" baseline="-25000" dirty="0"/>
              <a:t>0</a:t>
            </a:r>
            <a:r>
              <a:rPr lang="en-US" sz="1400" baseline="30000" dirty="0"/>
              <a:t>r</a:t>
            </a:r>
            <a:r>
              <a:rPr lang="en-US" sz="1400" dirty="0"/>
              <a:t>, </a:t>
            </a:r>
            <a:r>
              <a:rPr lang="en-US" sz="1400" dirty="0" smtClean="0"/>
              <a:t>h</a:t>
            </a:r>
            <a:r>
              <a:rPr lang="en-US" sz="1400" baseline="30000" dirty="0" smtClean="0"/>
              <a:t>*</a:t>
            </a:r>
            <a:r>
              <a:rPr lang="en-US" sz="1400" baseline="-25000" dirty="0" smtClean="0"/>
              <a:t>1</a:t>
            </a:r>
            <a:r>
              <a:rPr lang="en-US" sz="1400" dirty="0"/>
              <a:t>=</a:t>
            </a:r>
            <a:r>
              <a:rPr lang="en-US" sz="1400" dirty="0">
                <a:sym typeface="Symbol"/>
              </a:rPr>
              <a:t>g</a:t>
            </a:r>
            <a:r>
              <a:rPr lang="en-US" sz="1400" baseline="-25000" dirty="0">
                <a:sym typeface="Symbol"/>
              </a:rPr>
              <a:t>1</a:t>
            </a:r>
            <a:r>
              <a:rPr lang="en-US" sz="1400" baseline="30000" dirty="0">
                <a:sym typeface="Symbol"/>
              </a:rPr>
              <a:t>r’</a:t>
            </a:r>
            <a:r>
              <a:rPr lang="en-US" sz="1400" baseline="-25000" dirty="0">
                <a:sym typeface="Symbol"/>
              </a:rPr>
              <a:t> </a:t>
            </a:r>
            <a:r>
              <a:rPr lang="en-US" sz="1400" dirty="0" smtClean="0"/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99992" y="3717032"/>
            <a:ext cx="2685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f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S*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rx’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7376162" y="3717032"/>
            <a:ext cx="1867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’ 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</a:t>
            </a:r>
            <a:r>
              <a:rPr lang="en-US" sz="1400" dirty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 - (4)</a:t>
            </a:r>
            <a:endParaRPr lang="en-US" sz="14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948264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4016" y="486916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Now A</a:t>
            </a:r>
            <a:r>
              <a:rPr lang="en-US" sz="1400" baseline="-25000" dirty="0" smtClean="0">
                <a:sym typeface="Symbol"/>
              </a:rPr>
              <a:t>u </a:t>
            </a:r>
            <a:r>
              <a:rPr lang="en-US" sz="1400" dirty="0" smtClean="0">
                <a:sym typeface="Symbol"/>
              </a:rPr>
              <a:t> can make illegal DQ in post-challenge phase and still pass the verification and get m and discover (</a:t>
            </a:r>
            <a:r>
              <a:rPr lang="en-US" sz="1400" dirty="0" err="1" smtClean="0">
                <a:sym typeface="Symbol"/>
              </a:rPr>
              <a:t>x,y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7002" y="4077072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k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y’’</a:t>
            </a:r>
            <a:endParaRPr lang="en-US" sz="1400" baseline="-25000" dirty="0"/>
          </a:p>
        </p:txBody>
      </p:sp>
      <p:sp>
        <p:nvSpPr>
          <p:cNvPr id="87" name="Rectangle 86"/>
          <p:cNvSpPr/>
          <p:nvPr/>
        </p:nvSpPr>
        <p:spPr>
          <a:xfrm>
            <a:off x="2870620" y="4005064"/>
            <a:ext cx="1629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y’’ = </a:t>
            </a:r>
            <a:r>
              <a:rPr lang="en-US" sz="14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 - (3)</a:t>
            </a:r>
            <a:endParaRPr lang="en-US" sz="14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49527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9991" y="3501008"/>
            <a:ext cx="1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499992" y="4005064"/>
            <a:ext cx="2723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l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T</a:t>
            </a:r>
            <a:r>
              <a:rPr lang="en-US" sz="1400" baseline="30000" dirty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rx’’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y’’</a:t>
            </a:r>
            <a:endParaRPr lang="en-US" sz="1400" baseline="-25000" dirty="0"/>
          </a:p>
        </p:txBody>
      </p:sp>
      <p:sp>
        <p:nvSpPr>
          <p:cNvPr id="90" name="Rectangle 89"/>
          <p:cNvSpPr/>
          <p:nvPr/>
        </p:nvSpPr>
        <p:spPr>
          <a:xfrm>
            <a:off x="7308304" y="4005064"/>
            <a:ext cx="1961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rx</a:t>
            </a:r>
            <a:r>
              <a:rPr lang="en-US" sz="1400" dirty="0" smtClean="0">
                <a:sym typeface="Symbol"/>
              </a:rPr>
              <a:t>’’ +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y’’ = T’*  - (5)</a:t>
            </a:r>
            <a:endParaRPr lang="en-US" sz="14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94826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251520" y="5589240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Adding more variable in the above way does not help.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/>
      <p:bldP spid="124" grpId="0"/>
      <p:bldP spid="127" grpId="0"/>
      <p:bldP spid="64" grpId="0"/>
      <p:bldP spid="65" grpId="0"/>
      <p:bldP spid="78" grpId="0"/>
      <p:bldP spid="79" grpId="0"/>
      <p:bldP spid="80" grpId="0"/>
      <p:bldP spid="84" grpId="0"/>
      <p:bldP spid="86" grpId="0"/>
      <p:bldP spid="87" grpId="0"/>
      <p:bldP spid="89" grpId="0"/>
      <p:bldP spid="90" grpId="0"/>
      <p:bldP spid="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CCA-secure?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548680"/>
            <a:ext cx="3384376" cy="1748111"/>
            <a:chOff x="3071835" y="652858"/>
            <a:chExt cx="2880321" cy="1748111"/>
          </a:xfrm>
        </p:grpSpPr>
        <p:sp>
          <p:nvSpPr>
            <p:cNvPr id="53" name="Rectangle 52"/>
            <p:cNvSpPr/>
            <p:nvPr/>
          </p:nvSpPr>
          <p:spPr>
            <a:xfrm>
              <a:off x="3071835" y="672777"/>
              <a:ext cx="2580286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52858"/>
              <a:ext cx="282031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k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(Way2)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52730" y="548680"/>
            <a:ext cx="2627782" cy="1728192"/>
            <a:chOff x="6855596" y="816793"/>
            <a:chExt cx="2265331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855596" y="836712"/>
              <a:ext cx="2265331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x’,y’,x’’,y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’’</a:t>
              </a:r>
              <a:r>
                <a:rPr lang="en-US" sz="1400" baseline="-25000" dirty="0" smtClean="0"/>
                <a:t>),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 smtClean="0"/>
                <a:t>,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</a:t>
              </a:r>
              <a:r>
                <a:rPr lang="en-US" sz="1400" dirty="0" err="1" smtClean="0"/>
                <a:t>c,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x’+x’’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y’+y’’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?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</a:t>
              </a:r>
              <a:r>
                <a:rPr lang="en-US" sz="1400" dirty="0" smtClean="0">
                  <a:sym typeface="Symbol"/>
                </a:rPr>
                <a:t>(Way1)</a:t>
              </a:r>
              <a:endParaRPr lang="en-US" sz="1400" baseline="300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6" cy="1815882"/>
            <a:chOff x="407290" y="691434"/>
            <a:chExt cx="2859785" cy="1272903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1" y="691434"/>
              <a:ext cx="2859784" cy="127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’, x’’, y’’ 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k =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e,k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x,y,x’,y’,x’’,y</a:t>
              </a:r>
              <a:r>
                <a:rPr lang="en-US" sz="1400" dirty="0" smtClean="0"/>
                <a:t>’’)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92896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Does above help?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2924944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5496" y="3409255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2915816" y="3356992"/>
            <a:ext cx="15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  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483768" y="35730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5496" y="3769295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2915816" y="3717032"/>
            <a:ext cx="156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203848" y="5354052"/>
            <a:ext cx="5940152" cy="1503948"/>
            <a:chOff x="3203848" y="5354052"/>
            <a:chExt cx="5940152" cy="1503948"/>
          </a:xfrm>
        </p:grpSpPr>
        <p:sp>
          <p:nvSpPr>
            <p:cNvPr id="63" name="Rectangle 62"/>
            <p:cNvSpPr/>
            <p:nvPr/>
          </p:nvSpPr>
          <p:spPr>
            <a:xfrm>
              <a:off x="3203848" y="5373216"/>
              <a:ext cx="5940152" cy="148478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316416" y="5373216"/>
              <a:ext cx="720080" cy="3693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  <a:sym typeface="Symbol"/>
                </a:rPr>
                <a:t>u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3635896" y="5354052"/>
              <a:ext cx="864096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 dirty="0" smtClean="0"/>
                <a:t>D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5365248" y="5778631"/>
              <a:ext cx="2931891" cy="51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5724128" y="5445224"/>
              <a:ext cx="23751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pk</a:t>
              </a:r>
              <a:r>
                <a:rPr lang="en-US" sz="1600" dirty="0" smtClean="0"/>
                <a:t> = </a:t>
              </a:r>
              <a:r>
                <a:rPr lang="en-US" sz="1600" dirty="0" smtClean="0">
                  <a:sym typeface="Symbol"/>
                </a:rPr>
                <a:t>(</a:t>
              </a:r>
              <a:r>
                <a:rPr lang="en-US" sz="1600" dirty="0" err="1" smtClean="0">
                  <a:sym typeface="Symbol"/>
                </a:rPr>
                <a:t>G,o,q</a:t>
              </a:r>
              <a:r>
                <a:rPr lang="en-US" sz="1600" dirty="0">
                  <a:sym typeface="Symbol"/>
                </a:rPr>
                <a:t>, g</a:t>
              </a:r>
              <a:r>
                <a:rPr lang="en-US" sz="1600" baseline="-25000" dirty="0"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, g</a:t>
              </a:r>
              <a:r>
                <a:rPr lang="en-US" sz="1600" baseline="-25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</a:t>
              </a:r>
              <a:r>
                <a:rPr lang="en-US" sz="1600" dirty="0" smtClean="0">
                  <a:sym typeface="Symbol"/>
                </a:rPr>
                <a:t>u,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e,k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03848" y="5661248"/>
              <a:ext cx="244827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Random (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x,</a:t>
              </a:r>
              <a:r>
                <a:rPr lang="en-US" sz="1400" dirty="0" err="1" smtClean="0">
                  <a:solidFill>
                    <a:srgbClr val="008000"/>
                  </a:solidFill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from 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Z</a:t>
              </a:r>
              <a:r>
                <a:rPr lang="en-US" sz="1400" baseline="-25000" dirty="0" err="1">
                  <a:solidFill>
                    <a:srgbClr val="008000"/>
                  </a:solidFill>
                  <a:sym typeface="Symbol"/>
                </a:rPr>
                <a:t>q</a:t>
              </a:r>
              <a:endParaRPr lang="en-US" sz="1400" dirty="0">
                <a:solidFill>
                  <a:srgbClr val="008000"/>
                </a:solidFill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u = 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baseline="30000" dirty="0" smtClean="0">
                <a:solidFill>
                  <a:srgbClr val="008000"/>
                </a:solidFill>
                <a:sym typeface="Symbol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5292080" y="6165304"/>
              <a:ext cx="295116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5580112" y="5805264"/>
              <a:ext cx="26642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/>
                <a:t> </a:t>
              </a:r>
              <a:r>
                <a:rPr lang="en-US" sz="1600" dirty="0" smtClean="0"/>
                <a:t>   </a:t>
              </a:r>
              <a:endParaRPr lang="en-US" sz="16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5724128" y="6525344"/>
              <a:ext cx="2520281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42"/>
            <p:cNvGrpSpPr/>
            <p:nvPr/>
          </p:nvGrpSpPr>
          <p:grpSpPr>
            <a:xfrm>
              <a:off x="5652120" y="5785519"/>
              <a:ext cx="2702154" cy="338554"/>
              <a:chOff x="1259632" y="1535016"/>
              <a:chExt cx="3046064" cy="617863"/>
            </a:xfrm>
          </p:grpSpPr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1535016"/>
                <a:ext cx="3046064" cy="617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m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, m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>
                    <a:sym typeface="Symbol"/>
                  </a:rPr>
                  <a:t></a:t>
                </a:r>
                <a:r>
                  <a:rPr lang="en-US" sz="1600" dirty="0" smtClean="0"/>
                  <a:t>         , |m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| = |m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|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9472" y="1666433"/>
                <a:ext cx="443524" cy="394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6012160" y="6136268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</a:t>
              </a:r>
              <a:r>
                <a:rPr lang="en-US" sz="1600" dirty="0">
                  <a:sym typeface="Symbol"/>
                </a:rPr>
                <a:t>(</a:t>
              </a:r>
              <a:r>
                <a:rPr lang="en-US" sz="1600" dirty="0" smtClean="0">
                  <a:sym typeface="Symbol"/>
                </a:rPr>
                <a:t>h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baseline="-25000" dirty="0" smtClean="0"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, </a:t>
              </a:r>
              <a:r>
                <a:rPr lang="en-US" sz="1600" dirty="0" smtClean="0">
                  <a:sym typeface="Symbol"/>
                </a:rPr>
                <a:t>h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baseline="-25000" dirty="0" smtClean="0">
                  <a:sym typeface="Symbol"/>
                </a:rPr>
                <a:t>1 </a:t>
              </a:r>
              <a:r>
                <a:rPr lang="en-US" sz="1600" dirty="0" smtClean="0">
                  <a:sym typeface="Symbol"/>
                </a:rPr>
                <a:t>, c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dirty="0" smtClean="0">
                  <a:sym typeface="Symbol"/>
                </a:rPr>
                <a:t>,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f</a:t>
              </a:r>
              <a:r>
                <a:rPr lang="en-US" sz="1600" baseline="30000" dirty="0" smtClean="0">
                  <a:solidFill>
                    <a:srgbClr val="FF0000"/>
                  </a:solidFill>
                  <a:sym typeface="Symbol"/>
                </a:rPr>
                <a:t>*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75856" y="6309320"/>
              <a:ext cx="1511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c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. 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m</a:t>
              </a:r>
              <a:r>
                <a:rPr lang="en-US" sz="1400" baseline="-25000" dirty="0" err="1" smtClean="0">
                  <a:solidFill>
                    <a:srgbClr val="008000"/>
                  </a:solidFill>
                  <a:sym typeface="Symbol"/>
                </a:rPr>
                <a:t>b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 </a:t>
              </a:r>
            </a:p>
            <a:p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y’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499992" y="3717032"/>
            <a:ext cx="357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f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S*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x’+x’’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y’+y’’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r(</a:t>
            </a:r>
            <a:r>
              <a:rPr lang="en-US" sz="1400" baseline="30000" dirty="0" err="1" smtClean="0">
                <a:sym typeface="Symbol"/>
              </a:rPr>
              <a:t>x’+x</a:t>
            </a:r>
            <a:r>
              <a:rPr lang="en-US" sz="1400" baseline="30000" dirty="0" smtClean="0">
                <a:sym typeface="Symbol"/>
              </a:rPr>
              <a:t>’’)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α(</a:t>
            </a:r>
            <a:r>
              <a:rPr lang="en-US" sz="1400" baseline="30000" dirty="0" smtClean="0">
                <a:sym typeface="Symbol"/>
              </a:rPr>
              <a:t>y’ + y’’)</a:t>
            </a:r>
            <a:endParaRPr lang="en-US" sz="1400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5900523" y="4077072"/>
            <a:ext cx="2892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r(x’ + x’’) +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α(</a:t>
            </a:r>
            <a:r>
              <a:rPr lang="en-US" sz="1400" dirty="0" smtClean="0">
                <a:sym typeface="Symbol"/>
              </a:rPr>
              <a:t>y’ + y’’) = S</a:t>
            </a:r>
            <a:r>
              <a:rPr lang="en-US" sz="1400" dirty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 - (4)</a:t>
            </a:r>
            <a:endParaRPr lang="en-US" sz="14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8100392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4016" y="465313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From (2), (3) &amp; (4), A</a:t>
            </a:r>
            <a:r>
              <a:rPr lang="en-US" sz="1400" baseline="-25000" dirty="0" smtClean="0">
                <a:sym typeface="Symbol"/>
              </a:rPr>
              <a:t>u </a:t>
            </a:r>
            <a:r>
              <a:rPr lang="en-US" sz="1400" dirty="0" smtClean="0">
                <a:sym typeface="Symbol"/>
              </a:rPr>
              <a:t> can compute (x’ + x’’) and (y’ + y’’) and that’s enough to make an illegal DQ in post-challenge phase and still pass the verification and get m and discover (</a:t>
            </a:r>
            <a:r>
              <a:rPr lang="en-US" sz="1400" dirty="0" err="1" smtClean="0">
                <a:sym typeface="Symbol"/>
              </a:rPr>
              <a:t>x,y</a:t>
            </a:r>
            <a:r>
              <a:rPr lang="en-US" sz="1400" dirty="0" smtClean="0">
                <a:sym typeface="Symbol"/>
              </a:rPr>
              <a:t>). </a:t>
            </a:r>
            <a:endParaRPr lang="en-US" sz="1400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7002" y="4077072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k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y’’</a:t>
            </a:r>
            <a:endParaRPr lang="en-US" sz="1400" baseline="-25000" dirty="0"/>
          </a:p>
        </p:txBody>
      </p:sp>
      <p:sp>
        <p:nvSpPr>
          <p:cNvPr id="87" name="Rectangle 86"/>
          <p:cNvSpPr/>
          <p:nvPr/>
        </p:nvSpPr>
        <p:spPr>
          <a:xfrm>
            <a:off x="2870620" y="4005064"/>
            <a:ext cx="1629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y’’ = </a:t>
            </a:r>
            <a:r>
              <a:rPr lang="en-US" sz="14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 - (3)</a:t>
            </a:r>
            <a:endParaRPr lang="en-US" sz="14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49527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9991" y="3501008"/>
            <a:ext cx="1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251520" y="5589240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Adding more variable in the above way does not help.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7" grpId="0"/>
      <p:bldP spid="64" grpId="0"/>
      <p:bldP spid="65" grpId="0"/>
      <p:bldP spid="79" grpId="0"/>
      <p:bldP spid="80" grpId="0"/>
      <p:bldP spid="84" grpId="0"/>
      <p:bldP spid="86" grpId="0"/>
      <p:bldP spid="87" grpId="0"/>
      <p:bldP spid="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Is the Scheme CCA-secure?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476672"/>
            <a:ext cx="3384376" cy="1923603"/>
            <a:chOff x="3071835" y="601463"/>
            <a:chExt cx="2880321" cy="1923603"/>
          </a:xfrm>
        </p:grpSpPr>
        <p:sp>
          <p:nvSpPr>
            <p:cNvPr id="53" name="Rectangle 52"/>
            <p:cNvSpPr/>
            <p:nvPr/>
          </p:nvSpPr>
          <p:spPr>
            <a:xfrm>
              <a:off x="3071835" y="601463"/>
              <a:ext cx="2580286" cy="18729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01463"/>
              <a:ext cx="2820314" cy="192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k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r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 = H(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00FF"/>
                  </a:solidFill>
                  <a:sym typeface="Symbol"/>
                </a:rPr>
                <a:t>0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, h</a:t>
              </a:r>
              <a:r>
                <a:rPr lang="en-US" sz="1400" baseline="-25000" dirty="0" smtClean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)</a:t>
              </a:r>
              <a:r>
                <a:rPr lang="en-US" sz="1400" dirty="0" smtClean="0"/>
                <a:t>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x’,y’,x’’,y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 smtClean="0"/>
                <a:t>,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,</a:t>
              </a:r>
              <a:r>
                <a:rPr lang="en-US" sz="1400" dirty="0" smtClean="0"/>
                <a:t>c,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 = H(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sz="1400" baseline="-25000" dirty="0">
                  <a:solidFill>
                    <a:srgbClr val="0000FF"/>
                  </a:solidFill>
                  <a:sym typeface="Symbol"/>
                </a:rPr>
                <a:t>0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, h</a:t>
              </a:r>
              <a:r>
                <a:rPr lang="en-US" sz="1400" baseline="-25000" dirty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)</a:t>
              </a:r>
              <a:endParaRPr lang="en-US" sz="1400" dirty="0" smtClean="0">
                <a:solidFill>
                  <a:srgbClr val="FF0000"/>
                </a:solidFill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 + 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+ 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?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6" cy="1815882"/>
            <a:chOff x="407290" y="691434"/>
            <a:chExt cx="2859785" cy="1272903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1" y="691434"/>
              <a:ext cx="2859784" cy="127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’, x’’, y’’ 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k =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e,k, </a:t>
              </a:r>
              <a:r>
                <a:rPr lang="en-US" sz="1400" dirty="0" smtClean="0">
                  <a:solidFill>
                    <a:srgbClr val="0000FF"/>
                  </a:solidFill>
                </a:rPr>
                <a:t>H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x,y,x’,y’,x’’,y</a:t>
              </a:r>
              <a:r>
                <a:rPr lang="en-US" sz="1400" dirty="0" smtClean="0"/>
                <a:t>’’)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07504" y="2492896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Does above help?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7504" y="2924944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sym typeface="Symbol"/>
              </a:rPr>
              <a:t>Proof: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5496" y="3409255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u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 +</a:t>
            </a:r>
            <a:r>
              <a:rPr lang="en-US" sz="1400" baseline="30000" dirty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</a:t>
            </a:r>
            <a:endParaRPr lang="en-US" sz="1400" baseline="-25000" dirty="0"/>
          </a:p>
        </p:txBody>
      </p:sp>
      <p:sp>
        <p:nvSpPr>
          <p:cNvPr id="127" name="Rectangle 126"/>
          <p:cNvSpPr/>
          <p:nvPr/>
        </p:nvSpPr>
        <p:spPr>
          <a:xfrm>
            <a:off x="2915816" y="3356992"/>
            <a:ext cx="1569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 = R    - (1)</a:t>
            </a:r>
            <a:endParaRPr lang="en-US" sz="14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483768" y="35730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5496" y="3769295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</a:t>
            </a:r>
            <a:endParaRPr lang="en-US" sz="14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2915816" y="3717032"/>
            <a:ext cx="156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 = S  - (2)</a:t>
            </a:r>
            <a:endParaRPr lang="en-US" sz="14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483768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203848" y="5354052"/>
            <a:ext cx="5940152" cy="1503948"/>
            <a:chOff x="3203848" y="5354052"/>
            <a:chExt cx="5940152" cy="1503948"/>
          </a:xfrm>
        </p:grpSpPr>
        <p:sp>
          <p:nvSpPr>
            <p:cNvPr id="63" name="Rectangle 62"/>
            <p:cNvSpPr/>
            <p:nvPr/>
          </p:nvSpPr>
          <p:spPr>
            <a:xfrm>
              <a:off x="3203848" y="5373216"/>
              <a:ext cx="5940152" cy="148478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8316416" y="5373216"/>
              <a:ext cx="720080" cy="3693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  <a:sym typeface="Symbol"/>
                </a:rPr>
                <a:t>u</a:t>
              </a:r>
              <a:endParaRPr lang="en-US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3635896" y="5354052"/>
              <a:ext cx="864096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50000"/>
                </a:spcBef>
              </a:pPr>
              <a:r>
                <a:rPr lang="en-US" dirty="0" smtClean="0"/>
                <a:t>D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5365248" y="5778631"/>
              <a:ext cx="2931891" cy="51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5724128" y="5445224"/>
              <a:ext cx="23751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pk</a:t>
              </a:r>
              <a:r>
                <a:rPr lang="en-US" sz="1600" dirty="0" smtClean="0"/>
                <a:t> = </a:t>
              </a:r>
              <a:r>
                <a:rPr lang="en-US" sz="1600" dirty="0" smtClean="0">
                  <a:sym typeface="Symbol"/>
                </a:rPr>
                <a:t>(</a:t>
              </a:r>
              <a:r>
                <a:rPr lang="en-US" sz="1600" dirty="0" err="1" smtClean="0">
                  <a:sym typeface="Symbol"/>
                </a:rPr>
                <a:t>G,o,q</a:t>
              </a:r>
              <a:r>
                <a:rPr lang="en-US" sz="1600" dirty="0">
                  <a:sym typeface="Symbol"/>
                </a:rPr>
                <a:t>, g</a:t>
              </a:r>
              <a:r>
                <a:rPr lang="en-US" sz="1600" baseline="-25000" dirty="0"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, g</a:t>
              </a:r>
              <a:r>
                <a:rPr lang="en-US" sz="1600" baseline="-25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</a:t>
              </a:r>
              <a:r>
                <a:rPr lang="en-US" sz="1600" dirty="0" smtClean="0">
                  <a:sym typeface="Symbol"/>
                </a:rPr>
                <a:t>u,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e,k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03848" y="5661248"/>
              <a:ext cx="244827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Random (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x,</a:t>
              </a:r>
              <a:r>
                <a:rPr lang="en-US" sz="1400" dirty="0" err="1" smtClean="0">
                  <a:solidFill>
                    <a:srgbClr val="008000"/>
                  </a:solidFill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)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from 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Z</a:t>
              </a:r>
              <a:r>
                <a:rPr lang="en-US" sz="1400" baseline="-25000" dirty="0" err="1">
                  <a:solidFill>
                    <a:srgbClr val="008000"/>
                  </a:solidFill>
                  <a:sym typeface="Symbol"/>
                </a:rPr>
                <a:t>q</a:t>
              </a:r>
              <a:endParaRPr lang="en-US" sz="1400" dirty="0">
                <a:solidFill>
                  <a:srgbClr val="008000"/>
                </a:solidFill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u = 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endParaRPr lang="en-US" sz="1400" baseline="30000" dirty="0" smtClean="0">
                <a:solidFill>
                  <a:srgbClr val="008000"/>
                </a:solidFill>
                <a:sym typeface="Symbol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5292080" y="6165304"/>
              <a:ext cx="295116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5580112" y="5805264"/>
              <a:ext cx="26642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/>
                <a:t> </a:t>
              </a:r>
              <a:r>
                <a:rPr lang="en-US" sz="1600" dirty="0" smtClean="0"/>
                <a:t>   </a:t>
              </a:r>
              <a:endParaRPr lang="en-US" sz="16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5724128" y="6525344"/>
              <a:ext cx="2520281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42"/>
            <p:cNvGrpSpPr/>
            <p:nvPr/>
          </p:nvGrpSpPr>
          <p:grpSpPr>
            <a:xfrm>
              <a:off x="5652120" y="5785519"/>
              <a:ext cx="2702154" cy="338554"/>
              <a:chOff x="1259632" y="1535016"/>
              <a:chExt cx="3046064" cy="617863"/>
            </a:xfrm>
          </p:grpSpPr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1535016"/>
                <a:ext cx="3046064" cy="617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m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, m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>
                    <a:sym typeface="Symbol"/>
                  </a:rPr>
                  <a:t></a:t>
                </a:r>
                <a:r>
                  <a:rPr lang="en-US" sz="1600" dirty="0" smtClean="0"/>
                  <a:t>         , |m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| = |m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|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9472" y="1666433"/>
                <a:ext cx="443524" cy="394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6012160" y="6136268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</a:t>
              </a:r>
              <a:r>
                <a:rPr lang="en-US" sz="1600" dirty="0">
                  <a:sym typeface="Symbol"/>
                </a:rPr>
                <a:t>(</a:t>
              </a:r>
              <a:r>
                <a:rPr lang="en-US" sz="1600" dirty="0" smtClean="0">
                  <a:sym typeface="Symbol"/>
                </a:rPr>
                <a:t>h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baseline="-25000" dirty="0" smtClean="0">
                  <a:sym typeface="Symbol"/>
                </a:rPr>
                <a:t>0</a:t>
              </a:r>
              <a:r>
                <a:rPr lang="en-US" sz="1600" dirty="0">
                  <a:sym typeface="Symbol"/>
                </a:rPr>
                <a:t>, </a:t>
              </a:r>
              <a:r>
                <a:rPr lang="en-US" sz="1600" dirty="0" smtClean="0">
                  <a:sym typeface="Symbol"/>
                </a:rPr>
                <a:t>h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baseline="-25000" dirty="0" smtClean="0">
                  <a:sym typeface="Symbol"/>
                </a:rPr>
                <a:t>1 </a:t>
              </a:r>
              <a:r>
                <a:rPr lang="en-US" sz="1600" dirty="0" smtClean="0">
                  <a:sym typeface="Symbol"/>
                </a:rPr>
                <a:t>, c</a:t>
              </a:r>
              <a:r>
                <a:rPr lang="en-US" sz="1600" baseline="30000" dirty="0" smtClean="0">
                  <a:sym typeface="Symbol"/>
                </a:rPr>
                <a:t>*</a:t>
              </a:r>
              <a:r>
                <a:rPr lang="en-US" sz="1600" dirty="0" smtClean="0">
                  <a:sym typeface="Symbol"/>
                </a:rPr>
                <a:t>,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f</a:t>
              </a:r>
              <a:r>
                <a:rPr lang="en-US" sz="1600" baseline="30000" dirty="0" smtClean="0">
                  <a:solidFill>
                    <a:srgbClr val="FF0000"/>
                  </a:solidFill>
                  <a:sym typeface="Symbol"/>
                </a:rPr>
                <a:t>*</a:t>
              </a:r>
              <a:r>
                <a:rPr lang="en-US" sz="1600" dirty="0" smtClean="0">
                  <a:sym typeface="Symbol"/>
                </a:rPr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75856" y="6309320"/>
              <a:ext cx="1511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c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. </a:t>
              </a:r>
              <a:r>
                <a:rPr lang="en-US" sz="1400" dirty="0" err="1">
                  <a:solidFill>
                    <a:srgbClr val="008000"/>
                  </a:solidFill>
                  <a:sym typeface="Symbol"/>
                </a:rPr>
                <a:t>m</a:t>
              </a:r>
              <a:r>
                <a:rPr lang="en-US" sz="1400" baseline="-25000" dirty="0" err="1" smtClean="0">
                  <a:solidFill>
                    <a:srgbClr val="008000"/>
                  </a:solidFill>
                  <a:sym typeface="Symbol"/>
                </a:rPr>
                <a:t>b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 </a:t>
              </a:r>
            </a:p>
            <a:p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008000"/>
                  </a:solidFill>
                  <a:sym typeface="Symbol"/>
                </a:rPr>
                <a:t>  </a:t>
              </a:r>
              <a:r>
                <a:rPr lang="en-US" sz="1400" dirty="0">
                  <a:solidFill>
                    <a:srgbClr val="008000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8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008000"/>
                  </a:solidFill>
                  <a:sym typeface="Symbol"/>
                </a:rPr>
                <a:t>y’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499992" y="3717032"/>
            <a:ext cx="4200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f</a:t>
            </a:r>
            <a:r>
              <a:rPr lang="en-US" sz="1400" baseline="30000" dirty="0" smtClean="0">
                <a:sym typeface="Symbol"/>
              </a:rPr>
              <a:t>*</a:t>
            </a:r>
            <a:r>
              <a:rPr lang="en-US" sz="1400" dirty="0" smtClean="0">
                <a:sym typeface="Symbol"/>
              </a:rPr>
              <a:t>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S’</a:t>
            </a:r>
            <a:r>
              <a:rPr lang="en-US" sz="1400" dirty="0" smtClean="0">
                <a:sym typeface="Symbol"/>
              </a:rPr>
              <a:t> =  (h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 + </a:t>
            </a:r>
            <a:r>
              <a:rPr lang="en-US" sz="1400" baseline="300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baseline="30000" dirty="0" smtClean="0">
                <a:sym typeface="Symbol"/>
              </a:rPr>
              <a:t>x’’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h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 + </a:t>
            </a:r>
            <a:r>
              <a:rPr lang="en-US" sz="1400" baseline="300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baseline="30000" dirty="0" smtClean="0">
                <a:sym typeface="Symbol"/>
              </a:rPr>
              <a:t>y’’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r(x’ + </a:t>
            </a:r>
            <a:r>
              <a:rPr lang="en-US" sz="1400" baseline="300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baseline="30000" dirty="0" smtClean="0">
                <a:sym typeface="Symbol"/>
              </a:rPr>
              <a:t>x’’) +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α(</a:t>
            </a:r>
            <a:r>
              <a:rPr lang="en-US" sz="1400" baseline="30000" dirty="0" smtClean="0">
                <a:sym typeface="Symbol"/>
              </a:rPr>
              <a:t>y’ + </a:t>
            </a:r>
            <a:r>
              <a:rPr lang="en-US" sz="1400" baseline="300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baseline="30000" dirty="0" smtClean="0">
                <a:sym typeface="Symbol"/>
              </a:rPr>
              <a:t>y’’)</a:t>
            </a:r>
            <a:endParaRPr lang="en-US" sz="1400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5900523" y="4077072"/>
            <a:ext cx="3045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r(x’ + </a:t>
            </a:r>
            <a:r>
              <a:rPr lang="en-US" sz="1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dirty="0" smtClean="0">
                <a:sym typeface="Symbol"/>
              </a:rPr>
              <a:t>x’’) +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r’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α(</a:t>
            </a:r>
            <a:r>
              <a:rPr lang="en-US" sz="1400" dirty="0" smtClean="0">
                <a:sym typeface="Symbol"/>
              </a:rPr>
              <a:t>y’ + </a:t>
            </a:r>
            <a:r>
              <a:rPr lang="en-US" sz="1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dirty="0" smtClean="0">
                <a:sym typeface="Symbol"/>
              </a:rPr>
              <a:t>y’’) = </a:t>
            </a:r>
            <a:r>
              <a:rPr lang="en-US" sz="1400" dirty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’  - (4)</a:t>
            </a:r>
            <a:endParaRPr lang="en-US" sz="14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8460432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4016" y="4653137"/>
            <a:ext cx="59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From (2), (3) &amp; (4), A</a:t>
            </a:r>
            <a:r>
              <a:rPr lang="en-US" sz="1400" baseline="-25000" dirty="0" smtClean="0">
                <a:sym typeface="Symbol"/>
              </a:rPr>
              <a:t>u </a:t>
            </a:r>
            <a:r>
              <a:rPr lang="en-US" sz="1400" dirty="0" smtClean="0">
                <a:sym typeface="Symbol"/>
              </a:rPr>
              <a:t> can compute (x’ + </a:t>
            </a:r>
            <a:r>
              <a:rPr lang="en-US" sz="1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dirty="0" smtClean="0">
                <a:sym typeface="Symbol"/>
              </a:rPr>
              <a:t>x’’) and (y’ + </a:t>
            </a:r>
            <a:r>
              <a:rPr lang="en-US" sz="1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</a:t>
            </a:r>
            <a:r>
              <a:rPr lang="en-US" sz="1400" dirty="0" smtClean="0">
                <a:sym typeface="Symbol"/>
              </a:rPr>
              <a:t>y’’)  BUT……</a:t>
            </a:r>
            <a:endParaRPr lang="en-US" sz="1400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7002" y="4077072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k 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=  (g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</a:t>
            </a:r>
            <a:r>
              <a:rPr lang="en-US" sz="1400" dirty="0" smtClean="0">
                <a:sym typeface="Symbol"/>
              </a:rPr>
              <a:t> g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baseline="30000" dirty="0" smtClean="0">
                <a:sym typeface="Symbol"/>
              </a:rPr>
              <a:t>y’’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baseline="30000" dirty="0" smtClean="0"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= g</a:t>
            </a:r>
            <a:r>
              <a:rPr lang="en-US" sz="1400" baseline="-25000" dirty="0" smtClean="0">
                <a:sym typeface="Symbol"/>
              </a:rPr>
              <a:t>0</a:t>
            </a:r>
            <a:r>
              <a:rPr lang="en-US" sz="1400" baseline="30000" dirty="0" smtClean="0">
                <a:sym typeface="Symbol"/>
              </a:rPr>
              <a:t>x’’ +</a:t>
            </a:r>
            <a:r>
              <a:rPr lang="en-US" sz="1400" baseline="300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baseline="30000" dirty="0" smtClean="0">
                <a:sym typeface="Symbol"/>
              </a:rPr>
              <a:t>y’’</a:t>
            </a:r>
            <a:endParaRPr lang="en-US" sz="1400" baseline="-25000" dirty="0"/>
          </a:p>
        </p:txBody>
      </p:sp>
      <p:sp>
        <p:nvSpPr>
          <p:cNvPr id="87" name="Rectangle 86"/>
          <p:cNvSpPr/>
          <p:nvPr/>
        </p:nvSpPr>
        <p:spPr>
          <a:xfrm>
            <a:off x="2870620" y="4005064"/>
            <a:ext cx="1629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 x’’ +</a:t>
            </a:r>
            <a:r>
              <a:rPr lang="en-US" sz="1400" dirty="0" smtClean="0">
                <a:latin typeface="Lucida Grande"/>
                <a:ea typeface="Lucida Grande"/>
                <a:cs typeface="Lucida Grande"/>
                <a:sym typeface="Symbol"/>
              </a:rPr>
              <a:t>α</a:t>
            </a:r>
            <a:r>
              <a:rPr lang="en-US" sz="1400" dirty="0" smtClean="0">
                <a:sym typeface="Symbol"/>
              </a:rPr>
              <a:t>y’’ = </a:t>
            </a:r>
            <a:r>
              <a:rPr lang="en-US" sz="14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  - (3)</a:t>
            </a:r>
            <a:endParaRPr lang="en-US" sz="14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49527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9991" y="3501008"/>
            <a:ext cx="1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179512" y="5642084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…….he is not allowed to submit the challenge </a:t>
            </a:r>
            <a:r>
              <a:rPr lang="en-US" sz="1400" dirty="0" err="1" smtClean="0"/>
              <a:t>ciphertext</a:t>
            </a:r>
            <a:r>
              <a:rPr lang="en-US" sz="1400" dirty="0" smtClean="0"/>
              <a:t> to DO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99343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…….to </a:t>
            </a:r>
            <a:r>
              <a:rPr lang="en-US" sz="1400" dirty="0">
                <a:sym typeface="Symbol"/>
              </a:rPr>
              <a:t>make an illegal DQ in post-challenge phase A</a:t>
            </a:r>
            <a:r>
              <a:rPr lang="en-US" sz="1400" baseline="-25000" dirty="0">
                <a:sym typeface="Symbol"/>
              </a:rPr>
              <a:t>u </a:t>
            </a:r>
            <a:r>
              <a:rPr lang="en-US" sz="1400" dirty="0">
                <a:sym typeface="Symbol"/>
              </a:rPr>
              <a:t>must find a collision </a:t>
            </a:r>
            <a:r>
              <a:rPr lang="en-US" sz="1400" dirty="0" smtClean="0">
                <a:sym typeface="Symbol"/>
              </a:rPr>
              <a:t>for H </a:t>
            </a:r>
            <a:r>
              <a:rPr lang="en-US" sz="1400" dirty="0" err="1" smtClean="0">
                <a:sym typeface="Symbol"/>
              </a:rPr>
              <a:t>i.e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h’</a:t>
            </a:r>
            <a:r>
              <a:rPr lang="en-US" sz="1400" baseline="-25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0000FF"/>
                </a:solidFill>
                <a:sym typeface="Symbol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h’</a:t>
            </a:r>
            <a:r>
              <a:rPr lang="en-US" sz="1400" baseline="-25000" dirty="0" smtClean="0">
                <a:solidFill>
                  <a:srgbClr val="0000FF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0000FF"/>
                </a:solidFill>
                <a:sym typeface="Symbol"/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c’</a:t>
            </a:r>
            <a:r>
              <a:rPr lang="en-US" sz="1400" dirty="0" smtClean="0">
                <a:sym typeface="Symbol"/>
              </a:rPr>
              <a:t>  such that  </a:t>
            </a:r>
            <a:r>
              <a:rPr lang="en-US" sz="1400" dirty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β = H(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h’</a:t>
            </a:r>
            <a:r>
              <a:rPr lang="en-US" sz="1400" baseline="-25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0000FF"/>
                </a:solidFill>
                <a:sym typeface="Symbol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h’</a:t>
            </a:r>
            <a:r>
              <a:rPr lang="en-US" sz="1400" baseline="-25000" dirty="0" smtClean="0">
                <a:solidFill>
                  <a:srgbClr val="0000FF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0000FF"/>
                </a:solidFill>
                <a:sym typeface="Symbol"/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c’</a:t>
            </a:r>
            <a:r>
              <a:rPr lang="en-US" sz="1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 because….. </a:t>
            </a:r>
            <a:endParaRPr lang="en-US" sz="1400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047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2" grpId="0"/>
      <p:bldP spid="124" grpId="0"/>
      <p:bldP spid="127" grpId="0"/>
      <p:bldP spid="64" grpId="0"/>
      <p:bldP spid="65" grpId="0"/>
      <p:bldP spid="79" grpId="0"/>
      <p:bldP spid="80" grpId="0"/>
      <p:bldP spid="84" grpId="0"/>
      <p:bldP spid="86" grpId="0"/>
      <p:bldP spid="87" grpId="0"/>
      <p:bldP spid="9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The Cramer-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Shoup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Cryptosystem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476672"/>
            <a:ext cx="3384376" cy="1923603"/>
            <a:chOff x="3071835" y="601463"/>
            <a:chExt cx="2880321" cy="1923603"/>
          </a:xfrm>
        </p:grpSpPr>
        <p:sp>
          <p:nvSpPr>
            <p:cNvPr id="53" name="Rectangle 52"/>
            <p:cNvSpPr/>
            <p:nvPr/>
          </p:nvSpPr>
          <p:spPr>
            <a:xfrm>
              <a:off x="3071835" y="601463"/>
              <a:ext cx="2580286" cy="18729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01463"/>
              <a:ext cx="2820314" cy="192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k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r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 = H(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00FF"/>
                  </a:solidFill>
                  <a:sym typeface="Symbol"/>
                </a:rPr>
                <a:t>0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, h</a:t>
              </a:r>
              <a:r>
                <a:rPr lang="en-US" sz="1400" baseline="-25000" dirty="0" smtClean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)</a:t>
              </a:r>
              <a:r>
                <a:rPr lang="en-US" sz="1400" dirty="0" smtClean="0"/>
                <a:t>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x’,y’,x’’,y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 smtClean="0"/>
                <a:t>,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,</a:t>
              </a:r>
              <a:r>
                <a:rPr lang="en-US" sz="1400" dirty="0" smtClean="0"/>
                <a:t>c,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 = H(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sz="1400" baseline="-25000" dirty="0">
                  <a:solidFill>
                    <a:srgbClr val="0000FF"/>
                  </a:solidFill>
                  <a:sym typeface="Symbol"/>
                </a:rPr>
                <a:t>0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, h</a:t>
              </a:r>
              <a:r>
                <a:rPr lang="en-US" sz="1400" baseline="-25000" dirty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)</a:t>
              </a:r>
              <a:endParaRPr lang="en-US" sz="1400" dirty="0" smtClean="0">
                <a:solidFill>
                  <a:srgbClr val="FF0000"/>
                </a:solidFill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 + 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+ 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?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6" cy="1815882"/>
            <a:chOff x="407290" y="691434"/>
            <a:chExt cx="2859785" cy="1272903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1" y="691434"/>
              <a:ext cx="2859784" cy="127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’, x’’, y’’ 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k =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e,k, </a:t>
              </a:r>
              <a:r>
                <a:rPr lang="en-US" sz="1400" dirty="0" smtClean="0">
                  <a:solidFill>
                    <a:srgbClr val="0000FF"/>
                  </a:solidFill>
                </a:rPr>
                <a:t>H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x,y,x’,y’,x’’,y</a:t>
              </a:r>
              <a:r>
                <a:rPr lang="en-US" sz="1400" dirty="0" smtClean="0"/>
                <a:t>’’)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903649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 + H is CR HF, then </a:t>
            </a:r>
            <a:r>
              <a:rPr lang="en-US" sz="1600" dirty="0" smtClean="0">
                <a:sym typeface="Symbol"/>
              </a:rPr>
              <a:t> is a CCA-secure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8316416" y="4293096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3131840" y="4221088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1240704" y="5134876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107504" y="4724314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5005208" y="5373216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42"/>
          <p:cNvGrpSpPr/>
          <p:nvPr/>
        </p:nvGrpSpPr>
        <p:grpSpPr>
          <a:xfrm>
            <a:off x="5243768" y="5013176"/>
            <a:ext cx="2702154" cy="338554"/>
            <a:chOff x="1259632" y="1535016"/>
            <a:chExt cx="3046064" cy="617863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447" y="530120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5" name="Straight Connector 114"/>
          <p:cNvCxnSpPr/>
          <p:nvPr/>
        </p:nvCxnSpPr>
        <p:spPr>
          <a:xfrm flipH="1">
            <a:off x="5077216" y="5697332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077216" y="6719883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5848867" y="63813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79512" y="4417367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1043608" y="5949280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1187624" y="67413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5005208" y="433847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5148064" y="3933056"/>
            <a:ext cx="2541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u,e,k)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771800" y="4797152"/>
            <a:ext cx="25922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y,x’,y’,x’’,y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’’)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8000"/>
                </a:solidFill>
                <a:sym typeface="Symbol"/>
              </a:rPr>
              <a:t>Compute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u,e,k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771749" y="5661248"/>
            <a:ext cx="2088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sym typeface="Symbol"/>
              </a:rPr>
              <a:t>c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*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and f*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5076056" y="6093296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5722968" y="573325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BC1E5"/>
                </a:solidFill>
              </a:rPr>
              <a:t> </a:t>
            </a:r>
            <a:r>
              <a:rPr lang="en-US" sz="1600" dirty="0">
                <a:solidFill>
                  <a:srgbClr val="0BC1E5"/>
                </a:solidFill>
                <a:sym typeface="Symbol"/>
              </a:rPr>
              <a:t>(h</a:t>
            </a:r>
            <a:r>
              <a:rPr lang="en-US" sz="1600" baseline="-25000" dirty="0">
                <a:solidFill>
                  <a:srgbClr val="0BC1E5"/>
                </a:solidFill>
                <a:sym typeface="Symbol"/>
              </a:rPr>
              <a:t>0</a:t>
            </a:r>
            <a:r>
              <a:rPr lang="en-US" sz="1600" dirty="0">
                <a:solidFill>
                  <a:srgbClr val="0BC1E5"/>
                </a:solidFill>
                <a:sym typeface="Symbol"/>
              </a:rPr>
              <a:t>, </a:t>
            </a:r>
            <a:r>
              <a:rPr lang="en-US" sz="1600" dirty="0" smtClean="0">
                <a:solidFill>
                  <a:srgbClr val="0BC1E5"/>
                </a:solidFill>
                <a:sym typeface="Symbol"/>
              </a:rPr>
              <a:t>h</a:t>
            </a:r>
            <a:r>
              <a:rPr lang="en-US" sz="1600" baseline="-25000" dirty="0" smtClean="0">
                <a:solidFill>
                  <a:srgbClr val="0BC1E5"/>
                </a:solidFill>
                <a:sym typeface="Symbol"/>
              </a:rPr>
              <a:t>1 </a:t>
            </a:r>
            <a:r>
              <a:rPr lang="en-US" sz="1600" dirty="0" smtClean="0">
                <a:solidFill>
                  <a:srgbClr val="0BC1E5"/>
                </a:solidFill>
                <a:sym typeface="Symbol"/>
              </a:rPr>
              <a:t>, c, f)</a:t>
            </a:r>
            <a:endParaRPr lang="en-US" sz="1600" dirty="0" smtClean="0">
              <a:solidFill>
                <a:srgbClr val="0BC1E5"/>
              </a:solidFill>
            </a:endParaRPr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5652120" y="537321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dirty="0" smtClean="0">
                <a:sym typeface="Symbol"/>
              </a:rPr>
              <a:t>, f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2924944"/>
            <a:ext cx="5181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Case I: If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(h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c) =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(h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c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and f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*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≠ f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 D will reject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7504" y="340983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Case II: If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(h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c) ≠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(h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c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 and f</a:t>
            </a:r>
            <a:r>
              <a:rPr lang="en-US" sz="1400" baseline="30000" dirty="0" smtClean="0">
                <a:solidFill>
                  <a:srgbClr val="FF0000"/>
                </a:solidFill>
                <a:sym typeface="Symbol"/>
              </a:rPr>
              <a:t>*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= f [i.e. H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(h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h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c)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= H(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h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, c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*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) ]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 A has found collision but since H is CR, this happens with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 probability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004048" y="4653136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5650960" y="429309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(h</a:t>
            </a:r>
            <a:r>
              <a:rPr lang="en-US" sz="16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600" baseline="-25000" dirty="0" smtClean="0">
                <a:solidFill>
                  <a:srgbClr val="008000"/>
                </a:solidFill>
                <a:sym typeface="Symbol"/>
              </a:rPr>
              <a:t>1 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, c, f)</a:t>
            </a:r>
            <a:endParaRPr lang="en-US" sz="1600" dirty="0" smtClean="0">
              <a:solidFill>
                <a:srgbClr val="008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004048" y="495576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292080" y="4653136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8000"/>
                </a:solidFill>
              </a:rPr>
              <a:t>Reject (if verification fails) 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5096493" y="6345404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277021" y="6042774"/>
            <a:ext cx="3039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BC1E5"/>
                </a:solidFill>
              </a:rPr>
              <a:t>Reject (if verification fails)</a:t>
            </a:r>
          </a:p>
        </p:txBody>
      </p:sp>
    </p:spTree>
    <p:extLst>
      <p:ext uri="{BB962C8B-B14F-4D97-AF65-F5344CB8AC3E}">
        <p14:creationId xmlns:p14="http://schemas.microsoft.com/office/powerpoint/2010/main" val="39457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8" grpId="0" animBg="1"/>
      <p:bldP spid="99" grpId="0" animBg="1"/>
      <p:bldP spid="101" grpId="0"/>
      <p:bldP spid="118" grpId="0"/>
      <p:bldP spid="119" grpId="0"/>
      <p:bldP spid="141" grpId="0"/>
      <p:bldP spid="148" grpId="0"/>
      <p:bldP spid="154" grpId="0"/>
      <p:bldP spid="155" grpId="0"/>
      <p:bldP spid="161" grpId="0"/>
      <p:bldP spid="161" grpId="1"/>
      <p:bldP spid="162" grpId="0"/>
      <p:bldP spid="7" grpId="0"/>
      <p:bldP spid="164" grpId="0"/>
      <p:bldP spid="45" grpId="0"/>
      <p:bldP spid="45" grpId="1"/>
      <p:bldP spid="47" grpId="0"/>
      <p:bldP spid="47" grpId="1"/>
      <p:bldP spid="50" grpId="0"/>
      <p:bldP spid="5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The Cramer-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Shoup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Cryptosystem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476672"/>
            <a:ext cx="3384376" cy="1923603"/>
            <a:chOff x="3071835" y="601463"/>
            <a:chExt cx="2880321" cy="1923603"/>
          </a:xfrm>
        </p:grpSpPr>
        <p:sp>
          <p:nvSpPr>
            <p:cNvPr id="53" name="Rectangle 52"/>
            <p:cNvSpPr/>
            <p:nvPr/>
          </p:nvSpPr>
          <p:spPr>
            <a:xfrm>
              <a:off x="3071835" y="601463"/>
              <a:ext cx="2580286" cy="18729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131842" y="601463"/>
              <a:ext cx="2820314" cy="192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</a:t>
              </a:r>
              <a:r>
                <a:rPr lang="en-US" sz="1400" dirty="0"/>
                <a:t>m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r</a:t>
              </a:r>
              <a:r>
                <a:rPr lang="en-US" sz="1400" dirty="0" smtClean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0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0</a:t>
              </a:r>
              <a:r>
                <a:rPr lang="en-US" sz="1400" baseline="30000" dirty="0">
                  <a:sym typeface="Symbol"/>
                </a:rPr>
                <a:t>r</a:t>
              </a:r>
              <a:r>
                <a:rPr lang="en-US" sz="1400" baseline="-25000" dirty="0">
                  <a:sym typeface="Symbol"/>
                </a:rPr>
                <a:t> </a:t>
              </a:r>
              <a:r>
                <a:rPr lang="en-US" sz="1400" dirty="0">
                  <a:sym typeface="Symbol"/>
                </a:rPr>
                <a:t>, h</a:t>
              </a:r>
              <a:r>
                <a:rPr lang="en-US" sz="1400" baseline="-25000" dirty="0">
                  <a:sym typeface="Symbol"/>
                </a:rPr>
                <a:t>1 </a:t>
              </a:r>
              <a:r>
                <a:rPr lang="en-US" sz="1400" dirty="0">
                  <a:sym typeface="Symbol"/>
                </a:rPr>
                <a:t>= g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baseline="30000" dirty="0">
                  <a:sym typeface="Symbol"/>
                </a:rPr>
                <a:t>r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u</a:t>
              </a:r>
              <a:r>
                <a:rPr lang="en-US" sz="1400" baseline="30000" dirty="0" err="1"/>
                <a:t>r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.m = </a:t>
              </a:r>
              <a:r>
                <a:rPr lang="en-US" sz="1400" dirty="0" err="1" smtClean="0"/>
                <a:t>v.m</a:t>
              </a:r>
              <a:r>
                <a:rPr lang="en-US" sz="1400" dirty="0" smtClean="0"/>
                <a:t> ;  </a:t>
              </a:r>
              <a:r>
                <a:rPr lang="en-US" sz="1400" dirty="0" smtClean="0">
                  <a:solidFill>
                    <a:srgbClr val="FF0000"/>
                  </a:solidFill>
                </a:rPr>
                <a:t>f =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k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r 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 = H(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sz="1400" baseline="-25000" dirty="0" smtClean="0">
                  <a:solidFill>
                    <a:srgbClr val="0000FF"/>
                  </a:solidFill>
                  <a:sym typeface="Symbol"/>
                </a:rPr>
                <a:t>0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, h</a:t>
              </a:r>
              <a:r>
                <a:rPr lang="en-US" sz="1400" baseline="-25000" dirty="0" smtClean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)</a:t>
              </a:r>
              <a:r>
                <a:rPr lang="en-US" sz="1400" dirty="0" smtClean="0"/>
                <a:t>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(h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 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smtClean="0"/>
                <a:t>c, 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588222" y="548680"/>
            <a:ext cx="2555776" cy="1728192"/>
            <a:chOff x="6886193" y="816793"/>
            <a:chExt cx="2203257" cy="1728192"/>
          </a:xfrm>
        </p:grpSpPr>
        <p:sp>
          <p:nvSpPr>
            <p:cNvPr id="59" name="Rectangle 58"/>
            <p:cNvSpPr/>
            <p:nvPr/>
          </p:nvSpPr>
          <p:spPr>
            <a:xfrm>
              <a:off x="6886193" y="816793"/>
              <a:ext cx="2110580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948271" y="836712"/>
              <a:ext cx="2141179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baseline="-25000" dirty="0" smtClean="0"/>
                <a:t> = (</a:t>
              </a:r>
              <a:r>
                <a:rPr lang="en-US" sz="1400" baseline="-25000" dirty="0" err="1" smtClean="0"/>
                <a:t>x,y,</a:t>
              </a:r>
              <a:r>
                <a:rPr lang="en-US" sz="1400" baseline="-25000" dirty="0" err="1" smtClean="0">
                  <a:solidFill>
                    <a:srgbClr val="FF0000"/>
                  </a:solidFill>
                </a:rPr>
                <a:t>x’,y’,x’’,y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’’</a:t>
              </a:r>
              <a:r>
                <a:rPr lang="en-US" sz="1400" baseline="-25000" dirty="0" smtClean="0"/>
                <a:t>)</a:t>
              </a:r>
              <a:r>
                <a:rPr lang="en-US" sz="1400" dirty="0" smtClean="0"/>
                <a:t>(</a:t>
              </a:r>
              <a:r>
                <a:rPr lang="en-US" sz="1400" dirty="0"/>
                <a:t>h</a:t>
              </a:r>
              <a:r>
                <a:rPr lang="en-US" sz="1400" baseline="-25000" dirty="0"/>
                <a:t>0</a:t>
              </a:r>
              <a:r>
                <a:rPr lang="en-US" sz="1400" dirty="0" smtClean="0"/>
                <a:t>,</a:t>
              </a:r>
              <a:r>
                <a:rPr lang="en-US" sz="1400" dirty="0" smtClean="0">
                  <a:sym typeface="Symbol"/>
                </a:rPr>
                <a:t>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,</a:t>
              </a:r>
              <a:r>
                <a:rPr lang="en-US" sz="1400" dirty="0" smtClean="0"/>
                <a:t>c,</a:t>
              </a:r>
              <a:r>
                <a:rPr lang="en-US" sz="1400" dirty="0" smtClean="0">
                  <a:solidFill>
                    <a:srgbClr val="FF0000"/>
                  </a:solidFill>
                </a:rPr>
                <a:t>f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 = H(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sz="1400" baseline="-25000" dirty="0">
                  <a:solidFill>
                    <a:srgbClr val="0000FF"/>
                  </a:solidFill>
                  <a:sym typeface="Symbol"/>
                </a:rPr>
                <a:t>0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, h</a:t>
              </a:r>
              <a:r>
                <a:rPr lang="en-US" sz="1400" baseline="-25000" dirty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en-US" sz="1400" dirty="0">
                  <a:solidFill>
                    <a:srgbClr val="0000FF"/>
                  </a:solidFill>
                  <a:sym typeface="Symbol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</a:rPr>
                <a:t>c</a:t>
              </a:r>
              <a:r>
                <a:rPr lang="en-US" sz="1400" dirty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)</a:t>
              </a:r>
              <a:endParaRPr lang="en-US" sz="1400" dirty="0" smtClean="0">
                <a:solidFill>
                  <a:srgbClr val="FF0000"/>
                </a:solidFill>
                <a:sym typeface="Symbol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f =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 + 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h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+ </a:t>
              </a:r>
              <a:r>
                <a:rPr lang="en-US" sz="1400" baseline="30000" dirty="0" smtClean="0">
                  <a:solidFill>
                    <a:srgbClr val="0000FF"/>
                  </a:solidFill>
                  <a:latin typeface="Lucida Grande"/>
                  <a:ea typeface="Lucida Grande"/>
                  <a:cs typeface="Lucida Grande"/>
                </a:rPr>
                <a:t>β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y’’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?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?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v = h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h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 m = c/v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12" y="548681"/>
            <a:ext cx="3024336" cy="1815882"/>
            <a:chOff x="407290" y="691434"/>
            <a:chExt cx="2859785" cy="1272903"/>
          </a:xfrm>
        </p:grpSpPr>
        <p:sp>
          <p:nvSpPr>
            <p:cNvPr id="70" name="Rectangle 69"/>
            <p:cNvSpPr/>
            <p:nvPr/>
          </p:nvSpPr>
          <p:spPr>
            <a:xfrm>
              <a:off x="407290" y="709170"/>
              <a:ext cx="2791695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407291" y="691434"/>
              <a:ext cx="2859784" cy="127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Random (</a:t>
              </a:r>
              <a:r>
                <a:rPr lang="en-US" sz="1400" dirty="0" err="1">
                  <a:sym typeface="Symbol"/>
                </a:rPr>
                <a:t>x,</a:t>
              </a:r>
              <a:r>
                <a:rPr lang="en-US" sz="1400" dirty="0" err="1" smtClean="0">
                  <a:sym typeface="Symbol"/>
                </a:rPr>
                <a:t>y,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x’,y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’, x’’, y’’ </a:t>
              </a:r>
              <a:r>
                <a:rPr lang="en-US" sz="1400" dirty="0" smtClean="0">
                  <a:sym typeface="Symbol"/>
                </a:rPr>
                <a:t>) </a:t>
              </a:r>
              <a:r>
                <a:rPr lang="en-US" sz="1400" dirty="0">
                  <a:sym typeface="Symbol"/>
                </a:rPr>
                <a:t>from </a:t>
              </a:r>
              <a:r>
                <a:rPr lang="en-US" sz="1400" dirty="0" err="1" smtClean="0">
                  <a:sym typeface="Symbol"/>
                </a:rPr>
                <a:t>Z</a:t>
              </a:r>
              <a:r>
                <a:rPr lang="en-US" sz="1400" baseline="-25000" dirty="0" err="1" smtClean="0">
                  <a:sym typeface="Symbol"/>
                </a:rPr>
                <a:t>q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u =  </a:t>
              </a:r>
              <a:r>
                <a:rPr lang="en-US" sz="1400" dirty="0" smtClean="0">
                  <a:sym typeface="Symbol"/>
                </a:rPr>
                <a:t>g</a:t>
              </a:r>
              <a:r>
                <a:rPr lang="en-US" sz="1400" baseline="-25000" dirty="0" smtClean="0">
                  <a:sym typeface="Symbol"/>
                </a:rPr>
                <a:t>0</a:t>
              </a:r>
              <a:r>
                <a:rPr lang="en-US" sz="1400" baseline="30000" dirty="0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 g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baseline="30000" dirty="0" smtClean="0">
                  <a:sym typeface="Symbol"/>
                </a:rPr>
                <a:t>y  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e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g</a:t>
              </a:r>
              <a:r>
                <a:rPr lang="en-US" sz="1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y’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k =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-25000" dirty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400" baseline="30000" dirty="0">
                  <a:solidFill>
                    <a:srgbClr val="FF0000"/>
                  </a:solidFill>
                  <a:sym typeface="Symbol"/>
                </a:rPr>
                <a:t>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’’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 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baseline="30000" dirty="0" smtClean="0">
                  <a:sym typeface="Symbol"/>
                </a:rPr>
                <a:t>     </a:t>
              </a:r>
              <a:endParaRPr lang="en-US" sz="14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</a:t>
              </a:r>
              <a:r>
                <a:rPr lang="en-US" sz="1400" dirty="0"/>
                <a:t>, g</a:t>
              </a:r>
              <a:r>
                <a:rPr lang="en-US" sz="1400" baseline="-25000" dirty="0"/>
                <a:t>0</a:t>
              </a:r>
              <a:r>
                <a:rPr lang="en-US" sz="1400" dirty="0"/>
                <a:t>,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,u,</a:t>
              </a:r>
              <a:r>
                <a:rPr lang="en-US" sz="1400" dirty="0" smtClean="0">
                  <a:solidFill>
                    <a:srgbClr val="FF0000"/>
                  </a:solidFill>
                </a:rPr>
                <a:t>e,k, </a:t>
              </a:r>
              <a:r>
                <a:rPr lang="en-US" sz="1400" dirty="0" smtClean="0">
                  <a:solidFill>
                    <a:srgbClr val="0000FF"/>
                  </a:solidFill>
                </a:rPr>
                <a:t>H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(</a:t>
              </a:r>
              <a:r>
                <a:rPr lang="en-US" sz="1400" dirty="0" err="1" smtClean="0"/>
                <a:t>x,y,x’,y’,x’’,y</a:t>
              </a:r>
              <a:r>
                <a:rPr lang="en-US" sz="1400" dirty="0" smtClean="0"/>
                <a:t>’’)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6879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903649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Theorem. If DDH is hard + H is CR HF, then </a:t>
            </a:r>
            <a:r>
              <a:rPr lang="en-US" sz="1600" dirty="0" smtClean="0">
                <a:sym typeface="Symbol"/>
              </a:rPr>
              <a:t> is a CCA-secure scheme.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7504" y="278092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Case III: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(h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, h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, c)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≠ H(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, h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*</a:t>
            </a:r>
            <a:r>
              <a:rPr lang="en-US" sz="1400" baseline="-25000" dirty="0">
                <a:solidFill>
                  <a:srgbClr val="008000"/>
                </a:solidFill>
                <a:sym typeface="Symbol"/>
              </a:rPr>
              <a:t>1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, c</a:t>
            </a:r>
            <a:r>
              <a:rPr lang="en-US" sz="1400" baseline="30000" dirty="0">
                <a:solidFill>
                  <a:srgbClr val="008000"/>
                </a:solidFill>
                <a:sym typeface="Symbol"/>
              </a:rPr>
              <a:t>*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)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]: There is a possibility that it is a valid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ciphertext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. But it can happen by sheer luck.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7504" y="3212976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We can have four INDEPENDENT constraints on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x’,y’.x’’.y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’’ : (1) e (2) k (3) challenge cipher (4) DO =&gt; Breaking security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504" y="3717032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But before making DO query A had only three constraints and so finding an matching f for the DO can be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donewith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Symbol"/>
              </a:rPr>
              <a:t>prob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at most 1/|G|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16416" y="4293096"/>
            <a:ext cx="720080" cy="52322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131840" y="4221088"/>
            <a:ext cx="8640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1240704" y="5134876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07504" y="4724314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(G,o,q,g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, h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2400" baseline="30000" dirty="0" smtClean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5005208" y="5373216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42"/>
          <p:cNvGrpSpPr/>
          <p:nvPr/>
        </p:nvGrpSpPr>
        <p:grpSpPr>
          <a:xfrm>
            <a:off x="5243768" y="5013176"/>
            <a:ext cx="2702154" cy="338554"/>
            <a:chOff x="1259632" y="1535016"/>
            <a:chExt cx="3046064" cy="617863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447" y="530120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 flipH="1">
            <a:off x="5077216" y="5697332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077216" y="6719883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5848867" y="63813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9512" y="4417367"/>
            <a:ext cx="2193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/>
              </a:rPr>
              <a:t>DDH or non-DDH tuple?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043608" y="5949280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187624" y="67413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005208" y="4338471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148064" y="3933056"/>
            <a:ext cx="2541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pk</a:t>
            </a:r>
            <a:r>
              <a:rPr lang="en-US" sz="1600" dirty="0" smtClean="0"/>
              <a:t> =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G,o,q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0</a:t>
            </a:r>
            <a:r>
              <a:rPr lang="en-US" sz="1600" dirty="0">
                <a:sym typeface="Symbol"/>
              </a:rPr>
              <a:t>, g</a:t>
            </a:r>
            <a:r>
              <a:rPr lang="en-US" sz="1600" baseline="-25000" dirty="0">
                <a:sym typeface="Symbol"/>
              </a:rPr>
              <a:t>1</a:t>
            </a:r>
            <a:r>
              <a:rPr lang="en-US" sz="1600" dirty="0"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u,e,k)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71800" y="4797152"/>
            <a:ext cx="25922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sym typeface="Symbol"/>
              </a:rPr>
              <a:t>Random (</a:t>
            </a:r>
            <a:r>
              <a:rPr lang="en-US" sz="1400" dirty="0" err="1">
                <a:solidFill>
                  <a:srgbClr val="008000"/>
                </a:solidFill>
                <a:sym typeface="Symbol"/>
              </a:rPr>
              <a:t>x,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y,x’,y’,x’’,y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’’)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8000"/>
                </a:solidFill>
                <a:sym typeface="Symbol"/>
              </a:rPr>
              <a:t>Compute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u,e,k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771749" y="5661248"/>
            <a:ext cx="2088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sym typeface="Symbol"/>
              </a:rPr>
              <a:t>c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*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=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x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1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y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dirty="0" err="1" smtClean="0">
                <a:solidFill>
                  <a:srgbClr val="008000"/>
                </a:solidFill>
                <a:sym typeface="Symbol"/>
              </a:rPr>
              <a:t>m</a:t>
            </a:r>
            <a:r>
              <a:rPr lang="en-US" sz="1400" baseline="-25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sym typeface="Symbol"/>
              </a:rPr>
              <a:t>and f*</a:t>
            </a:r>
            <a:r>
              <a:rPr lang="en-US" sz="1400" baseline="-25000" dirty="0" smtClean="0">
                <a:solidFill>
                  <a:srgbClr val="008000"/>
                </a:solidFill>
                <a:sym typeface="Symbol"/>
              </a:rPr>
              <a:t>  </a:t>
            </a:r>
            <a:r>
              <a:rPr lang="en-US" sz="1400" baseline="30000" dirty="0" smtClean="0">
                <a:solidFill>
                  <a:srgbClr val="008000"/>
                </a:solidFill>
                <a:sym typeface="Symbol"/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5076056" y="6093296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722968" y="573325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BC1E5"/>
                </a:solidFill>
              </a:rPr>
              <a:t> </a:t>
            </a:r>
            <a:r>
              <a:rPr lang="en-US" sz="1600" dirty="0">
                <a:solidFill>
                  <a:srgbClr val="0BC1E5"/>
                </a:solidFill>
                <a:sym typeface="Symbol"/>
              </a:rPr>
              <a:t>(h</a:t>
            </a:r>
            <a:r>
              <a:rPr lang="en-US" sz="1600" baseline="-25000" dirty="0">
                <a:solidFill>
                  <a:srgbClr val="0BC1E5"/>
                </a:solidFill>
                <a:sym typeface="Symbol"/>
              </a:rPr>
              <a:t>0</a:t>
            </a:r>
            <a:r>
              <a:rPr lang="en-US" sz="1600" dirty="0">
                <a:solidFill>
                  <a:srgbClr val="0BC1E5"/>
                </a:solidFill>
                <a:sym typeface="Symbol"/>
              </a:rPr>
              <a:t>, </a:t>
            </a:r>
            <a:r>
              <a:rPr lang="en-US" sz="1600" dirty="0" smtClean="0">
                <a:solidFill>
                  <a:srgbClr val="0BC1E5"/>
                </a:solidFill>
                <a:sym typeface="Symbol"/>
              </a:rPr>
              <a:t>h</a:t>
            </a:r>
            <a:r>
              <a:rPr lang="en-US" sz="1600" baseline="-25000" dirty="0" smtClean="0">
                <a:solidFill>
                  <a:srgbClr val="0BC1E5"/>
                </a:solidFill>
                <a:sym typeface="Symbol"/>
              </a:rPr>
              <a:t>1 </a:t>
            </a:r>
            <a:r>
              <a:rPr lang="en-US" sz="1600" dirty="0" smtClean="0">
                <a:solidFill>
                  <a:srgbClr val="0BC1E5"/>
                </a:solidFill>
                <a:sym typeface="Symbol"/>
              </a:rPr>
              <a:t>, c, f)</a:t>
            </a:r>
            <a:endParaRPr lang="en-US" sz="1600" dirty="0" smtClean="0">
              <a:solidFill>
                <a:srgbClr val="0BC1E5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652120" y="537321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>
                <a:sym typeface="Symbol"/>
              </a:rPr>
              <a:t>(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h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baseline="-25000" dirty="0" smtClean="0">
                <a:sym typeface="Symbol"/>
              </a:rPr>
              <a:t>1 </a:t>
            </a:r>
            <a:r>
              <a:rPr lang="en-US" sz="1600" dirty="0" smtClean="0">
                <a:sym typeface="Symbol"/>
              </a:rPr>
              <a:t>, c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dirty="0" smtClean="0">
                <a:sym typeface="Symbol"/>
              </a:rPr>
              <a:t>, f</a:t>
            </a:r>
            <a:r>
              <a:rPr lang="en-US" sz="1600" baseline="30000" dirty="0" smtClean="0">
                <a:sym typeface="Symbol"/>
              </a:rPr>
              <a:t>*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5004048" y="4653136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650960" y="429309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(h</a:t>
            </a:r>
            <a:r>
              <a:rPr lang="en-US" sz="1600" baseline="-25000" dirty="0">
                <a:solidFill>
                  <a:srgbClr val="008000"/>
                </a:solidFill>
                <a:sym typeface="Symbol"/>
              </a:rPr>
              <a:t>0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h</a:t>
            </a:r>
            <a:r>
              <a:rPr lang="en-US" sz="1600" baseline="-25000" dirty="0" smtClean="0">
                <a:solidFill>
                  <a:srgbClr val="008000"/>
                </a:solidFill>
                <a:sym typeface="Symbol"/>
              </a:rPr>
              <a:t>1 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, c, f)</a:t>
            </a:r>
            <a:endParaRPr lang="en-US" sz="1600" dirty="0" smtClean="0">
              <a:solidFill>
                <a:srgbClr val="008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5004048" y="4955766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364088" y="4653136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</a:rPr>
              <a:t>Reject (if verification fails)</a:t>
            </a:r>
            <a:endParaRPr lang="en-US" sz="1400" dirty="0" smtClean="0">
              <a:solidFill>
                <a:srgbClr val="008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5096493" y="6345404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220072" y="6042774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BC1E5"/>
                </a:solidFill>
              </a:rPr>
              <a:t>Reject (if verification fails</a:t>
            </a:r>
            <a:r>
              <a:rPr lang="en-US" sz="1400" dirty="0" smtClean="0">
                <a:solidFill>
                  <a:srgbClr val="0BC1E5"/>
                </a:solidFill>
              </a:rPr>
              <a:t>)</a:t>
            </a:r>
            <a:endParaRPr lang="en-US" sz="1400" dirty="0">
              <a:solidFill>
                <a:srgbClr val="0BC1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Public Key Summary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44785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179512" y="1445120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PKE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329135"/>
            <a:ext cx="5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KEM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337247"/>
            <a:ext cx="1715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Hybrid Encryption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07704" y="1393031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CPA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07704" y="1825079"/>
            <a:ext cx="532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CCA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2408" y="764704"/>
            <a:ext cx="35496" cy="38164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744416" y="1393032"/>
            <a:ext cx="5220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&gt;&gt; Close Relatives of DL assumptions- CDH, DDH, HDH, ODH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779912" y="1969095"/>
            <a:ext cx="4860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&gt;&gt; RSA </a:t>
            </a:r>
            <a:r>
              <a:rPr lang="en-US" sz="1400" dirty="0" smtClean="0"/>
              <a:t>Assumption (Padded RSA, RSA OAEP)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779912" y="2761183"/>
            <a:ext cx="5364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&gt;&gt; Quadratic </a:t>
            </a:r>
            <a:r>
              <a:rPr lang="en-US" sz="1400" dirty="0" err="1" smtClean="0"/>
              <a:t>Residuacity</a:t>
            </a:r>
            <a:r>
              <a:rPr lang="en-US" sz="1400" dirty="0" smtClean="0"/>
              <a:t> Assumptions  (</a:t>
            </a:r>
            <a:r>
              <a:rPr lang="en-US" sz="1400" dirty="0" err="1" smtClean="0"/>
              <a:t>Micali-Goldwasser</a:t>
            </a:r>
            <a:r>
              <a:rPr lang="en-US" sz="1400" dirty="0" smtClean="0"/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2401143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&gt;&gt; Factoring </a:t>
            </a:r>
            <a:r>
              <a:rPr lang="en-US" sz="1400" dirty="0" smtClean="0"/>
              <a:t>assumptions (Rabin Cryptosystem)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779912" y="3193231"/>
            <a:ext cx="5364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&gt;&gt; Decisional </a:t>
            </a:r>
            <a:r>
              <a:rPr lang="en-US" sz="1400" dirty="0" smtClean="0"/>
              <a:t>Composite </a:t>
            </a:r>
            <a:r>
              <a:rPr lang="en-US" sz="1400" dirty="0" err="1" smtClean="0"/>
              <a:t>Residuacity</a:t>
            </a:r>
            <a:r>
              <a:rPr lang="en-US" sz="1400" dirty="0" smtClean="0"/>
              <a:t> (DCR) Assumptions  (</a:t>
            </a:r>
            <a:r>
              <a:rPr lang="en-US" sz="1400" dirty="0" err="1" smtClean="0"/>
              <a:t>Paillier</a:t>
            </a:r>
            <a:r>
              <a:rPr lang="en-US" sz="1400" dirty="0" smtClean="0"/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51920" y="3769295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&gt;&gt; Lattice</a:t>
            </a:r>
            <a:r>
              <a:rPr lang="en-US" sz="1400" dirty="0" smtClean="0"/>
              <a:t>-based Assumptions LWE, LPN  (</a:t>
            </a:r>
            <a:r>
              <a:rPr lang="en-US" sz="1400" dirty="0" err="1" smtClean="0"/>
              <a:t>Regev</a:t>
            </a:r>
            <a:r>
              <a:rPr lang="en-US" sz="1400" dirty="0" smtClean="0"/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0" y="4581128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851920" y="4129335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Many more assumptions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35696" y="2185119"/>
            <a:ext cx="180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Adaptive Attack (Non-committing Encryption) 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907704" y="2977207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Selective Opening Attack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1763688" y="764704"/>
            <a:ext cx="0" cy="38164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907704" y="3606115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(Deniable Encryption)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23528" y="816967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Primitives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835696" y="816967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Security Notions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499992" y="836712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Assumptions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8620"/>
            <a:ext cx="9396536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CCA Security for KEM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user clipart"/>
          <p:cNvSpPr>
            <a:spLocks noChangeAspect="1" noChangeArrowheads="1"/>
          </p:cNvSpPr>
          <p:nvPr/>
        </p:nvSpPr>
        <p:spPr bwMode="auto">
          <a:xfrm>
            <a:off x="765175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serv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538" y="2572471"/>
            <a:ext cx="1537113" cy="92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926050" y="1249015"/>
            <a:ext cx="2822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 = </a:t>
            </a:r>
            <a:r>
              <a:rPr lang="en-US" sz="1400" dirty="0" smtClean="0"/>
              <a:t>(Gen, </a:t>
            </a:r>
            <a:r>
              <a:rPr lang="en-US" sz="1400" dirty="0" err="1" smtClean="0"/>
              <a:t>Encaps</a:t>
            </a:r>
            <a:r>
              <a:rPr lang="en-US" sz="1400" dirty="0" smtClean="0"/>
              <a:t>, </a:t>
            </a:r>
            <a:r>
              <a:rPr lang="en-US" sz="1400" dirty="0" err="1" smtClean="0"/>
              <a:t>Decaps</a:t>
            </a:r>
            <a:r>
              <a:rPr lang="en-US" sz="1400" dirty="0" smtClean="0"/>
              <a:t>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51520" y="345048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439562" y="3501008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53" name="Group 48"/>
          <p:cNvGrpSpPr/>
          <p:nvPr/>
        </p:nvGrpSpPr>
        <p:grpSpPr>
          <a:xfrm>
            <a:off x="8362056" y="3501010"/>
            <a:ext cx="890464" cy="307777"/>
            <a:chOff x="7474944" y="5223804"/>
            <a:chExt cx="1003796" cy="561692"/>
          </a:xfrm>
        </p:grpSpPr>
        <p:sp>
          <p:nvSpPr>
            <p:cNvPr id="55" name="Rectangle 54"/>
            <p:cNvSpPr/>
            <p:nvPr/>
          </p:nvSpPr>
          <p:spPr>
            <a:xfrm>
              <a:off x="7524329" y="5301208"/>
              <a:ext cx="768825" cy="463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7474944" y="5223804"/>
              <a:ext cx="1003796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52320" y="2852935"/>
            <a:ext cx="1206246" cy="360042"/>
            <a:chOff x="7267392" y="1763812"/>
            <a:chExt cx="1359768" cy="65707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452320" y="2420888"/>
              <a:ext cx="951489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7267392" y="176381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2423374" y="304232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487252" y="3490929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275856" y="3183940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b’ </a:t>
            </a:r>
            <a:r>
              <a:rPr lang="en-US" sz="1400" dirty="0" smtClean="0"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979712" y="3789040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(Attacker’s guess about encapsulated key)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3203848" y="4192052"/>
            <a:ext cx="1724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Game Output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71" name="Group 66"/>
          <p:cNvGrpSpPr/>
          <p:nvPr/>
        </p:nvGrpSpPr>
        <p:grpSpPr>
          <a:xfrm>
            <a:off x="2231740" y="4205111"/>
            <a:ext cx="1213683" cy="464607"/>
            <a:chOff x="7452320" y="1572982"/>
            <a:chExt cx="1368152" cy="847906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47800" y="4602614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75" name="Group 70"/>
          <p:cNvGrpSpPr/>
          <p:nvPr/>
        </p:nvGrpSpPr>
        <p:grpSpPr>
          <a:xfrm>
            <a:off x="4595228" y="4407271"/>
            <a:ext cx="1343522" cy="307777"/>
            <a:chOff x="6948264" y="1789529"/>
            <a:chExt cx="1514516" cy="561693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344344" y="4530606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79" name="Group 75"/>
          <p:cNvGrpSpPr/>
          <p:nvPr/>
        </p:nvGrpSpPr>
        <p:grpSpPr>
          <a:xfrm>
            <a:off x="179512" y="1054477"/>
            <a:ext cx="3672408" cy="646331"/>
            <a:chOff x="1619672" y="1002214"/>
            <a:chExt cx="3672408" cy="646331"/>
          </a:xfrm>
        </p:grpSpPr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1619672" y="1144489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CCA experiment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81" name="Group 74"/>
            <p:cNvGrpSpPr/>
            <p:nvPr/>
          </p:nvGrpSpPr>
          <p:grpSpPr>
            <a:xfrm>
              <a:off x="3059832" y="1002214"/>
              <a:ext cx="2232248" cy="646331"/>
              <a:chOff x="2564160" y="1628800"/>
              <a:chExt cx="2232248" cy="646331"/>
            </a:xfrm>
          </p:grpSpPr>
          <p:sp>
            <p:nvSpPr>
              <p:cNvPr id="82" name="Text Box 7"/>
              <p:cNvSpPr txBox="1">
                <a:spLocks noChangeArrowheads="1"/>
              </p:cNvSpPr>
              <p:nvPr/>
            </p:nvSpPr>
            <p:spPr bwMode="auto">
              <a:xfrm>
                <a:off x="2564160" y="1804754"/>
                <a:ext cx="22322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/>
                  <a:t>KEM         (n)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004592" y="1967354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/>
                  <a:t>A, </a:t>
                </a:r>
                <a:r>
                  <a:rPr lang="en-US" sz="1400" dirty="0" smtClean="0">
                    <a:sym typeface="Symbol"/>
                  </a:rPr>
                  <a:t>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>
                <a:off x="2996208" y="1628800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/>
                  <a:t>cca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475928" y="213285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PPT A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8748464" y="3774638"/>
            <a:ext cx="0" cy="3615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990662"/>
            <a:ext cx="216024" cy="5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678651" y="3645024"/>
            <a:ext cx="7097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7801000" y="3337247"/>
            <a:ext cx="803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>
                <a:sym typeface="Symbol"/>
              </a:rPr>
              <a:t>p</a:t>
            </a:r>
            <a:r>
              <a:rPr lang="en-US" sz="14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sk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411760" y="2420888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3563888" y="2113111"/>
            <a:ext cx="803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pk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pic>
        <p:nvPicPr>
          <p:cNvPr id="108" name="Picture 2" descr="https://encrypted-tbn2.gstatic.com/images?q=tbn:ANd9GcSwsTqLN4QJQ_gBHvsPOVo5uM-ChpYI_wzBq-lnR91wydomJrIkUCXi65x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2838534"/>
            <a:ext cx="216024" cy="5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251520" y="535405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   is CPA-secure if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for every PPT  attacker A</a:t>
            </a:r>
            <a:r>
              <a:rPr lang="en-US" sz="1400" dirty="0" smtClean="0">
                <a:sym typeface="Symbol"/>
              </a:rPr>
              <a:t>, the probability that A wins the experiment is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at most negligibly better than ½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996208" y="5907470"/>
            <a:ext cx="3808040" cy="977914"/>
            <a:chOff x="5588496" y="5013176"/>
            <a:chExt cx="3808040" cy="977914"/>
          </a:xfrm>
        </p:grpSpPr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½</a:t>
              </a:r>
              <a:r>
                <a:rPr lang="en-US" sz="1600" dirty="0" smtClean="0">
                  <a:sym typeface="Symbol"/>
                </a:rPr>
                <a:t> +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15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11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1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20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1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KEM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2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2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cca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1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23" name="Double Bracket 12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491880" y="2708921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(</a:t>
            </a:r>
            <a:r>
              <a:rPr lang="en-US" sz="1400" dirty="0" err="1" smtClean="0"/>
              <a:t>c,k</a:t>
            </a:r>
            <a:r>
              <a:rPr lang="en-US" sz="1400" dirty="0" smtClean="0"/>
              <a:t>’)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7092280" y="1700809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(</a:t>
            </a:r>
            <a:r>
              <a:rPr lang="en-US" sz="1400" dirty="0" err="1" smtClean="0"/>
              <a:t>c,k</a:t>
            </a:r>
            <a:r>
              <a:rPr lang="en-US" sz="1400" dirty="0" smtClean="0"/>
              <a:t>) </a:t>
            </a:r>
            <a:r>
              <a:rPr lang="en-US" sz="1400" dirty="0" smtClean="0">
                <a:sym typeface="Symbol"/>
              </a:rPr>
              <a:t> </a:t>
            </a:r>
            <a:r>
              <a:rPr lang="en-US" sz="1400" dirty="0" err="1" smtClean="0">
                <a:sym typeface="Symbol"/>
              </a:rPr>
              <a:t>Encaps</a:t>
            </a:r>
            <a:r>
              <a:rPr lang="en-US" baseline="-25000" dirty="0" err="1" smtClean="0">
                <a:sym typeface="Symbol"/>
              </a:rPr>
              <a:t>pk</a:t>
            </a:r>
            <a:r>
              <a:rPr lang="en-US" sz="1400" dirty="0" smtClean="0">
                <a:sym typeface="Symbol"/>
              </a:rPr>
              <a:t>(1</a:t>
            </a:r>
            <a:r>
              <a:rPr lang="en-US" sz="1400" baseline="30000" dirty="0" smtClean="0">
                <a:sym typeface="Symbol"/>
              </a:rPr>
              <a:t>n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7164288" y="2006550"/>
            <a:ext cx="208823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k’ </a:t>
            </a:r>
            <a:r>
              <a:rPr lang="en-US" sz="1400" dirty="0" smtClean="0">
                <a:sym typeface="Symbol"/>
              </a:rPr>
              <a:t> k if b=0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n-US" sz="1400" dirty="0" smtClean="0">
                <a:sym typeface="Symbol"/>
              </a:rPr>
              <a:t>  uniform random string, b =1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80112" y="1052736"/>
            <a:ext cx="3087960" cy="1224136"/>
            <a:chOff x="5868144" y="1521368"/>
            <a:chExt cx="3087960" cy="1224136"/>
          </a:xfrm>
        </p:grpSpPr>
        <p:sp>
          <p:nvSpPr>
            <p:cNvPr id="88" name="Cloud Callout 87"/>
            <p:cNvSpPr/>
            <p:nvPr/>
          </p:nvSpPr>
          <p:spPr>
            <a:xfrm>
              <a:off x="5868144" y="1521368"/>
              <a:ext cx="3087960" cy="122413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6012160" y="1881408"/>
              <a:ext cx="27999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Also have to give </a:t>
              </a:r>
              <a:r>
                <a:rPr lang="en-US" sz="1400" dirty="0" err="1" smtClean="0">
                  <a:sym typeface="Symbol"/>
                </a:rPr>
                <a:t>Decaps</a:t>
              </a:r>
              <a:r>
                <a:rPr lang="en-US" sz="1400" baseline="-25000" dirty="0" err="1" smtClean="0">
                  <a:sym typeface="Symbol"/>
                </a:rPr>
                <a:t>sk</a:t>
              </a:r>
              <a:r>
                <a:rPr lang="en-US" sz="1400" dirty="0">
                  <a:sym typeface="Symbol"/>
                </a:rPr>
                <a:t> </a:t>
              </a:r>
              <a:r>
                <a:rPr lang="en-US" sz="1400" dirty="0" smtClean="0">
                  <a:sym typeface="Symbol"/>
                </a:rPr>
                <a:t>(.) service to the attacker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0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El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Gamal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like KEM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180727" y="4766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2" name="Group 1"/>
          <p:cNvGrpSpPr/>
          <p:nvPr/>
        </p:nvGrpSpPr>
        <p:grpSpPr>
          <a:xfrm>
            <a:off x="179512" y="2800847"/>
            <a:ext cx="2160240" cy="1564724"/>
            <a:chOff x="3491880" y="692696"/>
            <a:chExt cx="1800200" cy="1564724"/>
          </a:xfrm>
        </p:grpSpPr>
        <p:sp>
          <p:nvSpPr>
            <p:cNvPr id="58" name="Rectangle 57"/>
            <p:cNvSpPr/>
            <p:nvPr/>
          </p:nvSpPr>
          <p:spPr>
            <a:xfrm>
              <a:off x="3491880" y="692696"/>
              <a:ext cx="1728192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49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1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g</a:t>
              </a:r>
              <a:r>
                <a:rPr lang="en-US" sz="1400" baseline="30000" dirty="0" err="1" smtClean="0"/>
                <a:t>y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 for random y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h</a:t>
              </a:r>
              <a:r>
                <a:rPr lang="en-US" sz="1400" baseline="30000" dirty="0" err="1" smtClean="0"/>
                <a:t>y</a:t>
              </a:r>
              <a:r>
                <a:rPr lang="en-US" sz="1400" baseline="30000" dirty="0" smtClean="0"/>
                <a:t>.</a:t>
              </a:r>
              <a:r>
                <a:rPr lang="en-US" sz="1400" dirty="0" smtClean="0"/>
                <a:t>. m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/>
                <a:t>c</a:t>
              </a:r>
              <a:r>
                <a:rPr lang="en-US" sz="1400" dirty="0" smtClean="0"/>
                <a:t>= (c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,c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504" y="4526830"/>
            <a:ext cx="2160240" cy="846386"/>
            <a:chOff x="6948264" y="836712"/>
            <a:chExt cx="1800200" cy="846386"/>
          </a:xfrm>
        </p:grpSpPr>
        <p:sp>
          <p:nvSpPr>
            <p:cNvPr id="80" name="Rectangle 79"/>
            <p:cNvSpPr/>
            <p:nvPr/>
          </p:nvSpPr>
          <p:spPr>
            <a:xfrm>
              <a:off x="6948264" y="836712"/>
              <a:ext cx="18002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dirty="0" smtClean="0"/>
                <a:t>(c)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c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>
                  <a:sym typeface="Symbol"/>
                </a:rPr>
                <a:t> / (c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dirty="0">
                  <a:sym typeface="Symbol"/>
                </a:rPr>
                <a:t>)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 = c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>
                  <a:sym typeface="Symbol"/>
                </a:rPr>
                <a:t> . [(c</a:t>
              </a:r>
              <a:r>
                <a:rPr lang="en-US" sz="1400" baseline="-25000" dirty="0">
                  <a:sym typeface="Symbol"/>
                </a:rPr>
                <a:t>1</a:t>
              </a:r>
              <a:r>
                <a:rPr lang="en-US" sz="1400" dirty="0">
                  <a:sym typeface="Symbol"/>
                </a:rPr>
                <a:t>)</a:t>
              </a:r>
              <a:r>
                <a:rPr lang="en-US" sz="1400" baseline="30000" dirty="0">
                  <a:sym typeface="Symbol"/>
                </a:rPr>
                <a:t>x</a:t>
              </a:r>
              <a:r>
                <a:rPr lang="en-US" sz="1400" dirty="0">
                  <a:sym typeface="Symbol"/>
                </a:rPr>
                <a:t>]</a:t>
              </a:r>
              <a:r>
                <a:rPr lang="en-US" sz="1400" baseline="30000" dirty="0">
                  <a:sym typeface="Symbol"/>
                </a:rPr>
                <a:t>-</a:t>
              </a:r>
              <a:r>
                <a:rPr lang="en-US" sz="1400" baseline="30000" dirty="0" smtClean="0">
                  <a:sym typeface="Symbol"/>
                </a:rPr>
                <a:t>1</a:t>
              </a:r>
              <a:endParaRPr lang="en-US" sz="1400" baseline="30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513" y="856631"/>
            <a:ext cx="2808312" cy="1565923"/>
            <a:chOff x="611560" y="709170"/>
            <a:chExt cx="2655515" cy="1207662"/>
          </a:xfrm>
        </p:grpSpPr>
        <p:sp>
          <p:nvSpPr>
            <p:cNvPr id="41" name="Rectangle 40"/>
            <p:cNvSpPr/>
            <p:nvPr/>
          </p:nvSpPr>
          <p:spPr>
            <a:xfrm>
              <a:off x="611560" y="709170"/>
              <a:ext cx="2023249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2583507" cy="985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/>
                <a:t>h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g</a:t>
              </a:r>
              <a:r>
                <a:rPr lang="en-US" sz="1400" baseline="30000" dirty="0" err="1"/>
                <a:t>x</a:t>
              </a:r>
              <a:r>
                <a:rPr lang="en-US" sz="1400" baseline="30000" dirty="0" smtClean="0"/>
                <a:t>.</a:t>
              </a:r>
              <a:r>
                <a:rPr lang="en-US" sz="1400" dirty="0" smtClean="0"/>
                <a:t> For random x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G,o,q,g,h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x</a:t>
              </a:r>
              <a:endParaRPr lang="en-US" sz="1400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572000" y="712615"/>
            <a:ext cx="72008" cy="5596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9659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6876256" y="2800847"/>
            <a:ext cx="2160240" cy="1440159"/>
            <a:chOff x="3491880" y="672777"/>
            <a:chExt cx="1800200" cy="1440159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728192" cy="1440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Encaps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g</a:t>
              </a:r>
              <a:r>
                <a:rPr lang="en-US" sz="1400" baseline="30000" dirty="0" err="1" smtClean="0"/>
                <a:t>y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 for random y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/>
                <a:t>k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solidFill>
                    <a:srgbClr val="FF0000"/>
                  </a:solidFill>
                </a:rPr>
                <a:t>H(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h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=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H(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g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xy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.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  <a:r>
                <a:rPr lang="en-US" sz="1400" dirty="0" smtClean="0"/>
                <a:t>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</a:t>
              </a:r>
              <a:r>
                <a:rPr lang="en-US" sz="1400" dirty="0" err="1" smtClean="0"/>
                <a:t>c,k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76256" y="4546749"/>
            <a:ext cx="2088232" cy="720080"/>
            <a:chOff x="6948264" y="836712"/>
            <a:chExt cx="1800200" cy="720080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Decaps</a:t>
              </a:r>
              <a:r>
                <a:rPr lang="en-US" sz="1400" baseline="-25000" dirty="0" err="1" smtClean="0"/>
                <a:t>sk</a:t>
              </a:r>
              <a:r>
                <a:rPr lang="en-US" sz="1400" dirty="0" smtClean="0"/>
                <a:t>(c)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H(c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)= H(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30000" dirty="0" err="1" smtClean="0">
                  <a:solidFill>
                    <a:srgbClr val="FF0000"/>
                  </a:solidFill>
                  <a:sym typeface="Symbol"/>
                </a:rPr>
                <a:t>xy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76256" y="856631"/>
            <a:ext cx="2808312" cy="1565923"/>
            <a:chOff x="611560" y="709170"/>
            <a:chExt cx="2655515" cy="1207662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023249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2583507" cy="985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/>
                <a:t>h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g</a:t>
              </a:r>
              <a:r>
                <a:rPr lang="en-US" sz="1400" baseline="30000" dirty="0" err="1"/>
                <a:t>x</a:t>
              </a:r>
              <a:r>
                <a:rPr lang="en-US" sz="1400" baseline="30000" dirty="0" smtClean="0"/>
                <a:t>.</a:t>
              </a:r>
              <a:r>
                <a:rPr lang="en-US" sz="1400" dirty="0" smtClean="0"/>
                <a:t> For random x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G,o,q,g,h,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H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x</a:t>
              </a:r>
              <a:endParaRPr lang="en-US" sz="1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32760" y="3880967"/>
            <a:ext cx="2171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 </a:t>
            </a:r>
            <a:r>
              <a:rPr lang="en-US" sz="1400" dirty="0" err="1" smtClean="0">
                <a:solidFill>
                  <a:srgbClr val="0000FF"/>
                </a:solidFill>
              </a:rPr>
              <a:t>Ciphertext</a:t>
            </a:r>
            <a:r>
              <a:rPr lang="en-US" sz="1400" dirty="0" smtClean="0">
                <a:solidFill>
                  <a:srgbClr val="0000FF"/>
                </a:solidFill>
              </a:rPr>
              <a:t>= 1 element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7744" y="3880967"/>
            <a:ext cx="2287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- </a:t>
            </a:r>
            <a:r>
              <a:rPr lang="en-US" sz="1400" dirty="0" err="1" smtClean="0">
                <a:solidFill>
                  <a:srgbClr val="0000FF"/>
                </a:solidFill>
              </a:rPr>
              <a:t>Ciphertext</a:t>
            </a:r>
            <a:r>
              <a:rPr lang="en-US" sz="1400" dirty="0" smtClean="0">
                <a:solidFill>
                  <a:srgbClr val="0000FF"/>
                </a:solidFill>
              </a:rPr>
              <a:t>= 2 elements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6667" y="3448919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</a:rPr>
              <a:t>No Multiplication, 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     hashing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67744" y="3573190"/>
            <a:ext cx="1451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- Multiplication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6667" y="4723690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</a:rPr>
              <a:t>No Multiplication, 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      hashing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39752" y="4847961"/>
            <a:ext cx="1451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- Multiplication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6021288"/>
            <a:ext cx="2423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Security: DDH Assumption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4646667" y="3121223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No need of that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67745" y="3121223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 Need to choose m randomly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9504" y="5929535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Security: ??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783719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El </a:t>
            </a:r>
            <a:r>
              <a:rPr lang="en-US" sz="2800" kern="0" dirty="0" err="1" smtClean="0">
                <a:solidFill>
                  <a:srgbClr val="009900"/>
                </a:solidFill>
                <a:ea typeface="+mj-ea"/>
                <a:cs typeface="+mj-cs"/>
              </a:rPr>
              <a:t>Gamal</a:t>
            </a: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 like KEM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8" descr="Image result for key clip art"/>
          <p:cNvSpPr>
            <a:spLocks noChangeAspect="1" noChangeArrowheads="1"/>
          </p:cNvSpPr>
          <p:nvPr/>
        </p:nvSpPr>
        <p:spPr bwMode="auto">
          <a:xfrm>
            <a:off x="7237511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grpSp>
        <p:nvGrpSpPr>
          <p:cNvPr id="51" name="Group 50"/>
          <p:cNvGrpSpPr/>
          <p:nvPr/>
        </p:nvGrpSpPr>
        <p:grpSpPr>
          <a:xfrm>
            <a:off x="3347864" y="744786"/>
            <a:ext cx="2160240" cy="1440159"/>
            <a:chOff x="3491880" y="672777"/>
            <a:chExt cx="1800200" cy="1440159"/>
          </a:xfrm>
        </p:grpSpPr>
        <p:sp>
          <p:nvSpPr>
            <p:cNvPr id="53" name="Rectangle 52"/>
            <p:cNvSpPr/>
            <p:nvPr/>
          </p:nvSpPr>
          <p:spPr>
            <a:xfrm>
              <a:off x="3491880" y="672777"/>
              <a:ext cx="1728192" cy="1440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563888" y="764704"/>
              <a:ext cx="1728192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Encaps</a:t>
              </a:r>
              <a:r>
                <a:rPr lang="en-US" sz="1400" baseline="-25000" dirty="0" err="1" smtClean="0"/>
                <a:t>pk</a:t>
              </a:r>
              <a:r>
                <a:rPr lang="en-US" sz="1400" dirty="0" smtClean="0"/>
                <a:t>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c</a:t>
              </a:r>
              <a:r>
                <a:rPr lang="en-US" sz="1400" baseline="-25000" dirty="0" smtClean="0"/>
                <a:t> </a:t>
              </a:r>
              <a:r>
                <a:rPr lang="en-US" sz="1400" dirty="0" smtClean="0"/>
                <a:t>= </a:t>
              </a:r>
              <a:r>
                <a:rPr lang="en-US" sz="1400" dirty="0" err="1" smtClean="0"/>
                <a:t>g</a:t>
              </a:r>
              <a:r>
                <a:rPr lang="en-US" sz="1400" baseline="30000" dirty="0" err="1" smtClean="0"/>
                <a:t>y</a:t>
              </a:r>
              <a:r>
                <a:rPr lang="en-US" sz="1400" baseline="30000" dirty="0" smtClean="0"/>
                <a:t> </a:t>
              </a:r>
              <a:r>
                <a:rPr lang="en-US" sz="1400" dirty="0" smtClean="0"/>
                <a:t> for random y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/>
                <a:t>k</a:t>
              </a:r>
              <a:r>
                <a:rPr lang="en-US" sz="1400" dirty="0" smtClean="0"/>
                <a:t> = </a:t>
              </a:r>
              <a:r>
                <a:rPr lang="en-US" sz="1400" dirty="0" smtClean="0">
                  <a:solidFill>
                    <a:srgbClr val="FF0000"/>
                  </a:solidFill>
                </a:rPr>
                <a:t>H(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h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=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H(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g</a:t>
              </a:r>
              <a:r>
                <a:rPr lang="en-US" sz="1400" baseline="30000" dirty="0" err="1" smtClean="0">
                  <a:solidFill>
                    <a:srgbClr val="FF0000"/>
                  </a:solidFill>
                </a:rPr>
                <a:t>xy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.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  <a:r>
                <a:rPr lang="en-US" sz="1400" dirty="0" smtClean="0"/>
                <a:t>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</a:t>
              </a:r>
              <a:r>
                <a:rPr lang="en-US" sz="1400" dirty="0" err="1" smtClean="0"/>
                <a:t>c,k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2200" y="1032817"/>
            <a:ext cx="2088232" cy="720080"/>
            <a:chOff x="6948264" y="836712"/>
            <a:chExt cx="1800200" cy="720080"/>
          </a:xfrm>
        </p:grpSpPr>
        <p:sp>
          <p:nvSpPr>
            <p:cNvPr id="59" name="Rectangle 58"/>
            <p:cNvSpPr/>
            <p:nvPr/>
          </p:nvSpPr>
          <p:spPr>
            <a:xfrm>
              <a:off x="6948264" y="836712"/>
              <a:ext cx="18002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7020272" y="836712"/>
              <a:ext cx="1728192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Dec</a:t>
              </a:r>
              <a:r>
                <a:rPr lang="en-US" sz="1400" baseline="-25000" dirty="0" err="1" smtClean="0"/>
                <a:t>sk</a:t>
              </a:r>
              <a:r>
                <a:rPr lang="en-US" sz="1400" dirty="0" smtClean="0"/>
                <a:t>(c)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k</a:t>
              </a:r>
              <a:r>
                <a:rPr lang="en-US" sz="1400" dirty="0" smtClean="0">
                  <a:sym typeface="Symbol"/>
                </a:rPr>
                <a:t> =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H(c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x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 )= H(</a:t>
              </a:r>
              <a:r>
                <a:rPr lang="en-US" sz="1400" dirty="0" err="1" smtClean="0">
                  <a:solidFill>
                    <a:srgbClr val="FF0000"/>
                  </a:solidFill>
                  <a:sym typeface="Symbol"/>
                </a:rPr>
                <a:t>g</a:t>
              </a:r>
              <a:r>
                <a:rPr lang="en-US" sz="1400" baseline="30000" dirty="0" err="1" smtClean="0">
                  <a:solidFill>
                    <a:srgbClr val="FF0000"/>
                  </a:solidFill>
                  <a:sym typeface="Symbol"/>
                </a:rPr>
                <a:t>xy</a:t>
              </a:r>
              <a:r>
                <a:rPr lang="en-US" sz="1400" baseline="300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)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7544" y="691030"/>
            <a:ext cx="2808312" cy="1565923"/>
            <a:chOff x="611560" y="709170"/>
            <a:chExt cx="2655515" cy="1207662"/>
          </a:xfrm>
        </p:grpSpPr>
        <p:sp>
          <p:nvSpPr>
            <p:cNvPr id="70" name="Rectangle 69"/>
            <p:cNvSpPr/>
            <p:nvPr/>
          </p:nvSpPr>
          <p:spPr>
            <a:xfrm>
              <a:off x="611560" y="709170"/>
              <a:ext cx="2023249" cy="12076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2583507" cy="985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(G, o, q, g) 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/>
                <a:t>h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g</a:t>
              </a:r>
              <a:r>
                <a:rPr lang="en-US" sz="1400" baseline="30000" dirty="0" err="1"/>
                <a:t>x</a:t>
              </a:r>
              <a:r>
                <a:rPr lang="en-US" sz="1400" baseline="30000" dirty="0" smtClean="0"/>
                <a:t>.</a:t>
              </a:r>
              <a:r>
                <a:rPr lang="en-US" sz="1400" dirty="0" smtClean="0"/>
                <a:t> For random x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400" dirty="0" err="1" smtClean="0"/>
                <a:t>pk</a:t>
              </a:r>
              <a:r>
                <a:rPr lang="en-US" sz="1400" dirty="0" smtClean="0"/>
                <a:t>= (</a:t>
              </a:r>
              <a:r>
                <a:rPr lang="en-US" sz="1400" dirty="0" err="1" smtClean="0"/>
                <a:t>G,o,q,g,h,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H</a:t>
              </a:r>
              <a:r>
                <a:rPr lang="en-US" sz="1400" dirty="0" smtClean="0"/>
                <a:t>), </a:t>
              </a:r>
              <a:r>
                <a:rPr lang="en-US" sz="1400" dirty="0" err="1" smtClean="0"/>
                <a:t>sk</a:t>
              </a:r>
              <a:r>
                <a:rPr lang="en-US" sz="1400" dirty="0" smtClean="0"/>
                <a:t> = x</a:t>
              </a:r>
              <a:endParaRPr lang="en-US" sz="14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600769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512" y="2328961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23528" y="2545159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0066"/>
                </a:solidFill>
                <a:sym typeface="Symbol"/>
              </a:rPr>
              <a:t>O</a:t>
            </a:r>
            <a:r>
              <a:rPr lang="en-US" b="1" dirty="0" smtClean="0">
                <a:solidFill>
                  <a:srgbClr val="660066"/>
                </a:solidFill>
                <a:sym typeface="Symbol"/>
              </a:rPr>
              <a:t>DH (Oracle </a:t>
            </a:r>
            <a:r>
              <a:rPr lang="en-US" b="1" dirty="0" err="1" smtClean="0">
                <a:solidFill>
                  <a:srgbClr val="660066"/>
                </a:solidFill>
                <a:sym typeface="Symbol"/>
              </a:rPr>
              <a:t>Diffie</a:t>
            </a:r>
            <a:r>
              <a:rPr lang="en-US" b="1" dirty="0" smtClean="0">
                <a:solidFill>
                  <a:srgbClr val="660066"/>
                </a:solidFill>
                <a:sym typeface="Symbol"/>
              </a:rPr>
              <a:t>-Hellman) Assumption</a:t>
            </a:r>
            <a:endParaRPr lang="en-US" b="1" baseline="30000" dirty="0" smtClean="0">
              <a:solidFill>
                <a:srgbClr val="660066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5536" y="4993431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It is stronger than HDH.</a:t>
            </a:r>
            <a:endParaRPr lang="en-US" sz="1400" baseline="30000" dirty="0" smtClean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5536" y="2996952"/>
            <a:ext cx="87484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sym typeface="Symbol"/>
              </a:rPr>
              <a:t>O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DH problem </a:t>
            </a:r>
            <a:r>
              <a:rPr lang="en-US" sz="1400" dirty="0" smtClean="0">
                <a:sym typeface="Symbol"/>
              </a:rPr>
              <a:t>is hard relative to  (G, o)  and hash function H: G -&gt; {0,1}</a:t>
            </a:r>
            <a:r>
              <a:rPr lang="en-US" sz="1400" baseline="30000" dirty="0">
                <a:sym typeface="Symbol"/>
              </a:rPr>
              <a:t>m</a:t>
            </a:r>
            <a:r>
              <a:rPr lang="en-US" sz="1400" dirty="0" smtClean="0">
                <a:sym typeface="Symbol"/>
              </a:rPr>
              <a:t> if for every PPT  A, (it is </a:t>
            </a:r>
            <a:r>
              <a:rPr lang="en-US" sz="1400" dirty="0" smtClean="0"/>
              <a:t>hard </a:t>
            </a:r>
            <a:r>
              <a:rPr lang="en-US" sz="1400" dirty="0"/>
              <a:t>to distinguish H(</a:t>
            </a:r>
            <a:r>
              <a:rPr lang="en-US" sz="1400" dirty="0" err="1"/>
              <a:t>g</a:t>
            </a:r>
            <a:r>
              <a:rPr lang="en-US" sz="1400" baseline="30000" dirty="0" err="1"/>
              <a:t>xy</a:t>
            </a:r>
            <a:r>
              <a:rPr lang="en-US" sz="1400" dirty="0"/>
              <a:t>)</a:t>
            </a:r>
            <a:r>
              <a:rPr lang="en-US" sz="1400" baseline="30000" dirty="0"/>
              <a:t> </a:t>
            </a:r>
            <a:r>
              <a:rPr lang="en-US" sz="1400" dirty="0"/>
              <a:t>from a  random string {0,1}</a:t>
            </a:r>
            <a:r>
              <a:rPr lang="en-US" sz="1400" baseline="30000" dirty="0"/>
              <a:t>m</a:t>
            </a:r>
            <a:r>
              <a:rPr lang="en-US" sz="1400" dirty="0"/>
              <a:t> even given </a:t>
            </a:r>
            <a:r>
              <a:rPr lang="en-US" sz="1400" dirty="0" err="1"/>
              <a:t>g</a:t>
            </a:r>
            <a:r>
              <a:rPr lang="en-US" sz="1400" baseline="30000" dirty="0" err="1"/>
              <a:t>x</a:t>
            </a:r>
            <a:r>
              <a:rPr lang="en-US" sz="1400" dirty="0"/>
              <a:t>, </a:t>
            </a:r>
            <a:r>
              <a:rPr lang="en-US" sz="1400" dirty="0" err="1" smtClean="0"/>
              <a:t>g</a:t>
            </a:r>
            <a:r>
              <a:rPr lang="en-US" sz="1400" baseline="30000" dirty="0" err="1" smtClean="0"/>
              <a:t>y</a:t>
            </a:r>
            <a:r>
              <a:rPr lang="en-US" sz="1400" baseline="300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AND an oracle </a:t>
            </a:r>
            <a:r>
              <a:rPr lang="en-US" sz="1400" dirty="0" err="1">
                <a:solidFill>
                  <a:srgbClr val="FF0000"/>
                </a:solidFill>
              </a:rPr>
              <a:t>O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400" dirty="0" smtClean="0">
                <a:solidFill>
                  <a:srgbClr val="FF0000"/>
                </a:solidFill>
              </a:rPr>
              <a:t>(X): = H(</a:t>
            </a:r>
            <a:r>
              <a:rPr lang="en-US" sz="1400" dirty="0" err="1" smtClean="0">
                <a:solidFill>
                  <a:srgbClr val="FF0000"/>
                </a:solidFill>
              </a:rPr>
              <a:t>X</a:t>
            </a:r>
            <a:r>
              <a:rPr lang="en-US" sz="1400" baseline="30000" dirty="0" err="1" smtClean="0">
                <a:solidFill>
                  <a:srgbClr val="FF0000"/>
                </a:solidFill>
              </a:rPr>
              <a:t>y</a:t>
            </a:r>
            <a:r>
              <a:rPr lang="en-US" sz="1400" dirty="0" smtClean="0">
                <a:solidFill>
                  <a:srgbClr val="FF0000"/>
                </a:solidFill>
              </a:rPr>
              <a:t>); anything other than </a:t>
            </a:r>
            <a:r>
              <a:rPr lang="en-US" sz="1400" dirty="0" err="1" smtClean="0">
                <a:solidFill>
                  <a:srgbClr val="FF0000"/>
                </a:solidFill>
              </a:rPr>
              <a:t>g</a:t>
            </a:r>
            <a:r>
              <a:rPr lang="en-US" sz="1400" baseline="30000" dirty="0" err="1" smtClean="0">
                <a:solidFill>
                  <a:srgbClr val="FF0000"/>
                </a:solidFill>
              </a:rPr>
              <a:t>x</a:t>
            </a:r>
            <a:r>
              <a:rPr lang="en-US" sz="1400" baseline="300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can be </a:t>
            </a:r>
            <a:r>
              <a:rPr lang="en-US" sz="1400" dirty="0" err="1" smtClean="0">
                <a:solidFill>
                  <a:srgbClr val="FF0000"/>
                </a:solidFill>
              </a:rPr>
              <a:t>quired</a:t>
            </a:r>
            <a:r>
              <a:rPr lang="en-US" sz="1400" dirty="0" smtClean="0"/>
              <a:t>) </a:t>
            </a:r>
            <a:r>
              <a:rPr lang="en-US" sz="1400" dirty="0" smtClean="0">
                <a:sym typeface="Symbol"/>
              </a:rPr>
              <a:t>):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7544" y="3716451"/>
            <a:ext cx="7848872" cy="504056"/>
            <a:chOff x="539552" y="4077072"/>
            <a:chExt cx="7848872" cy="504056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755576" y="4221088"/>
              <a:ext cx="34563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</a:t>
              </a:r>
              <a:r>
                <a:rPr lang="en-US" sz="1400" dirty="0" err="1" smtClean="0">
                  <a:sym typeface="Symbol"/>
                </a:rPr>
                <a:t>A</a:t>
              </a:r>
              <a:r>
                <a:rPr lang="en-US" baseline="30000" dirty="0" err="1" smtClean="0"/>
                <a:t>o</a:t>
              </a:r>
              <a:r>
                <a:rPr lang="en-US" sz="1100" baseline="30000" dirty="0" err="1" smtClean="0"/>
                <a:t>y</a:t>
              </a:r>
              <a:r>
                <a:rPr lang="en-US" sz="1400" baseline="30000" dirty="0" smtClean="0"/>
                <a:t>(.)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ym typeface="Symbol"/>
                </a:rPr>
                <a:t>(G, o, q, g,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H(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xy</a:t>
              </a:r>
              <a:r>
                <a:rPr lang="en-US" sz="1400" dirty="0" smtClean="0">
                  <a:sym typeface="Symbol"/>
                </a:rPr>
                <a:t> ))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355976" y="4201343"/>
              <a:ext cx="28083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Pr[</a:t>
              </a:r>
              <a:r>
                <a:rPr lang="en-US" sz="1400" dirty="0" err="1" smtClean="0">
                  <a:sym typeface="Symbol"/>
                </a:rPr>
                <a:t>A</a:t>
              </a:r>
              <a:r>
                <a:rPr lang="en-US" sz="1400" baseline="30000" dirty="0" err="1"/>
                <a:t>o</a:t>
              </a:r>
              <a:r>
                <a:rPr lang="en-US" sz="1100" baseline="30000" dirty="0" err="1"/>
                <a:t>y</a:t>
              </a:r>
              <a:r>
                <a:rPr lang="en-US" sz="1400" baseline="30000" dirty="0"/>
                <a:t>(.) </a:t>
              </a:r>
              <a:r>
                <a:rPr lang="en-US" sz="1400" dirty="0" smtClean="0">
                  <a:sym typeface="Symbol"/>
                </a:rPr>
                <a:t>(G, o, q, g,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x</a:t>
              </a:r>
              <a:r>
                <a:rPr lang="en-US" sz="1400" dirty="0" smtClean="0">
                  <a:sym typeface="Symbol"/>
                </a:rPr>
                <a:t>, </a:t>
              </a:r>
              <a:r>
                <a:rPr lang="en-US" sz="1400" dirty="0" err="1" smtClean="0">
                  <a:sym typeface="Symbol"/>
                </a:rPr>
                <a:t>g</a:t>
              </a:r>
              <a:r>
                <a:rPr lang="en-US" baseline="30000" dirty="0" err="1" smtClean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, r ) = 1]</a:t>
              </a:r>
              <a:endParaRPr lang="en-US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39552" y="4119463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7028656" y="4077072"/>
              <a:ext cx="3516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|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012704" y="4077072"/>
              <a:ext cx="415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2400" dirty="0" smtClean="0">
                  <a:sym typeface="Symbol"/>
                </a:rPr>
                <a:t>-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7261448" y="4191471"/>
              <a:ext cx="1126976" cy="31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 </a:t>
              </a:r>
              <a:r>
                <a:rPr lang="en-US" sz="1400" dirty="0" err="1" smtClean="0">
                  <a:sym typeface="Symbol"/>
                </a:rPr>
                <a:t>negl</a:t>
              </a:r>
              <a:r>
                <a:rPr lang="en-US" sz="1400" dirty="0" smtClean="0">
                  <a:sym typeface="Symbol"/>
                </a:rPr>
                <a:t>()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23528" y="5569495"/>
            <a:ext cx="7848872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Theorem: </a:t>
            </a:r>
            <a:r>
              <a:rPr lang="en-US" sz="1400" dirty="0">
                <a:sym typeface="Symbol"/>
              </a:rPr>
              <a:t>O</a:t>
            </a:r>
            <a:r>
              <a:rPr lang="en-US" sz="1400" dirty="0" smtClean="0">
                <a:sym typeface="Symbol"/>
              </a:rPr>
              <a:t>DH assumption holds   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 is a CCA-secure KEM</a:t>
            </a:r>
            <a:endParaRPr lang="en-US" baseline="30000" dirty="0" smtClean="0">
              <a:solidFill>
                <a:srgbClr val="0000FF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95536" y="4417367"/>
            <a:ext cx="8748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sym typeface="Symbol"/>
              </a:rPr>
              <a:t>O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DH assumption is just the belief that there exist a group and hash function H so that the above is true.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  <p:bldP spid="30" grpId="0"/>
      <p:bldP spid="39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467544" y="692696"/>
            <a:ext cx="8496944" cy="34563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16024" y="-27384"/>
            <a:ext cx="9612560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600" kern="0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2075148" y="4483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user clipart"/>
          <p:cNvSpPr>
            <a:spLocks noChangeAspect="1" noChangeArrowheads="1"/>
          </p:cNvSpPr>
          <p:nvPr/>
        </p:nvSpPr>
        <p:spPr bwMode="auto">
          <a:xfrm>
            <a:off x="1619672" y="5685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11601" y="797066"/>
            <a:ext cx="724268" cy="307777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</a:rPr>
              <a:t>Gen</a:t>
            </a:r>
            <a:r>
              <a:rPr lang="en-US" sz="1400" baseline="30000" dirty="0" err="1" smtClean="0">
                <a:solidFill>
                  <a:srgbClr val="0000FF"/>
                </a:solidFill>
              </a:rPr>
              <a:t>Hyb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2796" y="787774"/>
            <a:ext cx="27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790828" y="797066"/>
            <a:ext cx="499030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Gen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grpSp>
        <p:nvGrpSpPr>
          <p:cNvPr id="16" name="Group 69"/>
          <p:cNvGrpSpPr/>
          <p:nvPr/>
        </p:nvGrpSpPr>
        <p:grpSpPr>
          <a:xfrm>
            <a:off x="1774876" y="1670454"/>
            <a:ext cx="3159968" cy="1368152"/>
            <a:chOff x="1700064" y="2492896"/>
            <a:chExt cx="3159968" cy="1368152"/>
          </a:xfrm>
        </p:grpSpPr>
        <p:sp>
          <p:nvSpPr>
            <p:cNvPr id="17" name="Rectangle 16"/>
            <p:cNvSpPr/>
            <p:nvPr/>
          </p:nvSpPr>
          <p:spPr>
            <a:xfrm>
              <a:off x="2123728" y="2636912"/>
              <a:ext cx="1728192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772072" y="3263249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m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700064" y="2492896"/>
              <a:ext cx="639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pk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635896" y="3263249"/>
              <a:ext cx="1008112" cy="2173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31840" y="2924944"/>
              <a:ext cx="50405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35896" y="292494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707904" y="3284984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31840" y="3645024"/>
              <a:ext cx="50405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635896" y="328498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203848" y="2617167"/>
              <a:ext cx="504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c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3131840" y="3337247"/>
              <a:ext cx="5040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779912" y="2924944"/>
              <a:ext cx="1080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(</a:t>
              </a:r>
              <a:r>
                <a:rPr lang="en-US" sz="1400" dirty="0" smtClean="0">
                  <a:sym typeface="Symbol"/>
                </a:rPr>
                <a:t>c, </a:t>
              </a:r>
              <a:r>
                <a:rPr lang="en-US" sz="1400" dirty="0" err="1" smtClean="0">
                  <a:sym typeface="Symbol"/>
                </a:rPr>
                <a:t>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r>
                <a:rPr lang="en-US" sz="1400" dirty="0" smtClean="0">
                  <a:sym typeface="Symbol"/>
                </a:rPr>
                <a:t>)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Group 113"/>
          <p:cNvGrpSpPr/>
          <p:nvPr/>
        </p:nvGrpSpPr>
        <p:grpSpPr>
          <a:xfrm>
            <a:off x="4687007" y="1558956"/>
            <a:ext cx="2048036" cy="1522621"/>
            <a:chOff x="5660504" y="2689175"/>
            <a:chExt cx="2758363" cy="1522621"/>
          </a:xfrm>
        </p:grpSpPr>
        <p:sp>
          <p:nvSpPr>
            <p:cNvPr id="32" name="Rectangle 31"/>
            <p:cNvSpPr/>
            <p:nvPr/>
          </p:nvSpPr>
          <p:spPr>
            <a:xfrm>
              <a:off x="6308576" y="2852936"/>
              <a:ext cx="2110291" cy="13588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660504" y="3284984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72218" y="3284984"/>
              <a:ext cx="884194" cy="1974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80348" y="3064979"/>
              <a:ext cx="564350" cy="1991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908340" y="2689175"/>
              <a:ext cx="639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sk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6268380" y="2996953"/>
              <a:ext cx="3114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c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Group 115"/>
          <p:cNvGrpSpPr/>
          <p:nvPr/>
        </p:nvGrpSpPr>
        <p:grpSpPr>
          <a:xfrm>
            <a:off x="6086972" y="1792735"/>
            <a:ext cx="423664" cy="866086"/>
            <a:chOff x="7604720" y="2994962"/>
            <a:chExt cx="423664" cy="86608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676728" y="3282994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7604720" y="2994962"/>
              <a:ext cx="4236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k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820744" y="3282994"/>
              <a:ext cx="0" cy="5780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17"/>
          <p:cNvGrpSpPr/>
          <p:nvPr/>
        </p:nvGrpSpPr>
        <p:grpSpPr>
          <a:xfrm>
            <a:off x="4687008" y="2567068"/>
            <a:ext cx="1255948" cy="307777"/>
            <a:chOff x="5660504" y="3697287"/>
            <a:chExt cx="1255948" cy="307777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660504" y="3985319"/>
              <a:ext cx="1183940" cy="1775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6268380" y="3697287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887444" y="2421062"/>
            <a:ext cx="423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14451" y="1360687"/>
            <a:ext cx="708225" cy="307777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</a:rPr>
              <a:t>Enc</a:t>
            </a:r>
            <a:r>
              <a:rPr lang="en-US" sz="1400" baseline="30000" dirty="0" err="1" smtClean="0">
                <a:solidFill>
                  <a:srgbClr val="0000FF"/>
                </a:solidFill>
              </a:rPr>
              <a:t>Hyb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774604" y="2280197"/>
            <a:ext cx="423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k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38336" y="1886478"/>
            <a:ext cx="75825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</a:rPr>
              <a:t>Encaps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57181" y="2606558"/>
            <a:ext cx="713836" cy="307777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</a:rPr>
              <a:t>Enc</a:t>
            </a:r>
            <a:r>
              <a:rPr lang="en-US" sz="1400" baseline="30000" dirty="0" err="1" smtClean="0">
                <a:solidFill>
                  <a:srgbClr val="FF0000"/>
                </a:solidFill>
              </a:rPr>
              <a:t>SKE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stCxn id="52" idx="2"/>
            <a:endCxn id="53" idx="0"/>
          </p:cNvCxnSpPr>
          <p:nvPr/>
        </p:nvCxnSpPr>
        <p:spPr>
          <a:xfrm flipH="1">
            <a:off x="2814099" y="2194255"/>
            <a:ext cx="3364" cy="41230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366892" y="1864743"/>
            <a:ext cx="780081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</a:rPr>
              <a:t>Decaps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55364" y="2658821"/>
            <a:ext cx="735664" cy="307777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</a:rPr>
              <a:t>Dec</a:t>
            </a:r>
            <a:r>
              <a:rPr lang="en-US" sz="1400" baseline="30000" dirty="0" err="1" smtClean="0">
                <a:solidFill>
                  <a:srgbClr val="FF0000"/>
                </a:solidFill>
              </a:rPr>
              <a:t>SKE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54924" y="1290669"/>
            <a:ext cx="730054" cy="307777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</a:rPr>
              <a:t>Dec</a:t>
            </a:r>
            <a:r>
              <a:rPr lang="en-US" sz="1400" baseline="30000" dirty="0" err="1" smtClean="0">
                <a:solidFill>
                  <a:srgbClr val="0000FF"/>
                </a:solidFill>
              </a:rPr>
              <a:t>Hyb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591028" y="2800847"/>
            <a:ext cx="504056" cy="199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5494" y="3212976"/>
            <a:ext cx="2772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     = (Gen,     </a:t>
            </a:r>
            <a:r>
              <a:rPr lang="en-US" sz="1400" dirty="0" err="1" smtClean="0">
                <a:sym typeface="Symbol"/>
              </a:rPr>
              <a:t>Encaps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Decaps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1755074" y="3501008"/>
            <a:ext cx="2715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= (</a:t>
            </a:r>
            <a:r>
              <a:rPr lang="en-US" sz="1400" dirty="0" err="1" smtClean="0">
                <a:sym typeface="Symbol"/>
              </a:rPr>
              <a:t>Gen</a:t>
            </a:r>
            <a:r>
              <a:rPr lang="en-US" sz="1400" baseline="30000" dirty="0" err="1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Enc</a:t>
            </a:r>
            <a:r>
              <a:rPr lang="en-US" sz="1400" baseline="30000" dirty="0" err="1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Dec</a:t>
            </a:r>
            <a:r>
              <a:rPr lang="en-US" sz="1400" baseline="30000" dirty="0" err="1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1722277" y="3789040"/>
            <a:ext cx="2747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  = (</a:t>
            </a:r>
            <a:r>
              <a:rPr lang="en-US" sz="1400" dirty="0" err="1" smtClean="0">
                <a:sym typeface="Symbol"/>
              </a:rPr>
              <a:t>Gen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Enc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Dec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694483" y="2080767"/>
            <a:ext cx="7200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694483" y="2800847"/>
            <a:ext cx="7200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1560" y="4653136"/>
            <a:ext cx="1729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CCA Secure 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2554104" y="4653136"/>
            <a:ext cx="3914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CPA Secure 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+ Strong CMA Secure </a:t>
            </a:r>
            <a:r>
              <a:rPr lang="en-US" sz="1400" baseline="30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611560" y="5157192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CCA Secure      -        Oracle Function assumption (ODH)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887000" y="44624"/>
            <a:ext cx="78133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</a:rPr>
              <a:t>Construction of Hybrid CCA-secure PKE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805264"/>
            <a:ext cx="851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rgbClr val="009900"/>
                </a:solidFill>
              </a:rPr>
              <a:t>DHIES (</a:t>
            </a:r>
            <a:r>
              <a:rPr lang="en-US" kern="0" dirty="0" err="1" smtClean="0">
                <a:solidFill>
                  <a:srgbClr val="009900"/>
                </a:solidFill>
              </a:rPr>
              <a:t>Diffie</a:t>
            </a:r>
            <a:r>
              <a:rPr lang="en-US" kern="0" dirty="0" smtClean="0">
                <a:solidFill>
                  <a:srgbClr val="009900"/>
                </a:solidFill>
              </a:rPr>
              <a:t>-Hellman Integrated Encryption Scheme)</a:t>
            </a:r>
            <a:r>
              <a:rPr lang="en-US" kern="0" dirty="0" smtClean="0">
                <a:solidFill>
                  <a:srgbClr val="008000"/>
                </a:solidFill>
              </a:rPr>
              <a:t>- </a:t>
            </a:r>
            <a:r>
              <a:rPr lang="en-US" dirty="0">
                <a:solidFill>
                  <a:srgbClr val="008000"/>
                </a:solidFill>
                <a:sym typeface="Symbol"/>
              </a:rPr>
              <a:t>– ISO/IEC 18033-2 </a:t>
            </a:r>
            <a:endParaRPr lang="en-US" kern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07504" y="548680"/>
            <a:ext cx="8928992" cy="52565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16024" y="-27384"/>
            <a:ext cx="9612560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kern="0" dirty="0">
                <a:solidFill>
                  <a:srgbClr val="009900"/>
                </a:solidFill>
              </a:rPr>
              <a:t>DHIES</a:t>
            </a:r>
            <a:r>
              <a:rPr lang="en-US" sz="2400" kern="0" dirty="0">
                <a:solidFill>
                  <a:srgbClr val="008000"/>
                </a:solidFill>
              </a:rPr>
              <a:t>- </a:t>
            </a:r>
            <a:r>
              <a:rPr lang="en-US" sz="2400" dirty="0">
                <a:solidFill>
                  <a:srgbClr val="008000"/>
                </a:solidFill>
                <a:sym typeface="Symbol"/>
              </a:rPr>
              <a:t>– ISO/IEC 18033-2 </a:t>
            </a:r>
            <a:endParaRPr lang="en-US" sz="2400" kern="0" dirty="0">
              <a:solidFill>
                <a:srgbClr val="008000"/>
              </a:solidFill>
            </a:endParaRPr>
          </a:p>
        </p:txBody>
      </p:sp>
      <p:sp>
        <p:nvSpPr>
          <p:cNvPr id="58370" name="AutoShape 2" descr="Image result fo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Image result for u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key clip art"/>
          <p:cNvSpPr>
            <a:spLocks noChangeAspect="1" noChangeArrowheads="1"/>
          </p:cNvSpPr>
          <p:nvPr/>
        </p:nvSpPr>
        <p:spPr bwMode="auto">
          <a:xfrm>
            <a:off x="2075148" y="4483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user clipart"/>
          <p:cNvSpPr>
            <a:spLocks noChangeAspect="1" noChangeArrowheads="1"/>
          </p:cNvSpPr>
          <p:nvPr/>
        </p:nvSpPr>
        <p:spPr bwMode="auto">
          <a:xfrm>
            <a:off x="1619672" y="5685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11601" y="797066"/>
            <a:ext cx="724268" cy="307777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</a:rPr>
              <a:t>Gen</a:t>
            </a:r>
            <a:r>
              <a:rPr lang="en-US" sz="1400" baseline="30000" dirty="0" err="1" smtClean="0">
                <a:solidFill>
                  <a:srgbClr val="0000FF"/>
                </a:solidFill>
              </a:rPr>
              <a:t>Hyb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2796" y="787774"/>
            <a:ext cx="27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788024" y="692696"/>
            <a:ext cx="2448271" cy="149271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/>
              <a:t>(G, o, q, g)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/>
              <a:t>h = </a:t>
            </a:r>
            <a:r>
              <a:rPr lang="en-US" sz="1400" dirty="0" err="1"/>
              <a:t>g</a:t>
            </a:r>
            <a:r>
              <a:rPr lang="en-US" sz="1400" baseline="30000" dirty="0" err="1"/>
              <a:t>x</a:t>
            </a:r>
            <a:r>
              <a:rPr lang="en-US" sz="1400" baseline="30000" dirty="0"/>
              <a:t>.</a:t>
            </a:r>
            <a:r>
              <a:rPr lang="en-US" sz="1400" dirty="0"/>
              <a:t> For random </a:t>
            </a:r>
            <a:r>
              <a:rPr lang="en-US" sz="1400" dirty="0" smtClean="0"/>
              <a:t>x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H: G </a:t>
            </a:r>
            <a:r>
              <a:rPr lang="en-US" sz="1400" dirty="0" smtClean="0">
                <a:sym typeface="Wingdings"/>
              </a:rPr>
              <a:t> {0,1}</a:t>
            </a:r>
            <a:r>
              <a:rPr lang="en-US" sz="1400" baseline="30000" dirty="0" smtClean="0">
                <a:sym typeface="Wingdings"/>
              </a:rPr>
              <a:t>2n</a:t>
            </a:r>
            <a:endParaRPr lang="en-US" sz="1400" baseline="30000" dirty="0"/>
          </a:p>
          <a:p>
            <a:pPr marL="457200" indent="-457200">
              <a:spcBef>
                <a:spcPct val="50000"/>
              </a:spcBef>
            </a:pPr>
            <a:r>
              <a:rPr lang="en-US" sz="1400" dirty="0" err="1"/>
              <a:t>pk</a:t>
            </a:r>
            <a:r>
              <a:rPr lang="en-US" sz="1400" dirty="0"/>
              <a:t>= (</a:t>
            </a:r>
            <a:r>
              <a:rPr lang="en-US" sz="1400" dirty="0" err="1"/>
              <a:t>G,o,q,g,h,</a:t>
            </a:r>
            <a:r>
              <a:rPr lang="en-US" sz="1400" dirty="0" err="1">
                <a:solidFill>
                  <a:srgbClr val="FF0000"/>
                </a:solidFill>
              </a:rPr>
              <a:t>H</a:t>
            </a:r>
            <a:r>
              <a:rPr lang="en-US" sz="1400" dirty="0"/>
              <a:t>), </a:t>
            </a:r>
            <a:r>
              <a:rPr lang="en-US" sz="1400" dirty="0" err="1"/>
              <a:t>sk</a:t>
            </a:r>
            <a:r>
              <a:rPr lang="en-US" sz="1400" dirty="0"/>
              <a:t> = x</a:t>
            </a:r>
          </a:p>
          <a:p>
            <a:pPr algn="ctr">
              <a:spcBef>
                <a:spcPct val="50000"/>
              </a:spcBef>
            </a:pP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2639218"/>
            <a:ext cx="3096344" cy="287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4216" y="4412438"/>
            <a:ext cx="531361" cy="31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1520" y="2756254"/>
            <a:ext cx="802299" cy="31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pk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399528" y="3284984"/>
            <a:ext cx="1748536" cy="126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67339" y="2931863"/>
            <a:ext cx="632189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99528" y="2931863"/>
            <a:ext cx="0" cy="3658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99528" y="3297668"/>
            <a:ext cx="20344" cy="19315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857652" y="2619157"/>
            <a:ext cx="632189" cy="31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915816" y="4365104"/>
            <a:ext cx="632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t</a:t>
            </a:r>
            <a:r>
              <a:rPr lang="en-US" sz="1400" baseline="30000" dirty="0" err="1" smtClean="0">
                <a:sym typeface="Symbol"/>
              </a:rPr>
              <a:t>MAC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635896" y="2924944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200" dirty="0">
                <a:sym typeface="Symbol"/>
              </a:rPr>
              <a:t>(</a:t>
            </a:r>
            <a:r>
              <a:rPr lang="en-US" sz="1200" dirty="0" smtClean="0">
                <a:sym typeface="Symbol"/>
              </a:rPr>
              <a:t>c, </a:t>
            </a:r>
            <a:r>
              <a:rPr lang="en-US" sz="1200" dirty="0" err="1" smtClean="0">
                <a:sym typeface="Symbol"/>
              </a:rPr>
              <a:t>c</a:t>
            </a:r>
            <a:r>
              <a:rPr lang="en-US" sz="1200" baseline="30000" dirty="0" err="1" smtClean="0">
                <a:sym typeface="Symbol"/>
              </a:rPr>
              <a:t>SKE</a:t>
            </a:r>
            <a:r>
              <a:rPr lang="en-US" sz="1200" dirty="0" smtClean="0">
                <a:sym typeface="Symbol"/>
              </a:rPr>
              <a:t>=(</a:t>
            </a:r>
            <a:r>
              <a:rPr lang="en-US" sz="1200" dirty="0" err="1" smtClean="0">
                <a:sym typeface="Symbol"/>
              </a:rPr>
              <a:t>c</a:t>
            </a:r>
            <a:r>
              <a:rPr lang="en-US" sz="1200" baseline="30000" dirty="0" err="1" smtClean="0">
                <a:sym typeface="Symbol"/>
              </a:rPr>
              <a:t>CPA</a:t>
            </a:r>
            <a:r>
              <a:rPr lang="en-US" sz="1200" dirty="0" err="1" smtClean="0">
                <a:sym typeface="Symbol"/>
              </a:rPr>
              <a:t>,t</a:t>
            </a:r>
            <a:r>
              <a:rPr lang="en-US" sz="1200" baseline="30000" dirty="0" err="1" smtClean="0">
                <a:sym typeface="Symbol"/>
              </a:rPr>
              <a:t>MAC</a:t>
            </a:r>
            <a:r>
              <a:rPr lang="en-US" sz="1200" dirty="0" smtClean="0">
                <a:sym typeface="Symbol"/>
              </a:rPr>
              <a:t>))</a:t>
            </a:r>
            <a:endParaRPr lang="en-US" sz="12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36237" y="2584648"/>
            <a:ext cx="3040219" cy="3076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148064" y="3016697"/>
            <a:ext cx="0" cy="17084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996952"/>
            <a:ext cx="1064237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20072" y="2780928"/>
            <a:ext cx="992229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220072" y="2420888"/>
            <a:ext cx="474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err="1" smtClean="0">
                <a:sym typeface="Symbol"/>
              </a:rPr>
              <a:t>sk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924269" y="2924944"/>
            <a:ext cx="2312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35696" y="2205038"/>
            <a:ext cx="708225" cy="307777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</a:rPr>
              <a:t>Enc</a:t>
            </a:r>
            <a:r>
              <a:rPr lang="en-US" sz="1400" baseline="30000" dirty="0" err="1" smtClean="0">
                <a:solidFill>
                  <a:srgbClr val="0000FF"/>
                </a:solidFill>
              </a:rPr>
              <a:t>Hyb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763688" y="3481263"/>
            <a:ext cx="423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k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82733" y="2730829"/>
            <a:ext cx="1789067" cy="6309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/>
              <a:t>c</a:t>
            </a:r>
            <a:r>
              <a:rPr lang="en-US" sz="1400" baseline="-25000" dirty="0"/>
              <a:t> </a:t>
            </a:r>
            <a:r>
              <a:rPr lang="en-US" sz="1400" dirty="0"/>
              <a:t>= </a:t>
            </a:r>
            <a:r>
              <a:rPr lang="en-US" sz="1400" dirty="0" err="1"/>
              <a:t>g</a:t>
            </a:r>
            <a:r>
              <a:rPr lang="en-US" sz="1400" baseline="30000" dirty="0" err="1"/>
              <a:t>y</a:t>
            </a:r>
            <a:r>
              <a:rPr lang="en-US" sz="1400" baseline="30000" dirty="0"/>
              <a:t> </a:t>
            </a:r>
            <a:r>
              <a:rPr lang="en-US" sz="1400" dirty="0"/>
              <a:t> for random y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/>
              <a:t>k = </a:t>
            </a:r>
            <a:r>
              <a:rPr lang="en-US" sz="1400" dirty="0">
                <a:solidFill>
                  <a:srgbClr val="FF0000"/>
                </a:solidFill>
              </a:rPr>
              <a:t>H(</a:t>
            </a:r>
            <a:r>
              <a:rPr lang="en-US" sz="1400" dirty="0" err="1">
                <a:solidFill>
                  <a:srgbClr val="FF0000"/>
                </a:solidFill>
              </a:rPr>
              <a:t>h</a:t>
            </a:r>
            <a:r>
              <a:rPr lang="en-US" sz="1400" baseline="30000" dirty="0" err="1">
                <a:solidFill>
                  <a:srgbClr val="FF0000"/>
                </a:solidFill>
              </a:rPr>
              <a:t>y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r>
              <a:rPr lang="en-US" sz="1400" baseline="300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=</a:t>
            </a:r>
            <a:r>
              <a:rPr lang="en-US" sz="1400" baseline="300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H(</a:t>
            </a:r>
            <a:r>
              <a:rPr lang="en-US" sz="1400" dirty="0" err="1">
                <a:solidFill>
                  <a:srgbClr val="FF0000"/>
                </a:solidFill>
              </a:rPr>
              <a:t>g</a:t>
            </a:r>
            <a:r>
              <a:rPr lang="en-US" sz="1400" baseline="30000" dirty="0" err="1">
                <a:solidFill>
                  <a:srgbClr val="FF0000"/>
                </a:solidFill>
              </a:rPr>
              <a:t>xy</a:t>
            </a:r>
            <a:r>
              <a:rPr lang="en-US" sz="1400" baseline="30000" dirty="0">
                <a:solidFill>
                  <a:srgbClr val="FF0000"/>
                </a:solidFill>
              </a:rPr>
              <a:t>.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r>
              <a:rPr lang="en-US" sz="1400" dirty="0"/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5577" y="3861048"/>
            <a:ext cx="2232247" cy="151216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12301" y="2654623"/>
            <a:ext cx="966455" cy="6309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Symbol"/>
              </a:rPr>
              <a:t>k =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H(c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H(</a:t>
            </a:r>
            <a:r>
              <a:rPr lang="en-US" sz="1400" dirty="0" err="1">
                <a:solidFill>
                  <a:srgbClr val="FF0000"/>
                </a:solidFill>
                <a:sym typeface="Symbol"/>
              </a:rPr>
              <a:t>g</a:t>
            </a:r>
            <a:r>
              <a:rPr lang="en-US" sz="1400" baseline="30000" dirty="0" err="1">
                <a:solidFill>
                  <a:srgbClr val="FF0000"/>
                </a:solidFill>
                <a:sym typeface="Symbol"/>
              </a:rPr>
              <a:t>xy</a:t>
            </a:r>
            <a:r>
              <a:rPr lang="en-US" sz="1400" baseline="30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08304" y="2214156"/>
            <a:ext cx="730054" cy="307777"/>
          </a:xfrm>
          <a:prstGeom prst="rect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</a:rPr>
              <a:t>Dec</a:t>
            </a:r>
            <a:r>
              <a:rPr lang="en-US" sz="1400" baseline="30000" dirty="0" err="1" smtClean="0">
                <a:solidFill>
                  <a:srgbClr val="0000FF"/>
                </a:solidFill>
              </a:rPr>
              <a:t>Hyb</a:t>
            </a:r>
            <a:endParaRPr lang="en-US" sz="1400" baseline="30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764704"/>
            <a:ext cx="3305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 (CCA)     = (Gen,     </a:t>
            </a:r>
            <a:r>
              <a:rPr lang="en-US" sz="1400" dirty="0" err="1" smtClean="0">
                <a:sym typeface="Symbol"/>
              </a:rPr>
              <a:t>Encaps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Decaps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251100" y="1052736"/>
            <a:ext cx="3234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(CPA) = (</a:t>
            </a:r>
            <a:r>
              <a:rPr lang="en-US" sz="1400" dirty="0" err="1" smtClean="0">
                <a:sym typeface="Symbol"/>
              </a:rPr>
              <a:t>Gen</a:t>
            </a:r>
            <a:r>
              <a:rPr lang="en-US" sz="1400" baseline="30000" dirty="0" err="1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Enc</a:t>
            </a:r>
            <a:r>
              <a:rPr lang="en-US" sz="1400" baseline="30000" dirty="0" err="1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Dec</a:t>
            </a:r>
            <a:r>
              <a:rPr lang="en-US" sz="1400" baseline="30000" dirty="0" err="1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218303" y="1609055"/>
            <a:ext cx="3226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 (CCA) = (</a:t>
            </a:r>
            <a:r>
              <a:rPr lang="en-US" sz="1400" dirty="0" err="1" smtClean="0">
                <a:sym typeface="Symbol"/>
              </a:rPr>
              <a:t>Gen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Enc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Dec</a:t>
            </a:r>
            <a:r>
              <a:rPr lang="en-US" sz="1400" baseline="30000" dirty="0" err="1" smtClean="0">
                <a:sym typeface="Symbol"/>
              </a:rPr>
              <a:t>Hyb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51519" y="3068960"/>
            <a:ext cx="7200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79512" y="4725144"/>
            <a:ext cx="7200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11560" y="6001543"/>
            <a:ext cx="1729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CCA Secure 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-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2554104" y="6001543"/>
            <a:ext cx="3914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CPA Secure </a:t>
            </a:r>
            <a:r>
              <a:rPr lang="en-US" sz="1400" baseline="30000" dirty="0" smtClean="0">
                <a:sym typeface="Symbol"/>
              </a:rPr>
              <a:t>SKE</a:t>
            </a:r>
            <a:r>
              <a:rPr lang="en-US" sz="1400" dirty="0" smtClean="0">
                <a:sym typeface="Symbol"/>
              </a:rPr>
              <a:t> + Strong CMA Secure </a:t>
            </a:r>
            <a:r>
              <a:rPr lang="en-US" sz="1400" baseline="30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611560" y="6505599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ym typeface="Symbol"/>
              </a:rPr>
              <a:t>CCA Secure      -        Number theoretic assumption + Hash Function (ODH)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763688" y="335699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763688" y="3861048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763688" y="3861048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=</a:t>
            </a:r>
            <a:r>
              <a:rPr lang="en-US" sz="1400" dirty="0" err="1" smtClean="0">
                <a:sym typeface="Symbol"/>
              </a:rPr>
              <a:t>k</a:t>
            </a:r>
            <a:r>
              <a:rPr lang="en-US" sz="1400" baseline="-25000" dirty="0" err="1" smtClean="0">
                <a:sym typeface="Symbol"/>
              </a:rPr>
              <a:t>E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|| </a:t>
            </a:r>
            <a:r>
              <a:rPr lang="en-US" sz="1400" dirty="0" err="1" smtClean="0">
                <a:sym typeface="Symbol"/>
              </a:rPr>
              <a:t>k</a:t>
            </a:r>
            <a:r>
              <a:rPr lang="en-US" sz="1400" baseline="-25000" dirty="0" err="1" smtClean="0">
                <a:sym typeface="Symbol"/>
              </a:rPr>
              <a:t>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1601" y="4581128"/>
            <a:ext cx="704953" cy="307777"/>
          </a:xfrm>
          <a:prstGeom prst="rect">
            <a:avLst/>
          </a:prstGeom>
          <a:solidFill>
            <a:srgbClr val="0BC1E5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Enc</a:t>
            </a:r>
            <a:r>
              <a:rPr lang="en-US" sz="1400" baseline="30000" dirty="0" err="1" smtClean="0"/>
              <a:t>CPA</a:t>
            </a:r>
            <a:endParaRPr lang="en-US" sz="1400" baseline="300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1331641" y="4293096"/>
            <a:ext cx="43204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31641" y="5229200"/>
            <a:ext cx="2088231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31641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975270" y="4201343"/>
            <a:ext cx="356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ym typeface="Symbol"/>
              </a:rPr>
              <a:t>k</a:t>
            </a:r>
            <a:r>
              <a:rPr lang="en-US" sz="1400" baseline="-25000" dirty="0" err="1">
                <a:sym typeface="Symbol"/>
              </a:rPr>
              <a:t>E</a:t>
            </a:r>
            <a:endParaRPr lang="en-US" sz="1400" dirty="0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2339752" y="4869160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331641" y="4849415"/>
            <a:ext cx="498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ym typeface="Symbol"/>
              </a:rPr>
              <a:t>c</a:t>
            </a:r>
            <a:r>
              <a:rPr lang="en-US" sz="1400" baseline="30000" dirty="0" err="1" smtClean="0">
                <a:sym typeface="Symbol"/>
              </a:rPr>
              <a:t>CPA</a:t>
            </a:r>
            <a:endParaRPr lang="en-US" sz="1400" baseline="300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1331640" y="4869160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907705" y="4581128"/>
            <a:ext cx="879989" cy="307777"/>
          </a:xfrm>
          <a:prstGeom prst="rect">
            <a:avLst/>
          </a:prstGeom>
          <a:solidFill>
            <a:srgbClr val="E5AE25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Mac</a:t>
            </a:r>
            <a:r>
              <a:rPr lang="en-US" sz="1400" baseline="30000" dirty="0" err="1" smtClean="0"/>
              <a:t>sCMA</a:t>
            </a:r>
            <a:endParaRPr lang="en-US" sz="1400" baseline="300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1763689" y="4293096"/>
            <a:ext cx="576063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339753" y="431284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415430" y="4221088"/>
            <a:ext cx="356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ym typeface="Symbol"/>
              </a:rPr>
              <a:t>k</a:t>
            </a:r>
            <a:r>
              <a:rPr lang="en-US" sz="1400" baseline="-25000" dirty="0" err="1">
                <a:sym typeface="Symbol"/>
              </a:rPr>
              <a:t>E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71800" y="4725144"/>
            <a:ext cx="632189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6804248" y="3501008"/>
            <a:ext cx="423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k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796137" y="3861048"/>
            <a:ext cx="2736303" cy="151216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aseline="30000" dirty="0">
              <a:solidFill>
                <a:srgbClr val="FF0000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788365" y="32849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804248" y="3861048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6876256" y="3861048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=</a:t>
            </a:r>
            <a:r>
              <a:rPr lang="en-US" sz="1400" dirty="0" err="1" smtClean="0">
                <a:sym typeface="Symbol"/>
              </a:rPr>
              <a:t>k</a:t>
            </a:r>
            <a:r>
              <a:rPr lang="en-US" sz="1400" baseline="-25000" dirty="0" err="1" smtClean="0">
                <a:sym typeface="Symbol"/>
              </a:rPr>
              <a:t>E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|| </a:t>
            </a:r>
            <a:r>
              <a:rPr lang="en-US" sz="1400" dirty="0" err="1" smtClean="0">
                <a:sym typeface="Symbol"/>
              </a:rPr>
              <a:t>k</a:t>
            </a:r>
            <a:r>
              <a:rPr lang="en-US" sz="1400" baseline="-25000" dirty="0" err="1" smtClean="0">
                <a:sym typeface="Symbol"/>
              </a:rPr>
              <a:t>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445619" y="4581128"/>
            <a:ext cx="726781" cy="307777"/>
          </a:xfrm>
          <a:prstGeom prst="rect">
            <a:avLst/>
          </a:prstGeom>
          <a:solidFill>
            <a:srgbClr val="0BC1E5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Dec</a:t>
            </a:r>
            <a:r>
              <a:rPr lang="en-US" sz="1400" baseline="30000" dirty="0" err="1" smtClean="0"/>
              <a:t>CPA</a:t>
            </a:r>
            <a:endParaRPr lang="en-US" sz="1400" baseline="30000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372201" y="4293096"/>
            <a:ext cx="43204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372201" y="5229200"/>
            <a:ext cx="2520279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372201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6015830" y="4201343"/>
            <a:ext cx="38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ym typeface="Symbol"/>
              </a:rPr>
              <a:t>k</a:t>
            </a:r>
            <a:r>
              <a:rPr lang="en-US" sz="1400" baseline="-25000" dirty="0" err="1" smtClean="0">
                <a:sym typeface="Symbol"/>
              </a:rPr>
              <a:t>M</a:t>
            </a:r>
            <a:endParaRPr lang="en-US" sz="1400" dirty="0"/>
          </a:p>
        </p:txBody>
      </p:sp>
      <p:sp>
        <p:nvSpPr>
          <p:cNvPr id="118" name="Rectangle 117"/>
          <p:cNvSpPr/>
          <p:nvPr/>
        </p:nvSpPr>
        <p:spPr>
          <a:xfrm>
            <a:off x="6372201" y="4849415"/>
            <a:ext cx="484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Yes</a:t>
            </a:r>
            <a:endParaRPr lang="en-US" sz="1400" baseline="30000" dirty="0"/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6372200" y="4869160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6242022" y="4581128"/>
            <a:ext cx="895915" cy="307777"/>
          </a:xfrm>
          <a:prstGeom prst="rect">
            <a:avLst/>
          </a:prstGeom>
          <a:solidFill>
            <a:srgbClr val="E5AE25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Vrfy</a:t>
            </a:r>
            <a:r>
              <a:rPr lang="en-US" sz="1400" baseline="30000" dirty="0" err="1" smtClean="0"/>
              <a:t>sCMA</a:t>
            </a:r>
            <a:endParaRPr lang="en-US" sz="1400" baseline="300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6804249" y="4293096"/>
            <a:ext cx="79208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596336" y="431284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7236296" y="4221088"/>
            <a:ext cx="356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ym typeface="Symbol"/>
              </a:rPr>
              <a:t>k</a:t>
            </a:r>
            <a:r>
              <a:rPr lang="en-US" sz="1400" baseline="-25000" dirty="0" err="1">
                <a:sym typeface="Symbol"/>
              </a:rPr>
              <a:t>E</a:t>
            </a:r>
            <a:endParaRPr lang="en-US" sz="1400" dirty="0"/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7812360" y="49411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6" name="Group 117"/>
          <p:cNvGrpSpPr/>
          <p:nvPr/>
        </p:nvGrpSpPr>
        <p:grpSpPr>
          <a:xfrm>
            <a:off x="4572000" y="4417367"/>
            <a:ext cx="1670022" cy="317650"/>
            <a:chOff x="5156448" y="4005153"/>
            <a:chExt cx="1670022" cy="317650"/>
          </a:xfrm>
        </p:grpSpPr>
        <p:cxnSp>
          <p:nvCxnSpPr>
            <p:cNvPr id="47" name="Straight Connector 46"/>
            <p:cNvCxnSpPr>
              <a:endCxn id="120" idx="1"/>
            </p:cNvCxnSpPr>
            <p:nvPr/>
          </p:nvCxnSpPr>
          <p:spPr>
            <a:xfrm>
              <a:off x="5732512" y="4312930"/>
              <a:ext cx="1093958" cy="987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5156448" y="4005153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</a:pPr>
              <a:r>
                <a:rPr lang="en-US" sz="1400" dirty="0" err="1" smtClean="0">
                  <a:sym typeface="Symbol"/>
                </a:rPr>
                <a:t>c</a:t>
              </a:r>
              <a:r>
                <a:rPr lang="en-US" sz="1400" baseline="30000" dirty="0" err="1" smtClean="0">
                  <a:sym typeface="Symbol"/>
                </a:rPr>
                <a:t>SKE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8381" name="Rectangle 58380"/>
          <p:cNvSpPr/>
          <p:nvPr/>
        </p:nvSpPr>
        <p:spPr>
          <a:xfrm>
            <a:off x="5796136" y="4510281"/>
            <a:ext cx="522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ym typeface="Symbol"/>
              </a:rPr>
              <a:t>(</a:t>
            </a:r>
            <a:r>
              <a:rPr lang="en-US" sz="1100" dirty="0" err="1">
                <a:sym typeface="Symbol"/>
              </a:rPr>
              <a:t>c</a:t>
            </a:r>
            <a:r>
              <a:rPr lang="en-US" sz="1100" baseline="30000" dirty="0" err="1">
                <a:sym typeface="Symbol"/>
              </a:rPr>
              <a:t>CPA</a:t>
            </a:r>
            <a:r>
              <a:rPr lang="en-US" sz="1100" dirty="0" smtClean="0">
                <a:sym typeface="Symbol"/>
              </a:rPr>
              <a:t>,</a:t>
            </a:r>
          </a:p>
          <a:p>
            <a:r>
              <a:rPr lang="en-US" sz="1100" dirty="0" err="1" smtClean="0">
                <a:sym typeface="Symbol"/>
              </a:rPr>
              <a:t>t</a:t>
            </a:r>
            <a:r>
              <a:rPr lang="en-US" sz="1100" baseline="30000" dirty="0" err="1" smtClean="0">
                <a:sym typeface="Symbol"/>
              </a:rPr>
              <a:t>MAC</a:t>
            </a:r>
            <a:r>
              <a:rPr lang="en-US" sz="1100" dirty="0">
                <a:sym typeface="Symbol"/>
              </a:rPr>
              <a:t>)</a:t>
            </a:r>
            <a:endParaRPr lang="en-US" sz="1100" dirty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7884368" y="4849415"/>
            <a:ext cx="423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8" name="Text Box 7"/>
          <p:cNvSpPr txBox="1">
            <a:spLocks noChangeArrowheads="1"/>
          </p:cNvSpPr>
          <p:nvPr/>
        </p:nvSpPr>
        <p:spPr bwMode="auto">
          <a:xfrm>
            <a:off x="8684840" y="4869160"/>
            <a:ext cx="423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sz="1400" dirty="0">
                <a:sym typeface="Symbol"/>
              </a:rPr>
              <a:t>m</a:t>
            </a:r>
            <a:endParaRPr lang="en-US" sz="1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8384" y="4221088"/>
            <a:ext cx="498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ym typeface="Symbol"/>
              </a:rPr>
              <a:t>c</a:t>
            </a:r>
            <a:r>
              <a:rPr lang="en-US" sz="1400" baseline="30000" dirty="0" err="1">
                <a:sym typeface="Symbol"/>
              </a:rPr>
              <a:t>CPA</a:t>
            </a:r>
            <a:endParaRPr lang="en-US" sz="14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956376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51520" y="1321023"/>
            <a:ext cx="3051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</a:t>
            </a:r>
            <a:r>
              <a:rPr lang="en-US" sz="1400" baseline="30000" dirty="0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 (</a:t>
            </a:r>
            <a:r>
              <a:rPr lang="en-US" sz="1400" dirty="0" err="1" smtClean="0">
                <a:sym typeface="Symbol"/>
              </a:rPr>
              <a:t>sCMA</a:t>
            </a:r>
            <a:r>
              <a:rPr lang="en-US" sz="1400" dirty="0" smtClean="0">
                <a:sym typeface="Symbol"/>
              </a:rPr>
              <a:t>)= (</a:t>
            </a:r>
            <a:r>
              <a:rPr lang="en-US" sz="1400" dirty="0" err="1" smtClean="0">
                <a:sym typeface="Symbol"/>
              </a:rPr>
              <a:t>Gen</a:t>
            </a:r>
            <a:r>
              <a:rPr lang="en-US" sz="1400" baseline="30000" dirty="0" err="1" smtClean="0">
                <a:sym typeface="Symbol"/>
              </a:rPr>
              <a:t>MAC</a:t>
            </a:r>
            <a:r>
              <a:rPr lang="en-US" sz="1400" dirty="0" smtClean="0">
                <a:sym typeface="Symbol"/>
              </a:rPr>
              <a:t>, Mac, </a:t>
            </a:r>
            <a:r>
              <a:rPr lang="en-US" sz="1400" dirty="0" err="1" smtClean="0">
                <a:sym typeface="Symbol"/>
              </a:rPr>
              <a:t>Vrfy</a:t>
            </a:r>
            <a:r>
              <a:rPr lang="en-US" sz="1400" dirty="0" smtClean="0">
                <a:sym typeface="Symbol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382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7" grpId="0" animBg="1"/>
      <p:bldP spid="20" grpId="0"/>
      <p:bldP spid="21" grpId="0"/>
      <p:bldP spid="28" grpId="0"/>
      <p:bldP spid="29" grpId="0"/>
      <p:bldP spid="30" grpId="0"/>
      <p:bldP spid="32" grpId="0" animBg="1"/>
      <p:bldP spid="37" grpId="0"/>
      <p:bldP spid="38" grpId="0"/>
      <p:bldP spid="50" grpId="0" animBg="1"/>
      <p:bldP spid="51" grpId="0"/>
      <p:bldP spid="52" grpId="0" animBg="1"/>
      <p:bldP spid="53" grpId="0" animBg="1"/>
      <p:bldP spid="55" grpId="0" animBg="1"/>
      <p:bldP spid="57" grpId="0" animBg="1"/>
      <p:bldP spid="66" grpId="0"/>
      <p:bldP spid="19" grpId="0" animBg="1"/>
      <p:bldP spid="68" grpId="0"/>
      <p:bldP spid="77" grpId="0"/>
      <p:bldP spid="80" grpId="0" animBg="1"/>
      <p:bldP spid="86" grpId="0"/>
      <p:bldP spid="106" grpId="0"/>
      <p:bldP spid="107" grpId="0" animBg="1"/>
      <p:bldP spid="111" grpId="0"/>
      <p:bldP spid="112" grpId="0" animBg="1"/>
      <p:bldP spid="116" grpId="0"/>
      <p:bldP spid="118" grpId="0"/>
      <p:bldP spid="120" grpId="0" animBg="1"/>
      <p:bldP spid="123" grpId="0"/>
      <p:bldP spid="58381" grpId="0"/>
      <p:bldP spid="49" grpId="0"/>
      <p:bldP spid="13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Comic Sans MS"/>
                <a:cs typeface="Comic Sans MS"/>
              </a:rPr>
              <a:t>DHIES (Term Paper)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1800200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12976"/>
            <a:ext cx="1800200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623726"/>
            <a:ext cx="1800200" cy="1541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937718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Michel Abdalla, Mihir Bellare, </a:t>
            </a:r>
            <a:r>
              <a:rPr lang="en-US" dirty="0">
                <a:hlinkClick r:id="rId6"/>
              </a:rPr>
              <a:t>Phillip Rogaway:</a:t>
            </a:r>
          </a:p>
          <a:p>
            <a:r>
              <a:rPr lang="en-US" b="1" dirty="0"/>
              <a:t>The Oracle </a:t>
            </a:r>
            <a:r>
              <a:rPr lang="en-US" b="1" dirty="0" err="1"/>
              <a:t>Diffie</a:t>
            </a:r>
            <a:r>
              <a:rPr lang="en-US" b="1" dirty="0"/>
              <a:t>-Hellman Assumptions and an Analysis of DHIES.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CT-RSA 2001: 143-</a:t>
            </a:r>
            <a:r>
              <a:rPr lang="en-US" dirty="0" smtClean="0">
                <a:hlinkClick r:id="rId7"/>
              </a:rPr>
              <a:t>158</a:t>
            </a:r>
            <a:endParaRPr lang="en-US" dirty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419822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78553</TotalTime>
  <Words>10190</Words>
  <Application>Microsoft Macintosh PowerPoint</Application>
  <PresentationFormat>On-screen Show (4:3)</PresentationFormat>
  <Paragraphs>1227</Paragraphs>
  <Slides>37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Equation</vt:lpstr>
      <vt:lpstr>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DHIES (Term Paper)</vt:lpstr>
      <vt:lpstr>Cramer-Shoup Cryptosystem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4942</cp:revision>
  <dcterms:created xsi:type="dcterms:W3CDTF">2003-02-23T15:18:48Z</dcterms:created>
  <dcterms:modified xsi:type="dcterms:W3CDTF">2015-04-06T06:25:25Z</dcterms:modified>
</cp:coreProperties>
</file>