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1"/>
  </p:notesMasterIdLst>
  <p:handoutMasterIdLst>
    <p:handoutMasterId r:id="rId22"/>
  </p:handoutMasterIdLst>
  <p:sldIdLst>
    <p:sldId id="1641" r:id="rId2"/>
    <p:sldId id="1821" r:id="rId3"/>
    <p:sldId id="1822" r:id="rId4"/>
    <p:sldId id="1823" r:id="rId5"/>
    <p:sldId id="1831" r:id="rId6"/>
    <p:sldId id="1832" r:id="rId7"/>
    <p:sldId id="1825" r:id="rId8"/>
    <p:sldId id="1826" r:id="rId9"/>
    <p:sldId id="1827" r:id="rId10"/>
    <p:sldId id="1828" r:id="rId11"/>
    <p:sldId id="1829" r:id="rId12"/>
    <p:sldId id="1830" r:id="rId13"/>
    <p:sldId id="1833" r:id="rId14"/>
    <p:sldId id="1834" r:id="rId15"/>
    <p:sldId id="1835" r:id="rId16"/>
    <p:sldId id="1836" r:id="rId17"/>
    <p:sldId id="1837" r:id="rId18"/>
    <p:sldId id="1567" r:id="rId19"/>
    <p:sldId id="1786" r:id="rId20"/>
  </p:sldIdLst>
  <p:sldSz cx="9144000" cy="6858000" type="screen4x3"/>
  <p:notesSz cx="6858000" cy="9144000"/>
  <p:custDataLst>
    <p:tags r:id="rId24"/>
  </p:custDataLst>
  <p:defaultTextStyle>
    <a:defPPr>
      <a:defRPr lang="da-DK"/>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AE25"/>
    <a:srgbClr val="0000FF"/>
    <a:srgbClr val="FF0000"/>
    <a:srgbClr val="00FF00"/>
    <a:srgbClr val="5E1EFE"/>
    <a:srgbClr val="D2F5FA"/>
    <a:srgbClr val="FFFF99"/>
    <a:srgbClr val="0BC1E5"/>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05" autoAdjust="0"/>
  </p:normalViewPr>
  <p:slideViewPr>
    <p:cSldViewPr>
      <p:cViewPr>
        <p:scale>
          <a:sx n="82" d="100"/>
          <a:sy n="82" d="100"/>
        </p:scale>
        <p:origin x="-172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tags" Target="tags/tag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C5839263-9DDA-4CCE-AF24-D11137AE07BD}" type="slidenum">
              <a:rPr lang="en-US"/>
              <a:pPr>
                <a:defRPr/>
              </a:pPr>
              <a:t>‹#›</a:t>
            </a:fld>
            <a:endParaRPr lang="en-US" dirty="0"/>
          </a:p>
        </p:txBody>
      </p:sp>
    </p:spTree>
    <p:extLst>
      <p:ext uri="{BB962C8B-B14F-4D97-AF65-F5344CB8AC3E}">
        <p14:creationId xmlns:p14="http://schemas.microsoft.com/office/powerpoint/2010/main" val="2641441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7C25EEE-4BCE-413B-8940-4EDB5DBCCA2C}" type="slidenum">
              <a:rPr lang="en-US"/>
              <a:pPr>
                <a:defRPr/>
              </a:pPr>
              <a:t>‹#›</a:t>
            </a:fld>
            <a:endParaRPr lang="en-US" dirty="0"/>
          </a:p>
        </p:txBody>
      </p:sp>
    </p:spTree>
    <p:extLst>
      <p:ext uri="{BB962C8B-B14F-4D97-AF65-F5344CB8AC3E}">
        <p14:creationId xmlns:p14="http://schemas.microsoft.com/office/powerpoint/2010/main" val="132570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618D1FDF-24C4-45F7-A355-015FA042EF3D}" type="slidenum">
              <a:rPr lang="en-US" smtClean="0"/>
              <a:pPr>
                <a:defRPr/>
              </a:pPr>
              <a:t>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This is where we</a:t>
            </a:r>
            <a:r>
              <a:rPr lang="en-US" baseline="0" dirty="0" smtClean="0">
                <a:latin typeface="Arial" pitchFamily="34" charset="0"/>
              </a:rPr>
              <a:t> will see some will start loving crypto (for those crypto is the mysterious lady, will try to find more of her) and some will start hating it. But one thing for sure. You may love it or hate it but cannot deny crypto. If you money is still safe in your bank account/ if India is safe from its neighbors ruthless brazen aggression, it is because of crypto. So you cannot laugh it off. </a:t>
            </a:r>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5A3359-11EB-4731-B29F-79667B0C3371}" type="datetimeFigureOut">
              <a:rPr lang="en-US"/>
              <a:pPr>
                <a:defRPr/>
              </a:pPr>
              <a:t>4/7/15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85E3215-153E-4E3A-A901-ABFB8B1CA5A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9842288-C65C-42B5-B527-1BB7848FDD5A}" type="datetimeFigureOut">
              <a:rPr lang="en-US"/>
              <a:pPr>
                <a:defRPr/>
              </a:pPr>
              <a:t>4/7/15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C090CF6-063B-449F-AF39-BC65D092EF0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C47061-61D3-43A3-8023-D109777AA7BE}" type="datetimeFigureOut">
              <a:rPr lang="en-US"/>
              <a:pPr>
                <a:defRPr/>
              </a:pPr>
              <a:t>4/7/15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9CD7EB6-CDC5-43FD-BFD3-395C88D5C72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A210B1BB-E12E-441C-BC6A-ECF78AA782C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3B0B97-7303-4917-91CF-6FCA7C9DCFC2}" type="datetimeFigureOut">
              <a:rPr lang="en-US"/>
              <a:pPr>
                <a:defRPr/>
              </a:pPr>
              <a:t>4/7/15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16BBA9-4B45-4292-A544-67C8E2D8785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560B10F-D82A-4A81-AD91-30E4EB1BEDE0}" type="datetimeFigureOut">
              <a:rPr lang="en-US"/>
              <a:pPr>
                <a:defRPr/>
              </a:pPr>
              <a:t>4/7/15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911792-1717-47F0-BD5D-A0E0C3487CE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3C165E8-80A2-4B7A-AFA7-F91C3DD16707}" type="datetimeFigureOut">
              <a:rPr lang="en-US"/>
              <a:pPr>
                <a:defRPr/>
              </a:pPr>
              <a:t>4/7/15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18BA6C7-B263-4F84-83FA-F561BF0787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517BB4E-8BF2-463D-9419-22C31739A37F}" type="datetimeFigureOut">
              <a:rPr lang="en-US"/>
              <a:pPr>
                <a:defRPr/>
              </a:pPr>
              <a:t>4/7/15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EDE0EC0-6463-47D0-8938-6DCBECA8C9E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4048503-98C4-472A-B5A7-8E4E5AAC44D1}" type="datetimeFigureOut">
              <a:rPr lang="en-US"/>
              <a:pPr>
                <a:defRPr/>
              </a:pPr>
              <a:t>4/7/15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4241976-2E34-413D-BF40-6B1BB9955E6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C7879E3-F661-467D-8B80-C52D0D5E8D14}" type="datetimeFigureOut">
              <a:rPr lang="en-US"/>
              <a:pPr>
                <a:defRPr/>
              </a:pPr>
              <a:t>4/7/15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D18862-AB8E-40C7-A972-72DB392E53C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2E40F5-4848-44A3-88FA-5ADD6BFC28F7}" type="datetimeFigureOut">
              <a:rPr lang="en-US"/>
              <a:pPr>
                <a:defRPr/>
              </a:pPr>
              <a:t>4/7/15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5334D9-8BBE-4260-AF18-FE816C34A5E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CA7F7E1-3FE7-418E-AD12-51E5F0BD8E19}" type="datetimeFigureOut">
              <a:rPr lang="en-US"/>
              <a:pPr>
                <a:defRPr/>
              </a:pPr>
              <a:t>4/7/15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0D17F0-CB02-456E-9D9A-E773A8B7086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0BD5FFC5-2339-4D21-A8BE-CB89004398DE}" type="datetimeFigureOut">
              <a:rPr lang="en-US"/>
              <a:pPr>
                <a:defRPr/>
              </a:pPr>
              <a:t>4/7/15</a:t>
            </a:fld>
            <a:endParaRPr lang="en-US" dirty="0"/>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dirty="0"/>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ED15D35-8EA9-40A1-BB85-63C4DE870AD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jpe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hyperlink" Target="http://dblp.uni-trier.de/pers/hd/h/Hellman:Martin_E=" TargetMode="External"/><Relationship Id="rId6" Type="http://schemas.openxmlformats.org/officeDocument/2006/relationships/hyperlink" Target="http://dblp.uni-trier.de/db/journals/tit/tit22.html%23DiffieH76" TargetMode="External"/><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71600" y="332656"/>
            <a:ext cx="7772400" cy="1470025"/>
          </a:xfrm>
        </p:spPr>
        <p:txBody>
          <a:bodyPr/>
          <a:lstStyle/>
          <a:p>
            <a:r>
              <a:rPr lang="en-US" dirty="0" smtClean="0">
                <a:solidFill>
                  <a:srgbClr val="008000"/>
                </a:solidFill>
                <a:latin typeface="Comic Sans MS"/>
                <a:cs typeface="Comic Sans MS"/>
              </a:rPr>
              <a:t>Cryptography</a:t>
            </a:r>
            <a:endParaRPr lang="en-US" dirty="0">
              <a:solidFill>
                <a:srgbClr val="008000"/>
              </a:solidFill>
              <a:latin typeface="Comic Sans MS"/>
              <a:cs typeface="Comic Sans MS"/>
            </a:endParaRPr>
          </a:p>
        </p:txBody>
      </p:sp>
      <p:sp>
        <p:nvSpPr>
          <p:cNvPr id="4" name="Subtitle 3"/>
          <p:cNvSpPr>
            <a:spLocks noGrp="1"/>
          </p:cNvSpPr>
          <p:nvPr>
            <p:ph type="subTitle" idx="1"/>
          </p:nvPr>
        </p:nvSpPr>
        <p:spPr>
          <a:xfrm>
            <a:off x="1371600" y="2518048"/>
            <a:ext cx="6400800" cy="982960"/>
          </a:xfrm>
        </p:spPr>
        <p:txBody>
          <a:bodyPr/>
          <a:lstStyle/>
          <a:p>
            <a:r>
              <a:rPr lang="en-US" dirty="0" smtClean="0">
                <a:solidFill>
                  <a:srgbClr val="0000FF"/>
                </a:solidFill>
                <a:latin typeface="Comic Sans MS"/>
                <a:cs typeface="Comic Sans MS"/>
              </a:rPr>
              <a:t>Lecture 12 </a:t>
            </a:r>
          </a:p>
          <a:p>
            <a:endParaRPr lang="en-US" dirty="0">
              <a:solidFill>
                <a:srgbClr val="0000FF"/>
              </a:solidFill>
              <a:latin typeface="Comic Sans MS"/>
              <a:cs typeface="Comic Sans MS"/>
            </a:endParaRPr>
          </a:p>
          <a:p>
            <a:endParaRPr lang="en-US" dirty="0" smtClean="0">
              <a:solidFill>
                <a:srgbClr val="0000FF"/>
              </a:solidFill>
              <a:latin typeface="Comic Sans MS"/>
              <a:cs typeface="Comic Sans MS"/>
            </a:endParaRPr>
          </a:p>
          <a:p>
            <a:r>
              <a:rPr lang="en-US" dirty="0" err="1" smtClean="0">
                <a:solidFill>
                  <a:srgbClr val="0000FF"/>
                </a:solidFill>
                <a:latin typeface="Comic Sans MS"/>
                <a:cs typeface="Comic Sans MS"/>
              </a:rPr>
              <a:t>Arpita</a:t>
            </a:r>
            <a:r>
              <a:rPr lang="en-US" dirty="0" smtClean="0">
                <a:solidFill>
                  <a:srgbClr val="0000FF"/>
                </a:solidFill>
                <a:latin typeface="Comic Sans MS"/>
                <a:cs typeface="Comic Sans MS"/>
              </a:rPr>
              <a:t> </a:t>
            </a:r>
            <a:r>
              <a:rPr lang="en-US" dirty="0" err="1" smtClean="0">
                <a:solidFill>
                  <a:srgbClr val="0000FF"/>
                </a:solidFill>
                <a:latin typeface="Comic Sans MS"/>
                <a:cs typeface="Comic Sans MS"/>
              </a:rPr>
              <a:t>Patra</a:t>
            </a:r>
            <a:endParaRPr lang="en-US" dirty="0">
              <a:solidFill>
                <a:srgbClr val="0000FF"/>
              </a:solidFill>
              <a:latin typeface="Comic Sans MS"/>
              <a:cs typeface="Comic Sans MS"/>
            </a:endParaRPr>
          </a:p>
        </p:txBody>
      </p:sp>
    </p:spTree>
    <p:extLst>
      <p:ext uri="{BB962C8B-B14F-4D97-AF65-F5344CB8AC3E}">
        <p14:creationId xmlns:p14="http://schemas.microsoft.com/office/powerpoint/2010/main" val="2583605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txBox="1">
            <a:spLocks noChangeArrowheads="1"/>
          </p:cNvSpPr>
          <p:nvPr/>
        </p:nvSpPr>
        <p:spPr>
          <a:xfrm>
            <a:off x="35496" y="-27384"/>
            <a:ext cx="9217024" cy="797322"/>
          </a:xfrm>
          <a:prstGeom prst="rect">
            <a:avLst/>
          </a:prstGeom>
        </p:spPr>
        <p:txBody>
          <a:bodyPr/>
          <a:lstStyle/>
          <a:p>
            <a:pPr algn="ctr">
              <a:defRPr/>
            </a:pPr>
            <a:r>
              <a:rPr lang="en-US" sz="2600" kern="0" dirty="0" smtClean="0">
                <a:solidFill>
                  <a:srgbClr val="009900"/>
                </a:solidFill>
                <a:ea typeface="+mj-ea"/>
                <a:cs typeface="+mj-cs"/>
              </a:rPr>
              <a:t>Putting It All Together – SSL/TLS</a:t>
            </a:r>
          </a:p>
          <a:p>
            <a:pPr algn="ctr">
              <a:defRPr/>
            </a:pPr>
            <a:r>
              <a:rPr lang="en-US" sz="2600" kern="0" dirty="0" smtClean="0">
                <a:solidFill>
                  <a:srgbClr val="009900"/>
                </a:solidFill>
                <a:ea typeface="+mj-ea"/>
                <a:cs typeface="+mj-cs"/>
              </a:rPr>
              <a:t>(The Handshake Protocol)</a:t>
            </a:r>
          </a:p>
        </p:txBody>
      </p:sp>
      <p:sp>
        <p:nvSpPr>
          <p:cNvPr id="2050" name="AutoShape 2"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 name="AutoShape 2" descr="Image result for shiva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Image result for web serv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51" y="3481263"/>
            <a:ext cx="976313"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Image result for https clip 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Text Box 7"/>
          <p:cNvSpPr txBox="1">
            <a:spLocks noChangeArrowheads="1"/>
          </p:cNvSpPr>
          <p:nvPr/>
        </p:nvSpPr>
        <p:spPr bwMode="auto">
          <a:xfrm>
            <a:off x="467544" y="4757662"/>
            <a:ext cx="92772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Server</a:t>
            </a:r>
            <a:endParaRPr lang="en-US" baseline="30000" dirty="0" smtClean="0">
              <a:solidFill>
                <a:srgbClr val="0000FF"/>
              </a:solidFill>
            </a:endParaRPr>
          </a:p>
        </p:txBody>
      </p:sp>
      <p:sp>
        <p:nvSpPr>
          <p:cNvPr id="51" name="Text Box 7"/>
          <p:cNvSpPr txBox="1">
            <a:spLocks noChangeArrowheads="1"/>
          </p:cNvSpPr>
          <p:nvPr/>
        </p:nvSpPr>
        <p:spPr bwMode="auto">
          <a:xfrm>
            <a:off x="7676728" y="5209455"/>
            <a:ext cx="92772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Client</a:t>
            </a:r>
            <a:endParaRPr lang="en-US" baseline="30000" dirty="0" smtClean="0">
              <a:solidFill>
                <a:srgbClr val="0000FF"/>
              </a:solidFill>
            </a:endParaRPr>
          </a:p>
        </p:txBody>
      </p:sp>
      <p:sp>
        <p:nvSpPr>
          <p:cNvPr id="11" name="AutoShape 8" descr="Image result for https + brows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0365" y="3926244"/>
            <a:ext cx="1674123" cy="1211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Image result for certificate authority ic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7352" y="1305322"/>
            <a:ext cx="539502" cy="53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2604" y="1305322"/>
            <a:ext cx="539502" cy="53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7632" y="1305322"/>
            <a:ext cx="539502" cy="53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5784" y="1305322"/>
            <a:ext cx="539502" cy="53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 Box 7"/>
          <p:cNvSpPr txBox="1">
            <a:spLocks noChangeArrowheads="1"/>
          </p:cNvSpPr>
          <p:nvPr/>
        </p:nvSpPr>
        <p:spPr bwMode="auto">
          <a:xfrm>
            <a:off x="1979712" y="960983"/>
            <a:ext cx="92772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(pk</a:t>
            </a:r>
            <a:r>
              <a:rPr lang="en-US" baseline="-25000" dirty="0" smtClean="0">
                <a:sym typeface="Symbol"/>
              </a:rPr>
              <a:t>1</a:t>
            </a:r>
            <a:r>
              <a:rPr lang="en-US" sz="1400" dirty="0" smtClean="0">
                <a:sym typeface="Symbol"/>
              </a:rPr>
              <a:t>, sk</a:t>
            </a:r>
            <a:r>
              <a:rPr lang="en-US" baseline="-25000" dirty="0" smtClean="0">
                <a:sym typeface="Symbol"/>
              </a:rPr>
              <a:t>1</a:t>
            </a:r>
            <a:r>
              <a:rPr lang="en-US" sz="1400" dirty="0" smtClean="0">
                <a:sym typeface="Symbol"/>
              </a:rPr>
              <a:t>)</a:t>
            </a:r>
            <a:endParaRPr lang="en-US" baseline="30000" dirty="0" smtClean="0">
              <a:solidFill>
                <a:srgbClr val="0000FF"/>
              </a:solidFill>
            </a:endParaRPr>
          </a:p>
        </p:txBody>
      </p:sp>
      <p:sp>
        <p:nvSpPr>
          <p:cNvPr id="45" name="Text Box 7"/>
          <p:cNvSpPr txBox="1">
            <a:spLocks noChangeArrowheads="1"/>
          </p:cNvSpPr>
          <p:nvPr/>
        </p:nvSpPr>
        <p:spPr bwMode="auto">
          <a:xfrm>
            <a:off x="3203848" y="960983"/>
            <a:ext cx="103629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(pk</a:t>
            </a:r>
            <a:r>
              <a:rPr lang="en-US" baseline="-25000" dirty="0">
                <a:sym typeface="Symbol"/>
              </a:rPr>
              <a:t>2</a:t>
            </a:r>
            <a:r>
              <a:rPr lang="en-US" sz="1400" dirty="0" smtClean="0">
                <a:sym typeface="Symbol"/>
              </a:rPr>
              <a:t>, sk</a:t>
            </a:r>
            <a:r>
              <a:rPr lang="en-US" baseline="-25000" dirty="0">
                <a:sym typeface="Symbol"/>
              </a:rPr>
              <a:t>2</a:t>
            </a:r>
            <a:r>
              <a:rPr lang="en-US" sz="1400" dirty="0" smtClean="0">
                <a:sym typeface="Symbol"/>
              </a:rPr>
              <a:t>)</a:t>
            </a:r>
            <a:endParaRPr lang="en-US" baseline="30000" dirty="0" smtClean="0">
              <a:solidFill>
                <a:srgbClr val="0000FF"/>
              </a:solidFill>
            </a:endParaRPr>
          </a:p>
        </p:txBody>
      </p:sp>
      <p:sp>
        <p:nvSpPr>
          <p:cNvPr id="47" name="Text Box 7"/>
          <p:cNvSpPr txBox="1">
            <a:spLocks noChangeArrowheads="1"/>
          </p:cNvSpPr>
          <p:nvPr/>
        </p:nvSpPr>
        <p:spPr bwMode="auto">
          <a:xfrm>
            <a:off x="4463430" y="960983"/>
            <a:ext cx="103629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(pk</a:t>
            </a:r>
            <a:r>
              <a:rPr lang="en-US" baseline="-25000" dirty="0" smtClean="0">
                <a:sym typeface="Symbol"/>
              </a:rPr>
              <a:t>3</a:t>
            </a:r>
            <a:r>
              <a:rPr lang="en-US" sz="1400" dirty="0" smtClean="0">
                <a:sym typeface="Symbol"/>
              </a:rPr>
              <a:t>, sk</a:t>
            </a:r>
            <a:r>
              <a:rPr lang="en-US" baseline="-25000" dirty="0" smtClean="0">
                <a:sym typeface="Symbol"/>
              </a:rPr>
              <a:t>3</a:t>
            </a:r>
            <a:r>
              <a:rPr lang="en-US" sz="1400" dirty="0" smtClean="0">
                <a:sym typeface="Symbol"/>
              </a:rPr>
              <a:t>)</a:t>
            </a:r>
            <a:endParaRPr lang="en-US" baseline="30000" dirty="0" smtClean="0">
              <a:solidFill>
                <a:srgbClr val="0000FF"/>
              </a:solidFill>
            </a:endParaRPr>
          </a:p>
        </p:txBody>
      </p:sp>
      <p:sp>
        <p:nvSpPr>
          <p:cNvPr id="48" name="Text Box 7"/>
          <p:cNvSpPr txBox="1">
            <a:spLocks noChangeArrowheads="1"/>
          </p:cNvSpPr>
          <p:nvPr/>
        </p:nvSpPr>
        <p:spPr bwMode="auto">
          <a:xfrm>
            <a:off x="5759574" y="960983"/>
            <a:ext cx="103629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(pk</a:t>
            </a:r>
            <a:r>
              <a:rPr lang="en-US" baseline="-25000" dirty="0">
                <a:sym typeface="Symbol"/>
              </a:rPr>
              <a:t>4</a:t>
            </a:r>
            <a:r>
              <a:rPr lang="en-US" sz="1400" dirty="0" smtClean="0">
                <a:sym typeface="Symbol"/>
              </a:rPr>
              <a:t>, sk</a:t>
            </a:r>
            <a:r>
              <a:rPr lang="en-US" baseline="-25000" dirty="0">
                <a:sym typeface="Symbol"/>
              </a:rPr>
              <a:t>4</a:t>
            </a:r>
            <a:r>
              <a:rPr lang="en-US" sz="1400" dirty="0" smtClean="0">
                <a:sym typeface="Symbol"/>
              </a:rPr>
              <a:t>)</a:t>
            </a:r>
            <a:endParaRPr lang="en-US" baseline="30000" dirty="0" smtClean="0">
              <a:solidFill>
                <a:srgbClr val="0000FF"/>
              </a:solidFill>
            </a:endParaRPr>
          </a:p>
        </p:txBody>
      </p:sp>
      <p:sp>
        <p:nvSpPr>
          <p:cNvPr id="49" name="Text Box 7"/>
          <p:cNvSpPr txBox="1">
            <a:spLocks noChangeArrowheads="1"/>
          </p:cNvSpPr>
          <p:nvPr/>
        </p:nvSpPr>
        <p:spPr bwMode="auto">
          <a:xfrm>
            <a:off x="2187352" y="1897087"/>
            <a:ext cx="518145"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CA</a:t>
            </a:r>
            <a:r>
              <a:rPr lang="en-US" baseline="-25000" dirty="0" smtClean="0">
                <a:sym typeface="Symbol"/>
              </a:rPr>
              <a:t>1</a:t>
            </a:r>
            <a:endParaRPr lang="en-US" baseline="-25000" dirty="0" smtClean="0">
              <a:solidFill>
                <a:srgbClr val="0000FF"/>
              </a:solidFill>
            </a:endParaRPr>
          </a:p>
        </p:txBody>
      </p:sp>
      <p:sp>
        <p:nvSpPr>
          <p:cNvPr id="58" name="Text Box 7"/>
          <p:cNvSpPr txBox="1">
            <a:spLocks noChangeArrowheads="1"/>
          </p:cNvSpPr>
          <p:nvPr/>
        </p:nvSpPr>
        <p:spPr bwMode="auto">
          <a:xfrm>
            <a:off x="3469407" y="1916832"/>
            <a:ext cx="518145"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CA</a:t>
            </a:r>
            <a:r>
              <a:rPr lang="en-US" baseline="-25000" dirty="0">
                <a:sym typeface="Symbol"/>
              </a:rPr>
              <a:t>2</a:t>
            </a:r>
            <a:endParaRPr lang="en-US" baseline="-25000" dirty="0" smtClean="0">
              <a:solidFill>
                <a:srgbClr val="0000FF"/>
              </a:solidFill>
            </a:endParaRPr>
          </a:p>
        </p:txBody>
      </p:sp>
      <p:sp>
        <p:nvSpPr>
          <p:cNvPr id="60" name="Text Box 7"/>
          <p:cNvSpPr txBox="1">
            <a:spLocks noChangeArrowheads="1"/>
          </p:cNvSpPr>
          <p:nvPr/>
        </p:nvSpPr>
        <p:spPr bwMode="auto">
          <a:xfrm>
            <a:off x="4765551" y="1916832"/>
            <a:ext cx="518145"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CA</a:t>
            </a:r>
            <a:r>
              <a:rPr lang="en-US" baseline="-25000" dirty="0" smtClean="0">
                <a:sym typeface="Symbol"/>
              </a:rPr>
              <a:t>3</a:t>
            </a:r>
            <a:endParaRPr lang="en-US" baseline="-25000" dirty="0" smtClean="0">
              <a:solidFill>
                <a:srgbClr val="0000FF"/>
              </a:solidFill>
            </a:endParaRPr>
          </a:p>
        </p:txBody>
      </p:sp>
      <p:sp>
        <p:nvSpPr>
          <p:cNvPr id="61" name="Text Box 7"/>
          <p:cNvSpPr txBox="1">
            <a:spLocks noChangeArrowheads="1"/>
          </p:cNvSpPr>
          <p:nvPr/>
        </p:nvSpPr>
        <p:spPr bwMode="auto">
          <a:xfrm>
            <a:off x="6133703" y="1916832"/>
            <a:ext cx="518145"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CA</a:t>
            </a:r>
            <a:r>
              <a:rPr lang="en-US" baseline="-25000" dirty="0">
                <a:sym typeface="Symbol"/>
              </a:rPr>
              <a:t>4</a:t>
            </a:r>
            <a:endParaRPr lang="en-US" baseline="-25000" dirty="0" smtClean="0">
              <a:solidFill>
                <a:srgbClr val="0000FF"/>
              </a:solidFill>
            </a:endParaRPr>
          </a:p>
        </p:txBody>
      </p:sp>
      <p:grpSp>
        <p:nvGrpSpPr>
          <p:cNvPr id="7" name="Group 6"/>
          <p:cNvGrpSpPr/>
          <p:nvPr/>
        </p:nvGrpSpPr>
        <p:grpSpPr>
          <a:xfrm>
            <a:off x="7020272" y="3049215"/>
            <a:ext cx="2088232" cy="723230"/>
            <a:chOff x="7020272" y="2129706"/>
            <a:chExt cx="2088232" cy="723230"/>
          </a:xfrm>
        </p:grpSpPr>
        <p:grpSp>
          <p:nvGrpSpPr>
            <p:cNvPr id="71" name="Group 70"/>
            <p:cNvGrpSpPr/>
            <p:nvPr/>
          </p:nvGrpSpPr>
          <p:grpSpPr>
            <a:xfrm>
              <a:off x="7020272" y="2129706"/>
              <a:ext cx="2088232" cy="723230"/>
              <a:chOff x="7092280" y="905570"/>
              <a:chExt cx="2088232" cy="723230"/>
            </a:xfrm>
          </p:grpSpPr>
          <p:sp>
            <p:nvSpPr>
              <p:cNvPr id="72" name="Cloud Callout 71"/>
              <p:cNvSpPr/>
              <p:nvPr/>
            </p:nvSpPr>
            <p:spPr>
              <a:xfrm>
                <a:off x="7092280" y="905570"/>
                <a:ext cx="1944216" cy="7232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7"/>
              <p:cNvSpPr txBox="1">
                <a:spLocks noChangeArrowheads="1"/>
              </p:cNvSpPr>
              <p:nvPr/>
            </p:nvSpPr>
            <p:spPr bwMode="auto">
              <a:xfrm>
                <a:off x="7236296" y="980728"/>
                <a:ext cx="1944216" cy="307777"/>
              </a:xfrm>
              <a:prstGeom prst="rect">
                <a:avLst/>
              </a:prstGeom>
              <a:noFill/>
              <a:ln w="9525">
                <a:noFill/>
                <a:miter lim="800000"/>
                <a:headEnd/>
                <a:tailEnd/>
              </a:ln>
            </p:spPr>
            <p:txBody>
              <a:bodyPr wrap="square">
                <a:spAutoFit/>
              </a:bodyPr>
              <a:lstStyle/>
              <a:p>
                <a:pPr>
                  <a:spcBef>
                    <a:spcPct val="50000"/>
                  </a:spcBef>
                </a:pPr>
                <a:r>
                  <a:rPr lang="en-US" sz="1400" dirty="0">
                    <a:sym typeface="Symbol"/>
                  </a:rPr>
                  <a:t>p</a:t>
                </a:r>
                <a:r>
                  <a:rPr lang="en-US" sz="1400" dirty="0" smtClean="0">
                    <a:sym typeface="Symbol"/>
                  </a:rPr>
                  <a:t>k</a:t>
                </a:r>
                <a:r>
                  <a:rPr lang="en-US" baseline="-25000" dirty="0" smtClean="0">
                    <a:sym typeface="Symbol"/>
                  </a:rPr>
                  <a:t>1</a:t>
                </a:r>
                <a:r>
                  <a:rPr lang="en-US" sz="1400" dirty="0" smtClean="0">
                    <a:sym typeface="Symbol"/>
                  </a:rPr>
                  <a:t>, pk</a:t>
                </a:r>
                <a:r>
                  <a:rPr lang="en-US" baseline="-25000" dirty="0" smtClean="0">
                    <a:sym typeface="Symbol"/>
                  </a:rPr>
                  <a:t>2</a:t>
                </a:r>
                <a:r>
                  <a:rPr lang="en-US" sz="1400" dirty="0" smtClean="0">
                    <a:sym typeface="Symbol"/>
                  </a:rPr>
                  <a:t>, pk</a:t>
                </a:r>
                <a:r>
                  <a:rPr lang="en-US" baseline="-25000" dirty="0" smtClean="0">
                    <a:sym typeface="Symbol"/>
                  </a:rPr>
                  <a:t>3</a:t>
                </a:r>
                <a:r>
                  <a:rPr lang="en-US" sz="1400" dirty="0" smtClean="0">
                    <a:sym typeface="Symbol"/>
                  </a:rPr>
                  <a:t>, pk</a:t>
                </a:r>
                <a:r>
                  <a:rPr lang="en-US" baseline="-25000" dirty="0" smtClean="0">
                    <a:sym typeface="Symbol"/>
                  </a:rPr>
                  <a:t>4</a:t>
                </a:r>
              </a:p>
            </p:txBody>
          </p:sp>
        </p:grpSp>
        <p:sp>
          <p:nvSpPr>
            <p:cNvPr id="6" name="Rectangle 5"/>
            <p:cNvSpPr/>
            <p:nvPr/>
          </p:nvSpPr>
          <p:spPr>
            <a:xfrm>
              <a:off x="7175598" y="2473151"/>
              <a:ext cx="1572866" cy="307777"/>
            </a:xfrm>
            <a:prstGeom prst="rect">
              <a:avLst/>
            </a:prstGeom>
          </p:spPr>
          <p:txBody>
            <a:bodyPr wrap="none">
              <a:spAutoFit/>
            </a:bodyPr>
            <a:lstStyle/>
            <a:p>
              <a:pPr lvl="0">
                <a:spcBef>
                  <a:spcPct val="50000"/>
                </a:spcBef>
              </a:pPr>
              <a:r>
                <a:rPr lang="en-US" sz="1400" dirty="0">
                  <a:solidFill>
                    <a:srgbClr val="0000FF"/>
                  </a:solidFill>
                  <a:sym typeface="Symbol"/>
                </a:rPr>
                <a:t>(pre-configured)</a:t>
              </a:r>
              <a:endParaRPr lang="en-US" sz="1400" dirty="0">
                <a:solidFill>
                  <a:srgbClr val="0000FF"/>
                </a:solidFill>
              </a:endParaRPr>
            </a:p>
          </p:txBody>
        </p:sp>
      </p:grpSp>
      <p:sp>
        <p:nvSpPr>
          <p:cNvPr id="76" name="Text Box 7"/>
          <p:cNvSpPr txBox="1">
            <a:spLocks noChangeArrowheads="1"/>
          </p:cNvSpPr>
          <p:nvPr/>
        </p:nvSpPr>
        <p:spPr bwMode="auto">
          <a:xfrm>
            <a:off x="323528" y="4993431"/>
            <a:ext cx="107173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a:t>
            </a:r>
            <a:r>
              <a:rPr lang="en-US" sz="1400" dirty="0" err="1" smtClean="0">
                <a:sym typeface="Symbol"/>
              </a:rPr>
              <a:t>pk</a:t>
            </a:r>
            <a:r>
              <a:rPr lang="en-US" baseline="-25000" dirty="0" err="1">
                <a:sym typeface="Symbol"/>
              </a:rPr>
              <a:t>S</a:t>
            </a:r>
            <a:r>
              <a:rPr lang="en-US" sz="1400" dirty="0" smtClean="0">
                <a:sym typeface="Symbol"/>
              </a:rPr>
              <a:t>, </a:t>
            </a:r>
            <a:r>
              <a:rPr lang="en-US" sz="1400" dirty="0" err="1" smtClean="0">
                <a:sym typeface="Symbol"/>
              </a:rPr>
              <a:t>sk</a:t>
            </a:r>
            <a:r>
              <a:rPr lang="en-US" baseline="-25000" dirty="0" err="1">
                <a:sym typeface="Symbol"/>
              </a:rPr>
              <a:t>S</a:t>
            </a:r>
            <a:r>
              <a:rPr lang="en-US" sz="1400" dirty="0" smtClean="0">
                <a:sym typeface="Symbol"/>
              </a:rPr>
              <a:t>)</a:t>
            </a:r>
            <a:endParaRPr lang="en-US" baseline="30000" dirty="0" smtClean="0">
              <a:solidFill>
                <a:srgbClr val="0000FF"/>
              </a:solidFill>
            </a:endParaRPr>
          </a:p>
        </p:txBody>
      </p:sp>
      <p:grpSp>
        <p:nvGrpSpPr>
          <p:cNvPr id="10" name="Group 9"/>
          <p:cNvGrpSpPr/>
          <p:nvPr/>
        </p:nvGrpSpPr>
        <p:grpSpPr>
          <a:xfrm>
            <a:off x="3226320" y="2204864"/>
            <a:ext cx="1013817" cy="900227"/>
            <a:chOff x="3226320" y="2204864"/>
            <a:chExt cx="1013817" cy="900227"/>
          </a:xfrm>
        </p:grpSpPr>
        <p:pic>
          <p:nvPicPr>
            <p:cNvPr id="8197" name="Picture 5" descr="Image result for certificate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5680" y="2533128"/>
              <a:ext cx="428972" cy="571963"/>
            </a:xfrm>
            <a:prstGeom prst="rect">
              <a:avLst/>
            </a:prstGeom>
            <a:noFill/>
            <a:extLst>
              <a:ext uri="{909E8E84-426E-40dd-AFC4-6F175D3DCCD1}">
                <a14:hiddenFill xmlns:a14="http://schemas.microsoft.com/office/drawing/2010/main">
                  <a:solidFill>
                    <a:srgbClr val="FFFFFF"/>
                  </a:solidFill>
                </a14:hiddenFill>
              </a:ext>
            </a:extLst>
          </p:spPr>
        </p:pic>
        <p:sp>
          <p:nvSpPr>
            <p:cNvPr id="77" name="Text Box 7"/>
            <p:cNvSpPr txBox="1">
              <a:spLocks noChangeArrowheads="1"/>
            </p:cNvSpPr>
            <p:nvPr/>
          </p:nvSpPr>
          <p:spPr bwMode="auto">
            <a:xfrm>
              <a:off x="3226320" y="2204864"/>
              <a:ext cx="1013817"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cert</a:t>
              </a:r>
              <a:r>
                <a:rPr lang="en-US" baseline="-25000" dirty="0" smtClean="0">
                  <a:sym typeface="Symbol"/>
                </a:rPr>
                <a:t>2 </a:t>
              </a:r>
              <a:r>
                <a:rPr lang="en-US" baseline="-25000" dirty="0">
                  <a:sym typeface="Symbol"/>
                </a:rPr>
                <a:t>S</a:t>
              </a:r>
              <a:endParaRPr lang="en-US" baseline="-25000" dirty="0" smtClean="0">
                <a:solidFill>
                  <a:srgbClr val="0000FF"/>
                </a:solidFill>
              </a:endParaRPr>
            </a:p>
          </p:txBody>
        </p:sp>
      </p:grpSp>
      <p:sp>
        <p:nvSpPr>
          <p:cNvPr id="78" name="Text Box 7"/>
          <p:cNvSpPr txBox="1">
            <a:spLocks noChangeArrowheads="1"/>
          </p:cNvSpPr>
          <p:nvPr/>
        </p:nvSpPr>
        <p:spPr bwMode="auto">
          <a:xfrm>
            <a:off x="2520330" y="3151421"/>
            <a:ext cx="2627734"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Certifying that </a:t>
            </a:r>
            <a:r>
              <a:rPr lang="en-US" sz="1400" dirty="0" err="1" smtClean="0">
                <a:sym typeface="Symbol"/>
              </a:rPr>
              <a:t>pk</a:t>
            </a:r>
            <a:r>
              <a:rPr lang="en-US" baseline="-25000" dirty="0" err="1" smtClean="0">
                <a:sym typeface="Symbol"/>
              </a:rPr>
              <a:t>S</a:t>
            </a:r>
            <a:r>
              <a:rPr lang="en-US" sz="1400" dirty="0" smtClean="0">
                <a:sym typeface="Symbol"/>
              </a:rPr>
              <a:t> is the public key of the server</a:t>
            </a:r>
            <a:endParaRPr lang="en-US" baseline="-25000" dirty="0" smtClean="0">
              <a:solidFill>
                <a:srgbClr val="0000FF"/>
              </a:solidFill>
            </a:endParaRPr>
          </a:p>
        </p:txBody>
      </p:sp>
    </p:spTree>
    <p:extLst>
      <p:ext uri="{BB962C8B-B14F-4D97-AF65-F5344CB8AC3E}">
        <p14:creationId xmlns:p14="http://schemas.microsoft.com/office/powerpoint/2010/main" val="3221481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5.55556E-7 2.96296E-6 L -0.28976 0.03935 " pathEditMode="relative" rAng="0" ptsTypes="AA">
                                      <p:cBhvr>
                                        <p:cTn id="42" dur="2000" fill="hold"/>
                                        <p:tgtEl>
                                          <p:spTgt spid="10"/>
                                        </p:tgtEl>
                                        <p:attrNameLst>
                                          <p:attrName>ppt_x</p:attrName>
                                          <p:attrName>ppt_y</p:attrName>
                                        </p:attrNameLst>
                                      </p:cBhvr>
                                      <p:rCtr x="-14497" y="1968"/>
                                    </p:animMotion>
                                  </p:childTnLst>
                                </p:cTn>
                              </p:par>
                              <p:par>
                                <p:cTn id="43" presetID="22" presetClass="exit" presetSubtype="4" fill="hold" grpId="1" nodeType="withEffect">
                                  <p:stCondLst>
                                    <p:cond delay="0"/>
                                  </p:stCondLst>
                                  <p:childTnLst>
                                    <p:animEffect transition="out" filter="wipe(down)">
                                      <p:cBhvr>
                                        <p:cTn id="44" dur="500"/>
                                        <p:tgtEl>
                                          <p:spTgt spid="78"/>
                                        </p:tgtEl>
                                      </p:cBhvr>
                                    </p:animEffect>
                                    <p:set>
                                      <p:cBhvr>
                                        <p:cTn id="45"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7" grpId="0"/>
      <p:bldP spid="48" grpId="0"/>
      <p:bldP spid="49" grpId="0"/>
      <p:bldP spid="58" grpId="0"/>
      <p:bldP spid="60" grpId="0"/>
      <p:bldP spid="61" grpId="0"/>
      <p:bldP spid="78" grpId="0"/>
      <p:bldP spid="7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a:xfrm>
            <a:off x="1671105" y="2348880"/>
            <a:ext cx="5349167" cy="244827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99097" y="2352030"/>
            <a:ext cx="5421175" cy="1941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
          <p:cNvSpPr txBox="1">
            <a:spLocks noChangeArrowheads="1"/>
          </p:cNvSpPr>
          <p:nvPr/>
        </p:nvSpPr>
        <p:spPr>
          <a:xfrm>
            <a:off x="35496" y="-27384"/>
            <a:ext cx="9217024" cy="797322"/>
          </a:xfrm>
          <a:prstGeom prst="rect">
            <a:avLst/>
          </a:prstGeom>
        </p:spPr>
        <p:txBody>
          <a:bodyPr/>
          <a:lstStyle/>
          <a:p>
            <a:pPr algn="ctr">
              <a:defRPr/>
            </a:pPr>
            <a:r>
              <a:rPr lang="en-US" sz="2600" kern="0" dirty="0" smtClean="0">
                <a:solidFill>
                  <a:srgbClr val="009900"/>
                </a:solidFill>
                <a:ea typeface="+mj-ea"/>
                <a:cs typeface="+mj-cs"/>
              </a:rPr>
              <a:t>Putting It All Together – SSL/TLS</a:t>
            </a:r>
          </a:p>
          <a:p>
            <a:pPr algn="ctr">
              <a:defRPr/>
            </a:pPr>
            <a:r>
              <a:rPr lang="en-US" sz="2600" kern="0" dirty="0" smtClean="0">
                <a:solidFill>
                  <a:srgbClr val="009900"/>
                </a:solidFill>
                <a:ea typeface="+mj-ea"/>
                <a:cs typeface="+mj-cs"/>
              </a:rPr>
              <a:t>(The Handshake Protocol)</a:t>
            </a:r>
          </a:p>
        </p:txBody>
      </p:sp>
      <p:sp>
        <p:nvSpPr>
          <p:cNvPr id="2050" name="AutoShape 2"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 name="AutoShape 2" descr="Image result for shiva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Image result for web serv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51" y="3085346"/>
            <a:ext cx="976313"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Image result for https clip 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Image result for https + brows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0365" y="3153901"/>
            <a:ext cx="1674123" cy="1211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Image result for certificate authority ic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7352" y="1305322"/>
            <a:ext cx="539502" cy="53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2604" y="1305322"/>
            <a:ext cx="539502" cy="53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7632" y="1305322"/>
            <a:ext cx="539502" cy="53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5784" y="1305322"/>
            <a:ext cx="539502" cy="53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 Box 7"/>
          <p:cNvSpPr txBox="1">
            <a:spLocks noChangeArrowheads="1"/>
          </p:cNvSpPr>
          <p:nvPr/>
        </p:nvSpPr>
        <p:spPr bwMode="auto">
          <a:xfrm>
            <a:off x="1979712" y="960983"/>
            <a:ext cx="92772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(pk</a:t>
            </a:r>
            <a:r>
              <a:rPr lang="en-US" baseline="-25000" dirty="0" smtClean="0">
                <a:sym typeface="Symbol"/>
              </a:rPr>
              <a:t>1</a:t>
            </a:r>
            <a:r>
              <a:rPr lang="en-US" sz="1400" dirty="0" smtClean="0">
                <a:sym typeface="Symbol"/>
              </a:rPr>
              <a:t>, sk</a:t>
            </a:r>
            <a:r>
              <a:rPr lang="en-US" baseline="-25000" dirty="0" smtClean="0">
                <a:sym typeface="Symbol"/>
              </a:rPr>
              <a:t>1</a:t>
            </a:r>
            <a:r>
              <a:rPr lang="en-US" sz="1400" dirty="0" smtClean="0">
                <a:sym typeface="Symbol"/>
              </a:rPr>
              <a:t>)</a:t>
            </a:r>
            <a:endParaRPr lang="en-US" baseline="30000" dirty="0" smtClean="0">
              <a:solidFill>
                <a:srgbClr val="0000FF"/>
              </a:solidFill>
            </a:endParaRPr>
          </a:p>
        </p:txBody>
      </p:sp>
      <p:sp>
        <p:nvSpPr>
          <p:cNvPr id="45" name="Text Box 7"/>
          <p:cNvSpPr txBox="1">
            <a:spLocks noChangeArrowheads="1"/>
          </p:cNvSpPr>
          <p:nvPr/>
        </p:nvSpPr>
        <p:spPr bwMode="auto">
          <a:xfrm>
            <a:off x="3203848" y="960983"/>
            <a:ext cx="103629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(pk</a:t>
            </a:r>
            <a:r>
              <a:rPr lang="en-US" baseline="-25000" dirty="0">
                <a:sym typeface="Symbol"/>
              </a:rPr>
              <a:t>2</a:t>
            </a:r>
            <a:r>
              <a:rPr lang="en-US" sz="1400" dirty="0" smtClean="0">
                <a:sym typeface="Symbol"/>
              </a:rPr>
              <a:t>, sk</a:t>
            </a:r>
            <a:r>
              <a:rPr lang="en-US" baseline="-25000" dirty="0">
                <a:sym typeface="Symbol"/>
              </a:rPr>
              <a:t>2</a:t>
            </a:r>
            <a:r>
              <a:rPr lang="en-US" sz="1400" dirty="0" smtClean="0">
                <a:sym typeface="Symbol"/>
              </a:rPr>
              <a:t>)</a:t>
            </a:r>
            <a:endParaRPr lang="en-US" baseline="30000" dirty="0" smtClean="0">
              <a:solidFill>
                <a:srgbClr val="0000FF"/>
              </a:solidFill>
            </a:endParaRPr>
          </a:p>
        </p:txBody>
      </p:sp>
      <p:sp>
        <p:nvSpPr>
          <p:cNvPr id="47" name="Text Box 7"/>
          <p:cNvSpPr txBox="1">
            <a:spLocks noChangeArrowheads="1"/>
          </p:cNvSpPr>
          <p:nvPr/>
        </p:nvSpPr>
        <p:spPr bwMode="auto">
          <a:xfrm>
            <a:off x="4463430" y="960983"/>
            <a:ext cx="103629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(pk</a:t>
            </a:r>
            <a:r>
              <a:rPr lang="en-US" baseline="-25000" dirty="0" smtClean="0">
                <a:sym typeface="Symbol"/>
              </a:rPr>
              <a:t>3</a:t>
            </a:r>
            <a:r>
              <a:rPr lang="en-US" sz="1400" dirty="0" smtClean="0">
                <a:sym typeface="Symbol"/>
              </a:rPr>
              <a:t>, sk</a:t>
            </a:r>
            <a:r>
              <a:rPr lang="en-US" baseline="-25000" dirty="0" smtClean="0">
                <a:sym typeface="Symbol"/>
              </a:rPr>
              <a:t>3</a:t>
            </a:r>
            <a:r>
              <a:rPr lang="en-US" sz="1400" dirty="0" smtClean="0">
                <a:sym typeface="Symbol"/>
              </a:rPr>
              <a:t>)</a:t>
            </a:r>
            <a:endParaRPr lang="en-US" baseline="30000" dirty="0" smtClean="0">
              <a:solidFill>
                <a:srgbClr val="0000FF"/>
              </a:solidFill>
            </a:endParaRPr>
          </a:p>
        </p:txBody>
      </p:sp>
      <p:sp>
        <p:nvSpPr>
          <p:cNvPr id="48" name="Text Box 7"/>
          <p:cNvSpPr txBox="1">
            <a:spLocks noChangeArrowheads="1"/>
          </p:cNvSpPr>
          <p:nvPr/>
        </p:nvSpPr>
        <p:spPr bwMode="auto">
          <a:xfrm>
            <a:off x="5759574" y="960983"/>
            <a:ext cx="103629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(pk</a:t>
            </a:r>
            <a:r>
              <a:rPr lang="en-US" baseline="-25000" dirty="0">
                <a:sym typeface="Symbol"/>
              </a:rPr>
              <a:t>4</a:t>
            </a:r>
            <a:r>
              <a:rPr lang="en-US" sz="1400" dirty="0" smtClean="0">
                <a:sym typeface="Symbol"/>
              </a:rPr>
              <a:t>, sk</a:t>
            </a:r>
            <a:r>
              <a:rPr lang="en-US" baseline="-25000" dirty="0">
                <a:sym typeface="Symbol"/>
              </a:rPr>
              <a:t>4</a:t>
            </a:r>
            <a:r>
              <a:rPr lang="en-US" sz="1400" dirty="0" smtClean="0">
                <a:sym typeface="Symbol"/>
              </a:rPr>
              <a:t>)</a:t>
            </a:r>
            <a:endParaRPr lang="en-US" baseline="30000" dirty="0" smtClean="0">
              <a:solidFill>
                <a:srgbClr val="0000FF"/>
              </a:solidFill>
            </a:endParaRPr>
          </a:p>
        </p:txBody>
      </p:sp>
      <p:sp>
        <p:nvSpPr>
          <p:cNvPr id="49" name="Text Box 7"/>
          <p:cNvSpPr txBox="1">
            <a:spLocks noChangeArrowheads="1"/>
          </p:cNvSpPr>
          <p:nvPr/>
        </p:nvSpPr>
        <p:spPr bwMode="auto">
          <a:xfrm>
            <a:off x="2187352" y="1844824"/>
            <a:ext cx="518145"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CA</a:t>
            </a:r>
            <a:r>
              <a:rPr lang="en-US" baseline="-25000" dirty="0" smtClean="0">
                <a:sym typeface="Symbol"/>
              </a:rPr>
              <a:t>1</a:t>
            </a:r>
            <a:endParaRPr lang="en-US" baseline="-25000" dirty="0" smtClean="0">
              <a:solidFill>
                <a:srgbClr val="0000FF"/>
              </a:solidFill>
            </a:endParaRPr>
          </a:p>
        </p:txBody>
      </p:sp>
      <p:sp>
        <p:nvSpPr>
          <p:cNvPr id="58" name="Text Box 7"/>
          <p:cNvSpPr txBox="1">
            <a:spLocks noChangeArrowheads="1"/>
          </p:cNvSpPr>
          <p:nvPr/>
        </p:nvSpPr>
        <p:spPr bwMode="auto">
          <a:xfrm>
            <a:off x="3469407" y="1864569"/>
            <a:ext cx="518145"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CA</a:t>
            </a:r>
            <a:r>
              <a:rPr lang="en-US" baseline="-25000" dirty="0">
                <a:sym typeface="Symbol"/>
              </a:rPr>
              <a:t>2</a:t>
            </a:r>
            <a:endParaRPr lang="en-US" baseline="-25000" dirty="0" smtClean="0">
              <a:solidFill>
                <a:srgbClr val="0000FF"/>
              </a:solidFill>
            </a:endParaRPr>
          </a:p>
        </p:txBody>
      </p:sp>
      <p:sp>
        <p:nvSpPr>
          <p:cNvPr id="60" name="Text Box 7"/>
          <p:cNvSpPr txBox="1">
            <a:spLocks noChangeArrowheads="1"/>
          </p:cNvSpPr>
          <p:nvPr/>
        </p:nvSpPr>
        <p:spPr bwMode="auto">
          <a:xfrm>
            <a:off x="4765551" y="1864569"/>
            <a:ext cx="518145"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CA</a:t>
            </a:r>
            <a:r>
              <a:rPr lang="en-US" baseline="-25000" dirty="0" smtClean="0">
                <a:sym typeface="Symbol"/>
              </a:rPr>
              <a:t>3</a:t>
            </a:r>
            <a:endParaRPr lang="en-US" baseline="-25000" dirty="0" smtClean="0">
              <a:solidFill>
                <a:srgbClr val="0000FF"/>
              </a:solidFill>
            </a:endParaRPr>
          </a:p>
        </p:txBody>
      </p:sp>
      <p:sp>
        <p:nvSpPr>
          <p:cNvPr id="61" name="Text Box 7"/>
          <p:cNvSpPr txBox="1">
            <a:spLocks noChangeArrowheads="1"/>
          </p:cNvSpPr>
          <p:nvPr/>
        </p:nvSpPr>
        <p:spPr bwMode="auto">
          <a:xfrm>
            <a:off x="6133703" y="1864569"/>
            <a:ext cx="518145"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CA</a:t>
            </a:r>
            <a:r>
              <a:rPr lang="en-US" baseline="-25000" dirty="0">
                <a:sym typeface="Symbol"/>
              </a:rPr>
              <a:t>4</a:t>
            </a:r>
            <a:endParaRPr lang="en-US" baseline="-25000" dirty="0" smtClean="0">
              <a:solidFill>
                <a:srgbClr val="0000FF"/>
              </a:solidFill>
            </a:endParaRPr>
          </a:p>
        </p:txBody>
      </p:sp>
      <p:grpSp>
        <p:nvGrpSpPr>
          <p:cNvPr id="7" name="Group 6"/>
          <p:cNvGrpSpPr/>
          <p:nvPr/>
        </p:nvGrpSpPr>
        <p:grpSpPr>
          <a:xfrm>
            <a:off x="7020272" y="2276872"/>
            <a:ext cx="2088232" cy="723230"/>
            <a:chOff x="7020272" y="2129706"/>
            <a:chExt cx="2088232" cy="723230"/>
          </a:xfrm>
        </p:grpSpPr>
        <p:grpSp>
          <p:nvGrpSpPr>
            <p:cNvPr id="71" name="Group 70"/>
            <p:cNvGrpSpPr/>
            <p:nvPr/>
          </p:nvGrpSpPr>
          <p:grpSpPr>
            <a:xfrm>
              <a:off x="7020272" y="2129706"/>
              <a:ext cx="2088232" cy="723230"/>
              <a:chOff x="7092280" y="905570"/>
              <a:chExt cx="2088232" cy="723230"/>
            </a:xfrm>
          </p:grpSpPr>
          <p:sp>
            <p:nvSpPr>
              <p:cNvPr id="72" name="Cloud Callout 71"/>
              <p:cNvSpPr/>
              <p:nvPr/>
            </p:nvSpPr>
            <p:spPr>
              <a:xfrm>
                <a:off x="7092280" y="905570"/>
                <a:ext cx="1944216" cy="7232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7"/>
              <p:cNvSpPr txBox="1">
                <a:spLocks noChangeArrowheads="1"/>
              </p:cNvSpPr>
              <p:nvPr/>
            </p:nvSpPr>
            <p:spPr bwMode="auto">
              <a:xfrm>
                <a:off x="7236296" y="980728"/>
                <a:ext cx="1944216" cy="307777"/>
              </a:xfrm>
              <a:prstGeom prst="rect">
                <a:avLst/>
              </a:prstGeom>
              <a:noFill/>
              <a:ln w="9525">
                <a:noFill/>
                <a:miter lim="800000"/>
                <a:headEnd/>
                <a:tailEnd/>
              </a:ln>
            </p:spPr>
            <p:txBody>
              <a:bodyPr wrap="square">
                <a:spAutoFit/>
              </a:bodyPr>
              <a:lstStyle/>
              <a:p>
                <a:pPr>
                  <a:spcBef>
                    <a:spcPct val="50000"/>
                  </a:spcBef>
                </a:pPr>
                <a:r>
                  <a:rPr lang="en-US" sz="1400" dirty="0">
                    <a:sym typeface="Symbol"/>
                  </a:rPr>
                  <a:t>p</a:t>
                </a:r>
                <a:r>
                  <a:rPr lang="en-US" sz="1400" dirty="0" smtClean="0">
                    <a:sym typeface="Symbol"/>
                  </a:rPr>
                  <a:t>k</a:t>
                </a:r>
                <a:r>
                  <a:rPr lang="en-US" baseline="-25000" dirty="0" smtClean="0">
                    <a:sym typeface="Symbol"/>
                  </a:rPr>
                  <a:t>1</a:t>
                </a:r>
                <a:r>
                  <a:rPr lang="en-US" sz="1400" dirty="0" smtClean="0">
                    <a:sym typeface="Symbol"/>
                  </a:rPr>
                  <a:t>, pk</a:t>
                </a:r>
                <a:r>
                  <a:rPr lang="en-US" baseline="-25000" dirty="0" smtClean="0">
                    <a:sym typeface="Symbol"/>
                  </a:rPr>
                  <a:t>2</a:t>
                </a:r>
                <a:r>
                  <a:rPr lang="en-US" sz="1400" dirty="0" smtClean="0">
                    <a:sym typeface="Symbol"/>
                  </a:rPr>
                  <a:t>, pk</a:t>
                </a:r>
                <a:r>
                  <a:rPr lang="en-US" baseline="-25000" dirty="0" smtClean="0">
                    <a:sym typeface="Symbol"/>
                  </a:rPr>
                  <a:t>3</a:t>
                </a:r>
                <a:r>
                  <a:rPr lang="en-US" sz="1400" dirty="0" smtClean="0">
                    <a:sym typeface="Symbol"/>
                  </a:rPr>
                  <a:t>, pk</a:t>
                </a:r>
                <a:r>
                  <a:rPr lang="en-US" baseline="-25000" dirty="0" smtClean="0">
                    <a:sym typeface="Symbol"/>
                  </a:rPr>
                  <a:t>4</a:t>
                </a:r>
              </a:p>
            </p:txBody>
          </p:sp>
        </p:grpSp>
        <p:sp>
          <p:nvSpPr>
            <p:cNvPr id="6" name="Rectangle 5"/>
            <p:cNvSpPr/>
            <p:nvPr/>
          </p:nvSpPr>
          <p:spPr>
            <a:xfrm>
              <a:off x="7175598" y="2473151"/>
              <a:ext cx="1572866" cy="307777"/>
            </a:xfrm>
            <a:prstGeom prst="rect">
              <a:avLst/>
            </a:prstGeom>
          </p:spPr>
          <p:txBody>
            <a:bodyPr wrap="none">
              <a:spAutoFit/>
            </a:bodyPr>
            <a:lstStyle/>
            <a:p>
              <a:pPr lvl="0">
                <a:spcBef>
                  <a:spcPct val="50000"/>
                </a:spcBef>
              </a:pPr>
              <a:r>
                <a:rPr lang="en-US" sz="1400" dirty="0">
                  <a:solidFill>
                    <a:srgbClr val="0000FF"/>
                  </a:solidFill>
                  <a:sym typeface="Symbol"/>
                </a:rPr>
                <a:t>(pre-configured)</a:t>
              </a:r>
              <a:endParaRPr lang="en-US" sz="1400" dirty="0">
                <a:solidFill>
                  <a:srgbClr val="0000FF"/>
                </a:solidFill>
              </a:endParaRPr>
            </a:p>
          </p:txBody>
        </p:sp>
      </p:grpSp>
      <p:sp>
        <p:nvSpPr>
          <p:cNvPr id="76" name="Text Box 7"/>
          <p:cNvSpPr txBox="1">
            <a:spLocks noChangeArrowheads="1"/>
          </p:cNvSpPr>
          <p:nvPr/>
        </p:nvSpPr>
        <p:spPr bwMode="auto">
          <a:xfrm>
            <a:off x="323528" y="4293096"/>
            <a:ext cx="107173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a:t>
            </a:r>
            <a:r>
              <a:rPr lang="en-US" sz="1400" dirty="0" err="1" smtClean="0">
                <a:sym typeface="Symbol"/>
              </a:rPr>
              <a:t>pk</a:t>
            </a:r>
            <a:r>
              <a:rPr lang="en-US" baseline="-25000" dirty="0" err="1">
                <a:sym typeface="Symbol"/>
              </a:rPr>
              <a:t>S</a:t>
            </a:r>
            <a:r>
              <a:rPr lang="en-US" sz="1400" dirty="0" smtClean="0">
                <a:sym typeface="Symbol"/>
              </a:rPr>
              <a:t>, </a:t>
            </a:r>
            <a:r>
              <a:rPr lang="en-US" sz="1400" dirty="0" err="1" smtClean="0">
                <a:sym typeface="Symbol"/>
              </a:rPr>
              <a:t>sk</a:t>
            </a:r>
            <a:r>
              <a:rPr lang="en-US" baseline="-25000" dirty="0" err="1">
                <a:sym typeface="Symbol"/>
              </a:rPr>
              <a:t>S</a:t>
            </a:r>
            <a:r>
              <a:rPr lang="en-US" sz="1400" dirty="0" smtClean="0">
                <a:sym typeface="Symbol"/>
              </a:rPr>
              <a:t>)</a:t>
            </a:r>
            <a:endParaRPr lang="en-US" baseline="30000" dirty="0" smtClean="0">
              <a:solidFill>
                <a:srgbClr val="0000FF"/>
              </a:solidFill>
            </a:endParaRPr>
          </a:p>
        </p:txBody>
      </p:sp>
      <p:grpSp>
        <p:nvGrpSpPr>
          <p:cNvPr id="10" name="Group 9"/>
          <p:cNvGrpSpPr/>
          <p:nvPr/>
        </p:nvGrpSpPr>
        <p:grpSpPr>
          <a:xfrm>
            <a:off x="685465" y="2132856"/>
            <a:ext cx="1069839" cy="900227"/>
            <a:chOff x="3226320" y="2204864"/>
            <a:chExt cx="1069839" cy="900227"/>
          </a:xfrm>
        </p:grpSpPr>
        <p:pic>
          <p:nvPicPr>
            <p:cNvPr id="8197" name="Picture 5" descr="Image result for certificate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5680" y="2533128"/>
              <a:ext cx="428972" cy="571963"/>
            </a:xfrm>
            <a:prstGeom prst="rect">
              <a:avLst/>
            </a:prstGeom>
            <a:noFill/>
            <a:extLst>
              <a:ext uri="{909E8E84-426E-40dd-AFC4-6F175D3DCCD1}">
                <a14:hiddenFill xmlns:a14="http://schemas.microsoft.com/office/drawing/2010/main">
                  <a:solidFill>
                    <a:srgbClr val="FFFFFF"/>
                  </a:solidFill>
                </a14:hiddenFill>
              </a:ext>
            </a:extLst>
          </p:spPr>
        </p:pic>
        <p:sp>
          <p:nvSpPr>
            <p:cNvPr id="77" name="Text Box 7"/>
            <p:cNvSpPr txBox="1">
              <a:spLocks noChangeArrowheads="1"/>
            </p:cNvSpPr>
            <p:nvPr/>
          </p:nvSpPr>
          <p:spPr bwMode="auto">
            <a:xfrm>
              <a:off x="3226320" y="2204864"/>
              <a:ext cx="1069839"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cert</a:t>
              </a:r>
              <a:r>
                <a:rPr lang="en-US" baseline="-25000" dirty="0" smtClean="0">
                  <a:sym typeface="Symbol"/>
                </a:rPr>
                <a:t>2 </a:t>
              </a:r>
              <a:r>
                <a:rPr lang="en-US" baseline="-25000" dirty="0">
                  <a:sym typeface="Symbol"/>
                </a:rPr>
                <a:t>S</a:t>
              </a:r>
              <a:endParaRPr lang="en-US" baseline="-25000" dirty="0" smtClean="0">
                <a:solidFill>
                  <a:srgbClr val="0000FF"/>
                </a:solidFill>
              </a:endParaRPr>
            </a:p>
          </p:txBody>
        </p:sp>
      </p:grpSp>
      <p:sp>
        <p:nvSpPr>
          <p:cNvPr id="36" name="Text Box 7"/>
          <p:cNvSpPr txBox="1">
            <a:spLocks noChangeArrowheads="1"/>
          </p:cNvSpPr>
          <p:nvPr/>
        </p:nvSpPr>
        <p:spPr bwMode="auto">
          <a:xfrm>
            <a:off x="7244679" y="4489375"/>
            <a:ext cx="1647801"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Random nonce N</a:t>
            </a:r>
            <a:r>
              <a:rPr lang="en-US" baseline="-25000" dirty="0" smtClean="0">
                <a:sym typeface="Symbol"/>
              </a:rPr>
              <a:t>C</a:t>
            </a:r>
            <a:endParaRPr lang="en-US" baseline="-25000" dirty="0" smtClean="0">
              <a:solidFill>
                <a:srgbClr val="0000FF"/>
              </a:solidFill>
            </a:endParaRPr>
          </a:p>
        </p:txBody>
      </p:sp>
      <p:cxnSp>
        <p:nvCxnSpPr>
          <p:cNvPr id="52" name="Straight Arrow Connector 51"/>
          <p:cNvCxnSpPr/>
          <p:nvPr/>
        </p:nvCxnSpPr>
        <p:spPr>
          <a:xfrm flipH="1">
            <a:off x="1691680" y="2780928"/>
            <a:ext cx="5184576" cy="0"/>
          </a:xfrm>
          <a:prstGeom prst="straightConnector1">
            <a:avLst/>
          </a:prstGeom>
          <a:ln w="25400">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53" name="Text Box 7"/>
          <p:cNvSpPr txBox="1">
            <a:spLocks noChangeArrowheads="1"/>
          </p:cNvSpPr>
          <p:nvPr/>
        </p:nvSpPr>
        <p:spPr bwMode="auto">
          <a:xfrm>
            <a:off x="1599097" y="2473151"/>
            <a:ext cx="5637199"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Supported </a:t>
            </a:r>
            <a:r>
              <a:rPr lang="en-US" sz="1400" dirty="0" err="1" smtClean="0">
                <a:sym typeface="Symbol"/>
              </a:rPr>
              <a:t>ciphersuites</a:t>
            </a:r>
            <a:r>
              <a:rPr lang="en-US" sz="1400" dirty="0" smtClean="0">
                <a:sym typeface="Symbol"/>
              </a:rPr>
              <a:t> (hash functions, block ciphers, </a:t>
            </a:r>
            <a:r>
              <a:rPr lang="en-US" sz="1400" dirty="0" err="1" smtClean="0">
                <a:sym typeface="Symbol"/>
              </a:rPr>
              <a:t>etc</a:t>
            </a:r>
            <a:r>
              <a:rPr lang="en-US" sz="1400" dirty="0" smtClean="0">
                <a:sym typeface="Symbol"/>
              </a:rPr>
              <a:t>), N</a:t>
            </a:r>
            <a:r>
              <a:rPr lang="en-US" sz="1400" baseline="-25000" dirty="0" smtClean="0">
                <a:sym typeface="Symbol"/>
              </a:rPr>
              <a:t>C</a:t>
            </a:r>
            <a:endParaRPr lang="en-US" sz="1400" baseline="-25000" dirty="0" smtClean="0">
              <a:solidFill>
                <a:srgbClr val="0000FF"/>
              </a:solidFill>
            </a:endParaRPr>
          </a:p>
        </p:txBody>
      </p:sp>
      <p:cxnSp>
        <p:nvCxnSpPr>
          <p:cNvPr id="54" name="Straight Arrow Connector 53"/>
          <p:cNvCxnSpPr/>
          <p:nvPr/>
        </p:nvCxnSpPr>
        <p:spPr>
          <a:xfrm flipH="1">
            <a:off x="1691680" y="3645024"/>
            <a:ext cx="5184576" cy="0"/>
          </a:xfrm>
          <a:prstGeom prst="straightConnector1">
            <a:avLst/>
          </a:prstGeom>
          <a:ln w="25400">
            <a:solidFill>
              <a:srgbClr val="5E1EFE"/>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5" name="Text Box 7"/>
          <p:cNvSpPr txBox="1">
            <a:spLocks noChangeArrowheads="1"/>
          </p:cNvSpPr>
          <p:nvPr/>
        </p:nvSpPr>
        <p:spPr bwMode="auto">
          <a:xfrm>
            <a:off x="107504" y="4705399"/>
            <a:ext cx="1647801"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Random nonce N</a:t>
            </a:r>
            <a:r>
              <a:rPr lang="en-US" baseline="-25000" dirty="0">
                <a:sym typeface="Symbol"/>
              </a:rPr>
              <a:t>S</a:t>
            </a:r>
            <a:endParaRPr lang="en-US" baseline="-25000" dirty="0" smtClean="0">
              <a:solidFill>
                <a:srgbClr val="0000FF"/>
              </a:solidFill>
            </a:endParaRPr>
          </a:p>
        </p:txBody>
      </p:sp>
      <p:sp>
        <p:nvSpPr>
          <p:cNvPr id="56" name="Text Box 7"/>
          <p:cNvSpPr txBox="1">
            <a:spLocks noChangeArrowheads="1"/>
          </p:cNvSpPr>
          <p:nvPr/>
        </p:nvSpPr>
        <p:spPr bwMode="auto">
          <a:xfrm>
            <a:off x="1691680" y="3337247"/>
            <a:ext cx="333294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Corresponding </a:t>
            </a:r>
            <a:r>
              <a:rPr lang="en-US" sz="1400" dirty="0" err="1" smtClean="0">
                <a:sym typeface="Symbol"/>
              </a:rPr>
              <a:t>ciphersuites</a:t>
            </a:r>
            <a:r>
              <a:rPr lang="en-US" sz="1400" dirty="0" smtClean="0">
                <a:sym typeface="Symbol"/>
              </a:rPr>
              <a:t>,  N</a:t>
            </a:r>
            <a:r>
              <a:rPr lang="en-US" baseline="-25000" dirty="0" smtClean="0">
                <a:sym typeface="Symbol"/>
              </a:rPr>
              <a:t>S</a:t>
            </a:r>
            <a:r>
              <a:rPr lang="en-US" sz="1400" dirty="0" smtClean="0">
                <a:sym typeface="Symbol"/>
              </a:rPr>
              <a:t>, </a:t>
            </a:r>
            <a:r>
              <a:rPr lang="en-US" sz="1400" dirty="0" err="1" smtClean="0">
                <a:sym typeface="Symbol"/>
              </a:rPr>
              <a:t>pk</a:t>
            </a:r>
            <a:r>
              <a:rPr lang="en-US" baseline="-25000" dirty="0" err="1" smtClean="0">
                <a:sym typeface="Symbol"/>
              </a:rPr>
              <a:t>S</a:t>
            </a:r>
            <a:r>
              <a:rPr lang="en-US" sz="1400" dirty="0" smtClean="0">
                <a:sym typeface="Symbol"/>
              </a:rPr>
              <a:t>, </a:t>
            </a:r>
            <a:endParaRPr lang="en-US" baseline="-25000" dirty="0" smtClean="0">
              <a:solidFill>
                <a:srgbClr val="0000FF"/>
              </a:solidFill>
            </a:endParaRPr>
          </a:p>
        </p:txBody>
      </p:sp>
      <p:grpSp>
        <p:nvGrpSpPr>
          <p:cNvPr id="57" name="Group 56"/>
          <p:cNvGrpSpPr/>
          <p:nvPr/>
        </p:nvGrpSpPr>
        <p:grpSpPr>
          <a:xfrm>
            <a:off x="4977383" y="2780928"/>
            <a:ext cx="1394817" cy="828219"/>
            <a:chOff x="3415680" y="2276872"/>
            <a:chExt cx="1394817" cy="828219"/>
          </a:xfrm>
        </p:grpSpPr>
        <p:pic>
          <p:nvPicPr>
            <p:cNvPr id="59" name="Picture 5" descr="Image result for certificate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5680" y="2533128"/>
              <a:ext cx="428972" cy="571963"/>
            </a:xfrm>
            <a:prstGeom prst="rect">
              <a:avLst/>
            </a:prstGeom>
            <a:noFill/>
            <a:extLst>
              <a:ext uri="{909E8E84-426E-40dd-AFC4-6F175D3DCCD1}">
                <a14:hiddenFill xmlns:a14="http://schemas.microsoft.com/office/drawing/2010/main">
                  <a:solidFill>
                    <a:srgbClr val="FFFFFF"/>
                  </a:solidFill>
                </a14:hiddenFill>
              </a:ext>
            </a:extLst>
          </p:spPr>
        </p:pic>
        <p:sp>
          <p:nvSpPr>
            <p:cNvPr id="62" name="Text Box 7"/>
            <p:cNvSpPr txBox="1">
              <a:spLocks noChangeArrowheads="1"/>
            </p:cNvSpPr>
            <p:nvPr/>
          </p:nvSpPr>
          <p:spPr bwMode="auto">
            <a:xfrm>
              <a:off x="3730377" y="2276872"/>
              <a:ext cx="108012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cert</a:t>
              </a:r>
              <a:r>
                <a:rPr lang="en-US" baseline="-25000" dirty="0" smtClean="0">
                  <a:sym typeface="Symbol"/>
                </a:rPr>
                <a:t>2 </a:t>
              </a:r>
              <a:r>
                <a:rPr lang="en-US" baseline="-25000" dirty="0">
                  <a:sym typeface="Symbol"/>
                </a:rPr>
                <a:t>S</a:t>
              </a:r>
              <a:endParaRPr lang="en-US" baseline="-25000" dirty="0" smtClean="0">
                <a:solidFill>
                  <a:srgbClr val="0000FF"/>
                </a:solidFill>
              </a:endParaRPr>
            </a:p>
          </p:txBody>
        </p:sp>
      </p:grpSp>
      <p:grpSp>
        <p:nvGrpSpPr>
          <p:cNvPr id="14" name="Group 13"/>
          <p:cNvGrpSpPr/>
          <p:nvPr/>
        </p:nvGrpSpPr>
        <p:grpSpPr>
          <a:xfrm>
            <a:off x="6524600" y="4797152"/>
            <a:ext cx="2871936" cy="460177"/>
            <a:chOff x="3203848" y="5497487"/>
            <a:chExt cx="2871936" cy="460177"/>
          </a:xfrm>
        </p:grpSpPr>
        <p:sp>
          <p:nvSpPr>
            <p:cNvPr id="63" name="Text Box 7"/>
            <p:cNvSpPr txBox="1">
              <a:spLocks noChangeArrowheads="1"/>
            </p:cNvSpPr>
            <p:nvPr/>
          </p:nvSpPr>
          <p:spPr bwMode="auto">
            <a:xfrm>
              <a:off x="3203848" y="5649887"/>
              <a:ext cx="287193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Vrfy</a:t>
              </a:r>
              <a:r>
                <a:rPr lang="en-US" baseline="-25000" dirty="0" smtClean="0">
                  <a:sym typeface="Symbol"/>
                </a:rPr>
                <a:t>pk</a:t>
              </a:r>
              <a:r>
                <a:rPr lang="en-US" baseline="-50000" dirty="0" smtClean="0">
                  <a:sym typeface="Symbol"/>
                </a:rPr>
                <a:t>2</a:t>
              </a:r>
              <a:r>
                <a:rPr lang="en-US" sz="1400" dirty="0" smtClean="0">
                  <a:sym typeface="Symbol"/>
                </a:rPr>
                <a:t>(</a:t>
              </a:r>
              <a:r>
                <a:rPr lang="en-US" sz="1400" dirty="0" err="1" smtClean="0">
                  <a:sym typeface="Symbol"/>
                </a:rPr>
                <a:t>pk</a:t>
              </a:r>
              <a:r>
                <a:rPr lang="en-US" baseline="-25000" dirty="0" err="1" smtClean="0">
                  <a:sym typeface="Symbol"/>
                </a:rPr>
                <a:t>S</a:t>
              </a:r>
              <a:r>
                <a:rPr lang="en-US" sz="1400" dirty="0" smtClean="0">
                  <a:sym typeface="Symbol"/>
                </a:rPr>
                <a:t>, cert</a:t>
              </a:r>
              <a:r>
                <a:rPr lang="en-US" baseline="-25000" dirty="0" smtClean="0">
                  <a:sym typeface="Symbol"/>
                </a:rPr>
                <a:t>2S</a:t>
              </a:r>
              <a:r>
                <a:rPr lang="en-US" sz="1400" dirty="0" smtClean="0">
                  <a:sym typeface="Symbol"/>
                </a:rPr>
                <a:t>)   =   1</a:t>
              </a:r>
              <a:endParaRPr lang="en-US" baseline="-25000" dirty="0" smtClean="0">
                <a:solidFill>
                  <a:srgbClr val="0000FF"/>
                </a:solidFill>
              </a:endParaRPr>
            </a:p>
          </p:txBody>
        </p:sp>
        <p:sp>
          <p:nvSpPr>
            <p:cNvPr id="64" name="Text Box 7"/>
            <p:cNvSpPr txBox="1">
              <a:spLocks noChangeArrowheads="1"/>
            </p:cNvSpPr>
            <p:nvPr/>
          </p:nvSpPr>
          <p:spPr bwMode="auto">
            <a:xfrm>
              <a:off x="5220072" y="5497487"/>
              <a:ext cx="425561"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a:t>
              </a:r>
              <a:endParaRPr lang="en-US" baseline="-25000" dirty="0" smtClean="0">
                <a:solidFill>
                  <a:srgbClr val="0000FF"/>
                </a:solidFill>
              </a:endParaRPr>
            </a:p>
          </p:txBody>
        </p:sp>
      </p:grpSp>
      <p:sp>
        <p:nvSpPr>
          <p:cNvPr id="65" name="Text Box 7"/>
          <p:cNvSpPr txBox="1">
            <a:spLocks noChangeArrowheads="1"/>
          </p:cNvSpPr>
          <p:nvPr/>
        </p:nvSpPr>
        <p:spPr bwMode="auto">
          <a:xfrm>
            <a:off x="6345535" y="5353471"/>
            <a:ext cx="2906985"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(c, </a:t>
            </a:r>
            <a:r>
              <a:rPr lang="en-US" sz="1400" dirty="0" err="1" smtClean="0">
                <a:sym typeface="Symbol"/>
              </a:rPr>
              <a:t>pmk</a:t>
            </a:r>
            <a:r>
              <a:rPr lang="en-US" sz="1400" dirty="0" smtClean="0">
                <a:sym typeface="Symbol"/>
              </a:rPr>
              <a:t>)   </a:t>
            </a:r>
            <a:r>
              <a:rPr lang="en-US" sz="1400" dirty="0" err="1" smtClean="0">
                <a:sym typeface="Symbol"/>
              </a:rPr>
              <a:t>Encaps</a:t>
            </a:r>
            <a:r>
              <a:rPr lang="en-US" sz="1400" baseline="-25000" dirty="0" err="1" smtClean="0">
                <a:sym typeface="Symbol"/>
              </a:rPr>
              <a:t>pkS</a:t>
            </a:r>
            <a:r>
              <a:rPr lang="en-US" sz="1400" dirty="0" smtClean="0">
                <a:sym typeface="Symbol"/>
              </a:rPr>
              <a:t>(1</a:t>
            </a:r>
            <a:r>
              <a:rPr lang="en-US" sz="1400" baseline="30000" dirty="0" smtClean="0">
                <a:sym typeface="Symbol"/>
              </a:rPr>
              <a:t>n</a:t>
            </a:r>
            <a:r>
              <a:rPr lang="en-US" sz="1400" dirty="0" smtClean="0">
                <a:sym typeface="Symbol"/>
              </a:rPr>
              <a:t>) </a:t>
            </a:r>
            <a:endParaRPr lang="en-US" baseline="-25000" dirty="0" smtClean="0">
              <a:solidFill>
                <a:srgbClr val="0000FF"/>
              </a:solidFill>
            </a:endParaRPr>
          </a:p>
        </p:txBody>
      </p:sp>
      <p:sp>
        <p:nvSpPr>
          <p:cNvPr id="66" name="Text Box 7"/>
          <p:cNvSpPr txBox="1">
            <a:spLocks noChangeArrowheads="1"/>
          </p:cNvSpPr>
          <p:nvPr/>
        </p:nvSpPr>
        <p:spPr bwMode="auto">
          <a:xfrm>
            <a:off x="6948264" y="5713511"/>
            <a:ext cx="2088232" cy="307777"/>
          </a:xfrm>
          <a:prstGeom prst="rect">
            <a:avLst/>
          </a:prstGeom>
          <a:noFill/>
          <a:ln w="9525">
            <a:noFill/>
            <a:miter lim="800000"/>
            <a:headEnd/>
            <a:tailEnd/>
          </a:ln>
        </p:spPr>
        <p:txBody>
          <a:bodyPr wrap="square">
            <a:spAutoFit/>
          </a:bodyPr>
          <a:lstStyle/>
          <a:p>
            <a:pPr>
              <a:spcBef>
                <a:spcPct val="50000"/>
              </a:spcBef>
            </a:pPr>
            <a:r>
              <a:rPr lang="en-US" sz="1400" dirty="0" err="1" smtClean="0">
                <a:sym typeface="Symbol"/>
              </a:rPr>
              <a:t>mk</a:t>
            </a:r>
            <a:r>
              <a:rPr lang="en-US" sz="1400" dirty="0" smtClean="0">
                <a:sym typeface="Symbol"/>
              </a:rPr>
              <a:t>:= KDF(</a:t>
            </a:r>
            <a:r>
              <a:rPr lang="en-US" sz="1400" dirty="0" err="1" smtClean="0">
                <a:sym typeface="Symbol"/>
              </a:rPr>
              <a:t>pmk</a:t>
            </a:r>
            <a:r>
              <a:rPr lang="en-US" sz="1400" dirty="0" smtClean="0">
                <a:sym typeface="Symbol"/>
              </a:rPr>
              <a:t>, </a:t>
            </a:r>
            <a:r>
              <a:rPr lang="en-US" sz="1400" dirty="0" err="1" smtClean="0">
                <a:sym typeface="Symbol"/>
              </a:rPr>
              <a:t>N</a:t>
            </a:r>
            <a:r>
              <a:rPr lang="en-US" baseline="-25000" dirty="0" err="1" smtClean="0">
                <a:sym typeface="Symbol"/>
              </a:rPr>
              <a:t>c</a:t>
            </a:r>
            <a:r>
              <a:rPr lang="en-US" sz="1400" dirty="0" smtClean="0">
                <a:sym typeface="Symbol"/>
              </a:rPr>
              <a:t>, N</a:t>
            </a:r>
            <a:r>
              <a:rPr lang="en-US" baseline="-25000" dirty="0" smtClean="0">
                <a:sym typeface="Symbol"/>
              </a:rPr>
              <a:t>s</a:t>
            </a:r>
            <a:r>
              <a:rPr lang="en-US" sz="1400" dirty="0" smtClean="0">
                <a:sym typeface="Symbol"/>
              </a:rPr>
              <a:t>)</a:t>
            </a:r>
            <a:endParaRPr lang="en-US" baseline="-25000" dirty="0" smtClean="0">
              <a:solidFill>
                <a:srgbClr val="0000FF"/>
              </a:solidFill>
            </a:endParaRPr>
          </a:p>
        </p:txBody>
      </p:sp>
      <p:sp>
        <p:nvSpPr>
          <p:cNvPr id="67" name="Text Box 7"/>
          <p:cNvSpPr txBox="1">
            <a:spLocks noChangeArrowheads="1"/>
          </p:cNvSpPr>
          <p:nvPr/>
        </p:nvSpPr>
        <p:spPr bwMode="auto">
          <a:xfrm>
            <a:off x="6660232" y="6145559"/>
            <a:ext cx="2376264" cy="307777"/>
          </a:xfrm>
          <a:prstGeom prst="rect">
            <a:avLst/>
          </a:prstGeom>
          <a:noFill/>
          <a:ln w="9525">
            <a:noFill/>
            <a:miter lim="800000"/>
            <a:headEnd/>
            <a:tailEnd/>
          </a:ln>
        </p:spPr>
        <p:txBody>
          <a:bodyPr wrap="square">
            <a:spAutoFit/>
          </a:bodyPr>
          <a:lstStyle/>
          <a:p>
            <a:pPr>
              <a:spcBef>
                <a:spcPct val="50000"/>
              </a:spcBef>
            </a:pPr>
            <a:r>
              <a:rPr lang="en-US" sz="1400" dirty="0" err="1" smtClean="0">
                <a:sym typeface="Symbol"/>
              </a:rPr>
              <a:t>k</a:t>
            </a:r>
            <a:r>
              <a:rPr lang="en-US" baseline="-25000" dirty="0" err="1" smtClean="0">
                <a:sym typeface="Symbol"/>
              </a:rPr>
              <a:t>C</a:t>
            </a:r>
            <a:r>
              <a:rPr lang="en-US" sz="1400" dirty="0" smtClean="0">
                <a:sym typeface="Symbol"/>
              </a:rPr>
              <a:t>, </a:t>
            </a:r>
            <a:r>
              <a:rPr lang="en-US" sz="1400" dirty="0" err="1" smtClean="0">
                <a:sym typeface="Symbol"/>
              </a:rPr>
              <a:t>k’</a:t>
            </a:r>
            <a:r>
              <a:rPr lang="en-US" baseline="-25000" dirty="0" err="1" smtClean="0">
                <a:sym typeface="Symbol"/>
              </a:rPr>
              <a:t>C</a:t>
            </a:r>
            <a:r>
              <a:rPr lang="en-US" sz="1400" dirty="0" smtClean="0">
                <a:sym typeface="Symbol"/>
              </a:rPr>
              <a:t>, </a:t>
            </a:r>
            <a:r>
              <a:rPr lang="en-US" sz="1400" dirty="0" err="1" smtClean="0">
                <a:sym typeface="Symbol"/>
              </a:rPr>
              <a:t>k</a:t>
            </a:r>
            <a:r>
              <a:rPr lang="en-US" baseline="-25000" dirty="0" err="1" smtClean="0">
                <a:sym typeface="Symbol"/>
              </a:rPr>
              <a:t>S</a:t>
            </a:r>
            <a:r>
              <a:rPr lang="en-US" sz="1400" dirty="0" smtClean="0">
                <a:sym typeface="Symbol"/>
              </a:rPr>
              <a:t>, </a:t>
            </a:r>
            <a:r>
              <a:rPr lang="en-US" sz="1400" dirty="0" err="1" smtClean="0">
                <a:sym typeface="Symbol"/>
              </a:rPr>
              <a:t>k’</a:t>
            </a:r>
            <a:r>
              <a:rPr lang="en-US" baseline="-25000" dirty="0" err="1" smtClean="0">
                <a:sym typeface="Symbol"/>
              </a:rPr>
              <a:t>S</a:t>
            </a:r>
            <a:r>
              <a:rPr lang="en-US" sz="1400" dirty="0" smtClean="0">
                <a:sym typeface="Symbol"/>
              </a:rPr>
              <a:t>:= PRG(</a:t>
            </a:r>
            <a:r>
              <a:rPr lang="en-US" sz="1400" dirty="0" err="1" smtClean="0">
                <a:sym typeface="Symbol"/>
              </a:rPr>
              <a:t>mk</a:t>
            </a:r>
            <a:r>
              <a:rPr lang="en-US" sz="1400" dirty="0" smtClean="0">
                <a:sym typeface="Symbol"/>
              </a:rPr>
              <a:t>)</a:t>
            </a:r>
            <a:endParaRPr lang="en-US" baseline="-25000" dirty="0" smtClean="0">
              <a:solidFill>
                <a:srgbClr val="0000FF"/>
              </a:solidFill>
            </a:endParaRPr>
          </a:p>
        </p:txBody>
      </p:sp>
      <p:cxnSp>
        <p:nvCxnSpPr>
          <p:cNvPr id="68" name="Straight Arrow Connector 67"/>
          <p:cNvCxnSpPr/>
          <p:nvPr/>
        </p:nvCxnSpPr>
        <p:spPr>
          <a:xfrm flipH="1">
            <a:off x="1755304" y="4221088"/>
            <a:ext cx="5120952" cy="0"/>
          </a:xfrm>
          <a:prstGeom prst="straightConnector1">
            <a:avLst/>
          </a:prstGeom>
          <a:ln w="25400">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69" name="Text Box 7"/>
          <p:cNvSpPr txBox="1">
            <a:spLocks noChangeArrowheads="1"/>
          </p:cNvSpPr>
          <p:nvPr/>
        </p:nvSpPr>
        <p:spPr bwMode="auto">
          <a:xfrm>
            <a:off x="3635897" y="3861048"/>
            <a:ext cx="50405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c</a:t>
            </a:r>
            <a:endParaRPr lang="en-US" baseline="-25000" dirty="0" smtClean="0">
              <a:solidFill>
                <a:srgbClr val="0000FF"/>
              </a:solidFill>
            </a:endParaRPr>
          </a:p>
        </p:txBody>
      </p:sp>
      <p:cxnSp>
        <p:nvCxnSpPr>
          <p:cNvPr id="70" name="Straight Arrow Connector 69"/>
          <p:cNvCxnSpPr/>
          <p:nvPr/>
        </p:nvCxnSpPr>
        <p:spPr>
          <a:xfrm flipH="1">
            <a:off x="1763688" y="4725144"/>
            <a:ext cx="5120952" cy="0"/>
          </a:xfrm>
          <a:prstGeom prst="straightConnector1">
            <a:avLst/>
          </a:prstGeom>
          <a:ln w="25400">
            <a:solidFill>
              <a:srgbClr val="009900"/>
            </a:solidFill>
            <a:tailEnd type="triangle"/>
          </a:ln>
        </p:spPr>
        <p:style>
          <a:lnRef idx="1">
            <a:schemeClr val="accent1"/>
          </a:lnRef>
          <a:fillRef idx="0">
            <a:schemeClr val="accent1"/>
          </a:fillRef>
          <a:effectRef idx="0">
            <a:schemeClr val="accent1"/>
          </a:effectRef>
          <a:fontRef idx="minor">
            <a:schemeClr val="tx1"/>
          </a:fontRef>
        </p:style>
      </p:cxnSp>
      <p:sp>
        <p:nvSpPr>
          <p:cNvPr id="75" name="Text Box 7"/>
          <p:cNvSpPr txBox="1">
            <a:spLocks noChangeArrowheads="1"/>
          </p:cNvSpPr>
          <p:nvPr/>
        </p:nvSpPr>
        <p:spPr bwMode="auto">
          <a:xfrm>
            <a:off x="3471305" y="4365104"/>
            <a:ext cx="3332943" cy="369332"/>
          </a:xfrm>
          <a:prstGeom prst="rect">
            <a:avLst/>
          </a:prstGeom>
          <a:noFill/>
          <a:ln w="9525">
            <a:noFill/>
            <a:miter lim="800000"/>
            <a:headEnd/>
            <a:tailEnd/>
          </a:ln>
        </p:spPr>
        <p:txBody>
          <a:bodyPr wrap="square">
            <a:spAutoFit/>
          </a:bodyPr>
          <a:lstStyle/>
          <a:p>
            <a:pPr>
              <a:spcBef>
                <a:spcPct val="50000"/>
              </a:spcBef>
            </a:pPr>
            <a:r>
              <a:rPr lang="en-US" dirty="0" smtClean="0">
                <a:sym typeface="Symbol"/>
              </a:rPr>
              <a:t></a:t>
            </a:r>
            <a:r>
              <a:rPr lang="en-US" baseline="-25000" dirty="0" smtClean="0">
                <a:sym typeface="Symbol"/>
              </a:rPr>
              <a:t>C</a:t>
            </a:r>
            <a:r>
              <a:rPr lang="en-US" sz="1400" dirty="0" smtClean="0">
                <a:sym typeface="Symbol"/>
              </a:rPr>
              <a:t> := </a:t>
            </a:r>
            <a:r>
              <a:rPr lang="en-US" sz="1400" dirty="0" err="1" smtClean="0">
                <a:sym typeface="Symbol"/>
              </a:rPr>
              <a:t>Mac</a:t>
            </a:r>
            <a:r>
              <a:rPr lang="en-US" baseline="-25000" dirty="0" err="1" smtClean="0">
                <a:sym typeface="Symbol"/>
              </a:rPr>
              <a:t>mk</a:t>
            </a:r>
            <a:r>
              <a:rPr lang="en-US" sz="1400" dirty="0" smtClean="0">
                <a:sym typeface="Symbol"/>
              </a:rPr>
              <a:t>(transcript)</a:t>
            </a:r>
            <a:endParaRPr lang="en-US" baseline="-25000" dirty="0" smtClean="0">
              <a:solidFill>
                <a:srgbClr val="0000FF"/>
              </a:solidFill>
            </a:endParaRPr>
          </a:p>
        </p:txBody>
      </p:sp>
      <p:sp>
        <p:nvSpPr>
          <p:cNvPr id="79" name="Text Box 7"/>
          <p:cNvSpPr txBox="1">
            <a:spLocks noChangeArrowheads="1"/>
          </p:cNvSpPr>
          <p:nvPr/>
        </p:nvSpPr>
        <p:spPr bwMode="auto">
          <a:xfrm>
            <a:off x="107504" y="5085184"/>
            <a:ext cx="1944216" cy="307777"/>
          </a:xfrm>
          <a:prstGeom prst="rect">
            <a:avLst/>
          </a:prstGeom>
          <a:noFill/>
          <a:ln w="9525">
            <a:noFill/>
            <a:miter lim="800000"/>
            <a:headEnd/>
            <a:tailEnd/>
          </a:ln>
        </p:spPr>
        <p:txBody>
          <a:bodyPr wrap="square">
            <a:spAutoFit/>
          </a:bodyPr>
          <a:lstStyle/>
          <a:p>
            <a:pPr>
              <a:spcBef>
                <a:spcPct val="50000"/>
              </a:spcBef>
            </a:pPr>
            <a:r>
              <a:rPr lang="en-US" sz="1400" dirty="0" err="1">
                <a:sym typeface="Symbol"/>
              </a:rPr>
              <a:t>p</a:t>
            </a:r>
            <a:r>
              <a:rPr lang="en-US" sz="1400" dirty="0" err="1" smtClean="0">
                <a:sym typeface="Symbol"/>
              </a:rPr>
              <a:t>mk</a:t>
            </a:r>
            <a:r>
              <a:rPr lang="en-US" sz="1400" dirty="0" smtClean="0">
                <a:sym typeface="Symbol"/>
              </a:rPr>
              <a:t>:= </a:t>
            </a:r>
            <a:r>
              <a:rPr lang="en-US" sz="1400" dirty="0" err="1" smtClean="0">
                <a:sym typeface="Symbol"/>
              </a:rPr>
              <a:t>Decaps</a:t>
            </a:r>
            <a:r>
              <a:rPr lang="en-US" baseline="-25000" dirty="0" err="1" smtClean="0">
                <a:sym typeface="Symbol"/>
              </a:rPr>
              <a:t>sk</a:t>
            </a:r>
            <a:r>
              <a:rPr lang="en-US" baseline="-50000" dirty="0" err="1" smtClean="0">
                <a:sym typeface="Symbol"/>
              </a:rPr>
              <a:t>S</a:t>
            </a:r>
            <a:r>
              <a:rPr lang="en-US" sz="1400" dirty="0" smtClean="0">
                <a:sym typeface="Symbol"/>
              </a:rPr>
              <a:t>(c)</a:t>
            </a:r>
            <a:endParaRPr lang="en-US" baseline="-25000" dirty="0" smtClean="0">
              <a:solidFill>
                <a:srgbClr val="0000FF"/>
              </a:solidFill>
            </a:endParaRPr>
          </a:p>
        </p:txBody>
      </p:sp>
      <p:sp>
        <p:nvSpPr>
          <p:cNvPr id="80" name="Text Box 7"/>
          <p:cNvSpPr txBox="1">
            <a:spLocks noChangeArrowheads="1"/>
          </p:cNvSpPr>
          <p:nvPr/>
        </p:nvSpPr>
        <p:spPr bwMode="auto">
          <a:xfrm>
            <a:off x="323528" y="5569495"/>
            <a:ext cx="2088232" cy="307777"/>
          </a:xfrm>
          <a:prstGeom prst="rect">
            <a:avLst/>
          </a:prstGeom>
          <a:noFill/>
          <a:ln w="9525">
            <a:noFill/>
            <a:miter lim="800000"/>
            <a:headEnd/>
            <a:tailEnd/>
          </a:ln>
        </p:spPr>
        <p:txBody>
          <a:bodyPr wrap="square">
            <a:spAutoFit/>
          </a:bodyPr>
          <a:lstStyle/>
          <a:p>
            <a:pPr>
              <a:spcBef>
                <a:spcPct val="50000"/>
              </a:spcBef>
            </a:pPr>
            <a:r>
              <a:rPr lang="en-US" sz="1400" dirty="0" err="1" smtClean="0">
                <a:sym typeface="Symbol"/>
              </a:rPr>
              <a:t>mk</a:t>
            </a:r>
            <a:r>
              <a:rPr lang="en-US" sz="1400" dirty="0" smtClean="0">
                <a:sym typeface="Symbol"/>
              </a:rPr>
              <a:t>:= KDF(</a:t>
            </a:r>
            <a:r>
              <a:rPr lang="en-US" sz="1400" dirty="0" err="1" smtClean="0">
                <a:sym typeface="Symbol"/>
              </a:rPr>
              <a:t>pmk</a:t>
            </a:r>
            <a:r>
              <a:rPr lang="en-US" sz="1400" dirty="0" smtClean="0">
                <a:sym typeface="Symbol"/>
              </a:rPr>
              <a:t>, </a:t>
            </a:r>
            <a:r>
              <a:rPr lang="en-US" sz="1400" dirty="0" err="1" smtClean="0">
                <a:sym typeface="Symbol"/>
              </a:rPr>
              <a:t>N</a:t>
            </a:r>
            <a:r>
              <a:rPr lang="en-US" baseline="-25000" dirty="0" err="1" smtClean="0">
                <a:sym typeface="Symbol"/>
              </a:rPr>
              <a:t>c</a:t>
            </a:r>
            <a:r>
              <a:rPr lang="en-US" sz="1400" dirty="0" smtClean="0">
                <a:sym typeface="Symbol"/>
              </a:rPr>
              <a:t>, N</a:t>
            </a:r>
            <a:r>
              <a:rPr lang="en-US" baseline="-25000" dirty="0" smtClean="0">
                <a:sym typeface="Symbol"/>
              </a:rPr>
              <a:t>s</a:t>
            </a:r>
            <a:r>
              <a:rPr lang="en-US" sz="1400" dirty="0" smtClean="0">
                <a:sym typeface="Symbol"/>
              </a:rPr>
              <a:t>)</a:t>
            </a:r>
            <a:endParaRPr lang="en-US" baseline="-25000" dirty="0" smtClean="0">
              <a:solidFill>
                <a:srgbClr val="0000FF"/>
              </a:solidFill>
            </a:endParaRPr>
          </a:p>
        </p:txBody>
      </p:sp>
      <p:sp>
        <p:nvSpPr>
          <p:cNvPr id="81" name="Text Box 7"/>
          <p:cNvSpPr txBox="1">
            <a:spLocks noChangeArrowheads="1"/>
          </p:cNvSpPr>
          <p:nvPr/>
        </p:nvSpPr>
        <p:spPr bwMode="auto">
          <a:xfrm>
            <a:off x="35496" y="6001543"/>
            <a:ext cx="2376264" cy="307777"/>
          </a:xfrm>
          <a:prstGeom prst="rect">
            <a:avLst/>
          </a:prstGeom>
          <a:noFill/>
          <a:ln w="9525">
            <a:noFill/>
            <a:miter lim="800000"/>
            <a:headEnd/>
            <a:tailEnd/>
          </a:ln>
        </p:spPr>
        <p:txBody>
          <a:bodyPr wrap="square">
            <a:spAutoFit/>
          </a:bodyPr>
          <a:lstStyle/>
          <a:p>
            <a:pPr>
              <a:spcBef>
                <a:spcPct val="50000"/>
              </a:spcBef>
            </a:pPr>
            <a:r>
              <a:rPr lang="en-US" sz="1400" dirty="0" err="1" smtClean="0">
                <a:sym typeface="Symbol"/>
              </a:rPr>
              <a:t>k</a:t>
            </a:r>
            <a:r>
              <a:rPr lang="en-US" baseline="-25000" dirty="0" err="1" smtClean="0">
                <a:sym typeface="Symbol"/>
              </a:rPr>
              <a:t>C</a:t>
            </a:r>
            <a:r>
              <a:rPr lang="en-US" sz="1400" dirty="0" smtClean="0">
                <a:sym typeface="Symbol"/>
              </a:rPr>
              <a:t>, </a:t>
            </a:r>
            <a:r>
              <a:rPr lang="en-US" sz="1400" dirty="0" err="1" smtClean="0">
                <a:sym typeface="Symbol"/>
              </a:rPr>
              <a:t>k’</a:t>
            </a:r>
            <a:r>
              <a:rPr lang="en-US" baseline="-25000" dirty="0" err="1" smtClean="0">
                <a:sym typeface="Symbol"/>
              </a:rPr>
              <a:t>C</a:t>
            </a:r>
            <a:r>
              <a:rPr lang="en-US" sz="1400" dirty="0" smtClean="0">
                <a:sym typeface="Symbol"/>
              </a:rPr>
              <a:t>, </a:t>
            </a:r>
            <a:r>
              <a:rPr lang="en-US" sz="1400" dirty="0" err="1" smtClean="0">
                <a:sym typeface="Symbol"/>
              </a:rPr>
              <a:t>k</a:t>
            </a:r>
            <a:r>
              <a:rPr lang="en-US" baseline="-25000" dirty="0" err="1" smtClean="0">
                <a:sym typeface="Symbol"/>
              </a:rPr>
              <a:t>S</a:t>
            </a:r>
            <a:r>
              <a:rPr lang="en-US" sz="1400" dirty="0" smtClean="0">
                <a:sym typeface="Symbol"/>
              </a:rPr>
              <a:t>, </a:t>
            </a:r>
            <a:r>
              <a:rPr lang="en-US" sz="1400" dirty="0" err="1" smtClean="0">
                <a:sym typeface="Symbol"/>
              </a:rPr>
              <a:t>k’</a:t>
            </a:r>
            <a:r>
              <a:rPr lang="en-US" baseline="-25000" dirty="0" err="1" smtClean="0">
                <a:sym typeface="Symbol"/>
              </a:rPr>
              <a:t>S</a:t>
            </a:r>
            <a:r>
              <a:rPr lang="en-US" sz="1400" dirty="0" smtClean="0">
                <a:sym typeface="Symbol"/>
              </a:rPr>
              <a:t>:= PRG(</a:t>
            </a:r>
            <a:r>
              <a:rPr lang="en-US" sz="1400" dirty="0" err="1" smtClean="0">
                <a:sym typeface="Symbol"/>
              </a:rPr>
              <a:t>mk</a:t>
            </a:r>
            <a:r>
              <a:rPr lang="en-US" sz="1400" dirty="0" smtClean="0">
                <a:sym typeface="Symbol"/>
              </a:rPr>
              <a:t>)</a:t>
            </a:r>
            <a:endParaRPr lang="en-US" baseline="-25000" dirty="0" smtClean="0">
              <a:solidFill>
                <a:srgbClr val="0000FF"/>
              </a:solidFill>
            </a:endParaRPr>
          </a:p>
        </p:txBody>
      </p:sp>
      <p:grpSp>
        <p:nvGrpSpPr>
          <p:cNvPr id="82" name="Group 81"/>
          <p:cNvGrpSpPr/>
          <p:nvPr/>
        </p:nvGrpSpPr>
        <p:grpSpPr>
          <a:xfrm>
            <a:off x="43880" y="6361583"/>
            <a:ext cx="2871936" cy="441340"/>
            <a:chOff x="3203848" y="5577879"/>
            <a:chExt cx="2871936" cy="441340"/>
          </a:xfrm>
        </p:grpSpPr>
        <p:sp>
          <p:nvSpPr>
            <p:cNvPr id="83" name="Text Box 7"/>
            <p:cNvSpPr txBox="1">
              <a:spLocks noChangeArrowheads="1"/>
            </p:cNvSpPr>
            <p:nvPr/>
          </p:nvSpPr>
          <p:spPr bwMode="auto">
            <a:xfrm>
              <a:off x="3203848" y="5649887"/>
              <a:ext cx="2871936" cy="369332"/>
            </a:xfrm>
            <a:prstGeom prst="rect">
              <a:avLst/>
            </a:prstGeom>
            <a:noFill/>
            <a:ln w="9525">
              <a:noFill/>
              <a:miter lim="800000"/>
              <a:headEnd/>
              <a:tailEnd/>
            </a:ln>
          </p:spPr>
          <p:txBody>
            <a:bodyPr wrap="square">
              <a:spAutoFit/>
            </a:bodyPr>
            <a:lstStyle/>
            <a:p>
              <a:pPr>
                <a:spcBef>
                  <a:spcPct val="50000"/>
                </a:spcBef>
              </a:pPr>
              <a:r>
                <a:rPr lang="en-US" sz="1400" dirty="0" err="1" smtClean="0">
                  <a:sym typeface="Symbol"/>
                </a:rPr>
                <a:t>Vrfy</a:t>
              </a:r>
              <a:r>
                <a:rPr lang="en-US" baseline="-25000" dirty="0" err="1" smtClean="0">
                  <a:sym typeface="Symbol"/>
                </a:rPr>
                <a:t>mk</a:t>
              </a:r>
              <a:r>
                <a:rPr lang="en-US" sz="1400" dirty="0" smtClean="0">
                  <a:sym typeface="Symbol"/>
                </a:rPr>
                <a:t>(transcript, </a:t>
              </a:r>
              <a:r>
                <a:rPr lang="en-US" dirty="0" smtClean="0">
                  <a:sym typeface="Symbol"/>
                </a:rPr>
                <a:t></a:t>
              </a:r>
              <a:r>
                <a:rPr lang="en-US" baseline="-25000" dirty="0" smtClean="0">
                  <a:sym typeface="Symbol"/>
                </a:rPr>
                <a:t>C</a:t>
              </a:r>
              <a:r>
                <a:rPr lang="en-US" sz="1400" dirty="0" smtClean="0">
                  <a:sym typeface="Symbol"/>
                </a:rPr>
                <a:t>)   =   1</a:t>
              </a:r>
              <a:endParaRPr lang="en-US" baseline="-25000" dirty="0" smtClean="0">
                <a:solidFill>
                  <a:srgbClr val="0000FF"/>
                </a:solidFill>
              </a:endParaRPr>
            </a:p>
          </p:txBody>
        </p:sp>
        <p:sp>
          <p:nvSpPr>
            <p:cNvPr id="84" name="Text Box 7"/>
            <p:cNvSpPr txBox="1">
              <a:spLocks noChangeArrowheads="1"/>
            </p:cNvSpPr>
            <p:nvPr/>
          </p:nvSpPr>
          <p:spPr bwMode="auto">
            <a:xfrm>
              <a:off x="5220072" y="5577879"/>
              <a:ext cx="425561"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a:t>
              </a:r>
              <a:endParaRPr lang="en-US" baseline="-25000" dirty="0" smtClean="0">
                <a:solidFill>
                  <a:srgbClr val="0000FF"/>
                </a:solidFill>
              </a:endParaRPr>
            </a:p>
          </p:txBody>
        </p:sp>
      </p:grpSp>
      <p:cxnSp>
        <p:nvCxnSpPr>
          <p:cNvPr id="85" name="Straight Arrow Connector 84"/>
          <p:cNvCxnSpPr/>
          <p:nvPr/>
        </p:nvCxnSpPr>
        <p:spPr>
          <a:xfrm flipH="1">
            <a:off x="1899320" y="5219908"/>
            <a:ext cx="4472880" cy="0"/>
          </a:xfrm>
          <a:prstGeom prst="straightConnector1">
            <a:avLst/>
          </a:prstGeom>
          <a:ln w="25400">
            <a:solidFill>
              <a:srgbClr val="5E1EFE"/>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6" name="Text Box 7"/>
          <p:cNvSpPr txBox="1">
            <a:spLocks noChangeArrowheads="1"/>
          </p:cNvSpPr>
          <p:nvPr/>
        </p:nvSpPr>
        <p:spPr bwMode="auto">
          <a:xfrm>
            <a:off x="3471305" y="4859868"/>
            <a:ext cx="3332943" cy="369332"/>
          </a:xfrm>
          <a:prstGeom prst="rect">
            <a:avLst/>
          </a:prstGeom>
          <a:noFill/>
          <a:ln w="9525">
            <a:noFill/>
            <a:miter lim="800000"/>
            <a:headEnd/>
            <a:tailEnd/>
          </a:ln>
        </p:spPr>
        <p:txBody>
          <a:bodyPr wrap="square">
            <a:spAutoFit/>
          </a:bodyPr>
          <a:lstStyle/>
          <a:p>
            <a:pPr>
              <a:spcBef>
                <a:spcPct val="50000"/>
              </a:spcBef>
            </a:pPr>
            <a:r>
              <a:rPr lang="en-US" dirty="0" smtClean="0">
                <a:sym typeface="Symbol"/>
              </a:rPr>
              <a:t></a:t>
            </a:r>
            <a:r>
              <a:rPr lang="en-US" baseline="-25000" dirty="0">
                <a:sym typeface="Symbol"/>
              </a:rPr>
              <a:t>S</a:t>
            </a:r>
            <a:r>
              <a:rPr lang="en-US" sz="1400" dirty="0" smtClean="0">
                <a:sym typeface="Symbol"/>
              </a:rPr>
              <a:t> := </a:t>
            </a:r>
            <a:r>
              <a:rPr lang="en-US" sz="1400" dirty="0" err="1" smtClean="0">
                <a:sym typeface="Symbol"/>
              </a:rPr>
              <a:t>Mac</a:t>
            </a:r>
            <a:r>
              <a:rPr lang="en-US" baseline="-25000" dirty="0" err="1" smtClean="0">
                <a:sym typeface="Symbol"/>
              </a:rPr>
              <a:t>mk</a:t>
            </a:r>
            <a:r>
              <a:rPr lang="en-US" sz="1400" dirty="0" smtClean="0">
                <a:sym typeface="Symbol"/>
              </a:rPr>
              <a:t>(transcript’)</a:t>
            </a:r>
            <a:endParaRPr lang="en-US" baseline="-25000" dirty="0" smtClean="0">
              <a:solidFill>
                <a:srgbClr val="0000FF"/>
              </a:solidFill>
            </a:endParaRPr>
          </a:p>
        </p:txBody>
      </p:sp>
      <p:grpSp>
        <p:nvGrpSpPr>
          <p:cNvPr id="87" name="Group 86"/>
          <p:cNvGrpSpPr/>
          <p:nvPr/>
        </p:nvGrpSpPr>
        <p:grpSpPr>
          <a:xfrm>
            <a:off x="6524600" y="6444044"/>
            <a:ext cx="2871936" cy="441340"/>
            <a:chOff x="3203848" y="5577879"/>
            <a:chExt cx="2871936" cy="441340"/>
          </a:xfrm>
        </p:grpSpPr>
        <p:sp>
          <p:nvSpPr>
            <p:cNvPr id="88" name="Text Box 7"/>
            <p:cNvSpPr txBox="1">
              <a:spLocks noChangeArrowheads="1"/>
            </p:cNvSpPr>
            <p:nvPr/>
          </p:nvSpPr>
          <p:spPr bwMode="auto">
            <a:xfrm>
              <a:off x="3203848" y="5649887"/>
              <a:ext cx="2871936" cy="369332"/>
            </a:xfrm>
            <a:prstGeom prst="rect">
              <a:avLst/>
            </a:prstGeom>
            <a:noFill/>
            <a:ln w="9525">
              <a:noFill/>
              <a:miter lim="800000"/>
              <a:headEnd/>
              <a:tailEnd/>
            </a:ln>
          </p:spPr>
          <p:txBody>
            <a:bodyPr wrap="square">
              <a:spAutoFit/>
            </a:bodyPr>
            <a:lstStyle/>
            <a:p>
              <a:pPr>
                <a:spcBef>
                  <a:spcPct val="50000"/>
                </a:spcBef>
              </a:pPr>
              <a:r>
                <a:rPr lang="en-US" sz="1400" dirty="0" err="1" smtClean="0">
                  <a:sym typeface="Symbol"/>
                </a:rPr>
                <a:t>Vrfy</a:t>
              </a:r>
              <a:r>
                <a:rPr lang="en-US" baseline="-25000" dirty="0" err="1" smtClean="0">
                  <a:sym typeface="Symbol"/>
                </a:rPr>
                <a:t>mk</a:t>
              </a:r>
              <a:r>
                <a:rPr lang="en-US" sz="1400" dirty="0" smtClean="0">
                  <a:sym typeface="Symbol"/>
                </a:rPr>
                <a:t>(transcript’, </a:t>
              </a:r>
              <a:r>
                <a:rPr lang="en-US" dirty="0" smtClean="0">
                  <a:sym typeface="Symbol"/>
                </a:rPr>
                <a:t></a:t>
              </a:r>
              <a:r>
                <a:rPr lang="en-US" baseline="-25000" dirty="0">
                  <a:sym typeface="Symbol"/>
                </a:rPr>
                <a:t>S</a:t>
              </a:r>
              <a:r>
                <a:rPr lang="en-US" sz="1400" dirty="0" smtClean="0">
                  <a:sym typeface="Symbol"/>
                </a:rPr>
                <a:t>)   =   1</a:t>
              </a:r>
              <a:endParaRPr lang="en-US" baseline="-25000" dirty="0" smtClean="0">
                <a:solidFill>
                  <a:srgbClr val="0000FF"/>
                </a:solidFill>
              </a:endParaRPr>
            </a:p>
          </p:txBody>
        </p:sp>
        <p:sp>
          <p:nvSpPr>
            <p:cNvPr id="89" name="Text Box 7"/>
            <p:cNvSpPr txBox="1">
              <a:spLocks noChangeArrowheads="1"/>
            </p:cNvSpPr>
            <p:nvPr/>
          </p:nvSpPr>
          <p:spPr bwMode="auto">
            <a:xfrm>
              <a:off x="5220072" y="5577879"/>
              <a:ext cx="425561"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a:t>
              </a:r>
              <a:endParaRPr lang="en-US" baseline="-25000" dirty="0" smtClean="0">
                <a:solidFill>
                  <a:srgbClr val="0000FF"/>
                </a:solidFill>
              </a:endParaRPr>
            </a:p>
          </p:txBody>
        </p:sp>
      </p:grpSp>
      <p:sp>
        <p:nvSpPr>
          <p:cNvPr id="90" name="Text Box 7"/>
          <p:cNvSpPr txBox="1">
            <a:spLocks noChangeArrowheads="1"/>
          </p:cNvSpPr>
          <p:nvPr/>
        </p:nvSpPr>
        <p:spPr bwMode="auto">
          <a:xfrm>
            <a:off x="7784182" y="1393031"/>
            <a:ext cx="1180306" cy="307777"/>
          </a:xfrm>
          <a:prstGeom prst="rect">
            <a:avLst/>
          </a:prstGeom>
          <a:noFill/>
          <a:ln w="9525">
            <a:noFill/>
            <a:miter lim="800000"/>
            <a:headEnd/>
            <a:tailEnd/>
          </a:ln>
        </p:spPr>
        <p:txBody>
          <a:bodyPr wrap="square">
            <a:spAutoFit/>
          </a:bodyPr>
          <a:lstStyle/>
          <a:p>
            <a:pPr>
              <a:spcBef>
                <a:spcPct val="50000"/>
              </a:spcBef>
            </a:pPr>
            <a:r>
              <a:rPr lang="en-US" sz="1400" dirty="0">
                <a:sym typeface="Symbol"/>
              </a:rPr>
              <a:t>t</a:t>
            </a:r>
            <a:r>
              <a:rPr lang="en-US" sz="1400" dirty="0" smtClean="0">
                <a:sym typeface="Symbol"/>
              </a:rPr>
              <a:t>ranscript</a:t>
            </a:r>
            <a:endParaRPr lang="en-US" baseline="30000" dirty="0" smtClean="0">
              <a:solidFill>
                <a:srgbClr val="0000FF"/>
              </a:solidFill>
            </a:endParaRPr>
          </a:p>
        </p:txBody>
      </p:sp>
      <p:sp>
        <p:nvSpPr>
          <p:cNvPr id="22" name="Right Arrow 21"/>
          <p:cNvSpPr/>
          <p:nvPr/>
        </p:nvSpPr>
        <p:spPr>
          <a:xfrm rot="19559525">
            <a:off x="6859175" y="1759951"/>
            <a:ext cx="1060905" cy="251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 Box 7"/>
          <p:cNvSpPr txBox="1">
            <a:spLocks noChangeArrowheads="1"/>
          </p:cNvSpPr>
          <p:nvPr/>
        </p:nvSpPr>
        <p:spPr bwMode="auto">
          <a:xfrm>
            <a:off x="7780903" y="1383159"/>
            <a:ext cx="1180306" cy="307777"/>
          </a:xfrm>
          <a:prstGeom prst="rect">
            <a:avLst/>
          </a:prstGeom>
          <a:noFill/>
          <a:ln w="9525">
            <a:noFill/>
            <a:miter lim="800000"/>
            <a:headEnd/>
            <a:tailEnd/>
          </a:ln>
        </p:spPr>
        <p:txBody>
          <a:bodyPr wrap="square">
            <a:spAutoFit/>
          </a:bodyPr>
          <a:lstStyle/>
          <a:p>
            <a:pPr>
              <a:spcBef>
                <a:spcPct val="50000"/>
              </a:spcBef>
            </a:pPr>
            <a:r>
              <a:rPr lang="en-US" sz="1400" dirty="0">
                <a:sym typeface="Symbol"/>
              </a:rPr>
              <a:t>t</a:t>
            </a:r>
            <a:r>
              <a:rPr lang="en-US" sz="1400" dirty="0" smtClean="0">
                <a:sym typeface="Symbol"/>
              </a:rPr>
              <a:t>ranscript’</a:t>
            </a:r>
            <a:endParaRPr lang="en-US" baseline="30000" dirty="0" smtClean="0">
              <a:solidFill>
                <a:srgbClr val="0000FF"/>
              </a:solidFill>
            </a:endParaRPr>
          </a:p>
        </p:txBody>
      </p:sp>
      <p:sp>
        <p:nvSpPr>
          <p:cNvPr id="93" name="Right Arrow 92"/>
          <p:cNvSpPr/>
          <p:nvPr/>
        </p:nvSpPr>
        <p:spPr>
          <a:xfrm rot="19559525">
            <a:off x="6855896" y="1750079"/>
            <a:ext cx="1060905" cy="251625"/>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Arrow Connector 93"/>
          <p:cNvCxnSpPr/>
          <p:nvPr/>
        </p:nvCxnSpPr>
        <p:spPr>
          <a:xfrm flipH="1" flipV="1">
            <a:off x="2339752" y="6299447"/>
            <a:ext cx="4246575" cy="9873"/>
          </a:xfrm>
          <a:prstGeom prst="straightConnector1">
            <a:avLst/>
          </a:prstGeom>
          <a:ln w="25400">
            <a:solidFill>
              <a:srgbClr val="5E1EFE"/>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5" name="Text Box 7"/>
          <p:cNvSpPr txBox="1">
            <a:spLocks noChangeArrowheads="1"/>
          </p:cNvSpPr>
          <p:nvPr/>
        </p:nvSpPr>
        <p:spPr bwMode="auto">
          <a:xfrm>
            <a:off x="3183273" y="6001543"/>
            <a:ext cx="3332943"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Agreed symmetric keys</a:t>
            </a:r>
            <a:endParaRPr lang="en-US" sz="1400" baseline="-25000" dirty="0" smtClean="0">
              <a:solidFill>
                <a:srgbClr val="0000FF"/>
              </a:solidFill>
            </a:endParaRPr>
          </a:p>
        </p:txBody>
      </p:sp>
    </p:spTree>
    <p:extLst>
      <p:ext uri="{BB962C8B-B14F-4D97-AF65-F5344CB8AC3E}">
        <p14:creationId xmlns:p14="http://schemas.microsoft.com/office/powerpoint/2010/main" val="2631357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xit" presetSubtype="4" fill="hold" grpId="1" nodeType="clickEffect">
                                  <p:stCondLst>
                                    <p:cond delay="0"/>
                                  </p:stCondLst>
                                  <p:childTnLst>
                                    <p:animEffect transition="out" filter="wipe(down)">
                                      <p:cBhvr>
                                        <p:cTn id="74" dur="500"/>
                                        <p:tgtEl>
                                          <p:spTgt spid="21"/>
                                        </p:tgtEl>
                                      </p:cBhvr>
                                    </p:animEffect>
                                    <p:set>
                                      <p:cBhvr>
                                        <p:cTn id="75" dur="1" fill="hold">
                                          <p:stCondLst>
                                            <p:cond delay="499"/>
                                          </p:stCondLst>
                                        </p:cTn>
                                        <p:tgtEl>
                                          <p:spTgt spid="21"/>
                                        </p:tgtEl>
                                        <p:attrNameLst>
                                          <p:attrName>style.visibility</p:attrName>
                                        </p:attrNameLst>
                                      </p:cBhvr>
                                      <p:to>
                                        <p:strVal val="hidden"/>
                                      </p:to>
                                    </p:set>
                                  </p:childTnLst>
                                </p:cTn>
                              </p:par>
                              <p:par>
                                <p:cTn id="76" presetID="22" presetClass="exit" presetSubtype="4" fill="hold" grpId="1" nodeType="withEffect">
                                  <p:stCondLst>
                                    <p:cond delay="0"/>
                                  </p:stCondLst>
                                  <p:childTnLst>
                                    <p:animEffect transition="out" filter="wipe(down)">
                                      <p:cBhvr>
                                        <p:cTn id="77" dur="500"/>
                                        <p:tgtEl>
                                          <p:spTgt spid="22"/>
                                        </p:tgtEl>
                                      </p:cBhvr>
                                    </p:animEffect>
                                    <p:set>
                                      <p:cBhvr>
                                        <p:cTn id="78" dur="1" fill="hold">
                                          <p:stCondLst>
                                            <p:cond delay="499"/>
                                          </p:stCondLst>
                                        </p:cTn>
                                        <p:tgtEl>
                                          <p:spTgt spid="22"/>
                                        </p:tgtEl>
                                        <p:attrNameLst>
                                          <p:attrName>style.visibility</p:attrName>
                                        </p:attrNameLst>
                                      </p:cBhvr>
                                      <p:to>
                                        <p:strVal val="hidden"/>
                                      </p:to>
                                    </p:set>
                                  </p:childTnLst>
                                </p:cTn>
                              </p:par>
                              <p:par>
                                <p:cTn id="79" presetID="22" presetClass="exit" presetSubtype="4" fill="hold" grpId="1" nodeType="withEffect">
                                  <p:stCondLst>
                                    <p:cond delay="0"/>
                                  </p:stCondLst>
                                  <p:childTnLst>
                                    <p:animEffect transition="out" filter="wipe(down)">
                                      <p:cBhvr>
                                        <p:cTn id="80" dur="500"/>
                                        <p:tgtEl>
                                          <p:spTgt spid="90"/>
                                        </p:tgtEl>
                                      </p:cBhvr>
                                    </p:animEffect>
                                    <p:set>
                                      <p:cBhvr>
                                        <p:cTn id="81" dur="1" fill="hold">
                                          <p:stCondLst>
                                            <p:cond delay="499"/>
                                          </p:stCondLst>
                                        </p:cTn>
                                        <p:tgtEl>
                                          <p:spTgt spid="9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8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86"/>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91"/>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92"/>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9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87"/>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22" presetClass="exit" presetSubtype="4" fill="hold" grpId="1" nodeType="clickEffect">
                                  <p:stCondLst>
                                    <p:cond delay="0"/>
                                  </p:stCondLst>
                                  <p:childTnLst>
                                    <p:animEffect transition="out" filter="wipe(down)">
                                      <p:cBhvr>
                                        <p:cTn id="103" dur="500"/>
                                        <p:tgtEl>
                                          <p:spTgt spid="91"/>
                                        </p:tgtEl>
                                      </p:cBhvr>
                                    </p:animEffect>
                                    <p:set>
                                      <p:cBhvr>
                                        <p:cTn id="104" dur="1" fill="hold">
                                          <p:stCondLst>
                                            <p:cond delay="499"/>
                                          </p:stCondLst>
                                        </p:cTn>
                                        <p:tgtEl>
                                          <p:spTgt spid="91"/>
                                        </p:tgtEl>
                                        <p:attrNameLst>
                                          <p:attrName>style.visibility</p:attrName>
                                        </p:attrNameLst>
                                      </p:cBhvr>
                                      <p:to>
                                        <p:strVal val="hidden"/>
                                      </p:to>
                                    </p:set>
                                  </p:childTnLst>
                                </p:cTn>
                              </p:par>
                              <p:par>
                                <p:cTn id="105" presetID="22" presetClass="exit" presetSubtype="4" fill="hold" grpId="1" nodeType="withEffect">
                                  <p:stCondLst>
                                    <p:cond delay="0"/>
                                  </p:stCondLst>
                                  <p:childTnLst>
                                    <p:animEffect transition="out" filter="wipe(down)">
                                      <p:cBhvr>
                                        <p:cTn id="106" dur="500"/>
                                        <p:tgtEl>
                                          <p:spTgt spid="92"/>
                                        </p:tgtEl>
                                      </p:cBhvr>
                                    </p:animEffect>
                                    <p:set>
                                      <p:cBhvr>
                                        <p:cTn id="107" dur="1" fill="hold">
                                          <p:stCondLst>
                                            <p:cond delay="499"/>
                                          </p:stCondLst>
                                        </p:cTn>
                                        <p:tgtEl>
                                          <p:spTgt spid="92"/>
                                        </p:tgtEl>
                                        <p:attrNameLst>
                                          <p:attrName>style.visibility</p:attrName>
                                        </p:attrNameLst>
                                      </p:cBhvr>
                                      <p:to>
                                        <p:strVal val="hidden"/>
                                      </p:to>
                                    </p:set>
                                  </p:childTnLst>
                                </p:cTn>
                              </p:par>
                              <p:par>
                                <p:cTn id="108" presetID="22" presetClass="exit" presetSubtype="4" fill="hold" grpId="1" nodeType="withEffect">
                                  <p:stCondLst>
                                    <p:cond delay="0"/>
                                  </p:stCondLst>
                                  <p:childTnLst>
                                    <p:animEffect transition="out" filter="wipe(down)">
                                      <p:cBhvr>
                                        <p:cTn id="109" dur="500"/>
                                        <p:tgtEl>
                                          <p:spTgt spid="93"/>
                                        </p:tgtEl>
                                      </p:cBhvr>
                                    </p:animEffect>
                                    <p:set>
                                      <p:cBhvr>
                                        <p:cTn id="110" dur="1" fill="hold">
                                          <p:stCondLst>
                                            <p:cond delay="499"/>
                                          </p:stCondLst>
                                        </p:cTn>
                                        <p:tgtEl>
                                          <p:spTgt spid="93"/>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9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95"/>
                                        </p:tgtEl>
                                        <p:attrNameLst>
                                          <p:attrName>style.visibility</p:attrName>
                                        </p:attrNameLst>
                                      </p:cBhvr>
                                      <p:to>
                                        <p:strVal val="visible"/>
                                      </p:to>
                                    </p:set>
                                  </p:childTnLst>
                                </p:cTn>
                              </p:par>
                              <p:par>
                                <p:cTn id="117" presetID="32" presetClass="emph" presetSubtype="0" repeatCount="indefinite" fill="hold" grpId="1" nodeType="withEffect">
                                  <p:stCondLst>
                                    <p:cond delay="0"/>
                                  </p:stCondLst>
                                  <p:endCondLst>
                                    <p:cond evt="onNext" delay="0">
                                      <p:tgtEl>
                                        <p:sldTgt/>
                                      </p:tgtEl>
                                    </p:cond>
                                  </p:endCondLst>
                                  <p:childTnLst>
                                    <p:animRot by="120000">
                                      <p:cBhvr>
                                        <p:cTn id="118" dur="100" fill="hold">
                                          <p:stCondLst>
                                            <p:cond delay="0"/>
                                          </p:stCondLst>
                                        </p:cTn>
                                        <p:tgtEl>
                                          <p:spTgt spid="67"/>
                                        </p:tgtEl>
                                        <p:attrNameLst>
                                          <p:attrName>r</p:attrName>
                                        </p:attrNameLst>
                                      </p:cBhvr>
                                    </p:animRot>
                                    <p:animRot by="-240000">
                                      <p:cBhvr>
                                        <p:cTn id="119" dur="200" fill="hold">
                                          <p:stCondLst>
                                            <p:cond delay="200"/>
                                          </p:stCondLst>
                                        </p:cTn>
                                        <p:tgtEl>
                                          <p:spTgt spid="67"/>
                                        </p:tgtEl>
                                        <p:attrNameLst>
                                          <p:attrName>r</p:attrName>
                                        </p:attrNameLst>
                                      </p:cBhvr>
                                    </p:animRot>
                                    <p:animRot by="240000">
                                      <p:cBhvr>
                                        <p:cTn id="120" dur="200" fill="hold">
                                          <p:stCondLst>
                                            <p:cond delay="400"/>
                                          </p:stCondLst>
                                        </p:cTn>
                                        <p:tgtEl>
                                          <p:spTgt spid="67"/>
                                        </p:tgtEl>
                                        <p:attrNameLst>
                                          <p:attrName>r</p:attrName>
                                        </p:attrNameLst>
                                      </p:cBhvr>
                                    </p:animRot>
                                    <p:animRot by="-240000">
                                      <p:cBhvr>
                                        <p:cTn id="121" dur="200" fill="hold">
                                          <p:stCondLst>
                                            <p:cond delay="600"/>
                                          </p:stCondLst>
                                        </p:cTn>
                                        <p:tgtEl>
                                          <p:spTgt spid="67"/>
                                        </p:tgtEl>
                                        <p:attrNameLst>
                                          <p:attrName>r</p:attrName>
                                        </p:attrNameLst>
                                      </p:cBhvr>
                                    </p:animRot>
                                    <p:animRot by="120000">
                                      <p:cBhvr>
                                        <p:cTn id="122" dur="200" fill="hold">
                                          <p:stCondLst>
                                            <p:cond delay="800"/>
                                          </p:stCondLst>
                                        </p:cTn>
                                        <p:tgtEl>
                                          <p:spTgt spid="67"/>
                                        </p:tgtEl>
                                        <p:attrNameLst>
                                          <p:attrName>r</p:attrName>
                                        </p:attrNameLst>
                                      </p:cBhvr>
                                    </p:animRot>
                                  </p:childTnLst>
                                </p:cTn>
                              </p:par>
                              <p:par>
                                <p:cTn id="123" presetID="32" presetClass="emph" presetSubtype="0" repeatCount="indefinite" fill="hold" grpId="1" nodeType="withEffect">
                                  <p:stCondLst>
                                    <p:cond delay="0"/>
                                  </p:stCondLst>
                                  <p:endCondLst>
                                    <p:cond evt="onNext" delay="0">
                                      <p:tgtEl>
                                        <p:sldTgt/>
                                      </p:tgtEl>
                                    </p:cond>
                                  </p:endCondLst>
                                  <p:childTnLst>
                                    <p:animRot by="120000">
                                      <p:cBhvr>
                                        <p:cTn id="124" dur="100" fill="hold">
                                          <p:stCondLst>
                                            <p:cond delay="0"/>
                                          </p:stCondLst>
                                        </p:cTn>
                                        <p:tgtEl>
                                          <p:spTgt spid="81"/>
                                        </p:tgtEl>
                                        <p:attrNameLst>
                                          <p:attrName>r</p:attrName>
                                        </p:attrNameLst>
                                      </p:cBhvr>
                                    </p:animRot>
                                    <p:animRot by="-240000">
                                      <p:cBhvr>
                                        <p:cTn id="125" dur="200" fill="hold">
                                          <p:stCondLst>
                                            <p:cond delay="200"/>
                                          </p:stCondLst>
                                        </p:cTn>
                                        <p:tgtEl>
                                          <p:spTgt spid="81"/>
                                        </p:tgtEl>
                                        <p:attrNameLst>
                                          <p:attrName>r</p:attrName>
                                        </p:attrNameLst>
                                      </p:cBhvr>
                                    </p:animRot>
                                    <p:animRot by="240000">
                                      <p:cBhvr>
                                        <p:cTn id="126" dur="200" fill="hold">
                                          <p:stCondLst>
                                            <p:cond delay="400"/>
                                          </p:stCondLst>
                                        </p:cTn>
                                        <p:tgtEl>
                                          <p:spTgt spid="81"/>
                                        </p:tgtEl>
                                        <p:attrNameLst>
                                          <p:attrName>r</p:attrName>
                                        </p:attrNameLst>
                                      </p:cBhvr>
                                    </p:animRot>
                                    <p:animRot by="-240000">
                                      <p:cBhvr>
                                        <p:cTn id="127" dur="200" fill="hold">
                                          <p:stCondLst>
                                            <p:cond delay="600"/>
                                          </p:stCondLst>
                                        </p:cTn>
                                        <p:tgtEl>
                                          <p:spTgt spid="81"/>
                                        </p:tgtEl>
                                        <p:attrNameLst>
                                          <p:attrName>r</p:attrName>
                                        </p:attrNameLst>
                                      </p:cBhvr>
                                    </p:animRot>
                                    <p:animRot by="120000">
                                      <p:cBhvr>
                                        <p:cTn id="128" dur="200" fill="hold">
                                          <p:stCondLst>
                                            <p:cond delay="800"/>
                                          </p:stCondLst>
                                        </p:cTn>
                                        <p:tgtEl>
                                          <p:spTgt spid="8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1" grpId="1" animBg="1"/>
      <p:bldP spid="21" grpId="0" animBg="1"/>
      <p:bldP spid="21" grpId="1" animBg="1"/>
      <p:bldP spid="36" grpId="0"/>
      <p:bldP spid="53" grpId="0"/>
      <p:bldP spid="55" grpId="0"/>
      <p:bldP spid="56" grpId="0"/>
      <p:bldP spid="65" grpId="0"/>
      <p:bldP spid="66" grpId="0"/>
      <p:bldP spid="67" grpId="0"/>
      <p:bldP spid="67" grpId="1"/>
      <p:bldP spid="69" grpId="0"/>
      <p:bldP spid="75" grpId="0"/>
      <p:bldP spid="79" grpId="0"/>
      <p:bldP spid="80" grpId="0"/>
      <p:bldP spid="81" grpId="0"/>
      <p:bldP spid="81" grpId="1"/>
      <p:bldP spid="86" grpId="0"/>
      <p:bldP spid="90" grpId="0"/>
      <p:bldP spid="90" grpId="1"/>
      <p:bldP spid="22" grpId="0" animBg="1"/>
      <p:bldP spid="22" grpId="1" animBg="1"/>
      <p:bldP spid="92" grpId="0"/>
      <p:bldP spid="92" grpId="1"/>
      <p:bldP spid="93" grpId="0" animBg="1"/>
      <p:bldP spid="93" grpId="1" animBg="1"/>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txBox="1">
            <a:spLocks noChangeArrowheads="1"/>
          </p:cNvSpPr>
          <p:nvPr/>
        </p:nvSpPr>
        <p:spPr>
          <a:xfrm>
            <a:off x="35496" y="-27384"/>
            <a:ext cx="9217024" cy="797322"/>
          </a:xfrm>
          <a:prstGeom prst="rect">
            <a:avLst/>
          </a:prstGeom>
        </p:spPr>
        <p:txBody>
          <a:bodyPr/>
          <a:lstStyle/>
          <a:p>
            <a:pPr algn="ctr">
              <a:defRPr/>
            </a:pPr>
            <a:r>
              <a:rPr lang="en-US" sz="2600" kern="0" dirty="0" smtClean="0">
                <a:solidFill>
                  <a:srgbClr val="009900"/>
                </a:solidFill>
                <a:ea typeface="+mj-ea"/>
                <a:cs typeface="+mj-cs"/>
              </a:rPr>
              <a:t>Putting It All Together – SSL/TLS</a:t>
            </a:r>
          </a:p>
          <a:p>
            <a:pPr algn="ctr">
              <a:defRPr/>
            </a:pPr>
            <a:r>
              <a:rPr lang="en-US" sz="2600" kern="0" dirty="0" smtClean="0">
                <a:solidFill>
                  <a:srgbClr val="009900"/>
                </a:solidFill>
                <a:ea typeface="+mj-ea"/>
                <a:cs typeface="+mj-cs"/>
              </a:rPr>
              <a:t>(The Record-layer Protocol)</a:t>
            </a:r>
          </a:p>
        </p:txBody>
      </p:sp>
      <p:sp>
        <p:nvSpPr>
          <p:cNvPr id="2050" name="AutoShape 2"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 name="AutoShape 2" descr="Image result for shiva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Image result for web serv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51" y="3085346"/>
            <a:ext cx="976313"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Image result for https clip 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Image result for https + brows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0365" y="3153901"/>
            <a:ext cx="1674123" cy="1211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Image result for certificate authority ic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Text Box 7"/>
          <p:cNvSpPr txBox="1">
            <a:spLocks noChangeArrowheads="1"/>
          </p:cNvSpPr>
          <p:nvPr/>
        </p:nvSpPr>
        <p:spPr bwMode="auto">
          <a:xfrm>
            <a:off x="179512" y="4417367"/>
            <a:ext cx="1368152" cy="307777"/>
          </a:xfrm>
          <a:prstGeom prst="rect">
            <a:avLst/>
          </a:prstGeom>
          <a:noFill/>
          <a:ln w="9525">
            <a:noFill/>
            <a:miter lim="800000"/>
            <a:headEnd/>
            <a:tailEnd/>
          </a:ln>
        </p:spPr>
        <p:txBody>
          <a:bodyPr wrap="square">
            <a:spAutoFit/>
          </a:bodyPr>
          <a:lstStyle/>
          <a:p>
            <a:pPr>
              <a:spcBef>
                <a:spcPct val="50000"/>
              </a:spcBef>
            </a:pPr>
            <a:r>
              <a:rPr lang="en-US" sz="1400" dirty="0" err="1" smtClean="0">
                <a:sym typeface="Symbol"/>
              </a:rPr>
              <a:t>k</a:t>
            </a:r>
            <a:r>
              <a:rPr lang="en-US" baseline="-25000" dirty="0" err="1" smtClean="0">
                <a:sym typeface="Symbol"/>
              </a:rPr>
              <a:t>C</a:t>
            </a:r>
            <a:r>
              <a:rPr lang="en-US" sz="1400" dirty="0" smtClean="0">
                <a:sym typeface="Symbol"/>
              </a:rPr>
              <a:t>, </a:t>
            </a:r>
            <a:r>
              <a:rPr lang="en-US" sz="1400" dirty="0" err="1" smtClean="0">
                <a:sym typeface="Symbol"/>
              </a:rPr>
              <a:t>k’</a:t>
            </a:r>
            <a:r>
              <a:rPr lang="en-US" baseline="-25000" dirty="0" err="1" smtClean="0">
                <a:sym typeface="Symbol"/>
              </a:rPr>
              <a:t>C</a:t>
            </a:r>
            <a:r>
              <a:rPr lang="en-US" sz="1400" dirty="0" smtClean="0">
                <a:sym typeface="Symbol"/>
              </a:rPr>
              <a:t>, </a:t>
            </a:r>
            <a:r>
              <a:rPr lang="en-US" sz="1400" dirty="0" err="1" smtClean="0">
                <a:sym typeface="Symbol"/>
              </a:rPr>
              <a:t>k</a:t>
            </a:r>
            <a:r>
              <a:rPr lang="en-US" baseline="-25000" dirty="0" err="1" smtClean="0">
                <a:sym typeface="Symbol"/>
              </a:rPr>
              <a:t>S</a:t>
            </a:r>
            <a:r>
              <a:rPr lang="en-US" sz="1400" dirty="0" smtClean="0">
                <a:sym typeface="Symbol"/>
              </a:rPr>
              <a:t>, </a:t>
            </a:r>
            <a:r>
              <a:rPr lang="en-US" sz="1400" dirty="0" err="1" smtClean="0">
                <a:sym typeface="Symbol"/>
              </a:rPr>
              <a:t>k’</a:t>
            </a:r>
            <a:r>
              <a:rPr lang="en-US" baseline="-25000" dirty="0" err="1" smtClean="0">
                <a:sym typeface="Symbol"/>
              </a:rPr>
              <a:t>S</a:t>
            </a:r>
            <a:endParaRPr lang="en-US" baseline="-25000" dirty="0" smtClean="0">
              <a:solidFill>
                <a:srgbClr val="0000FF"/>
              </a:solidFill>
            </a:endParaRPr>
          </a:p>
        </p:txBody>
      </p:sp>
      <p:cxnSp>
        <p:nvCxnSpPr>
          <p:cNvPr id="85" name="Straight Arrow Connector 84"/>
          <p:cNvCxnSpPr/>
          <p:nvPr/>
        </p:nvCxnSpPr>
        <p:spPr>
          <a:xfrm flipH="1">
            <a:off x="1979712" y="3212976"/>
            <a:ext cx="5048944" cy="0"/>
          </a:xfrm>
          <a:prstGeom prst="straightConnector1">
            <a:avLst/>
          </a:prstGeom>
          <a:ln w="25400">
            <a:solidFill>
              <a:srgbClr val="5E1EFE"/>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5" name="Text Box 7"/>
          <p:cNvSpPr txBox="1">
            <a:spLocks noChangeArrowheads="1"/>
          </p:cNvSpPr>
          <p:nvPr/>
        </p:nvSpPr>
        <p:spPr bwMode="auto">
          <a:xfrm>
            <a:off x="3183273" y="2905199"/>
            <a:ext cx="2756879"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Authenticated communication</a:t>
            </a:r>
            <a:endParaRPr lang="en-US" sz="1400" baseline="-25000" dirty="0" smtClean="0">
              <a:solidFill>
                <a:srgbClr val="0000FF"/>
              </a:solidFill>
            </a:endParaRPr>
          </a:p>
        </p:txBody>
      </p:sp>
      <p:sp>
        <p:nvSpPr>
          <p:cNvPr id="73" name="Text Box 7"/>
          <p:cNvSpPr txBox="1">
            <a:spLocks noChangeArrowheads="1"/>
          </p:cNvSpPr>
          <p:nvPr/>
        </p:nvSpPr>
        <p:spPr bwMode="auto">
          <a:xfrm>
            <a:off x="7596336" y="4437112"/>
            <a:ext cx="1368152" cy="307777"/>
          </a:xfrm>
          <a:prstGeom prst="rect">
            <a:avLst/>
          </a:prstGeom>
          <a:noFill/>
          <a:ln w="9525">
            <a:noFill/>
            <a:miter lim="800000"/>
            <a:headEnd/>
            <a:tailEnd/>
          </a:ln>
        </p:spPr>
        <p:txBody>
          <a:bodyPr wrap="square">
            <a:spAutoFit/>
          </a:bodyPr>
          <a:lstStyle/>
          <a:p>
            <a:pPr>
              <a:spcBef>
                <a:spcPct val="50000"/>
              </a:spcBef>
            </a:pPr>
            <a:r>
              <a:rPr lang="en-US" sz="1400" dirty="0" err="1" smtClean="0">
                <a:sym typeface="Symbol"/>
              </a:rPr>
              <a:t>k</a:t>
            </a:r>
            <a:r>
              <a:rPr lang="en-US" baseline="-25000" dirty="0" err="1" smtClean="0">
                <a:sym typeface="Symbol"/>
              </a:rPr>
              <a:t>C</a:t>
            </a:r>
            <a:r>
              <a:rPr lang="en-US" sz="1400" dirty="0" smtClean="0">
                <a:sym typeface="Symbol"/>
              </a:rPr>
              <a:t>, </a:t>
            </a:r>
            <a:r>
              <a:rPr lang="en-US" sz="1400" dirty="0" err="1" smtClean="0">
                <a:sym typeface="Symbol"/>
              </a:rPr>
              <a:t>k’</a:t>
            </a:r>
            <a:r>
              <a:rPr lang="en-US" baseline="-25000" dirty="0" err="1" smtClean="0">
                <a:sym typeface="Symbol"/>
              </a:rPr>
              <a:t>C</a:t>
            </a:r>
            <a:r>
              <a:rPr lang="en-US" sz="1400" dirty="0" smtClean="0">
                <a:sym typeface="Symbol"/>
              </a:rPr>
              <a:t>, </a:t>
            </a:r>
            <a:r>
              <a:rPr lang="en-US" sz="1400" dirty="0" err="1" smtClean="0">
                <a:sym typeface="Symbol"/>
              </a:rPr>
              <a:t>k</a:t>
            </a:r>
            <a:r>
              <a:rPr lang="en-US" baseline="-25000" dirty="0" err="1" smtClean="0">
                <a:sym typeface="Symbol"/>
              </a:rPr>
              <a:t>S</a:t>
            </a:r>
            <a:r>
              <a:rPr lang="en-US" sz="1400" dirty="0" smtClean="0">
                <a:sym typeface="Symbol"/>
              </a:rPr>
              <a:t>, </a:t>
            </a:r>
            <a:r>
              <a:rPr lang="en-US" sz="1400" dirty="0" err="1" smtClean="0">
                <a:sym typeface="Symbol"/>
              </a:rPr>
              <a:t>k’</a:t>
            </a:r>
            <a:r>
              <a:rPr lang="en-US" baseline="-25000" dirty="0" err="1" smtClean="0">
                <a:sym typeface="Symbol"/>
              </a:rPr>
              <a:t>S</a:t>
            </a:r>
            <a:endParaRPr lang="en-US" baseline="-25000" dirty="0" smtClean="0">
              <a:solidFill>
                <a:srgbClr val="0000FF"/>
              </a:solidFill>
            </a:endParaRPr>
          </a:p>
        </p:txBody>
      </p:sp>
      <p:sp>
        <p:nvSpPr>
          <p:cNvPr id="78" name="Text Box 7"/>
          <p:cNvSpPr txBox="1">
            <a:spLocks noChangeArrowheads="1"/>
          </p:cNvSpPr>
          <p:nvPr/>
        </p:nvSpPr>
        <p:spPr bwMode="auto">
          <a:xfrm>
            <a:off x="4067944" y="3265239"/>
            <a:ext cx="108012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a:t>
            </a:r>
            <a:r>
              <a:rPr lang="en-US" sz="1400" dirty="0" err="1" smtClean="0">
                <a:sym typeface="Symbol"/>
              </a:rPr>
              <a:t>k</a:t>
            </a:r>
            <a:r>
              <a:rPr lang="en-US" baseline="-25000" dirty="0" err="1" smtClean="0">
                <a:sym typeface="Symbol"/>
              </a:rPr>
              <a:t>S</a:t>
            </a:r>
            <a:r>
              <a:rPr lang="en-US" sz="1400" dirty="0" smtClean="0">
                <a:sym typeface="Symbol"/>
              </a:rPr>
              <a:t>, </a:t>
            </a:r>
            <a:r>
              <a:rPr lang="en-US" sz="1400" dirty="0" err="1" smtClean="0">
                <a:sym typeface="Symbol"/>
              </a:rPr>
              <a:t>k’</a:t>
            </a:r>
            <a:r>
              <a:rPr lang="en-US" baseline="-25000" dirty="0" err="1" smtClean="0">
                <a:sym typeface="Symbol"/>
              </a:rPr>
              <a:t>S</a:t>
            </a:r>
            <a:r>
              <a:rPr lang="en-US" sz="1400" dirty="0" smtClean="0">
                <a:sym typeface="Symbol"/>
              </a:rPr>
              <a:t>)</a:t>
            </a:r>
            <a:endParaRPr lang="en-US" sz="1400" baseline="-25000" dirty="0" smtClean="0">
              <a:solidFill>
                <a:srgbClr val="0000FF"/>
              </a:solidFill>
            </a:endParaRPr>
          </a:p>
        </p:txBody>
      </p:sp>
      <p:cxnSp>
        <p:nvCxnSpPr>
          <p:cNvPr id="96" name="Straight Arrow Connector 95"/>
          <p:cNvCxnSpPr/>
          <p:nvPr/>
        </p:nvCxnSpPr>
        <p:spPr>
          <a:xfrm flipH="1">
            <a:off x="1971328" y="4293096"/>
            <a:ext cx="5048944" cy="0"/>
          </a:xfrm>
          <a:prstGeom prst="straightConnector1">
            <a:avLst/>
          </a:prstGeom>
          <a:ln w="254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7" name="Text Box 7"/>
          <p:cNvSpPr txBox="1">
            <a:spLocks noChangeArrowheads="1"/>
          </p:cNvSpPr>
          <p:nvPr/>
        </p:nvSpPr>
        <p:spPr bwMode="auto">
          <a:xfrm>
            <a:off x="3174889" y="3985319"/>
            <a:ext cx="2756879"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Authenticated communication</a:t>
            </a:r>
            <a:endParaRPr lang="en-US" sz="1400" baseline="-25000" dirty="0" smtClean="0">
              <a:solidFill>
                <a:srgbClr val="0000FF"/>
              </a:solidFill>
            </a:endParaRPr>
          </a:p>
        </p:txBody>
      </p:sp>
      <p:sp>
        <p:nvSpPr>
          <p:cNvPr id="98" name="Text Box 7"/>
          <p:cNvSpPr txBox="1">
            <a:spLocks noChangeArrowheads="1"/>
          </p:cNvSpPr>
          <p:nvPr/>
        </p:nvSpPr>
        <p:spPr bwMode="auto">
          <a:xfrm>
            <a:off x="4059560" y="4345359"/>
            <a:ext cx="108012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a:t>
            </a:r>
            <a:r>
              <a:rPr lang="en-US" sz="1400" dirty="0" err="1" smtClean="0">
                <a:sym typeface="Symbol"/>
              </a:rPr>
              <a:t>k</a:t>
            </a:r>
            <a:r>
              <a:rPr lang="en-US" baseline="-25000" dirty="0" err="1">
                <a:sym typeface="Symbol"/>
              </a:rPr>
              <a:t>C</a:t>
            </a:r>
            <a:r>
              <a:rPr lang="en-US" sz="1400" dirty="0" smtClean="0">
                <a:sym typeface="Symbol"/>
              </a:rPr>
              <a:t>, </a:t>
            </a:r>
            <a:r>
              <a:rPr lang="en-US" sz="1400" dirty="0" err="1" smtClean="0">
                <a:sym typeface="Symbol"/>
              </a:rPr>
              <a:t>k’</a:t>
            </a:r>
            <a:r>
              <a:rPr lang="en-US" baseline="-25000" dirty="0" err="1">
                <a:sym typeface="Symbol"/>
              </a:rPr>
              <a:t>C</a:t>
            </a:r>
            <a:r>
              <a:rPr lang="en-US" sz="1400" dirty="0" smtClean="0">
                <a:sym typeface="Symbol"/>
              </a:rPr>
              <a:t>)</a:t>
            </a:r>
            <a:endParaRPr lang="en-US" sz="1400" baseline="-25000" dirty="0" smtClean="0">
              <a:solidFill>
                <a:srgbClr val="0000FF"/>
              </a:solidFill>
            </a:endParaRPr>
          </a:p>
        </p:txBody>
      </p:sp>
    </p:spTree>
    <p:extLst>
      <p:ext uri="{BB962C8B-B14F-4D97-AF65-F5344CB8AC3E}">
        <p14:creationId xmlns:p14="http://schemas.microsoft.com/office/powerpoint/2010/main" val="1590573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78"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txBox="1">
            <a:spLocks noChangeArrowheads="1"/>
          </p:cNvSpPr>
          <p:nvPr/>
        </p:nvSpPr>
        <p:spPr>
          <a:xfrm>
            <a:off x="35496" y="-27384"/>
            <a:ext cx="9217024" cy="797322"/>
          </a:xfrm>
          <a:prstGeom prst="rect">
            <a:avLst/>
          </a:prstGeom>
        </p:spPr>
        <p:txBody>
          <a:bodyPr/>
          <a:lstStyle/>
          <a:p>
            <a:pPr algn="ctr">
              <a:defRPr/>
            </a:pPr>
            <a:r>
              <a:rPr lang="en-US" sz="2600" kern="0" dirty="0" smtClean="0">
                <a:solidFill>
                  <a:srgbClr val="009900"/>
                </a:solidFill>
                <a:ea typeface="+mj-ea"/>
                <a:cs typeface="+mj-cs"/>
              </a:rPr>
              <a:t>Public Key Cryptography</a:t>
            </a:r>
          </a:p>
        </p:txBody>
      </p:sp>
      <p:sp>
        <p:nvSpPr>
          <p:cNvPr id="2050" name="AutoShape 2"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 name="AutoShape 2" descr="Image result for shiva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Image result for web serv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Image result for https clip 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Image result for https + brows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Image result for certificate authority ic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762000" y="1117848"/>
            <a:ext cx="1793776" cy="2023120"/>
          </a:xfrm>
          <a:prstGeom prst="rect">
            <a:avLst/>
          </a:prstGeom>
        </p:spPr>
      </p:pic>
      <p:pic>
        <p:nvPicPr>
          <p:cNvPr id="6" name="Picture 5"/>
          <p:cNvPicPr>
            <a:picLocks noChangeAspect="1"/>
          </p:cNvPicPr>
          <p:nvPr/>
        </p:nvPicPr>
        <p:blipFill>
          <a:blip r:embed="rId4"/>
          <a:stretch>
            <a:fillRect/>
          </a:stretch>
        </p:blipFill>
        <p:spPr>
          <a:xfrm>
            <a:off x="755576" y="3501008"/>
            <a:ext cx="1872208" cy="2160240"/>
          </a:xfrm>
          <a:prstGeom prst="rect">
            <a:avLst/>
          </a:prstGeom>
        </p:spPr>
      </p:pic>
      <p:sp>
        <p:nvSpPr>
          <p:cNvPr id="7" name="Rectangle 6"/>
          <p:cNvSpPr/>
          <p:nvPr/>
        </p:nvSpPr>
        <p:spPr>
          <a:xfrm>
            <a:off x="3131840" y="2780928"/>
            <a:ext cx="5904656" cy="1200329"/>
          </a:xfrm>
          <a:prstGeom prst="rect">
            <a:avLst/>
          </a:prstGeom>
        </p:spPr>
        <p:txBody>
          <a:bodyPr wrap="square">
            <a:spAutoFit/>
          </a:bodyPr>
          <a:lstStyle/>
          <a:p>
            <a:r>
              <a:rPr lang="en-US" dirty="0"/>
              <a:t>Whitfield </a:t>
            </a:r>
            <a:r>
              <a:rPr lang="en-US" dirty="0" err="1"/>
              <a:t>Diffie</a:t>
            </a:r>
            <a:r>
              <a:rPr lang="en-US" dirty="0"/>
              <a:t>, </a:t>
            </a:r>
            <a:r>
              <a:rPr lang="en-US" dirty="0">
                <a:hlinkClick r:id="rId5"/>
              </a:rPr>
              <a:t>Martin E. Hellman:</a:t>
            </a:r>
          </a:p>
          <a:p>
            <a:r>
              <a:rPr lang="en-US" b="1" dirty="0"/>
              <a:t>New directions in cryptography.</a:t>
            </a:r>
            <a:r>
              <a:rPr lang="en-US" dirty="0"/>
              <a:t> </a:t>
            </a:r>
            <a:r>
              <a:rPr lang="en-US" dirty="0">
                <a:hlinkClick r:id="rId6"/>
              </a:rPr>
              <a:t>IEEE Transactions on Information Theory 22(6): 644-654 (1976</a:t>
            </a:r>
            <a:r>
              <a:rPr lang="en-US" dirty="0" smtClean="0">
                <a:hlinkClick r:id="rId6"/>
              </a:rPr>
              <a:t>)</a:t>
            </a:r>
            <a:endParaRPr lang="en-US" dirty="0">
              <a:hlinkClick r:id="rId6"/>
            </a:endParaRPr>
          </a:p>
        </p:txBody>
      </p:sp>
    </p:spTree>
    <p:extLst>
      <p:ext uri="{BB962C8B-B14F-4D97-AF65-F5344CB8AC3E}">
        <p14:creationId xmlns:p14="http://schemas.microsoft.com/office/powerpoint/2010/main" val="29928492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395536" y="692696"/>
            <a:ext cx="8352928" cy="6048672"/>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2"/>
          <p:cNvSpPr txBox="1">
            <a:spLocks noChangeArrowheads="1"/>
          </p:cNvSpPr>
          <p:nvPr/>
        </p:nvSpPr>
        <p:spPr>
          <a:xfrm>
            <a:off x="35496" y="-27384"/>
            <a:ext cx="9217024" cy="797322"/>
          </a:xfrm>
          <a:prstGeom prst="rect">
            <a:avLst/>
          </a:prstGeom>
        </p:spPr>
        <p:txBody>
          <a:bodyPr/>
          <a:lstStyle/>
          <a:p>
            <a:pPr algn="ctr">
              <a:defRPr/>
            </a:pPr>
            <a:r>
              <a:rPr lang="en-US" sz="2600" kern="0" dirty="0" smtClean="0">
                <a:solidFill>
                  <a:srgbClr val="009900"/>
                </a:solidFill>
                <a:ea typeface="+mj-ea"/>
                <a:cs typeface="+mj-cs"/>
              </a:rPr>
              <a:t>What We have seen and not seen?</a:t>
            </a:r>
          </a:p>
        </p:txBody>
      </p:sp>
      <p:sp>
        <p:nvSpPr>
          <p:cNvPr id="2050" name="AutoShape 2"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 name="AutoShape 2" descr="Image result for shiva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Image result for web serv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Image result for https clip 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Image result for https + brows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Image result for certificate authority ic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3851920" y="3212976"/>
            <a:ext cx="1512168" cy="1152128"/>
            <a:chOff x="3851920" y="3212976"/>
            <a:chExt cx="1512168" cy="1152128"/>
          </a:xfrm>
        </p:grpSpPr>
        <p:sp>
          <p:nvSpPr>
            <p:cNvPr id="9" name="Oval 8"/>
            <p:cNvSpPr/>
            <p:nvPr/>
          </p:nvSpPr>
          <p:spPr>
            <a:xfrm>
              <a:off x="3851920" y="3212976"/>
              <a:ext cx="1512168" cy="115212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851920" y="3318083"/>
              <a:ext cx="1512168" cy="830997"/>
            </a:xfrm>
            <a:prstGeom prst="rect">
              <a:avLst/>
            </a:prstGeom>
            <a:noFill/>
          </p:spPr>
          <p:txBody>
            <a:bodyPr wrap="square" rtlCol="0">
              <a:spAutoFit/>
            </a:bodyPr>
            <a:lstStyle/>
            <a:p>
              <a:pPr algn="ctr"/>
              <a:r>
                <a:rPr lang="en-US" sz="1200" dirty="0" smtClean="0"/>
                <a:t>Secure + Authenticated Message Communication</a:t>
              </a:r>
              <a:endParaRPr lang="en-US" sz="1200" dirty="0"/>
            </a:p>
          </p:txBody>
        </p:sp>
      </p:grpSp>
      <p:sp>
        <p:nvSpPr>
          <p:cNvPr id="18" name="TextBox 17"/>
          <p:cNvSpPr txBox="1"/>
          <p:nvPr/>
        </p:nvSpPr>
        <p:spPr>
          <a:xfrm>
            <a:off x="3635896" y="6237312"/>
            <a:ext cx="1944216" cy="400110"/>
          </a:xfrm>
          <a:prstGeom prst="rect">
            <a:avLst/>
          </a:prstGeom>
          <a:noFill/>
        </p:spPr>
        <p:txBody>
          <a:bodyPr wrap="square" rtlCol="0">
            <a:spAutoFit/>
          </a:bodyPr>
          <a:lstStyle/>
          <a:p>
            <a:pPr algn="ctr"/>
            <a:r>
              <a:rPr lang="en-US" sz="2000" b="1" dirty="0" smtClean="0">
                <a:solidFill>
                  <a:srgbClr val="660066"/>
                </a:solidFill>
              </a:rPr>
              <a:t>Cryptography</a:t>
            </a:r>
            <a:endParaRPr lang="en-US" sz="2000" b="1" dirty="0">
              <a:solidFill>
                <a:srgbClr val="660066"/>
              </a:solidFill>
            </a:endParaRPr>
          </a:p>
        </p:txBody>
      </p:sp>
      <p:grpSp>
        <p:nvGrpSpPr>
          <p:cNvPr id="30" name="Group 29"/>
          <p:cNvGrpSpPr/>
          <p:nvPr/>
        </p:nvGrpSpPr>
        <p:grpSpPr>
          <a:xfrm>
            <a:off x="3131840" y="764704"/>
            <a:ext cx="2736304" cy="2160240"/>
            <a:chOff x="3131840" y="764704"/>
            <a:chExt cx="2736304" cy="2160240"/>
          </a:xfrm>
        </p:grpSpPr>
        <p:sp>
          <p:nvSpPr>
            <p:cNvPr id="16" name="Oval 15"/>
            <p:cNvSpPr/>
            <p:nvPr/>
          </p:nvSpPr>
          <p:spPr>
            <a:xfrm>
              <a:off x="3131840" y="764704"/>
              <a:ext cx="2736304" cy="2160240"/>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635896" y="836712"/>
              <a:ext cx="1656184" cy="461665"/>
            </a:xfrm>
            <a:prstGeom prst="rect">
              <a:avLst/>
            </a:prstGeom>
            <a:noFill/>
          </p:spPr>
          <p:txBody>
            <a:bodyPr wrap="square" rtlCol="0">
              <a:spAutoFit/>
            </a:bodyPr>
            <a:lstStyle/>
            <a:p>
              <a:pPr algn="ctr"/>
              <a:r>
                <a:rPr lang="en-US" sz="1200" b="1" dirty="0" smtClean="0">
                  <a:solidFill>
                    <a:schemeClr val="bg1"/>
                  </a:solidFill>
                </a:rPr>
                <a:t>Secure (multi-party) Computation</a:t>
              </a:r>
              <a:endParaRPr lang="en-US" sz="1200" b="1" dirty="0">
                <a:solidFill>
                  <a:schemeClr val="bg1"/>
                </a:solidFill>
              </a:endParaRPr>
            </a:p>
          </p:txBody>
        </p:sp>
        <p:sp>
          <p:nvSpPr>
            <p:cNvPr id="19" name="TextBox 18"/>
            <p:cNvSpPr txBox="1"/>
            <p:nvPr/>
          </p:nvSpPr>
          <p:spPr>
            <a:xfrm>
              <a:off x="3275856" y="1364575"/>
              <a:ext cx="2592288" cy="1200329"/>
            </a:xfrm>
            <a:prstGeom prst="rect">
              <a:avLst/>
            </a:prstGeom>
            <a:noFill/>
            <a:ln>
              <a:noFill/>
            </a:ln>
          </p:spPr>
          <p:txBody>
            <a:bodyPr wrap="square" rtlCol="0">
              <a:spAutoFit/>
            </a:bodyPr>
            <a:lstStyle/>
            <a:p>
              <a:pPr algn="just"/>
              <a:r>
                <a:rPr lang="en-US" sz="1200" dirty="0" smtClean="0">
                  <a:solidFill>
                    <a:srgbClr val="FFFF00"/>
                  </a:solidFill>
                </a:rPr>
                <a:t>Electronic election, auction, private information retrieval, Outsourcing computation to cloud, Privacy-preserving data mining, signal processing, bioinformatics etc. etc.</a:t>
              </a:r>
              <a:endParaRPr lang="en-US" sz="1200" dirty="0">
                <a:solidFill>
                  <a:srgbClr val="FFFF00"/>
                </a:solidFill>
              </a:endParaRPr>
            </a:p>
          </p:txBody>
        </p:sp>
      </p:grpSp>
      <p:grpSp>
        <p:nvGrpSpPr>
          <p:cNvPr id="27" name="Group 26"/>
          <p:cNvGrpSpPr/>
          <p:nvPr/>
        </p:nvGrpSpPr>
        <p:grpSpPr>
          <a:xfrm>
            <a:off x="5004048" y="4797152"/>
            <a:ext cx="2736304" cy="864096"/>
            <a:chOff x="971600" y="2852936"/>
            <a:chExt cx="2736304" cy="1224136"/>
          </a:xfrm>
        </p:grpSpPr>
        <p:sp>
          <p:nvSpPr>
            <p:cNvPr id="20" name="Oval 19"/>
            <p:cNvSpPr/>
            <p:nvPr/>
          </p:nvSpPr>
          <p:spPr>
            <a:xfrm>
              <a:off x="971600" y="2852936"/>
              <a:ext cx="2736304" cy="1224136"/>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115616" y="3392027"/>
              <a:ext cx="2592288" cy="276999"/>
            </a:xfrm>
            <a:prstGeom prst="rect">
              <a:avLst/>
            </a:prstGeom>
            <a:noFill/>
            <a:ln>
              <a:noFill/>
            </a:ln>
          </p:spPr>
          <p:txBody>
            <a:bodyPr wrap="square" rtlCol="0">
              <a:spAutoFit/>
            </a:bodyPr>
            <a:lstStyle/>
            <a:p>
              <a:pPr algn="just"/>
              <a:r>
                <a:rPr lang="en-US" sz="1200" dirty="0" smtClean="0">
                  <a:solidFill>
                    <a:srgbClr val="FFFF00"/>
                  </a:solidFill>
                </a:rPr>
                <a:t>Disc encryption, cloud storage, </a:t>
              </a:r>
              <a:endParaRPr lang="en-US" sz="1200" dirty="0">
                <a:solidFill>
                  <a:srgbClr val="FFFF00"/>
                </a:solidFill>
              </a:endParaRPr>
            </a:p>
          </p:txBody>
        </p:sp>
        <p:sp>
          <p:nvSpPr>
            <p:cNvPr id="22" name="TextBox 21"/>
            <p:cNvSpPr txBox="1"/>
            <p:nvPr/>
          </p:nvSpPr>
          <p:spPr>
            <a:xfrm>
              <a:off x="1475656" y="2924944"/>
              <a:ext cx="1656184" cy="276999"/>
            </a:xfrm>
            <a:prstGeom prst="rect">
              <a:avLst/>
            </a:prstGeom>
            <a:noFill/>
          </p:spPr>
          <p:txBody>
            <a:bodyPr wrap="square" rtlCol="0">
              <a:spAutoFit/>
            </a:bodyPr>
            <a:lstStyle/>
            <a:p>
              <a:pPr algn="ctr"/>
              <a:r>
                <a:rPr lang="en-US" sz="1200" b="1" dirty="0" smtClean="0">
                  <a:solidFill>
                    <a:schemeClr val="bg1"/>
                  </a:solidFill>
                </a:rPr>
                <a:t>Secure Storage</a:t>
              </a:r>
              <a:endParaRPr lang="en-US" sz="1200" b="1" dirty="0">
                <a:solidFill>
                  <a:schemeClr val="bg1"/>
                </a:solidFill>
              </a:endParaRPr>
            </a:p>
          </p:txBody>
        </p:sp>
      </p:grpSp>
      <p:grpSp>
        <p:nvGrpSpPr>
          <p:cNvPr id="29" name="Group 28"/>
          <p:cNvGrpSpPr/>
          <p:nvPr/>
        </p:nvGrpSpPr>
        <p:grpSpPr>
          <a:xfrm>
            <a:off x="5652120" y="1916832"/>
            <a:ext cx="2736304" cy="1368152"/>
            <a:chOff x="5652120" y="2276872"/>
            <a:chExt cx="2736304" cy="1368152"/>
          </a:xfrm>
        </p:grpSpPr>
        <p:sp>
          <p:nvSpPr>
            <p:cNvPr id="23" name="Oval 22"/>
            <p:cNvSpPr/>
            <p:nvPr/>
          </p:nvSpPr>
          <p:spPr>
            <a:xfrm>
              <a:off x="5652120" y="2276872"/>
              <a:ext cx="2736304" cy="1368152"/>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6156176" y="2348880"/>
              <a:ext cx="1656184" cy="461665"/>
            </a:xfrm>
            <a:prstGeom prst="rect">
              <a:avLst/>
            </a:prstGeom>
            <a:noFill/>
          </p:spPr>
          <p:txBody>
            <a:bodyPr wrap="square" rtlCol="0">
              <a:spAutoFit/>
            </a:bodyPr>
            <a:lstStyle/>
            <a:p>
              <a:pPr algn="ctr"/>
              <a:r>
                <a:rPr lang="en-US" sz="1200" b="1" dirty="0" smtClean="0">
                  <a:solidFill>
                    <a:schemeClr val="bg1"/>
                  </a:solidFill>
                </a:rPr>
                <a:t>Leakage Resilient Cryptography</a:t>
              </a:r>
              <a:endParaRPr lang="en-US" sz="1200" b="1" dirty="0">
                <a:solidFill>
                  <a:schemeClr val="bg1"/>
                </a:solidFill>
              </a:endParaRPr>
            </a:p>
          </p:txBody>
        </p:sp>
        <p:sp>
          <p:nvSpPr>
            <p:cNvPr id="25" name="TextBox 24"/>
            <p:cNvSpPr txBox="1"/>
            <p:nvPr/>
          </p:nvSpPr>
          <p:spPr>
            <a:xfrm>
              <a:off x="5796136" y="2876743"/>
              <a:ext cx="2448272" cy="461665"/>
            </a:xfrm>
            <a:prstGeom prst="rect">
              <a:avLst/>
            </a:prstGeom>
            <a:noFill/>
            <a:ln>
              <a:noFill/>
            </a:ln>
          </p:spPr>
          <p:txBody>
            <a:bodyPr wrap="square" rtlCol="0">
              <a:spAutoFit/>
            </a:bodyPr>
            <a:lstStyle/>
            <a:p>
              <a:pPr algn="just"/>
              <a:r>
                <a:rPr lang="en-US" sz="1200" dirty="0" smtClean="0">
                  <a:solidFill>
                    <a:srgbClr val="FFFF00"/>
                  </a:solidFill>
                </a:rPr>
                <a:t>Takes into account the side channel information.</a:t>
              </a:r>
              <a:endParaRPr lang="en-US" sz="1200" dirty="0">
                <a:solidFill>
                  <a:srgbClr val="FFFF00"/>
                </a:solidFill>
              </a:endParaRPr>
            </a:p>
          </p:txBody>
        </p:sp>
      </p:grpSp>
      <p:grpSp>
        <p:nvGrpSpPr>
          <p:cNvPr id="35" name="Group 34"/>
          <p:cNvGrpSpPr/>
          <p:nvPr/>
        </p:nvGrpSpPr>
        <p:grpSpPr>
          <a:xfrm>
            <a:off x="971600" y="3501008"/>
            <a:ext cx="2952328" cy="2232248"/>
            <a:chOff x="1043608" y="2852936"/>
            <a:chExt cx="2736304" cy="2232248"/>
          </a:xfrm>
        </p:grpSpPr>
        <p:sp>
          <p:nvSpPr>
            <p:cNvPr id="36" name="Oval 35"/>
            <p:cNvSpPr/>
            <p:nvPr/>
          </p:nvSpPr>
          <p:spPr>
            <a:xfrm>
              <a:off x="1043608" y="2852936"/>
              <a:ext cx="2736304" cy="2232248"/>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1115616" y="3452807"/>
              <a:ext cx="2592288" cy="1200329"/>
            </a:xfrm>
            <a:prstGeom prst="rect">
              <a:avLst/>
            </a:prstGeom>
            <a:noFill/>
            <a:ln>
              <a:noFill/>
            </a:ln>
          </p:spPr>
          <p:txBody>
            <a:bodyPr wrap="square" rtlCol="0">
              <a:spAutoFit/>
            </a:bodyPr>
            <a:lstStyle/>
            <a:p>
              <a:pPr algn="just"/>
              <a:r>
                <a:rPr lang="en-US" sz="1200" dirty="0">
                  <a:solidFill>
                    <a:srgbClr val="FFFF00"/>
                  </a:solidFill>
                </a:rPr>
                <a:t>Non-committing Encryption, Deniable Encryption, Id-based Encryption, Attribute-based Encryption, Functional Encryption</a:t>
              </a:r>
            </a:p>
            <a:p>
              <a:pPr algn="just"/>
              <a:r>
                <a:rPr lang="en-US" sz="1200" dirty="0" smtClean="0">
                  <a:solidFill>
                    <a:srgbClr val="FFFF00"/>
                  </a:solidFill>
                </a:rPr>
                <a:t>Homographic Encryption, Fully </a:t>
              </a:r>
              <a:r>
                <a:rPr lang="en-US" sz="1200" dirty="0" err="1" smtClean="0">
                  <a:solidFill>
                    <a:srgbClr val="FFFF00"/>
                  </a:solidFill>
                </a:rPr>
                <a:t>Homomorphic</a:t>
              </a:r>
              <a:r>
                <a:rPr lang="en-US" sz="1200" dirty="0" smtClean="0">
                  <a:solidFill>
                    <a:srgbClr val="FFFF00"/>
                  </a:solidFill>
                </a:rPr>
                <a:t> Encryption </a:t>
              </a:r>
              <a:endParaRPr lang="en-US" sz="1200" dirty="0">
                <a:solidFill>
                  <a:srgbClr val="FFFF00"/>
                </a:solidFill>
              </a:endParaRPr>
            </a:p>
          </p:txBody>
        </p:sp>
        <p:sp>
          <p:nvSpPr>
            <p:cNvPr id="38" name="TextBox 37"/>
            <p:cNvSpPr txBox="1"/>
            <p:nvPr/>
          </p:nvSpPr>
          <p:spPr>
            <a:xfrm>
              <a:off x="1475656" y="2924944"/>
              <a:ext cx="1656184" cy="461665"/>
            </a:xfrm>
            <a:prstGeom prst="rect">
              <a:avLst/>
            </a:prstGeom>
            <a:noFill/>
          </p:spPr>
          <p:txBody>
            <a:bodyPr wrap="square" rtlCol="0">
              <a:spAutoFit/>
            </a:bodyPr>
            <a:lstStyle/>
            <a:p>
              <a:pPr algn="ctr"/>
              <a:r>
                <a:rPr lang="en-US" sz="1200" b="1" dirty="0" smtClean="0">
                  <a:solidFill>
                    <a:schemeClr val="bg1"/>
                  </a:solidFill>
                </a:rPr>
                <a:t>Special Purpose Encryption Schemes</a:t>
              </a:r>
              <a:endParaRPr lang="en-US" sz="1200" b="1" dirty="0">
                <a:solidFill>
                  <a:schemeClr val="bg1"/>
                </a:solidFill>
              </a:endParaRPr>
            </a:p>
          </p:txBody>
        </p:sp>
      </p:grpSp>
      <p:grpSp>
        <p:nvGrpSpPr>
          <p:cNvPr id="39" name="Group 38"/>
          <p:cNvGrpSpPr/>
          <p:nvPr/>
        </p:nvGrpSpPr>
        <p:grpSpPr>
          <a:xfrm>
            <a:off x="611560" y="1916832"/>
            <a:ext cx="2736304" cy="1440160"/>
            <a:chOff x="1043608" y="2852936"/>
            <a:chExt cx="2736304" cy="1470519"/>
          </a:xfrm>
        </p:grpSpPr>
        <p:sp>
          <p:nvSpPr>
            <p:cNvPr id="40" name="Oval 39"/>
            <p:cNvSpPr/>
            <p:nvPr/>
          </p:nvSpPr>
          <p:spPr>
            <a:xfrm>
              <a:off x="1043608" y="2852936"/>
              <a:ext cx="2736304" cy="1470519"/>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1331640" y="3294092"/>
              <a:ext cx="2376264" cy="954108"/>
            </a:xfrm>
            <a:prstGeom prst="rect">
              <a:avLst/>
            </a:prstGeom>
            <a:noFill/>
            <a:ln>
              <a:noFill/>
            </a:ln>
          </p:spPr>
          <p:txBody>
            <a:bodyPr wrap="square" rtlCol="0">
              <a:spAutoFit/>
            </a:bodyPr>
            <a:lstStyle/>
            <a:p>
              <a:pPr algn="just"/>
              <a:r>
                <a:rPr lang="en-US" sz="1200" dirty="0" smtClean="0">
                  <a:solidFill>
                    <a:srgbClr val="FFFF00"/>
                  </a:solidFill>
                </a:rPr>
                <a:t>Finding flaws/attacks/insecurities.</a:t>
              </a:r>
            </a:p>
            <a:p>
              <a:pPr algn="just"/>
              <a:endParaRPr lang="en-US" sz="1200" dirty="0" smtClean="0">
                <a:solidFill>
                  <a:srgbClr val="FFFF00"/>
                </a:solidFill>
              </a:endParaRPr>
            </a:p>
            <a:p>
              <a:pPr algn="just"/>
              <a:r>
                <a:rPr lang="en-US" sz="1200" dirty="0">
                  <a:solidFill>
                    <a:srgbClr val="FFFF00"/>
                  </a:solidFill>
                </a:rPr>
                <a:t>Side-channels</a:t>
              </a:r>
            </a:p>
            <a:p>
              <a:pPr algn="just"/>
              <a:r>
                <a:rPr lang="en-US" sz="1200" dirty="0" smtClean="0">
                  <a:solidFill>
                    <a:srgbClr val="FFFF00"/>
                  </a:solidFill>
                </a:rPr>
                <a:t> </a:t>
              </a:r>
              <a:endParaRPr lang="en-US" sz="1200" dirty="0">
                <a:solidFill>
                  <a:srgbClr val="FFFF00"/>
                </a:solidFill>
              </a:endParaRPr>
            </a:p>
          </p:txBody>
        </p:sp>
        <p:sp>
          <p:nvSpPr>
            <p:cNvPr id="42" name="TextBox 41"/>
            <p:cNvSpPr txBox="1"/>
            <p:nvPr/>
          </p:nvSpPr>
          <p:spPr>
            <a:xfrm>
              <a:off x="1475656" y="2924944"/>
              <a:ext cx="1656184" cy="276999"/>
            </a:xfrm>
            <a:prstGeom prst="rect">
              <a:avLst/>
            </a:prstGeom>
            <a:noFill/>
          </p:spPr>
          <p:txBody>
            <a:bodyPr wrap="square" rtlCol="0">
              <a:spAutoFit/>
            </a:bodyPr>
            <a:lstStyle/>
            <a:p>
              <a:pPr algn="ctr"/>
              <a:r>
                <a:rPr lang="en-US" sz="1200" b="1" dirty="0" smtClean="0">
                  <a:solidFill>
                    <a:schemeClr val="bg1"/>
                  </a:solidFill>
                </a:rPr>
                <a:t>Cryptanalysis</a:t>
              </a:r>
              <a:endParaRPr lang="en-US" sz="1200" b="1" dirty="0">
                <a:solidFill>
                  <a:schemeClr val="bg1"/>
                </a:solidFill>
              </a:endParaRPr>
            </a:p>
          </p:txBody>
        </p:sp>
      </p:grpSp>
      <p:grpSp>
        <p:nvGrpSpPr>
          <p:cNvPr id="44" name="Group 43"/>
          <p:cNvGrpSpPr/>
          <p:nvPr/>
        </p:nvGrpSpPr>
        <p:grpSpPr>
          <a:xfrm>
            <a:off x="5868144" y="3356992"/>
            <a:ext cx="2736304" cy="1152129"/>
            <a:chOff x="2195736" y="1908523"/>
            <a:chExt cx="2736304" cy="1373691"/>
          </a:xfrm>
        </p:grpSpPr>
        <p:sp>
          <p:nvSpPr>
            <p:cNvPr id="45" name="Oval 44"/>
            <p:cNvSpPr/>
            <p:nvPr/>
          </p:nvSpPr>
          <p:spPr>
            <a:xfrm>
              <a:off x="2195736" y="1908523"/>
              <a:ext cx="2736304" cy="1373691"/>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2555776" y="2608097"/>
              <a:ext cx="2160240" cy="550446"/>
            </a:xfrm>
            <a:prstGeom prst="rect">
              <a:avLst/>
            </a:prstGeom>
            <a:noFill/>
            <a:ln>
              <a:noFill/>
            </a:ln>
          </p:spPr>
          <p:txBody>
            <a:bodyPr wrap="square" rtlCol="0">
              <a:spAutoFit/>
            </a:bodyPr>
            <a:lstStyle/>
            <a:p>
              <a:pPr algn="just"/>
              <a:r>
                <a:rPr lang="en-US" sz="1200" dirty="0" smtClean="0">
                  <a:solidFill>
                    <a:srgbClr val="FFFF00"/>
                  </a:solidFill>
                </a:rPr>
                <a:t>Blind Signatures, Group Signature, </a:t>
              </a:r>
              <a:r>
                <a:rPr lang="en-US" sz="1200" dirty="0" err="1" smtClean="0">
                  <a:solidFill>
                    <a:srgbClr val="FFFF00"/>
                  </a:solidFill>
                </a:rPr>
                <a:t>Signcryption</a:t>
              </a:r>
              <a:endParaRPr lang="en-US" sz="1200" dirty="0">
                <a:solidFill>
                  <a:srgbClr val="FFFF00"/>
                </a:solidFill>
              </a:endParaRPr>
            </a:p>
          </p:txBody>
        </p:sp>
        <p:sp>
          <p:nvSpPr>
            <p:cNvPr id="48" name="TextBox 47"/>
            <p:cNvSpPr txBox="1"/>
            <p:nvPr/>
          </p:nvSpPr>
          <p:spPr>
            <a:xfrm>
              <a:off x="2843808" y="2080234"/>
              <a:ext cx="1656184" cy="461665"/>
            </a:xfrm>
            <a:prstGeom prst="rect">
              <a:avLst/>
            </a:prstGeom>
            <a:noFill/>
          </p:spPr>
          <p:txBody>
            <a:bodyPr wrap="square" rtlCol="0">
              <a:spAutoFit/>
            </a:bodyPr>
            <a:lstStyle/>
            <a:p>
              <a:pPr algn="ctr"/>
              <a:r>
                <a:rPr lang="en-US" sz="1200" b="1" dirty="0" smtClean="0">
                  <a:solidFill>
                    <a:schemeClr val="bg1"/>
                  </a:solidFill>
                </a:rPr>
                <a:t>Special Purpose Digital Signatures</a:t>
              </a:r>
              <a:endParaRPr lang="en-US" sz="1200" b="1" dirty="0">
                <a:solidFill>
                  <a:schemeClr val="bg1"/>
                </a:solidFill>
              </a:endParaRPr>
            </a:p>
          </p:txBody>
        </p:sp>
      </p:grpSp>
    </p:spTree>
    <p:extLst>
      <p:ext uri="{BB962C8B-B14F-4D97-AF65-F5344CB8AC3E}">
        <p14:creationId xmlns:p14="http://schemas.microsoft.com/office/powerpoint/2010/main" val="1877355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64088" y="908720"/>
            <a:ext cx="2952328" cy="1368152"/>
          </a:xfrm>
          <a:prstGeom prst="rect">
            <a:avLst/>
          </a:prstGeom>
          <a:solidFill>
            <a:schemeClr val="accent3">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2"/>
          <p:cNvSpPr txBox="1">
            <a:spLocks noChangeArrowheads="1"/>
          </p:cNvSpPr>
          <p:nvPr/>
        </p:nvSpPr>
        <p:spPr>
          <a:xfrm>
            <a:off x="35496" y="39390"/>
            <a:ext cx="9217024" cy="797322"/>
          </a:xfrm>
          <a:prstGeom prst="rect">
            <a:avLst/>
          </a:prstGeom>
        </p:spPr>
        <p:txBody>
          <a:bodyPr/>
          <a:lstStyle/>
          <a:p>
            <a:pPr algn="ctr">
              <a:defRPr/>
            </a:pPr>
            <a:r>
              <a:rPr lang="en-US" sz="2600" kern="0" dirty="0" smtClean="0">
                <a:solidFill>
                  <a:srgbClr val="009900"/>
                </a:solidFill>
                <a:ea typeface="+mj-ea"/>
                <a:cs typeface="+mj-cs"/>
              </a:rPr>
              <a:t>Crypto Zoo</a:t>
            </a:r>
          </a:p>
        </p:txBody>
      </p:sp>
      <p:sp>
        <p:nvSpPr>
          <p:cNvPr id="2050" name="AutoShape 2"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 name="AutoShape 2" descr="Image result for shiva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Image result for web serv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Image result for https clip 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p:nvPr/>
        </p:nvSpPr>
        <p:spPr>
          <a:xfrm>
            <a:off x="3707904" y="2276872"/>
            <a:ext cx="1533142" cy="276999"/>
          </a:xfrm>
          <a:prstGeom prst="rect">
            <a:avLst/>
          </a:prstGeom>
        </p:spPr>
        <p:txBody>
          <a:bodyPr wrap="none">
            <a:spAutoFit/>
          </a:bodyPr>
          <a:lstStyle/>
          <a:p>
            <a:r>
              <a:rPr lang="en-US" sz="1200" dirty="0"/>
              <a:t>Oblivious Transfer</a:t>
            </a:r>
          </a:p>
        </p:txBody>
      </p:sp>
      <p:sp>
        <p:nvSpPr>
          <p:cNvPr id="49" name="Rectangle 48"/>
          <p:cNvSpPr/>
          <p:nvPr/>
        </p:nvSpPr>
        <p:spPr>
          <a:xfrm>
            <a:off x="5652120" y="2924944"/>
            <a:ext cx="1753680" cy="276999"/>
          </a:xfrm>
          <a:prstGeom prst="rect">
            <a:avLst/>
          </a:prstGeom>
        </p:spPr>
        <p:txBody>
          <a:bodyPr wrap="none">
            <a:spAutoFit/>
          </a:bodyPr>
          <a:lstStyle/>
          <a:p>
            <a:r>
              <a:rPr lang="en-US" sz="1200" dirty="0"/>
              <a:t>Commitment Schemes</a:t>
            </a:r>
          </a:p>
        </p:txBody>
      </p:sp>
      <p:sp>
        <p:nvSpPr>
          <p:cNvPr id="50" name="Rectangle 49"/>
          <p:cNvSpPr/>
          <p:nvPr/>
        </p:nvSpPr>
        <p:spPr>
          <a:xfrm>
            <a:off x="1907704" y="3356992"/>
            <a:ext cx="1835133" cy="276999"/>
          </a:xfrm>
          <a:prstGeom prst="rect">
            <a:avLst/>
          </a:prstGeom>
        </p:spPr>
        <p:txBody>
          <a:bodyPr wrap="none">
            <a:spAutoFit/>
          </a:bodyPr>
          <a:lstStyle/>
          <a:p>
            <a:r>
              <a:rPr lang="en-US" sz="1200" dirty="0"/>
              <a:t>Zero Knowledge Proofs</a:t>
            </a:r>
          </a:p>
        </p:txBody>
      </p:sp>
      <p:sp>
        <p:nvSpPr>
          <p:cNvPr id="51" name="Rectangle 50"/>
          <p:cNvSpPr/>
          <p:nvPr/>
        </p:nvSpPr>
        <p:spPr>
          <a:xfrm>
            <a:off x="3995936" y="4880193"/>
            <a:ext cx="525805" cy="276999"/>
          </a:xfrm>
          <a:prstGeom prst="rect">
            <a:avLst/>
          </a:prstGeom>
        </p:spPr>
        <p:txBody>
          <a:bodyPr wrap="none">
            <a:spAutoFit/>
          </a:bodyPr>
          <a:lstStyle/>
          <a:p>
            <a:r>
              <a:rPr lang="en-US" sz="1200" dirty="0"/>
              <a:t>MAC</a:t>
            </a:r>
          </a:p>
        </p:txBody>
      </p:sp>
      <p:sp>
        <p:nvSpPr>
          <p:cNvPr id="52" name="Rectangle 51"/>
          <p:cNvSpPr/>
          <p:nvPr/>
        </p:nvSpPr>
        <p:spPr>
          <a:xfrm>
            <a:off x="1691680" y="4520153"/>
            <a:ext cx="1276461" cy="276999"/>
          </a:xfrm>
          <a:prstGeom prst="rect">
            <a:avLst/>
          </a:prstGeom>
        </p:spPr>
        <p:txBody>
          <a:bodyPr wrap="none">
            <a:spAutoFit/>
          </a:bodyPr>
          <a:lstStyle/>
          <a:p>
            <a:r>
              <a:rPr lang="en-US" sz="1200" dirty="0"/>
              <a:t>Hash Functions</a:t>
            </a:r>
          </a:p>
        </p:txBody>
      </p:sp>
      <p:sp>
        <p:nvSpPr>
          <p:cNvPr id="53" name="Rectangle 52"/>
          <p:cNvSpPr/>
          <p:nvPr/>
        </p:nvSpPr>
        <p:spPr>
          <a:xfrm>
            <a:off x="3995936" y="5661248"/>
            <a:ext cx="1438615" cy="276999"/>
          </a:xfrm>
          <a:prstGeom prst="rect">
            <a:avLst/>
          </a:prstGeom>
        </p:spPr>
        <p:txBody>
          <a:bodyPr wrap="none">
            <a:spAutoFit/>
          </a:bodyPr>
          <a:lstStyle/>
          <a:p>
            <a:r>
              <a:rPr lang="en-US" sz="1200" dirty="0"/>
              <a:t>One way Function</a:t>
            </a:r>
          </a:p>
        </p:txBody>
      </p:sp>
      <p:sp>
        <p:nvSpPr>
          <p:cNvPr id="54" name="Rectangle 53"/>
          <p:cNvSpPr/>
          <p:nvPr/>
        </p:nvSpPr>
        <p:spPr>
          <a:xfrm>
            <a:off x="6156176" y="5373216"/>
            <a:ext cx="1696949" cy="276999"/>
          </a:xfrm>
          <a:prstGeom prst="rect">
            <a:avLst/>
          </a:prstGeom>
        </p:spPr>
        <p:txBody>
          <a:bodyPr wrap="none">
            <a:spAutoFit/>
          </a:bodyPr>
          <a:lstStyle/>
          <a:p>
            <a:r>
              <a:rPr lang="en-US" sz="1200" dirty="0"/>
              <a:t>One way permutation</a:t>
            </a:r>
          </a:p>
        </p:txBody>
      </p:sp>
      <p:sp>
        <p:nvSpPr>
          <p:cNvPr id="55" name="Rectangle 54"/>
          <p:cNvSpPr/>
          <p:nvPr/>
        </p:nvSpPr>
        <p:spPr>
          <a:xfrm>
            <a:off x="2483768" y="4941168"/>
            <a:ext cx="466068" cy="276999"/>
          </a:xfrm>
          <a:prstGeom prst="rect">
            <a:avLst/>
          </a:prstGeom>
        </p:spPr>
        <p:txBody>
          <a:bodyPr wrap="none">
            <a:spAutoFit/>
          </a:bodyPr>
          <a:lstStyle/>
          <a:p>
            <a:r>
              <a:rPr lang="en-US" sz="1200" dirty="0"/>
              <a:t>PRG</a:t>
            </a:r>
          </a:p>
        </p:txBody>
      </p:sp>
      <p:sp>
        <p:nvSpPr>
          <p:cNvPr id="56" name="Rectangle 55"/>
          <p:cNvSpPr/>
          <p:nvPr/>
        </p:nvSpPr>
        <p:spPr>
          <a:xfrm>
            <a:off x="5940152" y="4941168"/>
            <a:ext cx="454872" cy="276999"/>
          </a:xfrm>
          <a:prstGeom prst="rect">
            <a:avLst/>
          </a:prstGeom>
        </p:spPr>
        <p:txBody>
          <a:bodyPr wrap="none">
            <a:spAutoFit/>
          </a:bodyPr>
          <a:lstStyle/>
          <a:p>
            <a:r>
              <a:rPr lang="en-US" sz="1200" dirty="0"/>
              <a:t>PRF</a:t>
            </a:r>
          </a:p>
        </p:txBody>
      </p:sp>
      <p:sp>
        <p:nvSpPr>
          <p:cNvPr id="57" name="TextBox 56"/>
          <p:cNvSpPr txBox="1"/>
          <p:nvPr/>
        </p:nvSpPr>
        <p:spPr>
          <a:xfrm>
            <a:off x="1115616" y="2636912"/>
            <a:ext cx="1944216" cy="276999"/>
          </a:xfrm>
          <a:prstGeom prst="rect">
            <a:avLst/>
          </a:prstGeom>
          <a:noFill/>
        </p:spPr>
        <p:txBody>
          <a:bodyPr wrap="square" rtlCol="0">
            <a:spAutoFit/>
          </a:bodyPr>
          <a:lstStyle/>
          <a:p>
            <a:r>
              <a:rPr lang="en-US" sz="1200" dirty="0" smtClean="0"/>
              <a:t>Secret Sharing</a:t>
            </a:r>
          </a:p>
        </p:txBody>
      </p:sp>
      <p:sp>
        <p:nvSpPr>
          <p:cNvPr id="58" name="Rectangle 57"/>
          <p:cNvSpPr/>
          <p:nvPr/>
        </p:nvSpPr>
        <p:spPr>
          <a:xfrm>
            <a:off x="7092280" y="4664169"/>
            <a:ext cx="548272" cy="276999"/>
          </a:xfrm>
          <a:prstGeom prst="rect">
            <a:avLst/>
          </a:prstGeom>
        </p:spPr>
        <p:txBody>
          <a:bodyPr wrap="none">
            <a:spAutoFit/>
          </a:bodyPr>
          <a:lstStyle/>
          <a:p>
            <a:r>
              <a:rPr lang="en-US" sz="1200" dirty="0" smtClean="0"/>
              <a:t>SPRP</a:t>
            </a:r>
            <a:endParaRPr lang="en-US" sz="1200" dirty="0"/>
          </a:p>
        </p:txBody>
      </p:sp>
      <p:sp>
        <p:nvSpPr>
          <p:cNvPr id="60" name="Rectangle 59"/>
          <p:cNvSpPr/>
          <p:nvPr/>
        </p:nvSpPr>
        <p:spPr>
          <a:xfrm>
            <a:off x="3532156" y="4148498"/>
            <a:ext cx="1719942" cy="276999"/>
          </a:xfrm>
          <a:prstGeom prst="rect">
            <a:avLst/>
          </a:prstGeom>
        </p:spPr>
        <p:txBody>
          <a:bodyPr wrap="none">
            <a:spAutoFit/>
          </a:bodyPr>
          <a:lstStyle/>
          <a:p>
            <a:r>
              <a:rPr lang="en-US" sz="1200" dirty="0" smtClean="0"/>
              <a:t>Public Key Encryption</a:t>
            </a:r>
            <a:endParaRPr lang="en-US" sz="1200" dirty="0"/>
          </a:p>
        </p:txBody>
      </p:sp>
      <p:grpSp>
        <p:nvGrpSpPr>
          <p:cNvPr id="62" name="Group 61"/>
          <p:cNvGrpSpPr/>
          <p:nvPr/>
        </p:nvGrpSpPr>
        <p:grpSpPr>
          <a:xfrm>
            <a:off x="4283968" y="4869160"/>
            <a:ext cx="2664296" cy="723230"/>
            <a:chOff x="7092280" y="905570"/>
            <a:chExt cx="2160240" cy="723230"/>
          </a:xfrm>
        </p:grpSpPr>
        <p:sp>
          <p:nvSpPr>
            <p:cNvPr id="63" name="Cloud Callout 62"/>
            <p:cNvSpPr/>
            <p:nvPr/>
          </p:nvSpPr>
          <p:spPr>
            <a:xfrm>
              <a:off x="7092280" y="905570"/>
              <a:ext cx="1944216" cy="7232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7"/>
            <p:cNvSpPr txBox="1">
              <a:spLocks noChangeArrowheads="1"/>
            </p:cNvSpPr>
            <p:nvPr/>
          </p:nvSpPr>
          <p:spPr bwMode="auto">
            <a:xfrm>
              <a:off x="7308304" y="977578"/>
              <a:ext cx="1944216" cy="523220"/>
            </a:xfrm>
            <a:prstGeom prst="rect">
              <a:avLst/>
            </a:prstGeom>
            <a:noFill/>
            <a:ln w="9525">
              <a:noFill/>
              <a:miter lim="800000"/>
              <a:headEnd/>
              <a:tailEnd/>
            </a:ln>
          </p:spPr>
          <p:txBody>
            <a:bodyPr wrap="square">
              <a:spAutoFit/>
            </a:bodyPr>
            <a:lstStyle/>
            <a:p>
              <a:pPr>
                <a:spcBef>
                  <a:spcPct val="50000"/>
                </a:spcBef>
              </a:pPr>
              <a:r>
                <a:rPr lang="en-US" sz="1400" dirty="0" err="1" smtClean="0">
                  <a:sym typeface="Symbol"/>
                </a:rPr>
                <a:t>Minicrypt</a:t>
              </a:r>
              <a:r>
                <a:rPr lang="en-US" sz="1400" dirty="0" smtClean="0">
                  <a:sym typeface="Symbol"/>
                </a:rPr>
                <a:t>: SKC, Digital Signatures</a:t>
              </a:r>
              <a:endParaRPr lang="en-US" baseline="30000" dirty="0" smtClean="0">
                <a:solidFill>
                  <a:srgbClr val="0000FF"/>
                </a:solidFill>
              </a:endParaRPr>
            </a:p>
          </p:txBody>
        </p:sp>
      </p:grpSp>
      <p:sp>
        <p:nvSpPr>
          <p:cNvPr id="6" name="Rectangle 5"/>
          <p:cNvSpPr/>
          <p:nvPr/>
        </p:nvSpPr>
        <p:spPr>
          <a:xfrm>
            <a:off x="5580112" y="980728"/>
            <a:ext cx="344716" cy="369332"/>
          </a:xfrm>
          <a:prstGeom prst="rect">
            <a:avLst/>
          </a:prstGeom>
        </p:spPr>
        <p:txBody>
          <a:bodyPr wrap="none">
            <a:spAutoFit/>
          </a:bodyPr>
          <a:lstStyle/>
          <a:p>
            <a:r>
              <a:rPr lang="en-US" dirty="0" smtClean="0">
                <a:solidFill>
                  <a:srgbClr val="FF0000"/>
                </a:solidFill>
              </a:rPr>
              <a:t>S</a:t>
            </a:r>
            <a:endParaRPr lang="en-US" dirty="0">
              <a:solidFill>
                <a:srgbClr val="FF0000"/>
              </a:solidFill>
            </a:endParaRPr>
          </a:p>
        </p:txBody>
      </p:sp>
      <p:sp>
        <p:nvSpPr>
          <p:cNvPr id="65" name="Rectangle 64"/>
          <p:cNvSpPr/>
          <p:nvPr/>
        </p:nvSpPr>
        <p:spPr>
          <a:xfrm>
            <a:off x="7740352" y="980728"/>
            <a:ext cx="329725" cy="369332"/>
          </a:xfrm>
          <a:prstGeom prst="rect">
            <a:avLst/>
          </a:prstGeom>
        </p:spPr>
        <p:txBody>
          <a:bodyPr wrap="none">
            <a:spAutoFit/>
          </a:bodyPr>
          <a:lstStyle/>
          <a:p>
            <a:r>
              <a:rPr lang="en-US" dirty="0">
                <a:solidFill>
                  <a:srgbClr val="FF0000"/>
                </a:solidFill>
              </a:rPr>
              <a:t>R</a:t>
            </a:r>
          </a:p>
        </p:txBody>
      </p:sp>
      <p:sp>
        <p:nvSpPr>
          <p:cNvPr id="66" name="Rectangle 65"/>
          <p:cNvSpPr/>
          <p:nvPr/>
        </p:nvSpPr>
        <p:spPr>
          <a:xfrm>
            <a:off x="5364088" y="1331476"/>
            <a:ext cx="853381" cy="369332"/>
          </a:xfrm>
          <a:prstGeom prst="rect">
            <a:avLst/>
          </a:prstGeom>
        </p:spPr>
        <p:txBody>
          <a:bodyPr wrap="none">
            <a:spAutoFit/>
          </a:bodyPr>
          <a:lstStyle/>
          <a:p>
            <a:r>
              <a:rPr lang="en-US" dirty="0" smtClean="0"/>
              <a:t>(x</a:t>
            </a:r>
            <a:r>
              <a:rPr lang="en-US" baseline="-25000" dirty="0" smtClean="0"/>
              <a:t>0</a:t>
            </a:r>
            <a:r>
              <a:rPr lang="en-US" dirty="0" smtClean="0"/>
              <a:t>,x</a:t>
            </a:r>
            <a:r>
              <a:rPr lang="en-US" baseline="-25000" dirty="0" smtClean="0"/>
              <a:t>1</a:t>
            </a:r>
            <a:r>
              <a:rPr lang="en-US" dirty="0" smtClean="0"/>
              <a:t>)</a:t>
            </a:r>
            <a:endParaRPr lang="en-US" dirty="0"/>
          </a:p>
        </p:txBody>
      </p:sp>
      <p:sp>
        <p:nvSpPr>
          <p:cNvPr id="67" name="Rectangle 66"/>
          <p:cNvSpPr/>
          <p:nvPr/>
        </p:nvSpPr>
        <p:spPr>
          <a:xfrm>
            <a:off x="7758832" y="1331476"/>
            <a:ext cx="341560" cy="369332"/>
          </a:xfrm>
          <a:prstGeom prst="rect">
            <a:avLst/>
          </a:prstGeom>
        </p:spPr>
        <p:txBody>
          <a:bodyPr wrap="none">
            <a:spAutoFit/>
          </a:bodyPr>
          <a:lstStyle/>
          <a:p>
            <a:r>
              <a:rPr lang="en-US" dirty="0" err="1" smtClean="0">
                <a:latin typeface="Lucida Grande"/>
                <a:ea typeface="Lucida Grande"/>
                <a:cs typeface="Lucida Grande"/>
              </a:rPr>
              <a:t>σ</a:t>
            </a:r>
            <a:endParaRPr lang="en-US" dirty="0"/>
          </a:p>
        </p:txBody>
      </p:sp>
      <p:sp>
        <p:nvSpPr>
          <p:cNvPr id="68" name="Rectangle 67"/>
          <p:cNvSpPr/>
          <p:nvPr/>
        </p:nvSpPr>
        <p:spPr>
          <a:xfrm>
            <a:off x="7744078" y="1763524"/>
            <a:ext cx="428322" cy="369332"/>
          </a:xfrm>
          <a:prstGeom prst="rect">
            <a:avLst/>
          </a:prstGeom>
        </p:spPr>
        <p:txBody>
          <a:bodyPr wrap="none">
            <a:spAutoFit/>
          </a:bodyPr>
          <a:lstStyle/>
          <a:p>
            <a:r>
              <a:rPr lang="en-US" dirty="0" err="1" smtClean="0"/>
              <a:t>x</a:t>
            </a:r>
            <a:r>
              <a:rPr lang="en-US" baseline="-25000" dirty="0" err="1" smtClean="0">
                <a:latin typeface="Lucida Grande"/>
                <a:ea typeface="Lucida Grande"/>
                <a:cs typeface="Lucida Grande"/>
              </a:rPr>
              <a:t>σ</a:t>
            </a:r>
            <a:endParaRPr lang="en-US" baseline="-25000" dirty="0"/>
          </a:p>
        </p:txBody>
      </p:sp>
      <p:grpSp>
        <p:nvGrpSpPr>
          <p:cNvPr id="69" name="Group 68"/>
          <p:cNvGrpSpPr/>
          <p:nvPr/>
        </p:nvGrpSpPr>
        <p:grpSpPr>
          <a:xfrm>
            <a:off x="3203848" y="1196752"/>
            <a:ext cx="3096344" cy="915953"/>
            <a:chOff x="7092280" y="905570"/>
            <a:chExt cx="1944216" cy="723230"/>
          </a:xfrm>
        </p:grpSpPr>
        <p:sp>
          <p:nvSpPr>
            <p:cNvPr id="70" name="Cloud Callout 69"/>
            <p:cNvSpPr/>
            <p:nvPr/>
          </p:nvSpPr>
          <p:spPr>
            <a:xfrm>
              <a:off x="7092280" y="905570"/>
              <a:ext cx="1944216" cy="7232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7"/>
            <p:cNvSpPr txBox="1">
              <a:spLocks noChangeArrowheads="1"/>
            </p:cNvSpPr>
            <p:nvPr/>
          </p:nvSpPr>
          <p:spPr bwMode="auto">
            <a:xfrm>
              <a:off x="7308304" y="1019761"/>
              <a:ext cx="1652291" cy="413131"/>
            </a:xfrm>
            <a:prstGeom prst="rect">
              <a:avLst/>
            </a:prstGeom>
            <a:noFill/>
            <a:ln w="9525">
              <a:noFill/>
              <a:miter lim="800000"/>
              <a:headEnd/>
              <a:tailEnd/>
            </a:ln>
          </p:spPr>
          <p:txBody>
            <a:bodyPr wrap="square">
              <a:spAutoFit/>
            </a:bodyPr>
            <a:lstStyle/>
            <a:p>
              <a:pPr>
                <a:spcBef>
                  <a:spcPct val="50000"/>
                </a:spcBef>
              </a:pPr>
              <a:r>
                <a:rPr lang="en-US" sz="1400" dirty="0" err="1" smtClean="0">
                  <a:solidFill>
                    <a:srgbClr val="FF0000"/>
                  </a:solidFill>
                  <a:sym typeface="Symbol"/>
                </a:rPr>
                <a:t>Cryptomania</a:t>
              </a:r>
              <a:r>
                <a:rPr lang="en-US" sz="1400" dirty="0" smtClean="0">
                  <a:solidFill>
                    <a:srgbClr val="FF0000"/>
                  </a:solidFill>
                  <a:sym typeface="Symbol"/>
                </a:rPr>
                <a:t>: </a:t>
              </a:r>
              <a:r>
                <a:rPr lang="en-US" sz="1400" dirty="0" smtClean="0">
                  <a:sym typeface="Symbol"/>
                </a:rPr>
                <a:t>Everything that u can design in Crypto</a:t>
              </a:r>
              <a:endParaRPr lang="en-US" baseline="30000" dirty="0" smtClean="0">
                <a:solidFill>
                  <a:srgbClr val="0000FF"/>
                </a:solidFill>
              </a:endParaRPr>
            </a:p>
          </p:txBody>
        </p:sp>
      </p:grpSp>
      <p:sp>
        <p:nvSpPr>
          <p:cNvPr id="72" name="Text Box 7"/>
          <p:cNvSpPr txBox="1">
            <a:spLocks noChangeArrowheads="1"/>
          </p:cNvSpPr>
          <p:nvPr/>
        </p:nvSpPr>
        <p:spPr bwMode="auto">
          <a:xfrm>
            <a:off x="107504" y="745540"/>
            <a:ext cx="3960440" cy="523220"/>
          </a:xfrm>
          <a:prstGeom prst="rect">
            <a:avLst/>
          </a:prstGeom>
          <a:solidFill>
            <a:srgbClr val="FFFF00"/>
          </a:solidFill>
          <a:ln w="9525">
            <a:solidFill>
              <a:srgbClr val="000000"/>
            </a:solidFill>
            <a:miter lim="800000"/>
            <a:headEnd/>
            <a:tailEnd/>
          </a:ln>
        </p:spPr>
        <p:txBody>
          <a:bodyPr wrap="square">
            <a:spAutoFit/>
          </a:bodyPr>
          <a:lstStyle/>
          <a:p>
            <a:pPr>
              <a:spcBef>
                <a:spcPct val="50000"/>
              </a:spcBef>
            </a:pPr>
            <a:r>
              <a:rPr lang="en-US" sz="1400" dirty="0" smtClean="0">
                <a:solidFill>
                  <a:srgbClr val="FF0000"/>
                </a:solidFill>
                <a:sym typeface="Symbol"/>
              </a:rPr>
              <a:t>We will get </a:t>
            </a:r>
            <a:r>
              <a:rPr lang="en-US" sz="1400" dirty="0" err="1" smtClean="0">
                <a:solidFill>
                  <a:srgbClr val="FF0000"/>
                </a:solidFill>
                <a:sym typeface="Symbol"/>
              </a:rPr>
              <a:t>Cryptomaniac</a:t>
            </a:r>
            <a:r>
              <a:rPr lang="en-US" sz="1400" dirty="0" smtClean="0">
                <a:solidFill>
                  <a:srgbClr val="FF0000"/>
                </a:solidFill>
                <a:sym typeface="Symbol"/>
              </a:rPr>
              <a:t> next semester with course on Secure Computation</a:t>
            </a:r>
            <a:endParaRPr lang="en-US" baseline="30000" dirty="0" smtClean="0">
              <a:solidFill>
                <a:srgbClr val="0000FF"/>
              </a:solidFill>
            </a:endParaRPr>
          </a:p>
        </p:txBody>
      </p:sp>
      <p:sp>
        <p:nvSpPr>
          <p:cNvPr id="73" name="Text Box 7"/>
          <p:cNvSpPr txBox="1">
            <a:spLocks noChangeArrowheads="1"/>
          </p:cNvSpPr>
          <p:nvPr/>
        </p:nvSpPr>
        <p:spPr bwMode="auto">
          <a:xfrm>
            <a:off x="5076056" y="6002704"/>
            <a:ext cx="3960440" cy="738664"/>
          </a:xfrm>
          <a:prstGeom prst="rect">
            <a:avLst/>
          </a:prstGeom>
          <a:solidFill>
            <a:srgbClr val="FFFF00"/>
          </a:solidFill>
          <a:ln w="9525">
            <a:solidFill>
              <a:srgbClr val="000000"/>
            </a:solidFill>
            <a:miter lim="800000"/>
            <a:headEnd/>
            <a:tailEnd/>
          </a:ln>
        </p:spPr>
        <p:txBody>
          <a:bodyPr wrap="square">
            <a:spAutoFit/>
          </a:bodyPr>
          <a:lstStyle/>
          <a:p>
            <a:pPr>
              <a:spcBef>
                <a:spcPct val="50000"/>
              </a:spcBef>
            </a:pPr>
            <a:r>
              <a:rPr lang="en-US" sz="1400" dirty="0" smtClean="0">
                <a:solidFill>
                  <a:srgbClr val="FF0000"/>
                </a:solidFill>
                <a:sym typeface="Symbol"/>
              </a:rPr>
              <a:t>Choice is yours; whether u want to confine yourself in </a:t>
            </a:r>
            <a:r>
              <a:rPr lang="en-US" sz="1400" dirty="0" err="1" smtClean="0">
                <a:solidFill>
                  <a:srgbClr val="FF0000"/>
                </a:solidFill>
                <a:sym typeface="Symbol"/>
              </a:rPr>
              <a:t>Minicrypt</a:t>
            </a:r>
            <a:r>
              <a:rPr lang="en-US" sz="1400" dirty="0" smtClean="0">
                <a:solidFill>
                  <a:srgbClr val="FF0000"/>
                </a:solidFill>
                <a:sym typeface="Symbol"/>
              </a:rPr>
              <a:t> or u want turn to </a:t>
            </a:r>
            <a:r>
              <a:rPr lang="en-US" sz="1400" dirty="0" smtClean="0">
                <a:solidFill>
                  <a:srgbClr val="FF0000"/>
                </a:solidFill>
                <a:sym typeface="Symbol"/>
              </a:rPr>
              <a:t>a </a:t>
            </a:r>
            <a:r>
              <a:rPr lang="en-US" sz="1400" dirty="0" err="1" smtClean="0">
                <a:solidFill>
                  <a:srgbClr val="FF0000"/>
                </a:solidFill>
                <a:sym typeface="Symbol"/>
              </a:rPr>
              <a:t>Cryptomaniac</a:t>
            </a:r>
            <a:r>
              <a:rPr lang="en-US" sz="1400" dirty="0" smtClean="0">
                <a:solidFill>
                  <a:srgbClr val="FF0000"/>
                </a:solidFill>
                <a:sym typeface="Symbol"/>
              </a:rPr>
              <a:t>.</a:t>
            </a:r>
            <a:endParaRPr lang="en-US" baseline="30000" dirty="0" smtClean="0">
              <a:solidFill>
                <a:srgbClr val="0000FF"/>
              </a:solidFill>
            </a:endParaRPr>
          </a:p>
        </p:txBody>
      </p:sp>
    </p:spTree>
    <p:extLst>
      <p:ext uri="{BB962C8B-B14F-4D97-AF65-F5344CB8AC3E}">
        <p14:creationId xmlns:p14="http://schemas.microsoft.com/office/powerpoint/2010/main" val="2107723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p:bldP spid="65" grpId="0"/>
      <p:bldP spid="66" grpId="0"/>
      <p:bldP spid="67" grpId="0"/>
      <p:bldP spid="68" grpId="0"/>
      <p:bldP spid="72"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Connector 78"/>
          <p:cNvCxnSpPr/>
          <p:nvPr/>
        </p:nvCxnSpPr>
        <p:spPr>
          <a:xfrm>
            <a:off x="6156176" y="764704"/>
            <a:ext cx="0" cy="5760640"/>
          </a:xfrm>
          <a:prstGeom prst="line">
            <a:avLst/>
          </a:prstGeom>
        </p:spPr>
        <p:style>
          <a:lnRef idx="2">
            <a:schemeClr val="accent4"/>
          </a:lnRef>
          <a:fillRef idx="0">
            <a:schemeClr val="accent4"/>
          </a:fillRef>
          <a:effectRef idx="1">
            <a:schemeClr val="accent4"/>
          </a:effectRef>
          <a:fontRef idx="minor">
            <a:schemeClr val="tx1"/>
          </a:fontRef>
        </p:style>
      </p:cxnSp>
      <p:sp>
        <p:nvSpPr>
          <p:cNvPr id="46" name="Rectangle 2"/>
          <p:cNvSpPr txBox="1">
            <a:spLocks noChangeArrowheads="1"/>
          </p:cNvSpPr>
          <p:nvPr/>
        </p:nvSpPr>
        <p:spPr>
          <a:xfrm>
            <a:off x="35496" y="39390"/>
            <a:ext cx="9217024" cy="797322"/>
          </a:xfrm>
          <a:prstGeom prst="rect">
            <a:avLst/>
          </a:prstGeom>
        </p:spPr>
        <p:txBody>
          <a:bodyPr/>
          <a:lstStyle/>
          <a:p>
            <a:pPr algn="ctr">
              <a:defRPr/>
            </a:pPr>
            <a:r>
              <a:rPr lang="en-US" sz="2600" kern="0" dirty="0" smtClean="0">
                <a:solidFill>
                  <a:srgbClr val="009900"/>
                </a:solidFill>
                <a:ea typeface="+mj-ea"/>
                <a:cs typeface="+mj-cs"/>
              </a:rPr>
              <a:t>Course on Secure Computation</a:t>
            </a:r>
          </a:p>
        </p:txBody>
      </p:sp>
      <p:sp>
        <p:nvSpPr>
          <p:cNvPr id="2050" name="AutoShape 2"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 name="AutoShape 2" descr="Image result for shiva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Image result for web serv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Image result for https clip 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p:nvPr/>
        </p:nvSpPr>
        <p:spPr>
          <a:xfrm>
            <a:off x="467544" y="1340768"/>
            <a:ext cx="1948470" cy="307777"/>
          </a:xfrm>
          <a:prstGeom prst="rect">
            <a:avLst/>
          </a:prstGeom>
        </p:spPr>
        <p:txBody>
          <a:bodyPr wrap="none">
            <a:spAutoFit/>
          </a:bodyPr>
          <a:lstStyle/>
          <a:p>
            <a:r>
              <a:rPr lang="en-US" sz="1400" dirty="0" smtClean="0"/>
              <a:t>&gt;&gt; Oblivious </a:t>
            </a:r>
            <a:r>
              <a:rPr lang="en-US" sz="1400" dirty="0"/>
              <a:t>Transfer</a:t>
            </a:r>
          </a:p>
        </p:txBody>
      </p:sp>
      <p:sp>
        <p:nvSpPr>
          <p:cNvPr id="49" name="Rectangle 48"/>
          <p:cNvSpPr/>
          <p:nvPr/>
        </p:nvSpPr>
        <p:spPr>
          <a:xfrm>
            <a:off x="467544" y="1855857"/>
            <a:ext cx="2205765" cy="307777"/>
          </a:xfrm>
          <a:prstGeom prst="rect">
            <a:avLst/>
          </a:prstGeom>
        </p:spPr>
        <p:txBody>
          <a:bodyPr wrap="none">
            <a:spAutoFit/>
          </a:bodyPr>
          <a:lstStyle/>
          <a:p>
            <a:r>
              <a:rPr lang="en-US" sz="1400" dirty="0" smtClean="0"/>
              <a:t>&gt;&gt; Commitment </a:t>
            </a:r>
            <a:r>
              <a:rPr lang="en-US" sz="1400" dirty="0"/>
              <a:t>Schemes</a:t>
            </a:r>
          </a:p>
        </p:txBody>
      </p:sp>
      <p:sp>
        <p:nvSpPr>
          <p:cNvPr id="50" name="Rectangle 49"/>
          <p:cNvSpPr/>
          <p:nvPr/>
        </p:nvSpPr>
        <p:spPr>
          <a:xfrm>
            <a:off x="467544" y="2348880"/>
            <a:ext cx="2300793" cy="307777"/>
          </a:xfrm>
          <a:prstGeom prst="rect">
            <a:avLst/>
          </a:prstGeom>
        </p:spPr>
        <p:txBody>
          <a:bodyPr wrap="none">
            <a:spAutoFit/>
          </a:bodyPr>
          <a:lstStyle/>
          <a:p>
            <a:r>
              <a:rPr lang="en-US" sz="1400" dirty="0" smtClean="0"/>
              <a:t>&gt;&gt; Zero </a:t>
            </a:r>
            <a:r>
              <a:rPr lang="en-US" sz="1400" dirty="0"/>
              <a:t>Knowledge Proofs</a:t>
            </a:r>
          </a:p>
        </p:txBody>
      </p:sp>
      <p:sp>
        <p:nvSpPr>
          <p:cNvPr id="57" name="TextBox 56"/>
          <p:cNvSpPr txBox="1"/>
          <p:nvPr/>
        </p:nvSpPr>
        <p:spPr>
          <a:xfrm>
            <a:off x="467544" y="2852936"/>
            <a:ext cx="1944216" cy="307777"/>
          </a:xfrm>
          <a:prstGeom prst="rect">
            <a:avLst/>
          </a:prstGeom>
          <a:noFill/>
        </p:spPr>
        <p:txBody>
          <a:bodyPr wrap="square" rtlCol="0">
            <a:spAutoFit/>
          </a:bodyPr>
          <a:lstStyle/>
          <a:p>
            <a:r>
              <a:rPr lang="en-US" sz="1400" dirty="0" smtClean="0"/>
              <a:t>&gt;&gt; Secret Sharing</a:t>
            </a:r>
          </a:p>
        </p:txBody>
      </p:sp>
      <p:sp>
        <p:nvSpPr>
          <p:cNvPr id="34" name="TextBox 33"/>
          <p:cNvSpPr txBox="1"/>
          <p:nvPr/>
        </p:nvSpPr>
        <p:spPr>
          <a:xfrm>
            <a:off x="467544" y="3429000"/>
            <a:ext cx="2160240" cy="307777"/>
          </a:xfrm>
          <a:prstGeom prst="rect">
            <a:avLst/>
          </a:prstGeom>
          <a:noFill/>
        </p:spPr>
        <p:txBody>
          <a:bodyPr wrap="square" rtlCol="0">
            <a:spAutoFit/>
          </a:bodyPr>
          <a:lstStyle/>
          <a:p>
            <a:r>
              <a:rPr lang="en-US" sz="1400" dirty="0" smtClean="0"/>
              <a:t>&gt;&gt; Threshold Encryption</a:t>
            </a:r>
          </a:p>
        </p:txBody>
      </p:sp>
      <p:sp>
        <p:nvSpPr>
          <p:cNvPr id="35" name="TextBox 34"/>
          <p:cNvSpPr txBox="1"/>
          <p:nvPr/>
        </p:nvSpPr>
        <p:spPr>
          <a:xfrm>
            <a:off x="467544" y="4057908"/>
            <a:ext cx="2304256" cy="523220"/>
          </a:xfrm>
          <a:prstGeom prst="rect">
            <a:avLst/>
          </a:prstGeom>
          <a:noFill/>
        </p:spPr>
        <p:txBody>
          <a:bodyPr wrap="square" rtlCol="0">
            <a:spAutoFit/>
          </a:bodyPr>
          <a:lstStyle/>
          <a:p>
            <a:r>
              <a:rPr lang="en-US" sz="1400" dirty="0" smtClean="0"/>
              <a:t>&gt;&gt; Secure Computation in various setting</a:t>
            </a:r>
          </a:p>
        </p:txBody>
      </p:sp>
      <p:sp>
        <p:nvSpPr>
          <p:cNvPr id="36" name="TextBox 35"/>
          <p:cNvSpPr txBox="1"/>
          <p:nvPr/>
        </p:nvSpPr>
        <p:spPr>
          <a:xfrm>
            <a:off x="467544" y="4725144"/>
            <a:ext cx="2232248" cy="954107"/>
          </a:xfrm>
          <a:prstGeom prst="rect">
            <a:avLst/>
          </a:prstGeom>
          <a:noFill/>
        </p:spPr>
        <p:txBody>
          <a:bodyPr wrap="square" rtlCol="0">
            <a:spAutoFit/>
          </a:bodyPr>
          <a:lstStyle/>
          <a:p>
            <a:r>
              <a:rPr lang="en-US" sz="1400" dirty="0" smtClean="0"/>
              <a:t>&gt;&gt; Secure Computation of Practical Problems- Set Intersection, Genomic Computation</a:t>
            </a:r>
          </a:p>
        </p:txBody>
      </p:sp>
      <p:sp>
        <p:nvSpPr>
          <p:cNvPr id="37" name="TextBox 36"/>
          <p:cNvSpPr txBox="1"/>
          <p:nvPr/>
        </p:nvSpPr>
        <p:spPr>
          <a:xfrm>
            <a:off x="467544" y="5858108"/>
            <a:ext cx="2304256" cy="523220"/>
          </a:xfrm>
          <a:prstGeom prst="rect">
            <a:avLst/>
          </a:prstGeom>
          <a:noFill/>
        </p:spPr>
        <p:txBody>
          <a:bodyPr wrap="square" rtlCol="0">
            <a:spAutoFit/>
          </a:bodyPr>
          <a:lstStyle/>
          <a:p>
            <a:r>
              <a:rPr lang="en-US" sz="1400" dirty="0" smtClean="0"/>
              <a:t>&gt;&gt; Byzantine Agreement &amp; Broadcast</a:t>
            </a:r>
          </a:p>
        </p:txBody>
      </p:sp>
      <p:sp>
        <p:nvSpPr>
          <p:cNvPr id="38" name="Rectangle 37"/>
          <p:cNvSpPr/>
          <p:nvPr/>
        </p:nvSpPr>
        <p:spPr>
          <a:xfrm>
            <a:off x="827584" y="764704"/>
            <a:ext cx="1135547" cy="338554"/>
          </a:xfrm>
          <a:prstGeom prst="rect">
            <a:avLst/>
          </a:prstGeom>
        </p:spPr>
        <p:txBody>
          <a:bodyPr wrap="none">
            <a:spAutoFit/>
          </a:bodyPr>
          <a:lstStyle/>
          <a:p>
            <a:r>
              <a:rPr lang="en-US" sz="1600" b="1" dirty="0" smtClean="0">
                <a:solidFill>
                  <a:srgbClr val="0000FF"/>
                </a:solidFill>
              </a:rPr>
              <a:t>Primitives</a:t>
            </a:r>
            <a:endParaRPr lang="en-US" sz="1600" b="1" dirty="0">
              <a:solidFill>
                <a:srgbClr val="0000FF"/>
              </a:solidFill>
            </a:endParaRPr>
          </a:p>
        </p:txBody>
      </p:sp>
      <p:sp>
        <p:nvSpPr>
          <p:cNvPr id="39" name="Rectangle 38"/>
          <p:cNvSpPr/>
          <p:nvPr/>
        </p:nvSpPr>
        <p:spPr>
          <a:xfrm>
            <a:off x="3550700" y="764704"/>
            <a:ext cx="2223686" cy="338554"/>
          </a:xfrm>
          <a:prstGeom prst="rect">
            <a:avLst/>
          </a:prstGeom>
        </p:spPr>
        <p:txBody>
          <a:bodyPr wrap="none">
            <a:spAutoFit/>
          </a:bodyPr>
          <a:lstStyle/>
          <a:p>
            <a:r>
              <a:rPr lang="en-US" sz="1600" b="1" dirty="0" smtClean="0">
                <a:solidFill>
                  <a:srgbClr val="0000FF"/>
                </a:solidFill>
              </a:rPr>
              <a:t>Definition Paradigms</a:t>
            </a:r>
            <a:endParaRPr lang="en-US" sz="1600" b="1" dirty="0">
              <a:solidFill>
                <a:srgbClr val="0000FF"/>
              </a:solidFill>
            </a:endParaRPr>
          </a:p>
        </p:txBody>
      </p:sp>
      <p:sp>
        <p:nvSpPr>
          <p:cNvPr id="40" name="Rectangle 39"/>
          <p:cNvSpPr/>
          <p:nvPr/>
        </p:nvSpPr>
        <p:spPr>
          <a:xfrm>
            <a:off x="3203849" y="1340768"/>
            <a:ext cx="3096344" cy="523220"/>
          </a:xfrm>
          <a:prstGeom prst="rect">
            <a:avLst/>
          </a:prstGeom>
        </p:spPr>
        <p:txBody>
          <a:bodyPr wrap="square">
            <a:spAutoFit/>
          </a:bodyPr>
          <a:lstStyle/>
          <a:p>
            <a:r>
              <a:rPr lang="en-US" sz="1400" dirty="0" smtClean="0"/>
              <a:t>&gt;&gt; Real World- Ideal World Paradigm</a:t>
            </a:r>
            <a:endParaRPr lang="en-US" sz="1400" dirty="0"/>
          </a:p>
        </p:txBody>
      </p:sp>
      <p:sp>
        <p:nvSpPr>
          <p:cNvPr id="41" name="Rectangle 40"/>
          <p:cNvSpPr/>
          <p:nvPr/>
        </p:nvSpPr>
        <p:spPr>
          <a:xfrm>
            <a:off x="3203848" y="1969676"/>
            <a:ext cx="2808311" cy="523220"/>
          </a:xfrm>
          <a:prstGeom prst="rect">
            <a:avLst/>
          </a:prstGeom>
        </p:spPr>
        <p:txBody>
          <a:bodyPr wrap="square">
            <a:spAutoFit/>
          </a:bodyPr>
          <a:lstStyle/>
          <a:p>
            <a:r>
              <a:rPr lang="en-US" sz="1400" dirty="0" smtClean="0"/>
              <a:t>&gt;&gt; Universal </a:t>
            </a:r>
            <a:r>
              <a:rPr lang="en-US" sz="1400" dirty="0" err="1" smtClean="0"/>
              <a:t>Composability</a:t>
            </a:r>
            <a:r>
              <a:rPr lang="en-US" sz="1400" dirty="0" smtClean="0"/>
              <a:t> (UC) Paradigm</a:t>
            </a:r>
            <a:endParaRPr lang="en-US" sz="1400" dirty="0"/>
          </a:p>
        </p:txBody>
      </p:sp>
      <p:sp>
        <p:nvSpPr>
          <p:cNvPr id="42" name="Rectangle 41"/>
          <p:cNvSpPr/>
          <p:nvPr/>
        </p:nvSpPr>
        <p:spPr>
          <a:xfrm>
            <a:off x="6791060" y="764704"/>
            <a:ext cx="1787669" cy="338554"/>
          </a:xfrm>
          <a:prstGeom prst="rect">
            <a:avLst/>
          </a:prstGeom>
        </p:spPr>
        <p:txBody>
          <a:bodyPr wrap="none">
            <a:spAutoFit/>
          </a:bodyPr>
          <a:lstStyle/>
          <a:p>
            <a:r>
              <a:rPr lang="en-US" sz="1600" b="1" dirty="0" smtClean="0">
                <a:solidFill>
                  <a:srgbClr val="0000FF"/>
                </a:solidFill>
              </a:rPr>
              <a:t>Proof Paradigms</a:t>
            </a:r>
            <a:endParaRPr lang="en-US" sz="1600" b="1" dirty="0">
              <a:solidFill>
                <a:srgbClr val="0000FF"/>
              </a:solidFill>
            </a:endParaRPr>
          </a:p>
        </p:txBody>
      </p:sp>
      <p:sp>
        <p:nvSpPr>
          <p:cNvPr id="44" name="Rectangle 43"/>
          <p:cNvSpPr/>
          <p:nvPr/>
        </p:nvSpPr>
        <p:spPr>
          <a:xfrm>
            <a:off x="6300192" y="1340768"/>
            <a:ext cx="2079528" cy="307777"/>
          </a:xfrm>
          <a:prstGeom prst="rect">
            <a:avLst/>
          </a:prstGeom>
        </p:spPr>
        <p:txBody>
          <a:bodyPr wrap="none">
            <a:spAutoFit/>
          </a:bodyPr>
          <a:lstStyle/>
          <a:p>
            <a:r>
              <a:rPr lang="en-US" sz="1400" dirty="0" smtClean="0"/>
              <a:t>&gt;&gt; Black-box Reduction</a:t>
            </a:r>
            <a:endParaRPr lang="en-US" sz="1400" dirty="0"/>
          </a:p>
        </p:txBody>
      </p:sp>
      <p:sp>
        <p:nvSpPr>
          <p:cNvPr id="45" name="Rectangle 44"/>
          <p:cNvSpPr/>
          <p:nvPr/>
        </p:nvSpPr>
        <p:spPr>
          <a:xfrm>
            <a:off x="6300192" y="1772816"/>
            <a:ext cx="2452539" cy="307777"/>
          </a:xfrm>
          <a:prstGeom prst="rect">
            <a:avLst/>
          </a:prstGeom>
        </p:spPr>
        <p:txBody>
          <a:bodyPr wrap="none">
            <a:spAutoFit/>
          </a:bodyPr>
          <a:lstStyle/>
          <a:p>
            <a:r>
              <a:rPr lang="en-US" sz="1400" dirty="0" smtClean="0"/>
              <a:t>&gt;&gt; Non-black-box reduction</a:t>
            </a:r>
            <a:endParaRPr lang="en-US" sz="1400" dirty="0"/>
          </a:p>
        </p:txBody>
      </p:sp>
      <p:sp>
        <p:nvSpPr>
          <p:cNvPr id="47" name="Rectangle 46"/>
          <p:cNvSpPr/>
          <p:nvPr/>
        </p:nvSpPr>
        <p:spPr>
          <a:xfrm>
            <a:off x="6300192" y="2257708"/>
            <a:ext cx="2664296" cy="523220"/>
          </a:xfrm>
          <a:prstGeom prst="rect">
            <a:avLst/>
          </a:prstGeom>
        </p:spPr>
        <p:txBody>
          <a:bodyPr wrap="square">
            <a:spAutoFit/>
          </a:bodyPr>
          <a:lstStyle/>
          <a:p>
            <a:r>
              <a:rPr lang="en-US" sz="1400" dirty="0" smtClean="0"/>
              <a:t>&gt;&gt; Random-Oracle Model (ROM)</a:t>
            </a:r>
            <a:endParaRPr lang="en-US" sz="1400" dirty="0"/>
          </a:p>
        </p:txBody>
      </p:sp>
      <p:cxnSp>
        <p:nvCxnSpPr>
          <p:cNvPr id="78" name="Straight Connector 77"/>
          <p:cNvCxnSpPr/>
          <p:nvPr/>
        </p:nvCxnSpPr>
        <p:spPr>
          <a:xfrm>
            <a:off x="3059832" y="764704"/>
            <a:ext cx="0" cy="5760640"/>
          </a:xfrm>
          <a:prstGeom prst="line">
            <a:avLst/>
          </a:prstGeom>
        </p:spPr>
        <p:style>
          <a:lnRef idx="2">
            <a:schemeClr val="accent4"/>
          </a:lnRef>
          <a:fillRef idx="0">
            <a:schemeClr val="accent4"/>
          </a:fillRef>
          <a:effectRef idx="1">
            <a:schemeClr val="accent4"/>
          </a:effectRef>
          <a:fontRef idx="minor">
            <a:schemeClr val="tx1"/>
          </a:fontRef>
        </p:style>
      </p:cxnSp>
      <p:cxnSp>
        <p:nvCxnSpPr>
          <p:cNvPr id="80" name="Straight Connector 79"/>
          <p:cNvCxnSpPr/>
          <p:nvPr/>
        </p:nvCxnSpPr>
        <p:spPr>
          <a:xfrm>
            <a:off x="179512" y="1196752"/>
            <a:ext cx="8784976"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81" name="Straight Connector 80"/>
          <p:cNvCxnSpPr/>
          <p:nvPr/>
        </p:nvCxnSpPr>
        <p:spPr>
          <a:xfrm>
            <a:off x="179512" y="764704"/>
            <a:ext cx="8784976"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82" name="Straight Connector 81"/>
          <p:cNvCxnSpPr/>
          <p:nvPr/>
        </p:nvCxnSpPr>
        <p:spPr>
          <a:xfrm>
            <a:off x="179512" y="764704"/>
            <a:ext cx="0" cy="5760640"/>
          </a:xfrm>
          <a:prstGeom prst="line">
            <a:avLst/>
          </a:prstGeom>
        </p:spPr>
        <p:style>
          <a:lnRef idx="2">
            <a:schemeClr val="accent4"/>
          </a:lnRef>
          <a:fillRef idx="0">
            <a:schemeClr val="accent4"/>
          </a:fillRef>
          <a:effectRef idx="1">
            <a:schemeClr val="accent4"/>
          </a:effectRef>
          <a:fontRef idx="minor">
            <a:schemeClr val="tx1"/>
          </a:fontRef>
        </p:style>
      </p:cxnSp>
      <p:cxnSp>
        <p:nvCxnSpPr>
          <p:cNvPr id="83" name="Straight Connector 82"/>
          <p:cNvCxnSpPr/>
          <p:nvPr/>
        </p:nvCxnSpPr>
        <p:spPr>
          <a:xfrm>
            <a:off x="8964488" y="764704"/>
            <a:ext cx="0" cy="5760640"/>
          </a:xfrm>
          <a:prstGeom prst="line">
            <a:avLst/>
          </a:prstGeom>
        </p:spPr>
        <p:style>
          <a:lnRef idx="2">
            <a:schemeClr val="accent4"/>
          </a:lnRef>
          <a:fillRef idx="0">
            <a:schemeClr val="accent4"/>
          </a:fillRef>
          <a:effectRef idx="1">
            <a:schemeClr val="accent4"/>
          </a:effectRef>
          <a:fontRef idx="minor">
            <a:schemeClr val="tx1"/>
          </a:fontRef>
        </p:style>
      </p:cxnSp>
      <p:cxnSp>
        <p:nvCxnSpPr>
          <p:cNvPr id="84" name="Straight Connector 83"/>
          <p:cNvCxnSpPr/>
          <p:nvPr/>
        </p:nvCxnSpPr>
        <p:spPr>
          <a:xfrm>
            <a:off x="179512" y="6525344"/>
            <a:ext cx="8784976" cy="0"/>
          </a:xfrm>
          <a:prstGeom prst="line">
            <a:avLst/>
          </a:prstGeom>
        </p:spPr>
        <p:style>
          <a:lnRef idx="2">
            <a:schemeClr val="accent4"/>
          </a:lnRef>
          <a:fillRef idx="0">
            <a:schemeClr val="accent4"/>
          </a:fillRef>
          <a:effectRef idx="1">
            <a:schemeClr val="accent4"/>
          </a:effectRef>
          <a:fontRef idx="minor">
            <a:schemeClr val="tx1"/>
          </a:fontRef>
        </p:style>
      </p:cxnSp>
      <p:grpSp>
        <p:nvGrpSpPr>
          <p:cNvPr id="22" name="Group 21"/>
          <p:cNvGrpSpPr/>
          <p:nvPr/>
        </p:nvGrpSpPr>
        <p:grpSpPr>
          <a:xfrm>
            <a:off x="2916832" y="2780928"/>
            <a:ext cx="8639944" cy="2592288"/>
            <a:chOff x="3059832" y="3356992"/>
            <a:chExt cx="8639944" cy="2592288"/>
          </a:xfrm>
        </p:grpSpPr>
        <p:sp>
          <p:nvSpPr>
            <p:cNvPr id="48" name="Rectangle 47"/>
            <p:cNvSpPr/>
            <p:nvPr/>
          </p:nvSpPr>
          <p:spPr>
            <a:xfrm>
              <a:off x="3059832" y="3356992"/>
              <a:ext cx="6048672" cy="259228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Text Box 7"/>
            <p:cNvSpPr txBox="1">
              <a:spLocks noChangeArrowheads="1"/>
            </p:cNvSpPr>
            <p:nvPr/>
          </p:nvSpPr>
          <p:spPr bwMode="auto">
            <a:xfrm>
              <a:off x="3059832" y="3625279"/>
              <a:ext cx="8639944" cy="307777"/>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400" dirty="0" smtClean="0">
                  <a:sym typeface="Symbol"/>
                </a:rPr>
                <a:t>Modeled as a </a:t>
              </a:r>
              <a:r>
                <a:rPr lang="en-US" sz="1400" dirty="0" smtClean="0">
                  <a:solidFill>
                    <a:srgbClr val="FF0000"/>
                  </a:solidFill>
                  <a:sym typeface="Symbol"/>
                </a:rPr>
                <a:t>random oracle </a:t>
              </a:r>
              <a:r>
                <a:rPr lang="en-US" sz="1400" dirty="0" smtClean="0">
                  <a:sym typeface="Symbol"/>
                </a:rPr>
                <a:t>(a </a:t>
              </a:r>
              <a:r>
                <a:rPr lang="en-US" sz="1400" dirty="0" smtClean="0">
                  <a:solidFill>
                    <a:srgbClr val="0000FF"/>
                  </a:solidFill>
                  <a:sym typeface="Symbol"/>
                </a:rPr>
                <a:t>truly random function </a:t>
              </a:r>
              <a:r>
                <a:rPr lang="en-US" sz="1400" dirty="0" smtClean="0">
                  <a:sym typeface="Symbol"/>
                </a:rPr>
                <a:t>from X  K)</a:t>
              </a:r>
              <a:endParaRPr lang="en-US" sz="1400" baseline="30000" dirty="0" smtClean="0">
                <a:solidFill>
                  <a:srgbClr val="0000FF"/>
                </a:solidFill>
              </a:endParaRPr>
            </a:p>
          </p:txBody>
        </p:sp>
        <p:sp>
          <p:nvSpPr>
            <p:cNvPr id="61" name="Text Box 7"/>
            <p:cNvSpPr txBox="1">
              <a:spLocks noChangeArrowheads="1"/>
            </p:cNvSpPr>
            <p:nvPr/>
          </p:nvSpPr>
          <p:spPr bwMode="auto">
            <a:xfrm>
              <a:off x="3059832" y="3933056"/>
              <a:ext cx="8639944" cy="307777"/>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400" dirty="0" smtClean="0">
                  <a:solidFill>
                    <a:srgbClr val="0000FF"/>
                  </a:solidFill>
                  <a:sym typeface="Symbol"/>
                </a:rPr>
                <a:t>Access to H is via oracle calls</a:t>
              </a:r>
              <a:endParaRPr lang="en-US" sz="1400" baseline="30000" dirty="0" smtClean="0">
                <a:solidFill>
                  <a:srgbClr val="0000FF"/>
                </a:solidFill>
              </a:endParaRPr>
            </a:p>
          </p:txBody>
        </p:sp>
        <p:sp>
          <p:nvSpPr>
            <p:cNvPr id="74" name="Text Box 7"/>
            <p:cNvSpPr txBox="1">
              <a:spLocks noChangeArrowheads="1"/>
            </p:cNvSpPr>
            <p:nvPr/>
          </p:nvSpPr>
          <p:spPr bwMode="auto">
            <a:xfrm>
              <a:off x="3275856" y="4293096"/>
              <a:ext cx="5904656" cy="73866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400" dirty="0" smtClean="0">
                  <a:sym typeface="Symbol"/>
                </a:rPr>
                <a:t>To compute H(a), call oracle with a, who returns a random value from co-domain as the output --- once a value is associated as H(a), the association remains fixed for future instances</a:t>
              </a:r>
              <a:endParaRPr lang="en-US" sz="1400" baseline="30000" dirty="0" smtClean="0">
                <a:solidFill>
                  <a:srgbClr val="0000FF"/>
                </a:solidFill>
              </a:endParaRPr>
            </a:p>
          </p:txBody>
        </p:sp>
        <p:sp>
          <p:nvSpPr>
            <p:cNvPr id="75" name="Text Box 7"/>
            <p:cNvSpPr txBox="1">
              <a:spLocks noChangeArrowheads="1"/>
            </p:cNvSpPr>
            <p:nvPr/>
          </p:nvSpPr>
          <p:spPr bwMode="auto">
            <a:xfrm>
              <a:off x="3059832" y="5085184"/>
              <a:ext cx="8639944" cy="307777"/>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400" dirty="0" smtClean="0">
                  <a:solidFill>
                    <a:srgbClr val="FF0000"/>
                  </a:solidFill>
                  <a:sym typeface="Symbol"/>
                </a:rPr>
                <a:t>Calls to the oracle are private</a:t>
              </a:r>
              <a:endParaRPr lang="en-US" sz="1400" baseline="30000" dirty="0" smtClean="0">
                <a:solidFill>
                  <a:srgbClr val="FF0000"/>
                </a:solidFill>
              </a:endParaRPr>
            </a:p>
          </p:txBody>
        </p:sp>
        <p:sp>
          <p:nvSpPr>
            <p:cNvPr id="76" name="Text Box 7"/>
            <p:cNvSpPr txBox="1">
              <a:spLocks noChangeArrowheads="1"/>
            </p:cNvSpPr>
            <p:nvPr/>
          </p:nvSpPr>
          <p:spPr bwMode="auto">
            <a:xfrm>
              <a:off x="3275856" y="5426060"/>
              <a:ext cx="5904656" cy="52322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v"/>
              </a:pPr>
              <a:r>
                <a:rPr lang="en-US" sz="1400" dirty="0" smtClean="0">
                  <a:sym typeface="Symbol"/>
                </a:rPr>
                <a:t>If attacker has not queried for H(a), then H(a) remains uniformly random for the attacker</a:t>
              </a:r>
              <a:endParaRPr lang="en-US" sz="1400" baseline="30000" dirty="0" smtClean="0">
                <a:solidFill>
                  <a:srgbClr val="0000FF"/>
                </a:solidFill>
              </a:endParaRPr>
            </a:p>
          </p:txBody>
        </p:sp>
        <p:sp>
          <p:nvSpPr>
            <p:cNvPr id="77" name="Text Box 7"/>
            <p:cNvSpPr txBox="1">
              <a:spLocks noChangeArrowheads="1"/>
            </p:cNvSpPr>
            <p:nvPr/>
          </p:nvSpPr>
          <p:spPr bwMode="auto">
            <a:xfrm>
              <a:off x="3060848" y="3356993"/>
              <a:ext cx="5975648" cy="307777"/>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400" dirty="0" smtClean="0">
                  <a:sym typeface="Symbol"/>
                </a:rPr>
                <a:t>For many constructions based on HF</a:t>
              </a:r>
              <a:endParaRPr lang="en-US" sz="1400" baseline="30000" dirty="0" smtClean="0">
                <a:solidFill>
                  <a:srgbClr val="0000FF"/>
                </a:solidFill>
              </a:endParaRPr>
            </a:p>
          </p:txBody>
        </p:sp>
      </p:grpSp>
    </p:spTree>
    <p:extLst>
      <p:ext uri="{BB962C8B-B14F-4D97-AF65-F5344CB8AC3E}">
        <p14:creationId xmlns:p14="http://schemas.microsoft.com/office/powerpoint/2010/main" val="3223089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txBox="1">
            <a:spLocks noChangeArrowheads="1"/>
          </p:cNvSpPr>
          <p:nvPr/>
        </p:nvSpPr>
        <p:spPr>
          <a:xfrm>
            <a:off x="35496" y="111398"/>
            <a:ext cx="9217024" cy="797322"/>
          </a:xfrm>
          <a:prstGeom prst="rect">
            <a:avLst/>
          </a:prstGeom>
        </p:spPr>
        <p:txBody>
          <a:bodyPr/>
          <a:lstStyle/>
          <a:p>
            <a:pPr algn="ctr">
              <a:defRPr/>
            </a:pPr>
            <a:r>
              <a:rPr lang="en-US" sz="2600" kern="0" smtClean="0">
                <a:solidFill>
                  <a:srgbClr val="009900"/>
                </a:solidFill>
                <a:ea typeface="+mj-ea"/>
                <a:cs typeface="+mj-cs"/>
              </a:rPr>
              <a:t>Concluding </a:t>
            </a:r>
            <a:r>
              <a:rPr lang="en-US" sz="2600" kern="0" smtClean="0">
                <a:solidFill>
                  <a:srgbClr val="009900"/>
                </a:solidFill>
                <a:ea typeface="+mj-ea"/>
                <a:cs typeface="+mj-cs"/>
              </a:rPr>
              <a:t>Remarks</a:t>
            </a:r>
            <a:endParaRPr lang="en-US" sz="2600" kern="0" dirty="0" smtClean="0">
              <a:solidFill>
                <a:srgbClr val="009900"/>
              </a:solidFill>
              <a:ea typeface="+mj-ea"/>
              <a:cs typeface="+mj-cs"/>
            </a:endParaRPr>
          </a:p>
        </p:txBody>
      </p:sp>
      <p:sp>
        <p:nvSpPr>
          <p:cNvPr id="2050" name="AutoShape 2"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 name="AutoShape 2" descr="Image result for shiva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Image result for web serv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5" descr="Image result for https clip 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DSC_0230b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642" y="1340769"/>
            <a:ext cx="7644782" cy="4824536"/>
          </a:xfrm>
          <a:prstGeom prst="rect">
            <a:avLst/>
          </a:prstGeom>
        </p:spPr>
      </p:pic>
    </p:spTree>
    <p:extLst>
      <p:ext uri="{BB962C8B-B14F-4D97-AF65-F5344CB8AC3E}">
        <p14:creationId xmlns:p14="http://schemas.microsoft.com/office/powerpoint/2010/main" val="41685767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2483768" y="2564904"/>
            <a:ext cx="3714750" cy="1588765"/>
          </a:xfrm>
          <a:prstGeom prst="rect">
            <a:avLst/>
          </a:prstGeom>
          <a:noFill/>
          <a:ln w="9525">
            <a:noFill/>
            <a:miter lim="800000"/>
            <a:headEnd/>
            <a:tailEnd/>
          </a:ln>
        </p:spPr>
      </p:pic>
    </p:spTree>
    <p:extLst>
      <p:ext uri="{BB962C8B-B14F-4D97-AF65-F5344CB8AC3E}">
        <p14:creationId xmlns:p14="http://schemas.microsoft.com/office/powerpoint/2010/main" val="12390682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108520" y="-27384"/>
            <a:ext cx="9396536" cy="576064"/>
          </a:xfrm>
          <a:prstGeom prst="rect">
            <a:avLst/>
          </a:prstGeom>
        </p:spPr>
        <p:txBody>
          <a:bodyPr/>
          <a:lstStyle/>
          <a:p>
            <a:pPr algn="ctr">
              <a:defRPr/>
            </a:pPr>
            <a:r>
              <a:rPr lang="en-US" sz="2800" kern="0" dirty="0" smtClean="0">
                <a:solidFill>
                  <a:srgbClr val="009900"/>
                </a:solidFill>
                <a:ea typeface="+mj-ea"/>
                <a:cs typeface="+mj-cs"/>
              </a:rPr>
              <a:t>El </a:t>
            </a:r>
            <a:r>
              <a:rPr lang="en-US" sz="2800" kern="0" dirty="0" err="1" smtClean="0">
                <a:solidFill>
                  <a:srgbClr val="009900"/>
                </a:solidFill>
                <a:ea typeface="+mj-ea"/>
                <a:cs typeface="+mj-cs"/>
              </a:rPr>
              <a:t>Gamal</a:t>
            </a:r>
            <a:r>
              <a:rPr lang="en-US" sz="2800" kern="0" dirty="0" smtClean="0">
                <a:solidFill>
                  <a:srgbClr val="009900"/>
                </a:solidFill>
                <a:ea typeface="+mj-ea"/>
                <a:cs typeface="+mj-cs"/>
              </a:rPr>
              <a:t> like KEM</a:t>
            </a:r>
            <a:endParaRPr lang="en-US" sz="2800" kern="0" dirty="0">
              <a:solidFill>
                <a:srgbClr val="009900"/>
              </a:solidFill>
              <a:ea typeface="+mj-ea"/>
              <a:cs typeface="+mj-cs"/>
            </a:endParaRPr>
          </a:p>
        </p:txBody>
      </p:sp>
      <p:sp>
        <p:nvSpPr>
          <p:cNvPr id="58370" name="AutoShape 2" descr="Image result for smil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3" name="AutoShape 2" descr="Image result for us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5" descr="Image result for key clip 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AutoShape 8" descr="Image result for key clip art"/>
          <p:cNvSpPr>
            <a:spLocks noChangeAspect="1" noChangeArrowheads="1"/>
          </p:cNvSpPr>
          <p:nvPr/>
        </p:nvSpPr>
        <p:spPr bwMode="auto">
          <a:xfrm>
            <a:off x="7237511" y="4046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grpSp>
        <p:nvGrpSpPr>
          <p:cNvPr id="51" name="Group 50"/>
          <p:cNvGrpSpPr/>
          <p:nvPr/>
        </p:nvGrpSpPr>
        <p:grpSpPr>
          <a:xfrm>
            <a:off x="3347864" y="744786"/>
            <a:ext cx="2160240" cy="1440159"/>
            <a:chOff x="3491880" y="672777"/>
            <a:chExt cx="1800200" cy="1440159"/>
          </a:xfrm>
        </p:grpSpPr>
        <p:sp>
          <p:nvSpPr>
            <p:cNvPr id="53" name="Rectangle 52"/>
            <p:cNvSpPr/>
            <p:nvPr/>
          </p:nvSpPr>
          <p:spPr>
            <a:xfrm>
              <a:off x="3491880" y="672777"/>
              <a:ext cx="1728192" cy="1440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54" name="Text Box 7"/>
            <p:cNvSpPr txBox="1">
              <a:spLocks noChangeArrowheads="1"/>
            </p:cNvSpPr>
            <p:nvPr/>
          </p:nvSpPr>
          <p:spPr bwMode="auto">
            <a:xfrm>
              <a:off x="3563888" y="764704"/>
              <a:ext cx="1728192" cy="1277273"/>
            </a:xfrm>
            <a:prstGeom prst="rect">
              <a:avLst/>
            </a:prstGeom>
            <a:noFill/>
            <a:ln w="9525">
              <a:noFill/>
              <a:miter lim="800000"/>
              <a:headEnd/>
              <a:tailEnd/>
            </a:ln>
          </p:spPr>
          <p:txBody>
            <a:bodyPr wrap="square">
              <a:spAutoFit/>
            </a:bodyPr>
            <a:lstStyle/>
            <a:p>
              <a:pPr marL="457200" indent="-457200">
                <a:spcBef>
                  <a:spcPct val="50000"/>
                </a:spcBef>
              </a:pPr>
              <a:r>
                <a:rPr lang="en-US" sz="1400" dirty="0" err="1" smtClean="0"/>
                <a:t>Encaps</a:t>
              </a:r>
              <a:r>
                <a:rPr lang="en-US" sz="1400" baseline="-25000" dirty="0" err="1" smtClean="0"/>
                <a:t>pk</a:t>
              </a:r>
              <a:r>
                <a:rPr lang="en-US" sz="1400" dirty="0" smtClean="0"/>
                <a:t>(1</a:t>
              </a:r>
              <a:r>
                <a:rPr lang="en-US" sz="1400" baseline="30000" dirty="0" smtClean="0"/>
                <a:t>n</a:t>
              </a:r>
              <a:r>
                <a:rPr lang="en-US" sz="1400" dirty="0" smtClean="0"/>
                <a:t>)</a:t>
              </a:r>
            </a:p>
            <a:p>
              <a:pPr marL="457200" indent="-457200">
                <a:spcBef>
                  <a:spcPct val="50000"/>
                </a:spcBef>
              </a:pPr>
              <a:r>
                <a:rPr lang="en-US" sz="1400" dirty="0" smtClean="0"/>
                <a:t>c</a:t>
              </a:r>
              <a:r>
                <a:rPr lang="en-US" sz="1400" baseline="-25000" dirty="0" smtClean="0"/>
                <a:t> </a:t>
              </a:r>
              <a:r>
                <a:rPr lang="en-US" sz="1400" dirty="0" smtClean="0"/>
                <a:t>= </a:t>
              </a:r>
              <a:r>
                <a:rPr lang="en-US" sz="1400" dirty="0" err="1" smtClean="0"/>
                <a:t>g</a:t>
              </a:r>
              <a:r>
                <a:rPr lang="en-US" sz="1400" baseline="30000" dirty="0" err="1" smtClean="0"/>
                <a:t>y</a:t>
              </a:r>
              <a:r>
                <a:rPr lang="en-US" sz="1400" baseline="30000" dirty="0" smtClean="0"/>
                <a:t> </a:t>
              </a:r>
              <a:r>
                <a:rPr lang="en-US" sz="1400" dirty="0" smtClean="0"/>
                <a:t> for random y </a:t>
              </a:r>
            </a:p>
            <a:p>
              <a:pPr marL="457200" indent="-457200">
                <a:spcBef>
                  <a:spcPct val="50000"/>
                </a:spcBef>
              </a:pPr>
              <a:r>
                <a:rPr lang="en-US" sz="1400" dirty="0"/>
                <a:t>k</a:t>
              </a:r>
              <a:r>
                <a:rPr lang="en-US" sz="1400" dirty="0" smtClean="0"/>
                <a:t> = </a:t>
              </a:r>
              <a:r>
                <a:rPr lang="en-US" sz="1400" dirty="0" smtClean="0">
                  <a:solidFill>
                    <a:srgbClr val="FF0000"/>
                  </a:solidFill>
                </a:rPr>
                <a:t>H(</a:t>
              </a:r>
              <a:r>
                <a:rPr lang="en-US" sz="1400" dirty="0" err="1" smtClean="0">
                  <a:solidFill>
                    <a:srgbClr val="FF0000"/>
                  </a:solidFill>
                </a:rPr>
                <a:t>h</a:t>
              </a:r>
              <a:r>
                <a:rPr lang="en-US" sz="1400" baseline="30000" dirty="0" err="1" smtClean="0">
                  <a:solidFill>
                    <a:srgbClr val="FF0000"/>
                  </a:solidFill>
                </a:rPr>
                <a:t>y</a:t>
              </a:r>
              <a:r>
                <a:rPr lang="en-US" sz="1400" dirty="0" smtClean="0">
                  <a:solidFill>
                    <a:srgbClr val="FF0000"/>
                  </a:solidFill>
                </a:rPr>
                <a:t>)</a:t>
              </a:r>
              <a:r>
                <a:rPr lang="en-US" sz="1400" baseline="30000" dirty="0" smtClean="0">
                  <a:solidFill>
                    <a:srgbClr val="FF0000"/>
                  </a:solidFill>
                </a:rPr>
                <a:t> </a:t>
              </a:r>
              <a:r>
                <a:rPr lang="en-US" sz="1400" dirty="0" smtClean="0">
                  <a:solidFill>
                    <a:srgbClr val="FF0000"/>
                  </a:solidFill>
                </a:rPr>
                <a:t>=</a:t>
              </a:r>
              <a:r>
                <a:rPr lang="en-US" sz="1400" baseline="30000" dirty="0" smtClean="0">
                  <a:solidFill>
                    <a:srgbClr val="FF0000"/>
                  </a:solidFill>
                </a:rPr>
                <a:t> </a:t>
              </a:r>
              <a:r>
                <a:rPr lang="en-US" sz="1400" dirty="0" smtClean="0">
                  <a:solidFill>
                    <a:srgbClr val="FF0000"/>
                  </a:solidFill>
                </a:rPr>
                <a:t>H(</a:t>
              </a:r>
              <a:r>
                <a:rPr lang="en-US" sz="1400" dirty="0" err="1" smtClean="0">
                  <a:solidFill>
                    <a:srgbClr val="FF0000"/>
                  </a:solidFill>
                </a:rPr>
                <a:t>g</a:t>
              </a:r>
              <a:r>
                <a:rPr lang="en-US" sz="1400" baseline="30000" dirty="0" err="1" smtClean="0">
                  <a:solidFill>
                    <a:srgbClr val="FF0000"/>
                  </a:solidFill>
                </a:rPr>
                <a:t>xy</a:t>
              </a:r>
              <a:r>
                <a:rPr lang="en-US" sz="1400" baseline="30000" dirty="0" smtClean="0">
                  <a:solidFill>
                    <a:srgbClr val="FF0000"/>
                  </a:solidFill>
                </a:rPr>
                <a:t>.</a:t>
              </a:r>
              <a:r>
                <a:rPr lang="en-US" sz="1400" dirty="0" smtClean="0">
                  <a:solidFill>
                    <a:srgbClr val="FF0000"/>
                  </a:solidFill>
                </a:rPr>
                <a:t>)</a:t>
              </a:r>
              <a:r>
                <a:rPr lang="en-US" sz="1400" dirty="0" smtClean="0"/>
                <a:t> </a:t>
              </a:r>
            </a:p>
            <a:p>
              <a:pPr marL="457200" indent="-457200">
                <a:spcBef>
                  <a:spcPct val="50000"/>
                </a:spcBef>
              </a:pPr>
              <a:r>
                <a:rPr lang="en-US" sz="1400" dirty="0" smtClean="0"/>
                <a:t>(</a:t>
              </a:r>
              <a:r>
                <a:rPr lang="en-US" sz="1400" dirty="0" err="1" smtClean="0"/>
                <a:t>c,k</a:t>
              </a:r>
              <a:r>
                <a:rPr lang="en-US" sz="1400" dirty="0" smtClean="0"/>
                <a:t>)</a:t>
              </a:r>
              <a:endParaRPr lang="en-US" sz="1400" dirty="0"/>
            </a:p>
          </p:txBody>
        </p:sp>
      </p:grpSp>
      <p:grpSp>
        <p:nvGrpSpPr>
          <p:cNvPr id="57" name="Group 56"/>
          <p:cNvGrpSpPr/>
          <p:nvPr/>
        </p:nvGrpSpPr>
        <p:grpSpPr>
          <a:xfrm>
            <a:off x="6372200" y="1032817"/>
            <a:ext cx="2088232" cy="720080"/>
            <a:chOff x="6948264" y="836712"/>
            <a:chExt cx="1800200" cy="720080"/>
          </a:xfrm>
        </p:grpSpPr>
        <p:sp>
          <p:nvSpPr>
            <p:cNvPr id="59" name="Rectangle 58"/>
            <p:cNvSpPr/>
            <p:nvPr/>
          </p:nvSpPr>
          <p:spPr>
            <a:xfrm>
              <a:off x="6948264" y="836712"/>
              <a:ext cx="180020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60" name="Text Box 7"/>
            <p:cNvSpPr txBox="1">
              <a:spLocks noChangeArrowheads="1"/>
            </p:cNvSpPr>
            <p:nvPr/>
          </p:nvSpPr>
          <p:spPr bwMode="auto">
            <a:xfrm>
              <a:off x="7020272" y="836712"/>
              <a:ext cx="1728192" cy="630942"/>
            </a:xfrm>
            <a:prstGeom prst="rect">
              <a:avLst/>
            </a:prstGeom>
            <a:noFill/>
            <a:ln w="9525">
              <a:noFill/>
              <a:miter lim="800000"/>
              <a:headEnd/>
              <a:tailEnd/>
            </a:ln>
          </p:spPr>
          <p:txBody>
            <a:bodyPr wrap="square">
              <a:spAutoFit/>
            </a:bodyPr>
            <a:lstStyle/>
            <a:p>
              <a:pPr marL="457200" indent="-457200">
                <a:spcBef>
                  <a:spcPct val="50000"/>
                </a:spcBef>
              </a:pPr>
              <a:r>
                <a:rPr lang="en-US" sz="1400" dirty="0" err="1" smtClean="0"/>
                <a:t>Dec</a:t>
              </a:r>
              <a:r>
                <a:rPr lang="en-US" sz="1400" baseline="-25000" dirty="0" err="1" smtClean="0"/>
                <a:t>sk</a:t>
              </a:r>
              <a:r>
                <a:rPr lang="en-US" sz="1400" dirty="0" smtClean="0"/>
                <a:t>(c)</a:t>
              </a:r>
            </a:p>
            <a:p>
              <a:pPr marL="457200" indent="-457200">
                <a:spcBef>
                  <a:spcPct val="50000"/>
                </a:spcBef>
              </a:pPr>
              <a:r>
                <a:rPr lang="en-US" sz="1400" dirty="0">
                  <a:sym typeface="Symbol"/>
                </a:rPr>
                <a:t>k</a:t>
              </a:r>
              <a:r>
                <a:rPr lang="en-US" sz="1400" dirty="0" smtClean="0">
                  <a:sym typeface="Symbol"/>
                </a:rPr>
                <a:t> = </a:t>
              </a:r>
              <a:r>
                <a:rPr lang="en-US" sz="1400" dirty="0" smtClean="0">
                  <a:solidFill>
                    <a:srgbClr val="FF0000"/>
                  </a:solidFill>
                  <a:sym typeface="Symbol"/>
                </a:rPr>
                <a:t>H(c</a:t>
              </a:r>
              <a:r>
                <a:rPr lang="en-US" sz="1400" baseline="30000" dirty="0" smtClean="0">
                  <a:solidFill>
                    <a:srgbClr val="FF0000"/>
                  </a:solidFill>
                  <a:sym typeface="Symbol"/>
                </a:rPr>
                <a:t>x</a:t>
              </a:r>
              <a:r>
                <a:rPr lang="en-US" sz="1400" dirty="0" smtClean="0">
                  <a:solidFill>
                    <a:srgbClr val="FF0000"/>
                  </a:solidFill>
                  <a:sym typeface="Symbol"/>
                </a:rPr>
                <a:t> )= H(</a:t>
              </a:r>
              <a:r>
                <a:rPr lang="en-US" sz="1400" dirty="0" err="1" smtClean="0">
                  <a:solidFill>
                    <a:srgbClr val="FF0000"/>
                  </a:solidFill>
                  <a:sym typeface="Symbol"/>
                </a:rPr>
                <a:t>g</a:t>
              </a:r>
              <a:r>
                <a:rPr lang="en-US" sz="1400" baseline="30000" dirty="0" err="1" smtClean="0">
                  <a:solidFill>
                    <a:srgbClr val="FF0000"/>
                  </a:solidFill>
                  <a:sym typeface="Symbol"/>
                </a:rPr>
                <a:t>xy</a:t>
              </a:r>
              <a:r>
                <a:rPr lang="en-US" sz="1400" baseline="30000" dirty="0" smtClean="0">
                  <a:solidFill>
                    <a:srgbClr val="FF0000"/>
                  </a:solidFill>
                  <a:sym typeface="Symbol"/>
                </a:rPr>
                <a:t> </a:t>
              </a:r>
              <a:r>
                <a:rPr lang="en-US" sz="1400" dirty="0" smtClean="0">
                  <a:solidFill>
                    <a:srgbClr val="FF0000"/>
                  </a:solidFill>
                  <a:sym typeface="Symbol"/>
                </a:rPr>
                <a:t>)</a:t>
              </a:r>
              <a:endParaRPr lang="en-US" sz="1400" baseline="30000" dirty="0">
                <a:solidFill>
                  <a:srgbClr val="FF0000"/>
                </a:solidFill>
              </a:endParaRPr>
            </a:p>
          </p:txBody>
        </p:sp>
      </p:grpSp>
      <p:grpSp>
        <p:nvGrpSpPr>
          <p:cNvPr id="69" name="Group 68"/>
          <p:cNvGrpSpPr/>
          <p:nvPr/>
        </p:nvGrpSpPr>
        <p:grpSpPr>
          <a:xfrm>
            <a:off x="467544" y="691030"/>
            <a:ext cx="2808312" cy="1565923"/>
            <a:chOff x="611560" y="709170"/>
            <a:chExt cx="2655515" cy="1207662"/>
          </a:xfrm>
        </p:grpSpPr>
        <p:sp>
          <p:nvSpPr>
            <p:cNvPr id="70" name="Rectangle 69"/>
            <p:cNvSpPr/>
            <p:nvPr/>
          </p:nvSpPr>
          <p:spPr>
            <a:xfrm>
              <a:off x="611560" y="709170"/>
              <a:ext cx="2023249" cy="1207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73" name="Text Box 7"/>
            <p:cNvSpPr txBox="1">
              <a:spLocks noChangeArrowheads="1"/>
            </p:cNvSpPr>
            <p:nvPr/>
          </p:nvSpPr>
          <p:spPr bwMode="auto">
            <a:xfrm>
              <a:off x="683568" y="764704"/>
              <a:ext cx="2583507" cy="985051"/>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Gen(1</a:t>
              </a:r>
              <a:r>
                <a:rPr lang="en-US" sz="1400" baseline="30000" dirty="0" smtClean="0"/>
                <a:t>n</a:t>
              </a:r>
              <a:r>
                <a:rPr lang="en-US" sz="1400" dirty="0" smtClean="0"/>
                <a:t>)</a:t>
              </a:r>
            </a:p>
            <a:p>
              <a:pPr marL="457200" indent="-457200">
                <a:spcBef>
                  <a:spcPct val="50000"/>
                </a:spcBef>
              </a:pPr>
              <a:r>
                <a:rPr lang="en-US" sz="1400" dirty="0" smtClean="0"/>
                <a:t>(G, o, q, g) </a:t>
              </a:r>
            </a:p>
            <a:p>
              <a:pPr marL="457200" indent="-457200">
                <a:spcBef>
                  <a:spcPct val="50000"/>
                </a:spcBef>
              </a:pPr>
              <a:r>
                <a:rPr lang="en-US" sz="1400" dirty="0"/>
                <a:t>h</a:t>
              </a:r>
              <a:r>
                <a:rPr lang="en-US" sz="1400" dirty="0" smtClean="0"/>
                <a:t> = </a:t>
              </a:r>
              <a:r>
                <a:rPr lang="en-US" sz="1400" dirty="0" err="1" smtClean="0"/>
                <a:t>g</a:t>
              </a:r>
              <a:r>
                <a:rPr lang="en-US" sz="1400" baseline="30000" dirty="0" err="1"/>
                <a:t>x</a:t>
              </a:r>
              <a:r>
                <a:rPr lang="en-US" sz="1400" baseline="30000" dirty="0" smtClean="0"/>
                <a:t>.</a:t>
              </a:r>
              <a:r>
                <a:rPr lang="en-US" sz="1400" dirty="0" smtClean="0"/>
                <a:t> For random x</a:t>
              </a:r>
            </a:p>
            <a:p>
              <a:pPr marL="457200" indent="-457200">
                <a:spcBef>
                  <a:spcPct val="50000"/>
                </a:spcBef>
              </a:pPr>
              <a:r>
                <a:rPr lang="en-US" sz="1400" dirty="0" err="1" smtClean="0"/>
                <a:t>pk</a:t>
              </a:r>
              <a:r>
                <a:rPr lang="en-US" sz="1400" dirty="0" smtClean="0"/>
                <a:t>= (</a:t>
              </a:r>
              <a:r>
                <a:rPr lang="en-US" sz="1400" dirty="0" err="1" smtClean="0"/>
                <a:t>G,o,q,g,h,</a:t>
              </a:r>
              <a:r>
                <a:rPr lang="en-US" sz="1400" dirty="0" err="1" smtClean="0">
                  <a:solidFill>
                    <a:srgbClr val="FF0000"/>
                  </a:solidFill>
                </a:rPr>
                <a:t>H</a:t>
              </a:r>
              <a:r>
                <a:rPr lang="en-US" sz="1400" dirty="0" smtClean="0"/>
                <a:t>), </a:t>
              </a:r>
              <a:r>
                <a:rPr lang="en-US" sz="1400" dirty="0" err="1" smtClean="0"/>
                <a:t>sk</a:t>
              </a:r>
              <a:r>
                <a:rPr lang="en-US" sz="1400" dirty="0" smtClean="0"/>
                <a:t> = x</a:t>
              </a:r>
              <a:endParaRPr lang="en-US" sz="1400" dirty="0"/>
            </a:p>
          </p:txBody>
        </p:sp>
      </p:grpSp>
      <p:sp>
        <p:nvSpPr>
          <p:cNvPr id="34" name="Rectangle 33"/>
          <p:cNvSpPr/>
          <p:nvPr/>
        </p:nvSpPr>
        <p:spPr>
          <a:xfrm>
            <a:off x="6126360" y="3068960"/>
            <a:ext cx="3024336" cy="2677656"/>
          </a:xfrm>
          <a:prstGeom prst="rect">
            <a:avLst/>
          </a:prstGeom>
        </p:spPr>
        <p:txBody>
          <a:bodyPr wrap="square">
            <a:spAutoFit/>
          </a:bodyPr>
          <a:lstStyle/>
          <a:p>
            <a:r>
              <a:rPr lang="en-US" sz="1400" dirty="0" smtClean="0"/>
              <a:t>DDH</a:t>
            </a:r>
          </a:p>
          <a:p>
            <a:r>
              <a:rPr lang="en-US" sz="1400" dirty="0" smtClean="0"/>
              <a:t>(Strongest </a:t>
            </a:r>
            <a:r>
              <a:rPr lang="en-US" sz="1400" dirty="0" err="1" smtClean="0"/>
              <a:t>Diffie</a:t>
            </a:r>
            <a:r>
              <a:rPr lang="en-US" sz="1400" dirty="0" smtClean="0"/>
              <a:t>-Hellman Assumption; hard to distinguish </a:t>
            </a:r>
            <a:r>
              <a:rPr lang="en-US" sz="1400" dirty="0" err="1" smtClean="0"/>
              <a:t>g</a:t>
            </a:r>
            <a:r>
              <a:rPr lang="en-US" sz="1400" baseline="30000" dirty="0" err="1" smtClean="0"/>
              <a:t>xy</a:t>
            </a:r>
            <a:r>
              <a:rPr lang="en-US" sz="1400" baseline="30000" dirty="0" smtClean="0"/>
              <a:t> </a:t>
            </a:r>
            <a:r>
              <a:rPr lang="en-US" sz="1400" dirty="0" smtClean="0"/>
              <a:t>from a  random group element even given </a:t>
            </a:r>
            <a:r>
              <a:rPr lang="en-US" sz="1400" dirty="0" err="1" smtClean="0"/>
              <a:t>g</a:t>
            </a:r>
            <a:r>
              <a:rPr lang="en-US" sz="1400" baseline="30000" dirty="0" err="1" smtClean="0"/>
              <a:t>x</a:t>
            </a:r>
            <a:r>
              <a:rPr lang="en-US" sz="1400" dirty="0" smtClean="0"/>
              <a:t>, </a:t>
            </a:r>
            <a:r>
              <a:rPr lang="en-US" sz="1400" dirty="0" err="1" smtClean="0"/>
              <a:t>g</a:t>
            </a:r>
            <a:r>
              <a:rPr lang="en-US" sz="1400" baseline="30000" dirty="0" err="1" smtClean="0"/>
              <a:t>y</a:t>
            </a:r>
            <a:r>
              <a:rPr lang="en-US" sz="1400" dirty="0" smtClean="0"/>
              <a:t>) </a:t>
            </a:r>
          </a:p>
          <a:p>
            <a:endParaRPr lang="en-US" sz="1400" dirty="0"/>
          </a:p>
          <a:p>
            <a:r>
              <a:rPr lang="en-US" sz="1400" dirty="0" smtClean="0"/>
              <a:t>            + </a:t>
            </a:r>
          </a:p>
          <a:p>
            <a:endParaRPr lang="en-US" sz="1400" dirty="0">
              <a:solidFill>
                <a:srgbClr val="0000FF"/>
              </a:solidFill>
            </a:endParaRPr>
          </a:p>
          <a:p>
            <a:r>
              <a:rPr lang="en-US" sz="1400" dirty="0" smtClean="0">
                <a:solidFill>
                  <a:srgbClr val="0000FF"/>
                </a:solidFill>
              </a:rPr>
              <a:t>“Regular”</a:t>
            </a:r>
            <a:r>
              <a:rPr lang="en-US" sz="1400" dirty="0" smtClean="0"/>
              <a:t> H</a:t>
            </a:r>
          </a:p>
          <a:p>
            <a:r>
              <a:rPr lang="en-US" sz="1400" dirty="0">
                <a:solidFill>
                  <a:srgbClr val="0000FF"/>
                </a:solidFill>
              </a:rPr>
              <a:t>(</a:t>
            </a:r>
            <a:r>
              <a:rPr lang="en-US" sz="1400" dirty="0" smtClean="0">
                <a:solidFill>
                  <a:srgbClr val="0000FF"/>
                </a:solidFill>
              </a:rPr>
              <a:t>Regular =&gt; The number of elements from G that maps to k is approximately the same for all k)</a:t>
            </a:r>
            <a:r>
              <a:rPr lang="en-US" sz="1400" dirty="0" smtClean="0"/>
              <a:t>  </a:t>
            </a:r>
            <a:endParaRPr lang="en-US" sz="1400" dirty="0"/>
          </a:p>
        </p:txBody>
      </p:sp>
      <p:grpSp>
        <p:nvGrpSpPr>
          <p:cNvPr id="13" name="Group 12"/>
          <p:cNvGrpSpPr/>
          <p:nvPr/>
        </p:nvGrpSpPr>
        <p:grpSpPr>
          <a:xfrm>
            <a:off x="2123728" y="548680"/>
            <a:ext cx="4680520" cy="1800200"/>
            <a:chOff x="2267744" y="1412776"/>
            <a:chExt cx="4680520" cy="1800200"/>
          </a:xfrm>
        </p:grpSpPr>
        <p:sp>
          <p:nvSpPr>
            <p:cNvPr id="11" name="Curved Up Ribbon 10"/>
            <p:cNvSpPr/>
            <p:nvPr/>
          </p:nvSpPr>
          <p:spPr>
            <a:xfrm>
              <a:off x="2267744" y="1412776"/>
              <a:ext cx="4680520" cy="1800200"/>
            </a:xfrm>
            <a:prstGeom prst="ellipseRibbon2">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563888" y="1484784"/>
              <a:ext cx="2304256" cy="1200329"/>
            </a:xfrm>
            <a:prstGeom prst="rect">
              <a:avLst/>
            </a:prstGeom>
            <a:noFill/>
          </p:spPr>
          <p:txBody>
            <a:bodyPr wrap="square" rtlCol="0">
              <a:spAutoFit/>
            </a:bodyPr>
            <a:lstStyle/>
            <a:p>
              <a:r>
                <a:rPr lang="en-US" dirty="0" smtClean="0">
                  <a:solidFill>
                    <a:srgbClr val="0000FF"/>
                  </a:solidFill>
                </a:rPr>
                <a:t>CPA-secure KEM + COA-secure SKE =&gt; CPA-secure PKE </a:t>
              </a:r>
              <a:r>
                <a:rPr lang="en-US" dirty="0" smtClean="0">
                  <a:solidFill>
                    <a:srgbClr val="FF0000"/>
                  </a:solidFill>
                </a:rPr>
                <a:t>@ COA-secure SKE</a:t>
              </a:r>
              <a:endParaRPr lang="en-US" dirty="0">
                <a:solidFill>
                  <a:srgbClr val="FF0000"/>
                </a:solidFill>
              </a:endParaRPr>
            </a:p>
          </p:txBody>
        </p:sp>
      </p:grpSp>
      <p:cxnSp>
        <p:nvCxnSpPr>
          <p:cNvPr id="15" name="Straight Connector 14"/>
          <p:cNvCxnSpPr/>
          <p:nvPr/>
        </p:nvCxnSpPr>
        <p:spPr>
          <a:xfrm>
            <a:off x="0" y="600769"/>
            <a:ext cx="9144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43" name="Straight Connector 42"/>
          <p:cNvCxnSpPr/>
          <p:nvPr/>
        </p:nvCxnSpPr>
        <p:spPr>
          <a:xfrm>
            <a:off x="36512" y="2328961"/>
            <a:ext cx="9144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45" name="Straight Connector 44"/>
          <p:cNvCxnSpPr/>
          <p:nvPr/>
        </p:nvCxnSpPr>
        <p:spPr>
          <a:xfrm>
            <a:off x="6084168" y="2996952"/>
            <a:ext cx="72008" cy="3861048"/>
          </a:xfrm>
          <a:prstGeom prst="line">
            <a:avLst/>
          </a:prstGeom>
        </p:spPr>
        <p:style>
          <a:lnRef idx="2">
            <a:schemeClr val="accent2"/>
          </a:lnRef>
          <a:fillRef idx="0">
            <a:schemeClr val="accent2"/>
          </a:fillRef>
          <a:effectRef idx="1">
            <a:schemeClr val="accent2"/>
          </a:effectRef>
          <a:fontRef idx="minor">
            <a:schemeClr val="tx1"/>
          </a:fontRef>
        </p:style>
      </p:cxnSp>
      <p:cxnSp>
        <p:nvCxnSpPr>
          <p:cNvPr id="46" name="Straight Connector 45"/>
          <p:cNvCxnSpPr/>
          <p:nvPr/>
        </p:nvCxnSpPr>
        <p:spPr>
          <a:xfrm>
            <a:off x="2987824" y="2996952"/>
            <a:ext cx="72008" cy="3861048"/>
          </a:xfrm>
          <a:prstGeom prst="line">
            <a:avLst/>
          </a:prstGeom>
        </p:spPr>
        <p:style>
          <a:lnRef idx="2">
            <a:schemeClr val="accent2"/>
          </a:lnRef>
          <a:fillRef idx="0">
            <a:schemeClr val="accent2"/>
          </a:fillRef>
          <a:effectRef idx="1">
            <a:schemeClr val="accent2"/>
          </a:effectRef>
          <a:fontRef idx="minor">
            <a:schemeClr val="tx1"/>
          </a:fontRef>
        </p:style>
      </p:cxnSp>
      <p:cxnSp>
        <p:nvCxnSpPr>
          <p:cNvPr id="52" name="Straight Connector 51"/>
          <p:cNvCxnSpPr/>
          <p:nvPr/>
        </p:nvCxnSpPr>
        <p:spPr>
          <a:xfrm flipH="1">
            <a:off x="0" y="2996952"/>
            <a:ext cx="9172128" cy="0"/>
          </a:xfrm>
          <a:prstGeom prst="line">
            <a:avLst/>
          </a:prstGeom>
        </p:spPr>
        <p:style>
          <a:lnRef idx="2">
            <a:schemeClr val="accent2"/>
          </a:lnRef>
          <a:fillRef idx="0">
            <a:schemeClr val="accent2"/>
          </a:fillRef>
          <a:effectRef idx="1">
            <a:schemeClr val="accent2"/>
          </a:effectRef>
          <a:fontRef idx="minor">
            <a:schemeClr val="tx1"/>
          </a:fontRef>
        </p:style>
      </p:cxnSp>
      <p:sp>
        <p:nvSpPr>
          <p:cNvPr id="55" name="Text Box 7"/>
          <p:cNvSpPr txBox="1">
            <a:spLocks noChangeArrowheads="1"/>
          </p:cNvSpPr>
          <p:nvPr/>
        </p:nvSpPr>
        <p:spPr bwMode="auto">
          <a:xfrm>
            <a:off x="611560" y="2545159"/>
            <a:ext cx="1512168" cy="369332"/>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660066"/>
                </a:solidFill>
                <a:sym typeface="Symbol"/>
              </a:rPr>
              <a:t>Security 1</a:t>
            </a:r>
            <a:endParaRPr lang="en-US" b="1" baseline="30000" dirty="0" smtClean="0">
              <a:solidFill>
                <a:srgbClr val="660066"/>
              </a:solidFill>
            </a:endParaRPr>
          </a:p>
        </p:txBody>
      </p:sp>
      <p:sp>
        <p:nvSpPr>
          <p:cNvPr id="61" name="Text Box 7"/>
          <p:cNvSpPr txBox="1">
            <a:spLocks noChangeArrowheads="1"/>
          </p:cNvSpPr>
          <p:nvPr/>
        </p:nvSpPr>
        <p:spPr bwMode="auto">
          <a:xfrm>
            <a:off x="3779912" y="2545159"/>
            <a:ext cx="1512168" cy="369332"/>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660066"/>
                </a:solidFill>
                <a:sym typeface="Symbol"/>
              </a:rPr>
              <a:t>Security 2</a:t>
            </a:r>
            <a:endParaRPr lang="en-US" b="1" baseline="30000" dirty="0" smtClean="0">
              <a:solidFill>
                <a:srgbClr val="660066"/>
              </a:solidFill>
            </a:endParaRPr>
          </a:p>
        </p:txBody>
      </p:sp>
      <p:sp>
        <p:nvSpPr>
          <p:cNvPr id="62" name="Text Box 7"/>
          <p:cNvSpPr txBox="1">
            <a:spLocks noChangeArrowheads="1"/>
          </p:cNvSpPr>
          <p:nvPr/>
        </p:nvSpPr>
        <p:spPr bwMode="auto">
          <a:xfrm>
            <a:off x="6804248" y="2545159"/>
            <a:ext cx="1512168" cy="369332"/>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660066"/>
                </a:solidFill>
                <a:sym typeface="Symbol"/>
              </a:rPr>
              <a:t>Security 3</a:t>
            </a:r>
            <a:endParaRPr lang="en-US" b="1" baseline="30000" dirty="0" smtClean="0">
              <a:solidFill>
                <a:srgbClr val="660066"/>
              </a:solidFill>
            </a:endParaRPr>
          </a:p>
        </p:txBody>
      </p:sp>
      <p:sp>
        <p:nvSpPr>
          <p:cNvPr id="63" name="Rectangle 62"/>
          <p:cNvSpPr/>
          <p:nvPr/>
        </p:nvSpPr>
        <p:spPr>
          <a:xfrm>
            <a:off x="35496" y="3055019"/>
            <a:ext cx="3024336" cy="2031325"/>
          </a:xfrm>
          <a:prstGeom prst="rect">
            <a:avLst/>
          </a:prstGeom>
        </p:spPr>
        <p:txBody>
          <a:bodyPr wrap="square">
            <a:spAutoFit/>
          </a:bodyPr>
          <a:lstStyle/>
          <a:p>
            <a:r>
              <a:rPr lang="en-US" sz="1400" dirty="0" smtClean="0"/>
              <a:t>CDH</a:t>
            </a:r>
          </a:p>
          <a:p>
            <a:r>
              <a:rPr lang="en-US" sz="1400" dirty="0" smtClean="0"/>
              <a:t>(Weaker than DDH; hard to compute </a:t>
            </a:r>
            <a:r>
              <a:rPr lang="en-US" sz="1400" dirty="0" err="1" smtClean="0"/>
              <a:t>g</a:t>
            </a:r>
            <a:r>
              <a:rPr lang="en-US" sz="1400" baseline="30000" dirty="0" err="1" smtClean="0"/>
              <a:t>xy</a:t>
            </a:r>
            <a:r>
              <a:rPr lang="en-US" sz="1400" dirty="0" smtClean="0"/>
              <a:t> even given </a:t>
            </a:r>
            <a:r>
              <a:rPr lang="en-US" sz="1400" dirty="0" err="1" smtClean="0"/>
              <a:t>g</a:t>
            </a:r>
            <a:r>
              <a:rPr lang="en-US" sz="1400" baseline="30000" dirty="0" err="1" smtClean="0"/>
              <a:t>x</a:t>
            </a:r>
            <a:r>
              <a:rPr lang="en-US" sz="1400" dirty="0" smtClean="0"/>
              <a:t>, </a:t>
            </a:r>
            <a:r>
              <a:rPr lang="en-US" sz="1400" dirty="0" err="1" smtClean="0"/>
              <a:t>g</a:t>
            </a:r>
            <a:r>
              <a:rPr lang="en-US" sz="1400" baseline="30000" dirty="0" err="1" smtClean="0"/>
              <a:t>y</a:t>
            </a:r>
            <a:r>
              <a:rPr lang="en-US" sz="1400" dirty="0" smtClean="0"/>
              <a:t>) </a:t>
            </a:r>
          </a:p>
          <a:p>
            <a:endParaRPr lang="en-US" sz="1400" dirty="0"/>
          </a:p>
          <a:p>
            <a:r>
              <a:rPr lang="en-US" sz="1400" dirty="0" smtClean="0"/>
              <a:t>            + </a:t>
            </a:r>
          </a:p>
          <a:p>
            <a:endParaRPr lang="en-US" sz="1400" dirty="0">
              <a:solidFill>
                <a:srgbClr val="0000FF"/>
              </a:solidFill>
            </a:endParaRPr>
          </a:p>
          <a:p>
            <a:r>
              <a:rPr lang="en-US" sz="1400" dirty="0" smtClean="0"/>
              <a:t>H is </a:t>
            </a:r>
            <a:r>
              <a:rPr lang="en-US" sz="1400" dirty="0">
                <a:solidFill>
                  <a:srgbClr val="0000FF"/>
                </a:solidFill>
              </a:rPr>
              <a:t>“Random Oracle</a:t>
            </a:r>
            <a:r>
              <a:rPr lang="en-US" sz="1400" dirty="0" smtClean="0">
                <a:solidFill>
                  <a:srgbClr val="0000FF"/>
                </a:solidFill>
              </a:rPr>
              <a:t>” </a:t>
            </a:r>
            <a:endParaRPr lang="en-US" sz="1400" dirty="0" smtClean="0"/>
          </a:p>
          <a:p>
            <a:r>
              <a:rPr lang="en-US" sz="1400" dirty="0" smtClean="0">
                <a:solidFill>
                  <a:srgbClr val="0000FF"/>
                </a:solidFill>
              </a:rPr>
              <a:t>(Random </a:t>
            </a:r>
            <a:r>
              <a:rPr lang="en-US" sz="1400" dirty="0">
                <a:solidFill>
                  <a:srgbClr val="0000FF"/>
                </a:solidFill>
              </a:rPr>
              <a:t>=&gt; H behaves like </a:t>
            </a:r>
            <a:r>
              <a:rPr lang="en-US" sz="1400" dirty="0" smtClean="0">
                <a:solidFill>
                  <a:srgbClr val="0000FF"/>
                </a:solidFill>
              </a:rPr>
              <a:t>an ideal </a:t>
            </a:r>
            <a:r>
              <a:rPr lang="en-US" sz="1400" dirty="0">
                <a:solidFill>
                  <a:srgbClr val="0000FF"/>
                </a:solidFill>
              </a:rPr>
              <a:t>random </a:t>
            </a:r>
            <a:r>
              <a:rPr lang="en-US" sz="1400" dirty="0" smtClean="0">
                <a:solidFill>
                  <a:srgbClr val="0000FF"/>
                </a:solidFill>
              </a:rPr>
              <a:t>function)</a:t>
            </a:r>
            <a:r>
              <a:rPr lang="en-US" sz="1400" dirty="0" smtClean="0"/>
              <a:t>  </a:t>
            </a:r>
            <a:endParaRPr lang="en-US" sz="1400" dirty="0"/>
          </a:p>
        </p:txBody>
      </p:sp>
      <p:sp>
        <p:nvSpPr>
          <p:cNvPr id="64" name="Rectangle 63"/>
          <p:cNvSpPr/>
          <p:nvPr/>
        </p:nvSpPr>
        <p:spPr>
          <a:xfrm>
            <a:off x="3059832" y="3054439"/>
            <a:ext cx="3024336" cy="2893100"/>
          </a:xfrm>
          <a:prstGeom prst="rect">
            <a:avLst/>
          </a:prstGeom>
        </p:spPr>
        <p:txBody>
          <a:bodyPr wrap="square">
            <a:spAutoFit/>
          </a:bodyPr>
          <a:lstStyle/>
          <a:p>
            <a:r>
              <a:rPr lang="en-US" sz="1400" dirty="0" smtClean="0"/>
              <a:t>HDH- Hash </a:t>
            </a:r>
            <a:r>
              <a:rPr lang="en-US" sz="1400" dirty="0" err="1" smtClean="0"/>
              <a:t>Diffie</a:t>
            </a:r>
            <a:r>
              <a:rPr lang="en-US" sz="1400" dirty="0" smtClean="0"/>
              <a:t>-Hellman </a:t>
            </a:r>
          </a:p>
          <a:p>
            <a:r>
              <a:rPr lang="en-US" sz="1400" dirty="0" smtClean="0"/>
              <a:t>(Weaker than DDH but stronger than CDH when Hash function is implemented using known practical ones</a:t>
            </a:r>
            <a:r>
              <a:rPr lang="en-US" sz="1400" dirty="0"/>
              <a:t>; hard to distinguish </a:t>
            </a:r>
            <a:r>
              <a:rPr lang="en-US" sz="1400" dirty="0" smtClean="0"/>
              <a:t>H(</a:t>
            </a:r>
            <a:r>
              <a:rPr lang="en-US" sz="1400" dirty="0" err="1" smtClean="0"/>
              <a:t>g</a:t>
            </a:r>
            <a:r>
              <a:rPr lang="en-US" sz="1400" baseline="30000" dirty="0" err="1" smtClean="0"/>
              <a:t>xy</a:t>
            </a:r>
            <a:r>
              <a:rPr lang="en-US" sz="1400" dirty="0" smtClean="0"/>
              <a:t>)</a:t>
            </a:r>
            <a:r>
              <a:rPr lang="en-US" sz="1400" baseline="30000" dirty="0" smtClean="0"/>
              <a:t> </a:t>
            </a:r>
            <a:r>
              <a:rPr lang="en-US" sz="1400" dirty="0"/>
              <a:t>from a  random </a:t>
            </a:r>
            <a:r>
              <a:rPr lang="en-US" sz="1400" dirty="0" smtClean="0"/>
              <a:t>string {0,1}</a:t>
            </a:r>
            <a:r>
              <a:rPr lang="en-US" sz="1400" baseline="30000" dirty="0" smtClean="0"/>
              <a:t>m</a:t>
            </a:r>
            <a:r>
              <a:rPr lang="en-US" sz="1400" dirty="0" smtClean="0"/>
              <a:t> </a:t>
            </a:r>
            <a:r>
              <a:rPr lang="en-US" sz="1400" dirty="0"/>
              <a:t>even given </a:t>
            </a:r>
            <a:r>
              <a:rPr lang="en-US" sz="1400" dirty="0" err="1"/>
              <a:t>g</a:t>
            </a:r>
            <a:r>
              <a:rPr lang="en-US" sz="1400" baseline="30000" dirty="0" err="1"/>
              <a:t>x</a:t>
            </a:r>
            <a:r>
              <a:rPr lang="en-US" sz="1400" dirty="0"/>
              <a:t>, </a:t>
            </a:r>
            <a:r>
              <a:rPr lang="en-US" sz="1400" dirty="0" err="1"/>
              <a:t>g</a:t>
            </a:r>
            <a:r>
              <a:rPr lang="en-US" sz="1400" baseline="30000" dirty="0" err="1"/>
              <a:t>y</a:t>
            </a:r>
            <a:r>
              <a:rPr lang="en-US" sz="1400" dirty="0" smtClean="0"/>
              <a:t>) where H: {0,1}* -&gt; {0,1}</a:t>
            </a:r>
            <a:r>
              <a:rPr lang="en-US" sz="1400" baseline="30000" dirty="0" smtClean="0"/>
              <a:t>m</a:t>
            </a:r>
          </a:p>
          <a:p>
            <a:endParaRPr lang="en-US" sz="1400" dirty="0"/>
          </a:p>
          <a:p>
            <a:r>
              <a:rPr lang="en-US" sz="1400" dirty="0" smtClean="0"/>
              <a:t>            + </a:t>
            </a:r>
          </a:p>
          <a:p>
            <a:endParaRPr lang="en-US" sz="1400" dirty="0">
              <a:solidFill>
                <a:srgbClr val="0000FF"/>
              </a:solidFill>
            </a:endParaRPr>
          </a:p>
          <a:p>
            <a:r>
              <a:rPr lang="en-US" sz="1400" dirty="0" smtClean="0"/>
              <a:t>No assumption on H. It is incorporated in the above</a:t>
            </a:r>
            <a:endParaRPr lang="en-US" sz="1400" dirty="0"/>
          </a:p>
        </p:txBody>
      </p:sp>
    </p:spTree>
    <p:extLst>
      <p:ext uri="{BB962C8B-B14F-4D97-AF65-F5344CB8AC3E}">
        <p14:creationId xmlns:p14="http://schemas.microsoft.com/office/powerpoint/2010/main" val="2645111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5" grpId="0"/>
      <p:bldP spid="61" grpId="0"/>
      <p:bldP spid="62" grpId="0"/>
      <p:bldP spid="63" grpId="0"/>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7"/>
          <p:cNvSpPr txBox="1">
            <a:spLocks noChangeArrowheads="1"/>
          </p:cNvSpPr>
          <p:nvPr/>
        </p:nvSpPr>
        <p:spPr bwMode="auto">
          <a:xfrm>
            <a:off x="107504" y="672951"/>
            <a:ext cx="9217024" cy="307777"/>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400" dirty="0" smtClean="0">
                <a:sym typeface="Symbol"/>
              </a:rPr>
              <a:t>In PK setting, </a:t>
            </a:r>
            <a:r>
              <a:rPr lang="en-US" sz="1400" dirty="0" smtClean="0">
                <a:solidFill>
                  <a:srgbClr val="5E1EFE"/>
                </a:solidFill>
                <a:sym typeface="Symbol"/>
              </a:rPr>
              <a:t>privacy </a:t>
            </a:r>
            <a:r>
              <a:rPr lang="en-US" sz="1400" dirty="0" smtClean="0">
                <a:sym typeface="Symbol"/>
              </a:rPr>
              <a:t>is provided by </a:t>
            </a:r>
            <a:r>
              <a:rPr lang="en-US" sz="1400" dirty="0" smtClean="0">
                <a:solidFill>
                  <a:srgbClr val="5E1EFE"/>
                </a:solidFill>
                <a:sym typeface="Symbol"/>
              </a:rPr>
              <a:t>PKE</a:t>
            </a:r>
            <a:endParaRPr lang="en-US" sz="1400" baseline="30000" dirty="0" smtClean="0">
              <a:solidFill>
                <a:srgbClr val="5E1EFE"/>
              </a:solidFill>
            </a:endParaRPr>
          </a:p>
        </p:txBody>
      </p:sp>
      <p:sp>
        <p:nvSpPr>
          <p:cNvPr id="15" name="Rectangle 2"/>
          <p:cNvSpPr txBox="1">
            <a:spLocks noChangeArrowheads="1"/>
          </p:cNvSpPr>
          <p:nvPr/>
        </p:nvSpPr>
        <p:spPr>
          <a:xfrm>
            <a:off x="1547664" y="-27384"/>
            <a:ext cx="6192688" cy="482098"/>
          </a:xfrm>
          <a:prstGeom prst="rect">
            <a:avLst/>
          </a:prstGeom>
        </p:spPr>
        <p:txBody>
          <a:bodyPr/>
          <a:lstStyle/>
          <a:p>
            <a:pPr algn="ctr">
              <a:defRPr/>
            </a:pPr>
            <a:r>
              <a:rPr lang="en-US" sz="3400" kern="0" dirty="0" smtClean="0">
                <a:solidFill>
                  <a:srgbClr val="009900"/>
                </a:solidFill>
                <a:ea typeface="+mj-ea"/>
                <a:cs typeface="+mj-cs"/>
              </a:rPr>
              <a:t>Digital Signatures</a:t>
            </a:r>
            <a:endParaRPr lang="en-US" sz="3400" kern="0" dirty="0">
              <a:solidFill>
                <a:srgbClr val="009900"/>
              </a:solidFill>
              <a:ea typeface="+mj-ea"/>
              <a:cs typeface="+mj-cs"/>
            </a:endParaRPr>
          </a:p>
        </p:txBody>
      </p:sp>
      <p:sp>
        <p:nvSpPr>
          <p:cNvPr id="18" name="Text Box 7"/>
          <p:cNvSpPr txBox="1">
            <a:spLocks noChangeArrowheads="1"/>
          </p:cNvSpPr>
          <p:nvPr/>
        </p:nvSpPr>
        <p:spPr bwMode="auto">
          <a:xfrm>
            <a:off x="107504" y="1104999"/>
            <a:ext cx="9217024" cy="307777"/>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400" dirty="0" smtClean="0">
                <a:sym typeface="Symbol"/>
              </a:rPr>
              <a:t> </a:t>
            </a:r>
            <a:r>
              <a:rPr lang="en-US" sz="1400" dirty="0">
                <a:solidFill>
                  <a:srgbClr val="009900"/>
                </a:solidFill>
                <a:sym typeface="Symbol"/>
              </a:rPr>
              <a:t>I</a:t>
            </a:r>
            <a:r>
              <a:rPr lang="en-US" sz="1400" dirty="0" smtClean="0">
                <a:solidFill>
                  <a:srgbClr val="009900"/>
                </a:solidFill>
                <a:sym typeface="Symbol"/>
              </a:rPr>
              <a:t>ntegrity/authenticity</a:t>
            </a:r>
            <a:r>
              <a:rPr lang="en-US" sz="1400" dirty="0" smtClean="0">
                <a:sym typeface="Symbol"/>
              </a:rPr>
              <a:t> is provided by digital signatures (counterpart of MACs in PK world)</a:t>
            </a:r>
            <a:endParaRPr lang="en-US" sz="1400" baseline="30000" dirty="0" smtClean="0">
              <a:solidFill>
                <a:srgbClr val="0000FF"/>
              </a:solidFill>
            </a:endParaRPr>
          </a:p>
        </p:txBody>
      </p:sp>
      <p:sp>
        <p:nvSpPr>
          <p:cNvPr id="20" name="Text Box 7"/>
          <p:cNvSpPr txBox="1">
            <a:spLocks noChangeArrowheads="1"/>
          </p:cNvSpPr>
          <p:nvPr/>
        </p:nvSpPr>
        <p:spPr bwMode="auto">
          <a:xfrm>
            <a:off x="107504" y="1556792"/>
            <a:ext cx="9217024" cy="307777"/>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400" b="1" dirty="0" smtClean="0">
                <a:solidFill>
                  <a:srgbClr val="000090"/>
                </a:solidFill>
                <a:sym typeface="Symbol"/>
              </a:rPr>
              <a:t>Definition:</a:t>
            </a:r>
            <a:r>
              <a:rPr lang="en-US" sz="1400" dirty="0" smtClean="0">
                <a:sym typeface="Symbol"/>
              </a:rPr>
              <a:t> A Digital signature scheme  consists of three PPT algorithms (Gen, Sign, </a:t>
            </a:r>
            <a:r>
              <a:rPr lang="en-US" sz="1400" dirty="0" err="1" smtClean="0">
                <a:sym typeface="Symbol"/>
              </a:rPr>
              <a:t>Vrfy</a:t>
            </a:r>
            <a:r>
              <a:rPr lang="en-US" sz="1400" dirty="0" smtClean="0">
                <a:sym typeface="Symbol"/>
              </a:rPr>
              <a:t>):</a:t>
            </a:r>
            <a:endParaRPr lang="en-US" sz="1400" baseline="30000" dirty="0" smtClean="0">
              <a:solidFill>
                <a:srgbClr val="0000FF"/>
              </a:solidFill>
            </a:endParaRPr>
          </a:p>
        </p:txBody>
      </p:sp>
      <p:grpSp>
        <p:nvGrpSpPr>
          <p:cNvPr id="43" name="Group 42"/>
          <p:cNvGrpSpPr/>
          <p:nvPr/>
        </p:nvGrpSpPr>
        <p:grpSpPr>
          <a:xfrm>
            <a:off x="107504" y="2060848"/>
            <a:ext cx="3168352" cy="1944216"/>
            <a:chOff x="395536" y="2636912"/>
            <a:chExt cx="3168352" cy="1944216"/>
          </a:xfrm>
        </p:grpSpPr>
        <p:sp>
          <p:nvSpPr>
            <p:cNvPr id="42" name="Rectangle 41"/>
            <p:cNvSpPr/>
            <p:nvPr/>
          </p:nvSpPr>
          <p:spPr>
            <a:xfrm>
              <a:off x="395536" y="2636912"/>
              <a:ext cx="2952328" cy="1944216"/>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1" name="Group 20"/>
            <p:cNvGrpSpPr/>
            <p:nvPr/>
          </p:nvGrpSpPr>
          <p:grpSpPr>
            <a:xfrm>
              <a:off x="1265586" y="2976046"/>
              <a:ext cx="790873" cy="380946"/>
              <a:chOff x="1756519" y="2708920"/>
              <a:chExt cx="790873" cy="380946"/>
            </a:xfrm>
          </p:grpSpPr>
          <p:sp>
            <p:nvSpPr>
              <p:cNvPr id="25" name="Rectangle 24"/>
              <p:cNvSpPr/>
              <p:nvPr/>
            </p:nvSpPr>
            <p:spPr>
              <a:xfrm>
                <a:off x="1756519" y="2708920"/>
                <a:ext cx="496887" cy="38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Text Box 7"/>
              <p:cNvSpPr txBox="1">
                <a:spLocks noChangeArrowheads="1"/>
              </p:cNvSpPr>
              <p:nvPr/>
            </p:nvSpPr>
            <p:spPr bwMode="auto">
              <a:xfrm>
                <a:off x="1763688" y="2782089"/>
                <a:ext cx="783704" cy="307777"/>
              </a:xfrm>
              <a:prstGeom prst="rect">
                <a:avLst/>
              </a:prstGeom>
              <a:noFill/>
              <a:ln w="9525">
                <a:noFill/>
                <a:miter lim="800000"/>
                <a:headEnd/>
                <a:tailEnd/>
              </a:ln>
            </p:spPr>
            <p:txBody>
              <a:bodyPr wrap="square">
                <a:spAutoFit/>
              </a:bodyPr>
              <a:lstStyle/>
              <a:p>
                <a:pPr>
                  <a:spcBef>
                    <a:spcPct val="50000"/>
                  </a:spcBef>
                </a:pPr>
                <a:r>
                  <a:rPr lang="en-US" sz="1400" dirty="0" smtClean="0"/>
                  <a:t>Gen</a:t>
                </a:r>
                <a:endParaRPr lang="en-US" sz="1400" dirty="0" smtClean="0">
                  <a:solidFill>
                    <a:srgbClr val="0000FF"/>
                  </a:solidFill>
                </a:endParaRPr>
              </a:p>
            </p:txBody>
          </p:sp>
        </p:grpSp>
        <p:cxnSp>
          <p:nvCxnSpPr>
            <p:cNvPr id="27" name="Straight Arrow Connector 26"/>
            <p:cNvCxnSpPr/>
            <p:nvPr/>
          </p:nvCxnSpPr>
          <p:spPr>
            <a:xfrm>
              <a:off x="683568" y="3140968"/>
              <a:ext cx="58201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 Box 7"/>
            <p:cNvSpPr txBox="1">
              <a:spLocks noChangeArrowheads="1"/>
            </p:cNvSpPr>
            <p:nvPr/>
          </p:nvSpPr>
          <p:spPr bwMode="auto">
            <a:xfrm>
              <a:off x="804703" y="2852936"/>
              <a:ext cx="468052" cy="307777"/>
            </a:xfrm>
            <a:prstGeom prst="rect">
              <a:avLst/>
            </a:prstGeom>
            <a:noFill/>
            <a:ln w="9525">
              <a:noFill/>
              <a:miter lim="800000"/>
              <a:headEnd/>
              <a:tailEnd/>
            </a:ln>
          </p:spPr>
          <p:txBody>
            <a:bodyPr wrap="square">
              <a:spAutoFit/>
            </a:bodyPr>
            <a:lstStyle/>
            <a:p>
              <a:pPr>
                <a:spcBef>
                  <a:spcPct val="50000"/>
                </a:spcBef>
              </a:pPr>
              <a:r>
                <a:rPr lang="en-US" sz="1400" dirty="0" smtClean="0"/>
                <a:t>1</a:t>
              </a:r>
              <a:r>
                <a:rPr lang="en-US" sz="2000" baseline="30000" dirty="0" smtClean="0"/>
                <a:t>n</a:t>
              </a:r>
              <a:endParaRPr lang="en-US" sz="2000" baseline="30000" dirty="0" smtClean="0">
                <a:solidFill>
                  <a:srgbClr val="0000FF"/>
                </a:solidFill>
              </a:endParaRPr>
            </a:p>
          </p:txBody>
        </p:sp>
        <p:cxnSp>
          <p:nvCxnSpPr>
            <p:cNvPr id="33" name="Straight Arrow Connector 32"/>
            <p:cNvCxnSpPr/>
            <p:nvPr/>
          </p:nvCxnSpPr>
          <p:spPr>
            <a:xfrm>
              <a:off x="1769642" y="3140968"/>
              <a:ext cx="136098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 Box 7"/>
            <p:cNvSpPr txBox="1">
              <a:spLocks noChangeArrowheads="1"/>
            </p:cNvSpPr>
            <p:nvPr/>
          </p:nvSpPr>
          <p:spPr bwMode="auto">
            <a:xfrm>
              <a:off x="1769642" y="2852936"/>
              <a:ext cx="1541004" cy="307777"/>
            </a:xfrm>
            <a:prstGeom prst="rect">
              <a:avLst/>
            </a:prstGeom>
            <a:noFill/>
            <a:ln w="9525">
              <a:noFill/>
              <a:miter lim="800000"/>
              <a:headEnd/>
              <a:tailEnd/>
            </a:ln>
          </p:spPr>
          <p:txBody>
            <a:bodyPr wrap="square">
              <a:spAutoFit/>
            </a:bodyPr>
            <a:lstStyle/>
            <a:p>
              <a:pPr>
                <a:spcBef>
                  <a:spcPct val="50000"/>
                </a:spcBef>
              </a:pPr>
              <a:r>
                <a:rPr lang="en-US" sz="1400" dirty="0" err="1"/>
                <a:t>p</a:t>
              </a:r>
              <a:r>
                <a:rPr lang="en-US" sz="1400" dirty="0" err="1" smtClean="0"/>
                <a:t>k</a:t>
              </a:r>
              <a:r>
                <a:rPr lang="en-US" sz="1400" dirty="0" smtClean="0"/>
                <a:t>, </a:t>
              </a:r>
              <a:r>
                <a:rPr lang="en-US" sz="1400" dirty="0" err="1" smtClean="0"/>
                <a:t>sk</a:t>
              </a:r>
              <a:r>
                <a:rPr lang="en-US" sz="1400" dirty="0" smtClean="0"/>
                <a:t> </a:t>
              </a:r>
              <a:r>
                <a:rPr lang="en-US" sz="1400" dirty="0" smtClean="0">
                  <a:sym typeface="Symbol"/>
                </a:rPr>
                <a:t> {0, 1}</a:t>
              </a:r>
              <a:r>
                <a:rPr lang="en-US" sz="2000" baseline="30000" dirty="0" smtClean="0">
                  <a:sym typeface="Symbol"/>
                </a:rPr>
                <a:t>n</a:t>
              </a:r>
              <a:endParaRPr lang="en-US" sz="2000" baseline="30000" dirty="0" smtClean="0">
                <a:solidFill>
                  <a:srgbClr val="0000FF"/>
                </a:solidFill>
              </a:endParaRPr>
            </a:p>
          </p:txBody>
        </p:sp>
        <p:sp>
          <p:nvSpPr>
            <p:cNvPr id="40" name="Text Box 7"/>
            <p:cNvSpPr txBox="1">
              <a:spLocks noChangeArrowheads="1"/>
            </p:cNvSpPr>
            <p:nvPr/>
          </p:nvSpPr>
          <p:spPr bwMode="auto">
            <a:xfrm>
              <a:off x="395536" y="3933056"/>
              <a:ext cx="3168352" cy="307777"/>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1400" dirty="0" smtClean="0">
                  <a:sym typeface="Symbol"/>
                </a:rPr>
                <a:t> </a:t>
              </a:r>
              <a:r>
                <a:rPr lang="en-US" sz="1400" dirty="0" err="1" smtClean="0">
                  <a:sym typeface="Symbol"/>
                </a:rPr>
                <a:t>pk</a:t>
              </a:r>
              <a:r>
                <a:rPr lang="en-US" sz="1400" dirty="0" smtClean="0">
                  <a:sym typeface="Symbol"/>
                </a:rPr>
                <a:t>: public key </a:t>
              </a:r>
              <a:r>
                <a:rPr lang="en-US" sz="1400" dirty="0" smtClean="0">
                  <a:solidFill>
                    <a:srgbClr val="009900"/>
                  </a:solidFill>
                  <a:sym typeface="Symbol"/>
                </a:rPr>
                <a:t>(verification key)</a:t>
              </a:r>
              <a:endParaRPr lang="en-US" baseline="30000" dirty="0" smtClean="0">
                <a:solidFill>
                  <a:srgbClr val="009900"/>
                </a:solidFill>
              </a:endParaRPr>
            </a:p>
          </p:txBody>
        </p:sp>
        <p:sp>
          <p:nvSpPr>
            <p:cNvPr id="41" name="Text Box 7"/>
            <p:cNvSpPr txBox="1">
              <a:spLocks noChangeArrowheads="1"/>
            </p:cNvSpPr>
            <p:nvPr/>
          </p:nvSpPr>
          <p:spPr bwMode="auto">
            <a:xfrm>
              <a:off x="395536" y="4221088"/>
              <a:ext cx="3168352" cy="307777"/>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1400" dirty="0" smtClean="0">
                  <a:sym typeface="Symbol"/>
                </a:rPr>
                <a:t> </a:t>
              </a:r>
              <a:r>
                <a:rPr lang="en-US" sz="1400" dirty="0" err="1" smtClean="0">
                  <a:sym typeface="Symbol"/>
                </a:rPr>
                <a:t>sk</a:t>
              </a:r>
              <a:r>
                <a:rPr lang="en-US" sz="1400" dirty="0" smtClean="0">
                  <a:sym typeface="Symbol"/>
                </a:rPr>
                <a:t>: private key </a:t>
              </a:r>
              <a:r>
                <a:rPr lang="en-US" sz="1400" dirty="0" smtClean="0">
                  <a:solidFill>
                    <a:srgbClr val="5E1EFE"/>
                  </a:solidFill>
                  <a:sym typeface="Symbol"/>
                </a:rPr>
                <a:t>(signing key)</a:t>
              </a:r>
              <a:endParaRPr lang="en-US" baseline="30000" dirty="0" smtClean="0">
                <a:solidFill>
                  <a:srgbClr val="5E1EFE"/>
                </a:solidFill>
              </a:endParaRPr>
            </a:p>
          </p:txBody>
        </p:sp>
      </p:grpSp>
      <p:grpSp>
        <p:nvGrpSpPr>
          <p:cNvPr id="58" name="Group 57"/>
          <p:cNvGrpSpPr/>
          <p:nvPr/>
        </p:nvGrpSpPr>
        <p:grpSpPr>
          <a:xfrm>
            <a:off x="3491880" y="2060848"/>
            <a:ext cx="3168352" cy="1944216"/>
            <a:chOff x="3203848" y="2636912"/>
            <a:chExt cx="3168352" cy="1944216"/>
          </a:xfrm>
        </p:grpSpPr>
        <p:sp>
          <p:nvSpPr>
            <p:cNvPr id="57" name="Rectangle 56"/>
            <p:cNvSpPr/>
            <p:nvPr/>
          </p:nvSpPr>
          <p:spPr>
            <a:xfrm>
              <a:off x="3203848" y="2636912"/>
              <a:ext cx="2592288" cy="1944216"/>
            </a:xfrm>
            <a:prstGeom prst="rect">
              <a:avLst/>
            </a:prstGeom>
            <a:solidFill>
              <a:srgbClr val="D2F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4" name="Group 43"/>
            <p:cNvGrpSpPr/>
            <p:nvPr/>
          </p:nvGrpSpPr>
          <p:grpSpPr>
            <a:xfrm>
              <a:off x="4499992" y="3212976"/>
              <a:ext cx="783704" cy="380946"/>
              <a:chOff x="1720515" y="2708920"/>
              <a:chExt cx="783704" cy="380946"/>
            </a:xfrm>
          </p:grpSpPr>
          <p:sp>
            <p:nvSpPr>
              <p:cNvPr id="45" name="Rectangle 44"/>
              <p:cNvSpPr/>
              <p:nvPr/>
            </p:nvSpPr>
            <p:spPr>
              <a:xfrm>
                <a:off x="1763688" y="2708920"/>
                <a:ext cx="514889" cy="38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 name="Text Box 7"/>
              <p:cNvSpPr txBox="1">
                <a:spLocks noChangeArrowheads="1"/>
              </p:cNvSpPr>
              <p:nvPr/>
            </p:nvSpPr>
            <p:spPr bwMode="auto">
              <a:xfrm>
                <a:off x="1720515" y="2761183"/>
                <a:ext cx="783704" cy="307777"/>
              </a:xfrm>
              <a:prstGeom prst="rect">
                <a:avLst/>
              </a:prstGeom>
              <a:noFill/>
              <a:ln w="9525">
                <a:noFill/>
                <a:miter lim="800000"/>
                <a:headEnd/>
                <a:tailEnd/>
              </a:ln>
            </p:spPr>
            <p:txBody>
              <a:bodyPr wrap="square">
                <a:spAutoFit/>
              </a:bodyPr>
              <a:lstStyle/>
              <a:p>
                <a:pPr>
                  <a:spcBef>
                    <a:spcPct val="50000"/>
                  </a:spcBef>
                </a:pPr>
                <a:r>
                  <a:rPr lang="en-US" sz="1400" dirty="0" smtClean="0"/>
                  <a:t>Sign</a:t>
                </a:r>
                <a:endParaRPr lang="en-US" sz="1400" dirty="0" smtClean="0">
                  <a:solidFill>
                    <a:srgbClr val="0000FF"/>
                  </a:solidFill>
                </a:endParaRPr>
              </a:p>
            </p:txBody>
          </p:sp>
        </p:grpSp>
        <p:cxnSp>
          <p:nvCxnSpPr>
            <p:cNvPr id="47" name="Straight Arrow Connector 46"/>
            <p:cNvCxnSpPr/>
            <p:nvPr/>
          </p:nvCxnSpPr>
          <p:spPr>
            <a:xfrm>
              <a:off x="3599892" y="3429000"/>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 Box 7"/>
            <p:cNvSpPr txBox="1">
              <a:spLocks noChangeArrowheads="1"/>
            </p:cNvSpPr>
            <p:nvPr/>
          </p:nvSpPr>
          <p:spPr bwMode="auto">
            <a:xfrm>
              <a:off x="3527884" y="3121223"/>
              <a:ext cx="1151271" cy="307777"/>
            </a:xfrm>
            <a:prstGeom prst="rect">
              <a:avLst/>
            </a:prstGeom>
            <a:noFill/>
            <a:ln w="9525">
              <a:noFill/>
              <a:miter lim="800000"/>
              <a:headEnd/>
              <a:tailEnd/>
            </a:ln>
          </p:spPr>
          <p:txBody>
            <a:bodyPr wrap="square">
              <a:spAutoFit/>
            </a:bodyPr>
            <a:lstStyle/>
            <a:p>
              <a:pPr>
                <a:spcBef>
                  <a:spcPct val="50000"/>
                </a:spcBef>
              </a:pPr>
              <a:r>
                <a:rPr lang="en-US" sz="1400" dirty="0" smtClean="0"/>
                <a:t>m</a:t>
              </a:r>
              <a:r>
                <a:rPr lang="en-US" sz="1400" dirty="0" smtClean="0">
                  <a:sym typeface="Symbol"/>
                </a:rPr>
                <a:t> {0, </a:t>
              </a:r>
              <a:r>
                <a:rPr lang="en-US" sz="1400" dirty="0" smtClean="0"/>
                <a:t>1}</a:t>
              </a:r>
              <a:r>
                <a:rPr lang="en-US" sz="2000" baseline="30000" dirty="0"/>
                <a:t>*</a:t>
              </a:r>
              <a:endParaRPr lang="en-US" sz="2000" baseline="30000" dirty="0" smtClean="0">
                <a:solidFill>
                  <a:srgbClr val="0000FF"/>
                </a:solidFill>
              </a:endParaRPr>
            </a:p>
          </p:txBody>
        </p:sp>
        <p:cxnSp>
          <p:nvCxnSpPr>
            <p:cNvPr id="49" name="Straight Arrow Connector 48"/>
            <p:cNvCxnSpPr/>
            <p:nvPr/>
          </p:nvCxnSpPr>
          <p:spPr>
            <a:xfrm>
              <a:off x="5076056" y="3429000"/>
              <a:ext cx="4968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 Box 7"/>
            <p:cNvSpPr txBox="1">
              <a:spLocks noChangeArrowheads="1"/>
            </p:cNvSpPr>
            <p:nvPr/>
          </p:nvSpPr>
          <p:spPr bwMode="auto">
            <a:xfrm>
              <a:off x="5184068" y="3121223"/>
              <a:ext cx="468052" cy="307777"/>
            </a:xfrm>
            <a:prstGeom prst="rect">
              <a:avLst/>
            </a:prstGeom>
            <a:noFill/>
            <a:ln w="9525">
              <a:noFill/>
              <a:miter lim="800000"/>
              <a:headEnd/>
              <a:tailEnd/>
            </a:ln>
          </p:spPr>
          <p:txBody>
            <a:bodyPr wrap="square">
              <a:spAutoFit/>
            </a:bodyPr>
            <a:lstStyle/>
            <a:p>
              <a:pPr>
                <a:spcBef>
                  <a:spcPct val="50000"/>
                </a:spcBef>
              </a:pPr>
              <a:r>
                <a:rPr lang="en-US" sz="1400" dirty="0">
                  <a:sym typeface="Symbol"/>
                </a:rPr>
                <a:t></a:t>
              </a:r>
              <a:endParaRPr lang="en-US" sz="1400" baseline="30000" dirty="0" smtClean="0">
                <a:solidFill>
                  <a:srgbClr val="0000FF"/>
                </a:solidFill>
              </a:endParaRPr>
            </a:p>
          </p:txBody>
        </p:sp>
        <p:cxnSp>
          <p:nvCxnSpPr>
            <p:cNvPr id="52" name="Straight Arrow Connector 51"/>
            <p:cNvCxnSpPr/>
            <p:nvPr/>
          </p:nvCxnSpPr>
          <p:spPr>
            <a:xfrm>
              <a:off x="4824028" y="2708920"/>
              <a:ext cx="0" cy="512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 Box 7"/>
            <p:cNvSpPr txBox="1">
              <a:spLocks noChangeArrowheads="1"/>
            </p:cNvSpPr>
            <p:nvPr/>
          </p:nvSpPr>
          <p:spPr bwMode="auto">
            <a:xfrm>
              <a:off x="4824028" y="2708920"/>
              <a:ext cx="468052" cy="307777"/>
            </a:xfrm>
            <a:prstGeom prst="rect">
              <a:avLst/>
            </a:prstGeom>
            <a:noFill/>
            <a:ln w="9525">
              <a:noFill/>
              <a:miter lim="800000"/>
              <a:headEnd/>
              <a:tailEnd/>
            </a:ln>
          </p:spPr>
          <p:txBody>
            <a:bodyPr wrap="square">
              <a:spAutoFit/>
            </a:bodyPr>
            <a:lstStyle/>
            <a:p>
              <a:pPr>
                <a:spcBef>
                  <a:spcPct val="50000"/>
                </a:spcBef>
              </a:pPr>
              <a:r>
                <a:rPr lang="en-US" sz="1400" dirty="0" err="1" smtClean="0">
                  <a:solidFill>
                    <a:srgbClr val="FF0000"/>
                  </a:solidFill>
                </a:rPr>
                <a:t>sk</a:t>
              </a:r>
              <a:endParaRPr lang="en-US" sz="1400" baseline="30000" dirty="0" smtClean="0">
                <a:solidFill>
                  <a:srgbClr val="FF0000"/>
                </a:solidFill>
              </a:endParaRPr>
            </a:p>
          </p:txBody>
        </p:sp>
        <p:sp>
          <p:nvSpPr>
            <p:cNvPr id="55" name="Text Box 7"/>
            <p:cNvSpPr txBox="1">
              <a:spLocks noChangeArrowheads="1"/>
            </p:cNvSpPr>
            <p:nvPr/>
          </p:nvSpPr>
          <p:spPr bwMode="auto">
            <a:xfrm>
              <a:off x="3203848" y="3933056"/>
              <a:ext cx="2448272" cy="307777"/>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1400" dirty="0" smtClean="0">
                  <a:sym typeface="Symbol"/>
                </a:rPr>
                <a:t> Usually Randomized</a:t>
              </a:r>
              <a:endParaRPr lang="en-US" baseline="30000" dirty="0" smtClean="0">
                <a:solidFill>
                  <a:srgbClr val="0000FF"/>
                </a:solidFill>
              </a:endParaRPr>
            </a:p>
          </p:txBody>
        </p:sp>
        <p:sp>
          <p:nvSpPr>
            <p:cNvPr id="56" name="Text Box 7"/>
            <p:cNvSpPr txBox="1">
              <a:spLocks noChangeArrowheads="1"/>
            </p:cNvSpPr>
            <p:nvPr/>
          </p:nvSpPr>
          <p:spPr bwMode="auto">
            <a:xfrm>
              <a:off x="3203848" y="4201343"/>
              <a:ext cx="3168352" cy="307777"/>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1400" dirty="0" smtClean="0">
                  <a:sym typeface="Symbol"/>
                </a:rPr>
                <a:t>  is signature for m</a:t>
              </a:r>
              <a:endParaRPr lang="en-US" baseline="30000" dirty="0" smtClean="0">
                <a:solidFill>
                  <a:srgbClr val="0000FF"/>
                </a:solidFill>
              </a:endParaRPr>
            </a:p>
          </p:txBody>
        </p:sp>
      </p:grpSp>
      <p:grpSp>
        <p:nvGrpSpPr>
          <p:cNvPr id="83" name="Group 82"/>
          <p:cNvGrpSpPr/>
          <p:nvPr/>
        </p:nvGrpSpPr>
        <p:grpSpPr>
          <a:xfrm>
            <a:off x="6444208" y="2060848"/>
            <a:ext cx="2592288" cy="1944216"/>
            <a:chOff x="6444208" y="2636912"/>
            <a:chExt cx="2592288" cy="1944216"/>
          </a:xfrm>
        </p:grpSpPr>
        <p:sp>
          <p:nvSpPr>
            <p:cNvPr id="60" name="Rectangle 59"/>
            <p:cNvSpPr/>
            <p:nvPr/>
          </p:nvSpPr>
          <p:spPr>
            <a:xfrm>
              <a:off x="6444208" y="2636912"/>
              <a:ext cx="2592288" cy="19442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1" name="Group 43"/>
            <p:cNvGrpSpPr/>
            <p:nvPr/>
          </p:nvGrpSpPr>
          <p:grpSpPr>
            <a:xfrm>
              <a:off x="7344308" y="3264078"/>
              <a:ext cx="783704" cy="380946"/>
              <a:chOff x="1720515" y="2564904"/>
              <a:chExt cx="783704" cy="380946"/>
            </a:xfrm>
          </p:grpSpPr>
          <p:sp>
            <p:nvSpPr>
              <p:cNvPr id="72" name="Rectangle 71"/>
              <p:cNvSpPr/>
              <p:nvPr/>
            </p:nvSpPr>
            <p:spPr>
              <a:xfrm>
                <a:off x="1763688" y="2564904"/>
                <a:ext cx="514889" cy="38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3" name="Text Box 7"/>
              <p:cNvSpPr txBox="1">
                <a:spLocks noChangeArrowheads="1"/>
              </p:cNvSpPr>
              <p:nvPr/>
            </p:nvSpPr>
            <p:spPr bwMode="auto">
              <a:xfrm>
                <a:off x="1720515" y="2566065"/>
                <a:ext cx="783704" cy="307777"/>
              </a:xfrm>
              <a:prstGeom prst="rect">
                <a:avLst/>
              </a:prstGeom>
              <a:noFill/>
              <a:ln w="9525">
                <a:noFill/>
                <a:miter lim="800000"/>
                <a:headEnd/>
                <a:tailEnd/>
              </a:ln>
            </p:spPr>
            <p:txBody>
              <a:bodyPr wrap="square">
                <a:spAutoFit/>
              </a:bodyPr>
              <a:lstStyle/>
              <a:p>
                <a:pPr>
                  <a:spcBef>
                    <a:spcPct val="50000"/>
                  </a:spcBef>
                </a:pPr>
                <a:r>
                  <a:rPr lang="en-US" sz="1400" dirty="0" err="1" smtClean="0"/>
                  <a:t>Vrfy</a:t>
                </a:r>
                <a:endParaRPr lang="en-US" sz="1400" dirty="0" smtClean="0">
                  <a:solidFill>
                    <a:srgbClr val="0000FF"/>
                  </a:solidFill>
                </a:endParaRPr>
              </a:p>
            </p:txBody>
          </p:sp>
        </p:grpSp>
        <p:cxnSp>
          <p:nvCxnSpPr>
            <p:cNvPr id="62" name="Straight Arrow Connector 61"/>
            <p:cNvCxnSpPr/>
            <p:nvPr/>
          </p:nvCxnSpPr>
          <p:spPr>
            <a:xfrm>
              <a:off x="6732240" y="3429000"/>
              <a:ext cx="6840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 Box 7"/>
            <p:cNvSpPr txBox="1">
              <a:spLocks noChangeArrowheads="1"/>
            </p:cNvSpPr>
            <p:nvPr/>
          </p:nvSpPr>
          <p:spPr bwMode="auto">
            <a:xfrm>
              <a:off x="6804248" y="3121223"/>
              <a:ext cx="612068"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m, </a:t>
              </a:r>
              <a:endParaRPr lang="en-US" sz="2000" baseline="30000" dirty="0" smtClean="0">
                <a:solidFill>
                  <a:srgbClr val="0000FF"/>
                </a:solidFill>
              </a:endParaRPr>
            </a:p>
          </p:txBody>
        </p:sp>
        <p:cxnSp>
          <p:nvCxnSpPr>
            <p:cNvPr id="64" name="Straight Arrow Connector 63"/>
            <p:cNvCxnSpPr/>
            <p:nvPr/>
          </p:nvCxnSpPr>
          <p:spPr>
            <a:xfrm>
              <a:off x="7920372" y="3429000"/>
              <a:ext cx="86409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 Box 7"/>
            <p:cNvSpPr txBox="1">
              <a:spLocks noChangeArrowheads="1"/>
            </p:cNvSpPr>
            <p:nvPr/>
          </p:nvSpPr>
          <p:spPr bwMode="auto">
            <a:xfrm>
              <a:off x="7884368" y="3121223"/>
              <a:ext cx="107961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  {0, 1} </a:t>
              </a:r>
              <a:endParaRPr lang="en-US" sz="1400" baseline="30000" dirty="0" smtClean="0">
                <a:solidFill>
                  <a:srgbClr val="0000FF"/>
                </a:solidFill>
              </a:endParaRPr>
            </a:p>
          </p:txBody>
        </p:sp>
        <p:cxnSp>
          <p:nvCxnSpPr>
            <p:cNvPr id="67" name="Straight Arrow Connector 66"/>
            <p:cNvCxnSpPr/>
            <p:nvPr/>
          </p:nvCxnSpPr>
          <p:spPr>
            <a:xfrm>
              <a:off x="7668344" y="2708920"/>
              <a:ext cx="0" cy="512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 Box 7"/>
            <p:cNvSpPr txBox="1">
              <a:spLocks noChangeArrowheads="1"/>
            </p:cNvSpPr>
            <p:nvPr/>
          </p:nvSpPr>
          <p:spPr bwMode="auto">
            <a:xfrm>
              <a:off x="7668344" y="2708920"/>
              <a:ext cx="468052" cy="307777"/>
            </a:xfrm>
            <a:prstGeom prst="rect">
              <a:avLst/>
            </a:prstGeom>
            <a:noFill/>
            <a:ln w="9525">
              <a:noFill/>
              <a:miter lim="800000"/>
              <a:headEnd/>
              <a:tailEnd/>
            </a:ln>
          </p:spPr>
          <p:txBody>
            <a:bodyPr wrap="square">
              <a:spAutoFit/>
            </a:bodyPr>
            <a:lstStyle/>
            <a:p>
              <a:pPr>
                <a:spcBef>
                  <a:spcPct val="50000"/>
                </a:spcBef>
              </a:pPr>
              <a:r>
                <a:rPr lang="en-US" sz="1400" dirty="0" err="1" smtClean="0">
                  <a:solidFill>
                    <a:srgbClr val="000090"/>
                  </a:solidFill>
                </a:rPr>
                <a:t>pk</a:t>
              </a:r>
              <a:endParaRPr lang="en-US" sz="1400" baseline="30000" dirty="0" smtClean="0">
                <a:solidFill>
                  <a:srgbClr val="000090"/>
                </a:solidFill>
              </a:endParaRPr>
            </a:p>
          </p:txBody>
        </p:sp>
        <p:sp>
          <p:nvSpPr>
            <p:cNvPr id="70" name="Text Box 7"/>
            <p:cNvSpPr txBox="1">
              <a:spLocks noChangeArrowheads="1"/>
            </p:cNvSpPr>
            <p:nvPr/>
          </p:nvSpPr>
          <p:spPr bwMode="auto">
            <a:xfrm>
              <a:off x="6444208" y="3933056"/>
              <a:ext cx="2520280" cy="307777"/>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1400" dirty="0" smtClean="0">
                  <a:sym typeface="Symbol"/>
                </a:rPr>
                <a:t> b = 0  </a:t>
              </a:r>
              <a:r>
                <a:rPr lang="en-US" sz="1400" dirty="0" smtClean="0">
                  <a:solidFill>
                    <a:srgbClr val="0000FF"/>
                  </a:solidFill>
                  <a:sym typeface="Symbol"/>
                </a:rPr>
                <a:t>invalid </a:t>
              </a:r>
              <a:r>
                <a:rPr lang="en-US" sz="1400" dirty="0" smtClean="0">
                  <a:sym typeface="Symbol"/>
                </a:rPr>
                <a:t>signature</a:t>
              </a:r>
              <a:endParaRPr lang="en-US" baseline="30000" dirty="0" smtClean="0">
                <a:solidFill>
                  <a:srgbClr val="0000FF"/>
                </a:solidFill>
              </a:endParaRPr>
            </a:p>
          </p:txBody>
        </p:sp>
        <p:sp>
          <p:nvSpPr>
            <p:cNvPr id="77" name="Text Box 7"/>
            <p:cNvSpPr txBox="1">
              <a:spLocks noChangeArrowheads="1"/>
            </p:cNvSpPr>
            <p:nvPr/>
          </p:nvSpPr>
          <p:spPr bwMode="auto">
            <a:xfrm>
              <a:off x="6444208" y="4221088"/>
              <a:ext cx="2520280" cy="307777"/>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1400" dirty="0" smtClean="0">
                  <a:sym typeface="Symbol"/>
                </a:rPr>
                <a:t> b = 1  </a:t>
              </a:r>
              <a:r>
                <a:rPr lang="en-US" sz="1400" dirty="0" smtClean="0">
                  <a:solidFill>
                    <a:srgbClr val="009900"/>
                  </a:solidFill>
                  <a:sym typeface="Symbol"/>
                </a:rPr>
                <a:t>valid</a:t>
              </a:r>
              <a:r>
                <a:rPr lang="en-US" sz="1400" dirty="0" smtClean="0">
                  <a:sym typeface="Symbol"/>
                </a:rPr>
                <a:t> signature</a:t>
              </a:r>
              <a:endParaRPr lang="en-US" baseline="30000" dirty="0" smtClean="0">
                <a:solidFill>
                  <a:srgbClr val="0000FF"/>
                </a:solidFill>
              </a:endParaRPr>
            </a:p>
          </p:txBody>
        </p:sp>
      </p:grpSp>
      <p:sp>
        <p:nvSpPr>
          <p:cNvPr id="78" name="Text Box 7"/>
          <p:cNvSpPr txBox="1">
            <a:spLocks noChangeArrowheads="1"/>
          </p:cNvSpPr>
          <p:nvPr/>
        </p:nvSpPr>
        <p:spPr bwMode="auto">
          <a:xfrm>
            <a:off x="179512" y="4293096"/>
            <a:ext cx="9217024" cy="307777"/>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400" dirty="0" smtClean="0">
                <a:sym typeface="Symbol"/>
              </a:rPr>
              <a:t>(</a:t>
            </a:r>
            <a:r>
              <a:rPr lang="en-US" sz="1400" dirty="0" err="1" smtClean="0">
                <a:sym typeface="Symbol"/>
              </a:rPr>
              <a:t>pk</a:t>
            </a:r>
            <a:r>
              <a:rPr lang="en-US" sz="1400" dirty="0" smtClean="0">
                <a:sym typeface="Symbol"/>
              </a:rPr>
              <a:t>, </a:t>
            </a:r>
            <a:r>
              <a:rPr lang="en-US" sz="1400" dirty="0" err="1" smtClean="0">
                <a:sym typeface="Symbol"/>
              </a:rPr>
              <a:t>sk</a:t>
            </a:r>
            <a:r>
              <a:rPr lang="en-US" sz="1400" dirty="0" smtClean="0">
                <a:sym typeface="Symbol"/>
              </a:rPr>
              <a:t>) plays a </a:t>
            </a:r>
            <a:r>
              <a:rPr lang="en-US" sz="1400" dirty="0" smtClean="0">
                <a:solidFill>
                  <a:srgbClr val="009900"/>
                </a:solidFill>
                <a:sym typeface="Symbol"/>
              </a:rPr>
              <a:t>different “role” </a:t>
            </a:r>
            <a:r>
              <a:rPr lang="en-US" sz="1400" dirty="0" smtClean="0">
                <a:sym typeface="Symbol"/>
              </a:rPr>
              <a:t>compared to public-key encryption</a:t>
            </a:r>
            <a:endParaRPr lang="en-US" sz="1400" baseline="30000" dirty="0" smtClean="0">
              <a:solidFill>
                <a:srgbClr val="0000FF"/>
              </a:solidFill>
            </a:endParaRPr>
          </a:p>
        </p:txBody>
      </p:sp>
      <p:sp>
        <p:nvSpPr>
          <p:cNvPr id="80" name="Text Box 7"/>
          <p:cNvSpPr txBox="1">
            <a:spLocks noChangeArrowheads="1"/>
          </p:cNvSpPr>
          <p:nvPr/>
        </p:nvSpPr>
        <p:spPr bwMode="auto">
          <a:xfrm>
            <a:off x="179512" y="5805264"/>
            <a:ext cx="8892480" cy="523220"/>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400" dirty="0" smtClean="0">
                <a:sym typeface="Symbol"/>
              </a:rPr>
              <a:t>Correct ness: Except with a </a:t>
            </a:r>
            <a:r>
              <a:rPr lang="en-US" sz="1400" dirty="0" smtClean="0">
                <a:solidFill>
                  <a:srgbClr val="5E1EFE"/>
                </a:solidFill>
                <a:sym typeface="Symbol"/>
              </a:rPr>
              <a:t>negligible probability over (</a:t>
            </a:r>
            <a:r>
              <a:rPr lang="en-US" sz="1400" dirty="0" err="1" smtClean="0">
                <a:solidFill>
                  <a:srgbClr val="5E1EFE"/>
                </a:solidFill>
                <a:sym typeface="Symbol"/>
              </a:rPr>
              <a:t>pk</a:t>
            </a:r>
            <a:r>
              <a:rPr lang="en-US" sz="1400" dirty="0" smtClean="0">
                <a:solidFill>
                  <a:srgbClr val="5E1EFE"/>
                </a:solidFill>
                <a:sym typeface="Symbol"/>
              </a:rPr>
              <a:t>, </a:t>
            </a:r>
            <a:r>
              <a:rPr lang="en-US" sz="1400" dirty="0" err="1" smtClean="0">
                <a:solidFill>
                  <a:srgbClr val="5E1EFE"/>
                </a:solidFill>
                <a:sym typeface="Symbol"/>
              </a:rPr>
              <a:t>sk</a:t>
            </a:r>
            <a:r>
              <a:rPr lang="en-US" sz="1400" dirty="0" smtClean="0">
                <a:solidFill>
                  <a:srgbClr val="5E1EFE"/>
                </a:solidFill>
                <a:sym typeface="Symbol"/>
              </a:rPr>
              <a:t>) </a:t>
            </a:r>
            <a:r>
              <a:rPr lang="en-US" sz="1400" dirty="0" smtClean="0">
                <a:sym typeface="Symbol"/>
              </a:rPr>
              <a:t>output by Gen(1</a:t>
            </a:r>
            <a:r>
              <a:rPr lang="en-US" sz="2000" baseline="30000" dirty="0" smtClean="0">
                <a:sym typeface="Symbol"/>
              </a:rPr>
              <a:t>n</a:t>
            </a:r>
            <a:r>
              <a:rPr lang="en-US" sz="1400" dirty="0" smtClean="0">
                <a:sym typeface="Symbol"/>
              </a:rPr>
              <a:t>), we require the following for every (legal) plaintext m</a:t>
            </a:r>
            <a:endParaRPr lang="en-US" baseline="30000" dirty="0" smtClean="0">
              <a:solidFill>
                <a:srgbClr val="0000FF"/>
              </a:solidFill>
            </a:endParaRPr>
          </a:p>
        </p:txBody>
      </p:sp>
      <p:sp>
        <p:nvSpPr>
          <p:cNvPr id="81" name="Text Box 7"/>
          <p:cNvSpPr txBox="1">
            <a:spLocks noChangeArrowheads="1"/>
          </p:cNvSpPr>
          <p:nvPr/>
        </p:nvSpPr>
        <p:spPr bwMode="auto">
          <a:xfrm>
            <a:off x="2924200" y="6433591"/>
            <a:ext cx="2511896" cy="307777"/>
          </a:xfrm>
          <a:prstGeom prst="rect">
            <a:avLst/>
          </a:prstGeom>
          <a:noFill/>
          <a:ln w="9525">
            <a:noFill/>
            <a:miter lim="800000"/>
            <a:headEnd/>
            <a:tailEnd/>
          </a:ln>
        </p:spPr>
        <p:txBody>
          <a:bodyPr wrap="square">
            <a:spAutoFit/>
          </a:bodyPr>
          <a:lstStyle/>
          <a:p>
            <a:pPr>
              <a:spcBef>
                <a:spcPct val="50000"/>
              </a:spcBef>
            </a:pPr>
            <a:r>
              <a:rPr lang="en-US" sz="1400" dirty="0" err="1" smtClean="0">
                <a:sym typeface="Symbol"/>
              </a:rPr>
              <a:t>Vrfy</a:t>
            </a:r>
            <a:r>
              <a:rPr lang="en-US" sz="2000" baseline="-25000" dirty="0" err="1" smtClean="0">
                <a:sym typeface="Symbol"/>
              </a:rPr>
              <a:t>pk</a:t>
            </a:r>
            <a:r>
              <a:rPr lang="en-US" sz="1400" dirty="0" smtClean="0">
                <a:sym typeface="Symbol"/>
              </a:rPr>
              <a:t>(m, </a:t>
            </a:r>
            <a:r>
              <a:rPr lang="en-US" sz="1400" dirty="0" err="1" smtClean="0">
                <a:sym typeface="Symbol"/>
              </a:rPr>
              <a:t>Sign</a:t>
            </a:r>
            <a:r>
              <a:rPr lang="en-US" baseline="-25000" dirty="0" err="1" smtClean="0">
                <a:sym typeface="Symbol"/>
              </a:rPr>
              <a:t>sk</a:t>
            </a:r>
            <a:r>
              <a:rPr lang="en-US" sz="1400" dirty="0" smtClean="0">
                <a:sym typeface="Symbol"/>
              </a:rPr>
              <a:t>(m)) = 1</a:t>
            </a:r>
            <a:endParaRPr lang="en-US" baseline="30000" dirty="0" smtClean="0">
              <a:solidFill>
                <a:srgbClr val="0000FF"/>
              </a:solidFill>
            </a:endParaRPr>
          </a:p>
        </p:txBody>
      </p:sp>
      <p:sp>
        <p:nvSpPr>
          <p:cNvPr id="59" name="Text Box 7"/>
          <p:cNvSpPr txBox="1">
            <a:spLocks noChangeArrowheads="1"/>
          </p:cNvSpPr>
          <p:nvPr/>
        </p:nvSpPr>
        <p:spPr bwMode="auto">
          <a:xfrm>
            <a:off x="179512" y="5373217"/>
            <a:ext cx="7056784" cy="307777"/>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sz="1400" dirty="0" smtClean="0">
                <a:sym typeface="Symbol"/>
              </a:rPr>
              <a:t>Signatures </a:t>
            </a:r>
            <a:r>
              <a:rPr lang="en-US" sz="1400" dirty="0" smtClean="0">
                <a:solidFill>
                  <a:srgbClr val="009900"/>
                </a:solidFill>
                <a:sym typeface="Symbol"/>
              </a:rPr>
              <a:t>cannot be obtained by “reversing” </a:t>
            </a:r>
            <a:r>
              <a:rPr lang="en-US" sz="1400" dirty="0" smtClean="0">
                <a:sym typeface="Symbol"/>
              </a:rPr>
              <a:t>a public-key encryption scheme</a:t>
            </a:r>
            <a:endParaRPr lang="en-US" sz="1400" baseline="30000" dirty="0" smtClean="0">
              <a:solidFill>
                <a:srgbClr val="0000FF"/>
              </a:solidFill>
            </a:endParaRPr>
          </a:p>
        </p:txBody>
      </p:sp>
      <p:sp>
        <p:nvSpPr>
          <p:cNvPr id="66" name="Text Box 7"/>
          <p:cNvSpPr txBox="1">
            <a:spLocks noChangeArrowheads="1"/>
          </p:cNvSpPr>
          <p:nvPr/>
        </p:nvSpPr>
        <p:spPr bwMode="auto">
          <a:xfrm>
            <a:off x="107504" y="3068960"/>
            <a:ext cx="2448272" cy="307777"/>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1400" dirty="0" smtClean="0">
                <a:sym typeface="Symbol"/>
              </a:rPr>
              <a:t> </a:t>
            </a:r>
            <a:r>
              <a:rPr lang="en-US" sz="1400" dirty="0">
                <a:sym typeface="Symbol"/>
              </a:rPr>
              <a:t>R</a:t>
            </a:r>
            <a:r>
              <a:rPr lang="en-US" sz="1400" dirty="0" smtClean="0">
                <a:sym typeface="Symbol"/>
              </a:rPr>
              <a:t>andomized</a:t>
            </a:r>
            <a:endParaRPr lang="en-US" baseline="30000" dirty="0" smtClean="0">
              <a:solidFill>
                <a:srgbClr val="0000FF"/>
              </a:solidFill>
            </a:endParaRPr>
          </a:p>
        </p:txBody>
      </p:sp>
      <p:sp>
        <p:nvSpPr>
          <p:cNvPr id="69" name="Text Box 7"/>
          <p:cNvSpPr txBox="1">
            <a:spLocks noChangeArrowheads="1"/>
          </p:cNvSpPr>
          <p:nvPr/>
        </p:nvSpPr>
        <p:spPr bwMode="auto">
          <a:xfrm>
            <a:off x="6444208" y="3068960"/>
            <a:ext cx="2448272" cy="307777"/>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1400" dirty="0" smtClean="0">
                <a:sym typeface="Symbol"/>
              </a:rPr>
              <a:t> Deterministic</a:t>
            </a:r>
            <a:endParaRPr lang="en-US" baseline="30000" dirty="0" smtClean="0">
              <a:solidFill>
                <a:srgbClr val="0000FF"/>
              </a:solidFill>
            </a:endParaRPr>
          </a:p>
        </p:txBody>
      </p:sp>
      <p:sp>
        <p:nvSpPr>
          <p:cNvPr id="71" name="Text Box 7"/>
          <p:cNvSpPr txBox="1">
            <a:spLocks noChangeArrowheads="1"/>
          </p:cNvSpPr>
          <p:nvPr/>
        </p:nvSpPr>
        <p:spPr bwMode="auto">
          <a:xfrm>
            <a:off x="755576" y="4598258"/>
            <a:ext cx="8388424" cy="630942"/>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&gt;&gt; </a:t>
            </a:r>
            <a:r>
              <a:rPr lang="en-US" sz="1400" dirty="0" err="1" smtClean="0">
                <a:sym typeface="Symbol"/>
              </a:rPr>
              <a:t>sk</a:t>
            </a:r>
            <a:r>
              <a:rPr lang="en-US" sz="1400" dirty="0" smtClean="0">
                <a:sym typeface="Symbol"/>
              </a:rPr>
              <a:t> – signature generation  (whereas </a:t>
            </a:r>
            <a:r>
              <a:rPr lang="en-US" sz="1400" dirty="0" err="1" smtClean="0">
                <a:sym typeface="Symbol"/>
              </a:rPr>
              <a:t>pk</a:t>
            </a:r>
            <a:r>
              <a:rPr lang="en-US" sz="1400" dirty="0" smtClean="0">
                <a:sym typeface="Symbol"/>
              </a:rPr>
              <a:t> was used for </a:t>
            </a:r>
            <a:r>
              <a:rPr lang="en-US" sz="1400" dirty="0" err="1" smtClean="0">
                <a:sym typeface="Symbol"/>
              </a:rPr>
              <a:t>ciphertext</a:t>
            </a:r>
            <a:r>
              <a:rPr lang="en-US" sz="1400" dirty="0" smtClean="0">
                <a:sym typeface="Symbol"/>
              </a:rPr>
              <a:t> generation)</a:t>
            </a:r>
          </a:p>
          <a:p>
            <a:pPr>
              <a:spcBef>
                <a:spcPct val="50000"/>
              </a:spcBef>
            </a:pPr>
            <a:r>
              <a:rPr lang="en-US" sz="1400" dirty="0" smtClean="0">
                <a:sym typeface="Symbol"/>
              </a:rPr>
              <a:t>&gt;&gt; </a:t>
            </a:r>
            <a:r>
              <a:rPr lang="en-US" sz="1400" dirty="0" err="1" smtClean="0">
                <a:sym typeface="Symbol"/>
              </a:rPr>
              <a:t>pk</a:t>
            </a:r>
            <a:r>
              <a:rPr lang="en-US" sz="1400" dirty="0" smtClean="0">
                <a:sym typeface="Symbol"/>
              </a:rPr>
              <a:t> – public verification of the signature (whereas </a:t>
            </a:r>
            <a:r>
              <a:rPr lang="en-US" sz="1400" dirty="0" err="1" smtClean="0">
                <a:sym typeface="Symbol"/>
              </a:rPr>
              <a:t>sk</a:t>
            </a:r>
            <a:r>
              <a:rPr lang="en-US" sz="1400" dirty="0" smtClean="0">
                <a:sym typeface="Symbol"/>
              </a:rPr>
              <a:t> was used for decryption)</a:t>
            </a:r>
            <a:endParaRPr lang="en-US" sz="1400" baseline="30000" dirty="0" smtClean="0">
              <a:solidFill>
                <a:srgbClr val="0000FF"/>
              </a:solidFill>
            </a:endParaRPr>
          </a:p>
        </p:txBody>
      </p:sp>
    </p:spTree>
    <p:extLst>
      <p:ext uri="{BB962C8B-B14F-4D97-AF65-F5344CB8AC3E}">
        <p14:creationId xmlns:p14="http://schemas.microsoft.com/office/powerpoint/2010/main" val="2809551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78" grpId="0"/>
      <p:bldP spid="80" grpId="0"/>
      <p:bldP spid="81" grpId="0"/>
      <p:bldP spid="59" grpId="0"/>
      <p:bldP spid="66" grpId="0"/>
      <p:bldP spid="69" grpId="0"/>
      <p:bldP spid="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a:xfrm>
            <a:off x="1547664" y="-5426"/>
            <a:ext cx="6192688" cy="482098"/>
          </a:xfrm>
          <a:prstGeom prst="rect">
            <a:avLst/>
          </a:prstGeom>
        </p:spPr>
        <p:txBody>
          <a:bodyPr/>
          <a:lstStyle/>
          <a:p>
            <a:pPr algn="ctr">
              <a:defRPr/>
            </a:pPr>
            <a:r>
              <a:rPr lang="en-US" sz="3400" kern="0" dirty="0" smtClean="0">
                <a:solidFill>
                  <a:srgbClr val="009900"/>
                </a:solidFill>
                <a:ea typeface="+mj-ea"/>
                <a:cs typeface="+mj-cs"/>
              </a:rPr>
              <a:t>Digital Signatures : Security</a:t>
            </a:r>
            <a:endParaRPr lang="en-US" sz="3400" kern="0" dirty="0">
              <a:solidFill>
                <a:srgbClr val="009900"/>
              </a:solidFill>
              <a:ea typeface="+mj-ea"/>
              <a:cs typeface="+mj-cs"/>
            </a:endParaRPr>
          </a:p>
        </p:txBody>
      </p:sp>
      <p:sp>
        <p:nvSpPr>
          <p:cNvPr id="88" name="Text Box 7"/>
          <p:cNvSpPr txBox="1">
            <a:spLocks noChangeArrowheads="1"/>
          </p:cNvSpPr>
          <p:nvPr/>
        </p:nvSpPr>
        <p:spPr bwMode="auto">
          <a:xfrm>
            <a:off x="35496" y="692698"/>
            <a:ext cx="8856984" cy="307777"/>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400" dirty="0" smtClean="0">
                <a:sym typeface="Symbol"/>
              </a:rPr>
              <a:t>Goal: we want to prevent a situation like the following:</a:t>
            </a:r>
            <a:endParaRPr lang="en-US" sz="1400" baseline="-25000" dirty="0" smtClean="0">
              <a:solidFill>
                <a:srgbClr val="FF0000"/>
              </a:solidFill>
            </a:endParaRPr>
          </a:p>
        </p:txBody>
      </p:sp>
      <p:pic>
        <p:nvPicPr>
          <p:cNvPr id="89" name="Picture 2"/>
          <p:cNvPicPr>
            <a:picLocks noChangeAspect="1" noChangeArrowheads="1"/>
          </p:cNvPicPr>
          <p:nvPr/>
        </p:nvPicPr>
        <p:blipFill>
          <a:blip r:embed="rId3" cstate="print"/>
          <a:srcRect/>
          <a:stretch>
            <a:fillRect/>
          </a:stretch>
        </p:blipFill>
        <p:spPr bwMode="auto">
          <a:xfrm>
            <a:off x="7443936" y="1341307"/>
            <a:ext cx="936104" cy="1243339"/>
          </a:xfrm>
          <a:prstGeom prst="rect">
            <a:avLst/>
          </a:prstGeom>
          <a:noFill/>
          <a:ln w="9525">
            <a:noFill/>
            <a:miter lim="800000"/>
            <a:headEnd/>
            <a:tailEnd/>
          </a:ln>
        </p:spPr>
      </p:pic>
      <p:pic>
        <p:nvPicPr>
          <p:cNvPr id="90" name="Picture 3"/>
          <p:cNvPicPr>
            <a:picLocks noChangeAspect="1" noChangeArrowheads="1"/>
          </p:cNvPicPr>
          <p:nvPr/>
        </p:nvPicPr>
        <p:blipFill>
          <a:blip r:embed="rId4" cstate="print"/>
          <a:srcRect/>
          <a:stretch>
            <a:fillRect/>
          </a:stretch>
        </p:blipFill>
        <p:spPr bwMode="auto">
          <a:xfrm>
            <a:off x="675184" y="1418432"/>
            <a:ext cx="872480" cy="1166215"/>
          </a:xfrm>
          <a:prstGeom prst="rect">
            <a:avLst/>
          </a:prstGeom>
          <a:noFill/>
          <a:ln w="9525">
            <a:noFill/>
            <a:miter lim="800000"/>
            <a:headEnd/>
            <a:tailEnd/>
          </a:ln>
        </p:spPr>
      </p:pic>
      <p:sp>
        <p:nvSpPr>
          <p:cNvPr id="91" name="Text Box 7"/>
          <p:cNvSpPr txBox="1">
            <a:spLocks noChangeArrowheads="1"/>
          </p:cNvSpPr>
          <p:nvPr/>
        </p:nvSpPr>
        <p:spPr bwMode="auto">
          <a:xfrm>
            <a:off x="395536" y="2512639"/>
            <a:ext cx="639688"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err="1" smtClean="0">
                <a:sym typeface="Symbol"/>
              </a:rPr>
              <a:t>sk</a:t>
            </a:r>
            <a:endParaRPr lang="en-US" sz="1400" baseline="-25000" dirty="0" smtClean="0">
              <a:solidFill>
                <a:srgbClr val="FF0000"/>
              </a:solidFill>
            </a:endParaRPr>
          </a:p>
        </p:txBody>
      </p:sp>
      <p:sp>
        <p:nvSpPr>
          <p:cNvPr id="92" name="Text Box 7"/>
          <p:cNvSpPr txBox="1">
            <a:spLocks noChangeArrowheads="1"/>
          </p:cNvSpPr>
          <p:nvPr/>
        </p:nvSpPr>
        <p:spPr bwMode="auto">
          <a:xfrm>
            <a:off x="8308032" y="2512639"/>
            <a:ext cx="683568"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err="1" smtClean="0">
                <a:sym typeface="Symbol"/>
              </a:rPr>
              <a:t>pk</a:t>
            </a:r>
            <a:endParaRPr lang="en-US" sz="1400" baseline="-25000" dirty="0" smtClean="0">
              <a:solidFill>
                <a:srgbClr val="FF0000"/>
              </a:solidFill>
            </a:endParaRPr>
          </a:p>
        </p:txBody>
      </p:sp>
      <p:cxnSp>
        <p:nvCxnSpPr>
          <p:cNvPr id="94" name="Straight Arrow Connector 93"/>
          <p:cNvCxnSpPr/>
          <p:nvPr/>
        </p:nvCxnSpPr>
        <p:spPr>
          <a:xfrm>
            <a:off x="1755304" y="1432520"/>
            <a:ext cx="554461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1755304" y="1936576"/>
            <a:ext cx="554461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7" name="Text Box 7"/>
          <p:cNvSpPr txBox="1">
            <a:spLocks noChangeArrowheads="1"/>
          </p:cNvSpPr>
          <p:nvPr/>
        </p:nvSpPr>
        <p:spPr bwMode="auto">
          <a:xfrm>
            <a:off x="2411760" y="1124744"/>
            <a:ext cx="4176464" cy="307774"/>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sym typeface="Symbol"/>
              </a:rPr>
              <a:t>m</a:t>
            </a:r>
            <a:r>
              <a:rPr lang="en-US" baseline="-25000" dirty="0" smtClean="0">
                <a:sym typeface="Symbol"/>
              </a:rPr>
              <a:t>1</a:t>
            </a:r>
            <a:r>
              <a:rPr lang="en-US" sz="1400" dirty="0" smtClean="0">
                <a:sym typeface="Symbol"/>
              </a:rPr>
              <a:t> = (“My Lord how are you ?”)   </a:t>
            </a:r>
            <a:r>
              <a:rPr lang="en-US" baseline="-25000" dirty="0" smtClean="0">
                <a:sym typeface="Symbol"/>
              </a:rPr>
              <a:t>1</a:t>
            </a:r>
            <a:r>
              <a:rPr lang="en-US" sz="1400" dirty="0" smtClean="0">
                <a:sym typeface="Symbol"/>
              </a:rPr>
              <a:t> = </a:t>
            </a:r>
            <a:r>
              <a:rPr lang="en-US" sz="1400" dirty="0" err="1" smtClean="0">
                <a:sym typeface="Symbol"/>
              </a:rPr>
              <a:t>Sign</a:t>
            </a:r>
            <a:r>
              <a:rPr lang="en-US" baseline="-25000" dirty="0" err="1" smtClean="0">
                <a:sym typeface="Symbol"/>
              </a:rPr>
              <a:t>sk</a:t>
            </a:r>
            <a:r>
              <a:rPr lang="en-US" sz="1400" dirty="0" smtClean="0">
                <a:sym typeface="Symbol"/>
              </a:rPr>
              <a:t>(m</a:t>
            </a:r>
            <a:r>
              <a:rPr lang="en-US" baseline="-25000" dirty="0" smtClean="0">
                <a:sym typeface="Symbol"/>
              </a:rPr>
              <a:t>1</a:t>
            </a:r>
            <a:r>
              <a:rPr lang="en-US" sz="1400" dirty="0" smtClean="0">
                <a:sym typeface="Symbol"/>
              </a:rPr>
              <a:t>)    </a:t>
            </a:r>
            <a:endParaRPr lang="en-US" sz="1400" baseline="-25000" dirty="0" smtClean="0">
              <a:solidFill>
                <a:srgbClr val="FF0000"/>
              </a:solidFill>
            </a:endParaRPr>
          </a:p>
        </p:txBody>
      </p:sp>
      <p:sp>
        <p:nvSpPr>
          <p:cNvPr id="98" name="Text Box 7"/>
          <p:cNvSpPr txBox="1">
            <a:spLocks noChangeArrowheads="1"/>
          </p:cNvSpPr>
          <p:nvPr/>
        </p:nvSpPr>
        <p:spPr bwMode="auto">
          <a:xfrm>
            <a:off x="2051720" y="1628800"/>
            <a:ext cx="5112568"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sym typeface="Symbol"/>
              </a:rPr>
              <a:t>m</a:t>
            </a:r>
            <a:r>
              <a:rPr lang="en-US" sz="1400" baseline="-25000" dirty="0" smtClean="0">
                <a:sym typeface="Symbol"/>
              </a:rPr>
              <a:t>2</a:t>
            </a:r>
            <a:r>
              <a:rPr lang="en-US" sz="1400" dirty="0" smtClean="0">
                <a:sym typeface="Symbol"/>
              </a:rPr>
              <a:t> = (“</a:t>
            </a:r>
            <a:r>
              <a:rPr lang="en-US" sz="1400" dirty="0" err="1" smtClean="0">
                <a:sym typeface="Symbol"/>
              </a:rPr>
              <a:t>Ravana</a:t>
            </a:r>
            <a:r>
              <a:rPr lang="en-US" sz="1400" dirty="0" smtClean="0">
                <a:sym typeface="Symbol"/>
              </a:rPr>
              <a:t> is misbehaving with me”)    </a:t>
            </a:r>
            <a:r>
              <a:rPr lang="en-US" baseline="-25000" dirty="0" smtClean="0">
                <a:sym typeface="Symbol"/>
              </a:rPr>
              <a:t>2</a:t>
            </a:r>
            <a:r>
              <a:rPr lang="en-US" sz="1400" dirty="0" smtClean="0">
                <a:sym typeface="Symbol"/>
              </a:rPr>
              <a:t> = </a:t>
            </a:r>
            <a:r>
              <a:rPr lang="en-US" sz="1400" dirty="0" err="1" smtClean="0">
                <a:sym typeface="Symbol"/>
              </a:rPr>
              <a:t>Sign</a:t>
            </a:r>
            <a:r>
              <a:rPr lang="en-US" baseline="-25000" dirty="0" err="1" smtClean="0">
                <a:sym typeface="Symbol"/>
              </a:rPr>
              <a:t>sk</a:t>
            </a:r>
            <a:r>
              <a:rPr lang="en-US" sz="1400" dirty="0" smtClean="0">
                <a:sym typeface="Symbol"/>
              </a:rPr>
              <a:t>(m</a:t>
            </a:r>
            <a:r>
              <a:rPr lang="en-US" baseline="-25000" dirty="0" smtClean="0">
                <a:sym typeface="Symbol"/>
              </a:rPr>
              <a:t>2</a:t>
            </a:r>
            <a:r>
              <a:rPr lang="en-US" sz="1400" dirty="0" smtClean="0">
                <a:sym typeface="Symbol"/>
              </a:rPr>
              <a:t>)</a:t>
            </a:r>
            <a:endParaRPr lang="en-US" sz="1400" baseline="-25000" dirty="0" smtClean="0">
              <a:solidFill>
                <a:srgbClr val="FF0000"/>
              </a:solidFill>
            </a:endParaRPr>
          </a:p>
        </p:txBody>
      </p:sp>
      <p:pic>
        <p:nvPicPr>
          <p:cNvPr id="100" name="Picture 4"/>
          <p:cNvPicPr>
            <a:picLocks noChangeAspect="1" noChangeArrowheads="1"/>
          </p:cNvPicPr>
          <p:nvPr/>
        </p:nvPicPr>
        <p:blipFill>
          <a:blip r:embed="rId5" cstate="print"/>
          <a:srcRect/>
          <a:stretch>
            <a:fillRect/>
          </a:stretch>
        </p:blipFill>
        <p:spPr bwMode="auto">
          <a:xfrm>
            <a:off x="3059832" y="2368620"/>
            <a:ext cx="648072" cy="648072"/>
          </a:xfrm>
          <a:prstGeom prst="rect">
            <a:avLst/>
          </a:prstGeom>
          <a:noFill/>
          <a:ln w="9525">
            <a:noFill/>
            <a:miter lim="800000"/>
            <a:headEnd/>
            <a:tailEnd/>
          </a:ln>
        </p:spPr>
      </p:pic>
      <p:grpSp>
        <p:nvGrpSpPr>
          <p:cNvPr id="101" name="Group 18"/>
          <p:cNvGrpSpPr/>
          <p:nvPr/>
        </p:nvGrpSpPr>
        <p:grpSpPr>
          <a:xfrm>
            <a:off x="3707904" y="2152597"/>
            <a:ext cx="648072" cy="576064"/>
            <a:chOff x="5868144" y="4293096"/>
            <a:chExt cx="648072" cy="576064"/>
          </a:xfrm>
        </p:grpSpPr>
        <p:cxnSp>
          <p:nvCxnSpPr>
            <p:cNvPr id="102" name="Straight Connector 101"/>
            <p:cNvCxnSpPr/>
            <p:nvPr/>
          </p:nvCxnSpPr>
          <p:spPr>
            <a:xfrm>
              <a:off x="5868144" y="4869160"/>
              <a:ext cx="6480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6516216" y="4293096"/>
              <a:ext cx="0" cy="576064"/>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grpSp>
      <p:sp>
        <p:nvSpPr>
          <p:cNvPr id="104" name="Text Box 7"/>
          <p:cNvSpPr txBox="1">
            <a:spLocks noChangeArrowheads="1"/>
          </p:cNvSpPr>
          <p:nvPr/>
        </p:nvSpPr>
        <p:spPr bwMode="auto">
          <a:xfrm>
            <a:off x="5292080" y="692696"/>
            <a:ext cx="1944216"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sym typeface="Symbol"/>
              </a:rPr>
              <a:t> = (Gen, Sign, </a:t>
            </a:r>
            <a:r>
              <a:rPr lang="en-US" sz="1400" dirty="0" err="1" smtClean="0">
                <a:sym typeface="Symbol"/>
              </a:rPr>
              <a:t>Vrfy</a:t>
            </a:r>
            <a:r>
              <a:rPr lang="en-US" sz="1400" dirty="0" smtClean="0">
                <a:sym typeface="Symbol"/>
              </a:rPr>
              <a:t>)</a:t>
            </a:r>
            <a:endParaRPr lang="en-US" sz="1400" baseline="30000" dirty="0" smtClean="0">
              <a:solidFill>
                <a:srgbClr val="5E1EFE"/>
              </a:solidFill>
            </a:endParaRPr>
          </a:p>
        </p:txBody>
      </p:sp>
    </p:spTree>
    <p:extLst>
      <p:ext uri="{BB962C8B-B14F-4D97-AF65-F5344CB8AC3E}">
        <p14:creationId xmlns:p14="http://schemas.microsoft.com/office/powerpoint/2010/main" val="2113042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7" grpId="0"/>
      <p:bldP spid="98" grpId="0"/>
      <p:bldP spid="1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72008" y="3645024"/>
            <a:ext cx="8964488" cy="187220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2"/>
          <p:cNvSpPr txBox="1">
            <a:spLocks noChangeArrowheads="1"/>
          </p:cNvSpPr>
          <p:nvPr/>
        </p:nvSpPr>
        <p:spPr>
          <a:xfrm>
            <a:off x="1547664" y="-5426"/>
            <a:ext cx="6192688" cy="482098"/>
          </a:xfrm>
          <a:prstGeom prst="rect">
            <a:avLst/>
          </a:prstGeom>
        </p:spPr>
        <p:txBody>
          <a:bodyPr/>
          <a:lstStyle/>
          <a:p>
            <a:pPr algn="ctr">
              <a:defRPr/>
            </a:pPr>
            <a:r>
              <a:rPr lang="en-US" sz="3400" kern="0" dirty="0" smtClean="0">
                <a:solidFill>
                  <a:srgbClr val="009900"/>
                </a:solidFill>
                <a:ea typeface="+mj-ea"/>
                <a:cs typeface="+mj-cs"/>
              </a:rPr>
              <a:t>Digital Signatures : Security</a:t>
            </a:r>
            <a:endParaRPr lang="en-US" sz="3400" kern="0" dirty="0">
              <a:solidFill>
                <a:srgbClr val="009900"/>
              </a:solidFill>
              <a:ea typeface="+mj-ea"/>
              <a:cs typeface="+mj-cs"/>
            </a:endParaRPr>
          </a:p>
        </p:txBody>
      </p:sp>
      <p:sp>
        <p:nvSpPr>
          <p:cNvPr id="88" name="Text Box 7"/>
          <p:cNvSpPr txBox="1">
            <a:spLocks noChangeArrowheads="1"/>
          </p:cNvSpPr>
          <p:nvPr/>
        </p:nvSpPr>
        <p:spPr bwMode="auto">
          <a:xfrm>
            <a:off x="35496" y="692698"/>
            <a:ext cx="8856984" cy="307777"/>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400" dirty="0" smtClean="0">
                <a:sym typeface="Symbol"/>
              </a:rPr>
              <a:t>Goal: we want to prevent a situation like the following:</a:t>
            </a:r>
            <a:endParaRPr lang="en-US" sz="1400" baseline="-25000" dirty="0" smtClean="0">
              <a:solidFill>
                <a:srgbClr val="FF0000"/>
              </a:solidFill>
            </a:endParaRPr>
          </a:p>
        </p:txBody>
      </p:sp>
      <p:pic>
        <p:nvPicPr>
          <p:cNvPr id="89" name="Picture 2"/>
          <p:cNvPicPr>
            <a:picLocks noChangeAspect="1" noChangeArrowheads="1"/>
          </p:cNvPicPr>
          <p:nvPr/>
        </p:nvPicPr>
        <p:blipFill>
          <a:blip r:embed="rId3" cstate="print"/>
          <a:srcRect/>
          <a:stretch>
            <a:fillRect/>
          </a:stretch>
        </p:blipFill>
        <p:spPr bwMode="auto">
          <a:xfrm>
            <a:off x="7443936" y="1341312"/>
            <a:ext cx="936104" cy="1243339"/>
          </a:xfrm>
          <a:prstGeom prst="rect">
            <a:avLst/>
          </a:prstGeom>
          <a:noFill/>
          <a:ln w="9525">
            <a:noFill/>
            <a:miter lim="800000"/>
            <a:headEnd/>
            <a:tailEnd/>
          </a:ln>
        </p:spPr>
      </p:pic>
      <p:pic>
        <p:nvPicPr>
          <p:cNvPr id="90" name="Picture 3"/>
          <p:cNvPicPr>
            <a:picLocks noChangeAspect="1" noChangeArrowheads="1"/>
          </p:cNvPicPr>
          <p:nvPr/>
        </p:nvPicPr>
        <p:blipFill>
          <a:blip r:embed="rId4" cstate="print"/>
          <a:srcRect/>
          <a:stretch>
            <a:fillRect/>
          </a:stretch>
        </p:blipFill>
        <p:spPr bwMode="auto">
          <a:xfrm>
            <a:off x="675184" y="1418437"/>
            <a:ext cx="872480" cy="1166215"/>
          </a:xfrm>
          <a:prstGeom prst="rect">
            <a:avLst/>
          </a:prstGeom>
          <a:noFill/>
          <a:ln w="9525">
            <a:noFill/>
            <a:miter lim="800000"/>
            <a:headEnd/>
            <a:tailEnd/>
          </a:ln>
        </p:spPr>
      </p:pic>
      <p:sp>
        <p:nvSpPr>
          <p:cNvPr id="91" name="Text Box 7"/>
          <p:cNvSpPr txBox="1">
            <a:spLocks noChangeArrowheads="1"/>
          </p:cNvSpPr>
          <p:nvPr/>
        </p:nvSpPr>
        <p:spPr bwMode="auto">
          <a:xfrm>
            <a:off x="395536" y="2512644"/>
            <a:ext cx="639688"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err="1" smtClean="0">
                <a:sym typeface="Symbol"/>
              </a:rPr>
              <a:t>sk</a:t>
            </a:r>
            <a:endParaRPr lang="en-US" sz="1400" baseline="-25000" dirty="0" smtClean="0">
              <a:solidFill>
                <a:srgbClr val="FF0000"/>
              </a:solidFill>
            </a:endParaRPr>
          </a:p>
        </p:txBody>
      </p:sp>
      <p:sp>
        <p:nvSpPr>
          <p:cNvPr id="92" name="Text Box 7"/>
          <p:cNvSpPr txBox="1">
            <a:spLocks noChangeArrowheads="1"/>
          </p:cNvSpPr>
          <p:nvPr/>
        </p:nvSpPr>
        <p:spPr bwMode="auto">
          <a:xfrm>
            <a:off x="8308032" y="2512644"/>
            <a:ext cx="683568"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err="1" smtClean="0">
                <a:sym typeface="Symbol"/>
              </a:rPr>
              <a:t>pk</a:t>
            </a:r>
            <a:endParaRPr lang="en-US" sz="1400" baseline="-25000" dirty="0" smtClean="0">
              <a:solidFill>
                <a:srgbClr val="FF0000"/>
              </a:solidFill>
            </a:endParaRPr>
          </a:p>
        </p:txBody>
      </p:sp>
      <p:sp>
        <p:nvSpPr>
          <p:cNvPr id="104" name="Text Box 7"/>
          <p:cNvSpPr txBox="1">
            <a:spLocks noChangeArrowheads="1"/>
          </p:cNvSpPr>
          <p:nvPr/>
        </p:nvSpPr>
        <p:spPr bwMode="auto">
          <a:xfrm>
            <a:off x="5148064" y="692696"/>
            <a:ext cx="1944216"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sym typeface="Symbol"/>
              </a:rPr>
              <a:t> = (Gen, Sign, </a:t>
            </a:r>
            <a:r>
              <a:rPr lang="en-US" sz="1400" dirty="0" err="1" smtClean="0">
                <a:sym typeface="Symbol"/>
              </a:rPr>
              <a:t>Vrfy</a:t>
            </a:r>
            <a:r>
              <a:rPr lang="en-US" sz="1400" dirty="0" smtClean="0">
                <a:sym typeface="Symbol"/>
              </a:rPr>
              <a:t>)</a:t>
            </a:r>
            <a:endParaRPr lang="en-US" sz="1400" baseline="30000" dirty="0" smtClean="0">
              <a:solidFill>
                <a:srgbClr val="5E1EFE"/>
              </a:solidFill>
            </a:endParaRPr>
          </a:p>
        </p:txBody>
      </p:sp>
      <p:cxnSp>
        <p:nvCxnSpPr>
          <p:cNvPr id="18" name="Straight Arrow Connector 17"/>
          <p:cNvCxnSpPr/>
          <p:nvPr/>
        </p:nvCxnSpPr>
        <p:spPr>
          <a:xfrm>
            <a:off x="2051720" y="1360513"/>
            <a:ext cx="5184576" cy="19745"/>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79712" y="1864569"/>
            <a:ext cx="5256584" cy="19746"/>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Text Box 7"/>
          <p:cNvSpPr txBox="1">
            <a:spLocks noChangeArrowheads="1"/>
          </p:cNvSpPr>
          <p:nvPr/>
        </p:nvSpPr>
        <p:spPr bwMode="auto">
          <a:xfrm>
            <a:off x="1763688" y="1052736"/>
            <a:ext cx="6192688"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solidFill>
                  <a:srgbClr val="FF0000"/>
                </a:solidFill>
                <a:sym typeface="Symbol"/>
              </a:rPr>
              <a:t>m’</a:t>
            </a:r>
            <a:r>
              <a:rPr lang="en-US" sz="1400" baseline="-25000" dirty="0" smtClean="0">
                <a:solidFill>
                  <a:srgbClr val="FF0000"/>
                </a:solidFill>
                <a:sym typeface="Symbol"/>
              </a:rPr>
              <a:t>1</a:t>
            </a:r>
            <a:r>
              <a:rPr lang="en-US" sz="1400" dirty="0" smtClean="0">
                <a:solidFill>
                  <a:srgbClr val="FF0000"/>
                </a:solidFill>
                <a:sym typeface="Symbol"/>
              </a:rPr>
              <a:t> = (“</a:t>
            </a:r>
            <a:r>
              <a:rPr lang="en-US" sz="1400" dirty="0" err="1" smtClean="0">
                <a:solidFill>
                  <a:srgbClr val="FF0000"/>
                </a:solidFill>
                <a:sym typeface="Symbol"/>
              </a:rPr>
              <a:t>Ravana</a:t>
            </a:r>
            <a:r>
              <a:rPr lang="en-US" sz="1400" dirty="0" smtClean="0">
                <a:solidFill>
                  <a:srgbClr val="FF0000"/>
                </a:solidFill>
                <a:sym typeface="Symbol"/>
              </a:rPr>
              <a:t> is not that bad”)   ’</a:t>
            </a:r>
            <a:r>
              <a:rPr lang="en-US" baseline="-25000" dirty="0" smtClean="0">
                <a:solidFill>
                  <a:srgbClr val="FF0000"/>
                </a:solidFill>
                <a:sym typeface="Symbol"/>
              </a:rPr>
              <a:t>1</a:t>
            </a:r>
            <a:r>
              <a:rPr lang="en-US" sz="1400" dirty="0" smtClean="0">
                <a:solidFill>
                  <a:srgbClr val="FF0000"/>
                </a:solidFill>
                <a:sym typeface="Symbol"/>
              </a:rPr>
              <a:t> = </a:t>
            </a:r>
            <a:r>
              <a:rPr lang="en-US" sz="1400" dirty="0" err="1" smtClean="0">
                <a:solidFill>
                  <a:srgbClr val="FF0000"/>
                </a:solidFill>
                <a:sym typeface="Symbol"/>
              </a:rPr>
              <a:t>Sign</a:t>
            </a:r>
            <a:r>
              <a:rPr lang="en-US" baseline="-25000" dirty="0" err="1" smtClean="0">
                <a:solidFill>
                  <a:srgbClr val="FF0000"/>
                </a:solidFill>
                <a:sym typeface="Symbol"/>
              </a:rPr>
              <a:t>sk</a:t>
            </a:r>
            <a:r>
              <a:rPr lang="en-US" sz="1400" dirty="0" smtClean="0">
                <a:solidFill>
                  <a:srgbClr val="FF0000"/>
                </a:solidFill>
                <a:sym typeface="Symbol"/>
              </a:rPr>
              <a:t>(m’</a:t>
            </a:r>
            <a:r>
              <a:rPr lang="en-US" baseline="-25000" dirty="0" smtClean="0">
                <a:solidFill>
                  <a:srgbClr val="FF0000"/>
                </a:solidFill>
                <a:sym typeface="Symbol"/>
              </a:rPr>
              <a:t>1</a:t>
            </a:r>
            <a:r>
              <a:rPr lang="en-US" sz="1400" dirty="0" smtClean="0">
                <a:solidFill>
                  <a:srgbClr val="FF0000"/>
                </a:solidFill>
                <a:sym typeface="Symbol"/>
              </a:rPr>
              <a:t>)</a:t>
            </a:r>
            <a:endParaRPr lang="en-US" sz="1400" baseline="-25000" dirty="0" smtClean="0">
              <a:solidFill>
                <a:srgbClr val="FF0000"/>
              </a:solidFill>
            </a:endParaRPr>
          </a:p>
        </p:txBody>
      </p:sp>
      <p:pic>
        <p:nvPicPr>
          <p:cNvPr id="26" name="Picture 4"/>
          <p:cNvPicPr>
            <a:picLocks noChangeAspect="1" noChangeArrowheads="1"/>
          </p:cNvPicPr>
          <p:nvPr/>
        </p:nvPicPr>
        <p:blipFill>
          <a:blip r:embed="rId5" cstate="print"/>
          <a:srcRect/>
          <a:stretch>
            <a:fillRect/>
          </a:stretch>
        </p:blipFill>
        <p:spPr bwMode="auto">
          <a:xfrm>
            <a:off x="3059832" y="2368625"/>
            <a:ext cx="648072" cy="648072"/>
          </a:xfrm>
          <a:prstGeom prst="rect">
            <a:avLst/>
          </a:prstGeom>
          <a:noFill/>
          <a:ln w="9525">
            <a:noFill/>
            <a:miter lim="800000"/>
            <a:headEnd/>
            <a:tailEnd/>
          </a:ln>
        </p:spPr>
      </p:pic>
      <p:sp>
        <p:nvSpPr>
          <p:cNvPr id="27" name="Bent-Up Arrow 26"/>
          <p:cNvSpPr/>
          <p:nvPr/>
        </p:nvSpPr>
        <p:spPr>
          <a:xfrm>
            <a:off x="3779912" y="2080593"/>
            <a:ext cx="648072" cy="648072"/>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 Box 7"/>
          <p:cNvSpPr txBox="1">
            <a:spLocks noChangeArrowheads="1"/>
          </p:cNvSpPr>
          <p:nvPr/>
        </p:nvSpPr>
        <p:spPr bwMode="auto">
          <a:xfrm>
            <a:off x="1763688" y="1556792"/>
            <a:ext cx="6192688"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solidFill>
                  <a:srgbClr val="FF0000"/>
                </a:solidFill>
                <a:sym typeface="Symbol"/>
              </a:rPr>
              <a:t>m’</a:t>
            </a:r>
            <a:r>
              <a:rPr lang="en-US" sz="1400" baseline="-25000" dirty="0" smtClean="0">
                <a:solidFill>
                  <a:srgbClr val="FF0000"/>
                </a:solidFill>
                <a:sym typeface="Symbol"/>
              </a:rPr>
              <a:t>2</a:t>
            </a:r>
            <a:r>
              <a:rPr lang="en-US" sz="1400" dirty="0" smtClean="0">
                <a:solidFill>
                  <a:srgbClr val="FF0000"/>
                </a:solidFill>
                <a:sym typeface="Symbol"/>
              </a:rPr>
              <a:t> = (“I am fine here”)   ’</a:t>
            </a:r>
            <a:r>
              <a:rPr lang="en-US" baseline="-25000" dirty="0" smtClean="0">
                <a:solidFill>
                  <a:srgbClr val="FF0000"/>
                </a:solidFill>
                <a:sym typeface="Symbol"/>
              </a:rPr>
              <a:t>2</a:t>
            </a:r>
            <a:r>
              <a:rPr lang="en-US" sz="1400" dirty="0" smtClean="0">
                <a:solidFill>
                  <a:srgbClr val="FF0000"/>
                </a:solidFill>
                <a:sym typeface="Symbol"/>
              </a:rPr>
              <a:t> = </a:t>
            </a:r>
            <a:r>
              <a:rPr lang="en-US" sz="1400" dirty="0" err="1" smtClean="0">
                <a:solidFill>
                  <a:srgbClr val="FF0000"/>
                </a:solidFill>
                <a:sym typeface="Symbol"/>
              </a:rPr>
              <a:t>Sign</a:t>
            </a:r>
            <a:r>
              <a:rPr lang="en-US" baseline="-25000" dirty="0" err="1" smtClean="0">
                <a:solidFill>
                  <a:srgbClr val="FF0000"/>
                </a:solidFill>
                <a:sym typeface="Symbol"/>
              </a:rPr>
              <a:t>sk</a:t>
            </a:r>
            <a:r>
              <a:rPr lang="en-US" sz="1400" dirty="0" smtClean="0">
                <a:solidFill>
                  <a:srgbClr val="FF0000"/>
                </a:solidFill>
                <a:sym typeface="Symbol"/>
              </a:rPr>
              <a:t>(m’</a:t>
            </a:r>
            <a:r>
              <a:rPr lang="en-US" baseline="-25000" dirty="0" smtClean="0">
                <a:solidFill>
                  <a:srgbClr val="FF0000"/>
                </a:solidFill>
                <a:sym typeface="Symbol"/>
              </a:rPr>
              <a:t>2</a:t>
            </a:r>
            <a:r>
              <a:rPr lang="en-US" sz="1400" dirty="0" smtClean="0">
                <a:solidFill>
                  <a:srgbClr val="FF0000"/>
                </a:solidFill>
                <a:sym typeface="Symbol"/>
              </a:rPr>
              <a:t>)</a:t>
            </a:r>
            <a:endParaRPr lang="en-US" sz="1400" baseline="-25000" dirty="0" smtClean="0">
              <a:solidFill>
                <a:srgbClr val="FF0000"/>
              </a:solidFill>
            </a:endParaRPr>
          </a:p>
        </p:txBody>
      </p:sp>
      <p:pic>
        <p:nvPicPr>
          <p:cNvPr id="25" name="Picture 24" descr="download.jpg"/>
          <p:cNvPicPr>
            <a:picLocks noChangeAspect="1"/>
          </p:cNvPicPr>
          <p:nvPr/>
        </p:nvPicPr>
        <p:blipFill>
          <a:blip r:embed="rId6" cstate="print"/>
          <a:stretch>
            <a:fillRect/>
          </a:stretch>
        </p:blipFill>
        <p:spPr>
          <a:xfrm>
            <a:off x="3707904" y="2008585"/>
            <a:ext cx="1033463" cy="1104899"/>
          </a:xfrm>
          <a:prstGeom prst="rect">
            <a:avLst/>
          </a:prstGeom>
        </p:spPr>
      </p:pic>
      <p:sp>
        <p:nvSpPr>
          <p:cNvPr id="31" name="Text Box 7"/>
          <p:cNvSpPr txBox="1">
            <a:spLocks noChangeArrowheads="1"/>
          </p:cNvSpPr>
          <p:nvPr/>
        </p:nvSpPr>
        <p:spPr bwMode="auto">
          <a:xfrm>
            <a:off x="35496" y="3284984"/>
            <a:ext cx="8856984" cy="307777"/>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400" dirty="0" smtClean="0">
                <a:sym typeface="Symbol"/>
              </a:rPr>
              <a:t>How to model the above requirement via security experiment ?</a:t>
            </a:r>
            <a:endParaRPr lang="en-US" sz="1400" baseline="-25000" dirty="0" smtClean="0">
              <a:solidFill>
                <a:srgbClr val="FF0000"/>
              </a:solidFill>
            </a:endParaRPr>
          </a:p>
        </p:txBody>
      </p:sp>
      <p:grpSp>
        <p:nvGrpSpPr>
          <p:cNvPr id="33" name="Group 32"/>
          <p:cNvGrpSpPr/>
          <p:nvPr/>
        </p:nvGrpSpPr>
        <p:grpSpPr>
          <a:xfrm>
            <a:off x="5652120" y="3308794"/>
            <a:ext cx="3808040" cy="427983"/>
            <a:chOff x="395536" y="4510861"/>
            <a:chExt cx="3808040" cy="427983"/>
          </a:xfrm>
        </p:grpSpPr>
        <p:sp>
          <p:nvSpPr>
            <p:cNvPr id="34" name="Text Box 7"/>
            <p:cNvSpPr txBox="1">
              <a:spLocks noChangeArrowheads="1"/>
            </p:cNvSpPr>
            <p:nvPr/>
          </p:nvSpPr>
          <p:spPr bwMode="auto">
            <a:xfrm>
              <a:off x="395536" y="4510861"/>
              <a:ext cx="38080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 Experiment Sig-forge        (n)</a:t>
              </a:r>
              <a:endParaRPr lang="en-US" sz="1400" baseline="-25000" dirty="0" smtClean="0">
                <a:solidFill>
                  <a:srgbClr val="0000FF"/>
                </a:solidFill>
              </a:endParaRPr>
            </a:p>
          </p:txBody>
        </p:sp>
        <p:sp>
          <p:nvSpPr>
            <p:cNvPr id="35" name="Text Box 7"/>
            <p:cNvSpPr txBox="1">
              <a:spLocks noChangeArrowheads="1"/>
            </p:cNvSpPr>
            <p:nvPr/>
          </p:nvSpPr>
          <p:spPr bwMode="auto">
            <a:xfrm>
              <a:off x="2483768" y="4631067"/>
              <a:ext cx="631304"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A, </a:t>
              </a:r>
              <a:endParaRPr lang="en-US" sz="1400" baseline="-25000" dirty="0" smtClean="0">
                <a:solidFill>
                  <a:srgbClr val="0000FF"/>
                </a:solidFill>
              </a:endParaRPr>
            </a:p>
          </p:txBody>
        </p:sp>
      </p:grpSp>
      <p:pic>
        <p:nvPicPr>
          <p:cNvPr id="36" name="Picture 3"/>
          <p:cNvPicPr>
            <a:picLocks noChangeAspect="1" noChangeArrowheads="1"/>
          </p:cNvPicPr>
          <p:nvPr/>
        </p:nvPicPr>
        <p:blipFill>
          <a:blip r:embed="rId7" cstate="print"/>
          <a:srcRect/>
          <a:stretch>
            <a:fillRect/>
          </a:stretch>
        </p:blipFill>
        <p:spPr bwMode="auto">
          <a:xfrm>
            <a:off x="536771" y="4169568"/>
            <a:ext cx="1514272" cy="872663"/>
          </a:xfrm>
          <a:prstGeom prst="rect">
            <a:avLst/>
          </a:prstGeom>
          <a:noFill/>
          <a:ln w="9525">
            <a:noFill/>
            <a:miter lim="800000"/>
            <a:headEnd/>
            <a:tailEnd/>
          </a:ln>
        </p:spPr>
      </p:pic>
      <p:sp>
        <p:nvSpPr>
          <p:cNvPr id="37" name="Text Box 7"/>
          <p:cNvSpPr txBox="1">
            <a:spLocks noChangeArrowheads="1"/>
          </p:cNvSpPr>
          <p:nvPr/>
        </p:nvSpPr>
        <p:spPr bwMode="auto">
          <a:xfrm>
            <a:off x="323528" y="5042231"/>
            <a:ext cx="151216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sym typeface="Symbol"/>
              </a:rPr>
              <a:t>I can forge </a:t>
            </a:r>
            <a:endParaRPr lang="en-US" sz="1400" dirty="0" smtClean="0">
              <a:solidFill>
                <a:srgbClr val="0000FF"/>
              </a:solidFill>
            </a:endParaRPr>
          </a:p>
        </p:txBody>
      </p:sp>
      <p:sp>
        <p:nvSpPr>
          <p:cNvPr id="38" name="Text Box 7"/>
          <p:cNvSpPr txBox="1">
            <a:spLocks noChangeArrowheads="1"/>
          </p:cNvSpPr>
          <p:nvPr/>
        </p:nvSpPr>
        <p:spPr bwMode="auto">
          <a:xfrm>
            <a:off x="179512" y="3724600"/>
            <a:ext cx="187220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sym typeface="Symbol"/>
              </a:rPr>
              <a:t>PPT Attacker A</a:t>
            </a:r>
            <a:endParaRPr lang="en-US" sz="1400" dirty="0" smtClean="0">
              <a:solidFill>
                <a:srgbClr val="0000FF"/>
              </a:solidFill>
            </a:endParaRPr>
          </a:p>
        </p:txBody>
      </p:sp>
      <p:pic>
        <p:nvPicPr>
          <p:cNvPr id="39" name="Picture 2"/>
          <p:cNvPicPr>
            <a:picLocks noChangeAspect="1" noChangeArrowheads="1"/>
          </p:cNvPicPr>
          <p:nvPr/>
        </p:nvPicPr>
        <p:blipFill>
          <a:blip r:embed="rId8" cstate="print"/>
          <a:srcRect/>
          <a:stretch>
            <a:fillRect/>
          </a:stretch>
        </p:blipFill>
        <p:spPr bwMode="auto">
          <a:xfrm>
            <a:off x="5652121" y="3861048"/>
            <a:ext cx="1742831" cy="1052807"/>
          </a:xfrm>
          <a:prstGeom prst="rect">
            <a:avLst/>
          </a:prstGeom>
          <a:noFill/>
          <a:ln w="9525">
            <a:noFill/>
            <a:miter lim="800000"/>
            <a:headEnd/>
            <a:tailEnd/>
          </a:ln>
        </p:spPr>
      </p:pic>
      <p:sp>
        <p:nvSpPr>
          <p:cNvPr id="40" name="Text Box 7"/>
          <p:cNvSpPr txBox="1">
            <a:spLocks noChangeArrowheads="1"/>
          </p:cNvSpPr>
          <p:nvPr/>
        </p:nvSpPr>
        <p:spPr bwMode="auto">
          <a:xfrm>
            <a:off x="5917625" y="4913855"/>
            <a:ext cx="1660831"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sym typeface="Symbol"/>
              </a:rPr>
              <a:t>Let me verify</a:t>
            </a:r>
            <a:endParaRPr lang="en-US" sz="1400" dirty="0" smtClean="0">
              <a:solidFill>
                <a:srgbClr val="0000FF"/>
              </a:solidFill>
            </a:endParaRPr>
          </a:p>
        </p:txBody>
      </p:sp>
      <p:grpSp>
        <p:nvGrpSpPr>
          <p:cNvPr id="41" name="Group 48"/>
          <p:cNvGrpSpPr/>
          <p:nvPr/>
        </p:nvGrpSpPr>
        <p:grpSpPr>
          <a:xfrm>
            <a:off x="7893496" y="4880376"/>
            <a:ext cx="1070992" cy="307777"/>
            <a:chOff x="7514955" y="5223801"/>
            <a:chExt cx="1207300" cy="561692"/>
          </a:xfrm>
        </p:grpSpPr>
        <p:sp>
          <p:nvSpPr>
            <p:cNvPr id="42" name="Rectangle 41"/>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a:p>
          </p:txBody>
        </p:sp>
        <p:sp>
          <p:nvSpPr>
            <p:cNvPr id="43" name="Text Box 7"/>
            <p:cNvSpPr txBox="1">
              <a:spLocks noChangeArrowheads="1"/>
            </p:cNvSpPr>
            <p:nvPr/>
          </p:nvSpPr>
          <p:spPr bwMode="auto">
            <a:xfrm>
              <a:off x="7514955" y="5223801"/>
              <a:ext cx="1207300" cy="561692"/>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Gen(1</a:t>
              </a:r>
              <a:r>
                <a:rPr lang="en-US" sz="1400" baseline="30000" dirty="0" smtClean="0"/>
                <a:t>n</a:t>
              </a:r>
              <a:r>
                <a:rPr lang="en-US" sz="1400" dirty="0" smtClean="0"/>
                <a:t>)</a:t>
              </a:r>
              <a:endParaRPr lang="en-US" sz="1400" dirty="0" smtClean="0">
                <a:solidFill>
                  <a:srgbClr val="0000FF"/>
                </a:solidFill>
              </a:endParaRPr>
            </a:p>
          </p:txBody>
        </p:sp>
      </p:grpSp>
      <p:sp>
        <p:nvSpPr>
          <p:cNvPr id="44" name="Text Box 7"/>
          <p:cNvSpPr txBox="1">
            <a:spLocks noChangeArrowheads="1"/>
          </p:cNvSpPr>
          <p:nvPr/>
        </p:nvSpPr>
        <p:spPr bwMode="auto">
          <a:xfrm rot="18882211">
            <a:off x="7533239" y="4387210"/>
            <a:ext cx="1032200"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err="1" smtClean="0"/>
              <a:t>Pk</a:t>
            </a:r>
            <a:r>
              <a:rPr lang="en-US" sz="1400" dirty="0" smtClean="0"/>
              <a:t>, </a:t>
            </a:r>
            <a:r>
              <a:rPr lang="en-US" sz="1400" dirty="0" err="1" smtClean="0"/>
              <a:t>sk</a:t>
            </a:r>
            <a:endParaRPr lang="en-US" sz="1400" dirty="0" smtClean="0">
              <a:solidFill>
                <a:srgbClr val="0000FF"/>
              </a:solidFill>
            </a:endParaRPr>
          </a:p>
        </p:txBody>
      </p:sp>
      <p:cxnSp>
        <p:nvCxnSpPr>
          <p:cNvPr id="45" name="Straight Connector 44"/>
          <p:cNvCxnSpPr/>
          <p:nvPr/>
        </p:nvCxnSpPr>
        <p:spPr>
          <a:xfrm>
            <a:off x="2195740" y="4420773"/>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60778" y="4885500"/>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7" name="Text Box 7"/>
          <p:cNvSpPr txBox="1">
            <a:spLocks noChangeArrowheads="1"/>
          </p:cNvSpPr>
          <p:nvPr/>
        </p:nvSpPr>
        <p:spPr bwMode="auto">
          <a:xfrm>
            <a:off x="3491880" y="4098558"/>
            <a:ext cx="115212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m</a:t>
            </a:r>
            <a:r>
              <a:rPr lang="en-US" baseline="-25000" dirty="0" smtClean="0">
                <a:sym typeface="Symbol"/>
              </a:rPr>
              <a:t>1</a:t>
            </a:r>
            <a:r>
              <a:rPr lang="en-US" sz="1600" dirty="0" smtClean="0">
                <a:sym typeface="Symbol"/>
              </a:rPr>
              <a:t>, …, </a:t>
            </a:r>
            <a:r>
              <a:rPr lang="en-US" sz="1600" dirty="0" err="1" smtClean="0">
                <a:sym typeface="Symbol"/>
              </a:rPr>
              <a:t>m</a:t>
            </a:r>
            <a:r>
              <a:rPr lang="en-US" baseline="-25000" dirty="0" err="1" smtClean="0">
                <a:sym typeface="Symbol"/>
              </a:rPr>
              <a:t>q</a:t>
            </a:r>
            <a:endParaRPr lang="en-US" baseline="-25000" dirty="0" smtClean="0">
              <a:solidFill>
                <a:srgbClr val="0000FF"/>
              </a:solidFill>
            </a:endParaRPr>
          </a:p>
        </p:txBody>
      </p:sp>
      <p:cxnSp>
        <p:nvCxnSpPr>
          <p:cNvPr id="48" name="Straight Connector 47"/>
          <p:cNvCxnSpPr/>
          <p:nvPr/>
        </p:nvCxnSpPr>
        <p:spPr>
          <a:xfrm>
            <a:off x="2267748" y="5301208"/>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a:off x="3563888" y="4978997"/>
            <a:ext cx="1440157"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sym typeface="Symbol"/>
              </a:rPr>
              <a:t>(m*, *)</a:t>
            </a:r>
            <a:endParaRPr lang="en-US" sz="1400" dirty="0" smtClean="0">
              <a:solidFill>
                <a:srgbClr val="0000FF"/>
              </a:solidFill>
            </a:endParaRPr>
          </a:p>
        </p:txBody>
      </p:sp>
      <p:sp>
        <p:nvSpPr>
          <p:cNvPr id="50" name="Text Box 7"/>
          <p:cNvSpPr txBox="1">
            <a:spLocks noChangeArrowheads="1"/>
          </p:cNvSpPr>
          <p:nvPr/>
        </p:nvSpPr>
        <p:spPr bwMode="auto">
          <a:xfrm>
            <a:off x="4825552" y="5879595"/>
            <a:ext cx="464299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 = 1 if </a:t>
            </a:r>
            <a:r>
              <a:rPr lang="en-US" sz="1400" dirty="0" err="1" smtClean="0">
                <a:sym typeface="Symbol"/>
              </a:rPr>
              <a:t>Vrfy</a:t>
            </a:r>
            <a:r>
              <a:rPr lang="en-US" baseline="-25000" dirty="0" err="1" smtClean="0">
                <a:sym typeface="Symbol"/>
              </a:rPr>
              <a:t>pk</a:t>
            </a:r>
            <a:r>
              <a:rPr lang="en-US" sz="1400" dirty="0" smtClean="0">
                <a:sym typeface="Symbol"/>
              </a:rPr>
              <a:t>(m*, *)  </a:t>
            </a:r>
            <a:r>
              <a:rPr lang="en-US" sz="1400" dirty="0" smtClean="0">
                <a:sym typeface="Symbol"/>
              </a:rPr>
              <a:t>0 </a:t>
            </a:r>
            <a:r>
              <a:rPr lang="en-US" sz="1400" dirty="0" smtClean="0">
                <a:sym typeface="Symbol"/>
              </a:rPr>
              <a:t>and (m*, *)  {(m</a:t>
            </a:r>
            <a:r>
              <a:rPr lang="en-US" baseline="-25000" dirty="0" smtClean="0">
                <a:sym typeface="Symbol"/>
              </a:rPr>
              <a:t>i</a:t>
            </a:r>
            <a:r>
              <a:rPr lang="en-US" sz="1400" dirty="0" smtClean="0">
                <a:sym typeface="Symbol"/>
              </a:rPr>
              <a:t>, </a:t>
            </a:r>
            <a:r>
              <a:rPr lang="en-US" baseline="-25000" dirty="0" err="1" smtClean="0">
                <a:sym typeface="Symbol"/>
              </a:rPr>
              <a:t>i</a:t>
            </a:r>
            <a:r>
              <a:rPr lang="en-US" sz="1400" dirty="0" smtClean="0">
                <a:sym typeface="Symbol"/>
              </a:rPr>
              <a:t>)}</a:t>
            </a:r>
            <a:endParaRPr lang="en-US" sz="1400" baseline="-25000" dirty="0" smtClean="0">
              <a:solidFill>
                <a:srgbClr val="0000FF"/>
              </a:solidFill>
            </a:endParaRPr>
          </a:p>
        </p:txBody>
      </p:sp>
      <p:sp>
        <p:nvSpPr>
          <p:cNvPr id="51" name="Text Box 7"/>
          <p:cNvSpPr txBox="1">
            <a:spLocks noChangeArrowheads="1"/>
          </p:cNvSpPr>
          <p:nvPr/>
        </p:nvSpPr>
        <p:spPr bwMode="auto">
          <a:xfrm>
            <a:off x="-52280" y="5805264"/>
            <a:ext cx="5056328"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 is </a:t>
            </a:r>
            <a:r>
              <a:rPr lang="en-US" sz="1400" dirty="0" smtClean="0">
                <a:solidFill>
                  <a:srgbClr val="5E1EFE"/>
                </a:solidFill>
                <a:sym typeface="Symbol"/>
              </a:rPr>
              <a:t>existentially-</a:t>
            </a:r>
            <a:r>
              <a:rPr lang="en-US" sz="1400" dirty="0" err="1" smtClean="0">
                <a:solidFill>
                  <a:srgbClr val="5E1EFE"/>
                </a:solidFill>
                <a:sym typeface="Symbol"/>
              </a:rPr>
              <a:t>unforgeable</a:t>
            </a:r>
            <a:r>
              <a:rPr lang="en-US" sz="1400" dirty="0" smtClean="0">
                <a:solidFill>
                  <a:srgbClr val="5E1EFE"/>
                </a:solidFill>
                <a:sym typeface="Symbol"/>
              </a:rPr>
              <a:t>/CMA</a:t>
            </a:r>
            <a:r>
              <a:rPr lang="en-US" sz="1400" dirty="0" smtClean="0">
                <a:sym typeface="Symbol"/>
              </a:rPr>
              <a:t> if for every PPT A:</a:t>
            </a:r>
            <a:endParaRPr lang="en-US" sz="1400" baseline="-25000" dirty="0" smtClean="0">
              <a:solidFill>
                <a:srgbClr val="0000FF"/>
              </a:solidFill>
            </a:endParaRPr>
          </a:p>
        </p:txBody>
      </p:sp>
      <p:grpSp>
        <p:nvGrpSpPr>
          <p:cNvPr id="52" name="Group 48"/>
          <p:cNvGrpSpPr/>
          <p:nvPr/>
        </p:nvGrpSpPr>
        <p:grpSpPr>
          <a:xfrm>
            <a:off x="683571" y="6165304"/>
            <a:ext cx="3816420" cy="630943"/>
            <a:chOff x="1259476" y="8643773"/>
            <a:chExt cx="3363769" cy="630942"/>
          </a:xfrm>
        </p:grpSpPr>
        <p:sp>
          <p:nvSpPr>
            <p:cNvPr id="53" name="Text Box 7"/>
            <p:cNvSpPr txBox="1">
              <a:spLocks noChangeArrowheads="1"/>
            </p:cNvSpPr>
            <p:nvPr/>
          </p:nvSpPr>
          <p:spPr bwMode="auto">
            <a:xfrm>
              <a:off x="3255094" y="8643774"/>
              <a:ext cx="1368151" cy="630941"/>
            </a:xfrm>
            <a:prstGeom prst="rect">
              <a:avLst/>
            </a:prstGeom>
            <a:noFill/>
            <a:ln w="9525">
              <a:noFill/>
              <a:miter lim="800000"/>
              <a:headEnd/>
              <a:tailEnd/>
            </a:ln>
          </p:spPr>
          <p:txBody>
            <a:bodyPr wrap="square">
              <a:spAutoFit/>
            </a:bodyPr>
            <a:lstStyle/>
            <a:p>
              <a:pPr marL="457200" indent="-457200">
                <a:spcBef>
                  <a:spcPct val="50000"/>
                </a:spcBef>
              </a:pPr>
              <a:r>
                <a:rPr lang="en-US" sz="1400" dirty="0" err="1" smtClean="0">
                  <a:sym typeface="Symbol"/>
                </a:rPr>
                <a:t>negl</a:t>
              </a:r>
              <a:r>
                <a:rPr lang="en-US" sz="1400" dirty="0" smtClean="0">
                  <a:sym typeface="Symbol"/>
                </a:rPr>
                <a:t>(n)</a:t>
              </a:r>
            </a:p>
            <a:p>
              <a:pPr marL="457200" indent="-457200">
                <a:spcBef>
                  <a:spcPct val="50000"/>
                </a:spcBef>
              </a:pPr>
              <a:endParaRPr lang="en-US" sz="1400" dirty="0" smtClean="0">
                <a:solidFill>
                  <a:srgbClr val="0000FF"/>
                </a:solidFill>
              </a:endParaRPr>
            </a:p>
          </p:txBody>
        </p:sp>
        <p:grpSp>
          <p:nvGrpSpPr>
            <p:cNvPr id="54" name="Group 83"/>
            <p:cNvGrpSpPr/>
            <p:nvPr/>
          </p:nvGrpSpPr>
          <p:grpSpPr>
            <a:xfrm>
              <a:off x="1259476" y="8643773"/>
              <a:ext cx="2475228" cy="504056"/>
              <a:chOff x="5651964" y="5013175"/>
              <a:chExt cx="2475228" cy="504056"/>
            </a:xfrm>
          </p:grpSpPr>
          <p:grpSp>
            <p:nvGrpSpPr>
              <p:cNvPr id="55" name="Group 81"/>
              <p:cNvGrpSpPr/>
              <p:nvPr/>
            </p:nvGrpSpPr>
            <p:grpSpPr>
              <a:xfrm>
                <a:off x="5651964" y="5013176"/>
                <a:ext cx="2475228" cy="504055"/>
                <a:chOff x="5651964" y="4869160"/>
                <a:chExt cx="2475228" cy="504055"/>
              </a:xfrm>
            </p:grpSpPr>
            <p:sp>
              <p:nvSpPr>
                <p:cNvPr id="57" name="Text Box 7"/>
                <p:cNvSpPr txBox="1">
                  <a:spLocks noChangeArrowheads="1"/>
                </p:cNvSpPr>
                <p:nvPr/>
              </p:nvSpPr>
              <p:spPr bwMode="auto">
                <a:xfrm>
                  <a:off x="5651964" y="4896740"/>
                  <a:ext cx="567680" cy="307776"/>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sym typeface="Symbol"/>
                    </a:rPr>
                    <a:t>Pr</a:t>
                  </a:r>
                  <a:endParaRPr lang="en-US" sz="1400" dirty="0" smtClean="0">
                    <a:solidFill>
                      <a:srgbClr val="0000FF"/>
                    </a:solidFill>
                  </a:endParaRPr>
                </a:p>
              </p:txBody>
            </p:sp>
            <p:grpSp>
              <p:nvGrpSpPr>
                <p:cNvPr id="58" name="Group 80"/>
                <p:cNvGrpSpPr/>
                <p:nvPr/>
              </p:nvGrpSpPr>
              <p:grpSpPr>
                <a:xfrm>
                  <a:off x="5970199" y="4869160"/>
                  <a:ext cx="2156993" cy="504055"/>
                  <a:chOff x="5970199" y="4869160"/>
                  <a:chExt cx="2156993" cy="504055"/>
                </a:xfrm>
              </p:grpSpPr>
              <p:grpSp>
                <p:nvGrpSpPr>
                  <p:cNvPr id="59" name="Group 84"/>
                  <p:cNvGrpSpPr/>
                  <p:nvPr/>
                </p:nvGrpSpPr>
                <p:grpSpPr>
                  <a:xfrm>
                    <a:off x="5970199" y="4916486"/>
                    <a:ext cx="2156993" cy="456729"/>
                    <a:chOff x="721999" y="5060502"/>
                    <a:chExt cx="2156993" cy="456729"/>
                  </a:xfrm>
                </p:grpSpPr>
                <p:sp>
                  <p:nvSpPr>
                    <p:cNvPr id="61" name="Text Box 7"/>
                    <p:cNvSpPr txBox="1">
                      <a:spLocks noChangeArrowheads="1"/>
                    </p:cNvSpPr>
                    <p:nvPr/>
                  </p:nvSpPr>
                  <p:spPr bwMode="auto">
                    <a:xfrm>
                      <a:off x="721999" y="5060502"/>
                      <a:ext cx="2156993" cy="307776"/>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Sig-forge      </a:t>
                      </a:r>
                      <a:r>
                        <a:rPr lang="en-US" sz="1400" dirty="0" smtClean="0"/>
                        <a:t>(</a:t>
                      </a:r>
                      <a:r>
                        <a:rPr lang="en-US" sz="1400" dirty="0" smtClean="0"/>
                        <a:t>n</a:t>
                      </a:r>
                      <a:r>
                        <a:rPr lang="en-US" sz="1400" dirty="0" smtClean="0"/>
                        <a:t>) =1</a:t>
                      </a:r>
                      <a:endParaRPr lang="en-US" sz="1400" dirty="0" smtClean="0">
                        <a:solidFill>
                          <a:srgbClr val="0000FF"/>
                        </a:solidFill>
                      </a:endParaRPr>
                    </a:p>
                  </p:txBody>
                </p:sp>
                <p:sp>
                  <p:nvSpPr>
                    <p:cNvPr id="62" name="Text Box 7"/>
                    <p:cNvSpPr txBox="1">
                      <a:spLocks noChangeArrowheads="1"/>
                    </p:cNvSpPr>
                    <p:nvPr/>
                  </p:nvSpPr>
                  <p:spPr bwMode="auto">
                    <a:xfrm>
                      <a:off x="1419240" y="5209455"/>
                      <a:ext cx="639688" cy="307776"/>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t>A, </a:t>
                      </a:r>
                      <a:r>
                        <a:rPr lang="en-US" sz="1400" dirty="0" smtClean="0">
                          <a:sym typeface="Symbol"/>
                        </a:rPr>
                        <a:t></a:t>
                      </a:r>
                      <a:endParaRPr lang="en-US" sz="1400" dirty="0" smtClean="0">
                        <a:solidFill>
                          <a:srgbClr val="0000FF"/>
                        </a:solidFill>
                      </a:endParaRPr>
                    </a:p>
                  </p:txBody>
                </p:sp>
              </p:grpSp>
              <p:sp>
                <p:nvSpPr>
                  <p:cNvPr id="60" name="Double Bracket 59"/>
                  <p:cNvSpPr/>
                  <p:nvPr/>
                </p:nvSpPr>
                <p:spPr>
                  <a:xfrm>
                    <a:off x="5980189" y="4869160"/>
                    <a:ext cx="1512327" cy="37998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1400"/>
                  </a:p>
                </p:txBody>
              </p:sp>
            </p:grpSp>
          </p:grpSp>
          <p:sp>
            <p:nvSpPr>
              <p:cNvPr id="56" name="Text Box 7"/>
              <p:cNvSpPr txBox="1">
                <a:spLocks noChangeArrowheads="1"/>
              </p:cNvSpPr>
              <p:nvPr/>
            </p:nvSpPr>
            <p:spPr bwMode="auto">
              <a:xfrm>
                <a:off x="7496042" y="5013175"/>
                <a:ext cx="567681" cy="307776"/>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sym typeface="Symbol"/>
                  </a:rPr>
                  <a:t></a:t>
                </a:r>
                <a:endParaRPr lang="en-US" sz="1400" dirty="0" smtClean="0">
                  <a:solidFill>
                    <a:srgbClr val="0000FF"/>
                  </a:solidFill>
                </a:endParaRPr>
              </a:p>
            </p:txBody>
          </p:sp>
        </p:grpSp>
      </p:grpSp>
      <p:cxnSp>
        <p:nvCxnSpPr>
          <p:cNvPr id="63" name="Straight Connector 62"/>
          <p:cNvCxnSpPr/>
          <p:nvPr/>
        </p:nvCxnSpPr>
        <p:spPr>
          <a:xfrm flipH="1" flipV="1">
            <a:off x="7452320" y="4716883"/>
            <a:ext cx="301968" cy="305787"/>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 Box 7"/>
          <p:cNvSpPr txBox="1">
            <a:spLocks noChangeArrowheads="1"/>
          </p:cNvSpPr>
          <p:nvPr/>
        </p:nvSpPr>
        <p:spPr bwMode="auto">
          <a:xfrm>
            <a:off x="2555776" y="4546947"/>
            <a:ext cx="115212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ym typeface="Symbol"/>
              </a:rPr>
              <a:t></a:t>
            </a:r>
            <a:r>
              <a:rPr lang="en-US" baseline="-25000" dirty="0" smtClean="0">
                <a:sym typeface="Symbol"/>
              </a:rPr>
              <a:t>1</a:t>
            </a:r>
            <a:r>
              <a:rPr lang="en-US" sz="1600" dirty="0" smtClean="0">
                <a:sym typeface="Symbol"/>
              </a:rPr>
              <a:t>, …, </a:t>
            </a:r>
            <a:r>
              <a:rPr lang="en-US" baseline="-25000" dirty="0" smtClean="0">
                <a:sym typeface="Symbol"/>
              </a:rPr>
              <a:t>q</a:t>
            </a:r>
            <a:endParaRPr lang="en-US" baseline="-25000" dirty="0" smtClean="0">
              <a:solidFill>
                <a:srgbClr val="0000FF"/>
              </a:solidFill>
            </a:endParaRPr>
          </a:p>
        </p:txBody>
      </p:sp>
      <p:sp>
        <p:nvSpPr>
          <p:cNvPr id="65" name="Text Box 7"/>
          <p:cNvSpPr txBox="1">
            <a:spLocks noChangeArrowheads="1"/>
          </p:cNvSpPr>
          <p:nvPr/>
        </p:nvSpPr>
        <p:spPr bwMode="auto">
          <a:xfrm>
            <a:off x="3779912" y="4546947"/>
            <a:ext cx="187220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sym typeface="Symbol"/>
              </a:rPr>
              <a:t></a:t>
            </a:r>
            <a:r>
              <a:rPr lang="en-US" baseline="-25000" dirty="0" err="1" smtClean="0">
                <a:sym typeface="Symbol"/>
              </a:rPr>
              <a:t>i</a:t>
            </a:r>
            <a:r>
              <a:rPr lang="en-US" sz="1400" baseline="-25000" dirty="0" smtClean="0">
                <a:sym typeface="Symbol"/>
              </a:rPr>
              <a:t> </a:t>
            </a:r>
            <a:r>
              <a:rPr lang="en-US" sz="1400" dirty="0" smtClean="0">
                <a:sym typeface="Symbol"/>
              </a:rPr>
              <a:t>  </a:t>
            </a:r>
            <a:r>
              <a:rPr lang="en-US" sz="1400" dirty="0" err="1" smtClean="0">
                <a:sym typeface="Symbol"/>
              </a:rPr>
              <a:t>Sign</a:t>
            </a:r>
            <a:r>
              <a:rPr lang="en-US" baseline="-25000" dirty="0" err="1" smtClean="0">
                <a:sym typeface="Symbol"/>
              </a:rPr>
              <a:t>sk</a:t>
            </a:r>
            <a:r>
              <a:rPr lang="en-US" sz="1400" dirty="0" smtClean="0">
                <a:sym typeface="Symbol"/>
              </a:rPr>
              <a:t>(m</a:t>
            </a:r>
            <a:r>
              <a:rPr lang="en-US" baseline="-25000" dirty="0" smtClean="0">
                <a:sym typeface="Symbol"/>
              </a:rPr>
              <a:t>i</a:t>
            </a:r>
            <a:r>
              <a:rPr lang="en-US" sz="1400" dirty="0" smtClean="0">
                <a:sym typeface="Symbol"/>
              </a:rPr>
              <a:t>)</a:t>
            </a:r>
            <a:endParaRPr lang="en-US" sz="1400" baseline="-25000" dirty="0" smtClean="0">
              <a:solidFill>
                <a:srgbClr val="0000FF"/>
              </a:solidFill>
            </a:endParaRPr>
          </a:p>
        </p:txBody>
      </p:sp>
      <p:sp>
        <p:nvSpPr>
          <p:cNvPr id="66" name="Text Box 7"/>
          <p:cNvSpPr txBox="1">
            <a:spLocks noChangeArrowheads="1"/>
          </p:cNvSpPr>
          <p:nvPr/>
        </p:nvSpPr>
        <p:spPr bwMode="auto">
          <a:xfrm>
            <a:off x="4860032" y="6259380"/>
            <a:ext cx="385192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b = 0 otherwise</a:t>
            </a:r>
            <a:endParaRPr lang="en-US" sz="1400" baseline="-25000" dirty="0" smtClean="0">
              <a:solidFill>
                <a:srgbClr val="0000FF"/>
              </a:solidFill>
            </a:endParaRPr>
          </a:p>
        </p:txBody>
      </p:sp>
      <p:sp>
        <p:nvSpPr>
          <p:cNvPr id="67" name="Left Brace 66"/>
          <p:cNvSpPr/>
          <p:nvPr/>
        </p:nvSpPr>
        <p:spPr>
          <a:xfrm>
            <a:off x="4572000" y="5877272"/>
            <a:ext cx="288032" cy="64807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68" name="Straight Connector 67"/>
          <p:cNvCxnSpPr/>
          <p:nvPr/>
        </p:nvCxnSpPr>
        <p:spPr>
          <a:xfrm>
            <a:off x="2195736" y="4005064"/>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Text Box 7"/>
          <p:cNvSpPr txBox="1">
            <a:spLocks noChangeArrowheads="1"/>
          </p:cNvSpPr>
          <p:nvPr/>
        </p:nvSpPr>
        <p:spPr bwMode="auto">
          <a:xfrm>
            <a:off x="3779912" y="3666510"/>
            <a:ext cx="115212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sym typeface="Symbol"/>
              </a:rPr>
              <a:t>pk</a:t>
            </a:r>
            <a:endParaRPr lang="en-US" baseline="-25000" dirty="0" smtClean="0">
              <a:solidFill>
                <a:srgbClr val="0000FF"/>
              </a:solidFill>
            </a:endParaRPr>
          </a:p>
        </p:txBody>
      </p:sp>
    </p:spTree>
    <p:extLst>
      <p:ext uri="{BB962C8B-B14F-4D97-AF65-F5344CB8AC3E}">
        <p14:creationId xmlns:p14="http://schemas.microsoft.com/office/powerpoint/2010/main" val="2032763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2" grpId="0"/>
      <p:bldP spid="27" grpId="0" animBg="1"/>
      <p:bldP spid="30" grpId="0"/>
      <p:bldP spid="31" grpId="0"/>
      <p:bldP spid="37" grpId="0"/>
      <p:bldP spid="38" grpId="0"/>
      <p:bldP spid="40" grpId="0"/>
      <p:bldP spid="44" grpId="0"/>
      <p:bldP spid="47" grpId="0"/>
      <p:bldP spid="49" grpId="0"/>
      <p:bldP spid="50" grpId="0"/>
      <p:bldP spid="51" grpId="0"/>
      <p:bldP spid="64" grpId="0"/>
      <p:bldP spid="65" grpId="0"/>
      <p:bldP spid="66" grpId="0"/>
      <p:bldP spid="67" grpId="0" animBg="1"/>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108520" y="-27384"/>
            <a:ext cx="9396536" cy="468052"/>
          </a:xfrm>
          <a:prstGeom prst="rect">
            <a:avLst/>
          </a:prstGeom>
        </p:spPr>
        <p:txBody>
          <a:bodyPr/>
          <a:lstStyle/>
          <a:p>
            <a:pPr algn="ctr">
              <a:defRPr/>
            </a:pPr>
            <a:r>
              <a:rPr lang="en-US" sz="2800" kern="0" dirty="0" smtClean="0">
                <a:solidFill>
                  <a:srgbClr val="009900"/>
                </a:solidFill>
                <a:ea typeface="+mj-ea"/>
                <a:cs typeface="+mj-cs"/>
              </a:rPr>
              <a:t>MAC </a:t>
            </a:r>
            <a:r>
              <a:rPr lang="en-US" sz="2800" kern="0" dirty="0" err="1" smtClean="0">
                <a:solidFill>
                  <a:srgbClr val="009900"/>
                </a:solidFill>
                <a:ea typeface="+mj-ea"/>
                <a:cs typeface="+mj-cs"/>
              </a:rPr>
              <a:t>vs</a:t>
            </a:r>
            <a:r>
              <a:rPr lang="en-US" sz="2800" kern="0" dirty="0" smtClean="0">
                <a:solidFill>
                  <a:srgbClr val="009900"/>
                </a:solidFill>
                <a:ea typeface="+mj-ea"/>
                <a:cs typeface="+mj-cs"/>
              </a:rPr>
              <a:t> Digital Signature</a:t>
            </a:r>
            <a:endParaRPr lang="en-US" sz="2800" kern="0" dirty="0">
              <a:solidFill>
                <a:srgbClr val="009900"/>
              </a:solidFill>
              <a:ea typeface="+mj-ea"/>
              <a:cs typeface="+mj-cs"/>
            </a:endParaRPr>
          </a:p>
        </p:txBody>
      </p:sp>
      <p:sp>
        <p:nvSpPr>
          <p:cNvPr id="58370" name="AutoShape 2" descr="Image result for smil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3" name="AutoShape 2" descr="Image result for us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5" descr="Image result for key clip 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key clip 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user clipart"/>
          <p:cNvSpPr>
            <a:spLocks noChangeAspect="1" noChangeArrowheads="1"/>
          </p:cNvSpPr>
          <p:nvPr/>
        </p:nvSpPr>
        <p:spPr bwMode="auto">
          <a:xfrm>
            <a:off x="765175" y="6206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Text Box 7"/>
          <p:cNvSpPr txBox="1">
            <a:spLocks noChangeArrowheads="1"/>
          </p:cNvSpPr>
          <p:nvPr/>
        </p:nvSpPr>
        <p:spPr bwMode="auto">
          <a:xfrm>
            <a:off x="467544" y="1321023"/>
            <a:ext cx="3816424" cy="307777"/>
          </a:xfrm>
          <a:prstGeom prst="rect">
            <a:avLst/>
          </a:prstGeom>
          <a:noFill/>
          <a:ln w="9525">
            <a:noFill/>
            <a:miter lim="800000"/>
            <a:headEnd/>
            <a:tailEnd/>
          </a:ln>
        </p:spPr>
        <p:txBody>
          <a:bodyPr wrap="square">
            <a:spAutoFit/>
          </a:bodyPr>
          <a:lstStyle/>
          <a:p>
            <a:pPr>
              <a:spcBef>
                <a:spcPct val="50000"/>
              </a:spcBef>
            </a:pPr>
            <a:r>
              <a:rPr lang="en-US" sz="1400" dirty="0">
                <a:solidFill>
                  <a:srgbClr val="FF0000"/>
                </a:solidFill>
                <a:sym typeface="Symbol"/>
              </a:rPr>
              <a:t>-</a:t>
            </a:r>
            <a:r>
              <a:rPr lang="en-US" sz="1400" dirty="0" smtClean="0">
                <a:sym typeface="Symbol"/>
              </a:rPr>
              <a:t> Key distribution has to be done </a:t>
            </a:r>
            <a:r>
              <a:rPr lang="en-US" sz="1400" dirty="0" err="1" smtClean="0">
                <a:sym typeface="Symbol"/>
              </a:rPr>
              <a:t>apriori</a:t>
            </a:r>
            <a:r>
              <a:rPr lang="en-US" sz="1400" dirty="0">
                <a:sym typeface="Symbol"/>
              </a:rPr>
              <a:t>.</a:t>
            </a:r>
            <a:endParaRPr lang="en-US" sz="1400" baseline="30000" dirty="0" smtClean="0">
              <a:solidFill>
                <a:srgbClr val="0000FF"/>
              </a:solidFill>
            </a:endParaRPr>
          </a:p>
        </p:txBody>
      </p:sp>
      <p:sp>
        <p:nvSpPr>
          <p:cNvPr id="159" name="Text Box 7"/>
          <p:cNvSpPr txBox="1">
            <a:spLocks noChangeArrowheads="1"/>
          </p:cNvSpPr>
          <p:nvPr/>
        </p:nvSpPr>
        <p:spPr bwMode="auto">
          <a:xfrm>
            <a:off x="467544" y="2007424"/>
            <a:ext cx="3816424" cy="738664"/>
          </a:xfrm>
          <a:prstGeom prst="rect">
            <a:avLst/>
          </a:prstGeom>
          <a:noFill/>
          <a:ln w="9525">
            <a:noFill/>
            <a:miter lim="800000"/>
            <a:headEnd/>
            <a:tailEnd/>
          </a:ln>
        </p:spPr>
        <p:txBody>
          <a:bodyPr wrap="square">
            <a:spAutoFit/>
          </a:bodyPr>
          <a:lstStyle/>
          <a:p>
            <a:pPr>
              <a:spcBef>
                <a:spcPct val="50000"/>
              </a:spcBef>
            </a:pPr>
            <a:r>
              <a:rPr lang="en-US" sz="1400" dirty="0">
                <a:solidFill>
                  <a:srgbClr val="FF0000"/>
                </a:solidFill>
                <a:sym typeface="Symbol"/>
              </a:rPr>
              <a:t>-</a:t>
            </a:r>
            <a:r>
              <a:rPr lang="en-US" sz="1400" dirty="0" smtClean="0">
                <a:sym typeface="Symbol"/>
              </a:rPr>
              <a:t> In multi-verifier scenario, a signer/</a:t>
            </a:r>
            <a:r>
              <a:rPr lang="en-US" sz="1400" dirty="0" err="1" smtClean="0">
                <a:sym typeface="Symbol"/>
              </a:rPr>
              <a:t>prover</a:t>
            </a:r>
            <a:r>
              <a:rPr lang="en-US" sz="1400" dirty="0" smtClean="0">
                <a:sym typeface="Symbol"/>
              </a:rPr>
              <a:t> need to hold one secret </a:t>
            </a:r>
            <a:r>
              <a:rPr lang="en-US" sz="1400" dirty="0" smtClean="0">
                <a:sym typeface="Symbol"/>
              </a:rPr>
              <a:t>key for every verifier </a:t>
            </a:r>
            <a:endParaRPr lang="en-US" sz="1400" baseline="30000" dirty="0" smtClean="0">
              <a:solidFill>
                <a:srgbClr val="0000FF"/>
              </a:solidFill>
            </a:endParaRPr>
          </a:p>
        </p:txBody>
      </p:sp>
      <p:sp>
        <p:nvSpPr>
          <p:cNvPr id="45" name="Text Box 7"/>
          <p:cNvSpPr txBox="1">
            <a:spLocks noChangeArrowheads="1"/>
          </p:cNvSpPr>
          <p:nvPr/>
        </p:nvSpPr>
        <p:spPr bwMode="auto">
          <a:xfrm>
            <a:off x="4572000" y="2816930"/>
            <a:ext cx="4392488" cy="954107"/>
          </a:xfrm>
          <a:prstGeom prst="rect">
            <a:avLst/>
          </a:prstGeom>
          <a:noFill/>
          <a:ln w="9525">
            <a:noFill/>
            <a:miter lim="800000"/>
            <a:headEnd/>
            <a:tailEnd/>
          </a:ln>
        </p:spPr>
        <p:txBody>
          <a:bodyPr wrap="square">
            <a:spAutoFit/>
          </a:bodyPr>
          <a:lstStyle/>
          <a:p>
            <a:pPr>
              <a:spcBef>
                <a:spcPct val="50000"/>
              </a:spcBef>
            </a:pPr>
            <a:r>
              <a:rPr lang="en-US" sz="1400" dirty="0">
                <a:solidFill>
                  <a:srgbClr val="3366FF"/>
                </a:solidFill>
                <a:sym typeface="Symbol"/>
              </a:rPr>
              <a:t>+</a:t>
            </a:r>
            <a:r>
              <a:rPr lang="en-US" sz="1400" dirty="0" smtClean="0">
                <a:sym typeface="Symbol"/>
              </a:rPr>
              <a:t> Better suited for open </a:t>
            </a:r>
            <a:r>
              <a:rPr lang="en-US" sz="1400" dirty="0">
                <a:sym typeface="Symbol"/>
              </a:rPr>
              <a:t>e</a:t>
            </a:r>
            <a:r>
              <a:rPr lang="en-US" sz="1400" dirty="0" smtClean="0">
                <a:sym typeface="Symbol"/>
              </a:rPr>
              <a:t>nvironment (Internet) where two parties have not met personally but still want to communicate securely (Internet merchant &amp; Customer)</a:t>
            </a:r>
            <a:endParaRPr lang="en-US" sz="1400" baseline="30000" dirty="0" smtClean="0">
              <a:solidFill>
                <a:srgbClr val="0000FF"/>
              </a:solidFill>
            </a:endParaRPr>
          </a:p>
        </p:txBody>
      </p:sp>
      <p:sp>
        <p:nvSpPr>
          <p:cNvPr id="46" name="Text Box 7"/>
          <p:cNvSpPr txBox="1">
            <a:spLocks noChangeArrowheads="1"/>
          </p:cNvSpPr>
          <p:nvPr/>
        </p:nvSpPr>
        <p:spPr bwMode="auto">
          <a:xfrm>
            <a:off x="1187624" y="755412"/>
            <a:ext cx="2376264" cy="369332"/>
          </a:xfrm>
          <a:prstGeom prst="rect">
            <a:avLst/>
          </a:prstGeom>
          <a:noFill/>
          <a:ln w="9525">
            <a:noFill/>
            <a:miter lim="800000"/>
            <a:headEnd/>
            <a:tailEnd/>
          </a:ln>
        </p:spPr>
        <p:txBody>
          <a:bodyPr wrap="square">
            <a:spAutoFit/>
          </a:bodyPr>
          <a:lstStyle/>
          <a:p>
            <a:pPr algn="ctr">
              <a:spcBef>
                <a:spcPct val="50000"/>
              </a:spcBef>
            </a:pPr>
            <a:r>
              <a:rPr lang="en-US" dirty="0" smtClean="0">
                <a:solidFill>
                  <a:srgbClr val="0000FF"/>
                </a:solidFill>
                <a:sym typeface="Symbol"/>
              </a:rPr>
              <a:t>MAC</a:t>
            </a:r>
          </a:p>
        </p:txBody>
      </p:sp>
      <p:cxnSp>
        <p:nvCxnSpPr>
          <p:cNvPr id="47" name="Straight Connector 46"/>
          <p:cNvCxnSpPr/>
          <p:nvPr/>
        </p:nvCxnSpPr>
        <p:spPr>
          <a:xfrm>
            <a:off x="4283968" y="1196752"/>
            <a:ext cx="72008" cy="5040560"/>
          </a:xfrm>
          <a:prstGeom prst="line">
            <a:avLst/>
          </a:prstGeom>
        </p:spPr>
        <p:style>
          <a:lnRef idx="2">
            <a:schemeClr val="accent4"/>
          </a:lnRef>
          <a:fillRef idx="0">
            <a:schemeClr val="accent4"/>
          </a:fillRef>
          <a:effectRef idx="1">
            <a:schemeClr val="accent4"/>
          </a:effectRef>
          <a:fontRef idx="minor">
            <a:schemeClr val="tx1"/>
          </a:fontRef>
        </p:style>
      </p:cxnSp>
      <p:cxnSp>
        <p:nvCxnSpPr>
          <p:cNvPr id="48" name="Straight Connector 47"/>
          <p:cNvCxnSpPr/>
          <p:nvPr/>
        </p:nvCxnSpPr>
        <p:spPr>
          <a:xfrm>
            <a:off x="683568" y="1206044"/>
            <a:ext cx="7848872"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50" name="Straight Connector 49"/>
          <p:cNvCxnSpPr/>
          <p:nvPr/>
        </p:nvCxnSpPr>
        <p:spPr>
          <a:xfrm>
            <a:off x="683568" y="6237312"/>
            <a:ext cx="7848872" cy="0"/>
          </a:xfrm>
          <a:prstGeom prst="line">
            <a:avLst/>
          </a:prstGeom>
        </p:spPr>
        <p:style>
          <a:lnRef idx="2">
            <a:schemeClr val="accent4"/>
          </a:lnRef>
          <a:fillRef idx="0">
            <a:schemeClr val="accent4"/>
          </a:fillRef>
          <a:effectRef idx="1">
            <a:schemeClr val="accent4"/>
          </a:effectRef>
          <a:fontRef idx="minor">
            <a:schemeClr val="tx1"/>
          </a:fontRef>
        </p:style>
      </p:cxnSp>
      <p:sp>
        <p:nvSpPr>
          <p:cNvPr id="51" name="Text Box 7"/>
          <p:cNvSpPr txBox="1">
            <a:spLocks noChangeArrowheads="1"/>
          </p:cNvSpPr>
          <p:nvPr/>
        </p:nvSpPr>
        <p:spPr bwMode="auto">
          <a:xfrm>
            <a:off x="4788024" y="755412"/>
            <a:ext cx="3456384" cy="369332"/>
          </a:xfrm>
          <a:prstGeom prst="rect">
            <a:avLst/>
          </a:prstGeom>
          <a:noFill/>
          <a:ln w="9525">
            <a:noFill/>
            <a:miter lim="800000"/>
            <a:headEnd/>
            <a:tailEnd/>
          </a:ln>
        </p:spPr>
        <p:txBody>
          <a:bodyPr wrap="square">
            <a:spAutoFit/>
          </a:bodyPr>
          <a:lstStyle/>
          <a:p>
            <a:pPr algn="ctr">
              <a:spcBef>
                <a:spcPct val="50000"/>
              </a:spcBef>
            </a:pPr>
            <a:r>
              <a:rPr lang="en-US" dirty="0" smtClean="0">
                <a:solidFill>
                  <a:srgbClr val="0000FF"/>
                </a:solidFill>
                <a:sym typeface="Symbol"/>
              </a:rPr>
              <a:t>Digital Signature</a:t>
            </a:r>
          </a:p>
        </p:txBody>
      </p:sp>
      <p:sp>
        <p:nvSpPr>
          <p:cNvPr id="53" name="Text Box 7"/>
          <p:cNvSpPr txBox="1">
            <a:spLocks noChangeArrowheads="1"/>
          </p:cNvSpPr>
          <p:nvPr/>
        </p:nvSpPr>
        <p:spPr bwMode="auto">
          <a:xfrm>
            <a:off x="4572000" y="1321023"/>
            <a:ext cx="4752528" cy="307777"/>
          </a:xfrm>
          <a:prstGeom prst="rect">
            <a:avLst/>
          </a:prstGeom>
          <a:noFill/>
          <a:ln w="9525">
            <a:noFill/>
            <a:miter lim="800000"/>
            <a:headEnd/>
            <a:tailEnd/>
          </a:ln>
        </p:spPr>
        <p:txBody>
          <a:bodyPr wrap="square">
            <a:spAutoFit/>
          </a:bodyPr>
          <a:lstStyle/>
          <a:p>
            <a:pPr>
              <a:spcBef>
                <a:spcPct val="50000"/>
              </a:spcBef>
            </a:pPr>
            <a:r>
              <a:rPr lang="en-US" sz="1400" dirty="0">
                <a:solidFill>
                  <a:srgbClr val="3366FF"/>
                </a:solidFill>
                <a:sym typeface="Symbol"/>
              </a:rPr>
              <a:t>+</a:t>
            </a:r>
            <a:r>
              <a:rPr lang="en-US" sz="1400" dirty="0" smtClean="0">
                <a:sym typeface="Symbol"/>
              </a:rPr>
              <a:t> No such assumption needed!</a:t>
            </a:r>
            <a:endParaRPr lang="en-US" sz="1400" baseline="30000" dirty="0" smtClean="0">
              <a:solidFill>
                <a:srgbClr val="0000FF"/>
              </a:solidFill>
            </a:endParaRPr>
          </a:p>
        </p:txBody>
      </p:sp>
      <p:sp>
        <p:nvSpPr>
          <p:cNvPr id="55" name="Text Box 7"/>
          <p:cNvSpPr txBox="1">
            <a:spLocks noChangeArrowheads="1"/>
          </p:cNvSpPr>
          <p:nvPr/>
        </p:nvSpPr>
        <p:spPr bwMode="auto">
          <a:xfrm>
            <a:off x="4572000" y="1988840"/>
            <a:ext cx="4572000" cy="523220"/>
          </a:xfrm>
          <a:prstGeom prst="rect">
            <a:avLst/>
          </a:prstGeom>
          <a:noFill/>
          <a:ln w="9525">
            <a:noFill/>
            <a:miter lim="800000"/>
            <a:headEnd/>
            <a:tailEnd/>
          </a:ln>
        </p:spPr>
        <p:txBody>
          <a:bodyPr wrap="square">
            <a:spAutoFit/>
          </a:bodyPr>
          <a:lstStyle/>
          <a:p>
            <a:pPr>
              <a:spcBef>
                <a:spcPct val="50000"/>
              </a:spcBef>
            </a:pPr>
            <a:r>
              <a:rPr lang="en-US" sz="1400" dirty="0">
                <a:solidFill>
                  <a:srgbClr val="3366FF"/>
                </a:solidFill>
                <a:sym typeface="Symbol"/>
              </a:rPr>
              <a:t>+</a:t>
            </a:r>
            <a:r>
              <a:rPr lang="en-US" sz="1400" dirty="0" smtClean="0">
                <a:sym typeface="Symbol"/>
              </a:rPr>
              <a:t> One signer can setup a single public-key/secret key and all the verifiers can use the same public key</a:t>
            </a:r>
            <a:endParaRPr lang="en-US" sz="1400" baseline="30000" dirty="0" smtClean="0">
              <a:solidFill>
                <a:srgbClr val="0000FF"/>
              </a:solidFill>
            </a:endParaRPr>
          </a:p>
        </p:txBody>
      </p:sp>
      <p:sp>
        <p:nvSpPr>
          <p:cNvPr id="56" name="Text Box 7"/>
          <p:cNvSpPr txBox="1">
            <a:spLocks noChangeArrowheads="1"/>
          </p:cNvSpPr>
          <p:nvPr/>
        </p:nvSpPr>
        <p:spPr bwMode="auto">
          <a:xfrm>
            <a:off x="467544" y="2834933"/>
            <a:ext cx="3888432" cy="954107"/>
          </a:xfrm>
          <a:prstGeom prst="rect">
            <a:avLst/>
          </a:prstGeom>
          <a:noFill/>
          <a:ln w="9525">
            <a:noFill/>
            <a:miter lim="800000"/>
            <a:headEnd/>
            <a:tailEnd/>
          </a:ln>
        </p:spPr>
        <p:txBody>
          <a:bodyPr wrap="square">
            <a:spAutoFit/>
          </a:bodyPr>
          <a:lstStyle/>
          <a:p>
            <a:pPr>
              <a:spcBef>
                <a:spcPct val="50000"/>
              </a:spcBef>
            </a:pPr>
            <a:r>
              <a:rPr lang="en-US" sz="1400" dirty="0" smtClean="0">
                <a:solidFill>
                  <a:srgbClr val="FF0000"/>
                </a:solidFill>
                <a:sym typeface="Symbol"/>
              </a:rPr>
              <a:t>-</a:t>
            </a:r>
            <a:r>
              <a:rPr lang="en-US" sz="1400" dirty="0" smtClean="0">
                <a:sym typeface="Symbol"/>
              </a:rPr>
              <a:t> Well-suited for closed organization (university, private company, military). Does not work for open environment (Internet Merchant) </a:t>
            </a:r>
            <a:endParaRPr lang="en-US" sz="1400" baseline="30000" dirty="0" smtClean="0">
              <a:solidFill>
                <a:srgbClr val="0000FF"/>
              </a:solidFill>
            </a:endParaRPr>
          </a:p>
        </p:txBody>
      </p:sp>
      <p:sp>
        <p:nvSpPr>
          <p:cNvPr id="58" name="Text Box 7"/>
          <p:cNvSpPr txBox="1">
            <a:spLocks noChangeArrowheads="1"/>
          </p:cNvSpPr>
          <p:nvPr/>
        </p:nvSpPr>
        <p:spPr bwMode="auto">
          <a:xfrm>
            <a:off x="467544" y="3987061"/>
            <a:ext cx="3816424" cy="954107"/>
          </a:xfrm>
          <a:prstGeom prst="rect">
            <a:avLst/>
          </a:prstGeom>
          <a:noFill/>
          <a:ln w="9525">
            <a:noFill/>
            <a:miter lim="800000"/>
            <a:headEnd/>
            <a:tailEnd/>
          </a:ln>
        </p:spPr>
        <p:txBody>
          <a:bodyPr wrap="square">
            <a:spAutoFit/>
          </a:bodyPr>
          <a:lstStyle/>
          <a:p>
            <a:pPr>
              <a:spcBef>
                <a:spcPct val="50000"/>
              </a:spcBef>
            </a:pPr>
            <a:r>
              <a:rPr lang="en-US" sz="1400" dirty="0" smtClean="0">
                <a:solidFill>
                  <a:srgbClr val="3366FF"/>
                </a:solidFill>
                <a:sym typeface="Symbol"/>
              </a:rPr>
              <a:t>+</a:t>
            </a:r>
            <a:r>
              <a:rPr lang="en-US" sz="1400" dirty="0" smtClean="0">
                <a:sym typeface="Symbol"/>
              </a:rPr>
              <a:t> Very fast computation. Efficient Communication. Only way to do </a:t>
            </a:r>
            <a:r>
              <a:rPr lang="en-US" sz="1400" dirty="0" err="1" smtClean="0">
                <a:sym typeface="Symbol"/>
              </a:rPr>
              <a:t>auth</a:t>
            </a:r>
            <a:r>
              <a:rPr lang="en-US" sz="1400" dirty="0" smtClean="0">
                <a:sym typeface="Symbol"/>
              </a:rPr>
              <a:t> </a:t>
            </a:r>
            <a:r>
              <a:rPr lang="en-US" sz="1400" dirty="0" smtClean="0">
                <a:sym typeface="Symbol"/>
              </a:rPr>
              <a:t>in resource-constrained devices such as mobile, RFID, ATM cards </a:t>
            </a:r>
            <a:r>
              <a:rPr lang="en-US" sz="1400" dirty="0" err="1" smtClean="0">
                <a:sym typeface="Symbol"/>
              </a:rPr>
              <a:t>etc</a:t>
            </a:r>
            <a:endParaRPr lang="en-US" sz="1400" baseline="30000" dirty="0" smtClean="0">
              <a:solidFill>
                <a:srgbClr val="0000FF"/>
              </a:solidFill>
            </a:endParaRPr>
          </a:p>
        </p:txBody>
      </p:sp>
      <p:sp>
        <p:nvSpPr>
          <p:cNvPr id="59" name="Text Box 7"/>
          <p:cNvSpPr txBox="1">
            <a:spLocks noChangeArrowheads="1"/>
          </p:cNvSpPr>
          <p:nvPr/>
        </p:nvSpPr>
        <p:spPr bwMode="auto">
          <a:xfrm>
            <a:off x="4572000" y="4005064"/>
            <a:ext cx="4248472" cy="738664"/>
          </a:xfrm>
          <a:prstGeom prst="rect">
            <a:avLst/>
          </a:prstGeom>
          <a:noFill/>
          <a:ln w="9525">
            <a:noFill/>
            <a:miter lim="800000"/>
            <a:headEnd/>
            <a:tailEnd/>
          </a:ln>
        </p:spPr>
        <p:txBody>
          <a:bodyPr wrap="square">
            <a:spAutoFit/>
          </a:bodyPr>
          <a:lstStyle/>
          <a:p>
            <a:pPr>
              <a:spcBef>
                <a:spcPct val="50000"/>
              </a:spcBef>
            </a:pPr>
            <a:r>
              <a:rPr lang="en-US" sz="1400" dirty="0">
                <a:solidFill>
                  <a:srgbClr val="FF0000"/>
                </a:solidFill>
                <a:sym typeface="Symbol"/>
              </a:rPr>
              <a:t>-</a:t>
            </a:r>
            <a:r>
              <a:rPr lang="en-US" sz="1400" dirty="0" smtClean="0">
                <a:sym typeface="Symbol"/>
              </a:rPr>
              <a:t> Orders of magnitude slower than Private-key. </a:t>
            </a:r>
            <a:r>
              <a:rPr lang="en-US" sz="1400" dirty="0">
                <a:sym typeface="Symbol"/>
              </a:rPr>
              <a:t>H</a:t>
            </a:r>
            <a:r>
              <a:rPr lang="en-US" sz="1400" dirty="0" smtClean="0">
                <a:sym typeface="Symbol"/>
              </a:rPr>
              <a:t>eavy even for desktop computers while handling many operations at the same time </a:t>
            </a:r>
            <a:endParaRPr lang="en-US" sz="1400" baseline="30000" dirty="0" smtClean="0">
              <a:solidFill>
                <a:srgbClr val="0000FF"/>
              </a:solidFill>
            </a:endParaRPr>
          </a:p>
        </p:txBody>
      </p:sp>
      <p:sp>
        <p:nvSpPr>
          <p:cNvPr id="61" name="Text Box 7"/>
          <p:cNvSpPr txBox="1">
            <a:spLocks noChangeArrowheads="1"/>
          </p:cNvSpPr>
          <p:nvPr/>
        </p:nvSpPr>
        <p:spPr bwMode="auto">
          <a:xfrm>
            <a:off x="4499992" y="5005218"/>
            <a:ext cx="4104456" cy="307777"/>
          </a:xfrm>
          <a:prstGeom prst="rect">
            <a:avLst/>
          </a:prstGeom>
          <a:noFill/>
          <a:ln w="9525">
            <a:noFill/>
            <a:miter lim="800000"/>
            <a:headEnd/>
            <a:tailEnd/>
          </a:ln>
        </p:spPr>
        <p:txBody>
          <a:bodyPr wrap="square">
            <a:spAutoFit/>
          </a:bodyPr>
          <a:lstStyle/>
          <a:p>
            <a:pPr>
              <a:spcBef>
                <a:spcPct val="50000"/>
              </a:spcBef>
            </a:pPr>
            <a:r>
              <a:rPr lang="en-US" sz="1400" dirty="0">
                <a:solidFill>
                  <a:srgbClr val="3366FF"/>
                </a:solidFill>
                <a:sym typeface="Symbol"/>
              </a:rPr>
              <a:t>+</a:t>
            </a:r>
            <a:r>
              <a:rPr lang="en-US" sz="1400" dirty="0" smtClean="0">
                <a:sym typeface="Symbol"/>
              </a:rPr>
              <a:t> Public Verifiability &amp; Transferability</a:t>
            </a:r>
            <a:endParaRPr lang="en-US" sz="1400" baseline="30000" dirty="0" smtClean="0">
              <a:solidFill>
                <a:srgbClr val="0000FF"/>
              </a:solidFill>
            </a:endParaRPr>
          </a:p>
        </p:txBody>
      </p:sp>
      <p:sp>
        <p:nvSpPr>
          <p:cNvPr id="62" name="Text Box 7"/>
          <p:cNvSpPr txBox="1">
            <a:spLocks noChangeArrowheads="1"/>
          </p:cNvSpPr>
          <p:nvPr/>
        </p:nvSpPr>
        <p:spPr bwMode="auto">
          <a:xfrm>
            <a:off x="395536" y="5024963"/>
            <a:ext cx="3744416" cy="307777"/>
          </a:xfrm>
          <a:prstGeom prst="rect">
            <a:avLst/>
          </a:prstGeom>
          <a:noFill/>
          <a:ln w="9525">
            <a:noFill/>
            <a:miter lim="800000"/>
            <a:headEnd/>
            <a:tailEnd/>
          </a:ln>
        </p:spPr>
        <p:txBody>
          <a:bodyPr wrap="square">
            <a:spAutoFit/>
          </a:bodyPr>
          <a:lstStyle/>
          <a:p>
            <a:pPr>
              <a:spcBef>
                <a:spcPct val="50000"/>
              </a:spcBef>
            </a:pPr>
            <a:r>
              <a:rPr lang="en-US" sz="1400" dirty="0">
                <a:solidFill>
                  <a:srgbClr val="FF0000"/>
                </a:solidFill>
                <a:sym typeface="Symbol"/>
              </a:rPr>
              <a:t>-</a:t>
            </a:r>
            <a:r>
              <a:rPr lang="en-US" sz="1400" dirty="0" smtClean="0">
                <a:sym typeface="Symbol"/>
              </a:rPr>
              <a:t> NO Public Verifiability &amp; Transferability</a:t>
            </a:r>
            <a:endParaRPr lang="en-US" sz="1400" baseline="30000" dirty="0" smtClean="0">
              <a:solidFill>
                <a:srgbClr val="0000FF"/>
              </a:solidFill>
            </a:endParaRPr>
          </a:p>
        </p:txBody>
      </p:sp>
      <p:sp>
        <p:nvSpPr>
          <p:cNvPr id="64" name="Text Box 7"/>
          <p:cNvSpPr txBox="1">
            <a:spLocks noChangeArrowheads="1"/>
          </p:cNvSpPr>
          <p:nvPr/>
        </p:nvSpPr>
        <p:spPr bwMode="auto">
          <a:xfrm>
            <a:off x="4499992" y="1268760"/>
            <a:ext cx="4392488" cy="738664"/>
          </a:xfrm>
          <a:prstGeom prst="rect">
            <a:avLst/>
          </a:prstGeom>
          <a:solidFill>
            <a:srgbClr val="FFFF00"/>
          </a:solidFill>
          <a:ln w="9525">
            <a:noFill/>
            <a:miter lim="800000"/>
            <a:headEnd/>
            <a:tailEnd/>
          </a:ln>
        </p:spPr>
        <p:txBody>
          <a:bodyPr wrap="square">
            <a:spAutoFit/>
          </a:bodyPr>
          <a:lstStyle/>
          <a:p>
            <a:pPr>
              <a:spcBef>
                <a:spcPct val="50000"/>
              </a:spcBef>
            </a:pPr>
            <a:r>
              <a:rPr lang="en-US" sz="1400" dirty="0" smtClean="0">
                <a:sym typeface="Symbol"/>
              </a:rPr>
              <a:t>Not completely correct! Relies on the fact that there is a way to send the public key in an authenticated way to the verifiers</a:t>
            </a:r>
            <a:endParaRPr lang="en-US" sz="1400" baseline="30000" dirty="0" smtClean="0">
              <a:solidFill>
                <a:srgbClr val="0000FF"/>
              </a:solidFill>
            </a:endParaRPr>
          </a:p>
        </p:txBody>
      </p:sp>
      <p:sp>
        <p:nvSpPr>
          <p:cNvPr id="26" name="Text Box 7"/>
          <p:cNvSpPr txBox="1">
            <a:spLocks noChangeArrowheads="1"/>
          </p:cNvSpPr>
          <p:nvPr/>
        </p:nvSpPr>
        <p:spPr bwMode="auto">
          <a:xfrm>
            <a:off x="4499992" y="5569495"/>
            <a:ext cx="4320480" cy="307777"/>
          </a:xfrm>
          <a:prstGeom prst="rect">
            <a:avLst/>
          </a:prstGeom>
          <a:noFill/>
          <a:ln w="9525">
            <a:noFill/>
            <a:miter lim="800000"/>
            <a:headEnd/>
            <a:tailEnd/>
          </a:ln>
        </p:spPr>
        <p:txBody>
          <a:bodyPr wrap="square">
            <a:spAutoFit/>
          </a:bodyPr>
          <a:lstStyle/>
          <a:p>
            <a:pPr>
              <a:spcBef>
                <a:spcPct val="50000"/>
              </a:spcBef>
            </a:pPr>
            <a:r>
              <a:rPr lang="en-US" sz="1400" dirty="0">
                <a:solidFill>
                  <a:srgbClr val="3366FF"/>
                </a:solidFill>
                <a:sym typeface="Symbol"/>
              </a:rPr>
              <a:t>+</a:t>
            </a:r>
            <a:r>
              <a:rPr lang="en-US" sz="1400" dirty="0" smtClean="0">
                <a:sym typeface="Symbol"/>
              </a:rPr>
              <a:t> Non-repudiation (cannot deny to anyone)</a:t>
            </a:r>
            <a:endParaRPr lang="en-US" sz="1400" baseline="30000" dirty="0" smtClean="0">
              <a:solidFill>
                <a:srgbClr val="0000FF"/>
              </a:solidFill>
            </a:endParaRPr>
          </a:p>
        </p:txBody>
      </p:sp>
      <p:sp>
        <p:nvSpPr>
          <p:cNvPr id="27" name="Text Box 7"/>
          <p:cNvSpPr txBox="1">
            <a:spLocks noChangeArrowheads="1"/>
          </p:cNvSpPr>
          <p:nvPr/>
        </p:nvSpPr>
        <p:spPr bwMode="auto">
          <a:xfrm>
            <a:off x="395536" y="5570076"/>
            <a:ext cx="3744416" cy="523220"/>
          </a:xfrm>
          <a:prstGeom prst="rect">
            <a:avLst/>
          </a:prstGeom>
          <a:noFill/>
          <a:ln w="9525">
            <a:noFill/>
            <a:miter lim="800000"/>
            <a:headEnd/>
            <a:tailEnd/>
          </a:ln>
        </p:spPr>
        <p:txBody>
          <a:bodyPr wrap="square">
            <a:spAutoFit/>
          </a:bodyPr>
          <a:lstStyle/>
          <a:p>
            <a:pPr>
              <a:spcBef>
                <a:spcPct val="50000"/>
              </a:spcBef>
            </a:pPr>
            <a:r>
              <a:rPr lang="en-US" sz="1400" dirty="0">
                <a:solidFill>
                  <a:srgbClr val="FF0000"/>
                </a:solidFill>
                <a:sym typeface="Symbol"/>
              </a:rPr>
              <a:t>-</a:t>
            </a:r>
            <a:r>
              <a:rPr lang="en-US" sz="1400" dirty="0" smtClean="0">
                <a:sym typeface="Symbol"/>
              </a:rPr>
              <a:t> NO Non-repudiation (cannot deny only to the person holding the key)</a:t>
            </a:r>
            <a:endParaRPr lang="en-US" sz="1400" baseline="30000" dirty="0" smtClean="0">
              <a:solidFill>
                <a:srgbClr val="0000FF"/>
              </a:solidFill>
            </a:endParaRPr>
          </a:p>
        </p:txBody>
      </p:sp>
    </p:spTree>
    <p:extLst>
      <p:ext uri="{BB962C8B-B14F-4D97-AF65-F5344CB8AC3E}">
        <p14:creationId xmlns:p14="http://schemas.microsoft.com/office/powerpoint/2010/main" val="563639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45" grpId="0"/>
      <p:bldP spid="53" grpId="0"/>
      <p:bldP spid="55" grpId="0"/>
      <p:bldP spid="56" grpId="0"/>
      <p:bldP spid="58" grpId="0"/>
      <p:bldP spid="59" grpId="0"/>
      <p:bldP spid="61" grpId="0"/>
      <p:bldP spid="62" grpId="0"/>
      <p:bldP spid="64" grpId="0" animBg="1"/>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a:xfrm>
            <a:off x="467544" y="-5426"/>
            <a:ext cx="8424936" cy="482098"/>
          </a:xfrm>
          <a:prstGeom prst="rect">
            <a:avLst/>
          </a:prstGeom>
        </p:spPr>
        <p:txBody>
          <a:bodyPr/>
          <a:lstStyle/>
          <a:p>
            <a:pPr algn="ctr">
              <a:defRPr/>
            </a:pPr>
            <a:r>
              <a:rPr lang="en-US" sz="3400" kern="0" dirty="0" smtClean="0">
                <a:solidFill>
                  <a:srgbClr val="009900"/>
                </a:solidFill>
                <a:ea typeface="+mj-ea"/>
                <a:cs typeface="+mj-cs"/>
              </a:rPr>
              <a:t>Some Results on Digital Signatures</a:t>
            </a:r>
            <a:endParaRPr lang="en-US" sz="3400" kern="0" dirty="0">
              <a:solidFill>
                <a:srgbClr val="009900"/>
              </a:solidFill>
              <a:ea typeface="+mj-ea"/>
              <a:cs typeface="+mj-cs"/>
            </a:endParaRPr>
          </a:p>
        </p:txBody>
      </p:sp>
      <p:sp>
        <p:nvSpPr>
          <p:cNvPr id="24" name="Text Box 7"/>
          <p:cNvSpPr txBox="1">
            <a:spLocks noChangeArrowheads="1"/>
          </p:cNvSpPr>
          <p:nvPr/>
        </p:nvSpPr>
        <p:spPr bwMode="auto">
          <a:xfrm>
            <a:off x="323528" y="1340768"/>
            <a:ext cx="8136904" cy="523220"/>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sz="1400" dirty="0" smtClean="0">
                <a:solidFill>
                  <a:srgbClr val="FF0000"/>
                </a:solidFill>
              </a:rPr>
              <a:t>Feasibility Results for DS: </a:t>
            </a:r>
            <a:r>
              <a:rPr lang="en-US" sz="1400" dirty="0" smtClean="0"/>
              <a:t>Unlike PKE (which </a:t>
            </a:r>
            <a:r>
              <a:rPr lang="en-US" sz="1400" dirty="0" smtClean="0"/>
              <a:t>needs more </a:t>
            </a:r>
            <a:r>
              <a:rPr lang="en-US" sz="1400" dirty="0" smtClean="0"/>
              <a:t>assumption than HF/OWF), DS can be constructed just based on HF (in fact just from OWF) [</a:t>
            </a:r>
            <a:r>
              <a:rPr lang="en-US" sz="1400" dirty="0" err="1" smtClean="0"/>
              <a:t>Rompel</a:t>
            </a:r>
            <a:r>
              <a:rPr lang="en-US" sz="1400" dirty="0" smtClean="0"/>
              <a:t> STOC’90]</a:t>
            </a:r>
            <a:endParaRPr lang="en-US" sz="2000" baseline="30000" dirty="0" smtClean="0">
              <a:solidFill>
                <a:srgbClr val="0000FF"/>
              </a:solidFill>
            </a:endParaRPr>
          </a:p>
        </p:txBody>
      </p:sp>
      <p:sp>
        <p:nvSpPr>
          <p:cNvPr id="26" name="Text Box 7"/>
          <p:cNvSpPr txBox="1">
            <a:spLocks noChangeArrowheads="1"/>
          </p:cNvSpPr>
          <p:nvPr/>
        </p:nvSpPr>
        <p:spPr bwMode="auto">
          <a:xfrm>
            <a:off x="323528" y="2401724"/>
            <a:ext cx="8136904" cy="307777"/>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sz="1400" dirty="0" smtClean="0">
                <a:solidFill>
                  <a:srgbClr val="0000FF"/>
                </a:solidFill>
              </a:rPr>
              <a:t>DS Schemes in Practice</a:t>
            </a:r>
            <a:r>
              <a:rPr lang="en-US" sz="1400" dirty="0" smtClean="0">
                <a:solidFill>
                  <a:srgbClr val="0000FF"/>
                </a:solidFill>
              </a:rPr>
              <a:t>:</a:t>
            </a:r>
            <a:endParaRPr lang="en-US" sz="2000" baseline="30000" dirty="0" smtClean="0">
              <a:solidFill>
                <a:srgbClr val="0000FF"/>
              </a:solidFill>
            </a:endParaRPr>
          </a:p>
        </p:txBody>
      </p:sp>
      <p:sp>
        <p:nvSpPr>
          <p:cNvPr id="5" name="Rectangle 4"/>
          <p:cNvSpPr/>
          <p:nvPr/>
        </p:nvSpPr>
        <p:spPr>
          <a:xfrm>
            <a:off x="1331640" y="3553271"/>
            <a:ext cx="7007660" cy="307777"/>
          </a:xfrm>
          <a:prstGeom prst="rect">
            <a:avLst/>
          </a:prstGeom>
        </p:spPr>
        <p:txBody>
          <a:bodyPr wrap="none">
            <a:spAutoFit/>
          </a:bodyPr>
          <a:lstStyle/>
          <a:p>
            <a:pPr>
              <a:spcBef>
                <a:spcPct val="50000"/>
              </a:spcBef>
            </a:pPr>
            <a:r>
              <a:rPr lang="en-US" sz="1400" dirty="0" smtClean="0"/>
              <a:t>&gt;&gt; Digital Signature Algorithm (DSA)- DL + HF- </a:t>
            </a:r>
            <a:r>
              <a:rPr lang="en-US" sz="1400" dirty="0" smtClean="0">
                <a:solidFill>
                  <a:srgbClr val="0000FF"/>
                </a:solidFill>
              </a:rPr>
              <a:t>Digital Signature Standard (DSS) </a:t>
            </a:r>
            <a:r>
              <a:rPr lang="en-US" sz="1400" dirty="0" smtClean="0"/>
              <a:t>  </a:t>
            </a:r>
            <a:endParaRPr lang="en-US" sz="1400" baseline="30000" dirty="0">
              <a:solidFill>
                <a:srgbClr val="0000FF"/>
              </a:solidFill>
            </a:endParaRPr>
          </a:p>
        </p:txBody>
      </p:sp>
      <p:sp>
        <p:nvSpPr>
          <p:cNvPr id="28" name="Rectangle 27"/>
          <p:cNvSpPr/>
          <p:nvPr/>
        </p:nvSpPr>
        <p:spPr>
          <a:xfrm>
            <a:off x="1331640" y="3068960"/>
            <a:ext cx="6149602" cy="307777"/>
          </a:xfrm>
          <a:prstGeom prst="rect">
            <a:avLst/>
          </a:prstGeom>
        </p:spPr>
        <p:txBody>
          <a:bodyPr wrap="none">
            <a:spAutoFit/>
          </a:bodyPr>
          <a:lstStyle/>
          <a:p>
            <a:pPr>
              <a:spcBef>
                <a:spcPct val="50000"/>
              </a:spcBef>
            </a:pPr>
            <a:r>
              <a:rPr lang="en-US" sz="1400" dirty="0" smtClean="0"/>
              <a:t>&gt;&gt; RSA-FDH (Full Domain Hash) - RSA Assumption + HF – </a:t>
            </a:r>
            <a:r>
              <a:rPr lang="en-US" sz="1400" dirty="0" smtClean="0">
                <a:solidFill>
                  <a:srgbClr val="0000FF"/>
                </a:solidFill>
              </a:rPr>
              <a:t>PKCS #1 v2.1 </a:t>
            </a:r>
            <a:endParaRPr lang="en-US" sz="1400" baseline="30000" dirty="0">
              <a:solidFill>
                <a:srgbClr val="0000FF"/>
              </a:solidFill>
            </a:endParaRPr>
          </a:p>
        </p:txBody>
      </p:sp>
    </p:spTree>
    <p:extLst>
      <p:ext uri="{BB962C8B-B14F-4D97-AF65-F5344CB8AC3E}">
        <p14:creationId xmlns:p14="http://schemas.microsoft.com/office/powerpoint/2010/main" val="3290064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txBox="1">
            <a:spLocks noChangeArrowheads="1"/>
          </p:cNvSpPr>
          <p:nvPr/>
        </p:nvSpPr>
        <p:spPr>
          <a:xfrm>
            <a:off x="35496" y="-27384"/>
            <a:ext cx="9217024" cy="468052"/>
          </a:xfrm>
          <a:prstGeom prst="rect">
            <a:avLst/>
          </a:prstGeom>
        </p:spPr>
        <p:txBody>
          <a:bodyPr/>
          <a:lstStyle/>
          <a:p>
            <a:pPr algn="ctr">
              <a:defRPr/>
            </a:pPr>
            <a:r>
              <a:rPr lang="en-US" sz="2600" kern="0" dirty="0" smtClean="0">
                <a:solidFill>
                  <a:srgbClr val="009900"/>
                </a:solidFill>
                <a:ea typeface="+mj-ea"/>
                <a:cs typeface="+mj-cs"/>
              </a:rPr>
              <a:t>Digital Certificates and Public-key Infrastructure (PKI)  </a:t>
            </a:r>
          </a:p>
        </p:txBody>
      </p:sp>
      <p:sp>
        <p:nvSpPr>
          <p:cNvPr id="2050" name="AutoShape 2"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71" name="Picture 2"/>
          <p:cNvPicPr>
            <a:picLocks noChangeAspect="1" noChangeArrowheads="1"/>
          </p:cNvPicPr>
          <p:nvPr/>
        </p:nvPicPr>
        <p:blipFill>
          <a:blip r:embed="rId3" cstate="print"/>
          <a:srcRect/>
          <a:stretch>
            <a:fillRect/>
          </a:stretch>
        </p:blipFill>
        <p:spPr bwMode="auto">
          <a:xfrm>
            <a:off x="7092280" y="3789040"/>
            <a:ext cx="903211" cy="864096"/>
          </a:xfrm>
          <a:prstGeom prst="rect">
            <a:avLst/>
          </a:prstGeom>
          <a:noFill/>
          <a:ln w="9525">
            <a:noFill/>
            <a:miter lim="800000"/>
            <a:headEnd/>
            <a:tailEnd/>
          </a:ln>
        </p:spPr>
      </p:pic>
      <p:pic>
        <p:nvPicPr>
          <p:cNvPr id="72" name="Picture 3"/>
          <p:cNvPicPr>
            <a:picLocks noChangeAspect="1" noChangeArrowheads="1"/>
          </p:cNvPicPr>
          <p:nvPr/>
        </p:nvPicPr>
        <p:blipFill>
          <a:blip r:embed="rId4" cstate="print"/>
          <a:srcRect/>
          <a:stretch>
            <a:fillRect/>
          </a:stretch>
        </p:blipFill>
        <p:spPr bwMode="auto">
          <a:xfrm>
            <a:off x="1187623" y="3789040"/>
            <a:ext cx="864097" cy="864096"/>
          </a:xfrm>
          <a:prstGeom prst="rect">
            <a:avLst/>
          </a:prstGeom>
          <a:noFill/>
          <a:ln w="9525">
            <a:noFill/>
            <a:miter lim="800000"/>
            <a:headEnd/>
            <a:tailEnd/>
          </a:ln>
        </p:spPr>
      </p:pic>
      <p:sp>
        <p:nvSpPr>
          <p:cNvPr id="75" name="Text Box 7"/>
          <p:cNvSpPr txBox="1">
            <a:spLocks noChangeArrowheads="1"/>
          </p:cNvSpPr>
          <p:nvPr/>
        </p:nvSpPr>
        <p:spPr bwMode="auto">
          <a:xfrm>
            <a:off x="179512" y="692696"/>
            <a:ext cx="1719808"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Public-key World</a:t>
            </a:r>
            <a:endParaRPr lang="en-US" baseline="30000" dirty="0" smtClean="0">
              <a:solidFill>
                <a:srgbClr val="0000FF"/>
              </a:solidFill>
            </a:endParaRPr>
          </a:p>
        </p:txBody>
      </p:sp>
      <p:cxnSp>
        <p:nvCxnSpPr>
          <p:cNvPr id="76" name="Straight Arrow Connector 75"/>
          <p:cNvCxnSpPr/>
          <p:nvPr/>
        </p:nvCxnSpPr>
        <p:spPr>
          <a:xfrm>
            <a:off x="2123728" y="4221088"/>
            <a:ext cx="496855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 Box 7"/>
          <p:cNvSpPr txBox="1">
            <a:spLocks noChangeArrowheads="1"/>
          </p:cNvSpPr>
          <p:nvPr/>
        </p:nvSpPr>
        <p:spPr bwMode="auto">
          <a:xfrm>
            <a:off x="3788296" y="3913311"/>
            <a:ext cx="193583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My public-key is </a:t>
            </a:r>
            <a:r>
              <a:rPr lang="en-US" sz="1400" dirty="0" err="1" smtClean="0">
                <a:sym typeface="Symbol"/>
              </a:rPr>
              <a:t>pk</a:t>
            </a:r>
            <a:r>
              <a:rPr lang="en-US" baseline="-25000" dirty="0" err="1" smtClean="0">
                <a:sym typeface="Symbol"/>
              </a:rPr>
              <a:t>S</a:t>
            </a:r>
            <a:endParaRPr lang="en-US" baseline="-25000" dirty="0" smtClean="0">
              <a:solidFill>
                <a:srgbClr val="0000FF"/>
              </a:solidFill>
            </a:endParaRPr>
          </a:p>
        </p:txBody>
      </p:sp>
      <p:grpSp>
        <p:nvGrpSpPr>
          <p:cNvPr id="78" name="Group 77"/>
          <p:cNvGrpSpPr/>
          <p:nvPr/>
        </p:nvGrpSpPr>
        <p:grpSpPr>
          <a:xfrm>
            <a:off x="6660232" y="2420888"/>
            <a:ext cx="2592288" cy="1152128"/>
            <a:chOff x="677396" y="5805264"/>
            <a:chExt cx="1407242" cy="614468"/>
          </a:xfrm>
        </p:grpSpPr>
        <p:sp>
          <p:nvSpPr>
            <p:cNvPr id="79" name="Cloud Callout 78"/>
            <p:cNvSpPr/>
            <p:nvPr/>
          </p:nvSpPr>
          <p:spPr>
            <a:xfrm>
              <a:off x="677396" y="5805264"/>
              <a:ext cx="1329062" cy="614468"/>
            </a:xfrm>
            <a:prstGeom prst="cloudCallout">
              <a:avLst/>
            </a:prstGeom>
            <a:solidFill>
              <a:srgbClr val="D2F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Text Box 7"/>
            <p:cNvSpPr txBox="1">
              <a:spLocks noChangeArrowheads="1"/>
            </p:cNvSpPr>
            <p:nvPr/>
          </p:nvSpPr>
          <p:spPr bwMode="auto">
            <a:xfrm>
              <a:off x="794666" y="5958881"/>
              <a:ext cx="1289972" cy="279051"/>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Is </a:t>
              </a:r>
              <a:r>
                <a:rPr lang="en-US" sz="1400" dirty="0" err="1" smtClean="0">
                  <a:sym typeface="Symbol"/>
                </a:rPr>
                <a:t>pk</a:t>
              </a:r>
              <a:r>
                <a:rPr lang="en-US" baseline="-25000" dirty="0" err="1" smtClean="0">
                  <a:sym typeface="Symbol"/>
                </a:rPr>
                <a:t>S</a:t>
              </a:r>
              <a:r>
                <a:rPr lang="en-US" sz="1400" dirty="0" smtClean="0">
                  <a:sym typeface="Symbol"/>
                </a:rPr>
                <a:t> indeed a genuine public-key of </a:t>
              </a:r>
              <a:r>
                <a:rPr lang="en-US" sz="1400" dirty="0" err="1" smtClean="0">
                  <a:sym typeface="Symbol"/>
                </a:rPr>
                <a:t>Sita</a:t>
              </a:r>
              <a:r>
                <a:rPr lang="en-US" sz="1400" dirty="0" smtClean="0">
                  <a:sym typeface="Symbol"/>
                </a:rPr>
                <a:t> ?</a:t>
              </a:r>
              <a:endParaRPr lang="en-US" sz="1400" baseline="30000" dirty="0" smtClean="0"/>
            </a:p>
          </p:txBody>
        </p:sp>
      </p:grpSp>
      <p:sp>
        <p:nvSpPr>
          <p:cNvPr id="82" name="Text Box 7"/>
          <p:cNvSpPr txBox="1">
            <a:spLocks noChangeArrowheads="1"/>
          </p:cNvSpPr>
          <p:nvPr/>
        </p:nvSpPr>
        <p:spPr bwMode="auto">
          <a:xfrm>
            <a:off x="1268016" y="4705399"/>
            <a:ext cx="567680" cy="307777"/>
          </a:xfrm>
          <a:prstGeom prst="rect">
            <a:avLst/>
          </a:prstGeom>
          <a:noFill/>
          <a:ln w="9525">
            <a:noFill/>
            <a:miter lim="800000"/>
            <a:headEnd/>
            <a:tailEnd/>
          </a:ln>
        </p:spPr>
        <p:txBody>
          <a:bodyPr wrap="square">
            <a:spAutoFit/>
          </a:bodyPr>
          <a:lstStyle/>
          <a:p>
            <a:pPr>
              <a:spcBef>
                <a:spcPct val="50000"/>
              </a:spcBef>
            </a:pPr>
            <a:r>
              <a:rPr lang="en-US" sz="1400" dirty="0" err="1" smtClean="0">
                <a:sym typeface="Symbol"/>
              </a:rPr>
              <a:t>Sita</a:t>
            </a:r>
            <a:endParaRPr lang="en-US" baseline="30000" dirty="0" smtClean="0">
              <a:solidFill>
                <a:srgbClr val="0000FF"/>
              </a:solidFill>
            </a:endParaRPr>
          </a:p>
        </p:txBody>
      </p:sp>
      <p:sp>
        <p:nvSpPr>
          <p:cNvPr id="83" name="Text Box 7"/>
          <p:cNvSpPr txBox="1">
            <a:spLocks noChangeArrowheads="1"/>
          </p:cNvSpPr>
          <p:nvPr/>
        </p:nvSpPr>
        <p:spPr bwMode="auto">
          <a:xfrm>
            <a:off x="7236295" y="4705399"/>
            <a:ext cx="759195"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Rama</a:t>
            </a:r>
            <a:endParaRPr lang="en-US" baseline="30000" dirty="0" smtClean="0">
              <a:solidFill>
                <a:srgbClr val="0000FF"/>
              </a:solidFill>
            </a:endParaRPr>
          </a:p>
        </p:txBody>
      </p:sp>
      <p:sp>
        <p:nvSpPr>
          <p:cNvPr id="8" name="AutoShape 2" descr="Image result for shiva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Text Box 7"/>
          <p:cNvSpPr txBox="1">
            <a:spLocks noChangeArrowheads="1"/>
          </p:cNvSpPr>
          <p:nvPr/>
        </p:nvSpPr>
        <p:spPr bwMode="auto">
          <a:xfrm>
            <a:off x="35496" y="4201343"/>
            <a:ext cx="1219944"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a:t>
            </a:r>
            <a:r>
              <a:rPr lang="en-US" sz="1400" dirty="0" err="1" smtClean="0">
                <a:sym typeface="Symbol"/>
              </a:rPr>
              <a:t>pk</a:t>
            </a:r>
            <a:r>
              <a:rPr lang="en-US" baseline="-25000" dirty="0" err="1">
                <a:sym typeface="Symbol"/>
              </a:rPr>
              <a:t>S</a:t>
            </a:r>
            <a:r>
              <a:rPr lang="en-US" sz="1400" dirty="0" smtClean="0">
                <a:sym typeface="Symbol"/>
              </a:rPr>
              <a:t>, </a:t>
            </a:r>
            <a:r>
              <a:rPr lang="en-US" sz="1400" dirty="0" err="1" smtClean="0">
                <a:sym typeface="Symbol"/>
              </a:rPr>
              <a:t>sk</a:t>
            </a:r>
            <a:r>
              <a:rPr lang="en-US" baseline="-25000" dirty="0" err="1">
                <a:sym typeface="Symbol"/>
              </a:rPr>
              <a:t>S</a:t>
            </a:r>
            <a:r>
              <a:rPr lang="en-US" sz="1400" dirty="0" smtClean="0">
                <a:sym typeface="Symbol"/>
              </a:rPr>
              <a:t>)</a:t>
            </a:r>
            <a:endParaRPr lang="en-US" baseline="-25000" dirty="0" smtClean="0">
              <a:solidFill>
                <a:srgbClr val="0000FF"/>
              </a:solidFill>
            </a:endParaRPr>
          </a:p>
        </p:txBody>
      </p:sp>
    </p:spTree>
    <p:extLst>
      <p:ext uri="{BB962C8B-B14F-4D97-AF65-F5344CB8AC3E}">
        <p14:creationId xmlns:p14="http://schemas.microsoft.com/office/powerpoint/2010/main" val="3223687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5496" y="548680"/>
            <a:ext cx="9001000" cy="446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
          <p:cNvSpPr txBox="1">
            <a:spLocks noChangeArrowheads="1"/>
          </p:cNvSpPr>
          <p:nvPr/>
        </p:nvSpPr>
        <p:spPr>
          <a:xfrm>
            <a:off x="35496" y="-27384"/>
            <a:ext cx="9217024" cy="468052"/>
          </a:xfrm>
          <a:prstGeom prst="rect">
            <a:avLst/>
          </a:prstGeom>
        </p:spPr>
        <p:txBody>
          <a:bodyPr/>
          <a:lstStyle/>
          <a:p>
            <a:pPr algn="ctr">
              <a:defRPr/>
            </a:pPr>
            <a:r>
              <a:rPr lang="en-US" sz="2600" kern="0" dirty="0" smtClean="0">
                <a:solidFill>
                  <a:srgbClr val="009900"/>
                </a:solidFill>
                <a:ea typeface="+mj-ea"/>
                <a:cs typeface="+mj-cs"/>
              </a:rPr>
              <a:t>Digital Certificates and Public-key Infrastructure (PKI)  </a:t>
            </a:r>
          </a:p>
        </p:txBody>
      </p:sp>
      <p:sp>
        <p:nvSpPr>
          <p:cNvPr id="2050" name="AutoShape 2"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71" name="Picture 2"/>
          <p:cNvPicPr>
            <a:picLocks noChangeAspect="1" noChangeArrowheads="1"/>
          </p:cNvPicPr>
          <p:nvPr/>
        </p:nvPicPr>
        <p:blipFill>
          <a:blip r:embed="rId3" cstate="print"/>
          <a:srcRect/>
          <a:stretch>
            <a:fillRect/>
          </a:stretch>
        </p:blipFill>
        <p:spPr bwMode="auto">
          <a:xfrm>
            <a:off x="7092280" y="3789040"/>
            <a:ext cx="903211" cy="864096"/>
          </a:xfrm>
          <a:prstGeom prst="rect">
            <a:avLst/>
          </a:prstGeom>
          <a:noFill/>
          <a:ln w="9525">
            <a:noFill/>
            <a:miter lim="800000"/>
            <a:headEnd/>
            <a:tailEnd/>
          </a:ln>
        </p:spPr>
      </p:pic>
      <p:pic>
        <p:nvPicPr>
          <p:cNvPr id="72" name="Picture 3"/>
          <p:cNvPicPr>
            <a:picLocks noChangeAspect="1" noChangeArrowheads="1"/>
          </p:cNvPicPr>
          <p:nvPr/>
        </p:nvPicPr>
        <p:blipFill>
          <a:blip r:embed="rId4" cstate="print"/>
          <a:srcRect/>
          <a:stretch>
            <a:fillRect/>
          </a:stretch>
        </p:blipFill>
        <p:spPr bwMode="auto">
          <a:xfrm>
            <a:off x="1187623" y="3789040"/>
            <a:ext cx="864097" cy="864096"/>
          </a:xfrm>
          <a:prstGeom prst="rect">
            <a:avLst/>
          </a:prstGeom>
          <a:noFill/>
          <a:ln w="9525">
            <a:noFill/>
            <a:miter lim="800000"/>
            <a:headEnd/>
            <a:tailEnd/>
          </a:ln>
        </p:spPr>
      </p:pic>
      <p:cxnSp>
        <p:nvCxnSpPr>
          <p:cNvPr id="76" name="Straight Arrow Connector 75"/>
          <p:cNvCxnSpPr/>
          <p:nvPr/>
        </p:nvCxnSpPr>
        <p:spPr>
          <a:xfrm>
            <a:off x="2123728" y="4221088"/>
            <a:ext cx="496855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 Box 7"/>
          <p:cNvSpPr txBox="1">
            <a:spLocks noChangeArrowheads="1"/>
          </p:cNvSpPr>
          <p:nvPr/>
        </p:nvSpPr>
        <p:spPr bwMode="auto">
          <a:xfrm>
            <a:off x="3788296" y="3913311"/>
            <a:ext cx="193583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My public-key is </a:t>
            </a:r>
            <a:r>
              <a:rPr lang="en-US" sz="1400" dirty="0" err="1" smtClean="0">
                <a:sym typeface="Symbol"/>
              </a:rPr>
              <a:t>pk</a:t>
            </a:r>
            <a:r>
              <a:rPr lang="en-US" baseline="-25000" dirty="0" err="1" smtClean="0">
                <a:sym typeface="Symbol"/>
              </a:rPr>
              <a:t>S</a:t>
            </a:r>
            <a:endParaRPr lang="en-US" baseline="-25000" dirty="0" smtClean="0">
              <a:solidFill>
                <a:srgbClr val="0000FF"/>
              </a:solidFill>
            </a:endParaRPr>
          </a:p>
        </p:txBody>
      </p:sp>
      <p:sp>
        <p:nvSpPr>
          <p:cNvPr id="82" name="Text Box 7"/>
          <p:cNvSpPr txBox="1">
            <a:spLocks noChangeArrowheads="1"/>
          </p:cNvSpPr>
          <p:nvPr/>
        </p:nvSpPr>
        <p:spPr bwMode="auto">
          <a:xfrm>
            <a:off x="1268016" y="4705399"/>
            <a:ext cx="567680" cy="307777"/>
          </a:xfrm>
          <a:prstGeom prst="rect">
            <a:avLst/>
          </a:prstGeom>
          <a:noFill/>
          <a:ln w="9525">
            <a:noFill/>
            <a:miter lim="800000"/>
            <a:headEnd/>
            <a:tailEnd/>
          </a:ln>
        </p:spPr>
        <p:txBody>
          <a:bodyPr wrap="square">
            <a:spAutoFit/>
          </a:bodyPr>
          <a:lstStyle/>
          <a:p>
            <a:pPr>
              <a:spcBef>
                <a:spcPct val="50000"/>
              </a:spcBef>
            </a:pPr>
            <a:r>
              <a:rPr lang="en-US" sz="1400" dirty="0" err="1" smtClean="0">
                <a:sym typeface="Symbol"/>
              </a:rPr>
              <a:t>Sita</a:t>
            </a:r>
            <a:endParaRPr lang="en-US" baseline="30000" dirty="0" smtClean="0">
              <a:solidFill>
                <a:srgbClr val="0000FF"/>
              </a:solidFill>
            </a:endParaRPr>
          </a:p>
        </p:txBody>
      </p:sp>
      <p:sp>
        <p:nvSpPr>
          <p:cNvPr id="83" name="Text Box 7"/>
          <p:cNvSpPr txBox="1">
            <a:spLocks noChangeArrowheads="1"/>
          </p:cNvSpPr>
          <p:nvPr/>
        </p:nvSpPr>
        <p:spPr bwMode="auto">
          <a:xfrm>
            <a:off x="7236295" y="4705399"/>
            <a:ext cx="759195"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Rama</a:t>
            </a:r>
            <a:endParaRPr lang="en-US" baseline="30000" dirty="0" smtClean="0">
              <a:solidFill>
                <a:srgbClr val="0000FF"/>
              </a:solidFill>
            </a:endParaRPr>
          </a:p>
        </p:txBody>
      </p:sp>
      <p:sp>
        <p:nvSpPr>
          <p:cNvPr id="8" name="AutoShape 2" descr="Image result for shiva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8977" y="1163933"/>
            <a:ext cx="1017079" cy="1184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 name="Text Box 7"/>
          <p:cNvSpPr txBox="1">
            <a:spLocks noChangeArrowheads="1"/>
          </p:cNvSpPr>
          <p:nvPr/>
        </p:nvSpPr>
        <p:spPr bwMode="auto">
          <a:xfrm>
            <a:off x="3716288" y="692696"/>
            <a:ext cx="2223864"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Trusted Authority</a:t>
            </a:r>
            <a:endParaRPr lang="en-US" baseline="30000" dirty="0" smtClean="0">
              <a:solidFill>
                <a:srgbClr val="0000FF"/>
              </a:solidFill>
            </a:endParaRPr>
          </a:p>
        </p:txBody>
      </p:sp>
      <p:sp>
        <p:nvSpPr>
          <p:cNvPr id="18" name="Text Box 7"/>
          <p:cNvSpPr txBox="1">
            <a:spLocks noChangeArrowheads="1"/>
          </p:cNvSpPr>
          <p:nvPr/>
        </p:nvSpPr>
        <p:spPr bwMode="auto">
          <a:xfrm>
            <a:off x="2771800" y="1196752"/>
            <a:ext cx="1219944"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a:t>
            </a:r>
            <a:r>
              <a:rPr lang="en-US" sz="1400" dirty="0" err="1" smtClean="0">
                <a:sym typeface="Symbol"/>
              </a:rPr>
              <a:t>pk</a:t>
            </a:r>
            <a:r>
              <a:rPr lang="en-US" baseline="-25000" dirty="0" err="1" smtClean="0">
                <a:sym typeface="Symbol"/>
              </a:rPr>
              <a:t>M</a:t>
            </a:r>
            <a:r>
              <a:rPr lang="en-US" sz="1400" dirty="0" smtClean="0">
                <a:sym typeface="Symbol"/>
              </a:rPr>
              <a:t>, </a:t>
            </a:r>
            <a:r>
              <a:rPr lang="en-US" sz="1400" dirty="0" err="1" smtClean="0">
                <a:sym typeface="Symbol"/>
              </a:rPr>
              <a:t>sk</a:t>
            </a:r>
            <a:r>
              <a:rPr lang="en-US" baseline="-25000" dirty="0" err="1" smtClean="0">
                <a:sym typeface="Symbol"/>
              </a:rPr>
              <a:t>M</a:t>
            </a:r>
            <a:r>
              <a:rPr lang="en-US" sz="1400" dirty="0" smtClean="0">
                <a:sym typeface="Symbol"/>
              </a:rPr>
              <a:t>)</a:t>
            </a:r>
            <a:endParaRPr lang="en-US" baseline="-25000" dirty="0" smtClean="0">
              <a:solidFill>
                <a:srgbClr val="0000FF"/>
              </a:solidFill>
            </a:endParaRPr>
          </a:p>
        </p:txBody>
      </p:sp>
      <p:grpSp>
        <p:nvGrpSpPr>
          <p:cNvPr id="4" name="Group 3"/>
          <p:cNvGrpSpPr/>
          <p:nvPr/>
        </p:nvGrpSpPr>
        <p:grpSpPr>
          <a:xfrm>
            <a:off x="6516216" y="2420888"/>
            <a:ext cx="2448272" cy="1152128"/>
            <a:chOff x="4355976" y="5085184"/>
            <a:chExt cx="2448272" cy="1152128"/>
          </a:xfrm>
        </p:grpSpPr>
        <p:grpSp>
          <p:nvGrpSpPr>
            <p:cNvPr id="78" name="Group 77"/>
            <p:cNvGrpSpPr/>
            <p:nvPr/>
          </p:nvGrpSpPr>
          <p:grpSpPr>
            <a:xfrm>
              <a:off x="4355976" y="5085184"/>
              <a:ext cx="2448272" cy="1152128"/>
              <a:chOff x="677396" y="5805264"/>
              <a:chExt cx="1329062" cy="614468"/>
            </a:xfrm>
          </p:grpSpPr>
          <p:sp>
            <p:nvSpPr>
              <p:cNvPr id="79" name="Cloud Callout 78"/>
              <p:cNvSpPr/>
              <p:nvPr/>
            </p:nvSpPr>
            <p:spPr>
              <a:xfrm>
                <a:off x="677396" y="5805264"/>
                <a:ext cx="1329062" cy="614468"/>
              </a:xfrm>
              <a:prstGeom prst="cloudCallout">
                <a:avLst/>
              </a:prstGeom>
              <a:solidFill>
                <a:srgbClr val="D2F5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Text Box 7"/>
              <p:cNvSpPr txBox="1">
                <a:spLocks noChangeArrowheads="1"/>
              </p:cNvSpPr>
              <p:nvPr/>
            </p:nvSpPr>
            <p:spPr bwMode="auto">
              <a:xfrm>
                <a:off x="755576" y="5987064"/>
                <a:ext cx="1172702" cy="279051"/>
              </a:xfrm>
              <a:prstGeom prst="rect">
                <a:avLst/>
              </a:prstGeom>
              <a:noFill/>
              <a:ln w="9525">
                <a:noFill/>
                <a:miter lim="800000"/>
                <a:headEnd/>
                <a:tailEnd/>
              </a:ln>
            </p:spPr>
            <p:txBody>
              <a:bodyPr wrap="square">
                <a:spAutoFit/>
              </a:bodyPr>
              <a:lstStyle/>
              <a:p>
                <a:pPr>
                  <a:spcBef>
                    <a:spcPct val="50000"/>
                  </a:spcBef>
                </a:pPr>
                <a:r>
                  <a:rPr lang="en-US" sz="1400" dirty="0">
                    <a:sym typeface="Symbol"/>
                  </a:rPr>
                  <a:t>K</a:t>
                </a:r>
                <a:r>
                  <a:rPr lang="en-US" sz="1400" dirty="0" smtClean="0">
                    <a:sym typeface="Symbol"/>
                  </a:rPr>
                  <a:t>nows that the public-key of             is </a:t>
                </a:r>
                <a:r>
                  <a:rPr lang="en-US" sz="1400" dirty="0" err="1" smtClean="0">
                    <a:sym typeface="Symbol"/>
                  </a:rPr>
                  <a:t>pk</a:t>
                </a:r>
                <a:r>
                  <a:rPr lang="en-US" baseline="-25000" dirty="0" err="1" smtClean="0">
                    <a:sym typeface="Symbol"/>
                  </a:rPr>
                  <a:t>M</a:t>
                </a:r>
                <a:endParaRPr lang="en-US" sz="1400" baseline="30000" dirty="0" smtClean="0"/>
              </a:p>
            </p:txBody>
          </p:sp>
        </p:grpSp>
        <p:pic>
          <p:nvPicPr>
            <p:cNvPr id="2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072" y="5733955"/>
              <a:ext cx="432048" cy="503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 name="Text Box 7"/>
          <p:cNvSpPr txBox="1">
            <a:spLocks noChangeArrowheads="1"/>
          </p:cNvSpPr>
          <p:nvPr/>
        </p:nvSpPr>
        <p:spPr bwMode="auto">
          <a:xfrm>
            <a:off x="35496" y="4201343"/>
            <a:ext cx="1219944"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a:t>
            </a:r>
            <a:r>
              <a:rPr lang="en-US" sz="1400" dirty="0" err="1" smtClean="0">
                <a:sym typeface="Symbol"/>
              </a:rPr>
              <a:t>pk</a:t>
            </a:r>
            <a:r>
              <a:rPr lang="en-US" baseline="-25000" dirty="0" err="1">
                <a:sym typeface="Symbol"/>
              </a:rPr>
              <a:t>S</a:t>
            </a:r>
            <a:r>
              <a:rPr lang="en-US" sz="1400" dirty="0" smtClean="0">
                <a:sym typeface="Symbol"/>
              </a:rPr>
              <a:t>, </a:t>
            </a:r>
            <a:r>
              <a:rPr lang="en-US" sz="1400" dirty="0" err="1" smtClean="0">
                <a:sym typeface="Symbol"/>
              </a:rPr>
              <a:t>sk</a:t>
            </a:r>
            <a:r>
              <a:rPr lang="en-US" baseline="-25000" dirty="0" err="1">
                <a:sym typeface="Symbol"/>
              </a:rPr>
              <a:t>S</a:t>
            </a:r>
            <a:r>
              <a:rPr lang="en-US" sz="1400" dirty="0" smtClean="0">
                <a:sym typeface="Symbol"/>
              </a:rPr>
              <a:t>)</a:t>
            </a:r>
            <a:endParaRPr lang="en-US" baseline="-25000" dirty="0" smtClean="0">
              <a:solidFill>
                <a:srgbClr val="0000FF"/>
              </a:solidFill>
            </a:endParaRPr>
          </a:p>
        </p:txBody>
      </p:sp>
      <p:grpSp>
        <p:nvGrpSpPr>
          <p:cNvPr id="7" name="Group 6"/>
          <p:cNvGrpSpPr/>
          <p:nvPr/>
        </p:nvGrpSpPr>
        <p:grpSpPr>
          <a:xfrm>
            <a:off x="1122096" y="1844824"/>
            <a:ext cx="2369784" cy="1800200"/>
            <a:chOff x="1122096" y="1844824"/>
            <a:chExt cx="2369784" cy="1800200"/>
          </a:xfrm>
        </p:grpSpPr>
        <p:cxnSp>
          <p:nvCxnSpPr>
            <p:cNvPr id="6" name="Straight Arrow Connector 5"/>
            <p:cNvCxnSpPr/>
            <p:nvPr/>
          </p:nvCxnSpPr>
          <p:spPr>
            <a:xfrm flipV="1">
              <a:off x="1403648" y="1844824"/>
              <a:ext cx="2088232" cy="1800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 Box 7"/>
            <p:cNvSpPr txBox="1">
              <a:spLocks noChangeArrowheads="1"/>
            </p:cNvSpPr>
            <p:nvPr/>
          </p:nvSpPr>
          <p:spPr bwMode="auto">
            <a:xfrm rot="19139572">
              <a:off x="1122096" y="2472268"/>
              <a:ext cx="231264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Certify my public key </a:t>
              </a:r>
              <a:r>
                <a:rPr lang="en-US" sz="1400" dirty="0" err="1" smtClean="0">
                  <a:sym typeface="Symbol"/>
                </a:rPr>
                <a:t>pk</a:t>
              </a:r>
              <a:r>
                <a:rPr lang="en-US" baseline="-25000" dirty="0" err="1" smtClean="0">
                  <a:sym typeface="Symbol"/>
                </a:rPr>
                <a:t>S</a:t>
              </a:r>
              <a:endParaRPr lang="en-US" baseline="-25000" dirty="0" smtClean="0">
                <a:solidFill>
                  <a:srgbClr val="0000FF"/>
                </a:solidFill>
              </a:endParaRPr>
            </a:p>
          </p:txBody>
        </p:sp>
      </p:grpSp>
      <p:sp>
        <p:nvSpPr>
          <p:cNvPr id="28" name="Text Box 7"/>
          <p:cNvSpPr txBox="1">
            <a:spLocks noChangeArrowheads="1"/>
          </p:cNvSpPr>
          <p:nvPr/>
        </p:nvSpPr>
        <p:spPr bwMode="auto">
          <a:xfrm>
            <a:off x="5148064" y="1393031"/>
            <a:ext cx="4024064" cy="307777"/>
          </a:xfrm>
          <a:prstGeom prst="rect">
            <a:avLst/>
          </a:prstGeom>
          <a:noFill/>
          <a:ln w="9525">
            <a:noFill/>
            <a:miter lim="800000"/>
            <a:headEnd/>
            <a:tailEnd/>
          </a:ln>
        </p:spPr>
        <p:txBody>
          <a:bodyPr wrap="square">
            <a:spAutoFit/>
          </a:bodyPr>
          <a:lstStyle/>
          <a:p>
            <a:pPr>
              <a:spcBef>
                <a:spcPct val="50000"/>
              </a:spcBef>
            </a:pPr>
            <a:r>
              <a:rPr lang="en-US" sz="1400" dirty="0" err="1" smtClean="0">
                <a:sym typeface="Symbol"/>
              </a:rPr>
              <a:t>cert</a:t>
            </a:r>
            <a:r>
              <a:rPr lang="en-US" baseline="-25000" dirty="0" err="1" smtClean="0">
                <a:sym typeface="Symbol"/>
              </a:rPr>
              <a:t>MS</a:t>
            </a:r>
            <a:r>
              <a:rPr lang="en-US" sz="1400" dirty="0" smtClean="0">
                <a:sym typeface="Symbol"/>
              </a:rPr>
              <a:t> = </a:t>
            </a:r>
            <a:r>
              <a:rPr lang="en-US" sz="1400" dirty="0" err="1" smtClean="0">
                <a:sym typeface="Symbol"/>
              </a:rPr>
              <a:t>Sign</a:t>
            </a:r>
            <a:r>
              <a:rPr lang="en-US" baseline="-25000" dirty="0" err="1" smtClean="0">
                <a:sym typeface="Symbol"/>
              </a:rPr>
              <a:t>sk</a:t>
            </a:r>
            <a:r>
              <a:rPr lang="en-US" baseline="-50000" dirty="0" err="1" smtClean="0">
                <a:sym typeface="Symbol"/>
              </a:rPr>
              <a:t>M</a:t>
            </a:r>
            <a:r>
              <a:rPr lang="en-US" sz="1400" dirty="0" smtClean="0">
                <a:sym typeface="Symbol"/>
              </a:rPr>
              <a:t>(“</a:t>
            </a:r>
            <a:r>
              <a:rPr lang="en-US" sz="1400" dirty="0" err="1" smtClean="0">
                <a:sym typeface="Symbol"/>
              </a:rPr>
              <a:t>Sita’s</a:t>
            </a:r>
            <a:r>
              <a:rPr lang="en-US" sz="1400" dirty="0" smtClean="0">
                <a:sym typeface="Symbol"/>
              </a:rPr>
              <a:t> public key is </a:t>
            </a:r>
            <a:r>
              <a:rPr lang="en-US" sz="1400" dirty="0" err="1" smtClean="0">
                <a:sym typeface="Symbol"/>
              </a:rPr>
              <a:t>pk</a:t>
            </a:r>
            <a:r>
              <a:rPr lang="en-US" baseline="-25000" dirty="0" err="1" smtClean="0">
                <a:sym typeface="Symbol"/>
              </a:rPr>
              <a:t>S</a:t>
            </a:r>
            <a:r>
              <a:rPr lang="en-US" sz="1400" dirty="0" smtClean="0">
                <a:sym typeface="Symbol"/>
              </a:rPr>
              <a:t>”)</a:t>
            </a:r>
            <a:endParaRPr lang="en-US" baseline="-25000" dirty="0" smtClean="0">
              <a:solidFill>
                <a:srgbClr val="0000FF"/>
              </a:solidFill>
            </a:endParaRPr>
          </a:p>
        </p:txBody>
      </p:sp>
      <p:sp>
        <p:nvSpPr>
          <p:cNvPr id="29" name="Text Box 7"/>
          <p:cNvSpPr txBox="1">
            <a:spLocks noChangeArrowheads="1"/>
          </p:cNvSpPr>
          <p:nvPr/>
        </p:nvSpPr>
        <p:spPr bwMode="auto">
          <a:xfrm>
            <a:off x="6190084" y="1052736"/>
            <a:ext cx="1982316" cy="307777"/>
          </a:xfrm>
          <a:prstGeom prst="rect">
            <a:avLst/>
          </a:prstGeom>
          <a:noFill/>
          <a:ln w="9525">
            <a:noFill/>
            <a:miter lim="800000"/>
            <a:headEnd/>
            <a:tailEnd/>
          </a:ln>
        </p:spPr>
        <p:txBody>
          <a:bodyPr wrap="square">
            <a:spAutoFit/>
          </a:bodyPr>
          <a:lstStyle/>
          <a:p>
            <a:pPr>
              <a:spcBef>
                <a:spcPct val="50000"/>
              </a:spcBef>
            </a:pPr>
            <a:r>
              <a:rPr lang="en-US" sz="1400" dirty="0" smtClean="0">
                <a:solidFill>
                  <a:srgbClr val="0000FF"/>
                </a:solidFill>
                <a:sym typeface="Symbol"/>
              </a:rPr>
              <a:t>(After verification)</a:t>
            </a:r>
            <a:endParaRPr lang="en-US" baseline="30000" dirty="0" smtClean="0">
              <a:solidFill>
                <a:srgbClr val="0000FF"/>
              </a:solidFill>
            </a:endParaRPr>
          </a:p>
        </p:txBody>
      </p:sp>
      <p:grpSp>
        <p:nvGrpSpPr>
          <p:cNvPr id="31" name="Group 30"/>
          <p:cNvGrpSpPr/>
          <p:nvPr/>
        </p:nvGrpSpPr>
        <p:grpSpPr>
          <a:xfrm>
            <a:off x="1973232" y="1988840"/>
            <a:ext cx="2493490" cy="1800200"/>
            <a:chOff x="1403648" y="1844824"/>
            <a:chExt cx="2493490" cy="1800200"/>
          </a:xfrm>
        </p:grpSpPr>
        <p:cxnSp>
          <p:nvCxnSpPr>
            <p:cNvPr id="32" name="Straight Arrow Connector 31"/>
            <p:cNvCxnSpPr/>
            <p:nvPr/>
          </p:nvCxnSpPr>
          <p:spPr>
            <a:xfrm flipV="1">
              <a:off x="1403648" y="1844824"/>
              <a:ext cx="2088232" cy="1800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3" name="Text Box 7"/>
            <p:cNvSpPr txBox="1">
              <a:spLocks noChangeArrowheads="1"/>
            </p:cNvSpPr>
            <p:nvPr/>
          </p:nvSpPr>
          <p:spPr bwMode="auto">
            <a:xfrm rot="19139572">
              <a:off x="1584498" y="2133739"/>
              <a:ext cx="2312640" cy="307777"/>
            </a:xfrm>
            <a:prstGeom prst="rect">
              <a:avLst/>
            </a:prstGeom>
            <a:noFill/>
            <a:ln w="9525">
              <a:noFill/>
              <a:miter lim="800000"/>
              <a:headEnd/>
              <a:tailEnd/>
            </a:ln>
          </p:spPr>
          <p:txBody>
            <a:bodyPr wrap="square">
              <a:spAutoFit/>
            </a:bodyPr>
            <a:lstStyle/>
            <a:p>
              <a:pPr>
                <a:spcBef>
                  <a:spcPct val="50000"/>
                </a:spcBef>
              </a:pPr>
              <a:r>
                <a:rPr lang="en-US" sz="1400" dirty="0" err="1" smtClean="0">
                  <a:sym typeface="Symbol"/>
                </a:rPr>
                <a:t>cert</a:t>
              </a:r>
              <a:r>
                <a:rPr lang="en-US" baseline="-25000" dirty="0" err="1" smtClean="0">
                  <a:sym typeface="Symbol"/>
                </a:rPr>
                <a:t>M</a:t>
              </a:r>
              <a:r>
                <a:rPr lang="en-US" baseline="-25000" dirty="0" smtClean="0">
                  <a:sym typeface="Symbol"/>
                </a:rPr>
                <a:t>  S</a:t>
              </a:r>
              <a:endParaRPr lang="en-US" baseline="-25000" dirty="0" smtClean="0">
                <a:solidFill>
                  <a:srgbClr val="0000FF"/>
                </a:solidFill>
              </a:endParaRPr>
            </a:p>
          </p:txBody>
        </p:sp>
      </p:grpSp>
      <p:sp>
        <p:nvSpPr>
          <p:cNvPr id="34" name="Text Box 7"/>
          <p:cNvSpPr txBox="1">
            <a:spLocks noChangeArrowheads="1"/>
          </p:cNvSpPr>
          <p:nvPr/>
        </p:nvSpPr>
        <p:spPr bwMode="auto">
          <a:xfrm>
            <a:off x="4131568" y="4221088"/>
            <a:ext cx="2312640" cy="307777"/>
          </a:xfrm>
          <a:prstGeom prst="rect">
            <a:avLst/>
          </a:prstGeom>
          <a:noFill/>
          <a:ln w="9525">
            <a:noFill/>
            <a:miter lim="800000"/>
            <a:headEnd/>
            <a:tailEnd/>
          </a:ln>
        </p:spPr>
        <p:txBody>
          <a:bodyPr wrap="square">
            <a:spAutoFit/>
          </a:bodyPr>
          <a:lstStyle/>
          <a:p>
            <a:pPr>
              <a:spcBef>
                <a:spcPct val="50000"/>
              </a:spcBef>
            </a:pPr>
            <a:r>
              <a:rPr lang="en-US" sz="1400" dirty="0" err="1" smtClean="0">
                <a:sym typeface="Symbol"/>
              </a:rPr>
              <a:t>cert</a:t>
            </a:r>
            <a:r>
              <a:rPr lang="en-US" baseline="-25000" dirty="0" err="1" smtClean="0">
                <a:sym typeface="Symbol"/>
              </a:rPr>
              <a:t>M</a:t>
            </a:r>
            <a:r>
              <a:rPr lang="en-US" baseline="-25000" dirty="0" smtClean="0">
                <a:sym typeface="Symbol"/>
              </a:rPr>
              <a:t>  S</a:t>
            </a:r>
            <a:endParaRPr lang="en-US" baseline="-25000" dirty="0" smtClean="0">
              <a:solidFill>
                <a:srgbClr val="0000FF"/>
              </a:solidFill>
            </a:endParaRPr>
          </a:p>
        </p:txBody>
      </p:sp>
      <p:sp>
        <p:nvSpPr>
          <p:cNvPr id="35" name="Text Box 7"/>
          <p:cNvSpPr txBox="1">
            <a:spLocks noChangeArrowheads="1"/>
          </p:cNvSpPr>
          <p:nvPr/>
        </p:nvSpPr>
        <p:spPr bwMode="auto">
          <a:xfrm>
            <a:off x="5374760" y="5642664"/>
            <a:ext cx="3661736" cy="307777"/>
          </a:xfrm>
          <a:prstGeom prst="rect">
            <a:avLst/>
          </a:prstGeom>
          <a:noFill/>
          <a:ln w="9525">
            <a:noFill/>
            <a:miter lim="800000"/>
            <a:headEnd/>
            <a:tailEnd/>
          </a:ln>
        </p:spPr>
        <p:txBody>
          <a:bodyPr wrap="square">
            <a:spAutoFit/>
          </a:bodyPr>
          <a:lstStyle/>
          <a:p>
            <a:pPr>
              <a:spcBef>
                <a:spcPct val="50000"/>
              </a:spcBef>
            </a:pPr>
            <a:r>
              <a:rPr lang="en-US" sz="1400" dirty="0" err="1" smtClean="0">
                <a:sym typeface="Symbol"/>
              </a:rPr>
              <a:t>pk</a:t>
            </a:r>
            <a:r>
              <a:rPr lang="en-US" baseline="-25000" dirty="0" err="1" smtClean="0">
                <a:sym typeface="Symbol"/>
              </a:rPr>
              <a:t>S</a:t>
            </a:r>
            <a:r>
              <a:rPr lang="en-US" sz="1400" dirty="0" smtClean="0">
                <a:sym typeface="Symbol"/>
              </a:rPr>
              <a:t> is a genuine public key if and only if</a:t>
            </a:r>
            <a:endParaRPr lang="en-US" sz="1400" baseline="30000" dirty="0" smtClean="0"/>
          </a:p>
        </p:txBody>
      </p:sp>
      <p:sp>
        <p:nvSpPr>
          <p:cNvPr id="10" name="Rectangle 9"/>
          <p:cNvSpPr/>
          <p:nvPr/>
        </p:nvSpPr>
        <p:spPr>
          <a:xfrm>
            <a:off x="5004048" y="5949280"/>
            <a:ext cx="4249881" cy="307777"/>
          </a:xfrm>
          <a:prstGeom prst="rect">
            <a:avLst/>
          </a:prstGeom>
        </p:spPr>
        <p:txBody>
          <a:bodyPr wrap="none">
            <a:spAutoFit/>
          </a:bodyPr>
          <a:lstStyle/>
          <a:p>
            <a:pPr lvl="0">
              <a:spcBef>
                <a:spcPct val="50000"/>
              </a:spcBef>
            </a:pPr>
            <a:r>
              <a:rPr lang="en-US" sz="1400" dirty="0" err="1" smtClean="0">
                <a:solidFill>
                  <a:srgbClr val="000000"/>
                </a:solidFill>
                <a:sym typeface="Symbol"/>
              </a:rPr>
              <a:t>Vrfy</a:t>
            </a:r>
            <a:r>
              <a:rPr lang="en-US" baseline="-25000" dirty="0" err="1" smtClean="0">
                <a:solidFill>
                  <a:srgbClr val="000000"/>
                </a:solidFill>
                <a:sym typeface="Symbol"/>
              </a:rPr>
              <a:t>pk</a:t>
            </a:r>
            <a:r>
              <a:rPr lang="en-US" baseline="-50000" dirty="0" err="1" smtClean="0">
                <a:solidFill>
                  <a:srgbClr val="000000"/>
                </a:solidFill>
                <a:sym typeface="Symbol"/>
              </a:rPr>
              <a:t>M</a:t>
            </a:r>
            <a:r>
              <a:rPr lang="en-US" sz="1400" dirty="0" smtClean="0">
                <a:solidFill>
                  <a:srgbClr val="000000"/>
                </a:solidFill>
                <a:sym typeface="Symbol"/>
              </a:rPr>
              <a:t>(“</a:t>
            </a:r>
            <a:r>
              <a:rPr lang="en-US" sz="1400" dirty="0" err="1">
                <a:solidFill>
                  <a:srgbClr val="000000"/>
                </a:solidFill>
                <a:sym typeface="Symbol"/>
              </a:rPr>
              <a:t>Sita’s</a:t>
            </a:r>
            <a:r>
              <a:rPr lang="en-US" sz="1400" dirty="0">
                <a:solidFill>
                  <a:srgbClr val="000000"/>
                </a:solidFill>
                <a:sym typeface="Symbol"/>
              </a:rPr>
              <a:t> public key is </a:t>
            </a:r>
            <a:r>
              <a:rPr lang="en-US" sz="1400" dirty="0" err="1" smtClean="0">
                <a:solidFill>
                  <a:srgbClr val="000000"/>
                </a:solidFill>
                <a:sym typeface="Symbol"/>
              </a:rPr>
              <a:t>pk</a:t>
            </a:r>
            <a:r>
              <a:rPr lang="en-US" baseline="-25000" dirty="0" err="1" smtClean="0">
                <a:solidFill>
                  <a:srgbClr val="000000"/>
                </a:solidFill>
                <a:sym typeface="Symbol"/>
              </a:rPr>
              <a:t>S</a:t>
            </a:r>
            <a:r>
              <a:rPr lang="en-US" sz="1400" dirty="0" smtClean="0">
                <a:solidFill>
                  <a:srgbClr val="000000"/>
                </a:solidFill>
                <a:sym typeface="Symbol"/>
              </a:rPr>
              <a:t>”, </a:t>
            </a:r>
            <a:r>
              <a:rPr lang="en-US" sz="1400" dirty="0" err="1">
                <a:solidFill>
                  <a:srgbClr val="000000"/>
                </a:solidFill>
                <a:sym typeface="Symbol"/>
              </a:rPr>
              <a:t>cert</a:t>
            </a:r>
            <a:r>
              <a:rPr lang="en-US" baseline="-25000" dirty="0" err="1">
                <a:solidFill>
                  <a:srgbClr val="000000"/>
                </a:solidFill>
                <a:sym typeface="Symbol"/>
              </a:rPr>
              <a:t>MS</a:t>
            </a:r>
            <a:r>
              <a:rPr lang="en-US" sz="1400" dirty="0">
                <a:solidFill>
                  <a:srgbClr val="000000"/>
                </a:solidFill>
                <a:sym typeface="Symbol"/>
              </a:rPr>
              <a:t>”) = 1</a:t>
            </a:r>
            <a:endParaRPr lang="en-US" sz="1400" baseline="30000" dirty="0">
              <a:solidFill>
                <a:srgbClr val="000000"/>
              </a:solidFill>
            </a:endParaRPr>
          </a:p>
        </p:txBody>
      </p:sp>
      <p:cxnSp>
        <p:nvCxnSpPr>
          <p:cNvPr id="12" name="Straight Arrow Connector 11"/>
          <p:cNvCxnSpPr/>
          <p:nvPr/>
        </p:nvCxnSpPr>
        <p:spPr>
          <a:xfrm>
            <a:off x="7543885" y="5157192"/>
            <a:ext cx="0" cy="4134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 Box 7"/>
          <p:cNvSpPr txBox="1">
            <a:spLocks noChangeArrowheads="1"/>
          </p:cNvSpPr>
          <p:nvPr/>
        </p:nvSpPr>
        <p:spPr bwMode="auto">
          <a:xfrm>
            <a:off x="403920" y="980728"/>
            <a:ext cx="56768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PKI</a:t>
            </a:r>
            <a:endParaRPr lang="en-US" baseline="30000" dirty="0" smtClean="0">
              <a:solidFill>
                <a:srgbClr val="0000FF"/>
              </a:solidFill>
            </a:endParaRPr>
          </a:p>
        </p:txBody>
      </p:sp>
      <p:sp>
        <p:nvSpPr>
          <p:cNvPr id="43" name="Text Box 7"/>
          <p:cNvSpPr txBox="1">
            <a:spLocks noChangeArrowheads="1"/>
          </p:cNvSpPr>
          <p:nvPr/>
        </p:nvSpPr>
        <p:spPr bwMode="auto">
          <a:xfrm>
            <a:off x="3347864" y="2492896"/>
            <a:ext cx="3168352" cy="307777"/>
          </a:xfrm>
          <a:prstGeom prst="rect">
            <a:avLst/>
          </a:prstGeom>
          <a:noFill/>
          <a:ln w="9525">
            <a:noFill/>
            <a:miter lim="800000"/>
            <a:headEnd/>
            <a:tailEnd/>
          </a:ln>
        </p:spPr>
        <p:txBody>
          <a:bodyPr wrap="square">
            <a:spAutoFit/>
          </a:bodyPr>
          <a:lstStyle/>
          <a:p>
            <a:pPr>
              <a:spcBef>
                <a:spcPct val="50000"/>
              </a:spcBef>
            </a:pPr>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sym typeface="Symbol"/>
              </a:rPr>
              <a:t>Certificate Authority (CA)</a:t>
            </a:r>
            <a:endParaRPr lang="en-US" b="1" cap="all"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Right Arrow 14"/>
          <p:cNvSpPr/>
          <p:nvPr/>
        </p:nvSpPr>
        <p:spPr>
          <a:xfrm rot="16200000">
            <a:off x="4507702" y="2932654"/>
            <a:ext cx="426995" cy="277664"/>
          </a:xfrm>
          <a:prstGeom prst="rightArrow">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660066"/>
              </a:solidFill>
            </a:endParaRPr>
          </a:p>
        </p:txBody>
      </p:sp>
      <p:sp>
        <p:nvSpPr>
          <p:cNvPr id="45" name="Text Box 7"/>
          <p:cNvSpPr txBox="1">
            <a:spLocks noChangeArrowheads="1"/>
          </p:cNvSpPr>
          <p:nvPr/>
        </p:nvSpPr>
        <p:spPr bwMode="auto">
          <a:xfrm>
            <a:off x="115887" y="5209455"/>
            <a:ext cx="4354921" cy="307777"/>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400" dirty="0" smtClean="0">
                <a:sym typeface="Symbol"/>
              </a:rPr>
              <a:t>Several types of PKI used in practice</a:t>
            </a:r>
            <a:endParaRPr lang="en-US" baseline="30000" dirty="0" smtClean="0">
              <a:solidFill>
                <a:srgbClr val="0000FF"/>
              </a:solidFill>
            </a:endParaRPr>
          </a:p>
        </p:txBody>
      </p:sp>
      <p:sp>
        <p:nvSpPr>
          <p:cNvPr id="47" name="Text Box 7"/>
          <p:cNvSpPr txBox="1">
            <a:spLocks noChangeArrowheads="1"/>
          </p:cNvSpPr>
          <p:nvPr/>
        </p:nvSpPr>
        <p:spPr bwMode="auto">
          <a:xfrm>
            <a:off x="395536" y="5589240"/>
            <a:ext cx="3888432" cy="307777"/>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Ø"/>
            </a:pPr>
            <a:r>
              <a:rPr lang="en-US" sz="1400" dirty="0" smtClean="0">
                <a:sym typeface="Symbol"/>
              </a:rPr>
              <a:t>Single CA, multiple CA, PGP, </a:t>
            </a:r>
            <a:r>
              <a:rPr lang="en-US" sz="1400" dirty="0" err="1" smtClean="0">
                <a:sym typeface="Symbol"/>
              </a:rPr>
              <a:t>etc</a:t>
            </a:r>
            <a:endParaRPr lang="en-US" baseline="30000" dirty="0" smtClean="0">
              <a:solidFill>
                <a:srgbClr val="0000FF"/>
              </a:solidFill>
            </a:endParaRPr>
          </a:p>
        </p:txBody>
      </p:sp>
      <p:sp>
        <p:nvSpPr>
          <p:cNvPr id="48" name="Text Box 7"/>
          <p:cNvSpPr txBox="1">
            <a:spLocks noChangeArrowheads="1"/>
          </p:cNvSpPr>
          <p:nvPr/>
        </p:nvSpPr>
        <p:spPr bwMode="auto">
          <a:xfrm>
            <a:off x="35496" y="6001543"/>
            <a:ext cx="5267257" cy="307777"/>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q"/>
            </a:pPr>
            <a:r>
              <a:rPr lang="en-US" sz="1400" dirty="0" smtClean="0">
                <a:sym typeface="Symbol"/>
              </a:rPr>
              <a:t>Public keys of CA are </a:t>
            </a:r>
            <a:r>
              <a:rPr lang="en-US" sz="1400" dirty="0" smtClean="0">
                <a:solidFill>
                  <a:srgbClr val="5E1EFE"/>
                </a:solidFill>
                <a:sym typeface="Symbol"/>
              </a:rPr>
              <a:t>pre-configured in web browsers</a:t>
            </a:r>
            <a:endParaRPr lang="en-US" baseline="30000" dirty="0" smtClean="0">
              <a:solidFill>
                <a:srgbClr val="5E1EFE"/>
              </a:solidFill>
            </a:endParaRPr>
          </a:p>
        </p:txBody>
      </p:sp>
      <p:sp>
        <p:nvSpPr>
          <p:cNvPr id="49" name="Text Box 7"/>
          <p:cNvSpPr txBox="1">
            <a:spLocks noChangeArrowheads="1"/>
          </p:cNvSpPr>
          <p:nvPr/>
        </p:nvSpPr>
        <p:spPr bwMode="auto">
          <a:xfrm>
            <a:off x="395536" y="6381328"/>
            <a:ext cx="6480720" cy="307777"/>
          </a:xfrm>
          <a:prstGeom prst="rect">
            <a:avLst/>
          </a:prstGeom>
          <a:noFill/>
          <a:ln w="9525">
            <a:noFill/>
            <a:miter lim="800000"/>
            <a:headEnd/>
            <a:tailEnd/>
          </a:ln>
        </p:spPr>
        <p:txBody>
          <a:bodyPr wrap="square">
            <a:spAutoFit/>
          </a:bodyPr>
          <a:lstStyle/>
          <a:p>
            <a:pPr marL="285750" indent="-285750">
              <a:spcBef>
                <a:spcPct val="50000"/>
              </a:spcBef>
              <a:buFont typeface="Wingdings" panose="05000000000000000000" pitchFamily="2" charset="2"/>
              <a:buChar char="Ø"/>
            </a:pPr>
            <a:r>
              <a:rPr lang="en-US" sz="1400" dirty="0" smtClean="0">
                <a:sym typeface="Symbol"/>
              </a:rPr>
              <a:t>Programmed to verify the certificates issued by those CAs</a:t>
            </a:r>
            <a:endParaRPr lang="en-US" baseline="30000" dirty="0" smtClean="0">
              <a:solidFill>
                <a:srgbClr val="0000FF"/>
              </a:solidFill>
            </a:endParaRPr>
          </a:p>
        </p:txBody>
      </p:sp>
    </p:spTree>
    <p:extLst>
      <p:ext uri="{BB962C8B-B14F-4D97-AF65-F5344CB8AC3E}">
        <p14:creationId xmlns:p14="http://schemas.microsoft.com/office/powerpoint/2010/main" val="2027686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7" grpId="0"/>
      <p:bldP spid="84" grpId="0"/>
      <p:bldP spid="18" grpId="0"/>
      <p:bldP spid="28" grpId="0"/>
      <p:bldP spid="29" grpId="0"/>
      <p:bldP spid="34" grpId="0"/>
      <p:bldP spid="35" grpId="0"/>
      <p:bldP spid="10" grpId="0"/>
      <p:bldP spid="42" grpId="0"/>
      <p:bldP spid="43" grpId="0"/>
      <p:bldP spid="15" grpId="0" animBg="1"/>
      <p:bldP spid="45" grpId="0"/>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txBox="1">
            <a:spLocks noChangeArrowheads="1"/>
          </p:cNvSpPr>
          <p:nvPr/>
        </p:nvSpPr>
        <p:spPr>
          <a:xfrm>
            <a:off x="35496" y="-27384"/>
            <a:ext cx="9217024" cy="468052"/>
          </a:xfrm>
          <a:prstGeom prst="rect">
            <a:avLst/>
          </a:prstGeom>
        </p:spPr>
        <p:txBody>
          <a:bodyPr/>
          <a:lstStyle/>
          <a:p>
            <a:pPr algn="ctr">
              <a:defRPr/>
            </a:pPr>
            <a:r>
              <a:rPr lang="en-US" sz="2600" kern="0" dirty="0" smtClean="0">
                <a:solidFill>
                  <a:srgbClr val="009900"/>
                </a:solidFill>
                <a:ea typeface="+mj-ea"/>
                <a:cs typeface="+mj-cs"/>
              </a:rPr>
              <a:t>Putting It All Together – TLS (Transport Layer Security)</a:t>
            </a:r>
          </a:p>
        </p:txBody>
      </p:sp>
      <p:sp>
        <p:nvSpPr>
          <p:cNvPr id="2050" name="AutoShape 2"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Image result for use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8" name="AutoShape 2" descr="Image result for shiva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Image result for web serv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51" y="2996952"/>
            <a:ext cx="976313"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Image result for https clip 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Text Box 7"/>
          <p:cNvSpPr txBox="1">
            <a:spLocks noChangeArrowheads="1"/>
          </p:cNvSpPr>
          <p:nvPr/>
        </p:nvSpPr>
        <p:spPr bwMode="auto">
          <a:xfrm>
            <a:off x="467544" y="4273351"/>
            <a:ext cx="92772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Server</a:t>
            </a:r>
            <a:endParaRPr lang="en-US" baseline="30000" dirty="0" smtClean="0">
              <a:solidFill>
                <a:srgbClr val="0000FF"/>
              </a:solidFill>
            </a:endParaRPr>
          </a:p>
        </p:txBody>
      </p:sp>
      <p:sp>
        <p:nvSpPr>
          <p:cNvPr id="51" name="Text Box 7"/>
          <p:cNvSpPr txBox="1">
            <a:spLocks noChangeArrowheads="1"/>
          </p:cNvSpPr>
          <p:nvPr/>
        </p:nvSpPr>
        <p:spPr bwMode="auto">
          <a:xfrm>
            <a:off x="7676728" y="4293096"/>
            <a:ext cx="927720"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Client</a:t>
            </a:r>
            <a:endParaRPr lang="en-US" baseline="30000" dirty="0" smtClean="0">
              <a:solidFill>
                <a:srgbClr val="0000FF"/>
              </a:solidFill>
            </a:endParaRPr>
          </a:p>
        </p:txBody>
      </p:sp>
      <p:cxnSp>
        <p:nvCxnSpPr>
          <p:cNvPr id="9" name="Straight Arrow Connector 8"/>
          <p:cNvCxnSpPr/>
          <p:nvPr/>
        </p:nvCxnSpPr>
        <p:spPr>
          <a:xfrm flipH="1">
            <a:off x="1835696" y="3682752"/>
            <a:ext cx="518457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AutoShape 8" descr="Image result for https + brows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0365" y="3009885"/>
            <a:ext cx="1674123" cy="1211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 Box 7"/>
          <p:cNvSpPr txBox="1">
            <a:spLocks noChangeArrowheads="1"/>
          </p:cNvSpPr>
          <p:nvPr/>
        </p:nvSpPr>
        <p:spPr bwMode="auto">
          <a:xfrm>
            <a:off x="3491880" y="3356992"/>
            <a:ext cx="2223864"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https://mail.google.com</a:t>
            </a:r>
            <a:endParaRPr lang="en-US" baseline="30000" dirty="0" smtClean="0">
              <a:solidFill>
                <a:srgbClr val="0000FF"/>
              </a:solidFill>
            </a:endParaRPr>
          </a:p>
        </p:txBody>
      </p:sp>
      <p:grpSp>
        <p:nvGrpSpPr>
          <p:cNvPr id="16" name="Group 15"/>
          <p:cNvGrpSpPr/>
          <p:nvPr/>
        </p:nvGrpSpPr>
        <p:grpSpPr>
          <a:xfrm>
            <a:off x="1691680" y="1484784"/>
            <a:ext cx="5472608" cy="1656184"/>
            <a:chOff x="1691680" y="1556792"/>
            <a:chExt cx="5472608" cy="1656184"/>
          </a:xfrm>
        </p:grpSpPr>
        <p:sp>
          <p:nvSpPr>
            <p:cNvPr id="13" name="Rectangle 12"/>
            <p:cNvSpPr/>
            <p:nvPr/>
          </p:nvSpPr>
          <p:spPr>
            <a:xfrm>
              <a:off x="1691680" y="1556792"/>
              <a:ext cx="5472608"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flipH="1">
              <a:off x="1835696" y="1772816"/>
              <a:ext cx="5184576" cy="0"/>
            </a:xfrm>
            <a:prstGeom prst="straightConnector1">
              <a:avLst/>
            </a:prstGeom>
            <a:ln w="25400">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1835696" y="2060848"/>
              <a:ext cx="5184576" cy="0"/>
            </a:xfrm>
            <a:prstGeom prst="straightConnector1">
              <a:avLst/>
            </a:prstGeom>
            <a:ln w="25400">
              <a:solidFill>
                <a:srgbClr val="5E1EFE"/>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1835696" y="2348880"/>
              <a:ext cx="5184576" cy="0"/>
            </a:xfrm>
            <a:prstGeom prst="straightConnector1">
              <a:avLst/>
            </a:prstGeom>
            <a:ln w="254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1835696" y="2708920"/>
              <a:ext cx="5184576" cy="0"/>
            </a:xfrm>
            <a:prstGeom prst="straightConnector1">
              <a:avLst/>
            </a:prstGeom>
            <a:ln w="25400">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1835696" y="2996952"/>
              <a:ext cx="5184576" cy="0"/>
            </a:xfrm>
            <a:prstGeom prst="straightConnector1">
              <a:avLst/>
            </a:prstGeom>
            <a:ln w="25400">
              <a:solidFill>
                <a:srgbClr val="5E1EFE"/>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660232" y="620688"/>
            <a:ext cx="2016224" cy="723230"/>
            <a:chOff x="7092280" y="905570"/>
            <a:chExt cx="2016224" cy="723230"/>
          </a:xfrm>
        </p:grpSpPr>
        <p:sp>
          <p:nvSpPr>
            <p:cNvPr id="17" name="Cloud Callout 16"/>
            <p:cNvSpPr/>
            <p:nvPr/>
          </p:nvSpPr>
          <p:spPr>
            <a:xfrm>
              <a:off x="7092280" y="905570"/>
              <a:ext cx="1944216" cy="7232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Box 7"/>
            <p:cNvSpPr txBox="1">
              <a:spLocks noChangeArrowheads="1"/>
            </p:cNvSpPr>
            <p:nvPr/>
          </p:nvSpPr>
          <p:spPr bwMode="auto">
            <a:xfrm>
              <a:off x="7164288" y="110499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Handshake protocol</a:t>
              </a:r>
              <a:endParaRPr lang="en-US" baseline="30000" dirty="0" smtClean="0">
                <a:solidFill>
                  <a:srgbClr val="0000FF"/>
                </a:solidFill>
              </a:endParaRPr>
            </a:p>
          </p:txBody>
        </p:sp>
      </p:grpSp>
      <p:sp>
        <p:nvSpPr>
          <p:cNvPr id="62" name="Text Box 7"/>
          <p:cNvSpPr txBox="1">
            <a:spLocks noChangeArrowheads="1"/>
          </p:cNvSpPr>
          <p:nvPr/>
        </p:nvSpPr>
        <p:spPr bwMode="auto">
          <a:xfrm>
            <a:off x="3275856" y="1104999"/>
            <a:ext cx="2592288"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Authenticated Key Exchange</a:t>
            </a:r>
            <a:endParaRPr lang="en-US" baseline="30000" dirty="0" smtClean="0">
              <a:solidFill>
                <a:srgbClr val="0000FF"/>
              </a:solidFill>
            </a:endParaRPr>
          </a:p>
        </p:txBody>
      </p:sp>
      <p:grpSp>
        <p:nvGrpSpPr>
          <p:cNvPr id="63" name="Group 62"/>
          <p:cNvGrpSpPr/>
          <p:nvPr/>
        </p:nvGrpSpPr>
        <p:grpSpPr>
          <a:xfrm>
            <a:off x="1691680" y="4077072"/>
            <a:ext cx="5472608" cy="1656184"/>
            <a:chOff x="1691680" y="1556792"/>
            <a:chExt cx="5472608" cy="1656184"/>
          </a:xfrm>
        </p:grpSpPr>
        <p:sp>
          <p:nvSpPr>
            <p:cNvPr id="64" name="Rectangle 63"/>
            <p:cNvSpPr/>
            <p:nvPr/>
          </p:nvSpPr>
          <p:spPr>
            <a:xfrm>
              <a:off x="1691680" y="1556792"/>
              <a:ext cx="5472608" cy="165618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flipH="1">
              <a:off x="1835696" y="1772816"/>
              <a:ext cx="5184576" cy="0"/>
            </a:xfrm>
            <a:prstGeom prst="straightConnector1">
              <a:avLst/>
            </a:prstGeom>
            <a:ln w="25400">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835696" y="2060848"/>
              <a:ext cx="5184576" cy="0"/>
            </a:xfrm>
            <a:prstGeom prst="straightConnector1">
              <a:avLst/>
            </a:prstGeom>
            <a:ln w="25400">
              <a:solidFill>
                <a:srgbClr val="5E1EFE"/>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1835696" y="2348880"/>
              <a:ext cx="5184576" cy="0"/>
            </a:xfrm>
            <a:prstGeom prst="straightConnector1">
              <a:avLst/>
            </a:prstGeom>
            <a:ln w="254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1835696" y="2708920"/>
              <a:ext cx="5184576" cy="0"/>
            </a:xfrm>
            <a:prstGeom prst="straightConnector1">
              <a:avLst/>
            </a:prstGeom>
            <a:ln w="25400">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1835696" y="2996952"/>
              <a:ext cx="5184576" cy="0"/>
            </a:xfrm>
            <a:prstGeom prst="straightConnector1">
              <a:avLst/>
            </a:prstGeom>
            <a:ln w="25400">
              <a:solidFill>
                <a:srgbClr val="5E1EFE"/>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70" name="Text Box 7"/>
          <p:cNvSpPr txBox="1">
            <a:spLocks noChangeArrowheads="1"/>
          </p:cNvSpPr>
          <p:nvPr/>
        </p:nvSpPr>
        <p:spPr bwMode="auto">
          <a:xfrm>
            <a:off x="765175" y="5805265"/>
            <a:ext cx="4166865" cy="523220"/>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Authenticated Private Communication        (Using keys established by handshake protocol)</a:t>
            </a:r>
            <a:endParaRPr lang="en-US" baseline="30000" dirty="0" smtClean="0">
              <a:solidFill>
                <a:srgbClr val="0000FF"/>
              </a:solidFill>
            </a:endParaRPr>
          </a:p>
        </p:txBody>
      </p:sp>
      <p:grpSp>
        <p:nvGrpSpPr>
          <p:cNvPr id="20" name="Group 19"/>
          <p:cNvGrpSpPr/>
          <p:nvPr/>
        </p:nvGrpSpPr>
        <p:grpSpPr>
          <a:xfrm>
            <a:off x="5076057" y="5877273"/>
            <a:ext cx="2952327" cy="792086"/>
            <a:chOff x="5076057" y="5877273"/>
            <a:chExt cx="2952327" cy="792086"/>
          </a:xfrm>
        </p:grpSpPr>
        <p:sp>
          <p:nvSpPr>
            <p:cNvPr id="75" name="Cloud Callout 74"/>
            <p:cNvSpPr/>
            <p:nvPr/>
          </p:nvSpPr>
          <p:spPr>
            <a:xfrm rot="10800000">
              <a:off x="5076057" y="5877273"/>
              <a:ext cx="2952327" cy="792086"/>
            </a:xfrm>
            <a:prstGeom prst="cloud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7"/>
            <p:cNvSpPr txBox="1">
              <a:spLocks noChangeArrowheads="1"/>
            </p:cNvSpPr>
            <p:nvPr/>
          </p:nvSpPr>
          <p:spPr bwMode="auto">
            <a:xfrm>
              <a:off x="5588496" y="6145559"/>
              <a:ext cx="2079848"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Record-layer protocol</a:t>
              </a:r>
              <a:endParaRPr lang="en-US" baseline="30000" dirty="0" smtClean="0">
                <a:solidFill>
                  <a:srgbClr val="0000FF"/>
                </a:solidFill>
              </a:endParaRPr>
            </a:p>
          </p:txBody>
        </p:sp>
      </p:grpSp>
      <p:sp>
        <p:nvSpPr>
          <p:cNvPr id="85" name="Text Box 7"/>
          <p:cNvSpPr txBox="1">
            <a:spLocks noChangeArrowheads="1"/>
          </p:cNvSpPr>
          <p:nvPr/>
        </p:nvSpPr>
        <p:spPr bwMode="auto">
          <a:xfrm>
            <a:off x="7172672" y="2113111"/>
            <a:ext cx="1791816"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(Public-key crypto)</a:t>
            </a:r>
            <a:endParaRPr lang="en-US" baseline="30000" dirty="0" smtClean="0">
              <a:solidFill>
                <a:srgbClr val="0000FF"/>
              </a:solidFill>
            </a:endParaRPr>
          </a:p>
        </p:txBody>
      </p:sp>
      <p:sp>
        <p:nvSpPr>
          <p:cNvPr id="86" name="Text Box 7"/>
          <p:cNvSpPr txBox="1">
            <a:spLocks noChangeArrowheads="1"/>
          </p:cNvSpPr>
          <p:nvPr/>
        </p:nvSpPr>
        <p:spPr bwMode="auto">
          <a:xfrm>
            <a:off x="7164288" y="4921423"/>
            <a:ext cx="1979712" cy="307777"/>
          </a:xfrm>
          <a:prstGeom prst="rect">
            <a:avLst/>
          </a:prstGeom>
          <a:noFill/>
          <a:ln w="9525">
            <a:noFill/>
            <a:miter lim="800000"/>
            <a:headEnd/>
            <a:tailEnd/>
          </a:ln>
        </p:spPr>
        <p:txBody>
          <a:bodyPr wrap="square">
            <a:spAutoFit/>
          </a:bodyPr>
          <a:lstStyle/>
          <a:p>
            <a:pPr>
              <a:spcBef>
                <a:spcPct val="50000"/>
              </a:spcBef>
            </a:pPr>
            <a:r>
              <a:rPr lang="en-US" sz="1400" dirty="0" smtClean="0">
                <a:sym typeface="Symbol"/>
              </a:rPr>
              <a:t>(Private-key crypto)</a:t>
            </a:r>
            <a:endParaRPr lang="en-US" baseline="30000" dirty="0" smtClean="0">
              <a:solidFill>
                <a:srgbClr val="0000FF"/>
              </a:solidFill>
            </a:endParaRPr>
          </a:p>
        </p:txBody>
      </p:sp>
    </p:spTree>
    <p:extLst>
      <p:ext uri="{BB962C8B-B14F-4D97-AF65-F5344CB8AC3E}">
        <p14:creationId xmlns:p14="http://schemas.microsoft.com/office/powerpoint/2010/main" val="1867697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62" grpId="0"/>
      <p:bldP spid="70" grpId="0"/>
      <p:bldP spid="85" grpId="0"/>
      <p:bldP spid="86"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 $a = \frac{b}{c}$&#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348"/>
  <p:tag name="DEFAULTHEIGHT" val="200"/>
  <p:tag name="FIRSTARPITA@YFGMNGSFUVWXY5M7" val="307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79071</TotalTime>
  <Words>2178</Words>
  <Application>Microsoft Macintosh PowerPoint</Application>
  <PresentationFormat>On-screen Show (4:3)</PresentationFormat>
  <Paragraphs>313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Cryptography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DAIMI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Ivan Damgård</dc:creator>
  <cp:lastModifiedBy>ARPITA PATRA</cp:lastModifiedBy>
  <cp:revision>5049</cp:revision>
  <dcterms:created xsi:type="dcterms:W3CDTF">2003-02-23T15:18:48Z</dcterms:created>
  <dcterms:modified xsi:type="dcterms:W3CDTF">2015-04-07T17:38:16Z</dcterms:modified>
</cp:coreProperties>
</file>