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8"/>
  </p:notesMasterIdLst>
  <p:handoutMasterIdLst>
    <p:handoutMasterId r:id="rId19"/>
  </p:handoutMasterIdLst>
  <p:sldIdLst>
    <p:sldId id="256" r:id="rId2"/>
    <p:sldId id="1624" r:id="rId3"/>
    <p:sldId id="1625" r:id="rId4"/>
    <p:sldId id="1626" r:id="rId5"/>
    <p:sldId id="1627" r:id="rId6"/>
    <p:sldId id="1628" r:id="rId7"/>
    <p:sldId id="1630" r:id="rId8"/>
    <p:sldId id="1615" r:id="rId9"/>
    <p:sldId id="1595" r:id="rId10"/>
    <p:sldId id="1606" r:id="rId11"/>
    <p:sldId id="1622" r:id="rId12"/>
    <p:sldId id="1601" r:id="rId13"/>
    <p:sldId id="1602" r:id="rId14"/>
    <p:sldId id="1603" r:id="rId15"/>
    <p:sldId id="1604" r:id="rId16"/>
    <p:sldId id="1524" r:id="rId17"/>
  </p:sldIdLst>
  <p:sldSz cx="9144000" cy="6858000" type="screen4x3"/>
  <p:notesSz cx="6858000" cy="9144000"/>
  <p:custDataLst>
    <p:tags r:id="rId21"/>
  </p:custDataLst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00FF00"/>
    <a:srgbClr val="D2F5FA"/>
    <a:srgbClr val="FFFF99"/>
    <a:srgbClr val="009900"/>
    <a:srgbClr val="5E1EFE"/>
    <a:srgbClr val="0BC1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122" autoAdjust="0"/>
  </p:normalViewPr>
  <p:slideViewPr>
    <p:cSldViewPr>
      <p:cViewPr>
        <p:scale>
          <a:sx n="75" d="100"/>
          <a:sy n="75" d="100"/>
        </p:scale>
        <p:origin x="-189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tags" Target="tags/tag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5839263-9DDA-4CCE-AF24-D11137AE07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441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7C25EEE-4BCE-413B-8940-4EDB5DBCCA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7061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8D1FDF-24C4-45F7-A355-015FA042EF3D}" type="slidenum">
              <a:rPr lang="en-US" smtClean="0"/>
              <a:pPr>
                <a:defRPr/>
              </a:pPr>
              <a:t>1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Arial" pitchFamily="34" charset="0"/>
              </a:rPr>
              <a:t>One way of showing a</a:t>
            </a:r>
            <a:r>
              <a:rPr lang="en-US" baseline="0" dirty="0" smtClean="0">
                <a:latin typeface="Arial" pitchFamily="34" charset="0"/>
              </a:rPr>
              <a:t> security notion is stronger than another notion is to find a scheme that is secure according to the second notion but insure according to the first notion. Demonstrates two things: first proof and assumption not enough, right definition is </a:t>
            </a:r>
            <a:r>
              <a:rPr lang="en-US" baseline="0" dirty="0" err="1" smtClean="0">
                <a:latin typeface="Arial" pitchFamily="34" charset="0"/>
              </a:rPr>
              <a:t>important..Determinism</a:t>
            </a:r>
            <a:r>
              <a:rPr lang="en-US" baseline="0" dirty="0" smtClean="0">
                <a:latin typeface="Arial" pitchFamily="34" charset="0"/>
              </a:rPr>
              <a:t> has limited power.. Randomization gives power.</a:t>
            </a:r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Arial" pitchFamily="34" charset="0"/>
              </a:rPr>
              <a:t>Published in the same paper. It captures the fact that the adversary gets just a single </a:t>
            </a:r>
            <a:r>
              <a:rPr lang="en-US" dirty="0" err="1" smtClean="0">
                <a:latin typeface="Arial" pitchFamily="34" charset="0"/>
              </a:rPr>
              <a:t>ciphertext</a:t>
            </a:r>
            <a:r>
              <a:rPr lang="en-US" dirty="0" smtClean="0">
                <a:latin typeface="Arial" pitchFamily="34" charset="0"/>
              </a:rPr>
              <a:t>. Even though the adversary knows that the </a:t>
            </a:r>
            <a:r>
              <a:rPr lang="en-US" dirty="0" err="1" smtClean="0">
                <a:latin typeface="Arial" pitchFamily="34" charset="0"/>
              </a:rPr>
              <a:t>ciphertext</a:t>
            </a:r>
            <a:r>
              <a:rPr lang="en-US" dirty="0" smtClean="0">
                <a:latin typeface="Arial" pitchFamily="34" charset="0"/>
              </a:rPr>
              <a:t> corresponds to one two</a:t>
            </a:r>
            <a:r>
              <a:rPr lang="en-US" baseline="0" dirty="0" smtClean="0">
                <a:latin typeface="Arial" pitchFamily="34" charset="0"/>
              </a:rPr>
              <a:t> message m0 and m1, it cannot tell apart which message the </a:t>
            </a:r>
            <a:r>
              <a:rPr lang="en-US" baseline="0" dirty="0" err="1" smtClean="0">
                <a:latin typeface="Arial" pitchFamily="34" charset="0"/>
              </a:rPr>
              <a:t>ciphertext</a:t>
            </a:r>
            <a:r>
              <a:rPr lang="en-US" baseline="0" dirty="0" smtClean="0">
                <a:latin typeface="Arial" pitchFamily="34" charset="0"/>
              </a:rPr>
              <a:t> corresponds to. Very strong.</a:t>
            </a:r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A3359-11EB-4731-B29F-79667B0C3371}" type="datetimeFigureOut">
              <a:rPr lang="en-US"/>
              <a:pPr>
                <a:defRPr/>
              </a:pPr>
              <a:t>3/4/15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E3215-153E-4E3A-A901-ABFB8B1CA5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42288-C65C-42B5-B527-1BB7848FDD5A}" type="datetimeFigureOut">
              <a:rPr lang="en-US"/>
              <a:pPr>
                <a:defRPr/>
              </a:pPr>
              <a:t>3/4/15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90CF6-063B-449F-AF39-BC65D092EF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47061-61D3-43A3-8023-D109777AA7BE}" type="datetimeFigureOut">
              <a:rPr lang="en-US"/>
              <a:pPr>
                <a:defRPr/>
              </a:pPr>
              <a:t>3/4/15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D7EB6-CDC5-43FD-BFD3-395C88D5C7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0B1BB-E12E-441C-BC6A-ECF78AA782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B0B97-7303-4917-91CF-6FCA7C9DCFC2}" type="datetimeFigureOut">
              <a:rPr lang="en-US"/>
              <a:pPr>
                <a:defRPr/>
              </a:pPr>
              <a:t>3/4/15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6BBA9-4B45-4292-A544-67C8E2D878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0B10F-D82A-4A81-AD91-30E4EB1BEDE0}" type="datetimeFigureOut">
              <a:rPr lang="en-US"/>
              <a:pPr>
                <a:defRPr/>
              </a:pPr>
              <a:t>3/4/15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11792-1717-47F0-BD5D-A0E0C3487C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165E8-80A2-4B7A-AFA7-F91C3DD16707}" type="datetimeFigureOut">
              <a:rPr lang="en-US"/>
              <a:pPr>
                <a:defRPr/>
              </a:pPr>
              <a:t>3/4/15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BA6C7-B263-4F84-83FA-F561BF0787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7BB4E-8BF2-463D-9419-22C31739A37F}" type="datetimeFigureOut">
              <a:rPr lang="en-US"/>
              <a:pPr>
                <a:defRPr/>
              </a:pPr>
              <a:t>3/4/15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E0EC0-6463-47D0-8938-6DCBECA8C9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48503-98C4-472A-B5A7-8E4E5AAC44D1}" type="datetimeFigureOut">
              <a:rPr lang="en-US"/>
              <a:pPr>
                <a:defRPr/>
              </a:pPr>
              <a:t>3/4/15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41976-2E34-413D-BF40-6B1BB9955E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879E3-F661-467D-8B80-C52D0D5E8D14}" type="datetimeFigureOut">
              <a:rPr lang="en-US"/>
              <a:pPr>
                <a:defRPr/>
              </a:pPr>
              <a:t>3/4/15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18862-AB8E-40C7-A972-72DB392E53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E40F5-4848-44A3-88FA-5ADD6BFC28F7}" type="datetimeFigureOut">
              <a:rPr lang="en-US"/>
              <a:pPr>
                <a:defRPr/>
              </a:pPr>
              <a:t>3/4/15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334D9-8BBE-4260-AF18-FE816C34A5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7F7E1-3FE7-418E-AD12-51E5F0BD8E19}" type="datetimeFigureOut">
              <a:rPr lang="en-US"/>
              <a:pPr>
                <a:defRPr/>
              </a:pPr>
              <a:t>3/4/15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D17F0-CB02-456E-9D9A-E773A8B708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0BD5FFC5-2339-4D21-A8BE-CB89004398DE}" type="datetimeFigureOut">
              <a:rPr lang="en-US"/>
              <a:pPr>
                <a:defRPr/>
              </a:pPr>
              <a:t>3/4/15</a:t>
            </a:fld>
            <a:endParaRPr lang="en-US" dirty="0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ED15D35-8EA9-40A1-BB85-63C4DE870A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.png"/><Relationship Id="rId7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4" Type="http://schemas.openxmlformats.org/officeDocument/2006/relationships/image" Target="../media/image10.png"/><Relationship Id="rId5" Type="http://schemas.openxmlformats.org/officeDocument/2006/relationships/image" Target="../media/image12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omic Sans MS"/>
                <a:cs typeface="Comic Sans MS"/>
              </a:rPr>
              <a:t>Cryptography</a:t>
            </a:r>
            <a:endParaRPr lang="en-US" dirty="0">
              <a:solidFill>
                <a:srgbClr val="008000"/>
              </a:solidFill>
              <a:latin typeface="Comic Sans MS"/>
              <a:cs typeface="Comic Sans MS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2518048"/>
            <a:ext cx="6400800" cy="98296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Lecture 2</a:t>
            </a:r>
          </a:p>
          <a:p>
            <a:endParaRPr lang="en-US" dirty="0">
              <a:solidFill>
                <a:srgbClr val="0000FF"/>
              </a:solidFill>
              <a:latin typeface="Comic Sans MS"/>
              <a:cs typeface="Comic Sans MS"/>
            </a:endParaRPr>
          </a:p>
          <a:p>
            <a:endParaRPr lang="en-US" dirty="0" smtClean="0">
              <a:solidFill>
                <a:srgbClr val="0000FF"/>
              </a:solidFill>
              <a:latin typeface="Comic Sans MS"/>
              <a:cs typeface="Comic Sans MS"/>
            </a:endParaRPr>
          </a:p>
          <a:p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Arpita</a:t>
            </a: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Patra</a:t>
            </a:r>
            <a:endParaRPr lang="en-US" dirty="0">
              <a:solidFill>
                <a:srgbClr val="0000FF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252536" y="-27384"/>
            <a:ext cx="8711952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ea typeface="+mj-ea"/>
                <a:cs typeface="+mj-cs"/>
              </a:rPr>
              <a:t>Proof by Reduction</a:t>
            </a:r>
            <a:endParaRPr lang="en-US" sz="32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9" name="AutoShape 4" descr="data:image/jpeg;base64,/9j/4AAQSkZJRgABAQAAAQABAAD/2wCEAAkGBxQSEhQUEhQUFBQUFRQUFRQUFBUUFBcVFRQWFhQVFBcYHCggGBwlHBQVITEhJSkrLi4uFx8zODMsNygtLiwBCgoKDg0OGhAQFywkICQsLCwsLCwsLCwsLCwsLCwsLCwsLCwsLCwsLCwsLCwsLCwsLCwsLCwsLCwsLCwsLCwsLP/AABEIALoBDwMBIgACEQEDEQH/xAAbAAACAwEBAQAAAAAAAAAAAAAAAQMEBQIGB//EADkQAAIBAwEFBAgEBgMBAAAAAAABAgMEESEFEjFBUQZhcYETIjKRobHB8BQjUmIHQnLR4fEzksIk/8QAGQEBAAMBAQAAAAAAAAAAAAAAAAECAwQF/8QAIhEBAQACAgICAgMAAAAAAAAAAAECEQMhEjFBYQRRIkKh/9oADAMBAAIRAxEAPwD66ADJCGAAAABKDAAAAGhkAAAAAAYAAAAAAAAAJsBtkbZHOr0OoxyA8HW6NIeCQkzpCwNAdpgIAG4nJ0IBYEMbICAQyREAAAAAAAxDAAAaAQxgQAAAAGIYAAAAAApMBORWq1M8Ar1OS8xU4gdQiSxmRKLZNFY1A6TOjym1e2tOO9GlF1ZR0znEOecPny9/EyIdt6y9qjCSzlbsnFpZ4ap50z0KXlxjWcOdm9PoW6PB5ej2zoylBPMVOLlvSSSjKPGEteOM9z5cUbmz9q0q0VKlOM1pw469U9U+5kzKVS4ZT3F4BReRllQ0I6EyQhDYiA+JydCaAiAQwkDEBKDAAABoQyAxiBAMAAAAAAAAAFJletUwu8lmyjUeXkAh1LMFnwIKcdS3BYWoSjuruNGDlOUYxWMuTwv99x8+2ntytdS0cqdJPSMW1J4ejk0/DQfaHaju6u7HPoabaWuk5J43+OGtHjxHbUTmzz31HZxcUxm77VqFgSy2abVtQLkbdYM5Gtrx9TZ7Ivwjg96Pqyw1lcdeJ7P8IuhBc7OWNCdHk77OdpdNy4lFT3lGLw1vaLVvhlyzppyPXwkmso+aXmzscjY7ObecGqVZvLeITfDhwm+vfzya4cnxXPy8P9sXtMAEZZBGzlJiZ0zlgJAAyRAMAAAAZIEAAAAAANDEhkBgIYAAAAHM2dHEwK9efLqQv/J1J5bfuOPqBPbQyU+0176G2qyUt17rjF8Xvy9WHxaNKlHCPAfxJvW6lCim0vWqzXJ67sP/AGUzuo048d5RnWNPEV5GrbRMqhWUI5l5dS3a3c37NN46vT4HJt6GnobUvxRgUrmSxle41La4yi0qmWK4oHbiRxmStkqaVrm1TR5ja1mllY0Z6urXxxMbaa3k8RyVul8drvZHbzn+TU9uKbi8YUoLC8ms/ep6k+L31adKanDehKLzF9H98j6d2V24rugp4cWm4yT5Sjxx1WqfmbcWe+q5/wAji8b5T02WwYMSNnMBoQMCIAAsAYAAAA0AYDAwIAAAADAAAAAAIK88ImZTupapeYHEzqjHLI0yzbLTISlqSwj5Ltm9VxfVZR9mniknpqoZy8rj6zl5YPo/abaCoW1arLhCDfnwilwzltc0fNOyVh+XGT56mHLfh0/jz3WvYbOTalNa8s8vA6v9u06MtzdlOX6YLPBc3wRo3OVB7izLGmPvQ8td9m69SnOMpQ3puL0zupRkpOLX8yeMd+cszxjbK9L1t2ytpy3ZPcy8Re9Caz0e43g9JQqLRppp8GuB4ml2IlKFaM/QN1IU4Unuy/J3JOWYqON5tPGXrw1PSbKsZ0YejlNT3WtyWcyccLO/pjOc8O7nktZFMcsvVj0NvLLLVQo2ehbrMotVStNLV6JcWeauu21tCbhHM2nh4cIrPT1pI1tu20qsVCMlCMlLell73DRRwvHX7Xm9mdhdxwbnRq7lKpTUZ0NN6eMVcqeXJYXF9eBeSK5W/po09r0LlbsouDeNJpY14esm1ry6lKyrS2fcb63vw89KsY6+FRLqvk33Hdp2JnSpxVOqlOMpyzuZi1N5cHDexumlPZ8nScaiw137y8nxx46lb1el8bLNV7q0uFOKcWmmspp5TT1TRKzxHYjac4ylbTWVBZhL9mUsS71leXge2TydGOXlNuLkwuGWjAEMsohGIZYAAADQxIZAAAAABgAAAAAAACZnXEvWZoyMqpLLfiwOqRditCvbwyierLT6eRFS8X/FG5/+KcE8OpKEVx1xLea90GVtg0N2lBftXyPMfxYv5TuKVNNrdi5Y19qUkvlH4nq9kzzSpvrGPxSOTO7yejx4ePHPtrwiErd8gt2aFOJEpYy5UGuJWct197Ne8aismBSqwxKrN6Jvk3hLuWpXLJOGLXoZJpSaKGydp06i3oSUl4NPzUkmiW72tTi1GefW09WE5JeLiml5kbW8e/S2qSkuo1b44ZK9OWGnB5TWfI0KNRSWUWxqmUcQpnc6axqT+jIaha1XTxnaPZ8qclVpNxlF5jJcUz2nZvaauKMZ8Hwkm02pJ4fD7wzO2hRU4NM892Uv/wAPcunJ4hUeEnw3+XvWnuHHl45J5sPPDfzH0kZzGWUM63nIhgPBYIB4GQAAAAGAAAAAAAAAAMAOKnAyd34mldS0x1Kko6gWaEcIrbQqqMG2uCz5lnewl4GPtevvLC+/v6lcqtjO3y/txs5+pcY5rex1WvxXyPT7Fn+TS/oj8ifa1mqlvKD/AJuHjyKOyMqjST5Rin5afQ5c5qvR4s/LDX6eht5mjTmZFCRepvQo0vpUv6u9LHJfMrUrKOc668Um8eaOL2eJ6mffdpqFusznFLx59yWr8iZIp38PR09nw4pYfVfUtQpR3cYPAR/ihbLjv467k/7ZOZ/xYt1JKNOrJPmorHulJP4F/H6Ut+/9fQIUox4LBXhP0dT9s/hL/JibJ7a21xpGaUv0yzF+5mlc1N5PHLVeK1K30tJflvqtoQ1JlKhUbiSORC0xh1D5v28TpuLi2m5xaa0aay015pH0TeyeR7Z2qqShlZwpPz0wQtj1Xs+xu3PxNFNrE4pRn0ckk2145PQs+e9jbd0qbqPK32sL9sdF9T31GpvJf7OvC2zt5vNjJndOsDADRkBgAAAAAAAAAwAkAAAAAABTvJapeZGtWO99peDOaJUc7RqtQePDw+8GPCGdWXtqyb0D0aiu/BT3Wm9Rl3tPRIyJQw+nH5m1cLOTNuFx6opnNxrxZeNS20jXto5Rh28tTbtammDn9O3K9MTtPZSlCW48S4p66rOq92TwFTsqpZlJZbb183ofVtoRyjykqvo5Yn7LeM8k+Tb7+Hiu8tOkY/ymni6XYKMnq35Nl1dhoQWnvPZKDjqtUQ17qUljh1wtS/l9qeF31Hj59louMknrh4a6pZyer7PWdSlFb0nKL9WOdX7OrbO6FDCxj1nx7l0Z6CpQ/Lil/K1/kpvbSzxi5RjhHNRhTlocVJCxTGjOEZdfZrrVN6TxBYXe+flxHtnaHooZWsnpFPr1fcibZW14VYqPsz5xfP8ApfMthjLe2fLnljN4pLtqK3UsJcFyxwL2wNoJeo+Sby5Zzr38PAzriP31OVRa1Taa4NPHHwN3L8PbgAGjIAAAAwAkAAAAAAEgAAAAAApXftLwI6eh3de2sccEcmVohqQ3pavSOuO/7RDdTO1LWTXUpXFUr8LfKCtJGPeXHJczvad5hGNUuWuHHq/7GdyjfHC1ejcKmszlhZ5/fga1rd4PDXUHPLk233nWx76VPeg8uMWmuqT6d2U9DHKy10Y42Tt9CqVd5GNcUoy4kmzr5TSw855klWnroNrTpQoWE4f8c5JfpypR8s6pdyZcpUKmfXl/1Sj8eJNClIm3Zc0RpfzooW6X38W+ZpwjmJnU85LNW5UUSzy3TrSwU69xjvfQjq3Dfj15IhVJtZ/VpHrjnJ+XzI2SKM7d1HvS16dPIgrbPxrwNfKXgtERwp77KrKtptCpD2k6ker0kvB8/M1aG1aL0bcH0mt348CWlaLHAU7GL4pGs5LGGXHjXsgAZ1uEAAEgAACQAAAAAwEMACAcTlhanTZnX1bLwuQFetUy8scqumnxOEZW0LzHq/Du5cDPK6Xxm6ko3i9bLSWmW+b6GddXblndXm/ojiMCxToGF5L6dOPFN7rHqWreryyF2rPTfhSKtZ9xRtK8nXtyhTpYqL9ycfNar5M9TdWpjXdvhZXFSUl5MqvLuK9pN054Xe10fVffU9Da38ZrXiY9zb51XiiKOV3Pk+T++gI9dTrrqTK4T5nko3FRcsliFepLRLHxHknUb1zeQgs5KEasqjzwXhq+5I4tbBt5nqzRxj1Yr1vkurI9oukdK23mo8uMvom/oWa380v0rdX1+PyJqUPRwbWr7+bfUguViCXgFGfLVqJq2dApWlLMjapQJic3UYHLgToe6XYtoAA7XGAAAAAGAhgAQAAQDOZMZFUlgDmrUwu8zazwW5FC5nh6sipU9o191N9xi0028vi+Zbvpb8u5feQo0Tl5M9118WGpuu6NMvUaIqFEuQiZyNLRGmcyppollLBDbSzv/wBX0RdVQuaBlXNnxPR1YFWdAixaZPO07fTD5fIbss8jbdpqSwtiultsGns/HBtLpxXl0LVG2x/o2oW6O3QLaivkzVTly07yzbWyXi+LLPojuMSNHkr1ocF0KtxHODTcSpWhqRYnGorenhotSliWO5fNnEI8BX2m7Pp6r8JYw/f8xIW9rHpdcE0GYruPzWv2xfvz/Y0KVYlFj0gAB3OADAAgAAAAAAAIYmBzNlWU88SS64Ign9CBBdXCist/58DFrVnJ5fuJNqP8xeCIInPyZX06eLCezjDJZo0kc00WImLoSQWCRMjkcyehKCuqqUW3wwyrsiq3Sg5e1JKT8Zav5kG1X+XU/on8jnZj9SPhH5DfaddNgW6KB3EnaNDcOlEQBFdYOWNHJBDZGnqORwEyJskdSA4cBsCDGBTknFxfB6Ndw5ld8iUPN3NxKlcbs+DSUZ9ddFLo9X4mvb3Rmdplp5MqbMk91avgUa63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6" descr="data:image/jpeg;base64,/9j/4AAQSkZJRgABAQAAAQABAAD/2wCEAAkGBxQSEhQUEhQUFBQUFRQUFRQUFBUUFBcVFRQWFhQVFBcYHCggGBwlHBQVITEhJSkrLi4uFx8zODMsNygtLiwBCgoKDg0OGhAQFywkICQsLCwsLCwsLCwsLCwsLCwsLCwsLCwsLCwsLCwsLCwsLCwsLCwsLCwsLCwsLCwsLCwsLP/AABEIALoBDwMBIgACEQEDEQH/xAAbAAACAwEBAQAAAAAAAAAAAAAAAQMEBQIGB//EADkQAAIBAwEFBAgEBgMBAAAAAAABAgMEESEFEjFBUQZhcYETIjKRobHB8BQjUmIHQnLR4fEzksIk/8QAGQEBAAMBAQAAAAAAAAAAAAAAAAECAwQF/8QAIhEBAQACAgICAgMAAAAAAAAAAAECEQMhEjFBYQRRIkKh/9oADAMBAAIRAxEAPwD66ADJCGAAAABKDAAAAGhkAAAAAAYAAAAAAAAAJsBtkbZHOr0OoxyA8HW6NIeCQkzpCwNAdpgIAG4nJ0IBYEMbICAQyREAAAAAAAxDAAAaAQxgQAAAAGIYAAAAAApMBORWq1M8Ar1OS8xU4gdQiSxmRKLZNFY1A6TOjym1e2tOO9GlF1ZR0znEOecPny9/EyIdt6y9qjCSzlbsnFpZ4ap50z0KXlxjWcOdm9PoW6PB5ej2zoylBPMVOLlvSSSjKPGEteOM9z5cUbmz9q0q0VKlOM1pw469U9U+5kzKVS4ZT3F4BReRllQ0I6EyQhDYiA+JydCaAiAQwkDEBKDAAABoQyAxiBAMAAAAAAAAAFJletUwu8lmyjUeXkAh1LMFnwIKcdS3BYWoSjuruNGDlOUYxWMuTwv99x8+2ntytdS0cqdJPSMW1J4ejk0/DQfaHaju6u7HPoabaWuk5J43+OGtHjxHbUTmzz31HZxcUxm77VqFgSy2abVtQLkbdYM5Gtrx9TZ7Ivwjg96Pqyw1lcdeJ7P8IuhBc7OWNCdHk77OdpdNy4lFT3lGLw1vaLVvhlyzppyPXwkmso+aXmzscjY7ObecGqVZvLeITfDhwm+vfzya4cnxXPy8P9sXtMAEZZBGzlJiZ0zlgJAAyRAMAAAAZIEAAAAAANDEhkBgIYAAAAHM2dHEwK9efLqQv/J1J5bfuOPqBPbQyU+0176G2qyUt17rjF8Xvy9WHxaNKlHCPAfxJvW6lCim0vWqzXJ67sP/AGUzuo048d5RnWNPEV5GrbRMqhWUI5l5dS3a3c37NN46vT4HJt6GnobUvxRgUrmSxle41La4yi0qmWK4oHbiRxmStkqaVrm1TR5ja1mllY0Z6urXxxMbaa3k8RyVul8drvZHbzn+TU9uKbi8YUoLC8ms/ep6k+L31adKanDehKLzF9H98j6d2V24rugp4cWm4yT5Sjxx1WqfmbcWe+q5/wAji8b5T02WwYMSNnMBoQMCIAAsAYAAAA0AYDAwIAAAADAAAAAAIK88ImZTupapeYHEzqjHLI0yzbLTISlqSwj5Ltm9VxfVZR9mniknpqoZy8rj6zl5YPo/abaCoW1arLhCDfnwilwzltc0fNOyVh+XGT56mHLfh0/jz3WvYbOTalNa8s8vA6v9u06MtzdlOX6YLPBc3wRo3OVB7izLGmPvQ8td9m69SnOMpQ3puL0zupRkpOLX8yeMd+cszxjbK9L1t2ytpy3ZPcy8Re9Caz0e43g9JQqLRppp8GuB4ml2IlKFaM/QN1IU4Unuy/J3JOWYqON5tPGXrw1PSbKsZ0YejlNT3WtyWcyccLO/pjOc8O7nktZFMcsvVj0NvLLLVQo2ehbrMotVStNLV6JcWeauu21tCbhHM2nh4cIrPT1pI1tu20qsVCMlCMlLell73DRRwvHX7Xm9mdhdxwbnRq7lKpTUZ0NN6eMVcqeXJYXF9eBeSK5W/po09r0LlbsouDeNJpY14esm1ry6lKyrS2fcb63vw89KsY6+FRLqvk33Hdp2JnSpxVOqlOMpyzuZi1N5cHDexumlPZ8nScaiw137y8nxx46lb1el8bLNV7q0uFOKcWmmspp5TT1TRKzxHYjac4ylbTWVBZhL9mUsS71leXge2TydGOXlNuLkwuGWjAEMsohGIZYAAADQxIZAAAAABgAAAAAAACZnXEvWZoyMqpLLfiwOqRditCvbwyierLT6eRFS8X/FG5/+KcE8OpKEVx1xLea90GVtg0N2lBftXyPMfxYv5TuKVNNrdi5Y19qUkvlH4nq9kzzSpvrGPxSOTO7yejx4ePHPtrwiErd8gt2aFOJEpYy5UGuJWct197Ne8aismBSqwxKrN6Jvk3hLuWpXLJOGLXoZJpSaKGydp06i3oSUl4NPzUkmiW72tTi1GefW09WE5JeLiml5kbW8e/S2qSkuo1b44ZK9OWGnB5TWfI0KNRSWUWxqmUcQpnc6axqT+jIaha1XTxnaPZ8qclVpNxlF5jJcUz2nZvaauKMZ8Hwkm02pJ4fD7wzO2hRU4NM892Uv/wAPcunJ4hUeEnw3+XvWnuHHl45J5sPPDfzH0kZzGWUM63nIhgPBYIB4GQAAAAGAAAAAAAAAAMAOKnAyd34mldS0x1Kko6gWaEcIrbQqqMG2uCz5lnewl4GPtevvLC+/v6lcqtjO3y/txs5+pcY5rex1WvxXyPT7Fn+TS/oj8ifa1mqlvKD/AJuHjyKOyMqjST5Rin5afQ5c5qvR4s/LDX6eht5mjTmZFCRepvQo0vpUv6u9LHJfMrUrKOc668Um8eaOL2eJ6mffdpqFusznFLx59yWr8iZIp38PR09nw4pYfVfUtQpR3cYPAR/ihbLjv467k/7ZOZ/xYt1JKNOrJPmorHulJP4F/H6Ut+/9fQIUox4LBXhP0dT9s/hL/JibJ7a21xpGaUv0yzF+5mlc1N5PHLVeK1K30tJflvqtoQ1JlKhUbiSORC0xh1D5v28TpuLi2m5xaa0aay015pH0TeyeR7Z2qqShlZwpPz0wQtj1Xs+xu3PxNFNrE4pRn0ckk2145PQs+e9jbd0qbqPK32sL9sdF9T31GpvJf7OvC2zt5vNjJndOsDADRkBgAAAAAAAAAwAkAAAAAABTvJapeZGtWO99peDOaJUc7RqtQePDw+8GPCGdWXtqyb0D0aiu/BT3Wm9Rl3tPRIyJQw+nH5m1cLOTNuFx6opnNxrxZeNS20jXto5Rh28tTbtammDn9O3K9MTtPZSlCW48S4p66rOq92TwFTsqpZlJZbb183ofVtoRyjykqvo5Yn7LeM8k+Tb7+Hiu8tOkY/ymni6XYKMnq35Nl1dhoQWnvPZKDjqtUQ17qUljh1wtS/l9qeF31Hj59louMknrh4a6pZyer7PWdSlFb0nKL9WOdX7OrbO6FDCxj1nx7l0Z6CpQ/Lil/K1/kpvbSzxi5RjhHNRhTlocVJCxTGjOEZdfZrrVN6TxBYXe+flxHtnaHooZWsnpFPr1fcibZW14VYqPsz5xfP8ApfMthjLe2fLnljN4pLtqK3UsJcFyxwL2wNoJeo+Sby5Zzr38PAzriP31OVRa1Taa4NPHHwN3L8PbgAGjIAAAAwAkAAAAAAEgAAAAAApXftLwI6eh3de2sccEcmVohqQ3pavSOuO/7RDdTO1LWTXUpXFUr8LfKCtJGPeXHJczvad5hGNUuWuHHq/7GdyjfHC1ejcKmszlhZ5/fga1rd4PDXUHPLk233nWx76VPeg8uMWmuqT6d2U9DHKy10Y42Tt9CqVd5GNcUoy4kmzr5TSw855klWnroNrTpQoWE4f8c5JfpypR8s6pdyZcpUKmfXl/1Sj8eJNClIm3Zc0RpfzooW6X38W+ZpwjmJnU85LNW5UUSzy3TrSwU69xjvfQjq3Dfj15IhVJtZ/VpHrjnJ+XzI2SKM7d1HvS16dPIgrbPxrwNfKXgtERwp77KrKtptCpD2k6ker0kvB8/M1aG1aL0bcH0mt348CWlaLHAU7GL4pGs5LGGXHjXsgAZ1uEAAEgAACQAAAAAwEMACAcTlhanTZnX1bLwuQFetUy8scqumnxOEZW0LzHq/Du5cDPK6Xxm6ko3i9bLSWmW+b6GddXblndXm/ojiMCxToGF5L6dOPFN7rHqWreryyF2rPTfhSKtZ9xRtK8nXtyhTpYqL9ycfNar5M9TdWpjXdvhZXFSUl5MqvLuK9pN054Xe10fVffU9Da38ZrXiY9zb51XiiKOV3Pk+T++gI9dTrrqTK4T5nko3FRcsliFepLRLHxHknUb1zeQgs5KEasqjzwXhq+5I4tbBt5nqzRxj1Yr1vkurI9oukdK23mo8uMvom/oWa380v0rdX1+PyJqUPRwbWr7+bfUguViCXgFGfLVqJq2dApWlLMjapQJic3UYHLgToe6XYtoAA7XGAAAAAGAhgAQAAQDOZMZFUlgDmrUwu8zazwW5FC5nh6sipU9o191N9xi0028vi+Zbvpb8u5feQo0Tl5M9118WGpuu6NMvUaIqFEuQiZyNLRGmcyppollLBDbSzv/wBX0RdVQuaBlXNnxPR1YFWdAixaZPO07fTD5fIbss8jbdpqSwtiultsGns/HBtLpxXl0LVG2x/o2oW6O3QLaivkzVTly07yzbWyXi+LLPojuMSNHkr1ocF0KtxHODTcSpWhqRYnGorenhotSliWO5fNnEI8BX2m7Pp6r8JYw/f8xIW9rHpdcE0GYruPzWv2xfvz/Y0KVYlFj0gAB3OADAAgAAAAAAAIYmBzNlWU88SS64Ign9CBBdXCist/58DFrVnJ5fuJNqP8xeCIInPyZX06eLCezjDJZo0kc00WImLoSQWCRMjkcyehKCuqqUW3wwyrsiq3Sg5e1JKT8Zav5kG1X+XU/on8jnZj9SPhH5DfaddNgW6KB3EnaNDcOlEQBFdYOWNHJBDZGnqORwEyJskdSA4cBsCDGBTknFxfB6Ndw5ld8iUPN3NxKlcbs+DSUZ9ddFLo9X4mvb3Rmdplp5MqbMk91avgUa63H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data:image/jpeg;base64,/9j/4AAQSkZJRgABAQAAAQABAAD/2wCEAAkGBxQSEhUSEBIVFRQXFRQUFhgVFBQUFBgXFxQWGBoVGBYZHSggGBolHBQUIj0iJSkrLi4uFx8zODMsNygtLisBCgoKDg0OGxAQGywkICQsLCwsLCwsLCwtMC8sLCwsLCwsLywsLCwsLCwsLCwsLCwsLCwsLCwsLCwsLCwsLCwsLP/AABEIAMwAzAMBEQACEQEDEQH/xAAcAAEAAAcBAAAAAAAAAAAAAAAAAQIDBAUGBwj/xABGEAABAwICBgcECAIHCQAAAAABAAIDBBEFIQYHEjFBURMiYXGBkaEyQlKxFCNicoKSwdEI8BczQ1NUouEVFiREk6Oys8L/xAAbAQEAAgMBAQAAAAAAAAAAAAAAAQIDBAUGB//EADYRAAIBAwMCAwYFAwQDAAAAAAABAgMEEQUSITFBEyJRYXGBkaHRBjJCscEU4fAVIyRSFjNi/9oADAMBAAIRAxEAPwDuKAIAgCAIAgCAIAgCAIAgCAIAgCAIAgCAIAgCAIAgCAIAgCAIAgCAIAgCAIAgCAIAgCAIAgCAIAgCAIAgCAIAgCAIAgCAIAgCAIAgCAIC3q6+KIbU0rIxze9rB5koDAVWsLDIzZ1dBf7L9v8A8boCyOtTCv8AFt/K/wDZAVIdZ+Fu/wCdjH3g4fogMxh+lVFPYQ1kDydwErNr8t7oDLg33ICKAIAgCAIAgCAIAgCAIAgCAIAgCAIC2xHEIoGGWeRkbBvc9wa3zKA5bpRrzpobsoojUP3bbjsRA8913enegOYYzrSxOrJaJjGD7kDdnwvm4+ahtJZYMVT6LYhVHbMMrifflJB835rRrapaUvzTXw5/YzRoVJdjMUuqqsd7bomfiJPoFoT/ABFax6Jsyq0n3wXo1Qz/AOIi/K9YP/JaP/R/NE/0b9SnNqjqR7M0TvBwVo/iSg+sWvkHZy9TE1urevjuRG1/3HgnyNlt09ds5/qx70Y3a1EWlNieJYceq+ogtlY7Wx3AHqnwXSpXFKr+SSfuZhlCUeqN40c161URDa2Fk7PiZ9XKO3i13dYd6zFTrmiusKhr7NhmDZT/AGUlmSdwB9rwQG1oAgCAIAgCAIAgCAIAgCAIAgOZawdbsFFtQ0mzPUDI2N4oz9pw9oj4R6IDh1fiNfjE/XMkzr5NFxEzuHstHasNe4pUI7qksIvCEpvEUbno9qnGTqyQk/BHkO4u3nwsvM3f4jfShH4v7G7CzS5mzpOB6KRQgCngawc9kX8XHMrjf829eXl+/hGbdTp9DYocF+J3kt2lobf/ALJ/IwyuvRF0zCoxzPit6GjWseuX8fsYncTZVGHx/D6lZlplmv0fVlfGn6krsNjPu+pVZaTZv9OPiyfHn6lCTB2HcSPVatTQ6L/JJr6l1cy7mPrMEJBBAeOVr+hXOq6Vc0fNB593UzxuIvhmiaQ6tqWe5EZhf8UfVz7WnIrJb6zd2z2z59kv8yJUKdTn9jmOkegFVSfWR3ljBvtRg7be0t3jvC9LZ61b3Hlfll6P7mpUtZw5XKM/oNriqaQtirL1EAyuT9cztDj7XcfNdg1j0Bo9pBT10QmpZWyMO+3tNPwubvae9AZRAEAQBAEAQBAEAQBASTStY0ue4Na0EkuIAAG8kncEB5/1pa23zl9Jhz9mDNr5hcPk4EMPus7d5QGr6F6vpKq0tRtRw3yFrPeOy+4dq4eo61C3zCnzL6I26Fq5+aXCO1YBo/HCwR08YY0ch6k8SvJN3F7Uy3l+vZG85QprCNnpcPa3fmfRda20+lS5l5n9DUnWlLoXwXS8THQwEwKeKQLqPFBG6eKBdPFGCF08UEFPigpTQh2ThdYq0KdZYmsl4ycehiK3DOLcxy4rhXOmyp+alyvTv/c26dfszm+mWryGpvJEBFNvuB1XfeHPtC2dP1qrbvZPzR+q9xNW3jU5XDOYYbiNbg1UXMvHIMnNIJjkb28HN7eHYvaW9xTrwU6byv8AOpzZwlB4kekdX+ncGKQ7TCGTtA6WInrNPxN+Jl+PmsxQ21AEAQBAEAQBAEAJQHnbXLrINU91DRvH0dptI9pzlcDm0H+7Hr3ICz1d6B7WzU1bTbIxxnjye4fILzGr6xtzRov3v+EdC2tv1z+COy4fQX7B/O5ect7Z1nul0/c2atXHCM3EwAWGS7UNsFtjwjSk23llYKfEKEbqPEGCN08QjAuniDBG6eIMC6eIMC6eIMELp4gwQJU+ISSlT4hJYVtGHZjI/NaV1axq+aPEv3M9Oo4ml6WaMRVcZjmbYj2XD2mnmDy7FqWd5Vs6uV8V6mzOEascM4i9lVg9Y17SWSMN2OHsPb+rTxC97aXdO5pqcPivQ5NWlKnLDPTWr/TGLFKYSss2VtmzRg5sfbhx2TnYrZMZs6AIAgCAIAgCA5Nr005+ixfQad310zT0hBzjiOVuxzs/AHsQHMtWeiX0h/0mdv1TD1AffcP/AJHzXA1rUvBj4VN+Z9fYvub1pb7nvl0O54fSX7h/Nl5GjS8WWX0N2rPBmoxZdTeksI02VQVG8pgmuo3kYI3UbxgjdN5GBdN4wLpvGBdN4wLpvGCF03jAJTeTghdTvGCRysqhZIsq2nDh2rBcUlVWV1M1Oe00bTPRplZCY3izxcsdxa79isen307SruXTujYqUlVjh/A5Bolj8+D122Qeqejmj+Jl8x38QV9ApVI1YKcXlM40ouLwz1jhtfHURMmhcHRyND2kcQQshUuUAQBAEAQGPx/FmUlPLUymzI2OeeZsMmjtJsPFAeTWdNi1eXPN3zPLnngxnG3YBkta7uY29J1Jdv3MlKm6k1FHfMGw5sbGRRts1oDQOwL53VnOtUbk+Wdt4hHCNlgbYWC201FYRpyeWXAKjeUwTAqN5GCIKjeRgjdRvIwRum8YF03kYI3TeMC6bxghdN4wLpuJwQum8YIbSncTglJU7ycEj1ZTLIxmIQ3zHitevH9a+JsUpdjkmtrRzbYKuNvWZlJbizg7w+RXd0G+2y8CT4fT3/3MV7R3R3rt1Mv/AA9aWG78OmdwMsF/88fqHDxXrTlnckAQBAEAQHFf4jNIS1kNCw+39dL91pswHvO0fwoDA6osF2InVLx1pDst7GN4+J+QXkdfut1RUV0XX3nWsaW2Dm+51egZYXXBpcLJmqvsZBhVnI12ioHKNxXBNtKNxGCIKjcRgjdRuGCN03EYI3TcMC6jcMC6bhgXU7hghdNwwQup3E4IEpuJwSkqdwwSkqdxbBRlCupZ4LowGJ0ocHMeLtIII5grBCTpzyuqNuOJLDPP5dJheIBzL7UEoc37TL5ebTZfR7S4VejGou6+vc4Vam6c3E9d4fWNmijmjN2SMa9p7HAEfNbBjLhAEAQBAeTdZ2JmtxactO0BIII7cmHYt+a/mqykoxcn2JSy8I7HglEIYmRN3Ma1vkF83uarq1HN92eiUVCKiuxscGSo3hYNaRcAqmSmCcOUZK4IgqMkYJtpRkjBEFRkjBTqKtrBdzrfPyUxTl0LwpSm/KjXdINKDAG9RzQ87INs/wDRdKnplZx3yWF7TYpUqO7DllrsjPYZMXRNJNzbPzXNk8Mw3EFGo0jA6QaRmmnaMyHENAAvwHDvK3LW1lcJ7epsU6VPwk5+3kzMGKg5SAsd27vNY69rWoPE4tGDwNy3U3uXsL4OWtkw4IXTIwQ2lOScEu0pyTglLlOScEjyrKRZIxtc1RLrk2KZxnXDh2zJFOB7QMbu8Zj0J8l638PV8wlSfblGlqEOVP4HWdROMdPhbGON3QPdEfu+030d6L0ZzToiAIAgLfEajo4pJPgY935Wk/ogPI2hkRnxCIuz+sMru8Xdf81loanU2Ws36rHzNm0jurRO/UgXz6XU7kzLRlVbNZoqgquSmCYOVckYJgUyRgpVFYyMXe4D5qYxlLhFoUpT6I0LSfWnTwXZEekfyZnbvduHhdduy0OtWxKfC9v2InUo0er3P0XQq6GaYxzu6UgOacnBw68Z59q9vZ6JaUqeaSzJd3/nB5m51m7jW2VsKD7R+/cz+samD6Rzhnslr2nxH6ErFeRzSfsOpZzxVWO5lMD/AKlncPkF8yrPzs6dfmZrONU3SYlTg7htv/Lu9bL0n4djul8f4IuZ7bfj0Nlx/EGQw7JaHPcOqDuH2ivbQtIXPlqLMTzVzfStVmm/M+hzCPWlHTy9Edp7QbOc3NoPYOPgvN6n+HqLbdq/g/4f3OpYahVqw/5kVn1XD+KOgYFpZT1TQ6KRpv27u8bx4ryVxZ1qEsTWDqeEpLdTeV9TN7V9y1MmLBAuU5JwSlynJOCRxUplkizq9yu3wZYdTnmtOl26Jxtmx7Hj5H0cV29DqbLpL1TRS9juov2E38NVadushJyLYpAO0FzT82r2xwzuyAIAgMLpq+2H1ZHCnm/9bkB5l1XMvWg8o3/ouPrbxa/FG9p6/wB74HcaUrw8up2JGSjKxs12iqCqlcEktS1u858hmfJTGEpPCRaNOUuhhtJcbkp4ZJNgt2I3SWO8gA27ty9DY/hyvXXiVPLH29fl9zTr39tbzVP80n2XT5nBse0uqqwnbkLWH3GZDxO93ivSWumW9v8AlWX6s1615UqcZwvRGFgopH3Mcb3gZnZa5wHfYZLoGqZ3QCqdHWxtB6sl2OHPIkeRCz283GaNO+pKdF57HeMUcX0IjOZcWxjxeAPT5LT1eapUpy9hn0jMtme2foZ6lZssa3kLL5VKWXk7s+WYfFIbVdPLwu9nm24+S9F+G6qVdwfcxXCzQfsNV1s17mQTPabHqRNPIG17eq+jbtlDjueU2eLeebov4OHU9HJJfo43vsLnYa51hzNhktE7BNR1EkLtuJ7mOHFpIKx1KUKkds1lFoTlB5i8HU9XGnVRNIaeaziGFwda17ECxG6+e8WXDuPw3Cs34Dw/R9PmbctVjCKdeOV0yup1RlbkDI0s2gCCR1T4ryt1p9e2ltqRx/nyN+moVo76L3L6/Ir7d9y0iMYJS5SWwWtSVcyRRp+nbL0U4+wV1NLeLmHvFws0Ze41v+HJx/2hMOBpnekjP3Xvzzx6LQBAEBhtM4y6gq2jeaeYf9tyA8xasZLVoHNjx8lyNbWbV+9G9pz/AN74HcKZy8PNHaki8NSGjM+HFYtrfQxqnKXQ1/HtLBCdhrTtWvutv7f2XQtdPdVbm+C+yEOvLLvQLHGzbQkDRMDfjm3gRfluXrdMtremsKPmXfucnUJ1c9fL6Gc0ww0VEZB3PjdE7suDY+vovQUZcOLPPXUGpRqLsechgjo5n00w2ZWE2By2m8HN5grXkmnhm9CSkso7VqrxakoqF0VQWxPD5HvLmnrhxuDe2dhZtuxQWNF0WwptXis1bAzZpWSPcw2sHON7ADxJWehHzZNS7n5NvdnU6eHbe0e5Fdx5GQjIeAPyXkPxRqKf/Hg+e509Mt3Spbn1ZltpeLOjgtsQpukYQPaBDmnk5puP57VsWty7etGquwwsYfQ1XTHCDXUkjGiz3AEA8JGH2T4i3ivrNtcQubdSg+p5evSdvc5ZY6ksepKWnlp6giGpbIS8Padpw3AbuFtyxG8nnlGiaa0UclXU1EbRHC+Qvbfqi1gCbcLkE27UJM1qj0dcXSVbmkB46OK+V23BL+7Ieq2aC25kzQvHvxTR2qvlZHFZ9tlrQDfdYDetWtGFRPesr2m7S3QwodTl0emZbK+zfqto7Nt+zwuDvXjrvTqVSTdLj2HpqbbglV5fqbfQ4s2RrXZgOFwSCPnuXBqUJQk4+hZ0H1iVZ33VEisVg1HTuS1FOfsEea62lxzcw95FzxRl7jX/AOHFh+nzHgKcjzkZ+y96ecPRSAIAgKNZB0kb2H3mub5gj9UB5B0ZeabEI2vyLZTE7vJLPmtLUafiW017M/Lk2bSe2tF+07xTOXgJo9FJFZ0PELGpdiVU4wWWL4G2oZY5OHsu5d/MLPb3cqMsrp3Rjm8mlSUc9JKCQWuBu1w9k+PHuXoLe7jPz03ya8oKS2y6G+4HphHI3Yn6rtx+E9t+C7dDUYS/Nw/ocmvp80vLyvqVsb0bpK5o6VrX29lzTsvb3OGa6iqQmjleFOk+DA/0bULTeWSV7RnsvmOz4gKkpUoLMngyRVefEV9DY6CmbsiKlYI4m5bQbstA+yOJ7V57VPxJSoxdO35kbtHTNj31+v8A1+5k42NYA1g6o8yeJPavBznKpJzm8tnVS7sldIoSLqJO16hlWihUUxJMkVtr3m7g7tHJy7Gk6zUsJ7XzB9jWuLeFaO2fwfp/Y1zF9GaKtdtTMMcw3uBMUviR7S9/b6ja3SzGXJyqllc0OiyvVcooUeraia4Pf0k1jcCWUub5bj4rbSguTXcqr4NmkxKnpm5uaLCwDeA5ABYK95TgvMzPb2U5PKWWaHpRpI+q6jAWx33e87v/AGXFuL11eFwjtULRUuZcsYDoq5xElQLN3hh3nv5BcG61GK8lPr6m7Feptpg4ALkb+5sKeCLm7Ismcso3ueTRNaVZsUZbfN72sHq4+jV3tDpbrnPom/4NW/ltoY9WX38NVCf+MnO76qId/Wcfm1eyOAdyQBAEAQHlTXBhJpMVmLchIW1DLfa3/wCYOUNZWGSnjk6Xo/iInhjlHvNBPfx9V8+u6DpVZQfZnqKc1UgpLuZ2J60JIhoumOCxNMo0VjAx42XBrgeBAI8iqb5QeVwYJNoxs2h8Ds2hzPum48itmOp1o9eSFWaEOiDW/wBq8DwCv/q1RdF9Sf6r/wCUX8GDwR5uu8/aO16blr1Ly4q9WPGqy4jwi5knvkMhyCwKGOSIwxyUZJLd6uo5MkY5KAY481lSz0RkzFE0byN+5UkkyJJPoXDX8QsbRicfUmmZHKLTMB7ePmMwkXUpvMGUW+nzBmPm0Zjd7ErwOV7rcjqteKw/5Lf1Mv1RXyLT/cuO/WkefIKf9Vqdkg7lvsX9JgUEObGC/wARzd5ncsFS7q1eJP4Fd7ZVkIVFkyxTLd7lkSMqRZzvWaCMkUcg1r4ltzRwg5MBcfvOt+g9V7DQqG2nKo+/8HJ1OpmSh6HbdS2DfRsLhLhZ015zwNn+zf8ACGrvHLN7QBAEAQHJf4hNG+mpWVkbbvgJD7b+ieR8nWPiUBz7VXjOTqV53Hbj7veb+viV5vXLXlVo+5/wdnTK2U6b96OoQSLy0onTaLtj1haMbRUDlXBXBUEh5lRtRVxRHpDzUbURtQDkwMEdpRgjBidJ8XNJSy1LY+kcwCzc7ZuAubcBe/guhptvCvcRpzfDMVxNwp5Ra6ttO5a6KUzRNYYyACwENdcXtnxXodQlGxcYQxh9uDQop1ctmC0e1kTVleaWWna1hMgBaDts2ATd/ZlbvIVdU0+l/S+Pnzcc+uSbetLxNpvjSvIs6jI7SjBGBtqcE4IGU8z5ptQ2L0JC9TgskSOcrJE4KEr1kii6RiMWr2xRukebNaCT4cFt0KMqk1CPVl5SUIuT7HHNHsOkxXEWRm95ZNp/2Ywbu8mi3kvoFGkqVNQj2PLVKjqTcn3PXUEIY1rGCzWgNaBuAAsB5BZShUQBAEAQFCupGTRvilaHMe1zHNO4tcLEeqA8laU4LLhGIGME9Rwkid8cZJse3cQe4rHVpRqwcJdGXpzcJKUeqOraO4yyphbKw7944tdxBXhLu1lQqOEj09GrGtBTiZ2KRaEolmi4a5Y2imCcFVwRgiCmCMEdpRgjBHaTBGCN+diOIIuD2EIQ4prDJYmtaLMa1g5MaGDyARtyeZNv38lY04xWEg1jQS4MYHHe4MaHHvcBcqW5NYbePTPBCoxTykTbSrgyYIbSnAwQ2kwTghdTgnBAuU4JwUXvVkiyRaTSrNGJdI5TrL0i6R30WI9VpvIRuLuDfBes0ay2Lxprl9PucjUrnL8KPxOmahdDvo0Brpm/WztAjuM2xb7/AIjY9wC75yTrKAIAgCAIAgNJ1p6ENxOm6gAqIg50LjlfnGTyNh3FAeddHMZkw+ocyVrg3a2ZYzkQQbXt8QWhf2UbmGP1LozbtLp0Jex9TsmH1zZGNfG4Oa4XBC8VWoyhJxksNHo4tTjuj0MjHKtZxIaK7XrG0UwThyjBGCN1AwRuhGCN0GCnJO1vtOA7yApUG+iGCcOUYGCN0GCF0wMELoTggXKcDBSfIrpFki1llWSMS6RpGnWlgp2mKI3mcPyA8T2ruaZpzrS3z/KvqaV7dqitsfzP6GG1SaBuxKo6acH6LG67yb/WP39GOfMn9169LHCPPdT0+1oAAAsBkAMgByQEUAQBAEAQBAEBzDW3qzFc01VI0NqmjrN3CYDgft8jx3IDh2j+kE2HymORrtgOtJG64LSN5AO53zXPvrCFzH0l2f3Ny0vJUH6r0OtYPjEdQwSQu2h6g8iOBXkLi1nRltmsHoadSFWO6DMtHMtNxLNFdsio4lcFQPVcFcE20owMAnI25E+QTHJVvCycRxKOWplfLK5xJJsLmzRfIAcAF7ijKnQgoQSNB0ZVHuZvmrSol6OSKRxcIy0tLiSQHX6tzwyXA1mFPfGcVjPX4GxQ3R8kjcrrjYNjBAuTBOCV0iskTgovlVlElItpZlljAuomi6X6bthvFTnal3F29rP3cu9p+kyqYnV4j6d3/Y513fxp+Sny/wBjA6vtBqjF5y95cIA680zr3PNrSfacfReojFRW2Kwjgyk5PLPUGD4VFSwsgp2BkbBYAfMniTzViC9QBAEAQBAEAQBAEBoWsbVnBiTTKy0VUBlIB1X8myAb+/eEB57xLDq3CKjZla6J+8HfHIL8DucP5yWGtQp1o7ZrJlpVp0pboPBuOj+sCOSzKgdE/wCLfGfH3fFebu9GnDzUuV9Tt2+pQnxU4f0N1gqw4AtIIO4g3C4kqbTwzo4TWUXLZ1jcCNpUEyo4kYKsVRYgqsoZWCsoZWCzl0Xp5HF8cgYHG5a4bid9uxZo6hXglGUc47mvGc6fDjkuaakhp2GOHrEm738zy7ljnUq15b6nwRanCTe6Sx7AZVG0z4JHTKyiTtKL51dQLbTDYzpFDTi8sgB4NGbj3BbttZVa7xBfHsYqtenRWZs5tpHpvLUXZDeKM8j13dhI3dwXpbPSadHzT8z+hxLnUZ1PLDhfU2nV3qgmqy2evDoafJwZmJZPD3G9pzXWOcehMNw+KnjbDBG2ONos1rRYD/XtQF0gCAIAgCAIAgCAIAgCAsMZwaCrjMVTE2Vh4OF7HmDvB7QgOLaYai3tJkwyQObv6GU2cPuybndxt3lAcymFdhsmxIJYHfC4HYd3XycO0LBWtaVZeeOTNSuKlL8jM9hush4sJ4g77TDsnyOS5FbQ4PmnLHvOlT1Zr88c+42Ki0+pX73OYeT2/qLhc2po9xHos+43YajQl1ePeZeDSSnf7M8Z/EFqSsa8esH8jYjcUZdJIuhi0X97H+dv7rF/TVP+r+RffD1XzJJMbhbvmjH42/upVpVfSL+RDqU11kvmY6p0xpGb52n7t3fJbMNMuJdIMwyvKEeskYOv1kQi4ije88zZjf1Pot6lodR/nkl9TVqarTX5U39DV8U03qZrhrhE08Gb/wA29dWhpNvS5a3P2/Y0K2pVp8LhewyOjOrHEK8h5jMTHZmSe7bjmGnrOXSSSWEaDbbyzt2hWqqjw/ZkcPpE4t9ZI0WB5sZmG+p7VJBvqAIAgCAIAgCAIAgCAIAgCAIAgLetoo5mGOaNkjDva9oc0+BQGiY3qbw2e5jjdA48YnWaPwG4QGk4lqAkBJpq1jhwEsbmHxc0m/kgNfqdSWJtJ2RA8c2y29HAICz/AKH8V/uG/wDUagJ4dTeKO/sYx96VoQGWodQ9c7+tmp4xx6z3u8g23qgNrwjUJTMsaqpkl5hjRE35k+qA6BgGhFDRWNPSxh499zduT8zsx4IDYUAQBAEAQBAEAQBAEAQBAEAQBAEAQBAEAQBAEAQBAEAQBAEAQBAEAQBAEAQBAEAQBAEAQBAEAQBAEAQBAEAQBAEAQBAEAQBAEAQBAEAQBAEAQBAEAQBAEAQBAEAQBAEAQBAEAQBAEAQBAEAQBAf/2Q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data:image/jpeg;base64,/9j/4AAQSkZJRgABAQAAAQABAAD/2wCEAAkGBxATEBAQEBIQEA8QDxAQDw8NDw8NDQ8PFBEWFhQRFBUYHCggGBolHBQVITEhJSkrLi4uFx8zODMsNygtLisBCgoKDg0OGhAQGywdHCQsLCwsLCwsLCwsLCwsLCwsLCwsLCwsLCwsLCwsLCwsLCwsLCwsLSwsLCwsLCwsLCwsLP/AABEIAMgAyAMBEQACEQEDEQH/xAAbAAACAwEBAQAAAAAAAAAAAAAABAMFBgIBB//EAEUQAAEDAwEEBQgFCQgDAAAAAAEAAgMEBREhEjFBUQYTYXGBIjJCUpGhstEVcnOxwRQWNFOCkqLS8CQzNWJjg5PhJUN0/8QAGgEAAgMBAQAAAAAAAAAAAAAAAAQCAwUBBv/EADURAAICAgECAwUFCAMBAAAAAAABAgMEESESMRNBUQUUIjKhYXGBkdEVIzRSscHh8CQzckL/2gAMAwEAAhEDEQA/APuKABAAgAQAIAEACABAAgAQB5lABtIDR5tIO6PdpBzQZQB6gAQAIAEACABAAgAQAIAEACABAAgAQAIAEACAOS5B3Rw6Vc2SUSJ065smqyF1UFzqLFURGtC51E/BZ5+Whc6jvgnorAjqOeCStqwpdRB1EzKgLuyt1krZV3ZBxOw5dI6OkHAQAIAEACABAAgAQAIAEACABAHhcg6kRPkXNklEVlqQFFsvjU2IT14VbkMwobK6e5jmoOY3DFYjNdxzUPEGY4jFX3kc1F2F6w36Ef0yOa54hL3NkjLyOa6rCLw2NRXcc1LxCiWIx+C5jmpqYtPFZYQV4KsUhSdDQ/FUgqakLSqaGmSKSZS4kgK6Q0dIOAgAQAIAEACABAAgAQBy5y4dSFpZlxstjArqqswq5SHK6dlJW3TCplM0acXZRz3MuOG69yUuyoVrcmaMMZR5ZxT0k8pw0Od2NGcd5Wf79Za9Uw2SndTTzJ6Lem6HTHV5Yz6xLj7ArVh5tnzSURCz2zWvlTZZRdC4x50hJ/ysa38SrF7H389jf3L/ACxSXtqflH6k35oQevL/AAfJS/YlP80vp+hX+2Lv5V9f1IJuhcZ82Uj60bXfcQov2Pr5LGvw/wAonH21Pzj9Suqeh0rfMLX/AFSWH3qt4ebX8klIcr9s1y+ZNfUqKikniOHBzex4x71V79ZU+m6Gv9/3zH67qbluPP3EkFzLTh2i0KcqFnMWRnjKXYu6K6ApuMzOtxdF3S1mVcpGdZTosYZlYmJygMtculTR0unAQAIAEACABAAgDlxXDqQpPMotl8IFPW1uFXKQ/TRszVwueuBvSllyim29GvTjeYlT0skrgMFxO5o/FY9uZZdLw6UM2Wwpjvsa219GI24MuHn1G6MHzTeN7Kin1XPqfoYWT7TnPivhevmaGNgaMNAaBuA0C14pRWktGU229vk62l3ZzQbaNhoNtdDQbSA0G0ubDRzKwOGy4BwO8HULklGS1JbR1Nxe1wZ66dGGPy6LDD6h1Ye7ksjI9lRb6qX0v0/yamN7TnDizlevmZKopJIXEYLSPRO7wSdebZTLouRvV3Qtjvuh233Pgd/atqu1SScewtfjLyNNRVuUzGRkXU6LiCbKtTM+cNDLSpFLR2unAQAIAEACAPHFB1CNbPsjKjsYqr2ynn64s6wNyzfoQTjnhca2PQdSn0N8mYuFY46DXKQybFWupm1RTFcs5tdsdI8AauOpcdwHNefk7cyzpXb/AHudyMmNcds2EcLKdmG7z5zuJK9Di40KY6iYEpzyJbl+RM+SRhHWAAOOBgg8E446RBKuxfAOtfplUt8i7XIlLM9ztiMAuAzqQNP6KtjHZeoQjHqn2Iuoq/Vb++FPoLPExvV/kH5PV+q398I6EHiY3q/yAQVfqt/fCOhB4mN6v8jtlTI1wbI0tJ3cQe4qEo6IuuEluD2WLXqvYq1oMrmwFLjQslbsuGvBw3tKXyceF8emX5+hdRfKl7iYW6Wx0byDoRucNzhzWApWYdnSz0uPlRsjtHturyDh29btF8bI9UQvoTW0augrMp2MjDvq0XMEmVcmZ846GgVIqPUHAQAIAEAQyvXGTiiju8+ir2aeLDkctk4ZSNedQ1uTjfjaVotkVueS4rzK67WVsg66nwcjJa3c7tb29ioyKI2x0xrFzZVvwrT2yOY1uB5x87nnklKsWNEdIMtSlLb7eQXl2niE1U+QxFyO9It0P2h+Eq+XYXwFzP7v7ksR8lJN8kJL4hS1n+0u+zd8TU1X2L8lfuF95DdaqYVDmMkLWhrTgY4juU5S0TxqanSpyjt7Z7mo/XO9jfkqvFDVH8i+otNW1EbmkyFwyMghuDr3KcZ7LY0UWJpR0W3SHRjDxEgx7CpS7COB87X2HdM7yQk2zli+Imyo7IaPMo2GhO50YlZj0hq08ilsqhXwaffyL8e51T35eZhq2lIPJwPvWDRdKif9UelptTX2DVpruB3jevS1WKSTRTk0eaNdQ1OQm4swrq9Mtonq1CMkTLpWCABAHLig6hGrkwFCTGao7Mxdqjgqd8mzjVl1D/h/+074kyjOn/G/iVFmrJIskDaj02mE+8ciqIXqUmh7Lprt0nw/UuamkbMOvpyA/iNweeR5OVzSaM+u6VL8K3t/QpKuqJ8lwIcHAEHQg5VcYaZo1VJfEuUXnSTdD9ofhKnLsZ3s/vL7v7nUR8lIN8nJL4he0/pLvs3fEE5V2Lcr/oX3ndytEr5jKxzACGjDtrOncFY1shj5lcKuiSbOPoqp9eP2u+Sh4SJe90ej+n6kbrDM5w23s2QQTs7RP3KSikS9/qjF9KexzpC4ERs9IvDsdgzr70TekUYKabl5aPafRoSEmE+WSbSjshoNpGw0GUbO6KG/UvlBw9Ia94WP7Qq1JTXmaeFbx0vyMxUMLHbQ8UYF/RLofbyNmt9celmhtNXkBb8JGVlU6Zp6WXKZTMayI80qYszpBwEARSuXGTiiluM2hVMmaFENsyFdNtPAS0p65N6mHTDZsYf8P/2nfEn12MCf8b+Ipa4x1ffqs1/DsvyJPrDD4X7cfHzmnc4Jmq7yOfDdHpn+D9Burp46qPbj8mVo478+q7s7U1sorsniT6Z8xf8AvB30k3Q/aH4Soz7HPZ/eX3f3PIj5KzZPkJfMQ2j9Jd9mfiCfq7FuV/0L7yC7mQ1Lmte9rdlmjXuaN3YVKyfSieKoKhNxTfPkefk8n62X/kf81R47Dxa/5V+S/QOok/Wy/wDI/wCaPGYeLX/KvyX6EsFMAcnU8STklVSsbITu3whwOVQue7SidPdpGw0GVzYaFrizMZ7NQl8qPVWy2h6mjMVsGhWK1rk2qpidqm2XFp4H3L0WNd4kFIvyIdUeo2dumyAtCLPPXw0XUTlcjPkiVdIAgBWpcosurRmbtNoUvNmxiw5MzS+VI48tAsnJt1YomxZ8MEjWRXJv5N1Gy/a2C3Pk7Oc9601lw6PtMOWNLx/F2tbGaFmGjuCVlLeim57kTuAKinorXAg+JzHiSM4dx5OHI9icqv1wxlSjZHonyhiuquuEY2XNc12XZwW7saK2y1a4KqafBcnveyVm5IN8kH3F6aYRSmQhzgWlvk4zvB49ydpmki2yHi19CeuSOeYPldIAQCGjDsZ0HYpWPqOL93V0Nnb6hVKoVciI1StVJHqPBVhd8Fh1EjalVupnVIlZMqpVkkyVsiqcSR2HKs6czea7uKhZzBko90UdRHosho065FDUt2ZGnnoU57PnqTh+Jp1vqg0aa0zaBbsGY2TDRpqZyYRj2IaUik8KAEKx2ihIaqRkb1JoUrYb2JHkrrRHoDz1XnrpdVsmM5MuS+ijUk2ZspFhSv0xxG5NUz2ukVsjzsnV5UBCDpxgKWw2cvepKOyLYpNME3XW2Rc9CE9YAnq8dsplYLslkf5jSRz3N9qcjjqPcXnfGPdkzKKU+k0dg2nH3BWdEUUPKXktnTrfKPSHi14RqDOe9fYyJ0UzeG0P8h2vcoumLLIZUGeQ13DjyO9L2YrQzGZYQVWUhZS0XKQ5HKk5w0WJhUS6Y4nf3JK+XGkXVx52JSs0SLQ1FlDd49M8tVyh9NqZp40udFhZZdAvRViuXHlmuonJqJhWofCmKg5AIq686KuQ7T3MZfXaHxSlh6HDXJJameS3uC87Hlshkvll2xuiYUTObOsI1ojsnZLz9qYjZ6lbj6EuVaiBG9ysijjEaifCcqr2VyZTVdYc4GSScADeTyWvRj+YtOehy32suPl+W/fs+gztPNNOUYLfZGfK+Vr1A0sFvYPO8s8tzB3BKSuk+3BKGPFd+WONcBoAAOwYVLW+4wtI961HSGyCanjdvaAebfJKnGco9mVyrjLuilulpGMnym+uBiRnfzTVVqlx5i7jKrmL2jPTOdCRtkbJ81+5rv8AtSnQpraHKb1NDMF2B83XtWRkUND0Gh6CTKxba/UajIYI0SsolqZTXVnku7il5LTTNHGfKI7E7QL0NZPMXLNnQFNxPPXItGqwTPHIBFVX7lVIdoMVftx8UpYeiw+49bBoFg1IWyO5dMGiaUTPbPdlGjmw2UaDZ4dFKKfkcbQrU1JHb7k9TFsqkUFxurRnOQt7Fx+oVnLRPaWABsh/vJfMBGrWnd4laLjrjyRjX39culGqgLY24Gp3uPMpGSc3tjEEoLRFJdGjiprHbJdRx9Ls5hd92YdYfTDOYXfdpB1nn0yz+ij3Zh1k0dyB3KEqGg6yivNG0ksdrFLkjmx3Z+Ccom2t+aM+1OqfVAysG1FI6J+9p0PBzeDgo5NKnHqRr49ynHqRp6CbK81kU6NCEi1ZuWXOJfFlXcxoUhajSx3yI2HcFv1jOYbW37k3E87cWzVYhJg5dOIq68aKqQ7SYy+t0PilLEehwnyM2d2Wt7h9yxILllOUuWX7Bom0jLbOtld6Tmw2UaDZFKpwicbKW4yYC1cavZRNmZig66oZGfNBLn/VbqR47vFelpXh1dXmZuXa4wbRqKU5myfRBPjuCjYtV6MuhfHtjNdNhqhVDkc2WdqtlO+njkkjaSWbTnHa7dd6UvvuhbKMZeY1CMenbRCDav8AS/jVn/N+36HP3Z7/AOK/0v40f837fod/dg0WsnA6nPaXBcbzV6/QP3Z7eLLGyN0sI2CwbRaCS1w471zGypykoT5TOTrWtoqZ5duE9hDh/XinIx6bBG5bgUfSKDMbJx50ZDHdrHbvYfvKuh3cPUjhz6ZdJLaJcgLEzKtG5XI0kJ0WDdHQ5BlXd3Ya49hWXatvRrYq20L2JmgW5Wi7MfLNnQDRNxPPXFo1WCTAoAQrW6KEhqp8mRvUWh8UrYbuJLkWsMmgHI4WLKPTa0XZkeTUQbk1ExZ8Ml2VLRDYbKNBsgqBorq4nGzOXY71tYkRaxlf0Xjy+ofybG0ftFxPwhblvEYox8x9kWTZCx+14FDj1R0LQfS9ktW8FuRqoVrT5GU9mntH6Ez7F33FZeR/EP7x6HyoxVvjaWjK27XLYnyOdUxU9Ug2xSvjbs6YV1Te+TqZtKo/2E//ADD4AsOH8Sv/AF/ccfymOZN5AaOO/wCS2nD4tmba+NEs8O1TzN5xOx3gZ/AKrerE/tKI8STKWxv0HgqM6HLN2tmtgdovMZKHqimvknkkc8BZCj1WpG9hx52M2SLQLagU5cu5r6JqaijCtY+FMVPSgBWpboosurZmrvDoUvNGxiz5M7bn7Mrm89R+KycqOpKX4GrkLrrTNfRvyFOswbVpjmFfooPdlGjmxapborakcbMzeG6FbmILzFuiI0qRxDoz4EOx9xWrk8KH4mRlL4kWU0KjGRUkKVEeArYPbLIo2VibmkiHOLGnblYuU9Xyf2mjD5UV7Oh8I3STe2P+VMP2nY//AJX1/Uh4MTr80ov1s/tj/lXP2lP+VfX9Q8CJ5+aEPGSYjkSwA+xqP2nZrhL6/qHgxGekFZGyB8QI23M2GMByQMY1HAYVWJVKdil5LnZKySjEytNBoteczOktlgW4jkPKN5/hKWb3JfeinXKMrYG6DwU87uzarNUx2GryuWzSoRRXF21I1vLU/gs3GjubkeioXRBs0Vph0C1oIysmZpaZqYRj2MaCkUggCKVq4ycWUtxhyCqpI0KJ8mNuUZY8PHA+5IZFfVHR6DHkpxcWaG01OQO1J0S8jKya9MvI09EzpcHeF3RHZBUM0VlaONmdu0WhWvisomVPRiTZqpIz/wC2PT6zDke4uWvkLqpUl5MzcmPCZpZIUpGRVFCNfFhpV9UuSxI0dn/Qo/sXfcVm5H8Q/vHI/KYm324OaDgbuS3Lb3Fimhz6HbyHsVPvLDQCzt5D2I95YaJ4bcG8FCV7YaG2QKlzItC3SGTq6WU8XDqx3u0+7KljrrtS/H8iqMdzRR2aLAC5mzNatFrUzANXkc2ZtYlXUystkZe8vPE+7gu0V9MUjZvkoR6UbK3Q4AT8UefvnsuoWq1GfJkq6QBAHLgg6hGrjyFCSGapaZmLvSZCWnE2cW3RUWqoMb9g/s93JZd0fDl1LzHsmtWR6kbGinBCaqltGBbDTHwmEhZnErFKJxsp7hBon6JaK5GOuLHRyNlZ5zHBw7ccPFegx2px6JdmKWx2tG3pJmSxtlZ5rxkcxzB7VmTi65OLEocPTIrhT5arKZ8l4zbrhCymbE54DxGWluuc66blTbVOVzmlxsYjKPTor7RTEMAPIJm+e5FKRYdSl+o7o96lHUGjzqUdQaOhEjqKJvRj+lNX1s7YW6shJL8bjKfkPvK0sWHh1ub7v+hKiHOyWlZshY2bca9FexOumL3Bg73d3JeeivEl1M9NiV9Eepl7aKTACehEUyrds09JFgJhIxrJDzQpizOkHAQAIAhlYuNFkWVNdT5VUoj1NmjJXWiIORoRqClbYbWmbmNcmtMastyzodHDeFnrdUtMpy8bzRqaacFPwkmYk4NDWFfEpYpUw5TEHogzN3WizlauPbopkiqs1yNLIWvyYHnLuJjd64/ELQvpWRHcfmX1FLa98o3Mey9oc0hzXDIIOQRzCxnuL0+5CEyM29ucqfjMvXIxHABuVblsnwddUudQB1aOo4eFq7sqlIzvSS+iIGKI5ndoSNREOZ7eQT2Liuz458R/qUqLmzN2+lwMnedSTqSVZm5K5NKmpsnrKrZGBq47gvKZFjtlpHoMLG832JrRQnedSdSVKEEuEO5FyS0jX0NPjCYijEus2y2iarEIyZMpFYIAEACAOXBB1C00Si0WwkU1wo8qmUTRou0ZWuo3NdtN0ISltSktG1TcprpkWFpu2dDo4bwk1J1PT7CuVia5XY01LVAp+u1MxrKmho4KajIWcRKqp8puuWiDRnLlbM5WpRfopcSqoquopSer8uMnJifnZzzB9Ep2yurIXxcP1/3uLTrTNPb+ldO/AeTC/i2XQeDtxWbb7Puh2+JfYV/FEvIp2uGWuDhzaQ4e0JJxcXp8Elad7S5o74pXV18povPlYD6rTtv9g1V9eNbZ8sWR62+xmLn0qlkyynaY28ZX/wB4fqj0Vo1YMKubXt+i7Eo1N9yqpaTGp1J1JOpJ5k8VHKzElpD1VG+xJUVQboNXHcF5q/Ila9I3cTD832O7dQlx2nakquMEjQstjCPTHsa630eFdGJk33bLqGLCtRnzlsaAUig9QAIAEACABAHLmrh1MVmhyotF0JlPXUWVXKI/TdozVfbSDkaEbiErZWmuTYpyU1pnNHdHxnEn7w3eKSdc63uJ23FjZzD8jR0d0BG/3q6rJXmZF2K0WDakFPV3piU6WiOZgKdrvKJVsrKqhBT1eSUuBT1VpBT0Msg6ytfZQDkaHmNCmVmcEfDOHWrO8kjk4khc98SBUncduaOAS9uf9pdChk2GtHBZGR7QHqcRyFX1LnaRj9o7h3c1lznOzmXY2qcOMFuQ/brWScnUneSuqOiy29JaRqaGhAVkYmVbdsuIIcKxIRnPY01qmUNnaDgIAEACABAAgAQBw5q4dTF5YcrjRdGeitqqMFVuI3Xc0UtbbAeCplWaNOU0U0lA9hywlvZw9iWsoUu4/G+M1qS2dxXSVmjm57W/Iqjwpx+VkZYtc+zHor+3iSO8YUlbZHuhSfs5+SGW3Zh9Ie0K2ObruLSwJehy+tbzCtXtBepV7i/QUlrmcx7QrPf/AEOr2fJ+QlLcmcNe4EoeXZLshiHs2XmhZ1VI7zW47XfJQbnL5mNQwoQ+ZncNse85eSezh7FKMUi12QgvhReUNpA4KxRErcll7S0QHBWKJn2XNllFFhTSFJT2MNapFLZ2g4CABAAgAQAIAEACABAHhCDpE+Jc0TUhWWmyotF0bBCehB4KtxGYX6K6e2DkoOA3DKaEZbQOSr8MZjlv1FX2Yclzwy9Zj9SP6FHJHQS98+07bZRyQoEHljUVnHJT6CmWWPwWoclJQFZ5JYwUAHBWKIrO/Y/FTAKaQtKwaZGpaKXIlAXSs9QAIAEACABAAgAQAIAEACABAAgDkhB3Zw6Jc0SUiJ1OuaJqwhdSLnSWK0iNEudJNXHn5EFzpO+MeijXek54xK2lXekg7SZtOu6K3YStiXdEHI7DV0js6QcBAAgAQAIAEACABAAgAQAIAEACABAAgAQAIA8wgA2UHdhsrmg2GyunNhhAHqABAAgAQAIAEACABAAgAQB//9k="/>
          <p:cNvSpPr>
            <a:spLocks noChangeAspect="1" noChangeArrowheads="1"/>
          </p:cNvSpPr>
          <p:nvPr/>
        </p:nvSpPr>
        <p:spPr bwMode="auto">
          <a:xfrm>
            <a:off x="612775" y="60076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51520" y="5477162"/>
            <a:ext cx="879214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The probability that PPT attacker for </a:t>
            </a:r>
            <a:r>
              <a:rPr lang="en-US" sz="2000" dirty="0">
                <a:sym typeface="Symbol"/>
              </a:rPr>
              <a:t></a:t>
            </a:r>
            <a:r>
              <a:rPr lang="en-US" sz="2000" dirty="0" smtClean="0"/>
              <a:t> breaks security is </a:t>
            </a:r>
            <a:r>
              <a:rPr lang="en-US" sz="2000" dirty="0" smtClean="0">
                <a:solidFill>
                  <a:srgbClr val="0000FF"/>
                </a:solidFill>
              </a:rPr>
              <a:t>f(n)/P(n) 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2807296" y="4869160"/>
            <a:ext cx="1512168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PPT attacker against </a:t>
            </a:r>
            <a:r>
              <a:rPr lang="en-US" sz="1600" dirty="0">
                <a:sym typeface="Symbol"/>
              </a:rPr>
              <a:t>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331640" y="3789040"/>
            <a:ext cx="1591345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1187624" y="3429000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An instance of </a:t>
            </a:r>
            <a:r>
              <a:rPr lang="en-US" sz="1600" dirty="0">
                <a:sym typeface="Symbol"/>
              </a:rPr>
              <a:t></a:t>
            </a:r>
            <a:r>
              <a:rPr lang="en-US" sz="1600" dirty="0" smtClean="0"/>
              <a:t> 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pic>
        <p:nvPicPr>
          <p:cNvPr id="32" name="Picture 18" descr="j0139031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35688" y="3641877"/>
            <a:ext cx="1012365" cy="1011259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6047656" y="4716433"/>
            <a:ext cx="165618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PPT attacker against </a:t>
            </a:r>
            <a:r>
              <a:rPr lang="en-US" sz="1600" dirty="0" smtClean="0">
                <a:sym typeface="Symbol"/>
              </a:rPr>
              <a:t>’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695728" y="1988840"/>
            <a:ext cx="2448272" cy="1691276"/>
            <a:chOff x="3491880" y="2601820"/>
            <a:chExt cx="2448272" cy="1691276"/>
          </a:xfrm>
        </p:grpSpPr>
        <p:sp>
          <p:nvSpPr>
            <p:cNvPr id="11" name="Cloud Callout 10"/>
            <p:cNvSpPr/>
            <p:nvPr/>
          </p:nvSpPr>
          <p:spPr>
            <a:xfrm>
              <a:off x="3491880" y="2601820"/>
              <a:ext cx="2448272" cy="1691276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 Box 7"/>
            <p:cNvSpPr txBox="1">
              <a:spLocks noChangeArrowheads="1"/>
            </p:cNvSpPr>
            <p:nvPr/>
          </p:nvSpPr>
          <p:spPr bwMode="auto">
            <a:xfrm>
              <a:off x="3779912" y="2850943"/>
              <a:ext cx="2016224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ym typeface="Symbol"/>
                </a:rPr>
                <a:t>I can </a:t>
              </a:r>
              <a:r>
                <a:rPr lang="en-US" sz="1600" dirty="0">
                  <a:sym typeface="Symbol"/>
                </a:rPr>
                <a:t>break ’ </a:t>
              </a:r>
              <a:r>
                <a:rPr lang="en-US" sz="1600" dirty="0" smtClean="0">
                  <a:sym typeface="Symbol"/>
                </a:rPr>
                <a:t>non-negligible probability f(n)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35" name="Straight Arrow Connector 34"/>
          <p:cNvCxnSpPr/>
          <p:nvPr/>
        </p:nvCxnSpPr>
        <p:spPr>
          <a:xfrm>
            <a:off x="3815408" y="3861048"/>
            <a:ext cx="244827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4103440" y="3564305"/>
            <a:ext cx="1800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Simulation of an  instance of </a:t>
            </a:r>
            <a:r>
              <a:rPr lang="en-US" sz="1600" dirty="0" smtClean="0">
                <a:sym typeface="Symbol"/>
              </a:rPr>
              <a:t>’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59224" y="1700808"/>
            <a:ext cx="2448272" cy="1691276"/>
            <a:chOff x="3419872" y="4402020"/>
            <a:chExt cx="2448272" cy="1691276"/>
          </a:xfrm>
        </p:grpSpPr>
        <p:grpSp>
          <p:nvGrpSpPr>
            <p:cNvPr id="39" name="Group 38"/>
            <p:cNvGrpSpPr/>
            <p:nvPr/>
          </p:nvGrpSpPr>
          <p:grpSpPr>
            <a:xfrm>
              <a:off x="3419872" y="4402020"/>
              <a:ext cx="2448272" cy="1691276"/>
              <a:chOff x="3491880" y="2601820"/>
              <a:chExt cx="2448272" cy="1691276"/>
            </a:xfrm>
          </p:grpSpPr>
          <p:sp>
            <p:nvSpPr>
              <p:cNvPr id="40" name="Cloud Callout 39"/>
              <p:cNvSpPr/>
              <p:nvPr/>
            </p:nvSpPr>
            <p:spPr>
              <a:xfrm>
                <a:off x="3491880" y="2601820"/>
                <a:ext cx="2448272" cy="1691276"/>
              </a:xfrm>
              <a:prstGeom prst="cloudCallou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Text Box 7"/>
              <p:cNvSpPr txBox="1">
                <a:spLocks noChangeArrowheads="1"/>
              </p:cNvSpPr>
              <p:nvPr/>
            </p:nvSpPr>
            <p:spPr bwMode="auto">
              <a:xfrm>
                <a:off x="3779912" y="2924944"/>
                <a:ext cx="2016224" cy="584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sym typeface="Symbol"/>
                  </a:rPr>
                  <a:t>Do not know the internal details of</a:t>
                </a:r>
                <a:endParaRPr lang="en-US" sz="1600" dirty="0" smtClean="0">
                  <a:solidFill>
                    <a:srgbClr val="0000FF"/>
                  </a:solidFill>
                </a:endParaRPr>
              </a:p>
            </p:txBody>
          </p:sp>
        </p:grpSp>
        <p:pic>
          <p:nvPicPr>
            <p:cNvPr id="42" name="Picture 18" descr="j0139031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92352" y="5310291"/>
              <a:ext cx="639688" cy="638989"/>
            </a:xfrm>
            <a:prstGeom prst="rect">
              <a:avLst/>
            </a:prstGeom>
            <a:solidFill>
              <a:schemeClr val="bg1"/>
            </a:solidFill>
          </p:spPr>
        </p:pic>
      </p:grpSp>
      <p:grpSp>
        <p:nvGrpSpPr>
          <p:cNvPr id="44" name="Group 43"/>
          <p:cNvGrpSpPr/>
          <p:nvPr/>
        </p:nvGrpSpPr>
        <p:grpSpPr>
          <a:xfrm rot="249655">
            <a:off x="6591593" y="2579151"/>
            <a:ext cx="2420652" cy="1187220"/>
            <a:chOff x="3519500" y="2601820"/>
            <a:chExt cx="2420652" cy="1187220"/>
          </a:xfrm>
        </p:grpSpPr>
        <p:sp>
          <p:nvSpPr>
            <p:cNvPr id="45" name="Cloud Callout 44"/>
            <p:cNvSpPr/>
            <p:nvPr/>
          </p:nvSpPr>
          <p:spPr>
            <a:xfrm>
              <a:off x="3519500" y="2601820"/>
              <a:ext cx="2420652" cy="1187220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 Box 7"/>
            <p:cNvSpPr txBox="1">
              <a:spLocks noChangeArrowheads="1"/>
            </p:cNvSpPr>
            <p:nvPr/>
          </p:nvSpPr>
          <p:spPr bwMode="auto">
            <a:xfrm>
              <a:off x="3915544" y="2924944"/>
              <a:ext cx="201622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sym typeface="Symbol"/>
                </a:rPr>
                <a:t>This is indeed an instance of 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47" name="Straight Arrow Connector 46"/>
          <p:cNvCxnSpPr/>
          <p:nvPr/>
        </p:nvCxnSpPr>
        <p:spPr>
          <a:xfrm>
            <a:off x="1108447" y="4437112"/>
            <a:ext cx="1807369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4139952" y="4140369"/>
            <a:ext cx="21237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“break” with probability f(n)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1230289" y="4149080"/>
            <a:ext cx="21602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Solution with probability 1/P(n)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3815408" y="4437112"/>
            <a:ext cx="2448272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5580112" y="5949280"/>
            <a:ext cx="30879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--- Non-negligible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pSp>
        <p:nvGrpSpPr>
          <p:cNvPr id="56" name="Group 55"/>
          <p:cNvGrpSpPr/>
          <p:nvPr/>
        </p:nvGrpSpPr>
        <p:grpSpPr>
          <a:xfrm rot="21422655">
            <a:off x="4698063" y="1614320"/>
            <a:ext cx="2259240" cy="1084447"/>
            <a:chOff x="3519500" y="2704592"/>
            <a:chExt cx="2259240" cy="1084447"/>
          </a:xfrm>
        </p:grpSpPr>
        <p:sp>
          <p:nvSpPr>
            <p:cNvPr id="57" name="Cloud Callout 56"/>
            <p:cNvSpPr/>
            <p:nvPr/>
          </p:nvSpPr>
          <p:spPr>
            <a:xfrm>
              <a:off x="3519500" y="2704592"/>
              <a:ext cx="2259240" cy="1084447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>
              <a:off x="3715123" y="2791484"/>
              <a:ext cx="2016224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FF"/>
                  </a:solidFill>
                  <a:sym typeface="Symbol"/>
                </a:rPr>
                <a:t>This entire process is a mental exercise!!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251520" y="620688"/>
            <a:ext cx="43924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Case1: If </a:t>
            </a:r>
            <a:r>
              <a:rPr lang="en-US" sz="1600" dirty="0" smtClean="0">
                <a:sym typeface="Symbol"/>
              </a:rPr>
              <a:t> is secure</a:t>
            </a:r>
            <a:r>
              <a:rPr lang="en-US" sz="1600" dirty="0" smtClean="0"/>
              <a:t> then </a:t>
            </a:r>
            <a:r>
              <a:rPr lang="en-US" sz="1600" dirty="0" smtClean="0">
                <a:sym typeface="Symbol"/>
              </a:rPr>
              <a:t>’ is secure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4788024" y="620688"/>
            <a:ext cx="43924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Case3: If </a:t>
            </a:r>
            <a:r>
              <a:rPr lang="en-US" sz="1600" dirty="0" smtClean="0">
                <a:sym typeface="Symbol"/>
              </a:rPr>
              <a:t>A1 holds</a:t>
            </a:r>
            <a:r>
              <a:rPr lang="en-US" sz="1600" dirty="0" smtClean="0"/>
              <a:t> then </a:t>
            </a:r>
            <a:r>
              <a:rPr lang="en-US" sz="1600" dirty="0" smtClean="0">
                <a:sym typeface="Symbol"/>
              </a:rPr>
              <a:t>A2 holds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4788024" y="930206"/>
            <a:ext cx="43924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Case4: If </a:t>
            </a:r>
            <a:r>
              <a:rPr lang="en-US" sz="1600" dirty="0" smtClean="0">
                <a:sym typeface="Symbol"/>
              </a:rPr>
              <a:t> is secure</a:t>
            </a:r>
            <a:r>
              <a:rPr lang="en-US" sz="1600" dirty="0" smtClean="0"/>
              <a:t> then </a:t>
            </a:r>
            <a:r>
              <a:rPr lang="en-US" sz="1600" dirty="0">
                <a:sym typeface="Symbol"/>
              </a:rPr>
              <a:t>A</a:t>
            </a:r>
            <a:r>
              <a:rPr lang="en-US" sz="1600" dirty="0" smtClean="0">
                <a:sym typeface="Symbol"/>
              </a:rPr>
              <a:t> holds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251520" y="980728"/>
            <a:ext cx="40324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Case2: If </a:t>
            </a:r>
            <a:r>
              <a:rPr lang="en-US" sz="1600" dirty="0" smtClean="0">
                <a:sym typeface="Symbol"/>
              </a:rPr>
              <a:t>A holds</a:t>
            </a:r>
            <a:r>
              <a:rPr lang="en-US" sz="1600" dirty="0" smtClean="0"/>
              <a:t> then </a:t>
            </a:r>
            <a:r>
              <a:rPr lang="en-US" sz="1600" dirty="0">
                <a:sym typeface="Symbol"/>
              </a:rPr>
              <a:t> </a:t>
            </a:r>
            <a:r>
              <a:rPr lang="en-US" sz="1600" dirty="0" smtClean="0">
                <a:sym typeface="Symbol"/>
              </a:rPr>
              <a:t>is secure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39752" y="1268760"/>
            <a:ext cx="43442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Proof  by Contradiction/contrapositive </a:t>
            </a:r>
            <a:endParaRPr lang="en-US" dirty="0"/>
          </a:p>
        </p:txBody>
      </p:sp>
      <p:pic>
        <p:nvPicPr>
          <p:cNvPr id="6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573016"/>
            <a:ext cx="86308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51312" y="3708465"/>
            <a:ext cx="864096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2481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0" grpId="0"/>
      <p:bldP spid="31" grpId="0"/>
      <p:bldP spid="33" grpId="0"/>
      <p:bldP spid="38" grpId="0"/>
      <p:bldP spid="48" grpId="0"/>
      <p:bldP spid="49" grpId="0"/>
      <p:bldP spid="54" grpId="0"/>
      <p:bldP spid="50" grpId="0"/>
      <p:bldP spid="50" grpId="1"/>
      <p:bldP spid="55" grpId="0"/>
      <p:bldP spid="55" grpId="1"/>
      <p:bldP spid="59" grpId="0"/>
      <p:bldP spid="59" grpId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323528" y="116632"/>
            <a:ext cx="8711952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ea typeface="+mj-ea"/>
                <a:cs typeface="+mj-cs"/>
              </a:rPr>
              <a:t>Security of the PRG-based SKE</a:t>
            </a:r>
            <a:endParaRPr lang="en-US" sz="36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2052" name="AutoShape 4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4" name="AutoShape 6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6" name="AutoShape 8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8" name="AutoShape 10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468560" y="1187460"/>
            <a:ext cx="81358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Theorem: </a:t>
            </a:r>
            <a:r>
              <a:rPr lang="en-US" sz="2000" dirty="0" smtClean="0">
                <a:solidFill>
                  <a:srgbClr val="FF0000"/>
                </a:solidFill>
              </a:rPr>
              <a:t>If G is a PRG</a:t>
            </a:r>
            <a:r>
              <a:rPr lang="en-US" sz="2000" dirty="0" smtClean="0"/>
              <a:t>, then </a:t>
            </a:r>
            <a:r>
              <a:rPr lang="en-US" sz="2000" dirty="0" smtClean="0">
                <a:sym typeface="Symbol"/>
              </a:rPr>
              <a:t> </a:t>
            </a:r>
            <a:r>
              <a:rPr lang="en-US" sz="2000" dirty="0" smtClean="0"/>
              <a:t>is a fixed-length CO-secure SKE.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467544" y="1804754"/>
            <a:ext cx="388843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Proof: </a:t>
            </a:r>
            <a:r>
              <a:rPr lang="en-US" sz="2000" dirty="0" smtClean="0">
                <a:solidFill>
                  <a:srgbClr val="FF0000"/>
                </a:solidFill>
              </a:rPr>
              <a:t>On the white broad.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408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-36512" y="-27384"/>
            <a:ext cx="9145016" cy="72008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ea typeface="+mj-ea"/>
                <a:cs typeface="+mj-cs"/>
              </a:rPr>
              <a:t>Security for Multiple Encryptions</a:t>
            </a:r>
            <a:endParaRPr lang="en-US" sz="32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2052" name="AutoShape 4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4" name="AutoShape 6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6" name="AutoShape 8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8" name="AutoShape 10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179512" y="1156682"/>
            <a:ext cx="89289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 typeface="Wingdings" charset="2"/>
              <a:buChar char="q"/>
            </a:pPr>
            <a:r>
              <a:rPr lang="en-US" sz="2000" dirty="0" smtClean="0"/>
              <a:t>Till now we considered an </a:t>
            </a:r>
            <a:r>
              <a:rPr lang="en-US" sz="2000" dirty="0" smtClean="0">
                <a:solidFill>
                  <a:srgbClr val="0000FF"/>
                </a:solidFill>
              </a:rPr>
              <a:t>eavesdropper</a:t>
            </a:r>
            <a:r>
              <a:rPr lang="en-US" sz="2000" dirty="0" smtClean="0"/>
              <a:t> monitoring a single </a:t>
            </a:r>
            <a:r>
              <a:rPr lang="en-US" sz="2000" dirty="0" err="1" smtClean="0"/>
              <a:t>ciphertext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179512" y="1628800"/>
            <a:ext cx="89289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 typeface="Wingdings" charset="2"/>
              <a:buChar char="q"/>
            </a:pPr>
            <a:r>
              <a:rPr lang="en-US" sz="2000" dirty="0" smtClean="0"/>
              <a:t>Desirable (in practice):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539552" y="2132856"/>
            <a:ext cx="842493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FF0000"/>
                </a:solidFill>
              </a:rPr>
              <a:t>Several messages </a:t>
            </a:r>
            <a:r>
              <a:rPr lang="en-US" sz="2000" dirty="0" smtClean="0"/>
              <a:t>encrypted using a </a:t>
            </a:r>
            <a:r>
              <a:rPr lang="en-US" sz="2000" dirty="0" smtClean="0">
                <a:solidFill>
                  <a:srgbClr val="FF0000"/>
                </a:solidFill>
              </a:rPr>
              <a:t>single key</a:t>
            </a: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539552" y="2636912"/>
            <a:ext cx="842493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000" dirty="0" smtClean="0"/>
              <a:t>A </a:t>
            </a:r>
            <a:r>
              <a:rPr lang="en-US" sz="2000" dirty="0" smtClean="0">
                <a:solidFill>
                  <a:srgbClr val="FF0000"/>
                </a:solidFill>
              </a:rPr>
              <a:t>PPT eavesdropper </a:t>
            </a:r>
            <a:r>
              <a:rPr lang="en-US" sz="2000" dirty="0" smtClean="0"/>
              <a:t>observes </a:t>
            </a:r>
            <a:r>
              <a:rPr lang="en-US" sz="2000" dirty="0" smtClean="0">
                <a:solidFill>
                  <a:srgbClr val="FF0000"/>
                </a:solidFill>
              </a:rPr>
              <a:t>all </a:t>
            </a:r>
            <a:r>
              <a:rPr lang="en-US" sz="2000" dirty="0" smtClean="0"/>
              <a:t>the </a:t>
            </a:r>
            <a:r>
              <a:rPr lang="en-US" sz="2000" dirty="0" err="1" smtClean="0">
                <a:solidFill>
                  <a:srgbClr val="FF0000"/>
                </a:solidFill>
              </a:rPr>
              <a:t>ciphertexts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sp>
        <p:nvSpPr>
          <p:cNvPr id="76" name="Text Box 7"/>
          <p:cNvSpPr txBox="1">
            <a:spLocks noChangeArrowheads="1"/>
          </p:cNvSpPr>
          <p:nvPr/>
        </p:nvSpPr>
        <p:spPr bwMode="auto">
          <a:xfrm>
            <a:off x="539552" y="3140968"/>
            <a:ext cx="90730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FF0000"/>
                </a:solidFill>
              </a:rPr>
              <a:t>Not captured in previous SEM/IND CO-security definition.</a:t>
            </a:r>
          </a:p>
        </p:txBody>
      </p: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179512" y="3676962"/>
            <a:ext cx="417646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 typeface="Wingdings" charset="2"/>
              <a:buChar char="q"/>
            </a:pPr>
            <a:r>
              <a:rPr lang="en-US" sz="2000" dirty="0" smtClean="0"/>
              <a:t>Require a new definition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sp>
        <p:nvSpPr>
          <p:cNvPr id="79" name="Text Box 7"/>
          <p:cNvSpPr txBox="1">
            <a:spLocks noChangeArrowheads="1"/>
          </p:cNvSpPr>
          <p:nvPr/>
        </p:nvSpPr>
        <p:spPr bwMode="auto">
          <a:xfrm>
            <a:off x="611560" y="4293096"/>
            <a:ext cx="842493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000" dirty="0">
                <a:solidFill>
                  <a:srgbClr val="FF0000"/>
                </a:solidFill>
              </a:rPr>
              <a:t>S</a:t>
            </a:r>
            <a:r>
              <a:rPr lang="en-US" sz="2000" dirty="0" smtClean="0">
                <a:solidFill>
                  <a:srgbClr val="FF0000"/>
                </a:solidFill>
              </a:rPr>
              <a:t>emantic Paradigm: </a:t>
            </a:r>
            <a:r>
              <a:rPr lang="en-US" sz="2000" dirty="0"/>
              <a:t>No PPT eavesdropper can non-negligibly compute any polynomial function of the underlying plain-texts by looking at the </a:t>
            </a:r>
            <a:r>
              <a:rPr lang="en-US" sz="2000" dirty="0" err="1" smtClean="0"/>
              <a:t>ciphertexts</a:t>
            </a:r>
            <a:endParaRPr lang="en-US" sz="2000" dirty="0"/>
          </a:p>
        </p:txBody>
      </p: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539552" y="5549170"/>
            <a:ext cx="842493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FF0000"/>
                </a:solidFill>
              </a:rPr>
              <a:t>IND Paradigm: </a:t>
            </a:r>
            <a:r>
              <a:rPr lang="en-US" sz="2000" dirty="0" smtClean="0">
                <a:solidFill>
                  <a:srgbClr val="000000"/>
                </a:solidFill>
              </a:rPr>
              <a:t>Even though </a:t>
            </a:r>
            <a:r>
              <a:rPr lang="en-US" sz="2000" dirty="0" err="1" smtClean="0">
                <a:solidFill>
                  <a:srgbClr val="000000"/>
                </a:solidFill>
              </a:rPr>
              <a:t>Adv</a:t>
            </a:r>
            <a:r>
              <a:rPr lang="en-US" sz="2000" dirty="0" smtClean="0">
                <a:solidFill>
                  <a:srgbClr val="000000"/>
                </a:solidFill>
              </a:rPr>
              <a:t> knows the two sets of </a:t>
            </a:r>
            <a:r>
              <a:rPr lang="en-US" sz="2000" dirty="0" err="1" smtClean="0">
                <a:solidFill>
                  <a:srgbClr val="000000"/>
                </a:solidFill>
              </a:rPr>
              <a:t>ciphertexts</a:t>
            </a:r>
            <a:r>
              <a:rPr lang="en-US" sz="2000" dirty="0" smtClean="0">
                <a:solidFill>
                  <a:srgbClr val="000000"/>
                </a:solidFill>
              </a:rPr>
              <a:t> encrypted in the </a:t>
            </a:r>
            <a:r>
              <a:rPr lang="en-US" sz="2000" dirty="0" err="1" smtClean="0">
                <a:solidFill>
                  <a:srgbClr val="000000"/>
                </a:solidFill>
              </a:rPr>
              <a:t>ciphertext</a:t>
            </a:r>
            <a:r>
              <a:rPr lang="en-US" sz="2000" dirty="0" smtClean="0">
                <a:solidFill>
                  <a:srgbClr val="000000"/>
                </a:solidFill>
              </a:rPr>
              <a:t>, he cannot decide which set is encrypted.</a:t>
            </a:r>
          </a:p>
        </p:txBody>
      </p:sp>
    </p:spTree>
    <p:extLst>
      <p:ext uri="{BB962C8B-B14F-4D97-AF65-F5344CB8AC3E}">
        <p14:creationId xmlns:p14="http://schemas.microsoft.com/office/powerpoint/2010/main" val="35718325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4" grpId="0"/>
      <p:bldP spid="75" grpId="0"/>
      <p:bldP spid="76" grpId="0"/>
      <p:bldP spid="77" grpId="0"/>
      <p:bldP spid="79" grpId="0"/>
      <p:bldP spid="8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467544" y="8620"/>
            <a:ext cx="8496944" cy="46805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smtClean="0">
                <a:solidFill>
                  <a:srgbClr val="009900"/>
                </a:solidFill>
                <a:ea typeface="+mj-ea"/>
                <a:cs typeface="+mj-cs"/>
              </a:rPr>
              <a:t>Multiple-message </a:t>
            </a:r>
            <a:r>
              <a:rPr lang="en-US" sz="3000" kern="0" dirty="0" err="1" smtClean="0">
                <a:solidFill>
                  <a:srgbClr val="009900"/>
                </a:solidFill>
                <a:ea typeface="+mj-ea"/>
                <a:cs typeface="+mj-cs"/>
              </a:rPr>
              <a:t>Ciphertext</a:t>
            </a:r>
            <a:r>
              <a:rPr lang="en-US" sz="3000" kern="0" dirty="0" smtClean="0">
                <a:solidFill>
                  <a:srgbClr val="009900"/>
                </a:solidFill>
                <a:ea typeface="+mj-ea"/>
                <a:cs typeface="+mj-cs"/>
              </a:rPr>
              <a:t> Only Security</a:t>
            </a:r>
            <a:endParaRPr lang="en-US" sz="30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8074" y="2037640"/>
            <a:ext cx="174283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778" y="2073767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33"/>
          <p:cNvGrpSpPr/>
          <p:nvPr/>
        </p:nvGrpSpPr>
        <p:grpSpPr>
          <a:xfrm>
            <a:off x="4250287" y="858198"/>
            <a:ext cx="3130025" cy="338554"/>
            <a:chOff x="1259632" y="2031231"/>
            <a:chExt cx="3528392" cy="617862"/>
          </a:xfrm>
        </p:grpSpPr>
        <p:sp>
          <p:nvSpPr>
            <p:cNvPr id="30" name="Text Box 7"/>
            <p:cNvSpPr txBox="1">
              <a:spLocks noChangeArrowheads="1"/>
            </p:cNvSpPr>
            <p:nvPr/>
          </p:nvSpPr>
          <p:spPr bwMode="auto">
            <a:xfrm>
              <a:off x="1259632" y="2031231"/>
              <a:ext cx="3528392" cy="617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ym typeface="Symbol"/>
                </a:rPr>
                <a:t> = </a:t>
              </a:r>
              <a:r>
                <a:rPr lang="en-US" sz="1600" dirty="0" smtClean="0"/>
                <a:t>(Gen, Enc, Dec),       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  <p:pic>
          <p:nvPicPr>
            <p:cNvPr id="31" name="Picture 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518371" y="2162646"/>
              <a:ext cx="443525" cy="394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395536" y="2946430"/>
            <a:ext cx="15121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I can break 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6583578" y="3090446"/>
            <a:ext cx="166083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Let me verify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2567390" y="2298358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2759024" y="2247836"/>
            <a:ext cx="325778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(freedom to choose any pair)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grpSp>
        <p:nvGrpSpPr>
          <p:cNvPr id="4" name="Group 48"/>
          <p:cNvGrpSpPr/>
          <p:nvPr/>
        </p:nvGrpSpPr>
        <p:grpSpPr>
          <a:xfrm>
            <a:off x="8073008" y="3543981"/>
            <a:ext cx="1070992" cy="338554"/>
            <a:chOff x="7514955" y="5223801"/>
            <a:chExt cx="1207300" cy="617860"/>
          </a:xfrm>
        </p:grpSpPr>
        <p:sp>
          <p:nvSpPr>
            <p:cNvPr id="47" name="Rectangle 46"/>
            <p:cNvSpPr/>
            <p:nvPr/>
          </p:nvSpPr>
          <p:spPr>
            <a:xfrm>
              <a:off x="7524328" y="5301208"/>
              <a:ext cx="914400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8" name="Text Box 7"/>
            <p:cNvSpPr txBox="1">
              <a:spLocks noChangeArrowheads="1"/>
            </p:cNvSpPr>
            <p:nvPr/>
          </p:nvSpPr>
          <p:spPr bwMode="auto">
            <a:xfrm>
              <a:off x="7514955" y="5223801"/>
              <a:ext cx="1207300" cy="617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/>
                <a:t>Gen(1</a:t>
              </a:r>
              <a:r>
                <a:rPr lang="en-US" sz="1600" baseline="30000" dirty="0" smtClean="0"/>
                <a:t>n</a:t>
              </a:r>
              <a:r>
                <a:rPr lang="en-US" sz="1600" dirty="0" smtClean="0"/>
                <a:t>)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50" name="Straight Connector 49"/>
          <p:cNvCxnSpPr/>
          <p:nvPr/>
        </p:nvCxnSpPr>
        <p:spPr>
          <a:xfrm flipH="1" flipV="1">
            <a:off x="8100392" y="3162454"/>
            <a:ext cx="301968" cy="305786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 Box 7"/>
          <p:cNvSpPr txBox="1">
            <a:spLocks noChangeArrowheads="1"/>
          </p:cNvSpPr>
          <p:nvPr/>
        </p:nvSpPr>
        <p:spPr bwMode="auto">
          <a:xfrm rot="18882211">
            <a:off x="8230343" y="3017964"/>
            <a:ext cx="3832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/>
              <a:t>k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44408" y="1434262"/>
            <a:ext cx="69946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59"/>
          <p:cNvGrpSpPr/>
          <p:nvPr/>
        </p:nvGrpSpPr>
        <p:grpSpPr>
          <a:xfrm>
            <a:off x="7470210" y="1794302"/>
            <a:ext cx="1206246" cy="496249"/>
            <a:chOff x="7267392" y="1515234"/>
            <a:chExt cx="1359768" cy="905654"/>
          </a:xfrm>
        </p:grpSpPr>
        <p:cxnSp>
          <p:nvCxnSpPr>
            <p:cNvPr id="53" name="Straight Connector 52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 rot="20690469">
              <a:off x="7267392" y="1515234"/>
              <a:ext cx="1359768" cy="617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</a:rPr>
                <a:t>b </a:t>
              </a:r>
              <a:r>
                <a:rPr lang="en-US" sz="1600" dirty="0" smtClean="0">
                  <a:solidFill>
                    <a:srgbClr val="FF0000"/>
                  </a:solidFill>
                  <a:sym typeface="Symbol"/>
                </a:rPr>
                <a:t> {0, 1}</a:t>
              </a:r>
              <a:endParaRPr lang="en-US" sz="1600" dirty="0" smtClean="0">
                <a:solidFill>
                  <a:srgbClr val="FF0000"/>
                </a:solidFill>
              </a:endParaRPr>
            </a:p>
          </p:txBody>
        </p:sp>
      </p:grpSp>
      <p:cxnSp>
        <p:nvCxnSpPr>
          <p:cNvPr id="61" name="Straight Connector 60"/>
          <p:cNvCxnSpPr/>
          <p:nvPr/>
        </p:nvCxnSpPr>
        <p:spPr>
          <a:xfrm>
            <a:off x="2567390" y="2991805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 Box 7"/>
          <p:cNvSpPr txBox="1">
            <a:spLocks noChangeArrowheads="1"/>
          </p:cNvSpPr>
          <p:nvPr/>
        </p:nvSpPr>
        <p:spPr bwMode="auto">
          <a:xfrm>
            <a:off x="2555776" y="2658398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/>
              <a:t>c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 </a:t>
            </a:r>
            <a:r>
              <a:rPr lang="en-US" sz="1600" dirty="0" smtClean="0">
                <a:sym typeface="Symbol"/>
              </a:rPr>
              <a:t> </a:t>
            </a:r>
            <a:r>
              <a:rPr lang="en-US" sz="1600" dirty="0" err="1" smtClean="0">
                <a:sym typeface="Symbol"/>
              </a:rPr>
              <a:t>Enc</a:t>
            </a:r>
            <a:r>
              <a:rPr lang="en-US" sz="1600" baseline="-25000" dirty="0" err="1" smtClean="0">
                <a:sym typeface="Symbol"/>
              </a:rPr>
              <a:t>k</a:t>
            </a:r>
            <a:r>
              <a:rPr lang="en-US" sz="1600" dirty="0" smtClean="0">
                <a:sym typeface="Symbol"/>
              </a:rPr>
              <a:t>(m</a:t>
            </a:r>
            <a:r>
              <a:rPr lang="en-US" sz="1600" baseline="-25000" dirty="0" smtClean="0">
                <a:sym typeface="Symbol"/>
              </a:rPr>
              <a:t>b,1</a:t>
            </a:r>
            <a:r>
              <a:rPr lang="en-US" sz="1600" dirty="0" smtClean="0">
                <a:sym typeface="Symbol"/>
              </a:rPr>
              <a:t>)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>
            <a:off x="2631268" y="3368399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3788511" y="3061410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/>
              <a:t>b’ </a:t>
            </a:r>
            <a:r>
              <a:rPr lang="en-US" sz="1600" dirty="0" smtClean="0">
                <a:sym typeface="Symbol"/>
              </a:rPr>
              <a:t> {0, 1}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2123728" y="3378478"/>
            <a:ext cx="47571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(Attacker’s guess about encrypted vector)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3347864" y="3832012"/>
            <a:ext cx="17247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Game Output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grpSp>
        <p:nvGrpSpPr>
          <p:cNvPr id="6" name="Group 66"/>
          <p:cNvGrpSpPr/>
          <p:nvPr/>
        </p:nvGrpSpPr>
        <p:grpSpPr>
          <a:xfrm>
            <a:off x="2375756" y="3829683"/>
            <a:ext cx="1213683" cy="479995"/>
            <a:chOff x="7452320" y="1544899"/>
            <a:chExt cx="1368152" cy="875989"/>
          </a:xfrm>
        </p:grpSpPr>
        <p:cxnSp>
          <p:nvCxnSpPr>
            <p:cNvPr id="68" name="Straight Connector 67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 Box 7"/>
            <p:cNvSpPr txBox="1">
              <a:spLocks noChangeArrowheads="1"/>
            </p:cNvSpPr>
            <p:nvPr/>
          </p:nvSpPr>
          <p:spPr bwMode="auto">
            <a:xfrm rot="20725378">
              <a:off x="7460704" y="1544899"/>
              <a:ext cx="1359768" cy="617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</a:rPr>
                <a:t>b </a:t>
              </a:r>
              <a:r>
                <a:rPr lang="en-US" sz="1600" dirty="0" smtClean="0">
                  <a:solidFill>
                    <a:srgbClr val="FF0000"/>
                  </a:solidFill>
                  <a:sym typeface="Symbol"/>
                </a:rPr>
                <a:t>= b’</a:t>
              </a:r>
              <a:endParaRPr lang="en-US" sz="1600" dirty="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70" name="Text Box 7"/>
          <p:cNvSpPr txBox="1">
            <a:spLocks noChangeArrowheads="1"/>
          </p:cNvSpPr>
          <p:nvPr/>
        </p:nvSpPr>
        <p:spPr bwMode="auto">
          <a:xfrm>
            <a:off x="591816" y="4242574"/>
            <a:ext cx="2107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1 --- attacker won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grpSp>
        <p:nvGrpSpPr>
          <p:cNvPr id="7" name="Group 70"/>
          <p:cNvGrpSpPr/>
          <p:nvPr/>
        </p:nvGrpSpPr>
        <p:grpSpPr>
          <a:xfrm>
            <a:off x="4739244" y="4031843"/>
            <a:ext cx="1343522" cy="338554"/>
            <a:chOff x="6948264" y="1761446"/>
            <a:chExt cx="1514516" cy="617861"/>
          </a:xfrm>
        </p:grpSpPr>
        <p:cxnSp>
          <p:nvCxnSpPr>
            <p:cNvPr id="72" name="Straight Connector 71"/>
            <p:cNvCxnSpPr/>
            <p:nvPr/>
          </p:nvCxnSpPr>
          <p:spPr>
            <a:xfrm flipH="1" flipV="1">
              <a:off x="6948264" y="1867000"/>
              <a:ext cx="864096" cy="432047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 rot="963375">
              <a:off x="7103012" y="1761446"/>
              <a:ext cx="1359768" cy="617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FF"/>
                  </a:solidFill>
                </a:rPr>
                <a:t>b </a:t>
              </a:r>
              <a:r>
                <a:rPr lang="en-US" sz="1600" dirty="0" smtClean="0">
                  <a:solidFill>
                    <a:srgbClr val="0000FF"/>
                  </a:solidFill>
                  <a:sym typeface="Symbol"/>
                </a:rPr>
                <a:t> b’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5488360" y="4170566"/>
            <a:ext cx="2107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0 --- attacker lost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grpSp>
        <p:nvGrpSpPr>
          <p:cNvPr id="9" name="Group 74"/>
          <p:cNvGrpSpPr/>
          <p:nvPr/>
        </p:nvGrpSpPr>
        <p:grpSpPr>
          <a:xfrm>
            <a:off x="1763688" y="548680"/>
            <a:ext cx="2232248" cy="770602"/>
            <a:chOff x="4724400" y="1556792"/>
            <a:chExt cx="2232248" cy="770602"/>
          </a:xfrm>
        </p:grpSpPr>
        <p:sp>
          <p:nvSpPr>
            <p:cNvPr id="57" name="Text Box 7"/>
            <p:cNvSpPr txBox="1">
              <a:spLocks noChangeArrowheads="1"/>
            </p:cNvSpPr>
            <p:nvPr/>
          </p:nvSpPr>
          <p:spPr bwMode="auto">
            <a:xfrm>
              <a:off x="4724400" y="1804754"/>
              <a:ext cx="223224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/>
                <a:t>PrivK</a:t>
              </a:r>
              <a:r>
                <a:rPr lang="en-US" sz="1600" dirty="0" smtClean="0"/>
                <a:t>         (n)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59" name="Text Box 7"/>
            <p:cNvSpPr txBox="1">
              <a:spLocks noChangeArrowheads="1"/>
            </p:cNvSpPr>
            <p:nvPr/>
          </p:nvSpPr>
          <p:spPr bwMode="auto">
            <a:xfrm>
              <a:off x="5228456" y="1988840"/>
              <a:ext cx="6396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/>
                <a:t>A, </a:t>
              </a:r>
              <a:r>
                <a:rPr lang="en-US" sz="1600" dirty="0" smtClean="0">
                  <a:sym typeface="Symbol"/>
                </a:rPr>
                <a:t>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74" name="Text Box 7"/>
            <p:cNvSpPr txBox="1">
              <a:spLocks noChangeArrowheads="1"/>
            </p:cNvSpPr>
            <p:nvPr/>
          </p:nvSpPr>
          <p:spPr bwMode="auto">
            <a:xfrm>
              <a:off x="5156448" y="1556792"/>
              <a:ext cx="116051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/>
                <a:t>co-</a:t>
              </a:r>
              <a:r>
                <a:rPr lang="en-US" sz="1600" dirty="0" err="1" smtClean="0"/>
                <a:t>mult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251520" y="4686235"/>
            <a:ext cx="864096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 has </a:t>
            </a:r>
            <a:r>
              <a:rPr lang="en-US" sz="1600" dirty="0" smtClean="0">
                <a:solidFill>
                  <a:srgbClr val="0000FF"/>
                </a:solidFill>
                <a:sym typeface="Symbol"/>
              </a:rPr>
              <a:t>indistinguishable multiple encryptions in the presence of an eavesdropper or is CO-MULT-secure </a:t>
            </a:r>
            <a:r>
              <a:rPr lang="en-US" sz="1600" dirty="0" smtClean="0">
                <a:sym typeface="Symbol"/>
              </a:rPr>
              <a:t>if </a:t>
            </a:r>
            <a:r>
              <a:rPr lang="en-US" sz="1600" dirty="0" smtClean="0">
                <a:solidFill>
                  <a:srgbClr val="FF0000"/>
                </a:solidFill>
                <a:sym typeface="Symbol"/>
              </a:rPr>
              <a:t>for every PPT  attacker A</a:t>
            </a:r>
            <a:r>
              <a:rPr lang="en-US" sz="1600" dirty="0" smtClean="0">
                <a:sym typeface="Symbol"/>
              </a:rPr>
              <a:t> taking part in the above experiment, the probability that A wins the experiment is </a:t>
            </a:r>
            <a:r>
              <a:rPr lang="en-US" sz="1600" dirty="0" smtClean="0">
                <a:solidFill>
                  <a:srgbClr val="0000FF"/>
                </a:solidFill>
                <a:sym typeface="Symbol"/>
              </a:rPr>
              <a:t>at most negligibly better than ½</a:t>
            </a: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251520" y="3306470"/>
            <a:ext cx="20078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Run time: Poly(n)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619944" y="1628800"/>
            <a:ext cx="15037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Attacker A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-4140968" y="5691446"/>
            <a:ext cx="9145016" cy="977914"/>
            <a:chOff x="251520" y="5013176"/>
            <a:chExt cx="9145016" cy="977914"/>
          </a:xfrm>
        </p:grpSpPr>
        <p:sp>
          <p:nvSpPr>
            <p:cNvPr id="67" name="Text Box 7"/>
            <p:cNvSpPr txBox="1">
              <a:spLocks noChangeArrowheads="1"/>
            </p:cNvSpPr>
            <p:nvPr/>
          </p:nvSpPr>
          <p:spPr bwMode="auto">
            <a:xfrm>
              <a:off x="8028384" y="5221649"/>
              <a:ext cx="1368152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½</a:t>
              </a:r>
              <a:r>
                <a:rPr lang="en-US" sz="1600" dirty="0" smtClean="0">
                  <a:sym typeface="Symbol"/>
                </a:rPr>
                <a:t> + </a:t>
              </a:r>
              <a:r>
                <a:rPr lang="en-US" sz="1600" dirty="0" err="1" smtClean="0">
                  <a:sym typeface="Symbol"/>
                </a:rPr>
                <a:t>negl</a:t>
              </a:r>
              <a:r>
                <a:rPr lang="en-US" sz="1600" dirty="0" smtClean="0">
                  <a:sym typeface="Symbol"/>
                </a:rPr>
                <a:t>(n)</a:t>
              </a:r>
            </a:p>
            <a:p>
              <a:pPr marL="457200" indent="-457200">
                <a:spcBef>
                  <a:spcPct val="50000"/>
                </a:spcBef>
              </a:pPr>
              <a:endParaRPr lang="en-US" sz="1600" dirty="0" smtClean="0">
                <a:solidFill>
                  <a:srgbClr val="0000FF"/>
                </a:solidFill>
              </a:endParaRPr>
            </a:p>
          </p:txBody>
        </p:sp>
        <p:grpSp>
          <p:nvGrpSpPr>
            <p:cNvPr id="71" name="Group 83"/>
            <p:cNvGrpSpPr/>
            <p:nvPr/>
          </p:nvGrpSpPr>
          <p:grpSpPr>
            <a:xfrm>
              <a:off x="251520" y="5013176"/>
              <a:ext cx="8424936" cy="792088"/>
              <a:chOff x="251520" y="5013176"/>
              <a:chExt cx="8424936" cy="792088"/>
            </a:xfrm>
          </p:grpSpPr>
          <p:grpSp>
            <p:nvGrpSpPr>
              <p:cNvPr id="75" name="Group 81"/>
              <p:cNvGrpSpPr/>
              <p:nvPr/>
            </p:nvGrpSpPr>
            <p:grpSpPr>
              <a:xfrm>
                <a:off x="251520" y="5013176"/>
                <a:ext cx="8424936" cy="792088"/>
                <a:chOff x="251520" y="4869160"/>
                <a:chExt cx="8424936" cy="792088"/>
              </a:xfrm>
            </p:grpSpPr>
            <p:sp>
              <p:nvSpPr>
                <p:cNvPr id="85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251520" y="5135706"/>
                  <a:ext cx="8424936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endParaRPr lang="en-US" sz="2000" dirty="0" smtClean="0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86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588496" y="5055567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sym typeface="Symbol"/>
                    </a:rPr>
                    <a:t>Pr</a:t>
                  </a:r>
                  <a:endParaRPr lang="en-US" sz="1600" dirty="0" smtClean="0">
                    <a:solidFill>
                      <a:srgbClr val="0000FF"/>
                    </a:solidFill>
                  </a:endParaRPr>
                </a:p>
              </p:txBody>
            </p:sp>
            <p:grpSp>
              <p:nvGrpSpPr>
                <p:cNvPr id="87" name="Group 80"/>
                <p:cNvGrpSpPr/>
                <p:nvPr/>
              </p:nvGrpSpPr>
              <p:grpSpPr>
                <a:xfrm>
                  <a:off x="5940152" y="4869160"/>
                  <a:ext cx="1791816" cy="792088"/>
                  <a:chOff x="5940152" y="4869160"/>
                  <a:chExt cx="1791816" cy="792088"/>
                </a:xfrm>
              </p:grpSpPr>
              <p:grpSp>
                <p:nvGrpSpPr>
                  <p:cNvPr id="88" name="Group 54"/>
                  <p:cNvGrpSpPr/>
                  <p:nvPr/>
                </p:nvGrpSpPr>
                <p:grpSpPr>
                  <a:xfrm>
                    <a:off x="5948536" y="4869160"/>
                    <a:ext cx="1503784" cy="792088"/>
                    <a:chOff x="700336" y="5013176"/>
                    <a:chExt cx="1503784" cy="792088"/>
                  </a:xfrm>
                </p:grpSpPr>
                <p:sp>
                  <p:nvSpPr>
                    <p:cNvPr id="91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00336" y="5229200"/>
                      <a:ext cx="1503784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err="1" smtClean="0"/>
                        <a:t>PrivK</a:t>
                      </a:r>
                      <a:r>
                        <a:rPr lang="en-US" sz="1600" dirty="0" smtClean="0"/>
                        <a:t>     (n)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p:txBody>
                </p:sp>
                <p:sp>
                  <p:nvSpPr>
                    <p:cNvPr id="92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51992" y="5466710"/>
                      <a:ext cx="63968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/>
                        <a:t>A, </a:t>
                      </a:r>
                      <a:r>
                        <a:rPr lang="en-US" sz="1600" dirty="0" smtClean="0">
                          <a:sym typeface="Symbol"/>
                        </a:rPr>
                        <a:t>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p:txBody>
                </p:sp>
                <p:sp>
                  <p:nvSpPr>
                    <p:cNvPr id="93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124000" y="5013176"/>
                      <a:ext cx="1008112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/>
                        <a:t>c</a:t>
                      </a:r>
                      <a:r>
                        <a:rPr lang="en-US" sz="1600" dirty="0" smtClean="0"/>
                        <a:t>o-</a:t>
                      </a:r>
                      <a:r>
                        <a:rPr lang="en-US" sz="1600" dirty="0" err="1" smtClean="0"/>
                        <a:t>mult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p:txBody>
                </p:sp>
              </p:grpSp>
              <p:sp>
                <p:nvSpPr>
                  <p:cNvPr id="89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164288" y="5085184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sym typeface="Symbol"/>
                      </a:rPr>
                      <a:t>= 1</a:t>
                    </a:r>
                    <a:endParaRPr lang="en-US" sz="1600" dirty="0" smtClean="0">
                      <a:solidFill>
                        <a:srgbClr val="0000FF"/>
                      </a:solidFill>
                    </a:endParaRPr>
                  </a:p>
                </p:txBody>
              </p:sp>
              <p:sp>
                <p:nvSpPr>
                  <p:cNvPr id="90" name="Double Bracket 89"/>
                  <p:cNvSpPr/>
                  <p:nvPr/>
                </p:nvSpPr>
                <p:spPr>
                  <a:xfrm>
                    <a:off x="5940152" y="4869160"/>
                    <a:ext cx="1728192" cy="792088"/>
                  </a:xfrm>
                  <a:prstGeom prst="bracketPair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</p:grpSp>
          <p:sp>
            <p:nvSpPr>
              <p:cNvPr id="76" name="Text Box 7"/>
              <p:cNvSpPr txBox="1">
                <a:spLocks noChangeArrowheads="1"/>
              </p:cNvSpPr>
              <p:nvPr/>
            </p:nvSpPr>
            <p:spPr bwMode="auto">
              <a:xfrm>
                <a:off x="7820744" y="5261138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sym typeface="Symbol"/>
                  </a:rPr>
                  <a:t></a:t>
                </a:r>
                <a:endParaRPr lang="en-US" sz="1600" dirty="0" smtClean="0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755576" y="5826750"/>
            <a:ext cx="4956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i.e.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339752" y="1779349"/>
            <a:ext cx="2016224" cy="497523"/>
            <a:chOff x="2987824" y="1347301"/>
            <a:chExt cx="2016224" cy="497523"/>
          </a:xfrm>
        </p:grpSpPr>
        <p:sp>
          <p:nvSpPr>
            <p:cNvPr id="44" name="Text Box 7"/>
            <p:cNvSpPr txBox="1">
              <a:spLocks noChangeArrowheads="1"/>
            </p:cNvSpPr>
            <p:nvPr/>
          </p:nvSpPr>
          <p:spPr bwMode="auto">
            <a:xfrm>
              <a:off x="2987824" y="1506270"/>
              <a:ext cx="201622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/>
                <a:t>M</a:t>
              </a:r>
              <a:r>
                <a:rPr lang="en-US" sz="1600" baseline="-25000" dirty="0" smtClean="0"/>
                <a:t>0</a:t>
              </a:r>
              <a:r>
                <a:rPr lang="en-US" sz="1600" dirty="0" smtClean="0"/>
                <a:t> = (m</a:t>
              </a:r>
              <a:r>
                <a:rPr lang="en-US" sz="1600" baseline="-25000" dirty="0" smtClean="0"/>
                <a:t>0,1</a:t>
              </a:r>
              <a:r>
                <a:rPr lang="en-US" sz="1600" dirty="0" smtClean="0"/>
                <a:t>, …, m</a:t>
              </a:r>
              <a:r>
                <a:rPr lang="en-US" sz="1600" baseline="-25000" dirty="0" smtClean="0"/>
                <a:t>0, t</a:t>
              </a:r>
              <a:r>
                <a:rPr lang="en-US" sz="1600" dirty="0" smtClean="0"/>
                <a:t>)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>
              <a:off x="3059832" y="1347301"/>
              <a:ext cx="3600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ym typeface="Symbol"/>
                </a:rPr>
                <a:t>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355976" y="1772816"/>
            <a:ext cx="2016224" cy="482570"/>
            <a:chOff x="5148064" y="1196752"/>
            <a:chExt cx="2016224" cy="482570"/>
          </a:xfrm>
        </p:grpSpPr>
        <p:sp>
          <p:nvSpPr>
            <p:cNvPr id="78" name="Text Box 7"/>
            <p:cNvSpPr txBox="1">
              <a:spLocks noChangeArrowheads="1"/>
            </p:cNvSpPr>
            <p:nvPr/>
          </p:nvSpPr>
          <p:spPr bwMode="auto">
            <a:xfrm>
              <a:off x="5148064" y="1340768"/>
              <a:ext cx="201622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/>
                <a:t>M</a:t>
              </a:r>
              <a:r>
                <a:rPr lang="en-US" sz="1600" baseline="-25000" dirty="0"/>
                <a:t>1</a:t>
              </a:r>
              <a:r>
                <a:rPr lang="en-US" sz="1600" dirty="0" smtClean="0"/>
                <a:t> = (m</a:t>
              </a:r>
              <a:r>
                <a:rPr lang="en-US" sz="1600" baseline="-25000" dirty="0"/>
                <a:t>1</a:t>
              </a:r>
              <a:r>
                <a:rPr lang="en-US" sz="1600" baseline="-25000" dirty="0" smtClean="0"/>
                <a:t>,1</a:t>
              </a:r>
              <a:r>
                <a:rPr lang="en-US" sz="1600" dirty="0" smtClean="0"/>
                <a:t>, …, m</a:t>
              </a:r>
              <a:r>
                <a:rPr lang="en-US" sz="1600" baseline="-25000" dirty="0"/>
                <a:t>1</a:t>
              </a:r>
              <a:r>
                <a:rPr lang="en-US" sz="1600" baseline="-25000" dirty="0" smtClean="0"/>
                <a:t>, t</a:t>
              </a:r>
              <a:r>
                <a:rPr lang="en-US" sz="1600" dirty="0" smtClean="0"/>
                <a:t>)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80" name="Text Box 7"/>
            <p:cNvSpPr txBox="1">
              <a:spLocks noChangeArrowheads="1"/>
            </p:cNvSpPr>
            <p:nvPr/>
          </p:nvSpPr>
          <p:spPr bwMode="auto">
            <a:xfrm>
              <a:off x="5220072" y="1196752"/>
              <a:ext cx="3600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ym typeface="Symbol"/>
                </a:rPr>
                <a:t>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4335539" y="2636912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/>
              <a:t>c</a:t>
            </a:r>
            <a:r>
              <a:rPr lang="en-US" sz="1600" baseline="-25000" dirty="0" err="1" smtClean="0"/>
              <a:t>t</a:t>
            </a:r>
            <a:r>
              <a:rPr lang="en-US" sz="1600" dirty="0" smtClean="0"/>
              <a:t> </a:t>
            </a:r>
            <a:r>
              <a:rPr lang="en-US" sz="1600" dirty="0" smtClean="0">
                <a:sym typeface="Symbol"/>
              </a:rPr>
              <a:t> </a:t>
            </a:r>
            <a:r>
              <a:rPr lang="en-US" sz="1600" dirty="0" err="1" smtClean="0">
                <a:sym typeface="Symbol"/>
              </a:rPr>
              <a:t>Enc</a:t>
            </a:r>
            <a:r>
              <a:rPr lang="en-US" sz="1600" baseline="-25000" dirty="0" err="1" smtClean="0">
                <a:sym typeface="Symbol"/>
              </a:rPr>
              <a:t>k</a:t>
            </a:r>
            <a:r>
              <a:rPr lang="en-US" sz="1600" dirty="0" smtClean="0">
                <a:sym typeface="Symbol"/>
              </a:rPr>
              <a:t>(</a:t>
            </a:r>
            <a:r>
              <a:rPr lang="en-US" sz="1600" dirty="0" err="1" smtClean="0">
                <a:sym typeface="Symbol"/>
              </a:rPr>
              <a:t>m</a:t>
            </a:r>
            <a:r>
              <a:rPr lang="en-US" sz="1600" baseline="-25000" dirty="0" err="1" smtClean="0">
                <a:sym typeface="Symbol"/>
              </a:rPr>
              <a:t>b</a:t>
            </a:r>
            <a:r>
              <a:rPr lang="en-US" sz="1600" baseline="-25000" dirty="0" smtClean="0">
                <a:sym typeface="Symbol"/>
              </a:rPr>
              <a:t>, t</a:t>
            </a:r>
            <a:r>
              <a:rPr lang="en-US" sz="1600" dirty="0" smtClean="0">
                <a:sym typeface="Symbol"/>
              </a:rPr>
              <a:t>)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3995936" y="2658398"/>
            <a:ext cx="7093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/>
              <a:t>,…, 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276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46" grpId="0"/>
      <p:bldP spid="52" grpId="0"/>
      <p:bldP spid="62" grpId="0"/>
      <p:bldP spid="64" grpId="0"/>
      <p:bldP spid="65" grpId="0"/>
      <p:bldP spid="66" grpId="0"/>
      <p:bldP spid="70" grpId="0"/>
      <p:bldP spid="77" grpId="0"/>
      <p:bldP spid="84" grpId="0"/>
      <p:bldP spid="51" grpId="0"/>
      <p:bldP spid="54" grpId="0"/>
      <p:bldP spid="94" grpId="0"/>
      <p:bldP spid="81" grpId="0"/>
      <p:bldP spid="8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467544" y="44624"/>
            <a:ext cx="8496944" cy="93610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smtClean="0">
                <a:solidFill>
                  <a:srgbClr val="009900"/>
                </a:solidFill>
                <a:ea typeface="+mj-ea"/>
                <a:cs typeface="+mj-cs"/>
              </a:rPr>
              <a:t>Relation between Multiple-message and Single-message Security</a:t>
            </a:r>
            <a:endParaRPr lang="en-US" sz="30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3332" y="1146230"/>
            <a:ext cx="8609148" cy="842610"/>
            <a:chOff x="283332" y="1146230"/>
            <a:chExt cx="8609148" cy="842610"/>
          </a:xfrm>
        </p:grpSpPr>
        <p:sp>
          <p:nvSpPr>
            <p:cNvPr id="95" name="Text Box 7"/>
            <p:cNvSpPr txBox="1">
              <a:spLocks noChangeArrowheads="1"/>
            </p:cNvSpPr>
            <p:nvPr/>
          </p:nvSpPr>
          <p:spPr bwMode="auto">
            <a:xfrm>
              <a:off x="283332" y="1372706"/>
              <a:ext cx="860914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  <a:buFont typeface="Wingdings" charset="2"/>
                <a:buChar char="q"/>
              </a:pPr>
              <a:r>
                <a:rPr lang="en-US" sz="2000" dirty="0" smtClean="0">
                  <a:sym typeface="Symbol"/>
                </a:rPr>
                <a:t>Experiment                 is a </a:t>
              </a:r>
              <a:r>
                <a:rPr lang="en-US" sz="2000" dirty="0" smtClean="0">
                  <a:solidFill>
                    <a:srgbClr val="0000FF"/>
                  </a:solidFill>
                  <a:sym typeface="Symbol"/>
                </a:rPr>
                <a:t>special case </a:t>
              </a:r>
              <a:r>
                <a:rPr lang="en-US" sz="2000" dirty="0" smtClean="0">
                  <a:sym typeface="Symbol"/>
                </a:rPr>
                <a:t>of</a:t>
              </a:r>
              <a:endParaRPr lang="en-US" sz="2000" dirty="0" smtClean="0">
                <a:solidFill>
                  <a:srgbClr val="0000FF"/>
                </a:solidFill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2204120" y="1196752"/>
              <a:ext cx="1503784" cy="792088"/>
              <a:chOff x="1708448" y="3284984"/>
              <a:chExt cx="1503784" cy="792088"/>
            </a:xfrm>
          </p:grpSpPr>
          <p:sp>
            <p:nvSpPr>
              <p:cNvPr id="83" name="Text Box 7"/>
              <p:cNvSpPr txBox="1">
                <a:spLocks noChangeArrowheads="1"/>
              </p:cNvSpPr>
              <p:nvPr/>
            </p:nvSpPr>
            <p:spPr bwMode="auto">
              <a:xfrm>
                <a:off x="1708448" y="3501008"/>
                <a:ext cx="150378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err="1" smtClean="0"/>
                  <a:t>PrivK</a:t>
                </a:r>
                <a:r>
                  <a:rPr lang="en-US" sz="1600" dirty="0" smtClean="0"/>
                  <a:t>     (n)</a:t>
                </a:r>
                <a:endParaRPr lang="en-US" sz="1600" dirty="0" smtClean="0">
                  <a:solidFill>
                    <a:srgbClr val="0000FF"/>
                  </a:solidFill>
                </a:endParaRPr>
              </a:p>
            </p:txBody>
          </p:sp>
          <p:sp>
            <p:nvSpPr>
              <p:cNvPr id="96" name="Text Box 7"/>
              <p:cNvSpPr txBox="1">
                <a:spLocks noChangeArrowheads="1"/>
              </p:cNvSpPr>
              <p:nvPr/>
            </p:nvSpPr>
            <p:spPr bwMode="auto">
              <a:xfrm>
                <a:off x="2060104" y="3738518"/>
                <a:ext cx="63968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/>
                  <a:t>A, </a:t>
                </a:r>
                <a:r>
                  <a:rPr lang="en-US" sz="1600" dirty="0" smtClean="0">
                    <a:sym typeface="Symbol"/>
                  </a:rPr>
                  <a:t></a:t>
                </a:r>
                <a:endParaRPr lang="en-US" sz="1600" dirty="0" smtClean="0">
                  <a:solidFill>
                    <a:srgbClr val="0000FF"/>
                  </a:solidFill>
                </a:endParaRPr>
              </a:p>
            </p:txBody>
          </p:sp>
          <p:sp>
            <p:nvSpPr>
              <p:cNvPr id="97" name="Text Box 7"/>
              <p:cNvSpPr txBox="1">
                <a:spLocks noChangeArrowheads="1"/>
              </p:cNvSpPr>
              <p:nvPr/>
            </p:nvSpPr>
            <p:spPr bwMode="auto">
              <a:xfrm>
                <a:off x="2132112" y="3284984"/>
                <a:ext cx="63968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/>
                  <a:t>co</a:t>
                </a:r>
                <a:endParaRPr lang="en-US" sz="1600" dirty="0" smtClean="0">
                  <a:solidFill>
                    <a:srgbClr val="0000FF"/>
                  </a:solidFill>
                </a:endParaRPr>
              </a:p>
            </p:txBody>
          </p:sp>
        </p:grpSp>
        <p:grpSp>
          <p:nvGrpSpPr>
            <p:cNvPr id="98" name="Group 97"/>
            <p:cNvGrpSpPr/>
            <p:nvPr/>
          </p:nvGrpSpPr>
          <p:grpSpPr>
            <a:xfrm>
              <a:off x="5732512" y="1146230"/>
              <a:ext cx="1575792" cy="842610"/>
              <a:chOff x="1708448" y="3234462"/>
              <a:chExt cx="1575792" cy="842610"/>
            </a:xfrm>
          </p:grpSpPr>
          <p:sp>
            <p:nvSpPr>
              <p:cNvPr id="99" name="Text Box 7"/>
              <p:cNvSpPr txBox="1">
                <a:spLocks noChangeArrowheads="1"/>
              </p:cNvSpPr>
              <p:nvPr/>
            </p:nvSpPr>
            <p:spPr bwMode="auto">
              <a:xfrm>
                <a:off x="1708448" y="3501008"/>
                <a:ext cx="150378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err="1" smtClean="0"/>
                  <a:t>PrivK</a:t>
                </a:r>
                <a:r>
                  <a:rPr lang="en-US" sz="1600" dirty="0" smtClean="0"/>
                  <a:t>     (n)</a:t>
                </a:r>
                <a:endParaRPr lang="en-US" sz="1600" dirty="0" smtClean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00" name="Text Box 7"/>
              <p:cNvSpPr txBox="1">
                <a:spLocks noChangeArrowheads="1"/>
              </p:cNvSpPr>
              <p:nvPr/>
            </p:nvSpPr>
            <p:spPr bwMode="auto">
              <a:xfrm>
                <a:off x="2060104" y="3738518"/>
                <a:ext cx="63968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/>
                  <a:t>A, </a:t>
                </a:r>
                <a:r>
                  <a:rPr lang="en-US" sz="1600" dirty="0" smtClean="0">
                    <a:sym typeface="Symbol"/>
                  </a:rPr>
                  <a:t></a:t>
                </a:r>
                <a:endParaRPr lang="en-US" sz="1600" dirty="0" smtClean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01" name="Text Box 7"/>
              <p:cNvSpPr txBox="1">
                <a:spLocks noChangeArrowheads="1"/>
              </p:cNvSpPr>
              <p:nvPr/>
            </p:nvSpPr>
            <p:spPr bwMode="auto">
              <a:xfrm>
                <a:off x="2060104" y="3234462"/>
                <a:ext cx="1224136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/>
                  <a:t>co-</a:t>
                </a:r>
                <a:r>
                  <a:rPr lang="en-US" sz="1600" dirty="0" err="1" smtClean="0"/>
                  <a:t>mult</a:t>
                </a:r>
                <a:endParaRPr lang="en-US" sz="1600" dirty="0" smtClean="0">
                  <a:solidFill>
                    <a:srgbClr val="0000FF"/>
                  </a:solidFill>
                </a:endParaRPr>
              </a:p>
            </p:txBody>
          </p:sp>
        </p:grpSp>
      </p:grpSp>
      <p:grpSp>
        <p:nvGrpSpPr>
          <p:cNvPr id="12" name="Group 11"/>
          <p:cNvGrpSpPr/>
          <p:nvPr/>
        </p:nvGrpSpPr>
        <p:grpSpPr>
          <a:xfrm>
            <a:off x="715380" y="2060848"/>
            <a:ext cx="8609148" cy="792088"/>
            <a:chOff x="715380" y="2132856"/>
            <a:chExt cx="8609148" cy="792088"/>
          </a:xfrm>
        </p:grpSpPr>
        <p:grpSp>
          <p:nvGrpSpPr>
            <p:cNvPr id="102" name="Group 101"/>
            <p:cNvGrpSpPr/>
            <p:nvPr/>
          </p:nvGrpSpPr>
          <p:grpSpPr>
            <a:xfrm>
              <a:off x="715380" y="2132856"/>
              <a:ext cx="8609148" cy="792088"/>
              <a:chOff x="283332" y="1196752"/>
              <a:chExt cx="8609148" cy="792088"/>
            </a:xfrm>
          </p:grpSpPr>
          <p:sp>
            <p:nvSpPr>
              <p:cNvPr id="103" name="Text Box 7"/>
              <p:cNvSpPr txBox="1">
                <a:spLocks noChangeArrowheads="1"/>
              </p:cNvSpPr>
              <p:nvPr/>
            </p:nvSpPr>
            <p:spPr bwMode="auto">
              <a:xfrm>
                <a:off x="283332" y="1372706"/>
                <a:ext cx="8609148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42900" indent="-342900">
                  <a:spcBef>
                    <a:spcPct val="50000"/>
                  </a:spcBef>
                  <a:buFont typeface="Wingdings" pitchFamily="2" charset="2"/>
                  <a:buChar char="Ø"/>
                </a:pPr>
                <a:r>
                  <a:rPr lang="en-US" sz="2000" dirty="0">
                    <a:sym typeface="Symbol"/>
                  </a:rPr>
                  <a:t> </a:t>
                </a:r>
                <a:r>
                  <a:rPr lang="en-US" sz="2000" dirty="0" smtClean="0">
                    <a:sym typeface="Symbol"/>
                  </a:rPr>
                  <a:t>               is the same as                 with </a:t>
                </a:r>
                <a:r>
                  <a:rPr lang="en-US" sz="2000" dirty="0" smtClean="0">
                    <a:solidFill>
                      <a:srgbClr val="FF0000"/>
                    </a:solidFill>
                    <a:sym typeface="Symbol"/>
                  </a:rPr>
                  <a:t>|M</a:t>
                </a:r>
                <a:r>
                  <a:rPr lang="en-US" sz="2000" baseline="-25000" dirty="0" smtClean="0">
                    <a:solidFill>
                      <a:srgbClr val="FF0000"/>
                    </a:solidFill>
                    <a:sym typeface="Symbol"/>
                  </a:rPr>
                  <a:t>0</a:t>
                </a:r>
                <a:r>
                  <a:rPr lang="en-US" sz="2000" dirty="0" smtClean="0">
                    <a:solidFill>
                      <a:srgbClr val="FF0000"/>
                    </a:solidFill>
                    <a:sym typeface="Symbol"/>
                  </a:rPr>
                  <a:t>| = |M</a:t>
                </a:r>
                <a:r>
                  <a:rPr lang="en-US" sz="2000" baseline="-25000" dirty="0" smtClean="0">
                    <a:solidFill>
                      <a:srgbClr val="FF0000"/>
                    </a:solidFill>
                    <a:sym typeface="Symbol"/>
                  </a:rPr>
                  <a:t>1</a:t>
                </a:r>
                <a:r>
                  <a:rPr lang="en-US" sz="2000" dirty="0" smtClean="0">
                    <a:solidFill>
                      <a:srgbClr val="FF0000"/>
                    </a:solidFill>
                    <a:sym typeface="Symbol"/>
                  </a:rPr>
                  <a:t>| = 1 </a:t>
                </a:r>
                <a:endParaRPr lang="en-US" sz="2000" dirty="0" smtClean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104" name="Group 103"/>
              <p:cNvGrpSpPr/>
              <p:nvPr/>
            </p:nvGrpSpPr>
            <p:grpSpPr>
              <a:xfrm>
                <a:off x="683568" y="1196752"/>
                <a:ext cx="1503784" cy="792088"/>
                <a:chOff x="187896" y="3284984"/>
                <a:chExt cx="1503784" cy="792088"/>
              </a:xfrm>
            </p:grpSpPr>
            <p:sp>
              <p:nvSpPr>
                <p:cNvPr id="10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87896" y="3501008"/>
                  <a:ext cx="1503784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err="1" smtClean="0"/>
                    <a:t>PrivK</a:t>
                  </a:r>
                  <a:r>
                    <a:rPr lang="en-US" sz="1600" dirty="0" smtClean="0"/>
                    <a:t>     (n)</a:t>
                  </a:r>
                  <a:endParaRPr lang="en-US" sz="1600" dirty="0" smtClean="0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11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39552" y="3738518"/>
                  <a:ext cx="63968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/>
                    <a:t>A, </a:t>
                  </a:r>
                  <a:r>
                    <a:rPr lang="en-US" sz="1600" dirty="0" smtClean="0">
                      <a:sym typeface="Symbol"/>
                    </a:rPr>
                    <a:t></a:t>
                  </a:r>
                  <a:endParaRPr lang="en-US" sz="1600" dirty="0" smtClean="0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111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611560" y="3284984"/>
                  <a:ext cx="63968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/>
                    <a:t>co</a:t>
                  </a:r>
                  <a:endParaRPr lang="en-US" sz="1600" dirty="0" smtClean="0">
                    <a:solidFill>
                      <a:srgbClr val="0000FF"/>
                    </a:solidFill>
                  </a:endParaRPr>
                </a:p>
              </p:txBody>
            </p:sp>
          </p:grpSp>
          <p:grpSp>
            <p:nvGrpSpPr>
              <p:cNvPr id="105" name="Group 104"/>
              <p:cNvGrpSpPr/>
              <p:nvPr/>
            </p:nvGrpSpPr>
            <p:grpSpPr>
              <a:xfrm>
                <a:off x="3635896" y="1196752"/>
                <a:ext cx="1503784" cy="792088"/>
                <a:chOff x="-388168" y="3284984"/>
                <a:chExt cx="1503784" cy="792088"/>
              </a:xfrm>
            </p:grpSpPr>
            <p:sp>
              <p:nvSpPr>
                <p:cNvPr id="106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-388168" y="3501008"/>
                  <a:ext cx="1503784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err="1" smtClean="0"/>
                    <a:t>PrivK</a:t>
                  </a:r>
                  <a:r>
                    <a:rPr lang="en-US" sz="1600" dirty="0" smtClean="0"/>
                    <a:t>     (n)</a:t>
                  </a:r>
                  <a:endParaRPr lang="en-US" sz="1600" dirty="0" smtClean="0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107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-36512" y="3738518"/>
                  <a:ext cx="63968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/>
                    <a:t>A, </a:t>
                  </a:r>
                  <a:r>
                    <a:rPr lang="en-US" sz="1600" dirty="0" smtClean="0">
                      <a:sym typeface="Symbol"/>
                    </a:rPr>
                    <a:t></a:t>
                  </a:r>
                  <a:endParaRPr lang="en-US" sz="1600" dirty="0" smtClean="0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108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5496" y="3284984"/>
                  <a:ext cx="1016496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/>
                    <a:t>co-</a:t>
                  </a:r>
                  <a:r>
                    <a:rPr lang="en-US" sz="1600" dirty="0" err="1" smtClean="0"/>
                    <a:t>mult</a:t>
                  </a:r>
                  <a:endParaRPr lang="en-US" sz="1600" dirty="0" smtClean="0">
                    <a:solidFill>
                      <a:srgbClr val="0000FF"/>
                    </a:solidFill>
                  </a:endParaRPr>
                </a:p>
              </p:txBody>
            </p:sp>
          </p:grpSp>
        </p:grpSp>
        <p:sp>
          <p:nvSpPr>
            <p:cNvPr id="112" name="Text Box 7"/>
            <p:cNvSpPr txBox="1">
              <a:spLocks noChangeArrowheads="1"/>
            </p:cNvSpPr>
            <p:nvPr/>
          </p:nvSpPr>
          <p:spPr bwMode="auto">
            <a:xfrm>
              <a:off x="6012160" y="2132856"/>
              <a:ext cx="3600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sym typeface="Symbol"/>
                </a:rPr>
                <a:t></a:t>
              </a:r>
              <a:endParaRPr lang="en-US" sz="16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13" name="Text Box 7"/>
            <p:cNvSpPr txBox="1">
              <a:spLocks noChangeArrowheads="1"/>
            </p:cNvSpPr>
            <p:nvPr/>
          </p:nvSpPr>
          <p:spPr bwMode="auto">
            <a:xfrm>
              <a:off x="6804248" y="2154342"/>
              <a:ext cx="3600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sym typeface="Symbol"/>
                </a:rPr>
                <a:t></a:t>
              </a:r>
              <a:endParaRPr lang="en-US" sz="1600" dirty="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114" name="Text Box 7"/>
          <p:cNvSpPr txBox="1">
            <a:spLocks noChangeArrowheads="1"/>
          </p:cNvSpPr>
          <p:nvPr/>
        </p:nvSpPr>
        <p:spPr bwMode="auto">
          <a:xfrm>
            <a:off x="323528" y="3068960"/>
            <a:ext cx="860914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charset="2"/>
              <a:buChar char="q"/>
            </a:pPr>
            <a:r>
              <a:rPr lang="en-US" sz="2000" dirty="0" smtClean="0">
                <a:sym typeface="Symbol"/>
              </a:rPr>
              <a:t>Any cipher which has </a:t>
            </a:r>
            <a:r>
              <a:rPr lang="en-US" sz="2000" dirty="0" smtClean="0">
                <a:solidFill>
                  <a:srgbClr val="0000FF"/>
                </a:solidFill>
                <a:sym typeface="Symbol"/>
              </a:rPr>
              <a:t>indistinguishable multiple encryptions </a:t>
            </a:r>
            <a:r>
              <a:rPr lang="en-US" sz="2000" dirty="0" smtClean="0">
                <a:sym typeface="Symbol"/>
              </a:rPr>
              <a:t>has also </a:t>
            </a:r>
            <a:r>
              <a:rPr lang="en-US" sz="2000" dirty="0" smtClean="0">
                <a:solidFill>
                  <a:srgbClr val="0000FF"/>
                </a:solidFill>
                <a:sym typeface="Symbol"/>
              </a:rPr>
              <a:t>indistinguishable encryptions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sp>
        <p:nvSpPr>
          <p:cNvPr id="115" name="Text Box 7"/>
          <p:cNvSpPr txBox="1">
            <a:spLocks noChangeArrowheads="1"/>
          </p:cNvSpPr>
          <p:nvPr/>
        </p:nvSpPr>
        <p:spPr bwMode="auto">
          <a:xfrm>
            <a:off x="323528" y="4449306"/>
            <a:ext cx="86091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charset="2"/>
              <a:buChar char="q"/>
            </a:pPr>
            <a:r>
              <a:rPr lang="en-US" sz="2000" dirty="0" smtClean="0">
                <a:sym typeface="Symbol"/>
              </a:rPr>
              <a:t>What about the converse ?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pic>
        <p:nvPicPr>
          <p:cNvPr id="13" name="Picture 2" descr="https://encrypted-tbn1.gstatic.com/images?q=tbn:ANd9GcQGpeIkLg9PS_PWZVn5JEj0ROeW2vown72wa-kcKAkU_HDkybJ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293096"/>
            <a:ext cx="1773560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7" name="Text Box 7"/>
          <p:cNvSpPr txBox="1">
            <a:spLocks noChangeArrowheads="1"/>
          </p:cNvSpPr>
          <p:nvPr/>
        </p:nvSpPr>
        <p:spPr bwMode="auto">
          <a:xfrm>
            <a:off x="1147428" y="5157192"/>
            <a:ext cx="41446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000" dirty="0" smtClean="0">
                <a:sym typeface="Symbol"/>
              </a:rPr>
              <a:t>Not necessarily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189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115" grpId="0"/>
      <p:bldP spid="1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35496" y="-27384"/>
            <a:ext cx="9073008" cy="93610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ea typeface="+mj-ea"/>
                <a:cs typeface="+mj-cs"/>
              </a:rPr>
              <a:t>Multiple-message Security is Stronger than Single-message Security</a:t>
            </a:r>
            <a:endParaRPr lang="en-US" sz="32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pic>
        <p:nvPicPr>
          <p:cNvPr id="6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85968" y="1440090"/>
            <a:ext cx="174283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6672" y="1641719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6451472" y="2492896"/>
            <a:ext cx="166083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Let me verify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cxnSp>
        <p:nvCxnSpPr>
          <p:cNvPr id="69" name="Straight Connector 68"/>
          <p:cNvCxnSpPr/>
          <p:nvPr/>
        </p:nvCxnSpPr>
        <p:spPr>
          <a:xfrm>
            <a:off x="2435284" y="1700808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48"/>
          <p:cNvGrpSpPr/>
          <p:nvPr/>
        </p:nvGrpSpPr>
        <p:grpSpPr>
          <a:xfrm>
            <a:off x="7893496" y="2946431"/>
            <a:ext cx="1070992" cy="338554"/>
            <a:chOff x="7514955" y="5223801"/>
            <a:chExt cx="1207300" cy="617860"/>
          </a:xfrm>
        </p:grpSpPr>
        <p:sp>
          <p:nvSpPr>
            <p:cNvPr id="72" name="Rectangle 71"/>
            <p:cNvSpPr/>
            <p:nvPr/>
          </p:nvSpPr>
          <p:spPr>
            <a:xfrm>
              <a:off x="7524328" y="5301208"/>
              <a:ext cx="914400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>
              <a:off x="7514955" y="5223801"/>
              <a:ext cx="1207300" cy="617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/>
                <a:t>Gen(1</a:t>
              </a:r>
              <a:r>
                <a:rPr lang="en-US" sz="1600" baseline="30000" dirty="0" smtClean="0"/>
                <a:t>n</a:t>
              </a:r>
              <a:r>
                <a:rPr lang="en-US" sz="1600" dirty="0" smtClean="0"/>
                <a:t>)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74" name="Straight Connector 73"/>
          <p:cNvCxnSpPr/>
          <p:nvPr/>
        </p:nvCxnSpPr>
        <p:spPr>
          <a:xfrm flipH="1" flipV="1">
            <a:off x="7968286" y="2564904"/>
            <a:ext cx="301968" cy="305786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 Box 7"/>
          <p:cNvSpPr txBox="1">
            <a:spLocks noChangeArrowheads="1"/>
          </p:cNvSpPr>
          <p:nvPr/>
        </p:nvSpPr>
        <p:spPr bwMode="auto">
          <a:xfrm rot="18882211">
            <a:off x="8028988" y="2420414"/>
            <a:ext cx="3832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/>
              <a:t>k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pic>
        <p:nvPicPr>
          <p:cNvPr id="7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56318" y="1412776"/>
            <a:ext cx="69946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7" name="Group 59"/>
          <p:cNvGrpSpPr/>
          <p:nvPr/>
        </p:nvGrpSpPr>
        <p:grpSpPr>
          <a:xfrm>
            <a:off x="7338104" y="1196752"/>
            <a:ext cx="1206246" cy="496249"/>
            <a:chOff x="7267392" y="1515234"/>
            <a:chExt cx="1359768" cy="905654"/>
          </a:xfrm>
        </p:grpSpPr>
        <p:cxnSp>
          <p:nvCxnSpPr>
            <p:cNvPr id="78" name="Straight Connector 77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 rot="20690469">
              <a:off x="7267392" y="1515234"/>
              <a:ext cx="1359768" cy="617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</a:rPr>
                <a:t>b </a:t>
              </a:r>
              <a:r>
                <a:rPr lang="en-US" sz="1600" dirty="0" smtClean="0">
                  <a:solidFill>
                    <a:srgbClr val="FF0000"/>
                  </a:solidFill>
                  <a:sym typeface="Symbol"/>
                </a:rPr>
                <a:t> {0, 1}</a:t>
              </a:r>
              <a:endParaRPr lang="en-US" sz="1600" dirty="0" smtClean="0">
                <a:solidFill>
                  <a:srgbClr val="FF0000"/>
                </a:solidFill>
              </a:endParaRPr>
            </a:p>
          </p:txBody>
        </p:sp>
      </p:grpSp>
      <p:cxnSp>
        <p:nvCxnSpPr>
          <p:cNvPr id="80" name="Straight Connector 79"/>
          <p:cNvCxnSpPr/>
          <p:nvPr/>
        </p:nvCxnSpPr>
        <p:spPr>
          <a:xfrm>
            <a:off x="2435284" y="2204864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1979712" y="1866310"/>
            <a:ext cx="174870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/>
              <a:t>c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 </a:t>
            </a:r>
            <a:r>
              <a:rPr lang="en-US" sz="1600" dirty="0" smtClean="0">
                <a:sym typeface="Symbol"/>
              </a:rPr>
              <a:t>:= hello  k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cxnSp>
        <p:nvCxnSpPr>
          <p:cNvPr id="82" name="Straight Connector 81"/>
          <p:cNvCxnSpPr/>
          <p:nvPr/>
        </p:nvCxnSpPr>
        <p:spPr>
          <a:xfrm>
            <a:off x="2499162" y="2996952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3431782" y="2636912"/>
            <a:ext cx="16475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/>
              <a:t>b’ </a:t>
            </a:r>
            <a:r>
              <a:rPr lang="en-US" sz="1600" dirty="0" smtClean="0">
                <a:sym typeface="Symbol"/>
              </a:rPr>
              <a:t>= 0 if c</a:t>
            </a:r>
            <a:r>
              <a:rPr lang="en-US" sz="1600" baseline="-25000" dirty="0" smtClean="0">
                <a:sym typeface="Symbol"/>
              </a:rPr>
              <a:t>1</a:t>
            </a:r>
            <a:r>
              <a:rPr lang="en-US" sz="1600" dirty="0" smtClean="0">
                <a:sym typeface="Symbol"/>
              </a:rPr>
              <a:t> = c</a:t>
            </a:r>
            <a:r>
              <a:rPr lang="en-US" sz="1600" baseline="-25000" dirty="0" smtClean="0">
                <a:sym typeface="Symbol"/>
              </a:rPr>
              <a:t>2</a:t>
            </a:r>
            <a:endParaRPr lang="en-US" sz="1600" baseline="-25000" dirty="0" smtClean="0">
              <a:solidFill>
                <a:srgbClr val="0000FF"/>
              </a:solidFill>
            </a:endParaRPr>
          </a:p>
        </p:txBody>
      </p:sp>
      <p:sp>
        <p:nvSpPr>
          <p:cNvPr id="91" name="Text Box 7"/>
          <p:cNvSpPr txBox="1">
            <a:spLocks noChangeArrowheads="1"/>
          </p:cNvSpPr>
          <p:nvPr/>
        </p:nvSpPr>
        <p:spPr bwMode="auto">
          <a:xfrm>
            <a:off x="487838" y="1196752"/>
            <a:ext cx="15037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Attacker A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grpSp>
        <p:nvGrpSpPr>
          <p:cNvPr id="92" name="Group 91"/>
          <p:cNvGrpSpPr/>
          <p:nvPr/>
        </p:nvGrpSpPr>
        <p:grpSpPr>
          <a:xfrm>
            <a:off x="2339752" y="1203285"/>
            <a:ext cx="2016224" cy="497523"/>
            <a:chOff x="2543866" y="1347301"/>
            <a:chExt cx="2016224" cy="497523"/>
          </a:xfrm>
        </p:grpSpPr>
        <p:sp>
          <p:nvSpPr>
            <p:cNvPr id="93" name="Text Box 7"/>
            <p:cNvSpPr txBox="1">
              <a:spLocks noChangeArrowheads="1"/>
            </p:cNvSpPr>
            <p:nvPr/>
          </p:nvSpPr>
          <p:spPr bwMode="auto">
            <a:xfrm>
              <a:off x="2543866" y="1506270"/>
              <a:ext cx="201622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/>
                <a:t>M</a:t>
              </a:r>
              <a:r>
                <a:rPr lang="en-US" sz="1600" baseline="-25000" dirty="0" smtClean="0"/>
                <a:t>0</a:t>
              </a:r>
              <a:r>
                <a:rPr lang="en-US" sz="1600" dirty="0" smtClean="0"/>
                <a:t> = (hello, hello)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94" name="Text Box 7"/>
            <p:cNvSpPr txBox="1">
              <a:spLocks noChangeArrowheads="1"/>
            </p:cNvSpPr>
            <p:nvPr/>
          </p:nvSpPr>
          <p:spPr bwMode="auto">
            <a:xfrm>
              <a:off x="2543866" y="1347301"/>
              <a:ext cx="3600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ym typeface="Symbol"/>
                </a:rPr>
                <a:t>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4067944" y="1196752"/>
            <a:ext cx="2016224" cy="497523"/>
            <a:chOff x="2759890" y="1347301"/>
            <a:chExt cx="2016224" cy="497523"/>
          </a:xfrm>
        </p:grpSpPr>
        <p:sp>
          <p:nvSpPr>
            <p:cNvPr id="124" name="Text Box 7"/>
            <p:cNvSpPr txBox="1">
              <a:spLocks noChangeArrowheads="1"/>
            </p:cNvSpPr>
            <p:nvPr/>
          </p:nvSpPr>
          <p:spPr bwMode="auto">
            <a:xfrm>
              <a:off x="2759890" y="1506270"/>
              <a:ext cx="201622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/>
                <a:t>M</a:t>
              </a:r>
              <a:r>
                <a:rPr lang="en-US" sz="1600" baseline="-25000" dirty="0" smtClean="0"/>
                <a:t>0</a:t>
              </a:r>
              <a:r>
                <a:rPr lang="en-US" sz="1600" dirty="0" smtClean="0"/>
                <a:t> = (hello, world)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25" name="Text Box 7"/>
            <p:cNvSpPr txBox="1">
              <a:spLocks noChangeArrowheads="1"/>
            </p:cNvSpPr>
            <p:nvPr/>
          </p:nvSpPr>
          <p:spPr bwMode="auto">
            <a:xfrm>
              <a:off x="2759890" y="1347301"/>
              <a:ext cx="3600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ym typeface="Symbol"/>
                </a:rPr>
                <a:t>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126" name="Text Box 7"/>
          <p:cNvSpPr txBox="1">
            <a:spLocks noChangeArrowheads="1"/>
          </p:cNvSpPr>
          <p:nvPr/>
        </p:nvSpPr>
        <p:spPr bwMode="auto">
          <a:xfrm>
            <a:off x="3491880" y="1866310"/>
            <a:ext cx="167669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/>
              <a:t>c</a:t>
            </a:r>
            <a:r>
              <a:rPr lang="en-US" sz="1600" baseline="-25000" dirty="0"/>
              <a:t>2</a:t>
            </a:r>
            <a:r>
              <a:rPr lang="en-US" sz="1600" dirty="0" smtClean="0"/>
              <a:t> </a:t>
            </a:r>
            <a:r>
              <a:rPr lang="en-US" sz="1600" dirty="0" smtClean="0">
                <a:sym typeface="Symbol"/>
              </a:rPr>
              <a:t>:= hello  k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sp>
        <p:nvSpPr>
          <p:cNvPr id="127" name="Text Box 7"/>
          <p:cNvSpPr txBox="1">
            <a:spLocks noChangeArrowheads="1"/>
          </p:cNvSpPr>
          <p:nvPr/>
        </p:nvSpPr>
        <p:spPr bwMode="auto">
          <a:xfrm>
            <a:off x="5079367" y="1844824"/>
            <a:ext cx="101671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/>
              <a:t>If b = 0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sp>
        <p:nvSpPr>
          <p:cNvPr id="128" name="Text Box 7"/>
          <p:cNvSpPr txBox="1">
            <a:spLocks noChangeArrowheads="1"/>
          </p:cNvSpPr>
          <p:nvPr/>
        </p:nvSpPr>
        <p:spPr bwMode="auto">
          <a:xfrm>
            <a:off x="1979712" y="2204864"/>
            <a:ext cx="167669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/>
              <a:t>c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 </a:t>
            </a:r>
            <a:r>
              <a:rPr lang="en-US" sz="1600" dirty="0" smtClean="0">
                <a:sym typeface="Symbol"/>
              </a:rPr>
              <a:t>:= hello  k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sp>
        <p:nvSpPr>
          <p:cNvPr id="129" name="Text Box 7"/>
          <p:cNvSpPr txBox="1">
            <a:spLocks noChangeArrowheads="1"/>
          </p:cNvSpPr>
          <p:nvPr/>
        </p:nvSpPr>
        <p:spPr bwMode="auto">
          <a:xfrm>
            <a:off x="3491880" y="2226350"/>
            <a:ext cx="16046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/>
              <a:t>c</a:t>
            </a:r>
            <a:r>
              <a:rPr lang="en-US" sz="1600" baseline="-25000" dirty="0"/>
              <a:t>2</a:t>
            </a:r>
            <a:r>
              <a:rPr lang="en-US" sz="1600" dirty="0" smtClean="0"/>
              <a:t> </a:t>
            </a:r>
            <a:r>
              <a:rPr lang="en-US" sz="1600" dirty="0" smtClean="0">
                <a:sym typeface="Symbol"/>
              </a:rPr>
              <a:t>:= world  k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sp>
        <p:nvSpPr>
          <p:cNvPr id="130" name="Text Box 7"/>
          <p:cNvSpPr txBox="1">
            <a:spLocks noChangeArrowheads="1"/>
          </p:cNvSpPr>
          <p:nvPr/>
        </p:nvSpPr>
        <p:spPr bwMode="auto">
          <a:xfrm>
            <a:off x="5079367" y="2204864"/>
            <a:ext cx="101671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/>
              <a:t>If b = 1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sp>
        <p:nvSpPr>
          <p:cNvPr id="131" name="Text Box 7"/>
          <p:cNvSpPr txBox="1">
            <a:spLocks noChangeArrowheads="1"/>
          </p:cNvSpPr>
          <p:nvPr/>
        </p:nvSpPr>
        <p:spPr bwMode="auto">
          <a:xfrm>
            <a:off x="3440381" y="3018438"/>
            <a:ext cx="16475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/>
              <a:t>b’ </a:t>
            </a:r>
            <a:r>
              <a:rPr lang="en-US" sz="1600" dirty="0" smtClean="0">
                <a:sym typeface="Symbol"/>
              </a:rPr>
              <a:t>= 1 if c</a:t>
            </a:r>
            <a:r>
              <a:rPr lang="en-US" sz="1600" baseline="-25000" dirty="0" smtClean="0">
                <a:sym typeface="Symbol"/>
              </a:rPr>
              <a:t>1</a:t>
            </a:r>
            <a:r>
              <a:rPr lang="en-US" sz="1600" dirty="0" smtClean="0">
                <a:sym typeface="Symbol"/>
              </a:rPr>
              <a:t> c</a:t>
            </a:r>
            <a:r>
              <a:rPr lang="en-US" sz="1600" baseline="-25000" dirty="0" smtClean="0">
                <a:sym typeface="Symbol"/>
              </a:rPr>
              <a:t>2</a:t>
            </a:r>
            <a:endParaRPr lang="en-US" sz="16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32" name="Text Box 7"/>
          <p:cNvSpPr txBox="1">
            <a:spLocks noChangeArrowheads="1"/>
          </p:cNvSpPr>
          <p:nvPr/>
        </p:nvSpPr>
        <p:spPr bwMode="auto">
          <a:xfrm>
            <a:off x="179512" y="3717032"/>
            <a:ext cx="86119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charset="2"/>
              <a:buChar char="q"/>
            </a:pPr>
            <a:r>
              <a:rPr lang="en-US" sz="1600" dirty="0" smtClean="0">
                <a:solidFill>
                  <a:srgbClr val="FF0000"/>
                </a:solidFill>
              </a:rPr>
              <a:t>Why</a:t>
            </a:r>
            <a:r>
              <a:rPr lang="en-US" sz="1600" dirty="0" smtClean="0"/>
              <a:t> the above attack is possible ?</a:t>
            </a:r>
            <a:endParaRPr lang="en-US" sz="1600" baseline="-25000" dirty="0" smtClean="0">
              <a:solidFill>
                <a:srgbClr val="0000FF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-36512" y="2658398"/>
            <a:ext cx="2808312" cy="893132"/>
            <a:chOff x="323528" y="3378478"/>
            <a:chExt cx="2808312" cy="893132"/>
          </a:xfrm>
        </p:grpSpPr>
        <p:grpSp>
          <p:nvGrpSpPr>
            <p:cNvPr id="54" name="Group 81"/>
            <p:cNvGrpSpPr/>
            <p:nvPr/>
          </p:nvGrpSpPr>
          <p:grpSpPr>
            <a:xfrm>
              <a:off x="323528" y="3378478"/>
              <a:ext cx="2027456" cy="893132"/>
              <a:chOff x="5588496" y="4818638"/>
              <a:chExt cx="2027456" cy="893132"/>
            </a:xfrm>
          </p:grpSpPr>
          <p:sp>
            <p:nvSpPr>
              <p:cNvPr id="56" name="Text Box 7"/>
              <p:cNvSpPr txBox="1">
                <a:spLocks noChangeArrowheads="1"/>
              </p:cNvSpPr>
              <p:nvPr/>
            </p:nvSpPr>
            <p:spPr bwMode="auto">
              <a:xfrm>
                <a:off x="5588496" y="5055567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sym typeface="Symbol"/>
                  </a:rPr>
                  <a:t>Pr</a:t>
                </a:r>
                <a:endParaRPr lang="en-US" sz="1600" dirty="0" smtClean="0">
                  <a:solidFill>
                    <a:srgbClr val="0000FF"/>
                  </a:solidFill>
                </a:endParaRPr>
              </a:p>
            </p:txBody>
          </p:sp>
          <p:grpSp>
            <p:nvGrpSpPr>
              <p:cNvPr id="57" name="Group 80"/>
              <p:cNvGrpSpPr/>
              <p:nvPr/>
            </p:nvGrpSpPr>
            <p:grpSpPr>
              <a:xfrm>
                <a:off x="5940152" y="4818638"/>
                <a:ext cx="1675800" cy="893132"/>
                <a:chOff x="5940152" y="4818638"/>
                <a:chExt cx="1675800" cy="893132"/>
              </a:xfrm>
            </p:grpSpPr>
            <p:grpSp>
              <p:nvGrpSpPr>
                <p:cNvPr id="58" name="Group 54"/>
                <p:cNvGrpSpPr/>
                <p:nvPr/>
              </p:nvGrpSpPr>
              <p:grpSpPr>
                <a:xfrm>
                  <a:off x="5948536" y="4818638"/>
                  <a:ext cx="1503784" cy="893132"/>
                  <a:chOff x="700336" y="4962654"/>
                  <a:chExt cx="1503784" cy="893132"/>
                </a:xfrm>
              </p:grpSpPr>
              <p:sp>
                <p:nvSpPr>
                  <p:cNvPr id="61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00336" y="5229200"/>
                    <a:ext cx="1503784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err="1" smtClean="0"/>
                      <a:t>PrivK</a:t>
                    </a:r>
                    <a:r>
                      <a:rPr lang="en-US" sz="1600" dirty="0" smtClean="0"/>
                      <a:t>     (n)</a:t>
                    </a:r>
                    <a:endParaRPr lang="en-US" sz="1600" dirty="0" smtClean="0">
                      <a:solidFill>
                        <a:srgbClr val="0000FF"/>
                      </a:solidFill>
                    </a:endParaRPr>
                  </a:p>
                </p:txBody>
              </p:sp>
              <p:sp>
                <p:nvSpPr>
                  <p:cNvPr id="62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79984" y="5517232"/>
                    <a:ext cx="108012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/>
                      <a:t>A, </a:t>
                    </a:r>
                    <a:r>
                      <a:rPr lang="en-US" sz="1600" dirty="0" smtClean="0">
                        <a:sym typeface="Symbol"/>
                      </a:rPr>
                      <a:t>OTP</a:t>
                    </a:r>
                    <a:endParaRPr lang="en-US" sz="1600" dirty="0" smtClean="0">
                      <a:solidFill>
                        <a:srgbClr val="0000FF"/>
                      </a:solidFill>
                    </a:endParaRPr>
                  </a:p>
                </p:txBody>
              </p:sp>
              <p:sp>
                <p:nvSpPr>
                  <p:cNvPr id="63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60376" y="4962654"/>
                    <a:ext cx="1016496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/>
                      <a:t>co-</a:t>
                    </a:r>
                    <a:r>
                      <a:rPr lang="en-US" sz="1600" dirty="0" err="1" smtClean="0"/>
                      <a:t>mult</a:t>
                    </a:r>
                    <a:endParaRPr lang="en-US" sz="1600" dirty="0" smtClean="0">
                      <a:solidFill>
                        <a:srgbClr val="0000FF"/>
                      </a:solidFill>
                    </a:endParaRPr>
                  </a:p>
                </p:txBody>
              </p:sp>
            </p:grpSp>
            <p:sp>
              <p:nvSpPr>
                <p:cNvPr id="5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109048" y="5085184"/>
                  <a:ext cx="495672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sym typeface="Symbol"/>
                    </a:rPr>
                    <a:t>= 1</a:t>
                  </a:r>
                  <a:endParaRPr lang="en-US" sz="1600" dirty="0" smtClean="0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60" name="Double Bracket 59"/>
                <p:cNvSpPr/>
                <p:nvPr/>
              </p:nvSpPr>
              <p:spPr>
                <a:xfrm>
                  <a:off x="5940152" y="4869160"/>
                  <a:ext cx="1675800" cy="792088"/>
                </a:xfrm>
                <a:prstGeom prst="bracketPair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IN"/>
                </a:p>
              </p:txBody>
            </p:sp>
          </p:grpSp>
        </p:grpSp>
        <p:sp>
          <p:nvSpPr>
            <p:cNvPr id="134" name="Text Box 7"/>
            <p:cNvSpPr txBox="1">
              <a:spLocks noChangeArrowheads="1"/>
            </p:cNvSpPr>
            <p:nvPr/>
          </p:nvSpPr>
          <p:spPr bwMode="auto">
            <a:xfrm>
              <a:off x="2339752" y="3604954"/>
              <a:ext cx="7920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ym typeface="Symbol"/>
                </a:rPr>
                <a:t>= 1</a:t>
              </a:r>
            </a:p>
          </p:txBody>
        </p:sp>
      </p:grpSp>
      <p:sp>
        <p:nvSpPr>
          <p:cNvPr id="136" name="Text Box 7"/>
          <p:cNvSpPr txBox="1">
            <a:spLocks noChangeArrowheads="1"/>
          </p:cNvSpPr>
          <p:nvPr/>
        </p:nvSpPr>
        <p:spPr bwMode="auto">
          <a:xfrm>
            <a:off x="539552" y="4120044"/>
            <a:ext cx="860444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/>
              <a:t>OTP is </a:t>
            </a:r>
            <a:r>
              <a:rPr lang="en-US" sz="1600" dirty="0" smtClean="0">
                <a:solidFill>
                  <a:srgbClr val="0000FF"/>
                </a:solidFill>
              </a:rPr>
              <a:t>deterministic</a:t>
            </a:r>
            <a:r>
              <a:rPr lang="en-US" sz="1600" dirty="0" smtClean="0"/>
              <a:t>: encrypting </a:t>
            </a:r>
            <a:r>
              <a:rPr lang="en-US" sz="1600" dirty="0" smtClean="0">
                <a:solidFill>
                  <a:srgbClr val="0000FF"/>
                </a:solidFill>
              </a:rPr>
              <a:t>m twice </a:t>
            </a:r>
            <a:r>
              <a:rPr lang="en-US" sz="1600" dirty="0" smtClean="0"/>
              <a:t>using </a:t>
            </a:r>
            <a:r>
              <a:rPr lang="en-US" sz="1600" dirty="0" smtClean="0">
                <a:solidFill>
                  <a:srgbClr val="0000FF"/>
                </a:solidFill>
              </a:rPr>
              <a:t>same key</a:t>
            </a:r>
            <a:r>
              <a:rPr lang="en-US" sz="1600" dirty="0" smtClean="0"/>
              <a:t> yields the same </a:t>
            </a:r>
            <a:r>
              <a:rPr lang="en-US" sz="1600" dirty="0" err="1" smtClean="0"/>
              <a:t>ciphertext</a:t>
            </a:r>
            <a:endParaRPr lang="en-US" sz="16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37" name="Text Box 7"/>
          <p:cNvSpPr txBox="1">
            <a:spLocks noChangeArrowheads="1"/>
          </p:cNvSpPr>
          <p:nvPr/>
        </p:nvSpPr>
        <p:spPr bwMode="auto">
          <a:xfrm>
            <a:off x="539552" y="4530606"/>
            <a:ext cx="85324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/>
              <a:t>The above attack can be mounted on </a:t>
            </a:r>
            <a:r>
              <a:rPr lang="en-US" sz="1600" dirty="0" smtClean="0">
                <a:solidFill>
                  <a:srgbClr val="0000FF"/>
                </a:solidFill>
              </a:rPr>
              <a:t>any cipher </a:t>
            </a:r>
            <a:r>
              <a:rPr lang="en-US" sz="1600" dirty="0" smtClean="0"/>
              <a:t>whose </a:t>
            </a:r>
            <a:r>
              <a:rPr lang="en-US" sz="1600" dirty="0" err="1" smtClean="0"/>
              <a:t>Enc</a:t>
            </a:r>
            <a:r>
              <a:rPr lang="en-US" sz="1600" dirty="0" smtClean="0"/>
              <a:t> algorithm is deterministic</a:t>
            </a:r>
            <a:endParaRPr lang="en-US" sz="16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38" name="Text Box 7"/>
          <p:cNvSpPr txBox="1">
            <a:spLocks noChangeArrowheads="1"/>
          </p:cNvSpPr>
          <p:nvPr/>
        </p:nvSpPr>
        <p:spPr bwMode="auto">
          <a:xfrm>
            <a:off x="251520" y="5373216"/>
            <a:ext cx="861196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 smtClean="0"/>
              <a:t>Thm</a:t>
            </a:r>
            <a:r>
              <a:rPr lang="en-US" sz="1600" dirty="0" smtClean="0"/>
              <a:t>: If </a:t>
            </a:r>
            <a:r>
              <a:rPr lang="en-US" sz="1600" dirty="0" smtClean="0">
                <a:sym typeface="Symbol"/>
              </a:rPr>
              <a:t> is a cipher whose </a:t>
            </a:r>
            <a:r>
              <a:rPr lang="en-US" sz="1600" dirty="0" err="1" smtClean="0">
                <a:sym typeface="Symbol"/>
              </a:rPr>
              <a:t>Enc</a:t>
            </a:r>
            <a:r>
              <a:rPr lang="en-US" sz="1600" dirty="0" smtClean="0">
                <a:sym typeface="Symbol"/>
              </a:rPr>
              <a:t> algorithm is a </a:t>
            </a:r>
            <a:r>
              <a:rPr lang="en-US" sz="1600" dirty="0" smtClean="0">
                <a:solidFill>
                  <a:srgbClr val="FF0000"/>
                </a:solidFill>
                <a:sym typeface="Symbol"/>
              </a:rPr>
              <a:t>deterministic function </a:t>
            </a:r>
            <a:r>
              <a:rPr lang="en-US" sz="1600" dirty="0" smtClean="0">
                <a:sym typeface="Symbol"/>
              </a:rPr>
              <a:t>of the key and the plain-text then  </a:t>
            </a:r>
            <a:r>
              <a:rPr lang="en-US" sz="1600" dirty="0" smtClean="0">
                <a:solidFill>
                  <a:srgbClr val="FF0000"/>
                </a:solidFill>
                <a:sym typeface="Symbol"/>
              </a:rPr>
              <a:t>cannot have indistinguishable multiple encryptions </a:t>
            </a:r>
            <a:r>
              <a:rPr lang="en-US" sz="1600" dirty="0" smtClean="0">
                <a:sym typeface="Symbol"/>
              </a:rPr>
              <a:t>in the presence of an eavesdropper</a:t>
            </a:r>
            <a:endParaRPr lang="en-US" sz="1600" baseline="-25000" dirty="0" smtClean="0">
              <a:solidFill>
                <a:srgbClr val="0000FF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75656" y="6309320"/>
            <a:ext cx="5832648" cy="369332"/>
          </a:xfrm>
          <a:prstGeom prst="rect">
            <a:avLst/>
          </a:prstGeom>
          <a:solidFill>
            <a:srgbClr val="FFFF00"/>
          </a:solidFill>
          <a:ln>
            <a:solidFill>
              <a:srgbClr val="4F81BD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ym typeface="Symbol"/>
              </a:rPr>
              <a:t>Time to Go for Randomization of Encryption</a:t>
            </a:r>
            <a:endParaRPr lang="en-US" dirty="0"/>
          </a:p>
        </p:txBody>
      </p:sp>
      <p:grpSp>
        <p:nvGrpSpPr>
          <p:cNvPr id="51" name="Group 50"/>
          <p:cNvGrpSpPr/>
          <p:nvPr/>
        </p:nvGrpSpPr>
        <p:grpSpPr>
          <a:xfrm>
            <a:off x="1907704" y="3789040"/>
            <a:ext cx="3024336" cy="1440160"/>
            <a:chOff x="1331640" y="2996952"/>
            <a:chExt cx="3024336" cy="1440160"/>
          </a:xfrm>
        </p:grpSpPr>
        <p:sp>
          <p:nvSpPr>
            <p:cNvPr id="52" name="Cloud Callout 51"/>
            <p:cNvSpPr/>
            <p:nvPr/>
          </p:nvSpPr>
          <p:spPr>
            <a:xfrm>
              <a:off x="1331640" y="2996952"/>
              <a:ext cx="2952328" cy="1440160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53" name="Text Box 7"/>
            <p:cNvSpPr txBox="1">
              <a:spLocks noChangeArrowheads="1"/>
            </p:cNvSpPr>
            <p:nvPr/>
          </p:nvSpPr>
          <p:spPr bwMode="auto">
            <a:xfrm>
              <a:off x="1403648" y="3492296"/>
              <a:ext cx="2952328" cy="584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Gigi" pitchFamily="82" charset="0"/>
                </a:rPr>
                <a:t>Way to bypass the negative result: </a:t>
              </a:r>
              <a:r>
                <a:rPr lang="en-US" sz="1600" dirty="0" err="1" smtClean="0">
                  <a:latin typeface="Gigi" pitchFamily="82" charset="0"/>
                </a:rPr>
                <a:t>Statefullness</a:t>
              </a:r>
              <a:r>
                <a:rPr lang="en-US" sz="1600" dirty="0" smtClean="0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81982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5" grpId="0"/>
      <p:bldP spid="81" grpId="0"/>
      <p:bldP spid="84" grpId="0"/>
      <p:bldP spid="91" grpId="0"/>
      <p:bldP spid="126" grpId="0"/>
      <p:bldP spid="127" grpId="0"/>
      <p:bldP spid="128" grpId="0"/>
      <p:bldP spid="129" grpId="0"/>
      <p:bldP spid="130" grpId="0"/>
      <p:bldP spid="131" grpId="0"/>
      <p:bldP spid="132" grpId="0"/>
      <p:bldP spid="136" grpId="0"/>
      <p:bldP spid="137" grpId="0"/>
      <p:bldP spid="138" grpId="0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41426" y="2690187"/>
            <a:ext cx="3714750" cy="1588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39068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683568" y="116632"/>
            <a:ext cx="7920880" cy="72008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ea typeface="+mj-ea"/>
                <a:cs typeface="+mj-cs"/>
              </a:rPr>
              <a:t>Summary of Last Class</a:t>
            </a:r>
            <a:endParaRPr lang="en-US" sz="36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179512" y="908720"/>
            <a:ext cx="89644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 typeface="Wingdings" charset="2"/>
              <a:buChar char="q"/>
            </a:pPr>
            <a:r>
              <a:rPr lang="en-US" sz="1600" dirty="0" smtClean="0"/>
              <a:t>Introduction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179512" y="2923197"/>
            <a:ext cx="75608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charset="2"/>
              <a:buChar char="q"/>
            </a:pPr>
            <a:r>
              <a:rPr lang="en-US" sz="1600" dirty="0" smtClean="0">
                <a:solidFill>
                  <a:srgbClr val="0000FF"/>
                </a:solidFill>
              </a:rPr>
              <a:t>Secure Communication in Symmetric Key setting</a:t>
            </a: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539552" y="3501008"/>
            <a:ext cx="8532440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</a:rPr>
              <a:t>&gt;&gt; SKE is the required primitive. Syntax: (Gen, </a:t>
            </a:r>
            <a:r>
              <a:rPr lang="en-US" sz="1600" dirty="0" err="1" smtClean="0">
                <a:solidFill>
                  <a:srgbClr val="0000FF"/>
                </a:solidFill>
              </a:rPr>
              <a:t>Enc</a:t>
            </a:r>
            <a:r>
              <a:rPr lang="en-US" sz="1600" dirty="0" smtClean="0">
                <a:solidFill>
                  <a:srgbClr val="0000FF"/>
                </a:solidFill>
              </a:rPr>
              <a:t>, Dec), M</a:t>
            </a:r>
          </a:p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</a:rPr>
              <a:t>&gt;&gt; Definition of SKE: Key components: threat (who?) and break (what?)</a:t>
            </a:r>
          </a:p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</a:rPr>
              <a:t>&gt;&gt; Threat: Common:- (</a:t>
            </a:r>
            <a:r>
              <a:rPr lang="en-US" sz="1600" dirty="0">
                <a:solidFill>
                  <a:srgbClr val="0000FF"/>
                </a:solidFill>
              </a:rPr>
              <a:t>bounded with </a:t>
            </a:r>
            <a:r>
              <a:rPr lang="en-US" sz="1600" dirty="0" err="1">
                <a:solidFill>
                  <a:srgbClr val="0000FF"/>
                </a:solidFill>
              </a:rPr>
              <a:t>negl</a:t>
            </a:r>
            <a:r>
              <a:rPr lang="en-US" sz="1600" dirty="0">
                <a:solidFill>
                  <a:srgbClr val="0000FF"/>
                </a:solidFill>
              </a:rPr>
              <a:t> success probability; randomized</a:t>
            </a:r>
            <a:r>
              <a:rPr lang="en-US" sz="1600" dirty="0" smtClean="0">
                <a:solidFill>
                  <a:srgbClr val="0000FF"/>
                </a:solidFill>
              </a:rPr>
              <a:t>) to all Computational security definitions; will vary attack model: </a:t>
            </a:r>
            <a:r>
              <a:rPr lang="en-US" sz="1600" dirty="0" err="1" smtClean="0">
                <a:solidFill>
                  <a:srgbClr val="0000FF"/>
                </a:solidFill>
              </a:rPr>
              <a:t>Ciphertext</a:t>
            </a:r>
            <a:r>
              <a:rPr lang="en-US" sz="1600" dirty="0" smtClean="0">
                <a:solidFill>
                  <a:srgbClr val="0000FF"/>
                </a:solidFill>
              </a:rPr>
              <a:t>-only (CO) </a:t>
            </a:r>
            <a:r>
              <a:rPr lang="en-US" sz="1600" dirty="0" err="1" smtClean="0">
                <a:solidFill>
                  <a:srgbClr val="0000FF"/>
                </a:solidFill>
              </a:rPr>
              <a:t>Attck</a:t>
            </a:r>
            <a:r>
              <a:rPr lang="en-US" sz="1600" dirty="0" smtClean="0">
                <a:solidFill>
                  <a:srgbClr val="0000FF"/>
                </a:solidFill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</a:rPr>
              <a:t>&gt;&gt; Break: No partial info about the message is leaked from the </a:t>
            </a:r>
            <a:r>
              <a:rPr lang="en-US" sz="1600" dirty="0" err="1" smtClean="0">
                <a:solidFill>
                  <a:srgbClr val="0000FF"/>
                </a:solidFill>
              </a:rPr>
              <a:t>ciphertext</a:t>
            </a:r>
            <a:r>
              <a:rPr lang="en-US" sz="1600" dirty="0" smtClean="0">
                <a:solidFill>
                  <a:srgbClr val="0000FF"/>
                </a:solidFill>
              </a:rPr>
              <a:t> irrespective of what external information </a:t>
            </a:r>
            <a:r>
              <a:rPr lang="en-US" sz="1600" dirty="0" err="1" smtClean="0">
                <a:solidFill>
                  <a:srgbClr val="0000FF"/>
                </a:solidFill>
              </a:rPr>
              <a:t>adv</a:t>
            </a:r>
            <a:r>
              <a:rPr lang="en-US" sz="1600" dirty="0" smtClean="0">
                <a:solidFill>
                  <a:srgbClr val="0000FF"/>
                </a:solidFill>
              </a:rPr>
              <a:t> has (except with </a:t>
            </a:r>
            <a:r>
              <a:rPr lang="en-US" sz="1600" dirty="0" err="1" smtClean="0">
                <a:solidFill>
                  <a:srgbClr val="0000FF"/>
                </a:solidFill>
              </a:rPr>
              <a:t>negl</a:t>
            </a:r>
            <a:r>
              <a:rPr lang="en-US" sz="1600" dirty="0" smtClean="0">
                <a:solidFill>
                  <a:srgbClr val="0000FF"/>
                </a:solidFill>
              </a:rPr>
              <a:t>. probability)</a:t>
            </a:r>
          </a:p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</a:rPr>
              <a:t>&gt;&gt; the very basic definition of CO-Security both in IND and SIM style that are equivalent</a:t>
            </a:r>
          </a:p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</a:rPr>
              <a:t>&gt;&gt; PRG as a tool to build SKE with CO-security. IND-based definition for PRG.</a:t>
            </a:r>
          </a:p>
        </p:txBody>
      </p:sp>
      <p:sp>
        <p:nvSpPr>
          <p:cNvPr id="3" name="Rectangle 2"/>
          <p:cNvSpPr/>
          <p:nvPr/>
        </p:nvSpPr>
        <p:spPr>
          <a:xfrm>
            <a:off x="683568" y="1484784"/>
            <a:ext cx="84604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&gt;&gt; Zoo/ Mammoth </a:t>
            </a:r>
            <a:r>
              <a:rPr lang="en-US" sz="1600" dirty="0"/>
              <a:t>and felt the subject’s vastness </a:t>
            </a:r>
            <a:r>
              <a:rPr lang="en-US" sz="1600" dirty="0" smtClean="0"/>
              <a:t>against our </a:t>
            </a:r>
            <a:r>
              <a:rPr lang="en-US" sz="1600" dirty="0"/>
              <a:t>negligible </a:t>
            </a:r>
            <a:r>
              <a:rPr lang="en-US" sz="1600" dirty="0" smtClean="0"/>
              <a:t>knowledge</a:t>
            </a:r>
          </a:p>
          <a:p>
            <a:endParaRPr lang="en-US" sz="1600" dirty="0" smtClean="0"/>
          </a:p>
          <a:p>
            <a:r>
              <a:rPr lang="en-US" sz="1600" dirty="0" smtClean="0"/>
              <a:t>&gt;&gt; Three fundamental principles of Modern Crypto – Formal Definitions, Well-studied Assumptions, Sound Proofs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32976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16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683568" y="116632"/>
            <a:ext cx="7920880" cy="72008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ea typeface="+mj-ea"/>
                <a:cs typeface="+mj-cs"/>
              </a:rPr>
              <a:t>Today’s Roadmap</a:t>
            </a:r>
            <a:endParaRPr lang="en-US" sz="36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7544" y="1397675"/>
            <a:ext cx="8496944" cy="3277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&gt;&gt; Construction based on PRG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&gt;&gt; Overview of Proof by reduction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&gt;&gt; Proof of PRG-based </a:t>
            </a:r>
            <a:r>
              <a:rPr lang="en-US" dirty="0" smtClean="0">
                <a:solidFill>
                  <a:srgbClr val="0000FF"/>
                </a:solidFill>
              </a:rPr>
              <a:t>SKE:  IND style CO-security </a:t>
            </a:r>
            <a:endParaRPr lang="en-US" dirty="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&gt;&gt; Extension of CO-security to CO-MULT-security 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&gt;&gt; PRG-based scheme is </a:t>
            </a:r>
            <a:r>
              <a:rPr lang="en-US" dirty="0" smtClean="0">
                <a:solidFill>
                  <a:srgbClr val="0000FF"/>
                </a:solidFill>
              </a:rPr>
              <a:t>insecure; hunt for new scheme (assignment problem)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0000FF"/>
                </a:solidFill>
              </a:rPr>
              <a:t>&gt;&gt; Chosen Plaintext Attack (CPA), CPA Security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0000FF"/>
                </a:solidFill>
              </a:rPr>
              <a:t>&gt;&gt; Is it practical?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0000FF"/>
                </a:solidFill>
              </a:rPr>
              <a:t>&gt;&gt; A construction for CPA-secure scheme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344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467544" y="44624"/>
            <a:ext cx="8496944" cy="93610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smtClean="0">
                <a:solidFill>
                  <a:srgbClr val="009900"/>
                </a:solidFill>
                <a:ea typeface="+mj-ea"/>
                <a:cs typeface="+mj-cs"/>
              </a:rPr>
              <a:t>IND: </a:t>
            </a:r>
            <a:r>
              <a:rPr lang="en-US" sz="3000" kern="0" dirty="0" err="1" smtClean="0">
                <a:solidFill>
                  <a:srgbClr val="009900"/>
                </a:solidFill>
                <a:ea typeface="+mj-ea"/>
                <a:cs typeface="+mj-cs"/>
              </a:rPr>
              <a:t>Ciphertext</a:t>
            </a:r>
            <a:r>
              <a:rPr lang="en-US" sz="3000" kern="0" dirty="0" smtClean="0">
                <a:solidFill>
                  <a:srgbClr val="009900"/>
                </a:solidFill>
                <a:ea typeface="+mj-ea"/>
                <a:cs typeface="+mj-cs"/>
              </a:rPr>
              <a:t> Only Security</a:t>
            </a:r>
            <a:endParaRPr lang="en-US" sz="30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8074" y="2037640"/>
            <a:ext cx="174283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778" y="2073767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33"/>
          <p:cNvGrpSpPr/>
          <p:nvPr/>
        </p:nvGrpSpPr>
        <p:grpSpPr>
          <a:xfrm>
            <a:off x="6266511" y="1124744"/>
            <a:ext cx="3130025" cy="338554"/>
            <a:chOff x="1259632" y="2031231"/>
            <a:chExt cx="3528392" cy="617862"/>
          </a:xfrm>
        </p:grpSpPr>
        <p:sp>
          <p:nvSpPr>
            <p:cNvPr id="30" name="Text Box 7"/>
            <p:cNvSpPr txBox="1">
              <a:spLocks noChangeArrowheads="1"/>
            </p:cNvSpPr>
            <p:nvPr/>
          </p:nvSpPr>
          <p:spPr bwMode="auto">
            <a:xfrm>
              <a:off x="1259632" y="2031231"/>
              <a:ext cx="3528392" cy="617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ym typeface="Symbol"/>
                </a:rPr>
                <a:t> = </a:t>
              </a:r>
              <a:r>
                <a:rPr lang="en-US" sz="1600" dirty="0" smtClean="0"/>
                <a:t>(Gen, Enc, Dec),       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  <p:pic>
          <p:nvPicPr>
            <p:cNvPr id="31" name="Picture 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518371" y="2162646"/>
              <a:ext cx="443525" cy="394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395536" y="2946430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I can break 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6583578" y="3090446"/>
            <a:ext cx="166083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Let me verify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2567390" y="2298358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42"/>
          <p:cNvGrpSpPr/>
          <p:nvPr/>
        </p:nvGrpSpPr>
        <p:grpSpPr>
          <a:xfrm>
            <a:off x="2551131" y="1938317"/>
            <a:ext cx="2630616" cy="307777"/>
            <a:chOff x="491107" y="1535016"/>
            <a:chExt cx="2965421" cy="561695"/>
          </a:xfrm>
        </p:grpSpPr>
        <p:sp>
          <p:nvSpPr>
            <p:cNvPr id="44" name="Text Box 7"/>
            <p:cNvSpPr txBox="1">
              <a:spLocks noChangeArrowheads="1"/>
            </p:cNvSpPr>
            <p:nvPr/>
          </p:nvSpPr>
          <p:spPr bwMode="auto">
            <a:xfrm>
              <a:off x="491107" y="1535016"/>
              <a:ext cx="2965421" cy="561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m</a:t>
              </a:r>
              <a:r>
                <a:rPr lang="en-US" sz="1400" baseline="-25000" dirty="0" smtClean="0"/>
                <a:t>0</a:t>
              </a:r>
              <a:r>
                <a:rPr lang="en-US" sz="1400" dirty="0" smtClean="0"/>
                <a:t>, m</a:t>
              </a:r>
              <a:r>
                <a:rPr lang="en-US" sz="1400" baseline="-25000" dirty="0" smtClean="0"/>
                <a:t>1</a:t>
              </a:r>
              <a:r>
                <a:rPr lang="en-US" sz="1400" dirty="0" smtClean="0">
                  <a:sym typeface="Symbol"/>
                </a:rPr>
                <a:t></a:t>
              </a:r>
              <a:r>
                <a:rPr lang="en-US" sz="1400" dirty="0" smtClean="0"/>
                <a:t>       , |m</a:t>
              </a:r>
              <a:r>
                <a:rPr lang="en-US" sz="1400" baseline="-25000" dirty="0" smtClean="0"/>
                <a:t>0</a:t>
              </a:r>
              <a:r>
                <a:rPr lang="en-US" sz="1400" dirty="0" smtClean="0"/>
                <a:t>|=|m</a:t>
              </a:r>
              <a:r>
                <a:rPr lang="en-US" sz="1400" baseline="-25000" dirty="0" smtClean="0"/>
                <a:t>1</a:t>
              </a:r>
              <a:r>
                <a:rPr lang="en-US" sz="1400" dirty="0" smtClean="0"/>
                <a:t>|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  <p:pic>
          <p:nvPicPr>
            <p:cNvPr id="45" name="Picture 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264868" y="1627221"/>
              <a:ext cx="443524" cy="394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2466347" y="2247836"/>
            <a:ext cx="325778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(freedom to choose any pair)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grpSp>
        <p:nvGrpSpPr>
          <p:cNvPr id="4" name="Group 48"/>
          <p:cNvGrpSpPr/>
          <p:nvPr/>
        </p:nvGrpSpPr>
        <p:grpSpPr>
          <a:xfrm>
            <a:off x="8316416" y="3356992"/>
            <a:ext cx="1070992" cy="307777"/>
            <a:chOff x="7514955" y="5223801"/>
            <a:chExt cx="1207300" cy="561692"/>
          </a:xfrm>
        </p:grpSpPr>
        <p:sp>
          <p:nvSpPr>
            <p:cNvPr id="47" name="Rectangle 46"/>
            <p:cNvSpPr/>
            <p:nvPr/>
          </p:nvSpPr>
          <p:spPr>
            <a:xfrm>
              <a:off x="7524328" y="5301208"/>
              <a:ext cx="914400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/>
            </a:p>
          </p:txBody>
        </p:sp>
        <p:sp>
          <p:nvSpPr>
            <p:cNvPr id="48" name="Text Box 7"/>
            <p:cNvSpPr txBox="1">
              <a:spLocks noChangeArrowheads="1"/>
            </p:cNvSpPr>
            <p:nvPr/>
          </p:nvSpPr>
          <p:spPr bwMode="auto">
            <a:xfrm>
              <a:off x="7514955" y="5223801"/>
              <a:ext cx="1207300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/>
                <a:t>Gen(1</a:t>
              </a:r>
              <a:r>
                <a:rPr lang="en-US" sz="1400" baseline="30000" dirty="0" smtClean="0"/>
                <a:t>n</a:t>
              </a:r>
              <a:r>
                <a:rPr lang="en-US" sz="1400" dirty="0" smtClean="0"/>
                <a:t>)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50" name="Straight Connector 49"/>
          <p:cNvCxnSpPr/>
          <p:nvPr/>
        </p:nvCxnSpPr>
        <p:spPr>
          <a:xfrm flipH="1" flipV="1">
            <a:off x="8100392" y="3162454"/>
            <a:ext cx="301968" cy="305786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 Box 7"/>
          <p:cNvSpPr txBox="1">
            <a:spLocks noChangeArrowheads="1"/>
          </p:cNvSpPr>
          <p:nvPr/>
        </p:nvSpPr>
        <p:spPr bwMode="auto">
          <a:xfrm rot="18882211">
            <a:off x="8230343" y="3033352"/>
            <a:ext cx="3832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k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388424" y="1628800"/>
            <a:ext cx="69946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59"/>
          <p:cNvGrpSpPr/>
          <p:nvPr/>
        </p:nvGrpSpPr>
        <p:grpSpPr>
          <a:xfrm>
            <a:off x="7470210" y="1809690"/>
            <a:ext cx="1206246" cy="480861"/>
            <a:chOff x="7267392" y="1543317"/>
            <a:chExt cx="1359768" cy="877571"/>
          </a:xfrm>
        </p:grpSpPr>
        <p:cxnSp>
          <p:nvCxnSpPr>
            <p:cNvPr id="53" name="Straight Connector 52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 rot="20690469">
              <a:off x="7267392" y="1543317"/>
              <a:ext cx="1359768" cy="561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b </a:t>
              </a:r>
              <a:r>
                <a:rPr lang="en-US" sz="1400" dirty="0" smtClean="0">
                  <a:solidFill>
                    <a:srgbClr val="FF0000"/>
                  </a:solidFill>
                  <a:sym typeface="Symbol"/>
                </a:rPr>
                <a:t> {0, 1}</a:t>
              </a:r>
              <a:endParaRPr lang="en-US" sz="1400" dirty="0" smtClean="0">
                <a:solidFill>
                  <a:srgbClr val="FF0000"/>
                </a:solidFill>
              </a:endParaRPr>
            </a:p>
          </p:txBody>
        </p:sp>
      </p:grpSp>
      <p:cxnSp>
        <p:nvCxnSpPr>
          <p:cNvPr id="61" name="Straight Connector 60"/>
          <p:cNvCxnSpPr/>
          <p:nvPr/>
        </p:nvCxnSpPr>
        <p:spPr>
          <a:xfrm>
            <a:off x="2567390" y="2919797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 Box 7"/>
          <p:cNvSpPr txBox="1">
            <a:spLocks noChangeArrowheads="1"/>
          </p:cNvSpPr>
          <p:nvPr/>
        </p:nvSpPr>
        <p:spPr bwMode="auto">
          <a:xfrm>
            <a:off x="4716016" y="2586390"/>
            <a:ext cx="138858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c </a:t>
            </a:r>
            <a:r>
              <a:rPr lang="en-US" sz="1400" dirty="0" smtClean="0">
                <a:sym typeface="Symbol"/>
              </a:rPr>
              <a:t> </a:t>
            </a:r>
            <a:r>
              <a:rPr lang="en-US" sz="1400" dirty="0" err="1" smtClean="0">
                <a:sym typeface="Symbol"/>
              </a:rPr>
              <a:t>Enc</a:t>
            </a:r>
            <a:r>
              <a:rPr lang="en-US" sz="1400" baseline="-25000" dirty="0" err="1" smtClean="0">
                <a:sym typeface="Symbol"/>
              </a:rPr>
              <a:t>k</a:t>
            </a:r>
            <a:r>
              <a:rPr lang="en-US" sz="1400" dirty="0" smtClean="0">
                <a:sym typeface="Symbol"/>
              </a:rPr>
              <a:t>(</a:t>
            </a:r>
            <a:r>
              <a:rPr lang="en-US" sz="1400" dirty="0" err="1" smtClean="0">
                <a:sym typeface="Symbol"/>
              </a:rPr>
              <a:t>m</a:t>
            </a:r>
            <a:r>
              <a:rPr lang="en-US" sz="1400" baseline="-25000" dirty="0" err="1" smtClean="0">
                <a:sym typeface="Symbol"/>
              </a:rPr>
              <a:t>b</a:t>
            </a:r>
            <a:r>
              <a:rPr lang="en-US" sz="1400" dirty="0" smtClean="0">
                <a:sym typeface="Symbol"/>
              </a:rPr>
              <a:t>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>
            <a:off x="2631268" y="3274905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2535339" y="2967916"/>
            <a:ext cx="20366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b’ </a:t>
            </a:r>
            <a:r>
              <a:rPr lang="en-US" sz="1400" dirty="0" smtClean="0">
                <a:sym typeface="Symbol"/>
              </a:rPr>
              <a:t> {0, 1}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2123728" y="3284984"/>
            <a:ext cx="47571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(Attacker’s guess about encrypted message)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grpSp>
        <p:nvGrpSpPr>
          <p:cNvPr id="6" name="Group 66"/>
          <p:cNvGrpSpPr/>
          <p:nvPr/>
        </p:nvGrpSpPr>
        <p:grpSpPr>
          <a:xfrm>
            <a:off x="2375756" y="3701055"/>
            <a:ext cx="1213683" cy="464607"/>
            <a:chOff x="7452320" y="1572982"/>
            <a:chExt cx="1368152" cy="847906"/>
          </a:xfrm>
        </p:grpSpPr>
        <p:cxnSp>
          <p:nvCxnSpPr>
            <p:cNvPr id="68" name="Straight Connector 67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 Box 7"/>
            <p:cNvSpPr txBox="1">
              <a:spLocks noChangeArrowheads="1"/>
            </p:cNvSpPr>
            <p:nvPr/>
          </p:nvSpPr>
          <p:spPr bwMode="auto">
            <a:xfrm rot="20725378">
              <a:off x="7460704" y="1572982"/>
              <a:ext cx="1359768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b </a:t>
              </a:r>
              <a:r>
                <a:rPr lang="en-US" sz="1400" dirty="0" smtClean="0">
                  <a:solidFill>
                    <a:srgbClr val="FF0000"/>
                  </a:solidFill>
                  <a:sym typeface="Symbol"/>
                </a:rPr>
                <a:t>= b’</a:t>
              </a:r>
              <a:endParaRPr lang="en-US" sz="1400" dirty="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70" name="Text Box 7"/>
          <p:cNvSpPr txBox="1">
            <a:spLocks noChangeArrowheads="1"/>
          </p:cNvSpPr>
          <p:nvPr/>
        </p:nvSpPr>
        <p:spPr bwMode="auto">
          <a:xfrm>
            <a:off x="591816" y="4098558"/>
            <a:ext cx="21079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1 --- attacker won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grpSp>
        <p:nvGrpSpPr>
          <p:cNvPr id="7" name="Group 70"/>
          <p:cNvGrpSpPr/>
          <p:nvPr/>
        </p:nvGrpSpPr>
        <p:grpSpPr>
          <a:xfrm>
            <a:off x="4739244" y="3903215"/>
            <a:ext cx="1343522" cy="307777"/>
            <a:chOff x="6948264" y="1789529"/>
            <a:chExt cx="1514516" cy="561693"/>
          </a:xfrm>
        </p:grpSpPr>
        <p:cxnSp>
          <p:nvCxnSpPr>
            <p:cNvPr id="72" name="Straight Connector 71"/>
            <p:cNvCxnSpPr/>
            <p:nvPr/>
          </p:nvCxnSpPr>
          <p:spPr>
            <a:xfrm flipH="1" flipV="1">
              <a:off x="6948264" y="1867000"/>
              <a:ext cx="864096" cy="432047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 rot="963375">
              <a:off x="7103012" y="1789529"/>
              <a:ext cx="1359768" cy="561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</a:rPr>
                <a:t>b </a:t>
              </a:r>
              <a:r>
                <a:rPr lang="en-US" sz="1400" dirty="0" smtClean="0">
                  <a:solidFill>
                    <a:srgbClr val="0000FF"/>
                  </a:solidFill>
                  <a:sym typeface="Symbol"/>
                </a:rPr>
                <a:t> b’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5488360" y="4026550"/>
            <a:ext cx="21079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0 --- attacker lost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grpSp>
        <p:nvGrpSpPr>
          <p:cNvPr id="8" name="Group 75"/>
          <p:cNvGrpSpPr/>
          <p:nvPr/>
        </p:nvGrpSpPr>
        <p:grpSpPr>
          <a:xfrm>
            <a:off x="-252536" y="930206"/>
            <a:ext cx="8424936" cy="698594"/>
            <a:chOff x="323528" y="1002214"/>
            <a:chExt cx="8424936" cy="698594"/>
          </a:xfrm>
        </p:grpSpPr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323528" y="1196752"/>
              <a:ext cx="842493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FF"/>
                  </a:solidFill>
                  <a:sym typeface="Symbol"/>
                </a:rPr>
                <a:t>        Eavesdropping </a:t>
              </a:r>
              <a:r>
                <a:rPr lang="en-US" sz="1600" dirty="0" err="1" smtClean="0">
                  <a:solidFill>
                    <a:srgbClr val="0000FF"/>
                  </a:solidFill>
                  <a:sym typeface="Symbol"/>
                </a:rPr>
                <a:t>indistinguishability</a:t>
              </a:r>
              <a:r>
                <a:rPr lang="en-US" sz="1600" dirty="0" smtClean="0">
                  <a:solidFill>
                    <a:srgbClr val="0000FF"/>
                  </a:solidFill>
                  <a:sym typeface="Symbol"/>
                </a:rPr>
                <a:t> experiment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  <p:grpSp>
          <p:nvGrpSpPr>
            <p:cNvPr id="9" name="Group 74"/>
            <p:cNvGrpSpPr/>
            <p:nvPr/>
          </p:nvGrpSpPr>
          <p:grpSpPr>
            <a:xfrm>
              <a:off x="5220072" y="1002214"/>
              <a:ext cx="2232248" cy="698594"/>
              <a:chOff x="4724400" y="1628800"/>
              <a:chExt cx="2232248" cy="698594"/>
            </a:xfrm>
          </p:grpSpPr>
          <p:sp>
            <p:nvSpPr>
              <p:cNvPr id="57" name="Text Box 7"/>
              <p:cNvSpPr txBox="1">
                <a:spLocks noChangeArrowheads="1"/>
              </p:cNvSpPr>
              <p:nvPr/>
            </p:nvSpPr>
            <p:spPr bwMode="auto">
              <a:xfrm>
                <a:off x="4724400" y="1804754"/>
                <a:ext cx="223224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err="1" smtClean="0"/>
                  <a:t>PrivK</a:t>
                </a:r>
                <a:r>
                  <a:rPr lang="en-US" sz="1600" dirty="0" smtClean="0"/>
                  <a:t>         (n)</a:t>
                </a:r>
                <a:endParaRPr lang="en-US" sz="1600" dirty="0" smtClean="0">
                  <a:solidFill>
                    <a:srgbClr val="0000FF"/>
                  </a:solidFill>
                </a:endParaRPr>
              </a:p>
            </p:txBody>
          </p:sp>
          <p:sp>
            <p:nvSpPr>
              <p:cNvPr id="59" name="Text Box 7"/>
              <p:cNvSpPr txBox="1">
                <a:spLocks noChangeArrowheads="1"/>
              </p:cNvSpPr>
              <p:nvPr/>
            </p:nvSpPr>
            <p:spPr bwMode="auto">
              <a:xfrm>
                <a:off x="5228456" y="1988840"/>
                <a:ext cx="63968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/>
                  <a:t>A, </a:t>
                </a:r>
                <a:r>
                  <a:rPr lang="en-US" sz="1600" dirty="0" smtClean="0">
                    <a:sym typeface="Symbol"/>
                  </a:rPr>
                  <a:t></a:t>
                </a:r>
                <a:endParaRPr lang="en-US" sz="1600" dirty="0" smtClean="0">
                  <a:solidFill>
                    <a:srgbClr val="0000FF"/>
                  </a:solidFill>
                </a:endParaRPr>
              </a:p>
            </p:txBody>
          </p:sp>
          <p:sp>
            <p:nvSpPr>
              <p:cNvPr id="74" name="Text Box 7"/>
              <p:cNvSpPr txBox="1">
                <a:spLocks noChangeArrowheads="1"/>
              </p:cNvSpPr>
              <p:nvPr/>
            </p:nvSpPr>
            <p:spPr bwMode="auto">
              <a:xfrm>
                <a:off x="5292080" y="1628800"/>
                <a:ext cx="63968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/>
                  <a:t>co</a:t>
                </a:r>
                <a:endParaRPr lang="en-US" sz="1600" dirty="0" smtClean="0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251520" y="4932456"/>
            <a:ext cx="8784976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  has </a:t>
            </a:r>
            <a:r>
              <a:rPr lang="en-US" sz="1600" dirty="0" smtClean="0">
                <a:solidFill>
                  <a:srgbClr val="0000FF"/>
                </a:solidFill>
                <a:sym typeface="Symbol"/>
              </a:rPr>
              <a:t>indistinguishable encryptions in the presence of an eavesdropper or is co-secure </a:t>
            </a:r>
            <a:r>
              <a:rPr lang="en-US" sz="1600" dirty="0" smtClean="0">
                <a:sym typeface="Symbol"/>
              </a:rPr>
              <a:t>if </a:t>
            </a:r>
            <a:r>
              <a:rPr lang="en-US" sz="1600" dirty="0" smtClean="0">
                <a:solidFill>
                  <a:srgbClr val="FF0000"/>
                </a:solidFill>
                <a:sym typeface="Symbol"/>
              </a:rPr>
              <a:t>for every PPT  attacker A</a:t>
            </a:r>
            <a:r>
              <a:rPr lang="en-US" sz="1600" dirty="0" smtClean="0">
                <a:sym typeface="Symbol"/>
              </a:rPr>
              <a:t>, there is a negligible function </a:t>
            </a:r>
            <a:r>
              <a:rPr lang="en-US" sz="1600" dirty="0" err="1" smtClean="0">
                <a:sym typeface="Symbol"/>
              </a:rPr>
              <a:t>negl</a:t>
            </a:r>
            <a:r>
              <a:rPr lang="en-US" sz="1600" dirty="0" smtClean="0">
                <a:sym typeface="Symbol"/>
              </a:rPr>
              <a:t>(n) such that</a:t>
            </a:r>
            <a:endParaRPr lang="en-US" sz="1600" dirty="0" smtClean="0">
              <a:solidFill>
                <a:srgbClr val="FF0000"/>
              </a:solidFill>
            </a:endParaRP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251520" y="3306470"/>
            <a:ext cx="20078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Run time: Poly(n)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619944" y="1628800"/>
            <a:ext cx="15037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Attacker A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-4140968" y="5619438"/>
            <a:ext cx="9145016" cy="977914"/>
            <a:chOff x="251520" y="5013176"/>
            <a:chExt cx="9145016" cy="977914"/>
          </a:xfrm>
        </p:grpSpPr>
        <p:sp>
          <p:nvSpPr>
            <p:cNvPr id="67" name="Text Box 7"/>
            <p:cNvSpPr txBox="1">
              <a:spLocks noChangeArrowheads="1"/>
            </p:cNvSpPr>
            <p:nvPr/>
          </p:nvSpPr>
          <p:spPr bwMode="auto">
            <a:xfrm>
              <a:off x="8028384" y="5221649"/>
              <a:ext cx="1368152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½</a:t>
              </a:r>
              <a:r>
                <a:rPr lang="en-US" sz="1600" dirty="0" smtClean="0">
                  <a:sym typeface="Symbol"/>
                </a:rPr>
                <a:t> + </a:t>
              </a:r>
              <a:r>
                <a:rPr lang="en-US" sz="1600" dirty="0" err="1" smtClean="0">
                  <a:sym typeface="Symbol"/>
                </a:rPr>
                <a:t>negl</a:t>
              </a:r>
              <a:r>
                <a:rPr lang="en-US" sz="1600" dirty="0" smtClean="0">
                  <a:sym typeface="Symbol"/>
                </a:rPr>
                <a:t>(n)</a:t>
              </a:r>
            </a:p>
            <a:p>
              <a:pPr marL="457200" indent="-457200">
                <a:spcBef>
                  <a:spcPct val="50000"/>
                </a:spcBef>
              </a:pPr>
              <a:endParaRPr lang="en-US" sz="1600" dirty="0" smtClean="0">
                <a:solidFill>
                  <a:srgbClr val="0000FF"/>
                </a:solidFill>
              </a:endParaRPr>
            </a:p>
          </p:txBody>
        </p:sp>
        <p:grpSp>
          <p:nvGrpSpPr>
            <p:cNvPr id="71" name="Group 83"/>
            <p:cNvGrpSpPr/>
            <p:nvPr/>
          </p:nvGrpSpPr>
          <p:grpSpPr>
            <a:xfrm>
              <a:off x="251520" y="5013176"/>
              <a:ext cx="8424936" cy="792088"/>
              <a:chOff x="251520" y="5013176"/>
              <a:chExt cx="8424936" cy="792088"/>
            </a:xfrm>
          </p:grpSpPr>
          <p:grpSp>
            <p:nvGrpSpPr>
              <p:cNvPr id="75" name="Group 81"/>
              <p:cNvGrpSpPr/>
              <p:nvPr/>
            </p:nvGrpSpPr>
            <p:grpSpPr>
              <a:xfrm>
                <a:off x="251520" y="5013176"/>
                <a:ext cx="8424936" cy="792088"/>
                <a:chOff x="251520" y="4869160"/>
                <a:chExt cx="8424936" cy="792088"/>
              </a:xfrm>
            </p:grpSpPr>
            <p:sp>
              <p:nvSpPr>
                <p:cNvPr id="85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251520" y="5135706"/>
                  <a:ext cx="8424936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endParaRPr lang="en-US" sz="2000" dirty="0" smtClean="0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86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588496" y="5055567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sym typeface="Symbol"/>
                    </a:rPr>
                    <a:t>Pr</a:t>
                  </a:r>
                  <a:endParaRPr lang="en-US" sz="1600" dirty="0" smtClean="0">
                    <a:solidFill>
                      <a:srgbClr val="0000FF"/>
                    </a:solidFill>
                  </a:endParaRPr>
                </a:p>
              </p:txBody>
            </p:sp>
            <p:grpSp>
              <p:nvGrpSpPr>
                <p:cNvPr id="87" name="Group 80"/>
                <p:cNvGrpSpPr/>
                <p:nvPr/>
              </p:nvGrpSpPr>
              <p:grpSpPr>
                <a:xfrm>
                  <a:off x="5940152" y="4869160"/>
                  <a:ext cx="1791816" cy="792088"/>
                  <a:chOff x="5940152" y="4869160"/>
                  <a:chExt cx="1791816" cy="792088"/>
                </a:xfrm>
              </p:grpSpPr>
              <p:grpSp>
                <p:nvGrpSpPr>
                  <p:cNvPr id="88" name="Group 54"/>
                  <p:cNvGrpSpPr/>
                  <p:nvPr/>
                </p:nvGrpSpPr>
                <p:grpSpPr>
                  <a:xfrm>
                    <a:off x="5948536" y="4869160"/>
                    <a:ext cx="1503784" cy="792088"/>
                    <a:chOff x="700336" y="5013176"/>
                    <a:chExt cx="1503784" cy="792088"/>
                  </a:xfrm>
                </p:grpSpPr>
                <p:sp>
                  <p:nvSpPr>
                    <p:cNvPr id="91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00336" y="5229200"/>
                      <a:ext cx="1503784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err="1" smtClean="0"/>
                        <a:t>PrivK</a:t>
                      </a:r>
                      <a:r>
                        <a:rPr lang="en-US" sz="1600" dirty="0" smtClean="0"/>
                        <a:t>     (n)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p:txBody>
                </p:sp>
                <p:sp>
                  <p:nvSpPr>
                    <p:cNvPr id="92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51992" y="5466710"/>
                      <a:ext cx="63968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/>
                        <a:t>A, </a:t>
                      </a:r>
                      <a:r>
                        <a:rPr lang="en-US" sz="1600" dirty="0" smtClean="0">
                          <a:sym typeface="Symbol"/>
                        </a:rPr>
                        <a:t>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p:txBody>
                </p:sp>
                <p:sp>
                  <p:nvSpPr>
                    <p:cNvPr id="93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124000" y="5013176"/>
                      <a:ext cx="63968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/>
                        <a:t>co</a:t>
                      </a:r>
                      <a:endParaRPr lang="en-US" sz="1600" dirty="0" smtClean="0">
                        <a:solidFill>
                          <a:srgbClr val="0000FF"/>
                        </a:solidFill>
                      </a:endParaRPr>
                    </a:p>
                  </p:txBody>
                </p:sp>
              </p:grpSp>
              <p:sp>
                <p:nvSpPr>
                  <p:cNvPr id="89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164288" y="5085184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sym typeface="Symbol"/>
                      </a:rPr>
                      <a:t>= 1</a:t>
                    </a:r>
                    <a:endParaRPr lang="en-US" sz="1600" dirty="0" smtClean="0">
                      <a:solidFill>
                        <a:srgbClr val="0000FF"/>
                      </a:solidFill>
                    </a:endParaRPr>
                  </a:p>
                </p:txBody>
              </p:sp>
              <p:sp>
                <p:nvSpPr>
                  <p:cNvPr id="90" name="Double Bracket 89"/>
                  <p:cNvSpPr/>
                  <p:nvPr/>
                </p:nvSpPr>
                <p:spPr>
                  <a:xfrm>
                    <a:off x="5940152" y="4869160"/>
                    <a:ext cx="1728192" cy="792088"/>
                  </a:xfrm>
                  <a:prstGeom prst="bracketPair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/>
                  </a:p>
                </p:txBody>
              </p:sp>
            </p:grpSp>
          </p:grpSp>
          <p:sp>
            <p:nvSpPr>
              <p:cNvPr id="76" name="Text Box 7"/>
              <p:cNvSpPr txBox="1">
                <a:spLocks noChangeArrowheads="1"/>
              </p:cNvSpPr>
              <p:nvPr/>
            </p:nvSpPr>
            <p:spPr bwMode="auto">
              <a:xfrm>
                <a:off x="7820744" y="5261138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sym typeface="Symbol"/>
                  </a:rPr>
                  <a:t></a:t>
                </a:r>
                <a:endParaRPr lang="en-US" sz="1600" dirty="0" smtClean="0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5076056" y="5724545"/>
            <a:ext cx="38884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Probability is taken over the randomness used by A and the challenger</a:t>
            </a:r>
            <a:endParaRPr lang="en-US" sz="1600" dirty="0" smtClean="0">
              <a:solidFill>
                <a:srgbClr val="0000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23528" y="683404"/>
            <a:ext cx="87129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Common Feature: Experiment- a game between a challenger and an adversary</a:t>
            </a:r>
            <a:endParaRPr lang="en-US" dirty="0">
              <a:solidFill>
                <a:srgbClr val="0000FF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0" y="16288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35496" y="3717032"/>
            <a:ext cx="9144000" cy="0"/>
          </a:xfrm>
          <a:prstGeom prst="line">
            <a:avLst/>
          </a:prstGeom>
          <a:ln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36512" y="4437112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6588224" y="1628800"/>
            <a:ext cx="15037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Challenger</a:t>
            </a:r>
            <a:endParaRPr lang="en-US" sz="1400" dirty="0" smtClean="0">
              <a:solidFill>
                <a:srgbClr val="0000FF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203848" y="3594502"/>
            <a:ext cx="2232248" cy="698594"/>
            <a:chOff x="4788024" y="4314582"/>
            <a:chExt cx="2232248" cy="698594"/>
          </a:xfrm>
        </p:grpSpPr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>
              <a:off x="4788024" y="4530606"/>
              <a:ext cx="223224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/>
                <a:t>PrivK</a:t>
              </a:r>
              <a:r>
                <a:rPr lang="en-US" sz="1600" dirty="0" smtClean="0"/>
                <a:t>         (n) 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80" name="Text Box 7"/>
            <p:cNvSpPr txBox="1">
              <a:spLocks noChangeArrowheads="1"/>
            </p:cNvSpPr>
            <p:nvPr/>
          </p:nvSpPr>
          <p:spPr bwMode="auto">
            <a:xfrm>
              <a:off x="5300464" y="4674622"/>
              <a:ext cx="6396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/>
                <a:t>A, </a:t>
              </a:r>
              <a:r>
                <a:rPr lang="en-US" sz="1600" dirty="0" smtClean="0">
                  <a:sym typeface="Symbol"/>
                </a:rPr>
                <a:t>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83" name="Text Box 7"/>
            <p:cNvSpPr txBox="1">
              <a:spLocks noChangeArrowheads="1"/>
            </p:cNvSpPr>
            <p:nvPr/>
          </p:nvSpPr>
          <p:spPr bwMode="auto">
            <a:xfrm>
              <a:off x="5364088" y="4314582"/>
              <a:ext cx="6396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/>
                <a:t>co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039449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-324544" y="-27384"/>
            <a:ext cx="979308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ea typeface="+mj-ea"/>
                <a:cs typeface="+mj-cs"/>
              </a:rPr>
              <a:t>SEM</a:t>
            </a:r>
            <a:r>
              <a:rPr lang="en-US" sz="3200" kern="0" dirty="0">
                <a:solidFill>
                  <a:srgbClr val="009900"/>
                </a:solidFill>
              </a:rPr>
              <a:t>: </a:t>
            </a:r>
            <a:r>
              <a:rPr lang="en-US" sz="3200" kern="0" dirty="0" err="1">
                <a:solidFill>
                  <a:srgbClr val="009900"/>
                </a:solidFill>
              </a:rPr>
              <a:t>Ciphertext</a:t>
            </a:r>
            <a:r>
              <a:rPr lang="en-US" sz="3200" kern="0" dirty="0">
                <a:solidFill>
                  <a:srgbClr val="009900"/>
                </a:solidFill>
              </a:rPr>
              <a:t> Only Security</a:t>
            </a:r>
          </a:p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ea typeface="+mj-ea"/>
                <a:cs typeface="+mj-cs"/>
              </a:rPr>
              <a:t> </a:t>
            </a:r>
            <a:endParaRPr lang="en-US" sz="32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144016" y="796642"/>
            <a:ext cx="910850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Two worlds: In one </a:t>
            </a:r>
            <a:r>
              <a:rPr lang="en-US" dirty="0" err="1" smtClean="0"/>
              <a:t>adv</a:t>
            </a:r>
            <a:r>
              <a:rPr lang="en-US" dirty="0" smtClean="0"/>
              <a:t> gets </a:t>
            </a:r>
            <a:r>
              <a:rPr lang="en-US" dirty="0" err="1" smtClean="0"/>
              <a:t>ciphertext</a:t>
            </a:r>
            <a:r>
              <a:rPr lang="en-US" dirty="0" smtClean="0"/>
              <a:t> and in another it does not. If the difference between probabilities of guessing f(x) in the both worlds are negligibly apart, then semantic security is achieved.</a:t>
            </a:r>
            <a:endParaRPr lang="en-US" dirty="0" smtClean="0">
              <a:solidFill>
                <a:srgbClr val="0000FF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67544" y="1938318"/>
            <a:ext cx="5400600" cy="1490682"/>
            <a:chOff x="467544" y="1938318"/>
            <a:chExt cx="5400600" cy="1490682"/>
          </a:xfrm>
        </p:grpSpPr>
        <p:sp>
          <p:nvSpPr>
            <p:cNvPr id="55" name="Rectangle 54"/>
            <p:cNvSpPr/>
            <p:nvPr/>
          </p:nvSpPr>
          <p:spPr>
            <a:xfrm>
              <a:off x="467544" y="2132856"/>
              <a:ext cx="2376264" cy="122413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pic>
          <p:nvPicPr>
            <p:cNvPr id="25" name="Picture 18" descr="j0139031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427410" y="1938318"/>
              <a:ext cx="720654" cy="719867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26" name="Text Box 7"/>
            <p:cNvSpPr txBox="1">
              <a:spLocks noChangeArrowheads="1"/>
            </p:cNvSpPr>
            <p:nvPr/>
          </p:nvSpPr>
          <p:spPr bwMode="auto">
            <a:xfrm>
              <a:off x="1475656" y="2779172"/>
              <a:ext cx="35165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/>
                <a:t>k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  <p:pic>
          <p:nvPicPr>
            <p:cNvPr id="27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63688" y="2735310"/>
              <a:ext cx="360040" cy="355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28" name="Group 27"/>
            <p:cNvGrpSpPr/>
            <p:nvPr/>
          </p:nvGrpSpPr>
          <p:grpSpPr>
            <a:xfrm>
              <a:off x="2267744" y="2226350"/>
              <a:ext cx="648072" cy="360040"/>
              <a:chOff x="2123728" y="2012082"/>
              <a:chExt cx="648072" cy="360040"/>
            </a:xfrm>
          </p:grpSpPr>
          <p:sp>
            <p:nvSpPr>
              <p:cNvPr id="30" name="Rectangle 29"/>
              <p:cNvSpPr/>
              <p:nvPr/>
            </p:nvSpPr>
            <p:spPr>
              <a:xfrm>
                <a:off x="2123728" y="2012082"/>
                <a:ext cx="576064" cy="3600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1" name="Text Box 7"/>
              <p:cNvSpPr txBox="1">
                <a:spLocks noChangeArrowheads="1"/>
              </p:cNvSpPr>
              <p:nvPr/>
            </p:nvSpPr>
            <p:spPr bwMode="auto">
              <a:xfrm>
                <a:off x="2195736" y="2020778"/>
                <a:ext cx="57606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/>
                  <a:t>Enc</a:t>
                </a:r>
                <a:endParaRPr lang="en-US" sz="16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32" name="Straight Arrow Connector 31"/>
            <p:cNvCxnSpPr/>
            <p:nvPr/>
          </p:nvCxnSpPr>
          <p:spPr>
            <a:xfrm>
              <a:off x="1619672" y="2420888"/>
              <a:ext cx="648072" cy="0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 Box 7"/>
            <p:cNvSpPr txBox="1">
              <a:spLocks noChangeArrowheads="1"/>
            </p:cNvSpPr>
            <p:nvPr/>
          </p:nvSpPr>
          <p:spPr bwMode="auto">
            <a:xfrm>
              <a:off x="1763688" y="2082334"/>
              <a:ext cx="3600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/>
                <a:t>m</a:t>
              </a:r>
              <a:endParaRPr lang="en-US" sz="1600" baseline="-25000" dirty="0" smtClean="0">
                <a:solidFill>
                  <a:srgbClr val="0000FF"/>
                </a:solidFill>
              </a:endParaRPr>
            </a:p>
          </p:txBody>
        </p:sp>
        <p:cxnSp>
          <p:nvCxnSpPr>
            <p:cNvPr id="35" name="Straight Arrow Connector 34"/>
            <p:cNvCxnSpPr>
              <a:endCxn id="30" idx="2"/>
            </p:cNvCxnSpPr>
            <p:nvPr/>
          </p:nvCxnSpPr>
          <p:spPr>
            <a:xfrm flipV="1">
              <a:off x="2555776" y="2586390"/>
              <a:ext cx="0" cy="504056"/>
            </a:xfrm>
            <a:prstGeom prst="straightConnector1">
              <a:avLst/>
            </a:prstGeom>
            <a:ln w="25400">
              <a:solidFill>
                <a:srgbClr val="0000FF"/>
              </a:solidFill>
              <a:headEnd type="none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1" name="Group 40"/>
            <p:cNvGrpSpPr/>
            <p:nvPr/>
          </p:nvGrpSpPr>
          <p:grpSpPr>
            <a:xfrm>
              <a:off x="467544" y="2874422"/>
              <a:ext cx="952654" cy="360040"/>
              <a:chOff x="2108652" y="2063518"/>
              <a:chExt cx="576064" cy="257172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2123729" y="2063518"/>
                <a:ext cx="473901" cy="25717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43" name="Text Box 7"/>
              <p:cNvSpPr txBox="1">
                <a:spLocks noChangeArrowheads="1"/>
              </p:cNvSpPr>
              <p:nvPr/>
            </p:nvSpPr>
            <p:spPr bwMode="auto">
              <a:xfrm>
                <a:off x="2108652" y="2078863"/>
                <a:ext cx="576064" cy="2418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/>
                  <a:t>Gen(1</a:t>
                </a:r>
                <a:r>
                  <a:rPr lang="en-US" sz="1600" baseline="30000" dirty="0" smtClean="0"/>
                  <a:t>n</a:t>
                </a:r>
                <a:r>
                  <a:rPr lang="en-US" sz="1600" dirty="0" smtClean="0"/>
                  <a:t>)</a:t>
                </a:r>
                <a:endParaRPr lang="en-US" sz="16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44" name="Straight Arrow Connector 43"/>
            <p:cNvCxnSpPr/>
            <p:nvPr/>
          </p:nvCxnSpPr>
          <p:spPr>
            <a:xfrm flipV="1">
              <a:off x="1259632" y="3090446"/>
              <a:ext cx="1296144" cy="8384"/>
            </a:xfrm>
            <a:prstGeom prst="straightConnector1">
              <a:avLst/>
            </a:prstGeom>
            <a:ln>
              <a:solidFill>
                <a:srgbClr val="0000FF"/>
              </a:solidFill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>
              <a:off x="2771800" y="2420888"/>
              <a:ext cx="1584176" cy="0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 Box 7"/>
            <p:cNvSpPr txBox="1">
              <a:spLocks noChangeArrowheads="1"/>
            </p:cNvSpPr>
            <p:nvPr/>
          </p:nvSpPr>
          <p:spPr bwMode="auto">
            <a:xfrm>
              <a:off x="2915816" y="2082334"/>
              <a:ext cx="13681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/>
                <a:t>c </a:t>
              </a:r>
              <a:r>
                <a:rPr lang="en-US" sz="1600" dirty="0" smtClean="0">
                  <a:sym typeface="Symbol"/>
                </a:rPr>
                <a:t> </a:t>
              </a:r>
              <a:r>
                <a:rPr lang="en-US" sz="1600" dirty="0" err="1" smtClean="0">
                  <a:sym typeface="Symbol"/>
                </a:rPr>
                <a:t>Enc</a:t>
              </a:r>
              <a:r>
                <a:rPr lang="en-US" sz="1600" baseline="-25000" dirty="0" err="1" smtClean="0">
                  <a:sym typeface="Symbol"/>
                </a:rPr>
                <a:t>k</a:t>
              </a:r>
              <a:r>
                <a:rPr lang="en-US" sz="1600" dirty="0" smtClean="0">
                  <a:sym typeface="Symbol"/>
                </a:rPr>
                <a:t>(m)</a:t>
              </a:r>
              <a:endParaRPr lang="en-US" sz="1600" baseline="-25000" dirty="0" smtClean="0">
                <a:solidFill>
                  <a:srgbClr val="0000FF"/>
                </a:solidFill>
              </a:endParaRPr>
            </a:p>
          </p:txBody>
        </p:sp>
        <p:cxnSp>
          <p:nvCxnSpPr>
            <p:cNvPr id="56" name="Straight Arrow Connector 55"/>
            <p:cNvCxnSpPr/>
            <p:nvPr/>
          </p:nvCxnSpPr>
          <p:spPr>
            <a:xfrm>
              <a:off x="5148064" y="2442374"/>
              <a:ext cx="720080" cy="0"/>
            </a:xfrm>
            <a:prstGeom prst="straightConnector1">
              <a:avLst/>
            </a:prstGeom>
            <a:ln>
              <a:solidFill>
                <a:srgbClr val="0000FF"/>
              </a:solidFill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>
              <a:off x="5220072" y="2103820"/>
              <a:ext cx="648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/>
                <a:t>h(m)</a:t>
              </a:r>
              <a:endParaRPr lang="en-US" sz="1600" baseline="-25000" dirty="0" smtClean="0">
                <a:solidFill>
                  <a:srgbClr val="0000FF"/>
                </a:solidFill>
              </a:endParaRPr>
            </a:p>
          </p:txBody>
        </p:sp>
        <p:cxnSp>
          <p:nvCxnSpPr>
            <p:cNvPr id="61" name="Straight Arrow Connector 60"/>
            <p:cNvCxnSpPr/>
            <p:nvPr/>
          </p:nvCxnSpPr>
          <p:spPr>
            <a:xfrm flipV="1">
              <a:off x="4644008" y="2658398"/>
              <a:ext cx="0" cy="432048"/>
            </a:xfrm>
            <a:prstGeom prst="straightConnector1">
              <a:avLst/>
            </a:prstGeom>
            <a:ln>
              <a:solidFill>
                <a:srgbClr val="0000FF"/>
              </a:solidFill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 Box 7"/>
            <p:cNvSpPr txBox="1">
              <a:spLocks noChangeArrowheads="1"/>
            </p:cNvSpPr>
            <p:nvPr/>
          </p:nvSpPr>
          <p:spPr bwMode="auto">
            <a:xfrm>
              <a:off x="3923928" y="3090446"/>
              <a:ext cx="180020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/>
                <a:t>guess about f(m)</a:t>
              </a:r>
              <a:endParaRPr lang="en-US" sz="1600" baseline="-250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98" name="Text Box 7"/>
          <p:cNvSpPr txBox="1">
            <a:spLocks noChangeArrowheads="1"/>
          </p:cNvSpPr>
          <p:nvPr/>
        </p:nvSpPr>
        <p:spPr bwMode="auto">
          <a:xfrm>
            <a:off x="216024" y="3892986"/>
            <a:ext cx="892797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 = (Gen, Enc, Dec) is </a:t>
            </a:r>
            <a:r>
              <a:rPr lang="en-US" dirty="0" smtClean="0">
                <a:solidFill>
                  <a:srgbClr val="0000FF"/>
                </a:solidFill>
                <a:sym typeface="Symbol"/>
              </a:rPr>
              <a:t>semantically-secure in the presence of a eavesdropper</a:t>
            </a:r>
            <a:r>
              <a:rPr lang="en-US" dirty="0" smtClean="0">
                <a:sym typeface="Symbol"/>
              </a:rPr>
              <a:t> if 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for every P</a:t>
            </a:r>
            <a:r>
              <a:rPr lang="en-US" dirty="0" smtClean="0">
                <a:solidFill>
                  <a:srgbClr val="FF0000"/>
                </a:solidFill>
              </a:rPr>
              <a:t>PT A there exists a A’ such that for any </a:t>
            </a:r>
            <a:r>
              <a:rPr lang="en-US" dirty="0" err="1" smtClean="0">
                <a:solidFill>
                  <a:srgbClr val="FF0000"/>
                </a:solidFill>
              </a:rPr>
              <a:t>Samp</a:t>
            </a:r>
            <a:r>
              <a:rPr lang="en-US" dirty="0" smtClean="0">
                <a:solidFill>
                  <a:srgbClr val="FF0000"/>
                </a:solidFill>
              </a:rPr>
              <a:t> and PPT functions f and h</a:t>
            </a:r>
            <a:r>
              <a:rPr lang="en-US" dirty="0" smtClean="0"/>
              <a:t>:</a:t>
            </a:r>
            <a:endParaRPr lang="en-US" dirty="0" smtClean="0">
              <a:solidFill>
                <a:srgbClr val="0000FF"/>
              </a:solidFill>
            </a:endParaRPr>
          </a:p>
        </p:txBody>
      </p:sp>
      <p:sp>
        <p:nvSpPr>
          <p:cNvPr id="105" name="Text Box 7"/>
          <p:cNvSpPr txBox="1">
            <a:spLocks noChangeArrowheads="1"/>
          </p:cNvSpPr>
          <p:nvPr/>
        </p:nvSpPr>
        <p:spPr bwMode="auto">
          <a:xfrm>
            <a:off x="3932312" y="4653136"/>
            <a:ext cx="25202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8000"/>
                </a:solidFill>
              </a:rPr>
              <a:t>Pr [ A’(1</a:t>
            </a:r>
            <a:r>
              <a:rPr lang="en-US" sz="1600" baseline="30000" dirty="0" smtClean="0">
                <a:solidFill>
                  <a:srgbClr val="008000"/>
                </a:solidFill>
              </a:rPr>
              <a:t>n</a:t>
            </a:r>
            <a:r>
              <a:rPr lang="en-US" sz="1600" dirty="0" smtClean="0">
                <a:solidFill>
                  <a:srgbClr val="008000"/>
                </a:solidFill>
              </a:rPr>
              <a:t>,|m|,h(m) =f(m)]</a:t>
            </a:r>
            <a:endParaRPr lang="en-US" sz="1600" baseline="-25000" dirty="0" smtClean="0">
              <a:solidFill>
                <a:srgbClr val="008000"/>
              </a:solidFill>
            </a:endParaRPr>
          </a:p>
        </p:txBody>
      </p:sp>
      <p:sp>
        <p:nvSpPr>
          <p:cNvPr id="109" name="Text Box 7"/>
          <p:cNvSpPr txBox="1">
            <a:spLocks noChangeArrowheads="1"/>
          </p:cNvSpPr>
          <p:nvPr/>
        </p:nvSpPr>
        <p:spPr bwMode="auto">
          <a:xfrm>
            <a:off x="3491880" y="4581128"/>
            <a:ext cx="3516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smtClean="0"/>
              <a:t>-</a:t>
            </a:r>
            <a:endParaRPr lang="en-US" sz="2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10" name="Text Box 7"/>
          <p:cNvSpPr txBox="1">
            <a:spLocks noChangeArrowheads="1"/>
          </p:cNvSpPr>
          <p:nvPr/>
        </p:nvSpPr>
        <p:spPr bwMode="auto">
          <a:xfrm>
            <a:off x="835968" y="4581128"/>
            <a:ext cx="3516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smtClean="0"/>
              <a:t>|</a:t>
            </a:r>
            <a:endParaRPr lang="en-US" sz="2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11" name="Text Box 7"/>
          <p:cNvSpPr txBox="1">
            <a:spLocks noChangeArrowheads="1"/>
          </p:cNvSpPr>
          <p:nvPr/>
        </p:nvSpPr>
        <p:spPr bwMode="auto">
          <a:xfrm>
            <a:off x="6380584" y="4581128"/>
            <a:ext cx="3516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smtClean="0"/>
              <a:t>|</a:t>
            </a:r>
            <a:endParaRPr lang="en-US" sz="2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6596608" y="4632231"/>
            <a:ext cx="10717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 </a:t>
            </a:r>
            <a:r>
              <a:rPr lang="en-US" sz="1600" dirty="0" err="1" smtClean="0">
                <a:sym typeface="Symbol"/>
              </a:rPr>
              <a:t>negl</a:t>
            </a:r>
            <a:r>
              <a:rPr lang="en-US" sz="1600" dirty="0" smtClean="0">
                <a:sym typeface="Symbol"/>
              </a:rPr>
              <a:t>(n)</a:t>
            </a:r>
            <a:endParaRPr lang="en-US" sz="1600" baseline="-25000" dirty="0" smtClean="0">
              <a:solidFill>
                <a:srgbClr val="0000FF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660232" y="1988840"/>
            <a:ext cx="2376264" cy="1512168"/>
            <a:chOff x="3419872" y="3789040"/>
            <a:chExt cx="2376264" cy="1512168"/>
          </a:xfrm>
        </p:grpSpPr>
        <p:cxnSp>
          <p:nvCxnSpPr>
            <p:cNvPr id="86" name="Straight Arrow Connector 85"/>
            <p:cNvCxnSpPr/>
            <p:nvPr/>
          </p:nvCxnSpPr>
          <p:spPr>
            <a:xfrm>
              <a:off x="5004048" y="4221088"/>
              <a:ext cx="720080" cy="0"/>
            </a:xfrm>
            <a:prstGeom prst="straightConnector1">
              <a:avLst/>
            </a:prstGeom>
            <a:ln>
              <a:solidFill>
                <a:srgbClr val="0000FF"/>
              </a:solidFill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 Box 7"/>
            <p:cNvSpPr txBox="1">
              <a:spLocks noChangeArrowheads="1"/>
            </p:cNvSpPr>
            <p:nvPr/>
          </p:nvSpPr>
          <p:spPr bwMode="auto">
            <a:xfrm>
              <a:off x="5004048" y="3861048"/>
              <a:ext cx="648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/>
                <a:t>h(m)</a:t>
              </a:r>
              <a:endParaRPr lang="en-US" sz="1600" baseline="-25000" dirty="0" smtClean="0">
                <a:solidFill>
                  <a:srgbClr val="0000FF"/>
                </a:solidFill>
              </a:endParaRPr>
            </a:p>
          </p:txBody>
        </p:sp>
        <p:cxnSp>
          <p:nvCxnSpPr>
            <p:cNvPr id="90" name="Straight Arrow Connector 89"/>
            <p:cNvCxnSpPr/>
            <p:nvPr/>
          </p:nvCxnSpPr>
          <p:spPr>
            <a:xfrm flipV="1">
              <a:off x="4644008" y="4530606"/>
              <a:ext cx="0" cy="432048"/>
            </a:xfrm>
            <a:prstGeom prst="straightConnector1">
              <a:avLst/>
            </a:prstGeom>
            <a:ln>
              <a:solidFill>
                <a:srgbClr val="0000FF"/>
              </a:solidFill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 Box 7"/>
            <p:cNvSpPr txBox="1">
              <a:spLocks noChangeArrowheads="1"/>
            </p:cNvSpPr>
            <p:nvPr/>
          </p:nvSpPr>
          <p:spPr bwMode="auto">
            <a:xfrm>
              <a:off x="3932312" y="4962654"/>
              <a:ext cx="186382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/>
                <a:t>guess about f(m)</a:t>
              </a:r>
              <a:endParaRPr lang="en-US" sz="1600" baseline="-25000" dirty="0" smtClean="0">
                <a:solidFill>
                  <a:srgbClr val="0000FF"/>
                </a:solidFill>
              </a:endParaRPr>
            </a:p>
          </p:txBody>
        </p:sp>
        <p:pic>
          <p:nvPicPr>
            <p:cNvPr id="46082" name="Picture 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322440" y="3789040"/>
              <a:ext cx="681608" cy="7729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6" name="Text Box 7"/>
            <p:cNvSpPr txBox="1">
              <a:spLocks noChangeArrowheads="1"/>
            </p:cNvSpPr>
            <p:nvPr/>
          </p:nvSpPr>
          <p:spPr bwMode="auto">
            <a:xfrm>
              <a:off x="3491880" y="3789040"/>
              <a:ext cx="648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</a:rPr>
                <a:t>|m|</a:t>
              </a:r>
              <a:endParaRPr lang="en-US" sz="1600" baseline="-25000" dirty="0" smtClean="0">
                <a:solidFill>
                  <a:srgbClr val="0000FF"/>
                </a:solidFill>
              </a:endParaRPr>
            </a:p>
          </p:txBody>
        </p:sp>
        <p:cxnSp>
          <p:nvCxnSpPr>
            <p:cNvPr id="57" name="Straight Arrow Connector 56"/>
            <p:cNvCxnSpPr/>
            <p:nvPr/>
          </p:nvCxnSpPr>
          <p:spPr>
            <a:xfrm>
              <a:off x="3419872" y="4221088"/>
              <a:ext cx="864096" cy="0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2" name="Straight Connector 61"/>
          <p:cNvCxnSpPr/>
          <p:nvPr/>
        </p:nvCxnSpPr>
        <p:spPr>
          <a:xfrm>
            <a:off x="6228184" y="1556792"/>
            <a:ext cx="0" cy="223224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1051992" y="4653136"/>
            <a:ext cx="23678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</a:rPr>
              <a:t>Pr [ A(1</a:t>
            </a:r>
            <a:r>
              <a:rPr lang="en-US" sz="1600" baseline="30000" dirty="0" smtClean="0">
                <a:solidFill>
                  <a:srgbClr val="FF0000"/>
                </a:solidFill>
              </a:rPr>
              <a:t>n</a:t>
            </a:r>
            <a:r>
              <a:rPr lang="en-US" sz="1600" dirty="0" smtClean="0">
                <a:solidFill>
                  <a:srgbClr val="FF0000"/>
                </a:solidFill>
              </a:rPr>
              <a:t>,c,h(m) =f(m)]</a:t>
            </a:r>
            <a:endParaRPr lang="en-US" sz="1600" baseline="-25000" dirty="0" smtClean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43608" y="5201905"/>
            <a:ext cx="28803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sym typeface="Symbol"/>
              </a:rPr>
              <a:t>Probability taken over </a:t>
            </a:r>
          </a:p>
          <a:p>
            <a:r>
              <a:rPr lang="en-US" sz="1600" dirty="0" smtClean="0">
                <a:solidFill>
                  <a:srgbClr val="FF0000"/>
                </a:solidFill>
                <a:sym typeface="Symbol"/>
              </a:rPr>
              <a:t>&gt;&gt; uniform k, </a:t>
            </a:r>
          </a:p>
          <a:p>
            <a:r>
              <a:rPr lang="en-US" sz="1600" dirty="0" smtClean="0">
                <a:solidFill>
                  <a:srgbClr val="FF0000"/>
                </a:solidFill>
                <a:sym typeface="Symbol"/>
              </a:rPr>
              <a:t>&gt;&gt; m output by </a:t>
            </a:r>
            <a:r>
              <a:rPr lang="en-US" sz="1600" dirty="0" err="1" smtClean="0">
                <a:solidFill>
                  <a:srgbClr val="FF0000"/>
                </a:solidFill>
                <a:sym typeface="Symbol"/>
              </a:rPr>
              <a:t>Samp</a:t>
            </a:r>
            <a:r>
              <a:rPr lang="en-US" sz="1600" dirty="0" smtClean="0">
                <a:solidFill>
                  <a:srgbClr val="FF0000"/>
                </a:solidFill>
                <a:sym typeface="Symbol"/>
              </a:rPr>
              <a:t>(1</a:t>
            </a:r>
            <a:r>
              <a:rPr lang="en-US" sz="1600" baseline="30000" dirty="0" smtClean="0">
                <a:solidFill>
                  <a:srgbClr val="FF0000"/>
                </a:solidFill>
                <a:sym typeface="Symbol"/>
              </a:rPr>
              <a:t>n</a:t>
            </a:r>
            <a:r>
              <a:rPr lang="en-US" sz="1600" dirty="0" smtClean="0">
                <a:solidFill>
                  <a:srgbClr val="FF0000"/>
                </a:solidFill>
                <a:sym typeface="Symbol"/>
              </a:rPr>
              <a:t>), </a:t>
            </a:r>
          </a:p>
          <a:p>
            <a:r>
              <a:rPr lang="en-US" sz="1600" dirty="0" smtClean="0">
                <a:solidFill>
                  <a:srgbClr val="FF0000"/>
                </a:solidFill>
                <a:sym typeface="Symbol"/>
              </a:rPr>
              <a:t>&gt;&gt; the randomness of A and</a:t>
            </a:r>
          </a:p>
          <a:p>
            <a:r>
              <a:rPr lang="en-US" sz="1600" dirty="0" smtClean="0">
                <a:solidFill>
                  <a:srgbClr val="FF0000"/>
                </a:solidFill>
                <a:sym typeface="Symbol"/>
              </a:rPr>
              <a:t>&gt;&gt; the randomness of </a:t>
            </a:r>
            <a:r>
              <a:rPr lang="en-US" sz="1600" dirty="0" err="1" smtClean="0">
                <a:solidFill>
                  <a:srgbClr val="FF0000"/>
                </a:solidFill>
                <a:sym typeface="Symbol"/>
              </a:rPr>
              <a:t>Enc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860032" y="2564904"/>
            <a:ext cx="353507" cy="369332"/>
          </a:xfrm>
          <a:prstGeom prst="rect">
            <a:avLst/>
          </a:prstGeom>
          <a:solidFill>
            <a:srgbClr val="CCFFCC"/>
          </a:solidFill>
        </p:spPr>
        <p:txBody>
          <a:bodyPr wrap="none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69" name="Rectangle 68"/>
          <p:cNvSpPr/>
          <p:nvPr/>
        </p:nvSpPr>
        <p:spPr>
          <a:xfrm>
            <a:off x="8100392" y="2492896"/>
            <a:ext cx="395098" cy="369332"/>
          </a:xfrm>
          <a:prstGeom prst="rect">
            <a:avLst/>
          </a:prstGeom>
          <a:solidFill>
            <a:srgbClr val="CCFFCC"/>
          </a:solidFill>
        </p:spPr>
        <p:txBody>
          <a:bodyPr wrap="none">
            <a:spAutoFit/>
          </a:bodyPr>
          <a:lstStyle/>
          <a:p>
            <a:r>
              <a:rPr lang="en-US" dirty="0" smtClean="0"/>
              <a:t>A’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3923928" y="5192032"/>
            <a:ext cx="28803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8000"/>
                </a:solidFill>
                <a:sym typeface="Symbol"/>
              </a:rPr>
              <a:t>Probability taken over</a:t>
            </a:r>
          </a:p>
          <a:p>
            <a:r>
              <a:rPr lang="en-US" sz="1600" dirty="0" smtClean="0">
                <a:solidFill>
                  <a:srgbClr val="008000"/>
                </a:solidFill>
                <a:sym typeface="Symbol"/>
              </a:rPr>
              <a:t>&gt;&gt; m output by </a:t>
            </a:r>
            <a:r>
              <a:rPr lang="en-US" sz="1600" dirty="0" err="1" smtClean="0">
                <a:solidFill>
                  <a:srgbClr val="008000"/>
                </a:solidFill>
                <a:sym typeface="Symbol"/>
              </a:rPr>
              <a:t>Samp</a:t>
            </a:r>
            <a:r>
              <a:rPr lang="en-US" sz="1600" dirty="0" smtClean="0">
                <a:solidFill>
                  <a:srgbClr val="008000"/>
                </a:solidFill>
                <a:sym typeface="Symbol"/>
              </a:rPr>
              <a:t>(1</a:t>
            </a:r>
            <a:r>
              <a:rPr lang="en-US" sz="1600" baseline="30000" dirty="0" smtClean="0">
                <a:solidFill>
                  <a:srgbClr val="008000"/>
                </a:solidFill>
                <a:sym typeface="Symbol"/>
              </a:rPr>
              <a:t>n</a:t>
            </a:r>
            <a:r>
              <a:rPr lang="en-US" sz="1600" dirty="0" smtClean="0">
                <a:solidFill>
                  <a:srgbClr val="008000"/>
                </a:solidFill>
                <a:sym typeface="Symbol"/>
              </a:rPr>
              <a:t>) and </a:t>
            </a:r>
          </a:p>
          <a:p>
            <a:r>
              <a:rPr lang="en-US" sz="1600" dirty="0" smtClean="0">
                <a:solidFill>
                  <a:srgbClr val="008000"/>
                </a:solidFill>
                <a:sym typeface="Symbol"/>
              </a:rPr>
              <a:t>&gt;&gt; the randomness of A’</a:t>
            </a:r>
            <a:endParaRPr lang="en-US" sz="16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90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539552" y="44624"/>
            <a:ext cx="8460432" cy="7920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ea typeface="+mj-ea"/>
                <a:cs typeface="+mj-cs"/>
              </a:rPr>
              <a:t>PRG Security</a:t>
            </a:r>
            <a:endParaRPr lang="en-US" sz="36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1187624" y="1628800"/>
            <a:ext cx="20162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PPT distinguisher 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6813042" y="3432674"/>
            <a:ext cx="1368152" cy="572390"/>
            <a:chOff x="6813042" y="3936730"/>
            <a:chExt cx="1368152" cy="572390"/>
          </a:xfrm>
        </p:grpSpPr>
        <p:cxnSp>
          <p:nvCxnSpPr>
            <p:cNvPr id="42" name="Straight Arrow Connector 41"/>
            <p:cNvCxnSpPr/>
            <p:nvPr/>
          </p:nvCxnSpPr>
          <p:spPr>
            <a:xfrm>
              <a:off x="7020272" y="4077072"/>
              <a:ext cx="792088" cy="432048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 Box 7"/>
            <p:cNvSpPr txBox="1">
              <a:spLocks noChangeArrowheads="1"/>
            </p:cNvSpPr>
            <p:nvPr/>
          </p:nvSpPr>
          <p:spPr bwMode="auto">
            <a:xfrm rot="1628310">
              <a:off x="6813042" y="3936730"/>
              <a:ext cx="136815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dirty="0" smtClean="0">
                  <a:solidFill>
                    <a:srgbClr val="FF0000"/>
                  </a:solidFill>
                </a:rPr>
                <a:t>s </a:t>
              </a:r>
              <a:r>
                <a:rPr lang="en-US" dirty="0" smtClean="0">
                  <a:solidFill>
                    <a:srgbClr val="FF0000"/>
                  </a:solidFill>
                  <a:sym typeface="Symbol"/>
                </a:rPr>
                <a:t></a:t>
              </a:r>
              <a:r>
                <a:rPr lang="en-US" baseline="-25000" dirty="0" smtClean="0">
                  <a:solidFill>
                    <a:srgbClr val="FF0000"/>
                  </a:solidFill>
                  <a:sym typeface="Symbol"/>
                </a:rPr>
                <a:t>R</a:t>
              </a:r>
              <a:r>
                <a:rPr lang="en-US" dirty="0" smtClean="0">
                  <a:solidFill>
                    <a:srgbClr val="FF0000"/>
                  </a:solidFill>
                  <a:sym typeface="Symbol"/>
                </a:rPr>
                <a:t> {0,1}</a:t>
              </a:r>
              <a:r>
                <a:rPr lang="en-US" sz="2400" baseline="30000" dirty="0" smtClean="0">
                  <a:solidFill>
                    <a:srgbClr val="FF0000"/>
                  </a:solidFill>
                  <a:sym typeface="Symbol"/>
                </a:rPr>
                <a:t>n</a:t>
              </a:r>
              <a:endParaRPr lang="en-US" sz="2400" baseline="30000" dirty="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3267472" y="1988840"/>
            <a:ext cx="19442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A string of length </a:t>
            </a:r>
            <a:r>
              <a:rPr lang="en-US" sz="1400" dirty="0" smtClean="0">
                <a:latin typeface="Gigi" pitchFamily="82" charset="0"/>
                <a:sym typeface="Symbol"/>
              </a:rPr>
              <a:t>l</a:t>
            </a:r>
            <a:r>
              <a:rPr lang="en-US" sz="1400" dirty="0" smtClean="0">
                <a:sym typeface="Symbol"/>
              </a:rPr>
              <a:t>(n) please</a:t>
            </a:r>
            <a:endParaRPr lang="en-US" sz="1400" dirty="0" smtClean="0"/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52264" y="1074222"/>
            <a:ext cx="41596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Gigi" pitchFamily="82" charset="0"/>
              </a:rPr>
              <a:t>U</a:t>
            </a:r>
            <a:r>
              <a:rPr lang="en-US" sz="1600" dirty="0" smtClean="0">
                <a:solidFill>
                  <a:srgbClr val="0000FF"/>
                </a:solidFill>
              </a:rPr>
              <a:t> : uniform distribution over {0,1}</a:t>
            </a:r>
            <a:r>
              <a:rPr lang="en-US" sz="2200" baseline="30000" dirty="0" smtClean="0">
                <a:solidFill>
                  <a:srgbClr val="0000FF"/>
                </a:solidFill>
                <a:latin typeface="Gigi" pitchFamily="82" charset="0"/>
              </a:rPr>
              <a:t>l</a:t>
            </a:r>
            <a:r>
              <a:rPr lang="en-US" sz="2200" baseline="30000" dirty="0" smtClean="0">
                <a:solidFill>
                  <a:srgbClr val="0000FF"/>
                </a:solidFill>
              </a:rPr>
              <a:t>(n)</a:t>
            </a:r>
            <a:r>
              <a:rPr lang="en-US" sz="1600" dirty="0" smtClean="0">
                <a:solidFill>
                  <a:srgbClr val="0000FF"/>
                </a:solidFill>
              </a:rPr>
              <a:t> 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3419872" y="2276872"/>
            <a:ext cx="1575792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376737"/>
            <a:ext cx="288032" cy="453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40563" y="1124744"/>
            <a:ext cx="635893" cy="84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8" name="Group 27"/>
          <p:cNvGrpSpPr/>
          <p:nvPr/>
        </p:nvGrpSpPr>
        <p:grpSpPr>
          <a:xfrm>
            <a:off x="6098382" y="1775257"/>
            <a:ext cx="2007840" cy="645631"/>
            <a:chOff x="6098382" y="2135297"/>
            <a:chExt cx="2007840" cy="645631"/>
          </a:xfrm>
        </p:grpSpPr>
        <p:cxnSp>
          <p:nvCxnSpPr>
            <p:cNvPr id="19" name="Straight Arrow Connector 18"/>
            <p:cNvCxnSpPr/>
            <p:nvPr/>
          </p:nvCxnSpPr>
          <p:spPr>
            <a:xfrm flipV="1">
              <a:off x="6588224" y="2204864"/>
              <a:ext cx="864096" cy="576064"/>
            </a:xfrm>
            <a:prstGeom prst="straightConnector1">
              <a:avLst/>
            </a:prstGeom>
            <a:ln>
              <a:solidFill>
                <a:srgbClr val="0000FF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 Box 7"/>
            <p:cNvSpPr txBox="1">
              <a:spLocks noChangeArrowheads="1"/>
            </p:cNvSpPr>
            <p:nvPr/>
          </p:nvSpPr>
          <p:spPr bwMode="auto">
            <a:xfrm rot="19585085">
              <a:off x="6098382" y="2135297"/>
              <a:ext cx="200784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FF"/>
                  </a:solidFill>
                </a:rPr>
                <a:t>A random string of length </a:t>
              </a:r>
              <a:r>
                <a:rPr lang="en-US" sz="1600" dirty="0" smtClean="0">
                  <a:solidFill>
                    <a:srgbClr val="0000FF"/>
                  </a:solidFill>
                  <a:latin typeface="Gigi" pitchFamily="82" charset="0"/>
                  <a:sym typeface="Symbol"/>
                </a:rPr>
                <a:t>l</a:t>
              </a:r>
              <a:r>
                <a:rPr lang="en-US" sz="1600" dirty="0" smtClean="0">
                  <a:solidFill>
                    <a:srgbClr val="0000FF"/>
                  </a:solidFill>
                  <a:sym typeface="Symbol"/>
                </a:rPr>
                <a:t>(n) </a:t>
              </a:r>
              <a:r>
                <a:rPr lang="en-US" sz="1600" dirty="0" err="1" smtClean="0">
                  <a:solidFill>
                    <a:srgbClr val="0000FF"/>
                  </a:solidFill>
                  <a:sym typeface="Symbol"/>
                </a:rPr>
                <a:t>plz</a:t>
              </a:r>
              <a:endParaRPr lang="en-US" sz="16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6300192" y="2564904"/>
            <a:ext cx="567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</a:rPr>
              <a:t>b= 0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7020272" y="2060848"/>
            <a:ext cx="864096" cy="648072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 Box 7"/>
          <p:cNvSpPr txBox="1">
            <a:spLocks noChangeArrowheads="1"/>
          </p:cNvSpPr>
          <p:nvPr/>
        </p:nvSpPr>
        <p:spPr bwMode="auto">
          <a:xfrm rot="19585085">
            <a:off x="6927987" y="2381157"/>
            <a:ext cx="13649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  <a:sym typeface="Symbol"/>
              </a:rPr>
              <a:t>y</a:t>
            </a:r>
            <a:r>
              <a:rPr lang="en-US" sz="1600" baseline="-25000" dirty="0" err="1" smtClean="0">
                <a:solidFill>
                  <a:srgbClr val="0000FF"/>
                </a:solidFill>
                <a:sym typeface="Symbol"/>
              </a:rPr>
              <a:t>R</a:t>
            </a:r>
            <a:r>
              <a:rPr lang="en-US" sz="1600" dirty="0" smtClean="0">
                <a:solidFill>
                  <a:srgbClr val="0000FF"/>
                </a:solidFill>
                <a:sym typeface="Symbol"/>
              </a:rPr>
              <a:t> {0,1}</a:t>
            </a:r>
            <a:r>
              <a:rPr lang="en-US" sz="2400" baseline="30000" dirty="0" smtClean="0">
                <a:solidFill>
                  <a:srgbClr val="0000FF"/>
                </a:solidFill>
                <a:latin typeface="Gigi" pitchFamily="82" charset="0"/>
                <a:sym typeface="Symbol"/>
              </a:rPr>
              <a:t>l</a:t>
            </a:r>
            <a:r>
              <a:rPr lang="en-US" sz="2400" baseline="30000" dirty="0" smtClean="0">
                <a:solidFill>
                  <a:srgbClr val="0000FF"/>
                </a:solidFill>
                <a:sym typeface="Symbol"/>
              </a:rPr>
              <a:t>(n)</a:t>
            </a:r>
            <a:endParaRPr lang="en-US" sz="2400" baseline="30000" dirty="0" smtClean="0">
              <a:solidFill>
                <a:srgbClr val="0000FF"/>
              </a:solidFill>
            </a:endParaRPr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72400" y="3501008"/>
            <a:ext cx="576064" cy="748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6300192" y="3068960"/>
            <a:ext cx="567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b= 1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738064" y="3717032"/>
            <a:ext cx="1074296" cy="522010"/>
            <a:chOff x="6613322" y="4509120"/>
            <a:chExt cx="1074296" cy="522010"/>
          </a:xfrm>
        </p:grpSpPr>
        <p:cxnSp>
          <p:nvCxnSpPr>
            <p:cNvPr id="43" name="Straight Arrow Connector 42"/>
            <p:cNvCxnSpPr/>
            <p:nvPr/>
          </p:nvCxnSpPr>
          <p:spPr>
            <a:xfrm>
              <a:off x="6804248" y="4509120"/>
              <a:ext cx="792088" cy="432048"/>
            </a:xfrm>
            <a:prstGeom prst="straightConnector1">
              <a:avLst/>
            </a:prstGeom>
            <a:ln>
              <a:solidFill>
                <a:srgbClr val="FF0000"/>
              </a:solidFill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 Box 7"/>
            <p:cNvSpPr txBox="1">
              <a:spLocks noChangeArrowheads="1"/>
            </p:cNvSpPr>
            <p:nvPr/>
          </p:nvSpPr>
          <p:spPr bwMode="auto">
            <a:xfrm rot="1628310">
              <a:off x="6613322" y="4661798"/>
              <a:ext cx="107429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dirty="0" smtClean="0">
                  <a:solidFill>
                    <a:srgbClr val="FF0000"/>
                  </a:solidFill>
                </a:rPr>
                <a:t>y: = G(s)</a:t>
              </a:r>
              <a:endParaRPr lang="en-US" sz="2400" baseline="30000" dirty="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8316416" y="4249599"/>
            <a:ext cx="2880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</a:rPr>
              <a:t>G</a:t>
            </a:r>
          </a:p>
        </p:txBody>
      </p:sp>
      <p:sp>
        <p:nvSpPr>
          <p:cNvPr id="47" name="Text Box 7"/>
          <p:cNvSpPr txBox="1">
            <a:spLocks noChangeArrowheads="1"/>
          </p:cNvSpPr>
          <p:nvPr/>
        </p:nvSpPr>
        <p:spPr bwMode="auto">
          <a:xfrm>
            <a:off x="7956376" y="764704"/>
            <a:ext cx="8640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</a:rPr>
              <a:t>Oracle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3411488" y="2996952"/>
            <a:ext cx="1575792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3987552" y="2636912"/>
            <a:ext cx="4236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/>
              <a:t>y</a:t>
            </a:r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3203848" y="2996952"/>
            <a:ext cx="20078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/>
              <a:t>How I selected it ?</a:t>
            </a:r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187896" y="4787860"/>
            <a:ext cx="71924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G is a PRG if for every PPT D, there is a negligible function </a:t>
            </a:r>
            <a:r>
              <a:rPr lang="en-US" dirty="0" err="1" smtClean="0"/>
              <a:t>negl</a:t>
            </a:r>
            <a:endParaRPr lang="en-US" dirty="0" smtClean="0"/>
          </a:p>
        </p:txBody>
      </p: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1115616" y="5106670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</a:rPr>
              <a:t>Pr [D(r) = 1]</a:t>
            </a:r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2555776" y="5106670"/>
            <a:ext cx="16561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</a:rPr>
              <a:t>Pr [D(G(s)) = 1]</a:t>
            </a:r>
          </a:p>
        </p:txBody>
      </p: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2339752" y="5055567"/>
            <a:ext cx="288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smtClean="0"/>
              <a:t>-</a:t>
            </a:r>
          </a:p>
        </p:txBody>
      </p: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899592" y="5013176"/>
            <a:ext cx="288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smtClean="0"/>
              <a:t>|</a:t>
            </a:r>
          </a:p>
        </p:txBody>
      </p:sp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3995936" y="5013176"/>
            <a:ext cx="288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smtClean="0"/>
              <a:t>|</a:t>
            </a:r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4211960" y="5085184"/>
            <a:ext cx="10801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 </a:t>
            </a:r>
            <a:r>
              <a:rPr lang="en-US" sz="1600" dirty="0" err="1" smtClean="0">
                <a:sym typeface="Symbol"/>
              </a:rPr>
              <a:t>negl</a:t>
            </a:r>
            <a:r>
              <a:rPr lang="en-US" sz="1600" dirty="0" smtClean="0">
                <a:sym typeface="Symbol"/>
              </a:rPr>
              <a:t>(n)</a:t>
            </a:r>
            <a:endParaRPr lang="en-US" sz="1600" dirty="0" smtClean="0"/>
          </a:p>
        </p:txBody>
      </p:sp>
      <p:sp>
        <p:nvSpPr>
          <p:cNvPr id="69" name="Text Box 7"/>
          <p:cNvSpPr txBox="1">
            <a:spLocks noChangeArrowheads="1"/>
          </p:cNvSpPr>
          <p:nvPr/>
        </p:nvSpPr>
        <p:spPr bwMode="auto">
          <a:xfrm>
            <a:off x="1187624" y="5426640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</a:rPr>
              <a:t>r </a:t>
            </a:r>
            <a:r>
              <a:rPr lang="en-US" sz="1600" dirty="0" smtClean="0">
                <a:solidFill>
                  <a:srgbClr val="0000FF"/>
                </a:solidFill>
                <a:sym typeface="Symbol"/>
              </a:rPr>
              <a:t></a:t>
            </a:r>
            <a:r>
              <a:rPr lang="en-US" sz="1600" baseline="-25000" dirty="0" smtClean="0">
                <a:solidFill>
                  <a:srgbClr val="0000FF"/>
                </a:solidFill>
                <a:sym typeface="Symbol"/>
              </a:rPr>
              <a:t>R</a:t>
            </a:r>
            <a:r>
              <a:rPr lang="en-US" sz="1600" dirty="0" smtClean="0">
                <a:solidFill>
                  <a:srgbClr val="0000FF"/>
                </a:solidFill>
                <a:sym typeface="Symbol"/>
              </a:rPr>
              <a:t> {0,1}</a:t>
            </a:r>
            <a:r>
              <a:rPr lang="en-US" sz="2400" baseline="30000" dirty="0" smtClean="0">
                <a:solidFill>
                  <a:srgbClr val="0000FF"/>
                </a:solidFill>
                <a:latin typeface="Gigi" pitchFamily="82" charset="0"/>
                <a:sym typeface="Symbol"/>
              </a:rPr>
              <a:t>l</a:t>
            </a:r>
            <a:r>
              <a:rPr lang="en-US" sz="2400" baseline="30000" dirty="0" smtClean="0">
                <a:solidFill>
                  <a:srgbClr val="0000FF"/>
                </a:solidFill>
                <a:sym typeface="Symbol"/>
              </a:rPr>
              <a:t>(n)</a:t>
            </a:r>
            <a:endParaRPr lang="en-US" sz="2400" baseline="30000" dirty="0" smtClean="0">
              <a:solidFill>
                <a:srgbClr val="0000FF"/>
              </a:solidFill>
            </a:endParaRPr>
          </a:p>
        </p:txBody>
      </p:sp>
      <p:sp>
        <p:nvSpPr>
          <p:cNvPr id="70" name="Text Box 7"/>
          <p:cNvSpPr txBox="1">
            <a:spLocks noChangeArrowheads="1"/>
          </p:cNvSpPr>
          <p:nvPr/>
        </p:nvSpPr>
        <p:spPr bwMode="auto">
          <a:xfrm>
            <a:off x="2915816" y="5426640"/>
            <a:ext cx="13681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</a:rPr>
              <a:t>s 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</a:t>
            </a:r>
            <a:r>
              <a:rPr lang="en-US" baseline="-25000" dirty="0" smtClean="0">
                <a:solidFill>
                  <a:srgbClr val="FF0000"/>
                </a:solidFill>
                <a:sym typeface="Symbol"/>
              </a:rPr>
              <a:t>R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 {0,1}</a:t>
            </a:r>
            <a:r>
              <a:rPr lang="en-US" sz="2400" baseline="30000" dirty="0" smtClean="0">
                <a:solidFill>
                  <a:srgbClr val="FF0000"/>
                </a:solidFill>
                <a:sym typeface="Symbol"/>
              </a:rPr>
              <a:t>n</a:t>
            </a:r>
            <a:endParaRPr lang="en-US" sz="2400" baseline="30000" dirty="0" smtClean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0652" y="5877272"/>
            <a:ext cx="239270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</a:rPr>
              <a:t>Probability taken over</a:t>
            </a:r>
          </a:p>
          <a:p>
            <a:r>
              <a:rPr lang="en-US" sz="1600" dirty="0" smtClean="0">
                <a:solidFill>
                  <a:srgbClr val="0000FF"/>
                </a:solidFill>
              </a:rPr>
              <a:t>&gt;&gt; Random Choice of r</a:t>
            </a:r>
          </a:p>
          <a:p>
            <a:r>
              <a:rPr lang="en-US" sz="1600" dirty="0" smtClean="0">
                <a:solidFill>
                  <a:srgbClr val="0000FF"/>
                </a:solidFill>
              </a:rPr>
              <a:t>&gt;&gt; the randomness of D</a:t>
            </a:r>
            <a:endParaRPr lang="en-US" sz="1600" dirty="0"/>
          </a:p>
        </p:txBody>
      </p:sp>
      <p:sp>
        <p:nvSpPr>
          <p:cNvPr id="49" name="Rectangle 48"/>
          <p:cNvSpPr/>
          <p:nvPr/>
        </p:nvSpPr>
        <p:spPr>
          <a:xfrm>
            <a:off x="2611346" y="5916181"/>
            <a:ext cx="239270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Probability taken over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&gt;&gt; Random Choice of s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&gt;&gt; the randomness of D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7504" y="3933056"/>
            <a:ext cx="48280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</a:rPr>
              <a:t>G: Probability distribution over {</a:t>
            </a:r>
            <a:r>
              <a:rPr lang="en-US" sz="1600" dirty="0">
                <a:solidFill>
                  <a:srgbClr val="0000FF"/>
                </a:solidFill>
              </a:rPr>
              <a:t>G(s): s </a:t>
            </a:r>
            <a:r>
              <a:rPr lang="en-US" sz="1600" dirty="0">
                <a:solidFill>
                  <a:srgbClr val="0000FF"/>
                </a:solidFill>
                <a:sym typeface="Symbol"/>
              </a:rPr>
              <a:t></a:t>
            </a:r>
            <a:r>
              <a:rPr lang="en-US" sz="1600" baseline="-25000" dirty="0">
                <a:solidFill>
                  <a:srgbClr val="0000FF"/>
                </a:solidFill>
                <a:sym typeface="Symbol"/>
              </a:rPr>
              <a:t>R</a:t>
            </a:r>
            <a:r>
              <a:rPr lang="en-US" sz="1600" dirty="0">
                <a:solidFill>
                  <a:srgbClr val="0000FF"/>
                </a:solidFill>
                <a:sym typeface="Symbol"/>
              </a:rPr>
              <a:t> {0,1}</a:t>
            </a:r>
            <a:r>
              <a:rPr lang="en-US" sz="1600" baseline="30000" dirty="0">
                <a:solidFill>
                  <a:srgbClr val="0000FF"/>
                </a:solidFill>
                <a:sym typeface="Symbol"/>
              </a:rPr>
              <a:t>n</a:t>
            </a:r>
            <a:r>
              <a:rPr lang="en-US" sz="1600" dirty="0">
                <a:solidFill>
                  <a:srgbClr val="0000FF"/>
                </a:solidFill>
              </a:rPr>
              <a:t>} </a:t>
            </a:r>
            <a:endParaRPr lang="en-US" sz="1600" dirty="0"/>
          </a:p>
        </p:txBody>
      </p:sp>
      <p:pic>
        <p:nvPicPr>
          <p:cNvPr id="52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76056" y="1988840"/>
            <a:ext cx="108012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835696" y="2204864"/>
            <a:ext cx="864096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" name="Text Box 7"/>
          <p:cNvSpPr txBox="1">
            <a:spLocks noChangeArrowheads="1"/>
          </p:cNvSpPr>
          <p:nvPr/>
        </p:nvSpPr>
        <p:spPr bwMode="auto">
          <a:xfrm>
            <a:off x="4716016" y="1628800"/>
            <a:ext cx="20162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1400" dirty="0" smtClean="0"/>
              <a:t>Challenger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0" y="76470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36512" y="4581128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107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432048" y="116632"/>
            <a:ext cx="8460432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ea typeface="+mj-ea"/>
                <a:cs typeface="+mj-cs"/>
              </a:rPr>
              <a:t>Existence of PRG</a:t>
            </a:r>
            <a:endParaRPr lang="en-US" sz="36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52" name="Text Box 7"/>
          <p:cNvSpPr txBox="1">
            <a:spLocks noChangeArrowheads="1"/>
          </p:cNvSpPr>
          <p:nvPr/>
        </p:nvSpPr>
        <p:spPr bwMode="auto">
          <a:xfrm>
            <a:off x="179512" y="1023119"/>
            <a:ext cx="53285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400" dirty="0" smtClean="0"/>
              <a:t>Do PRG exists ?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179512" y="1517883"/>
            <a:ext cx="8568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400" dirty="0" smtClean="0"/>
              <a:t>OWF + hardcore bit </a:t>
            </a:r>
            <a:r>
              <a:rPr lang="en-US" sz="2400" dirty="0" smtClean="0">
                <a:sym typeface="Wingdings"/>
              </a:rPr>
              <a:t> </a:t>
            </a:r>
            <a:r>
              <a:rPr lang="en-US" sz="2400" dirty="0" smtClean="0"/>
              <a:t>PRG</a:t>
            </a:r>
            <a:endParaRPr lang="en-US" sz="2400" dirty="0" smtClean="0">
              <a:solidFill>
                <a:srgbClr val="0000FF"/>
              </a:solidFill>
            </a:endParaRPr>
          </a:p>
        </p:txBody>
      </p:sp>
      <p:sp>
        <p:nvSpPr>
          <p:cNvPr id="99" name="Text Box 7"/>
          <p:cNvSpPr txBox="1">
            <a:spLocks noChangeArrowheads="1"/>
          </p:cNvSpPr>
          <p:nvPr/>
        </p:nvSpPr>
        <p:spPr bwMode="auto">
          <a:xfrm>
            <a:off x="683568" y="2060848"/>
            <a:ext cx="79208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 dirty="0" smtClean="0"/>
              <a:t>Provably secure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sp>
        <p:nvSpPr>
          <p:cNvPr id="100" name="Text Box 7"/>
          <p:cNvSpPr txBox="1">
            <a:spLocks noChangeArrowheads="1"/>
          </p:cNvSpPr>
          <p:nvPr/>
        </p:nvSpPr>
        <p:spPr bwMode="auto">
          <a:xfrm>
            <a:off x="251520" y="3711222"/>
            <a:ext cx="8568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400" dirty="0" smtClean="0"/>
              <a:t>Several </a:t>
            </a:r>
            <a:r>
              <a:rPr lang="en-US" sz="2400" dirty="0" smtClean="0">
                <a:solidFill>
                  <a:srgbClr val="FF0000"/>
                </a:solidFill>
              </a:rPr>
              <a:t>practical PRGs (Stream Ciphers)</a:t>
            </a:r>
          </a:p>
        </p:txBody>
      </p:sp>
      <p:sp>
        <p:nvSpPr>
          <p:cNvPr id="101" name="Text Box 7"/>
          <p:cNvSpPr txBox="1">
            <a:spLocks noChangeArrowheads="1"/>
          </p:cNvSpPr>
          <p:nvPr/>
        </p:nvSpPr>
        <p:spPr bwMode="auto">
          <a:xfrm>
            <a:off x="755576" y="4326195"/>
            <a:ext cx="79208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 dirty="0" smtClean="0"/>
              <a:t>No good distinguishers found till now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sp>
        <p:nvSpPr>
          <p:cNvPr id="104" name="Text Box 7"/>
          <p:cNvSpPr txBox="1">
            <a:spLocks noChangeArrowheads="1"/>
          </p:cNvSpPr>
          <p:nvPr/>
        </p:nvSpPr>
        <p:spPr bwMode="auto">
          <a:xfrm>
            <a:off x="683568" y="5262299"/>
            <a:ext cx="792088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</a:rPr>
              <a:t>High practical efficiency </a:t>
            </a:r>
            <a:r>
              <a:rPr lang="en-US" sz="2400" dirty="0" smtClean="0"/>
              <a:t>compared to provably-secure PRGs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616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99" grpId="0"/>
      <p:bldP spid="100" grpId="0"/>
      <p:bldP spid="101" grpId="0"/>
      <p:bldP spid="10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encrypted-tbn0.gstatic.com/images?q=tbn:ANd9GcTTctd-xWRCb05-r-sMtWbBe8rmYJkAAd9K4MUJGT26EGxiCwPX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741240"/>
            <a:ext cx="1152128" cy="815552"/>
          </a:xfrm>
          <a:prstGeom prst="rect">
            <a:avLst/>
          </a:prstGeom>
          <a:noFill/>
        </p:spPr>
      </p:pic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432048" y="-27384"/>
            <a:ext cx="8460432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ea typeface="+mj-ea"/>
                <a:cs typeface="+mj-cs"/>
              </a:rPr>
              <a:t>Secure Communication using PRG</a:t>
            </a:r>
            <a:endParaRPr lang="en-US" sz="36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104" name="Text Box 7"/>
          <p:cNvSpPr txBox="1">
            <a:spLocks noChangeArrowheads="1"/>
          </p:cNvSpPr>
          <p:nvPr/>
        </p:nvSpPr>
        <p:spPr bwMode="auto">
          <a:xfrm>
            <a:off x="107504" y="5746030"/>
            <a:ext cx="79208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400" dirty="0" smtClean="0"/>
              <a:t>Sender and receiver </a:t>
            </a:r>
            <a:r>
              <a:rPr lang="en-US" sz="2400" dirty="0" smtClean="0">
                <a:solidFill>
                  <a:srgbClr val="FF0000"/>
                </a:solidFill>
              </a:rPr>
              <a:t>share a (short) PRG </a:t>
            </a:r>
            <a:r>
              <a:rPr lang="en-US" sz="2400" dirty="0" smtClean="0"/>
              <a:t>key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952" y="1943334"/>
            <a:ext cx="761005" cy="693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211960" y="4017258"/>
            <a:ext cx="79208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4000" dirty="0" smtClean="0">
                <a:sym typeface="Symbol"/>
              </a:rPr>
              <a:t></a:t>
            </a:r>
            <a:endParaRPr lang="en-US" sz="4000" dirty="0" smtClean="0">
              <a:solidFill>
                <a:srgbClr val="FF0000"/>
              </a:solidFill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611560" y="6279703"/>
            <a:ext cx="79208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FF"/>
                </a:solidFill>
              </a:rPr>
              <a:t>Pseudo-random pad </a:t>
            </a:r>
            <a:r>
              <a:rPr lang="en-US" sz="2400" dirty="0" smtClean="0"/>
              <a:t>instead of a truly random pad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1331640" y="4077072"/>
            <a:ext cx="1512168" cy="504056"/>
            <a:chOff x="1331640" y="4077072"/>
            <a:chExt cx="1512168" cy="504056"/>
          </a:xfrm>
        </p:grpSpPr>
        <p:sp>
          <p:nvSpPr>
            <p:cNvPr id="16" name="Rectangle 15"/>
            <p:cNvSpPr/>
            <p:nvPr/>
          </p:nvSpPr>
          <p:spPr>
            <a:xfrm>
              <a:off x="1331640" y="4077072"/>
              <a:ext cx="1512168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1412032" y="4109010"/>
              <a:ext cx="13597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000" dirty="0" smtClean="0"/>
                <a:t>Plain-text</a:t>
              </a:r>
              <a:endParaRPr lang="en-US" sz="2000" dirty="0" smtClean="0">
                <a:solidFill>
                  <a:srgbClr val="FF0000"/>
                </a:solidFill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6084168" y="4077072"/>
            <a:ext cx="1944216" cy="504056"/>
            <a:chOff x="6084168" y="4077072"/>
            <a:chExt cx="1944216" cy="504056"/>
          </a:xfrm>
        </p:grpSpPr>
        <p:sp>
          <p:nvSpPr>
            <p:cNvPr id="17" name="Rectangle 16"/>
            <p:cNvSpPr/>
            <p:nvPr/>
          </p:nvSpPr>
          <p:spPr>
            <a:xfrm>
              <a:off x="6084168" y="4077072"/>
              <a:ext cx="1512168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9" name="Text Box 7"/>
            <p:cNvSpPr txBox="1">
              <a:spLocks noChangeArrowheads="1"/>
            </p:cNvSpPr>
            <p:nvPr/>
          </p:nvSpPr>
          <p:spPr bwMode="auto">
            <a:xfrm>
              <a:off x="6092552" y="4149080"/>
              <a:ext cx="193583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000" dirty="0" smtClean="0"/>
                <a:t>Cipher-text</a:t>
              </a:r>
              <a:endParaRPr lang="en-US" sz="2000" dirty="0" smtClean="0">
                <a:solidFill>
                  <a:srgbClr val="FF0000"/>
                </a:solidFill>
              </a:endParaRPr>
            </a:p>
          </p:txBody>
        </p:sp>
      </p:grpSp>
      <p:cxnSp>
        <p:nvCxnSpPr>
          <p:cNvPr id="23" name="Straight Arrow Connector 22"/>
          <p:cNvCxnSpPr/>
          <p:nvPr/>
        </p:nvCxnSpPr>
        <p:spPr>
          <a:xfrm>
            <a:off x="4499992" y="1268760"/>
            <a:ext cx="0" cy="648072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499992" y="3573016"/>
            <a:ext cx="0" cy="504056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4788024" y="4365104"/>
            <a:ext cx="1224136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2987824" y="4365104"/>
            <a:ext cx="1224136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2" name="AutoShape 4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4" name="AutoShape 6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6" name="AutoShape 8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8" name="AutoShape 10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43" name="Picture 42" descr="index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779912" y="4565993"/>
            <a:ext cx="1584176" cy="807223"/>
          </a:xfrm>
          <a:prstGeom prst="rect">
            <a:avLst/>
          </a:prstGeom>
        </p:spPr>
      </p:pic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5004048" y="2092786"/>
            <a:ext cx="7200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000" dirty="0" smtClean="0"/>
              <a:t>PRG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4499992" y="2636912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0" name="Group 49"/>
          <p:cNvGrpSpPr/>
          <p:nvPr/>
        </p:nvGrpSpPr>
        <p:grpSpPr>
          <a:xfrm>
            <a:off x="3779912" y="3068960"/>
            <a:ext cx="1512168" cy="504056"/>
            <a:chOff x="1331640" y="4077072"/>
            <a:chExt cx="1512168" cy="504056"/>
          </a:xfrm>
        </p:grpSpPr>
        <p:sp>
          <p:nvSpPr>
            <p:cNvPr id="51" name="Rectangle 50"/>
            <p:cNvSpPr/>
            <p:nvPr/>
          </p:nvSpPr>
          <p:spPr>
            <a:xfrm>
              <a:off x="1331640" y="4077072"/>
              <a:ext cx="1512168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53" name="Text Box 7"/>
            <p:cNvSpPr txBox="1">
              <a:spLocks noChangeArrowheads="1"/>
            </p:cNvSpPr>
            <p:nvPr/>
          </p:nvSpPr>
          <p:spPr bwMode="auto">
            <a:xfrm>
              <a:off x="1412032" y="4109010"/>
              <a:ext cx="13597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000" dirty="0" smtClean="0"/>
                <a:t>     Pad</a:t>
              </a:r>
              <a:endParaRPr lang="en-US" sz="2000" dirty="0" smtClean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82591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/>
      <p:bldP spid="13" grpId="0"/>
      <p:bldP spid="14" grpId="0"/>
      <p:bldP spid="4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432048" y="-27384"/>
            <a:ext cx="8711952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ea typeface="+mj-ea"/>
                <a:cs typeface="+mj-cs"/>
              </a:rPr>
              <a:t>SKE from PRG</a:t>
            </a:r>
            <a:endParaRPr lang="en-US" sz="36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104" name="Text Box 7"/>
          <p:cNvSpPr txBox="1">
            <a:spLocks noChangeArrowheads="1"/>
          </p:cNvSpPr>
          <p:nvPr/>
        </p:nvSpPr>
        <p:spPr bwMode="auto">
          <a:xfrm>
            <a:off x="107504" y="692696"/>
            <a:ext cx="7920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Arial" pitchFamily="34" charset="0"/>
              <a:buChar char="•"/>
            </a:pPr>
            <a:r>
              <a:rPr lang="en-US" dirty="0" smtClean="0"/>
              <a:t>Let G be a PRG with expansion factor </a:t>
            </a:r>
            <a:r>
              <a:rPr lang="en-US" dirty="0" smtClean="0">
                <a:solidFill>
                  <a:srgbClr val="0000FF"/>
                </a:solidFill>
                <a:latin typeface="Gigi" pitchFamily="82" charset="0"/>
              </a:rPr>
              <a:t>l</a:t>
            </a:r>
            <a:r>
              <a:rPr lang="en-US" dirty="0" smtClean="0">
                <a:solidFill>
                  <a:srgbClr val="0000FF"/>
                </a:solidFill>
              </a:rPr>
              <a:t>(n)</a:t>
            </a:r>
          </a:p>
        </p:txBody>
      </p:sp>
      <p:sp>
        <p:nvSpPr>
          <p:cNvPr id="2052" name="AutoShape 4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4" name="AutoShape 6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6" name="AutoShape 8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8" name="AutoShape 10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107504" y="1227530"/>
            <a:ext cx="88569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Arial" pitchFamily="34" charset="0"/>
              <a:buChar char="•"/>
            </a:pPr>
            <a:r>
              <a:rPr lang="en-US" dirty="0" smtClean="0"/>
              <a:t>We design a cipher for encrypting </a:t>
            </a:r>
            <a:r>
              <a:rPr lang="en-US" dirty="0" smtClean="0">
                <a:solidFill>
                  <a:srgbClr val="0000FF"/>
                </a:solidFill>
              </a:rPr>
              <a:t>messages of length </a:t>
            </a:r>
            <a:r>
              <a:rPr lang="en-US" dirty="0" smtClean="0">
                <a:solidFill>
                  <a:srgbClr val="0000FF"/>
                </a:solidFill>
                <a:latin typeface="Gigi" pitchFamily="82" charset="0"/>
              </a:rPr>
              <a:t>l</a:t>
            </a:r>
            <a:r>
              <a:rPr lang="en-US" dirty="0" smtClean="0">
                <a:solidFill>
                  <a:srgbClr val="0000FF"/>
                </a:solidFill>
              </a:rPr>
              <a:t>(n)</a:t>
            </a: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539552" y="1628800"/>
            <a:ext cx="835292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The scheme is </a:t>
            </a:r>
            <a:r>
              <a:rPr lang="en-US" dirty="0" smtClean="0">
                <a:solidFill>
                  <a:srgbClr val="FF0000"/>
                </a:solidFill>
              </a:rPr>
              <a:t>fixed-length encryption</a:t>
            </a: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107504" y="2060848"/>
            <a:ext cx="136815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dirty="0" smtClean="0"/>
              <a:t> &gt;&gt; Gen:</a:t>
            </a:r>
            <a:endParaRPr lang="en-US" sz="2200" dirty="0" smtClean="0">
              <a:solidFill>
                <a:srgbClr val="FF0000"/>
              </a:solidFill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467544" y="2566065"/>
            <a:ext cx="45365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itchFamily="2" charset="2"/>
              <a:buChar char="Ø"/>
            </a:pPr>
            <a:r>
              <a:rPr lang="en-US" dirty="0" smtClean="0"/>
              <a:t>Input: security parameter n 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467544" y="3070121"/>
            <a:ext cx="835292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itchFamily="2" charset="2"/>
              <a:buChar char="Ø"/>
            </a:pPr>
            <a:r>
              <a:rPr lang="en-US" dirty="0" smtClean="0"/>
              <a:t>Output: key </a:t>
            </a:r>
            <a:r>
              <a:rPr lang="en-US" dirty="0" err="1" smtClean="0"/>
              <a:t>k</a:t>
            </a:r>
            <a:r>
              <a:rPr lang="en-US" dirty="0" err="1" smtClean="0">
                <a:sym typeface="Symbol"/>
              </a:rPr>
              <a:t></a:t>
            </a:r>
            <a:r>
              <a:rPr lang="en-US" baseline="-25000" dirty="0" err="1" smtClean="0">
                <a:sym typeface="Symbol"/>
              </a:rPr>
              <a:t>R</a:t>
            </a:r>
            <a:r>
              <a:rPr lang="en-US" dirty="0" smtClean="0">
                <a:sym typeface="Symbol"/>
              </a:rPr>
              <a:t> {0,1}</a:t>
            </a:r>
            <a:r>
              <a:rPr lang="en-US" baseline="30000" dirty="0" smtClean="0">
                <a:sym typeface="Symbol"/>
              </a:rPr>
              <a:t>n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179512" y="3573016"/>
            <a:ext cx="136815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dirty="0" smtClean="0"/>
              <a:t>&gt;&gt; </a:t>
            </a:r>
            <a:r>
              <a:rPr lang="en-US" sz="2200" dirty="0" err="1" smtClean="0"/>
              <a:t>Enc</a:t>
            </a:r>
            <a:r>
              <a:rPr lang="en-US" sz="2200" dirty="0" smtClean="0"/>
              <a:t>:</a:t>
            </a:r>
            <a:endParaRPr lang="en-US" sz="2200" dirty="0" smtClean="0">
              <a:solidFill>
                <a:srgbClr val="FF0000"/>
              </a:solidFill>
            </a:endParaRPr>
          </a:p>
        </p:txBody>
      </p: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467544" y="4078233"/>
            <a:ext cx="33843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itchFamily="2" charset="2"/>
              <a:buChar char="Ø"/>
            </a:pPr>
            <a:r>
              <a:rPr lang="en-US" dirty="0" smtClean="0"/>
              <a:t>Input: secret key k;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3779912" y="4077072"/>
            <a:ext cx="33843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/>
              <a:t>plain-text m </a:t>
            </a:r>
            <a:r>
              <a:rPr lang="en-US" dirty="0" smtClean="0">
                <a:sym typeface="Symbol"/>
              </a:rPr>
              <a:t> {0,1}</a:t>
            </a:r>
            <a:r>
              <a:rPr lang="en-US" baseline="30000" dirty="0" smtClean="0">
                <a:latin typeface="Gigi" pitchFamily="82" charset="0"/>
                <a:sym typeface="Symbol"/>
              </a:rPr>
              <a:t>l</a:t>
            </a:r>
            <a:r>
              <a:rPr lang="en-US" baseline="30000" dirty="0" smtClean="0">
                <a:sym typeface="Symbol"/>
              </a:rPr>
              <a:t>(n)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467544" y="4582289"/>
            <a:ext cx="51125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itchFamily="2" charset="2"/>
              <a:buChar char="Ø"/>
            </a:pPr>
            <a:r>
              <a:rPr lang="en-US" dirty="0" smtClean="0"/>
              <a:t>Output: cipher-text c:= G(k) </a:t>
            </a:r>
            <a:r>
              <a:rPr lang="en-US" dirty="0" smtClean="0">
                <a:sym typeface="Symbol"/>
              </a:rPr>
              <a:t> m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5364088" y="4581128"/>
            <a:ext cx="31683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</a:rPr>
              <a:t>Deterministic encryption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4860032" y="4765214"/>
            <a:ext cx="432048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251520" y="5086345"/>
            <a:ext cx="136815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dirty="0" smtClean="0"/>
              <a:t>&gt;&gt; Dec:</a:t>
            </a:r>
            <a:endParaRPr lang="en-US" sz="2200" dirty="0" smtClean="0">
              <a:solidFill>
                <a:srgbClr val="FF0000"/>
              </a:solidFill>
            </a:endParaRPr>
          </a:p>
        </p:txBody>
      </p: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467544" y="5590401"/>
            <a:ext cx="33843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itchFamily="2" charset="2"/>
              <a:buChar char="Ø"/>
            </a:pPr>
            <a:r>
              <a:rPr lang="en-US" dirty="0" smtClean="0"/>
              <a:t>Input: secret key k;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7" name="Text Box 7"/>
          <p:cNvSpPr txBox="1">
            <a:spLocks noChangeArrowheads="1"/>
          </p:cNvSpPr>
          <p:nvPr/>
        </p:nvSpPr>
        <p:spPr bwMode="auto">
          <a:xfrm>
            <a:off x="3779912" y="5589240"/>
            <a:ext cx="33843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/>
              <a:t>cipher-text c </a:t>
            </a:r>
            <a:r>
              <a:rPr lang="en-US" dirty="0" smtClean="0">
                <a:sym typeface="Symbol"/>
              </a:rPr>
              <a:t> {0,1}</a:t>
            </a:r>
            <a:r>
              <a:rPr lang="en-US" baseline="30000" dirty="0" smtClean="0">
                <a:latin typeface="Gigi" pitchFamily="82" charset="0"/>
                <a:sym typeface="Symbol"/>
              </a:rPr>
              <a:t>l</a:t>
            </a:r>
            <a:r>
              <a:rPr lang="en-US" baseline="30000" dirty="0" smtClean="0">
                <a:sym typeface="Symbol"/>
              </a:rPr>
              <a:t>(n)</a:t>
            </a:r>
            <a:endParaRPr lang="en-US" baseline="30000" dirty="0" smtClean="0">
              <a:solidFill>
                <a:srgbClr val="FF0000"/>
              </a:solidFill>
            </a:endParaRP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467544" y="6093296"/>
            <a:ext cx="51125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itchFamily="2" charset="2"/>
              <a:buChar char="Ø"/>
            </a:pPr>
            <a:r>
              <a:rPr lang="en-US" dirty="0" smtClean="0"/>
              <a:t>Output: plain-text m:= G(k) </a:t>
            </a:r>
            <a:r>
              <a:rPr lang="en-US" dirty="0" smtClean="0">
                <a:sym typeface="Symbol"/>
              </a:rPr>
              <a:t> c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026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9" grpId="0"/>
      <p:bldP spid="42" grpId="0"/>
      <p:bldP spid="46" grpId="0"/>
      <p:bldP spid="47" grpId="0"/>
      <p:bldP spid="4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 $a = \frac{b}{c}$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2"/>
  <p:tag name="DEFAULTFONTSIZE" val="10"/>
  <p:tag name="DEFAULTWIDTH" val="348"/>
  <p:tag name="DEFAULTHEIGHT" val="200"/>
  <p:tag name="FIRSTARPITA@YFGMNGSFUVWXY5M7" val="3077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37315</TotalTime>
  <Words>1979</Words>
  <Application>Microsoft Macintosh PowerPoint</Application>
  <PresentationFormat>On-screen Show (4:3)</PresentationFormat>
  <Paragraphs>288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Design</vt:lpstr>
      <vt:lpstr>Cryptography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DAIMI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Ivan Damgård</dc:creator>
  <cp:lastModifiedBy>ARPITA PATRA</cp:lastModifiedBy>
  <cp:revision>3242</cp:revision>
  <dcterms:created xsi:type="dcterms:W3CDTF">2003-02-23T15:18:48Z</dcterms:created>
  <dcterms:modified xsi:type="dcterms:W3CDTF">2015-03-04T05:40:16Z</dcterms:modified>
</cp:coreProperties>
</file>