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9"/>
  </p:notesMasterIdLst>
  <p:handoutMasterIdLst>
    <p:handoutMasterId r:id="rId60"/>
  </p:handoutMasterIdLst>
  <p:sldIdLst>
    <p:sldId id="1591" r:id="rId2"/>
    <p:sldId id="1593" r:id="rId3"/>
    <p:sldId id="1643" r:id="rId4"/>
    <p:sldId id="1644" r:id="rId5"/>
    <p:sldId id="1645" r:id="rId6"/>
    <p:sldId id="1646" r:id="rId7"/>
    <p:sldId id="1647" r:id="rId8"/>
    <p:sldId id="1648" r:id="rId9"/>
    <p:sldId id="1649" r:id="rId10"/>
    <p:sldId id="1650" r:id="rId11"/>
    <p:sldId id="1651" r:id="rId12"/>
    <p:sldId id="1652" r:id="rId13"/>
    <p:sldId id="1653" r:id="rId14"/>
    <p:sldId id="1654" r:id="rId15"/>
    <p:sldId id="1655" r:id="rId16"/>
    <p:sldId id="1657" r:id="rId17"/>
    <p:sldId id="1658" r:id="rId18"/>
    <p:sldId id="1659" r:id="rId19"/>
    <p:sldId id="1660" r:id="rId20"/>
    <p:sldId id="1661" r:id="rId21"/>
    <p:sldId id="1662" r:id="rId22"/>
    <p:sldId id="1663" r:id="rId23"/>
    <p:sldId id="1664" r:id="rId24"/>
    <p:sldId id="1665" r:id="rId25"/>
    <p:sldId id="1641" r:id="rId26"/>
    <p:sldId id="1671" r:id="rId27"/>
    <p:sldId id="1601" r:id="rId28"/>
    <p:sldId id="1668" r:id="rId29"/>
    <p:sldId id="1616" r:id="rId30"/>
    <p:sldId id="1638" r:id="rId31"/>
    <p:sldId id="1639" r:id="rId32"/>
    <p:sldId id="1640" r:id="rId33"/>
    <p:sldId id="1637" r:id="rId34"/>
    <p:sldId id="1672" r:id="rId35"/>
    <p:sldId id="1617" r:id="rId36"/>
    <p:sldId id="1618" r:id="rId37"/>
    <p:sldId id="1673" r:id="rId38"/>
    <p:sldId id="1621" r:id="rId39"/>
    <p:sldId id="1674" r:id="rId40"/>
    <p:sldId id="1623" r:id="rId41"/>
    <p:sldId id="1624" r:id="rId42"/>
    <p:sldId id="1625" r:id="rId43"/>
    <p:sldId id="1675" r:id="rId44"/>
    <p:sldId id="1628" r:id="rId45"/>
    <p:sldId id="1676" r:id="rId46"/>
    <p:sldId id="1677" r:id="rId47"/>
    <p:sldId id="1631" r:id="rId48"/>
    <p:sldId id="1678" r:id="rId49"/>
    <p:sldId id="1679" r:id="rId50"/>
    <p:sldId id="1634" r:id="rId51"/>
    <p:sldId id="1635" r:id="rId52"/>
    <p:sldId id="1589" r:id="rId53"/>
    <p:sldId id="1554" r:id="rId54"/>
    <p:sldId id="1666" r:id="rId55"/>
    <p:sldId id="1667" r:id="rId56"/>
    <p:sldId id="1636" r:id="rId57"/>
    <p:sldId id="1669" r:id="rId58"/>
  </p:sldIdLst>
  <p:sldSz cx="9144000" cy="6858000" type="screen4x3"/>
  <p:notesSz cx="6858000" cy="9144000"/>
  <p:custDataLst>
    <p:tags r:id="rId6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BC1E5"/>
    <a:srgbClr val="00FF00"/>
    <a:srgbClr val="D2F5FA"/>
    <a:srgbClr val="FFFF99"/>
    <a:srgbClr val="009900"/>
    <a:srgbClr val="5E1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>
        <p:scale>
          <a:sx n="70" d="100"/>
          <a:sy n="70" d="100"/>
        </p:scale>
        <p:origin x="-172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One reason why we did not construct a scheme secure with co-MULT-security, but</a:t>
            </a:r>
            <a:r>
              <a:rPr lang="en-US" baseline="0" dirty="0" smtClean="0">
                <a:latin typeface="Arial" pitchFamily="34" charset="0"/>
              </a:rPr>
              <a:t> moved to CPA security is: so far we don’t have scheme that is simple and is secure according to the first notion but insecure according to the second notion.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Don’t shout right away that this attack is </a:t>
            </a:r>
            <a:r>
              <a:rPr lang="en-US" dirty="0" err="1" smtClean="0">
                <a:latin typeface="Arial" pitchFamily="34" charset="0"/>
              </a:rPr>
              <a:t>unmountable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unrealistic,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adversary cannot do it.</a:t>
            </a:r>
            <a:r>
              <a:rPr lang="en-US" baseline="0" dirty="0" smtClean="0">
                <a:latin typeface="Arial" pitchFamily="34" charset="0"/>
              </a:rPr>
              <a:t> It is very much doable.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have overcome both the drawbacks</a:t>
            </a:r>
            <a:r>
              <a:rPr lang="en-US" baseline="0" dirty="0" smtClean="0">
                <a:latin typeface="Arial" pitchFamily="34" charset="0"/>
              </a:rPr>
              <a:t> perfectly-secure scheme: (a) key size as big as message (b) key cannot be reused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Without compromising</a:t>
            </a:r>
            <a:r>
              <a:rPr lang="en-US" baseline="0" dirty="0" smtClean="0">
                <a:latin typeface="Arial" pitchFamily="34" charset="0"/>
              </a:rPr>
              <a:t> CPA security. Nice blend of Practice and Theory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CPA has a great contribution to humankind.  Bletchley park was the mecca</a:t>
            </a:r>
            <a:r>
              <a:rPr lang="en-US" baseline="0" dirty="0" smtClean="0">
                <a:latin typeface="Arial" pitchFamily="34" charset="0"/>
              </a:rPr>
              <a:t> of cryptanalysis + crypto during WWII. 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3/6/15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dblp.uni-trier.de/pers/hd/d/Desai:Anand" TargetMode="External"/><Relationship Id="rId6" Type="http://schemas.openxmlformats.org/officeDocument/2006/relationships/hyperlink" Target="http://dblp.uni-trier.de/pers/hd/j/Jokipii:E=" TargetMode="External"/><Relationship Id="rId7" Type="http://schemas.openxmlformats.org/officeDocument/2006/relationships/hyperlink" Target="http://dblp.uni-trier.de/pers/hd/r/Rogaway:Phillip" TargetMode="External"/><Relationship Id="rId8" Type="http://schemas.openxmlformats.org/officeDocument/2006/relationships/hyperlink" Target="http://dblp.uni-trier.de/db/conf/focs/focs97.html%23BellareDJR9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4098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32269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Response Phase: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98581" y="5826750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A finally submits its guess regarding encrypted challenge plain-text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95536" y="6258798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A wins the experiment if its guess is correct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0" grpId="0"/>
      <p:bldP spid="81" grpId="0"/>
      <p:bldP spid="83" grpId="0"/>
      <p:bldP spid="84" grpId="0"/>
      <p:bldP spid="88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PrivK</a:t>
                      </a:r>
                      <a:r>
                        <a:rPr lang="en-US" sz="1600" dirty="0" smtClean="0"/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CPA-secure</a:t>
            </a:r>
            <a:r>
              <a:rPr lang="en-US" sz="1600" dirty="0" smtClean="0">
                <a:sym typeface="Symbol"/>
              </a:rPr>
              <a:t> if for every PPT A, there is a negligible function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7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ea typeface="+mj-ea"/>
                <a:cs typeface="+mj-cs"/>
              </a:rPr>
              <a:t>Search for Ingredients of CPA-Secure Scheme</a:t>
            </a:r>
            <a:endParaRPr lang="en-US" sz="28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548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30716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337" y="3530716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23955"/>
              </p:ext>
            </p:extLst>
          </p:nvPr>
        </p:nvGraphicFramePr>
        <p:xfrm>
          <a:off x="179512" y="4509120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7700" y="4561383"/>
            <a:ext cx="2624100" cy="1407642"/>
            <a:chOff x="1587860" y="5065439"/>
            <a:chExt cx="2624100" cy="1407642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2884004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319857"/>
              </p:ext>
            </p:extLst>
          </p:nvPr>
        </p:nvGraphicFramePr>
        <p:xfrm>
          <a:off x="6444208" y="4543008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412396" y="4595271"/>
            <a:ext cx="2624100" cy="1407642"/>
            <a:chOff x="1587860" y="5065439"/>
            <a:chExt cx="2624100" cy="1407642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915816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95536" y="6001543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</a:t>
            </a:r>
            <a:r>
              <a:rPr lang="en-US" sz="1400" dirty="0" smtClean="0"/>
              <a:t>: {0,1}</a:t>
            </a:r>
            <a:r>
              <a:rPr lang="en-US" sz="1400" baseline="30000" dirty="0" smtClean="0"/>
              <a:t>n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</a:t>
            </a:r>
            <a:r>
              <a:rPr lang="en-US" sz="1400" dirty="0" smtClean="0"/>
              <a:t> {0, 1}</a:t>
            </a:r>
            <a:r>
              <a:rPr lang="en-US" sz="1400" baseline="30000" dirty="0" smtClean="0"/>
              <a:t>n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948264" y="607355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</a:t>
            </a:r>
            <a:r>
              <a:rPr lang="en-US" sz="1400" dirty="0" smtClean="0"/>
              <a:t>: {0,1}</a:t>
            </a:r>
            <a:r>
              <a:rPr lang="en-US" sz="1400" baseline="30000" dirty="0" smtClean="0"/>
              <a:t>n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</a:t>
            </a:r>
            <a:r>
              <a:rPr lang="en-US" sz="1400" dirty="0" smtClean="0"/>
              <a:t> {0, 1}</a:t>
            </a:r>
            <a:r>
              <a:rPr lang="en-US" sz="1400" baseline="30000" dirty="0" smtClean="0"/>
              <a:t>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347864" y="3645024"/>
            <a:ext cx="1512168" cy="576064"/>
            <a:chOff x="2123728" y="1916832"/>
            <a:chExt cx="1512168" cy="576064"/>
          </a:xfrm>
        </p:grpSpPr>
        <p:sp>
          <p:nvSpPr>
            <p:cNvPr id="51" name="Rectangle 50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Enc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63806" y="3911906"/>
            <a:ext cx="12400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339752" y="3560288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</a:t>
            </a:r>
            <a:endParaRPr lang="en-US" baseline="-25000" dirty="0" smtClean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27784" y="5373216"/>
            <a:ext cx="10441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35896" y="429309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96208" y="500388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" y="3567358"/>
            <a:ext cx="581722" cy="5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3995936" y="3933056"/>
            <a:ext cx="3384376" cy="1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427984" y="3573016"/>
            <a:ext cx="198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 = (x</a:t>
            </a:r>
            <a:r>
              <a:rPr lang="en-US" baseline="-25000" dirty="0" smtClean="0"/>
              <a:t>i</a:t>
            </a:r>
            <a:r>
              <a:rPr lang="en-US" dirty="0" smtClean="0"/>
              <a:t>, m</a:t>
            </a:r>
            <a:r>
              <a:rPr lang="en-US" dirty="0" smtClean="0">
                <a:sym typeface="Symbol"/>
              </a:rPr>
              <a:t> </a:t>
            </a:r>
            <a:r>
              <a:rPr lang="en-US" dirty="0" err="1" smtClean="0">
                <a:sym typeface="Symbol"/>
              </a:rPr>
              <a:t>y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/>
              <a:t>)  </a:t>
            </a:r>
            <a:endParaRPr lang="en-US" baseline="-25000" dirty="0" smtClean="0"/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210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18"/>
          <p:cNvGrpSpPr/>
          <p:nvPr/>
        </p:nvGrpSpPr>
        <p:grpSpPr>
          <a:xfrm>
            <a:off x="5076056" y="4077072"/>
            <a:ext cx="648072" cy="576064"/>
            <a:chOff x="5868144" y="4293096"/>
            <a:chExt cx="648072" cy="576064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148064" y="4221088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??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35896" y="5661248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Pad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is truly random</a:t>
            </a:r>
            <a:endParaRPr lang="en-US" sz="1600" baseline="30000" dirty="0" smtClean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79912" y="611478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Instances of OTP</a:t>
            </a:r>
            <a:endParaRPr lang="en-US" sz="1600" baseline="30000" dirty="0" smtClean="0"/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6413266"/>
            <a:ext cx="3996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&gt;&gt; Problem with the above solution</a:t>
            </a:r>
            <a:endParaRPr lang="en-US" baseline="-25000" dirty="0" smtClean="0"/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67944" y="64440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--- size of f is </a:t>
            </a:r>
            <a:r>
              <a:rPr lang="en-US" dirty="0" smtClean="0">
                <a:solidFill>
                  <a:srgbClr val="0000FF"/>
                </a:solidFill>
              </a:rPr>
              <a:t>n2</a:t>
            </a:r>
            <a:r>
              <a:rPr lang="en-US" baseline="30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bits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5828" y="724634"/>
            <a:ext cx="900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Encryption procedure cannot be deterministic. Can u find an attack?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39552" y="1628800"/>
            <a:ext cx="8428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&gt;&gt; Need 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“fresh” randomness </a:t>
            </a:r>
            <a:r>
              <a:rPr lang="en-US" dirty="0" smtClean="0">
                <a:sym typeface="Symbol"/>
              </a:rPr>
              <a:t>for each run of Enc. Results different </a:t>
            </a:r>
            <a:r>
              <a:rPr lang="en-US" dirty="0" err="1" smtClean="0">
                <a:sym typeface="Symbol"/>
              </a:rPr>
              <a:t>ciphertexts</a:t>
            </a:r>
            <a:r>
              <a:rPr lang="en-US" dirty="0" smtClean="0">
                <a:sym typeface="Symbol"/>
              </a:rPr>
              <a:t> for the same message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39552" y="231694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&gt;&gt; At the same time want to use 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“single key”.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79512" y="1121361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Encryption procedure MUST be randomized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5" grpId="0"/>
      <p:bldP spid="62" grpId="0"/>
      <p:bldP spid="66" grpId="0"/>
      <p:bldP spid="71" grpId="0"/>
      <p:bldP spid="73" grpId="0"/>
      <p:bldP spid="74" grpId="0"/>
      <p:bldP spid="75" grpId="0"/>
      <p:bldP spid="76" grpId="0"/>
      <p:bldP spid="54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Ingredient for  CPA-secure SKEs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39316" y="1156682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 Need a smarter tool. A short key.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39316" y="1660738"/>
            <a:ext cx="6016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olidFill>
                  <a:srgbClr val="0000FF"/>
                </a:solidFill>
                <a:sym typeface="Symbol"/>
              </a:rPr>
              <a:t>Pseudorandom Function (PRF)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2483768" y="3801234"/>
            <a:ext cx="65882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O. </a:t>
            </a:r>
            <a:r>
              <a:rPr lang="en-US" sz="2000" dirty="0" err="1" smtClean="0">
                <a:sym typeface="Symbol"/>
              </a:rPr>
              <a:t>Goldreich</a:t>
            </a:r>
            <a:r>
              <a:rPr lang="en-US" sz="2000" dirty="0" smtClean="0">
                <a:sym typeface="Symbol"/>
              </a:rPr>
              <a:t>, S. </a:t>
            </a:r>
            <a:r>
              <a:rPr lang="en-US" sz="2000" dirty="0" err="1" smtClean="0">
                <a:sym typeface="Symbol"/>
              </a:rPr>
              <a:t>Goldwasser</a:t>
            </a:r>
            <a:r>
              <a:rPr lang="en-US" sz="2000" dirty="0" smtClean="0">
                <a:sym typeface="Symbol"/>
              </a:rPr>
              <a:t> and S. </a:t>
            </a:r>
            <a:r>
              <a:rPr lang="en-US" sz="2000" dirty="0" err="1" smtClean="0">
                <a:sym typeface="Symbol"/>
              </a:rPr>
              <a:t>Micali</a:t>
            </a:r>
            <a:r>
              <a:rPr lang="en-US" sz="2000" dirty="0" smtClean="0">
                <a:sym typeface="Symbol"/>
              </a:rPr>
              <a:t>. How to Construct Random Functions. JACM, 33(4), 792-807, 1986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20889"/>
            <a:ext cx="1584176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89040"/>
            <a:ext cx="1613162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157192"/>
            <a:ext cx="158417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6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13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Pseudorandom Functions (PRF)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39316" y="764704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What is a truly random function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(TRF) </a:t>
            </a:r>
            <a:r>
              <a:rPr lang="en-US" sz="2000" dirty="0" smtClean="0">
                <a:sym typeface="Symbol"/>
              </a:rPr>
              <a:t>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39552" y="1300698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Whose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output behavior </a:t>
            </a:r>
            <a:r>
              <a:rPr lang="en-US" sz="2000" dirty="0" smtClean="0">
                <a:sym typeface="Symbol"/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completely unpredictable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99356" y="1772816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Given an input, it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randomly assigns </a:t>
            </a:r>
            <a:r>
              <a:rPr lang="en-US" sz="2000" dirty="0" smtClean="0">
                <a:sym typeface="Symbol"/>
              </a:rPr>
              <a:t>one element from the co-domain as the output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99356" y="256490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Every element from the co-domain is a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possible image with equal probability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7504" y="3429000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What is a PRF 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7544" y="3933056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Intuitively a function whose output behavior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“looks like” </a:t>
            </a:r>
            <a:r>
              <a:rPr lang="en-US" sz="2000" dirty="0" smtClean="0">
                <a:sym typeface="Symbol"/>
              </a:rPr>
              <a:t>a TRF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9356" y="4437112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As long as the “entity”  who observes is computationally bounded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11560" y="5661248"/>
            <a:ext cx="81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Randomness/</a:t>
            </a:r>
            <a:r>
              <a:rPr lang="en-US" sz="2000" dirty="0" err="1" smtClean="0"/>
              <a:t>Pseudorandomness</a:t>
            </a:r>
            <a:r>
              <a:rPr lang="en-US" sz="2000" dirty="0" smtClean="0"/>
              <a:t> tag of a function is meaningful when it is drawn from  a </a:t>
            </a:r>
            <a:r>
              <a:rPr lang="en-US" sz="2000" dirty="0" smtClean="0">
                <a:solidFill>
                  <a:srgbClr val="FF0000"/>
                </a:solidFill>
              </a:rPr>
              <a:t>distributions of functions.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20" y="5075892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Given a function f: is it  TRF or PRF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TRF </a:t>
            </a:r>
            <a:r>
              <a:rPr lang="en-US" sz="3200" kern="0" dirty="0" err="1" smtClean="0">
                <a:solidFill>
                  <a:srgbClr val="009900"/>
                </a:solidFill>
                <a:ea typeface="+mj-ea"/>
                <a:cs typeface="+mj-cs"/>
              </a:rPr>
              <a:t>vs</a:t>
            </a: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 PRF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23528" y="940658"/>
            <a:ext cx="83211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For simplicity, consider functions from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{0,1}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to {0,1}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n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1520" y="1579438"/>
            <a:ext cx="8249108" cy="625426"/>
            <a:chOff x="467544" y="1804754"/>
            <a:chExt cx="8249108" cy="625426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82491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 = {f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000" dirty="0" smtClean="0">
                  <a:sym typeface="Symbol"/>
                </a:rPr>
                <a:t>, f</a:t>
              </a:r>
              <a:r>
                <a:rPr lang="en-US" sz="2400" baseline="-25000" dirty="0" smtClean="0">
                  <a:sym typeface="Symbol"/>
                </a:rPr>
                <a:t>2</a:t>
              </a:r>
              <a:r>
                <a:rPr lang="en-US" sz="2000" dirty="0" smtClean="0">
                  <a:sym typeface="Symbol"/>
                </a:rPr>
                <a:t>, …, f</a:t>
              </a:r>
              <a:r>
                <a:rPr lang="en-US" sz="2400" baseline="-25000" dirty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      </a:t>
              </a:r>
              <a:r>
                <a:rPr lang="en-US" sz="2000" dirty="0" smtClean="0">
                  <a:sym typeface="Symbol"/>
                </a:rPr>
                <a:t> } ---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family</a:t>
              </a:r>
              <a:r>
                <a:rPr lang="en-US" sz="2000" dirty="0" smtClean="0">
                  <a:sym typeface="Symbol"/>
                </a:rPr>
                <a:t> of all such functions</a:t>
              </a:r>
              <a:endParaRPr lang="en-US" sz="28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87824" y="2060848"/>
              <a:ext cx="823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r>
                <a:rPr lang="en-US" baseline="30000" dirty="0" smtClean="0">
                  <a:sym typeface="Symbol"/>
                </a:rPr>
                <a:t>n. 2</a:t>
              </a:r>
              <a:r>
                <a:rPr lang="en-US" baseline="60000" dirty="0" smtClean="0">
                  <a:sym typeface="Symbol"/>
                </a:rPr>
                <a:t>n</a:t>
              </a:r>
              <a:endParaRPr lang="en-US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368554" y="2348880"/>
            <a:ext cx="701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A function chosen uniformly at random from the above is a TRF</a:t>
            </a:r>
            <a:endParaRPr lang="en-US" dirty="0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5229200"/>
            <a:ext cx="8033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PRFs are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keyed functions; given key and input, there is an efficient way of computing a PRF</a:t>
            </a:r>
            <a:endParaRPr lang="en-US" sz="2800" baseline="30000" dirty="0" smtClean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51520" y="3028890"/>
            <a:ext cx="8681156" cy="634718"/>
            <a:chOff x="643372" y="5395862"/>
            <a:chExt cx="8681156" cy="634718"/>
          </a:xfrm>
        </p:grpSpPr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643372" y="5395862"/>
              <a:ext cx="86811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 = {F</a:t>
              </a:r>
              <a:r>
                <a:rPr lang="en-US" sz="2400" baseline="-25000" dirty="0" smtClean="0">
                  <a:sym typeface="Symbol"/>
                </a:rPr>
                <a:t>k</a:t>
              </a:r>
              <a:r>
                <a:rPr lang="en-US" sz="2400" baseline="-50000" dirty="0" smtClean="0">
                  <a:sym typeface="Symbol"/>
                </a:rPr>
                <a:t>1</a:t>
              </a:r>
              <a:r>
                <a:rPr lang="en-US" sz="2000" dirty="0" smtClean="0">
                  <a:sym typeface="Symbol"/>
                </a:rPr>
                <a:t>, …, </a:t>
              </a:r>
              <a:r>
                <a:rPr lang="en-US" sz="2000" dirty="0" err="1" smtClean="0">
                  <a:sym typeface="Symbol"/>
                </a:rPr>
                <a:t>F</a:t>
              </a:r>
              <a:r>
                <a:rPr lang="en-US" sz="2400" baseline="-25000" dirty="0" err="1" smtClean="0">
                  <a:sym typeface="Symbol"/>
                </a:rPr>
                <a:t>k</a:t>
              </a:r>
              <a:r>
                <a:rPr lang="en-US" sz="2400" baseline="-25000" dirty="0" smtClean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   </a:t>
              </a:r>
              <a:r>
                <a:rPr lang="en-US" sz="2000" dirty="0" smtClean="0">
                  <a:sym typeface="Symbol"/>
                </a:rPr>
                <a:t>} –-- family of keyed functions with key length n</a:t>
              </a:r>
              <a:endParaRPr lang="en-US" sz="2800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043608" y="5445224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131840" y="5661248"/>
              <a:ext cx="411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r>
                <a:rPr lang="en-US" baseline="30000" dirty="0" smtClean="0">
                  <a:sym typeface="Symbol"/>
                </a:rPr>
                <a:t>n</a:t>
              </a:r>
              <a:endParaRPr lang="en-US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1520" y="4469050"/>
            <a:ext cx="4680520" cy="400110"/>
            <a:chOff x="683568" y="6021288"/>
            <a:chExt cx="4680520" cy="400110"/>
          </a:xfrm>
        </p:grpSpPr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83568" y="6021288"/>
              <a:ext cx="46805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sym typeface="Symbol"/>
                </a:rPr>
                <a:t>|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8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|    &gt;&gt;&gt;&gt;&gt;&gt;&gt;&gt;&gt;&gt;&gt;             |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8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|</a:t>
              </a:r>
              <a:endParaRPr lang="en-US" sz="2800" baseline="1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27984" y="6021288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1368554" y="3645024"/>
            <a:ext cx="701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A function chosen uniformly at random from the above is a PRF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A possible Definition of PRF in PRG style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9316" y="112474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Give  F (table) either uniformly sampled from </a:t>
            </a: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or from              to PPT distinguisher D and ask if it is  a TRF or PRF. 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5575" y="3997513"/>
            <a:ext cx="87849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If D cannot tell apart the “behavior” of the function </a:t>
            </a:r>
            <a:r>
              <a:rPr lang="en-US" sz="2000" dirty="0" err="1" smtClean="0">
                <a:sym typeface="Symbol"/>
              </a:rPr>
              <a:t>F</a:t>
            </a:r>
            <a:r>
              <a:rPr lang="en-US" sz="2800" baseline="-25000" dirty="0" err="1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(for a uniformly random k)  </a:t>
            </a:r>
            <a:r>
              <a:rPr lang="en-US" sz="2000" dirty="0" smtClean="0">
                <a:sym typeface="Symbol"/>
              </a:rPr>
              <a:t> from a truly random function f: {0,1}</a:t>
            </a:r>
            <a:r>
              <a:rPr lang="en-US" sz="2800" baseline="3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 {0,1}</a:t>
            </a:r>
            <a:r>
              <a:rPr lang="en-US" sz="2800" baseline="3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, then we say f is a PRF. </a:t>
            </a:r>
            <a:endParaRPr lang="en-US" sz="2800" baseline="10000" dirty="0" smtClean="0">
              <a:solidFill>
                <a:srgbClr val="FF0000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576" y="1844824"/>
            <a:ext cx="716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Does it work?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5576" y="242088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No, since the description of the function is of exponential size 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Instead we give D oracle access to either a TRF or a PRF and ask “tell us who are you interacting with?” 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12360" y="1187460"/>
            <a:ext cx="773703" cy="369332"/>
            <a:chOff x="611560" y="2060848"/>
            <a:chExt cx="773703" cy="36933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83568" y="2132856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611560" y="2060848"/>
              <a:ext cx="773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ym typeface="Symbol"/>
                </a:rPr>
                <a:t>Func</a:t>
              </a:r>
              <a:r>
                <a:rPr lang="en-US" sz="2000" baseline="-25000" dirty="0" err="1">
                  <a:sym typeface="Symbol"/>
                </a:rPr>
                <a:t>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367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5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 	at x</a:t>
              </a:r>
              <a:r>
                <a:rPr lang="en-US" sz="2400" baseline="-25000" dirty="0" smtClean="0"/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 = f(x</a:t>
              </a:r>
              <a:r>
                <a:rPr lang="en-US" sz="1600" baseline="-25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Func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2</a:t>
              </a:r>
              <a:r>
                <a:rPr lang="en-US" sz="1600" baseline="30000" dirty="0" smtClean="0">
                  <a:sym typeface="Symbol"/>
                </a:rPr>
                <a:t>n. 2</a:t>
              </a:r>
              <a:r>
                <a:rPr lang="en-US" sz="1600" baseline="60000" dirty="0" smtClean="0"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at x</a:t>
              </a:r>
              <a:r>
                <a:rPr lang="en-US" sz="2400" baseline="-25000" dirty="0" smtClean="0"/>
                <a:t>1</a:t>
              </a:r>
              <a:r>
                <a:rPr lang="en-US" sz="1600" dirty="0" smtClean="0"/>
                <a:t> is y</a:t>
              </a:r>
              <a:r>
                <a:rPr lang="en-US" sz="2400" baseline="-25000" dirty="0" smtClean="0"/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3654"/>
            <a:ext cx="2279053" cy="450633"/>
            <a:chOff x="251520" y="3100898"/>
            <a:chExt cx="2279053" cy="450633"/>
          </a:xfrm>
        </p:grpSpPr>
        <p:grpSp>
          <p:nvGrpSpPr>
            <p:cNvPr id="32" name="Group 31"/>
            <p:cNvGrpSpPr/>
            <p:nvPr/>
          </p:nvGrpSpPr>
          <p:grpSpPr>
            <a:xfrm>
              <a:off x="251520" y="3140968"/>
              <a:ext cx="700298" cy="338554"/>
              <a:chOff x="611560" y="2060848"/>
              <a:chExt cx="700298" cy="3385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611560" y="2060848"/>
                <a:ext cx="700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ym typeface="Symbol"/>
                  </a:rPr>
                  <a:t>Func</a:t>
                </a:r>
                <a:r>
                  <a:rPr lang="en-US" sz="1600" baseline="-25000" dirty="0" err="1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 smtClean="0">
                  <a:sym typeface="Symbol"/>
                </a:rPr>
                <a:t>k</a:t>
              </a:r>
              <a:r>
                <a:rPr lang="en-US" sz="1600" baseline="-50000" dirty="0" smtClean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baseline="-25000" dirty="0" smtClean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</a:t>
              </a:r>
              <a:r>
                <a:rPr lang="en-US" sz="1600" dirty="0">
                  <a:sym typeface="Symbol"/>
                </a:rPr>
                <a:t>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47" grpId="0"/>
      <p:bldP spid="7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 	at </a:t>
              </a:r>
              <a:r>
                <a:rPr lang="en-US" sz="1600" dirty="0" err="1" smtClean="0"/>
                <a:t>x</a:t>
              </a:r>
              <a:r>
                <a:rPr lang="en-US" sz="2400" baseline="-25000" dirty="0" err="1"/>
                <a:t>t</a:t>
              </a:r>
              <a:endParaRPr lang="en-US" sz="2400" baseline="-25000" dirty="0" smtClean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400" baseline="-25000" dirty="0" err="1">
                  <a:solidFill>
                    <a:srgbClr val="0000FF"/>
                  </a:solidFill>
                </a:rPr>
                <a:t>t</a:t>
              </a:r>
              <a:endParaRPr lang="en-US" sz="24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sym typeface="Symbol"/>
                </a:rPr>
                <a:t>y</a:t>
              </a:r>
              <a:r>
                <a:rPr lang="en-US" sz="1600" baseline="-25000" dirty="0" err="1">
                  <a:solidFill>
                    <a:srgbClr val="0000FF"/>
                  </a:solidFill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 = f(</a:t>
              </a:r>
              <a:r>
                <a:rPr lang="en-US" sz="1600" dirty="0" err="1" smtClean="0">
                  <a:solidFill>
                    <a:srgbClr val="0000FF"/>
                  </a:solidFill>
                  <a:sym typeface="Symbol"/>
                </a:rPr>
                <a:t>x</a:t>
              </a:r>
              <a:r>
                <a:rPr lang="en-US" sz="1600" baseline="-25000" dirty="0" err="1">
                  <a:solidFill>
                    <a:srgbClr val="0000FF"/>
                  </a:solidFill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Func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2</a:t>
              </a:r>
              <a:r>
                <a:rPr lang="en-US" sz="1600" baseline="30000" dirty="0" smtClean="0">
                  <a:sym typeface="Symbol"/>
                </a:rPr>
                <a:t>n. 2</a:t>
              </a:r>
              <a:r>
                <a:rPr lang="en-US" sz="1600" baseline="60000" dirty="0" smtClean="0"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at </a:t>
              </a:r>
              <a:r>
                <a:rPr lang="en-US" sz="1600" dirty="0" err="1" smtClean="0"/>
                <a:t>x</a:t>
              </a:r>
              <a:r>
                <a:rPr lang="en-US" sz="2400" baseline="-25000" dirty="0" err="1"/>
                <a:t>t</a:t>
              </a:r>
              <a:r>
                <a:rPr lang="en-US" sz="1600" dirty="0" smtClean="0"/>
                <a:t> is </a:t>
              </a:r>
              <a:r>
                <a:rPr lang="en-US" sz="1600" dirty="0" err="1" smtClean="0"/>
                <a:t>y</a:t>
              </a:r>
              <a:r>
                <a:rPr lang="en-US" sz="2400" baseline="-25000" dirty="0" err="1"/>
                <a:t>t</a:t>
              </a:r>
              <a:endParaRPr lang="en-US" sz="2400" baseline="-25000" dirty="0" smtClean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3654"/>
            <a:ext cx="2279053" cy="450633"/>
            <a:chOff x="251520" y="3100898"/>
            <a:chExt cx="2279053" cy="450633"/>
          </a:xfrm>
        </p:grpSpPr>
        <p:grpSp>
          <p:nvGrpSpPr>
            <p:cNvPr id="32" name="Group 31"/>
            <p:cNvGrpSpPr/>
            <p:nvPr/>
          </p:nvGrpSpPr>
          <p:grpSpPr>
            <a:xfrm>
              <a:off x="251520" y="3140968"/>
              <a:ext cx="700298" cy="338554"/>
              <a:chOff x="611560" y="2060848"/>
              <a:chExt cx="700298" cy="3385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611560" y="2060848"/>
                <a:ext cx="700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ym typeface="Symbol"/>
                  </a:rPr>
                  <a:t>Func</a:t>
                </a:r>
                <a:r>
                  <a:rPr lang="en-US" sz="1600" baseline="-25000" dirty="0" err="1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endParaRPr lang="en-US" dirty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7504" y="478786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D can  </a:t>
            </a:r>
            <a:r>
              <a:rPr lang="en-US" dirty="0" smtClean="0">
                <a:solidFill>
                  <a:srgbClr val="0000FF"/>
                </a:solidFill>
              </a:rPr>
              <a:t>adaptively</a:t>
            </a:r>
            <a:r>
              <a:rPr lang="en-US" dirty="0" smtClean="0"/>
              <a:t> asks its queries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D allowed to ask </a:t>
            </a:r>
            <a:r>
              <a:rPr lang="en-US" dirty="0" smtClean="0">
                <a:solidFill>
                  <a:srgbClr val="FF0000"/>
                </a:solidFill>
              </a:rPr>
              <a:t>polynomial number of queries</a:t>
            </a:r>
            <a:endParaRPr lang="en-US" dirty="0" smtClean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7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 	at x</a:t>
              </a:r>
              <a:r>
                <a:rPr lang="en-US" sz="2400" baseline="-25000" dirty="0" smtClean="0"/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Func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2</a:t>
              </a:r>
              <a:r>
                <a:rPr lang="en-US" sz="1600" baseline="30000" dirty="0" smtClean="0">
                  <a:sym typeface="Symbol"/>
                </a:rPr>
                <a:t>n. 2</a:t>
              </a:r>
              <a:r>
                <a:rPr lang="en-US" sz="1600" baseline="60000" dirty="0" smtClean="0"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at x</a:t>
              </a:r>
              <a:r>
                <a:rPr lang="en-US" sz="2400" baseline="-25000" dirty="0" smtClean="0"/>
                <a:t>1</a:t>
              </a:r>
              <a:r>
                <a:rPr lang="en-US" sz="1600" dirty="0" smtClean="0"/>
                <a:t> is y</a:t>
              </a:r>
              <a:r>
                <a:rPr lang="en-US" sz="2400" baseline="-25000" dirty="0" smtClean="0"/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3654"/>
            <a:ext cx="2279053" cy="450633"/>
            <a:chOff x="251520" y="3100898"/>
            <a:chExt cx="2279053" cy="450633"/>
          </a:xfrm>
        </p:grpSpPr>
        <p:grpSp>
          <p:nvGrpSpPr>
            <p:cNvPr id="32" name="Group 31"/>
            <p:cNvGrpSpPr/>
            <p:nvPr/>
          </p:nvGrpSpPr>
          <p:grpSpPr>
            <a:xfrm>
              <a:off x="251520" y="3140968"/>
              <a:ext cx="700298" cy="338554"/>
              <a:chOff x="611560" y="2060848"/>
              <a:chExt cx="700298" cy="3385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611560" y="2060848"/>
                <a:ext cx="700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ym typeface="Symbol"/>
                  </a:rPr>
                  <a:t>Func</a:t>
                </a:r>
                <a:r>
                  <a:rPr lang="en-US" sz="1600" baseline="-25000" dirty="0" err="1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endParaRPr lang="en-US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y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16632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Quick Recall and Today’s Roadmap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1560" y="1772816"/>
            <a:ext cx="85324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Construction based on PRG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Overview of Proof by reduction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Proof of PRG-based SKE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Extension of CO-security to CO-MULT-security and the second is stronger than previous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1560" y="4005064"/>
            <a:ext cx="792088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Chosen Plaintext Attack (CPA), CPA </a:t>
            </a:r>
            <a:r>
              <a:rPr lang="en-US" sz="1600" dirty="0" smtClean="0">
                <a:solidFill>
                  <a:srgbClr val="0000FF"/>
                </a:solidFill>
              </a:rPr>
              <a:t>Security, stronger than previous notions; minimum requirement for any SKE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Is it practical?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&gt;&gt; A construction for CPA-secure </a:t>
            </a:r>
            <a:r>
              <a:rPr lang="en-US" sz="1600" dirty="0" smtClean="0">
                <a:solidFill>
                  <a:srgbClr val="0000FF"/>
                </a:solidFill>
              </a:rPr>
              <a:t>scheme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Proof of Security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 Extension to CPA-MULT-security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&gt;&gt; Modes of Operations (very efficient construction used in practice)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 	at </a:t>
              </a:r>
              <a:r>
                <a:rPr lang="en-US" sz="1600" dirty="0" err="1" smtClean="0"/>
                <a:t>x</a:t>
              </a:r>
              <a:r>
                <a:rPr lang="en-US" sz="2400" baseline="-25000" dirty="0" err="1"/>
                <a:t>t</a:t>
              </a:r>
              <a:endParaRPr lang="en-US" sz="2400" baseline="-25000" dirty="0" smtClean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Func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2</a:t>
              </a:r>
              <a:r>
                <a:rPr lang="en-US" sz="1600" baseline="30000" dirty="0" smtClean="0">
                  <a:sym typeface="Symbol"/>
                </a:rPr>
                <a:t>n. 2</a:t>
              </a:r>
              <a:r>
                <a:rPr lang="en-US" sz="1600" baseline="60000" dirty="0" smtClean="0"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Value of the function   at </a:t>
              </a:r>
              <a:r>
                <a:rPr lang="en-US" sz="1600" dirty="0" err="1" smtClean="0"/>
                <a:t>x</a:t>
              </a:r>
              <a:r>
                <a:rPr lang="en-US" sz="2400" baseline="-25000" dirty="0" err="1"/>
                <a:t>t</a:t>
              </a:r>
              <a:r>
                <a:rPr lang="en-US" sz="1600" dirty="0" smtClean="0"/>
                <a:t> is </a:t>
              </a:r>
              <a:r>
                <a:rPr lang="en-US" sz="1600" dirty="0" err="1" smtClean="0"/>
                <a:t>y</a:t>
              </a:r>
              <a:r>
                <a:rPr lang="en-US" sz="2400" baseline="-25000" dirty="0" err="1"/>
                <a:t>t</a:t>
              </a:r>
              <a:endParaRPr lang="en-US" sz="2400" baseline="-25000" dirty="0" smtClean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3654"/>
            <a:ext cx="2279053" cy="450633"/>
            <a:chOff x="251520" y="3100898"/>
            <a:chExt cx="2279053" cy="450633"/>
          </a:xfrm>
        </p:grpSpPr>
        <p:grpSp>
          <p:nvGrpSpPr>
            <p:cNvPr id="32" name="Group 31"/>
            <p:cNvGrpSpPr/>
            <p:nvPr/>
          </p:nvGrpSpPr>
          <p:grpSpPr>
            <a:xfrm>
              <a:off x="251520" y="3140968"/>
              <a:ext cx="700298" cy="338554"/>
              <a:chOff x="611560" y="2060848"/>
              <a:chExt cx="700298" cy="3385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611560" y="2060848"/>
                <a:ext cx="700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ym typeface="Symbol"/>
                  </a:rPr>
                  <a:t>Func</a:t>
                </a:r>
                <a:r>
                  <a:rPr lang="en-US" sz="1600" baseline="-25000" dirty="0" err="1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</a:t>
            </a:r>
            <a:endParaRPr lang="en-US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</a:rPr>
                <a:t>y</a:t>
              </a:r>
              <a:r>
                <a:rPr lang="en-US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k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59904" y="550794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D can  </a:t>
            </a:r>
            <a:r>
              <a:rPr lang="en-US" dirty="0" smtClean="0">
                <a:solidFill>
                  <a:srgbClr val="0000FF"/>
                </a:solidFill>
              </a:rPr>
              <a:t>adaptively</a:t>
            </a:r>
            <a:r>
              <a:rPr lang="en-US" dirty="0" smtClean="0"/>
              <a:t> asks its queries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59904" y="601199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D allowed to ask </a:t>
            </a:r>
            <a:r>
              <a:rPr lang="en-US" dirty="0" smtClean="0">
                <a:solidFill>
                  <a:srgbClr val="FF0000"/>
                </a:solidFill>
              </a:rPr>
              <a:t>polynomial number of queries</a:t>
            </a:r>
            <a:endParaRPr lang="en-US" dirty="0" smtClean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4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Modeling PRF as an </a:t>
            </a:r>
            <a:r>
              <a:rPr lang="en-US" sz="33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 Game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Func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2</a:t>
              </a:r>
              <a:r>
                <a:rPr lang="en-US" sz="1600" baseline="30000" dirty="0" smtClean="0">
                  <a:sym typeface="Symbol"/>
                </a:rPr>
                <a:t>n. 2</a:t>
              </a:r>
              <a:r>
                <a:rPr lang="en-US" sz="1600" baseline="60000" dirty="0" smtClean="0"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79512" y="4077072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 is a PRF if </a:t>
            </a:r>
            <a:r>
              <a:rPr lang="en-US" dirty="0" smtClean="0">
                <a:solidFill>
                  <a:srgbClr val="FF0000"/>
                </a:solidFill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</a:rPr>
              <a:t>negl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endParaRPr lang="en-US" dirty="0" smtClean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19908" y="3068960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(x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y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), (x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, y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),…, (</a:t>
            </a:r>
            <a:r>
              <a:rPr lang="en-US" sz="1400" dirty="0" err="1" smtClean="0">
                <a:sym typeface="Symbol"/>
              </a:rPr>
              <a:t>x</a:t>
            </a:r>
            <a:r>
              <a:rPr lang="en-US" sz="1400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y</a:t>
            </a:r>
            <a:r>
              <a:rPr lang="en-US" sz="1400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228184" y="481863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 </a:t>
            </a:r>
            <a:r>
              <a:rPr lang="en-US" sz="2000" dirty="0" err="1" smtClean="0">
                <a:sym typeface="Symbol"/>
              </a:rPr>
              <a:t>negl</a:t>
            </a:r>
            <a:r>
              <a:rPr lang="en-US" sz="2000" dirty="0" smtClean="0">
                <a:sym typeface="Symbol"/>
              </a:rPr>
              <a:t>(n)</a:t>
            </a: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043608" y="4724563"/>
            <a:ext cx="2736304" cy="544126"/>
            <a:chOff x="1691680" y="4581128"/>
            <a:chExt cx="2736304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267744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115616" y="5268689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D‘s randomness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995936" y="4653136"/>
            <a:ext cx="2736304" cy="544126"/>
            <a:chOff x="1691680" y="4581128"/>
            <a:chExt cx="2736304" cy="544126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</a:rPr>
                <a:t>) = 1]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 )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051720" y="6093296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816424" y="5213811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491880" y="4725144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55576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940152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62587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not given k </a:t>
            </a:r>
            <a:r>
              <a:rPr lang="en-US" sz="1600" dirty="0" smtClean="0"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434" y="6258798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179512" y="3501008"/>
            <a:ext cx="2279053" cy="450633"/>
            <a:chOff x="251520" y="3100898"/>
            <a:chExt cx="2279053" cy="450633"/>
          </a:xfrm>
        </p:grpSpPr>
        <p:grpSp>
          <p:nvGrpSpPr>
            <p:cNvPr id="42" name="Group 41"/>
            <p:cNvGrpSpPr/>
            <p:nvPr/>
          </p:nvGrpSpPr>
          <p:grpSpPr>
            <a:xfrm>
              <a:off x="251520" y="3140968"/>
              <a:ext cx="700298" cy="338554"/>
              <a:chOff x="611560" y="2060848"/>
              <a:chExt cx="700298" cy="33855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611560" y="2060848"/>
                <a:ext cx="700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ym typeface="Symbol"/>
                  </a:rPr>
                  <a:t>Func</a:t>
                </a:r>
                <a:r>
                  <a:rPr lang="en-US" sz="1600" baseline="-25000" dirty="0" err="1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12" y="40050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3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3" grpId="0"/>
      <p:bldP spid="66" grpId="0"/>
      <p:bldP spid="72" grpId="0"/>
      <p:bldP spid="74" grpId="0"/>
      <p:bldP spid="75" grpId="0"/>
      <p:bldP spid="76" grpId="0"/>
      <p:bldP spid="77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Existence of PRF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79512" y="869811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Do PRF exists ?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79512" y="1517883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OWF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PRG </a:t>
            </a:r>
            <a:r>
              <a:rPr lang="en-US" sz="2000" dirty="0" smtClean="0">
                <a:sym typeface="Wingdings"/>
              </a:rPr>
              <a:t> PRF (Tree Construction) (</a:t>
            </a:r>
            <a:r>
              <a:rPr lang="en-US" sz="2000" dirty="0" err="1" smtClean="0">
                <a:sym typeface="Wingdings"/>
              </a:rPr>
              <a:t>otheway</a:t>
            </a:r>
            <a:r>
              <a:rPr lang="en-US" sz="2000" dirty="0" smtClean="0">
                <a:sym typeface="Wingdings"/>
              </a:rPr>
              <a:t> is also possible; take as an HW)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251520" y="2924944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/>
              <a:t>Several </a:t>
            </a:r>
            <a:r>
              <a:rPr lang="en-US" sz="2000" dirty="0" smtClean="0">
                <a:solidFill>
                  <a:srgbClr val="FF0000"/>
                </a:solidFill>
              </a:rPr>
              <a:t>practical PRFs 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1115616" y="3996932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&gt;&gt; No good distinguishers found till now; believed to be PRF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1115616" y="486916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&gt;&gt; High practical efficiency </a:t>
            </a:r>
            <a:r>
              <a:rPr lang="en-US" dirty="0" smtClean="0"/>
              <a:t>compared to provably-secure PRFs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2339588"/>
            <a:ext cx="3797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&gt;&gt; NT based; Not used in practice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15616" y="3573016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&gt;&gt; Block Ciphers, AES, DES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15616" y="4437112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&gt;&gt; AES/DES are PRFs: this is an assumption</a:t>
            </a:r>
          </a:p>
        </p:txBody>
      </p:sp>
    </p:spTree>
    <p:extLst>
      <p:ext uri="{BB962C8B-B14F-4D97-AF65-F5344CB8AC3E}">
        <p14:creationId xmlns:p14="http://schemas.microsoft.com/office/powerpoint/2010/main" val="360255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0" grpId="0"/>
      <p:bldP spid="101" grpId="0"/>
      <p:bldP spid="104" grpId="0"/>
      <p:bldP spid="3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PRF-based CPA-Secure Scheme 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Text Box 7"/>
          <p:cNvSpPr txBox="1">
            <a:spLocks noChangeArrowheads="1"/>
          </p:cNvSpPr>
          <p:nvPr/>
        </p:nvSpPr>
        <p:spPr bwMode="auto">
          <a:xfrm>
            <a:off x="3203848" y="1124744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Potential solution</a:t>
            </a:r>
            <a:endParaRPr lang="en-US" sz="2000" baseline="-25000" dirty="0" smtClean="0"/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215" y="2018548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018548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059832" y="2090556"/>
            <a:ext cx="2592288" cy="584775"/>
            <a:chOff x="3347864" y="4509120"/>
            <a:chExt cx="2592288" cy="58477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347864" y="4818302"/>
              <a:ext cx="25922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3563888" y="4509120"/>
              <a:ext cx="23042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Let us agree on a truly random function</a:t>
              </a:r>
              <a:endParaRPr lang="en-US" sz="1600" baseline="-25000" dirty="0" smtClean="0"/>
            </a:p>
          </p:txBody>
        </p:sp>
      </p:grpSp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89331"/>
              </p:ext>
            </p:extLst>
          </p:nvPr>
        </p:nvGraphicFramePr>
        <p:xfrm>
          <a:off x="3019636" y="3462888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87824" y="3515151"/>
            <a:ext cx="2624100" cy="1407642"/>
            <a:chOff x="1587860" y="5065439"/>
            <a:chExt cx="2624100" cy="1407642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1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x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2924200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 smtClean="0">
                  <a:sym typeface="Symbol"/>
                </a:rPr>
                <a:t>2</a:t>
              </a:r>
              <a:r>
                <a:rPr lang="en-US" sz="1400" baseline="10000" dirty="0" smtClean="0">
                  <a:sym typeface="Symbol"/>
                </a:rPr>
                <a:t>n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y</a:t>
              </a:r>
              <a:r>
                <a:rPr lang="en-US" sz="1400" baseline="-25000" dirty="0">
                  <a:sym typeface="Symbol"/>
                </a:rPr>
                <a:t>2</a:t>
              </a:r>
              <a:r>
                <a:rPr lang="en-US" sz="1400" dirty="0" smtClean="0">
                  <a:sym typeface="Symbol"/>
                </a:rPr>
                <a:t> </a:t>
              </a:r>
              <a:r>
                <a:rPr lang="en-US" sz="1400" baseline="-25000" dirty="0" smtClean="0">
                  <a:sym typeface="Symbol"/>
                </a:rPr>
                <a:t>R</a:t>
              </a:r>
              <a:r>
                <a:rPr lang="en-US" sz="1400" dirty="0" smtClean="0">
                  <a:sym typeface="Symbol"/>
                </a:rPr>
                <a:t> {0,1}</a:t>
              </a:r>
              <a:r>
                <a:rPr lang="en-US" sz="2000" baseline="30000" dirty="0" smtClean="0"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56" name="Text Box 7"/>
          <p:cNvSpPr txBox="1">
            <a:spLocks noChangeArrowheads="1"/>
          </p:cNvSpPr>
          <p:nvPr/>
        </p:nvSpPr>
        <p:spPr bwMode="auto">
          <a:xfrm>
            <a:off x="2699792" y="2874422"/>
            <a:ext cx="30900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(secret meeting / mechanism)</a:t>
            </a:r>
            <a:endParaRPr lang="en-US" sz="1600" baseline="-25000" dirty="0" smtClean="0"/>
          </a:p>
        </p:txBody>
      </p:sp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2051720" y="5322694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Look-up table of a TRF f from {0,1}</a:t>
            </a:r>
            <a:r>
              <a:rPr lang="en-US" sz="2400" baseline="30000" dirty="0" smtClean="0"/>
              <a:t>n</a:t>
            </a:r>
            <a:r>
              <a:rPr lang="en-US" sz="1600" dirty="0" smtClean="0"/>
              <a:t> to {0, 1}</a:t>
            </a:r>
            <a:r>
              <a:rPr lang="en-US" sz="2400" baseline="30000" dirty="0" smtClean="0"/>
              <a:t>n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 flipV="1">
            <a:off x="5742446" y="3043699"/>
            <a:ext cx="360040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H="1" flipV="1">
            <a:off x="2334047" y="2892324"/>
            <a:ext cx="288032" cy="5124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8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Fixed-length CPA-Secure Encryption from PRF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5496" y="836712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Let F be a </a:t>
            </a:r>
            <a:r>
              <a:rPr lang="en-US" dirty="0" smtClean="0">
                <a:solidFill>
                  <a:srgbClr val="0000FF"/>
                </a:solidFill>
              </a:rPr>
              <a:t>length-preserving PRF </a:t>
            </a:r>
            <a:r>
              <a:rPr lang="en-US" dirty="0" smtClean="0"/>
              <a:t>(just for simplicity)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67544" y="1331476"/>
            <a:ext cx="8424936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F: {0, 1}</a:t>
            </a:r>
            <a:r>
              <a:rPr lang="en-US" sz="2800" baseline="30000" dirty="0" smtClean="0"/>
              <a:t>n</a:t>
            </a:r>
            <a:r>
              <a:rPr lang="en-US" dirty="0" smtClean="0"/>
              <a:t> x {0, 1}</a:t>
            </a:r>
            <a:r>
              <a:rPr lang="en-US" sz="2800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{0, 1}</a:t>
            </a:r>
            <a:r>
              <a:rPr lang="en-US" sz="2800" baseline="30000" dirty="0" smtClean="0">
                <a:sym typeface="Symbol"/>
              </a:rPr>
              <a:t>n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5496" y="1844824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Construct a CPA-secure encryption cipher for </a:t>
            </a:r>
            <a:r>
              <a:rPr lang="en-US" dirty="0" smtClean="0">
                <a:solidFill>
                  <a:srgbClr val="0000FF"/>
                </a:solidFill>
              </a:rPr>
              <a:t>messages of length n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818" y="3314692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03" y="3314692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888370" y="3695882"/>
            <a:ext cx="880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032386" y="328498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</a:t>
            </a:r>
            <a:r>
              <a:rPr lang="en-US" dirty="0" err="1" smtClean="0"/>
              <a:t>,k</a:t>
            </a:r>
            <a:endParaRPr lang="en-US" baseline="-25000" dirty="0" smtClean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851920" y="3717032"/>
            <a:ext cx="10688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3923928" y="3284984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  </a:t>
            </a:r>
            <a:endParaRPr lang="en-US" baseline="-250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467544" y="4941168"/>
            <a:ext cx="46085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1988096" y="458112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Secret PRF-key k</a:t>
            </a:r>
            <a:endParaRPr lang="en-US" sz="1600" baseline="-25000" dirty="0" smtClean="0"/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979712" y="494116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(key-agreement)  </a:t>
            </a:r>
            <a:endParaRPr lang="en-US" sz="1600" baseline="-25000" dirty="0" smtClean="0"/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496882" y="371703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5868144" y="3356992"/>
            <a:ext cx="99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c</a:t>
            </a:r>
            <a:r>
              <a:rPr lang="en-US" sz="1600" dirty="0" err="1" smtClean="0"/>
              <a:t>,k</a:t>
            </a:r>
            <a:endParaRPr lang="en-US" sz="1600" baseline="-250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6336196" y="620688"/>
            <a:ext cx="2124236" cy="1112541"/>
            <a:chOff x="6336196" y="620688"/>
            <a:chExt cx="2124236" cy="1112541"/>
          </a:xfrm>
        </p:grpSpPr>
        <p:sp>
          <p:nvSpPr>
            <p:cNvPr id="22" name="Cloud Callout 21"/>
            <p:cNvSpPr/>
            <p:nvPr/>
          </p:nvSpPr>
          <p:spPr>
            <a:xfrm>
              <a:off x="6336196" y="620688"/>
              <a:ext cx="2124236" cy="111254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614610" y="900009"/>
              <a:ext cx="15674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Fixed-length encryption</a:t>
              </a:r>
              <a:endParaRPr lang="en-US" sz="1600" baseline="-25000" dirty="0" smtClean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466" y="3140968"/>
            <a:ext cx="2232248" cy="1080120"/>
            <a:chOff x="1752466" y="3140968"/>
            <a:chExt cx="2232248" cy="1080120"/>
          </a:xfrm>
        </p:grpSpPr>
        <p:sp>
          <p:nvSpPr>
            <p:cNvPr id="45" name="Rectangle 44"/>
            <p:cNvSpPr/>
            <p:nvPr/>
          </p:nvSpPr>
          <p:spPr>
            <a:xfrm>
              <a:off x="1752466" y="3140968"/>
              <a:ext cx="2099454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1824474" y="3140968"/>
              <a:ext cx="216024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Enc</a:t>
              </a:r>
              <a:r>
                <a:rPr lang="en-US" sz="1600" baseline="-25000" dirty="0" err="1" smtClean="0"/>
                <a:t>k</a:t>
              </a:r>
              <a:r>
                <a:rPr lang="en-US" sz="1600" dirty="0" smtClean="0"/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&gt;&gt; r </a:t>
              </a:r>
              <a:r>
                <a:rPr lang="en-US" sz="1600" dirty="0"/>
                <a:t>in {0, 1}</a:t>
              </a:r>
              <a:r>
                <a:rPr lang="en-US" sz="1600" baseline="30000" dirty="0" smtClean="0"/>
                <a:t>n</a:t>
              </a:r>
              <a:endParaRPr lang="en-US" sz="16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&gt;&gt; c </a:t>
              </a:r>
              <a:r>
                <a:rPr lang="en-US" sz="1600" dirty="0"/>
                <a:t>= (r, m</a:t>
              </a:r>
              <a:r>
                <a:rPr lang="en-US" sz="1600" dirty="0">
                  <a:sym typeface="Symbol"/>
                </a:rPr>
                <a:t>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dirty="0">
                  <a:sym typeface="Symbol"/>
                </a:rPr>
                <a:t>(r)</a:t>
              </a:r>
              <a:r>
                <a:rPr lang="en-US" sz="1600" dirty="0"/>
                <a:t>) 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76256" y="3140968"/>
            <a:ext cx="2232248" cy="1080120"/>
            <a:chOff x="6876256" y="3140968"/>
            <a:chExt cx="2232248" cy="1080120"/>
          </a:xfrm>
        </p:grpSpPr>
        <p:sp>
          <p:nvSpPr>
            <p:cNvPr id="53" name="Rectangle 52"/>
            <p:cNvSpPr/>
            <p:nvPr/>
          </p:nvSpPr>
          <p:spPr>
            <a:xfrm>
              <a:off x="6876256" y="3140968"/>
              <a:ext cx="2099454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6948264" y="3369186"/>
              <a:ext cx="21602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Dec</a:t>
              </a:r>
              <a:r>
                <a:rPr lang="en-US" sz="1600" baseline="-25000" dirty="0" smtClean="0"/>
                <a:t>k</a:t>
              </a:r>
              <a:r>
                <a:rPr lang="en-US" sz="1600" dirty="0" smtClean="0"/>
                <a:t>(c = (c0,c1))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&gt;&gt; m = c1 </a:t>
              </a:r>
              <a:r>
                <a:rPr lang="en-US" sz="1600" dirty="0" smtClean="0">
                  <a:sym typeface="Symbol"/>
                </a:rPr>
                <a:t> 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(c0) </a:t>
              </a:r>
              <a:endParaRPr 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1427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8" grpId="0"/>
      <p:bldP spid="77" grpId="0"/>
      <p:bldP spid="92" grpId="0"/>
      <p:bldP spid="93" grpId="0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Security Proof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395536" y="4139788"/>
            <a:ext cx="813690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Theorem. If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is a PRF, then </a:t>
            </a:r>
            <a:r>
              <a:rPr lang="en-US" dirty="0" smtClean="0">
                <a:sym typeface="Symbol"/>
              </a:rPr>
              <a:t> is a CPA-secure scheme.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512" y="378904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23528" y="4797152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Proof: On the board.</a:t>
            </a:r>
            <a:endParaRPr lang="en-US" sz="28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818" y="1391962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03" y="1391962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752466" y="1218238"/>
            <a:ext cx="209945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88370" y="1773152"/>
            <a:ext cx="880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32386" y="136225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</a:t>
            </a:r>
            <a:r>
              <a:rPr lang="en-US" dirty="0" err="1" smtClean="0"/>
              <a:t>,k</a:t>
            </a:r>
            <a:endParaRPr lang="en-US" baseline="-25000" dirty="0" smtClean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51920" y="1794302"/>
            <a:ext cx="10688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23928" y="1362254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  </a:t>
            </a:r>
            <a:endParaRPr lang="en-US" baseline="-25000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67544" y="3018438"/>
            <a:ext cx="46085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988096" y="2658398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Secret PRF-key k</a:t>
            </a:r>
            <a:endParaRPr lang="en-US" sz="1600" baseline="-25000" dirty="0" smtClean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979712" y="3018438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(key-agreement)  </a:t>
            </a:r>
            <a:endParaRPr lang="en-US" sz="1600" baseline="-25000" dirty="0" smtClean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496882" y="179430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868144" y="1434262"/>
            <a:ext cx="99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c</a:t>
            </a:r>
            <a:r>
              <a:rPr lang="en-US" sz="1600" dirty="0" err="1" smtClean="0"/>
              <a:t>,k</a:t>
            </a:r>
            <a:endParaRPr lang="en-US" sz="1600" baseline="-25000" dirty="0" smtClean="0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835696" y="1218238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Enc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(m)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&gt;&gt; r </a:t>
            </a:r>
            <a:r>
              <a:rPr lang="en-US" sz="1600" dirty="0"/>
              <a:t>in {0, 1}</a:t>
            </a:r>
            <a:r>
              <a:rPr lang="en-US" sz="1600" baseline="30000" dirty="0" smtClean="0"/>
              <a:t>n</a:t>
            </a:r>
            <a:endParaRPr lang="en-US" sz="1600" dirty="0" smtClean="0"/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&gt;&gt; c </a:t>
            </a:r>
            <a:r>
              <a:rPr lang="en-US" sz="1600" dirty="0"/>
              <a:t>= (r, m</a:t>
            </a:r>
            <a:r>
              <a:rPr lang="en-US" sz="1600" dirty="0">
                <a:sym typeface="Symbol"/>
              </a:rPr>
              <a:t> </a:t>
            </a:r>
            <a:r>
              <a:rPr lang="en-US" sz="1600" dirty="0" err="1">
                <a:sym typeface="Symbol"/>
              </a:rPr>
              <a:t>F</a:t>
            </a:r>
            <a:r>
              <a:rPr lang="en-US" sz="1600" baseline="-25000" dirty="0" err="1">
                <a:sym typeface="Symbol"/>
              </a:rPr>
              <a:t>k</a:t>
            </a:r>
            <a:r>
              <a:rPr lang="en-US" sz="1600" dirty="0">
                <a:sym typeface="Symbol"/>
              </a:rPr>
              <a:t>(r)</a:t>
            </a:r>
            <a:r>
              <a:rPr lang="en-US" sz="1600" dirty="0"/>
              <a:t>) 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76256" y="1218238"/>
            <a:ext cx="209945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6948264" y="1446456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Dec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(c = (c0,c1))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&gt;&gt; m = c1 </a:t>
            </a:r>
            <a:r>
              <a:rPr lang="en-US" sz="1600" dirty="0" smtClean="0">
                <a:sym typeface="Symbol"/>
              </a:rPr>
              <a:t> </a:t>
            </a:r>
            <a:r>
              <a:rPr lang="en-US" sz="1600" dirty="0" err="1" smtClean="0">
                <a:sym typeface="Symbol"/>
              </a:rPr>
              <a:t>F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(c0)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4821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Recall Security Proof of PRG-based Scheme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" name="AutoShape 2" descr="data:image/jpeg;base64,/9j/4AAQSkZJRgABAQAAAQABAAD/2wCEAAkGBxQTEhQUExQWFhUXFxwYGBUYGBgcGhkcGBkYFxoaGRgZHCggGBwlHhwYITIiJSkrLi4uHR8zODMsNygtLisBCgoKDg0OGxAQGy8lICQsLCw0NC0tLCwsLCwsLCwsLCwvLCwsLCwsLCwsLCwsLCwsLCwsLCwsLCwsLCw0LCwsLP/AABEIALkBCAMBIgACEQEDEQH/xAAcAAEAAQUBAQAAAAAAAAAAAAAABgIDBAUHAQj/xABDEAABAwIDBAcFBgQGAAcAAAABAAIDBBEFEiEGMUFRBxMiYXGBkTJSobHBFCNCktHwQ2Jy4TNTY6Ky0hYXJXOC0/H/xAAaAQACAwEBAAAAAAAAAAAAAAAAAwECBAUG/8QAMREAAgIBAgQDCAEEAwAAAAAAAAECAxEEIQUSMUFRkdETIjJhcYGhwbEGQvDxFBXh/9oADAMBAAIRAxEAPwDuKIiACIiACIiACIiACLEq69rNPad7o+vJYEj3yHt9lvug8O88VzNZxWjTbN5l4L9+A2FMpbvZGfNiLG6XueTdVjur3n2Whve43PoN3qrbIwNwVS83qOPaqz4Gor5dfNjlXBdihz5Dvk9BZedUfff+Yq4i5s9XfN5lNv7l/oWnU4O8uPmV6Yj77/zO/VXES1dYt+Z+ZOWW7SDdIfPX5qptdK3eGu+BVSLRXxLVVv3bH99/5Iwn1SL0WKsPtXYe/wDULOa4EXBuOYWnkja5YdnRHsEj5enFdrS/1DLpdHPzXp/oq6Iy+HZklRauixgHsyDK7n+E/otovS0aiu+PNW8ozThKDxJBEROKBERABERABERABERABERABERABERABERABaqtxDN2Yje+944a2sO/vVjEKzrT1bCcoPaPA9w7vmq4IsosvMcV4zyt00P6v09fI1V1KK5pdfAopqYN7zzVOJ1jYYnyv9mNpcbb7NF9FkrWbSUBnpZ4gdZIntHiWkD4ry8cSmufo3uNzl7kPk6TQfZg/M/6BqxJOkqX8McY8cx+oXNYpnud1bWSOkGhjYxznAjTcAt1R7IYjLupXMB4yuaz4E3HovSy4dpq/iwvq/VmjnpS6EqPSTP7sfof1Wx2d6RzLUx080bQZTla9pOjrXAcDwNt91oKPoqq3f4s8MY4hrXPPzaFJ8A6MKenljmdLLLJGczc2VrAbb8rRf1Ky2/9fGLWU3jtnr236dfmLnOLW0SdojQi4IoKL7abWii6tobnkkuQCbAAaEm2vFShR7anY+CuyGUva5gIa9hAIB3ixBBHkn6Z1Kxe1+H/ADBK6kLk6R5j+GP8p/7Kg9Ikt9YoyO64/VUYj0VStJ6mqDhwEkZv+Zht8FGq3YvEI9eqbJ/7bh8nWXerp0NnwuP32/nBpVsevIS6LpBYSBJFlBNi4OvYHS9iF0HDcWMZa13aj3A8Wjn3hfOkFHUSTspzDIx5cA4OY4ZRfUnu713uJnZF+W/6qupzoZxnS8N5zvlNbEJxuTTWxNIpA4BzTcHUFVKIYbiBgfYkmJ28e6eY7ualzXXFxqCvR6LWQ1VfMuvdeBzrqXXLDPURFsEhERABERABERABERABEVptQ0313G3pogCsO8lUoV0hbRshgdlfYgE3BsQbaWPBW6ba5xhjeTvY0mw3EtuVDZOCaVEzWNJcQAodh21XX9fALlzCO2NOy4aA8Sbhw4aWUD2021c4iOImR7tGsbclx4WA1KkvR1srJTQOdKCZpXCSTkLCzWDuA9Tdc/ids4UNV55ntss/X8DqIrnzLoiX0MOULJVpsltDoeSrzheAkpJ+91NMm28lSEIiqVLfUi9wACd5tv8AFXLIilgERFABFbkmA3qpj7hTgMPqVIiKAPHMBWsqowDototdXR2N+aZW9xtL941ssSqa5UVEtt6xxKtCTwbcF+YAiy2eyuJ2P2d53axnmOLfLh3eC1F1i1L3MLXt9phBHl+7ea2aDUvTXKXbv9BN1ashg6QixsOrGzRtkbucL25HcQe8G4WSvcpprKOKERFIBERABERABERABRHEA8R/d9rkTx7/ABKlyhmIVJjaRqcpIB8DZUl2LROU7YYXVSuvMzq4Gm7nF3tDi1oHErKxDHmxx3BAaBp4W0C123FdNUHqo8zr6EgEgDiSd3P0Xm0DGMp7mNjrM7LiN+lgb+SsQb7ovhJdLWTWDn9iJpaAQ0auduvqdL8l1HAsVDpTGCD2brj2IY4+KSOONjpHOYOw0XPZbvA8rKPUO2lTTVvXyxvYwjIWOa4aX3i/G6rlZwSfTlVSNeNRrwPJRp07WyOjDgXNsdOR42UBxHpVYYz1chJy3sLkrnVDt1UsmlmYWXeAPvGk9kEkAajmbrncQ4dHVQzFYn49PMbVd7N4fQ+kYqkW1/f71VFRiDWgkkBo3uJAA7ySdF88VXSjXOBAka082saPncqMYnjs9QbzSvf/AFOJHkNy41X9O2t+/JJfLL9Bj1EM7Jn0RinSRQQ3zVDXkcIgX+V26fFRur6bYB/h08j+8uDfhquICFxGY9kczpfw5q2QOZXUr4BpIfEnL6v0wJd0n0O1QdOTL9ukcBzbKHfAtCkOEdLmHzWD3uhJ4SN0/M24XzpZveqVNnAtHPpFr6N/vJCtkfWb66OZofFI2Rh3OY4OB8wVcw+r1ylfKeH4pNTuzQyPjd/KSPUbj5qcYF0qVEbgahjZW7iW9l//AFPoFytRwC2KfsmpLyfobIamDjyzPoN1QFdzLj9f0uwBgdDE97zwfZrR4kXJ8lBNoukWtqszXy9Ww/w4btHm6+Y+qy0cB1VnxLlXz9P9C7LK49Hk7ntBt7RUpLZJ2l7d8bO24HkQ3d5lQDGOmZpP3NNp70jreeVo+ZXI2scRm9lvM8fDmrLg3hc/Bd7T8A0tSzNOT+e34X/oh3y/t2J/U9KtQ7+HB+R//wBiu0PSeQfvYdP5HfR36rnWYch8f1XmnfdbHw3StY5F9solai1f3HdcK2+opQLyiJ3KQZfjuUhdUse3MxzXA8WkH5L5pabaquOdzfZJHgSPksFnAq28wk1+fQdHWSXVH0SzpFp8MjMc7XvcXZmNjAvY+0SSQBr810nCMSjqYI54jeORoc02sbHmOBG5fGLmPkJNnOIuSdTYDnyX2BsZhn2agpYb3LIWAnX2iAXaEAgXJ3i669Ffsq415zhGayXNJyN0iImlAiIgAiIgAiIgAoxiLPvZAB2dPUjVSZ7rAk7hqtIdxcd7iSqTeC0VkgW0Tw1rgeS5LtFjwdDHGNS2R3PVocHAeHCy6dt6/sv8PouGOgfJKWMBc4vIDQOJNlZEHSdl6kVM09W4a3EbNDyzPPjq1SLq85DbZr8C2/wUk6MNgG09CWVQzPldnLb+xoBYEbipdheAxUrnFty14sc2uXuBtuIXK1Ghnbfz8238GiNyUOXBbwTAaOki7EcTcwu92Vt3G2pK4nt5gVDUV0gph1VmAuyewXEuF8vC9uC6ftTOxkbg14y247x+9FybB25pZpd4e4Na7XtBt7kd1zbyK16mx1UtrZroUqjzTwzneJULoZHRu3tNtN3j4KzAbEG17a93mpP0g0uWZj+D4xrzLSQfoovG290+iz2kIz8Rc44bRXLKXEkm/wC+C8yhU8dVUE4pg9K8LV5deKSTxzV4CrgHzVsqrAuPjIDSdzhceFy35gryE63Iv3LLxGGzKfvjv/vefqsJqF1AuySF2rv34Ki68BRSRgWXtu75rxhVR/fr8lBJQQr1DTdZIxnvOAVpzfVb3YmkMlS3TRgLvoPml2zUIOXgi0VmSRNfsbGsLGNDRa1gO74rr/RRignwynAcC6FvUvAdmIMfZGbsjKSADbWwI1O88yqKQtF1PehrA309JLI5zSKiUyta29mtsGi9x7RtquZwyxycsmrVRSw0T9ERdYxhERABERABERAGDiz7NA951vTX6LW1b+zZe7Ty5XROsbWeCeAvktf4rR1mKC2/VLfxDEtiE9INUA1/f/8Aii3R21jGGdwGdzyQeQB4ed9ys9IWLh7urabucbfRax1f1UbI2mw3abyr4KHe8B2nB0BBFtT4b/BZ2NbTsbGdQFxLBMRqALtjsPeebX8tT8FtJqR8/wDjvLm+4wkA/wBR3nwFllt1dVfV+Q2NMn2MOeqdWSulkv1AJDGagSEXuTbez57uaz423sAOXgP0VwQ6gDQDcLWAAvZZ2HUfPVcHU6qVj5n07I3V1qCwupo9ucIM1JmaLuiOa3HL+L9fJcn3L6O+zdnX0XHNuNlzTyGSMfcu/wBh4g9y2cI1kWvYy+3oI1VOPfRF145eFeXXeyYivL+9fC69DV7r3o1p3KQyVNboR+v0XtLSOke2MDtOcB4X/d1fBbGNO1Id3Jv6uUy2HwIt+9kb23aAH8IO+/eVn1V0aa3N9S1cXOWEWtscJb9mY+Mf4QDT3t9m/qAoIF3arowWEEAgggjuOllyDaTBXU8hsCYyeyeXcVg4bq1ZHkk9x19eHzI1IXuVUhVtHJdZeBnAZ5+vgq8t/wBdUfHobkeFwT8FXE5jRcjM7gOHnz8FOCOZHkkFmgnQn2R3c10ro+wjqo8zh236nmBwH1UZwHBnveJpx3taRx4E8h3LpmBxaarh8W1a5PZw+5t0tLzlleLtswronR6f/Tqf+k/83LnO0klma/uy6N0eNthtJfjEHfmJd9Uvgq+Jl9b2RIkRF3jAEREAEREAEREAauslLMzZGF8R/Fa9r3NnAai3NRXGcIpJASyZ0W/S2Zv6hT5azEsAp579bE0k7yLtd+ZpB+Kq4k5PmzHtmWxzlzq2J5/htDZC5x4DKBc35BdC2q2Hp6CCmdEM0heRJM+5e8luYdzGix0Fl0HCNhKCmkEsVM0SA3D3ufI5p5tMjnZfKywulKnzUWbiyRpHndh+BStSs0yXyL0v30cqC3OG02YX1WnAUqwaOzV5K6eInahDmMd1IAVscNjYTYuAPJUVEZJ7IuVq4Ng55pc8s5haDoGavcPHc1IThNPnlgpN8nYnMWFtcNCFrsW2VEjSNCCLEHULS4rs9WUtnU9RLIwbwcpcB4WF/JWYMerWtvnY8cbgg/VTVorprnommvJr7CHau780QjaPormaS6mAd/pk/wDEk/NQatwOpiJEsErT3sdb1GhXdDtRVb30+Yc2kH4XuqRtsAbSQvHcWu+Vl2Kddrqliyvm/kVKiqW6eDgrBLuDXeGUrNotnKqY9mF/i4ZR8V3an2uozq5uTy/sthHtLh+8vHn/AGU2cZvS2pf8/oX/AMaC7+RzHZzo9cwh7xmeO7sg93PzXRcK2ayjUHv33Wxbtrh7d0rfRVf+PKH/ADh6LjajU6u95lF+Q+GIL3UUTYKSNAfRRrGdjXPv2bg8CNFv5ukehG55d4AlYn/mdTk2bHK48g0/oqUw1kXzQg/IJWJrc5jiHRfNc9Xp3G5Hqta/owrx+Bh784+tl0/EOkVzgRHSPvzeQ0fFRSr2nr6kOyvZCwGxDbk6Lv6a3iUlvFL6iXGkjTOjqdus0kMY4nNmPoNFnUcOH0ZBBNRLwNrgH+Vo089VqZQ97pTLI9+QDffVxOgsN/8AddJ6OthxFGypqWds6sYfwg8SOfyTtZbKmrmvn17R2z+/qRUoyl7q8zTwRVcrg58JhjO64N3Dy3KaYfTWYO5baqqmg2HoqZ5W5b6bl5q3Uu3GI4R064KJA9uKnKx3cCu17O0ZhpKaI744Y2HxYxrfouH4zF9praan/wAyZrSDpdoN3f7QV38Bep4TW40Zfc5utknZhHqIi6hjCK0+doc1hPacCQO5trn4j1V1ABF4CvUAEREAEREAFrdpaHrqWeO1y6N2UDfmAu34gLZIoaysEp4Pn+gGYg8D9VLKcWGixcUwsQVc0drDNmZbk7tDduA1Hkr8Tl4jVLlscH2PQUyWE/EzKKcB1yttFUg8VGyNVsoH6LJOPcq9zexVJ53C1OM4Lna+SADNrdnveF9xVbJiFlQ1CiqydE+et4f4YqdSkiO0EsbowHXY/UFrgQdOV+9Y84YJIxmGrg0HxupoHB28NJO9rgC0+u496tVuGUM2VklOxrswsQ0Nc0jXsubqN3Bep0XEIaiOOkl2/f0MNkXF7ojlRStLeBUcfh7OvjHZ7TuW/fzXUKjZqkO7Oz+mV9vQkrVzbG0BkjN5S4PuD1snInnZdHKXcW5cz6ETrcNZYgNaPABR+ip4zUxNcG6l2hG+zHFdYqtk6TW7pfASu/W61kWyuHfaIrRG4DibySG9hxu4+inKWxXKbzgi1bSMDTYAeAt9FqMFcz7Q67how/MLqtVgNAAbwg9xc+3pmVnCWUbZH5KeJmVoGjG8zxtqjKSwH2OWYxM0kiMF7jua0Fx9GglZeHbHVxp22gbHmu4vkkaB2t2gJdutwXRsWxsRg9W1rT3NAPrZYmG1L6mCPXKwAhx8HHQd5VLdRCqvnm8JAouTNBsnsFSMAlfmmkY/M95uIy5vs5GDeBu7V1vMdxgeyNPoqMfxlkLMkegAtooSKt0j73Nl5Sydmss9rZ07fT18TdVBQXzN02puserxDKFiST5QtNi9dlY5xNrBMro5pDXZhZZvui6kNTir5jqymiOv+pKcrdP6RIe7Tmu2qEdEOBmmoGveCJKk9e4HeA4DID/8MvmTxU3Xr6a1XBRXY5M5c0mwiImFCK4lVuFeNNGRAX55iSfp6LJxXamOJpOl/H6LEZOH181xozKzXdcC5/5fArLx/EYIGlxDAbby0aJefeZZ9DN2Zqny07JHixeXOAtYhpcctxzstotXsxO59LC917ubm1BBsSS3Q7tLLaJhUIiIAIiIAIiIAhvSHh3ZZUtGrOy/fq1x0Pkfn4KLMdxXV6mBr2OY8Xa4FpHMEWK5NXUrqaZ0D9w1a73mncfp4hed4xpWmro/c6WjtyuR9UZMQWWxYEb1kxSaLgPc2mVmXhlVrOvC5VwQ2Z9PVLYNma4WcAbbjxCjD3FpuFkU+IA6X1UOG+Y9V5kNKXU31RG+14+2OW4/FainkeJ484c2194O/KVkxVpbxPisyLE777HxXRp4vfWsTSkvJ+n4M0tL3iU11UAN60uF1wNVa+uQn5Lfyvhd7TAb9/6KzT0dKx2ZsQa4jU6/qti45Vj4H+PUT7CfgY+I1wAJWmwOrL5ZQwFxyjdfiSpK+WBv8NpPfqsSfHGtBy5R4ABVlxvKxXW8/N+nqWWmkyzJgubWd+Ue63f68FiYxjbIY+rjAa1ugA4f371psU2iJvYqEVlc+peWsJy3s5/DwBSFC/Vy573svskMajV03ZnVGImeQ21A3ngO7vWbCcrdN6xqSmbG3KP2Umlsmy5X7sehOFFc0iqaX1VvZfBjiVcyA3MMf3kxtplBAy35uPZ52zHgtVVVL3ubHEC6R7g1rRvJOgA/fiu8dH2ygw+mDHWdO+zpnjcXe62/4W7h68V1NDpt+dmS+3OxJ2tsLDcF6iLrmUIi8c4AEk2A1JQBzPDa1gqqphcWn7RLY2/1HfVSOLDKXN1krjM8atz3LQeYaBb1XPmgBpe72iS7NxJcSdT33U32MoxKwvecw3Butu8pEHlsbPoSXB6oPZpvaSLWtYXOXytp5LPVqGna32QB4K4U8UeoqQ7WyIAqREQAREQAWk2qwEVUVhYSN1Y48/dP8p/vwW7RVnCM4uMujLRk4vKOMRyljjHIC17TZzTvB/fHcVmtfyU42s2YZVNzNs2do7L/AHv5X23jv4X07+aulfC8xStLHt3tPzHMd43ryuu4fKmWY9Dq03qxfM27JFV1iwo5wVcDlzMY6jjIc/TesKpp76g2PAi6ulyodLZXjlPYhmPFibo9JBoPxAaLOixRjtxHqtZUuzLSz0+vyIKeqYy3exTmfYmJqu8+qturCPxKHuL7WD3WVp5k95ylaWL7lXc12JNV4pa93KP4hjw1s654AalYD6S/tFx8SqoqZrdwAWquiqHzEyubMRwkmPbu1nuj6rZ0zGsaA0WAVtUTTgbymylzbdvAVGWHnuZEs9gtNXV99G3JJsALkknQAAak9yomqnSPbHG1z3vNmsaCS477WG/5LsHRz0bClLamrs+ptdrN7Yb8j+N9tM24agczt02jzuytlr79Sros2DNK0VVU0faXjsNOvUtPDlnI3nhuB1N+jIi66SSwjK3kIiKQC0O1VY5tPLl3n7sHTQuGpPgOC3y0VS0SQSh/+a8fleWj4BQ+hKOZYgB1ZA4WNvDgpL0f44xjSwuHhf4q1WYZEHxgnRzrW8iTr5KZw0NNK0NMMbg0aXY3Tw0SYxx1L52Em0MQ4380ftDCBcn5KzNshRuIJgaLe657fUNcAViVvR/Qyb4iPCSQfDMnblNjVUu132nEIYYASAXOfbc1gBBJ8XZdEW72Y2QpaB0joGEOlIu9xLjZu5oJ3C5J7zv4IpIJEiIgAiIgAiIgAtVtBgENWzLILOF8sg9ppPI8R3HRbVFEoqSwyU2nlHG8c2fqaMnMDJHwlaCRYa9sb2H4d61sWIX8OC7qQovjOwdJPdzWmF5/FF2QTzLPZJ8lyb+Fxk81+TNler7SOb/aweKdeOa2+IdHVYwkxPimbwBJjf6EFv8AuCj1bhVVFpJSzDU6hucad7Lrnz0NsOsTQroPuZLpgseaQdy1MmIsabOu08naH0KHEmcwk+ymuxbmj4mYvFgPxVg4hWW4pnOVgLzyYC469w1KvGix9EQ7UjZvcAsWWcBX6XZ/EJ7dXSS2Ogc8Bg8y8i3opFhPRHVSEGqnZE33IrvfblmIDWnycttWgsfUz2XJ9yDVeJNbxHiVt9n9ha6vs4M6mEi/XS3Fxe3Yj9px377Dv3X6/s/0eUFIWubCJJR/Fl7bgdNWg6MPgApWujVo4Q3e5mlZ2RGdkNh6XDxeJuaYizp36vcN5A4MbfWwt33UmRFsFBERABERABQzbKCaJr3xgujLw/s3u02s67RwO++ut7qZooaySng5S6ozsDge0CHNvx5juuFscEx8NfYktPJ2nz3qjFcLbS1rGNP3cgLmtP4DmsQDxA4ct3JT59BE9ga5jHNtuc0H5pfJkY57GI/HGAX3+awW7Vx3tZX37JUp/hkDkJJAPTMsar2Mo8pIjcy2t2PeCQNbau1V0mL2MWbakyzxQRDtOeL7x2QQXE9wF0W8wfBKaC74I2tL7Ev1c5w4DO4k5e69kViDZoiIAIiIAIiIAIiIAIiIAIiIAtS07HAhzWuB3ggEHxBWBJs5Ru9qlpz4wxn5tW0RGANYzZ2kFrUtOLbrQx/9VsGxNG4AeACrRABERABERABERABERABERABERAGh2swR1QxjoyBLE67LmwINszSbG17A+IHesWmx2SOMdbBKwjfdpO7vbdSheFVcd8k57EWj20itcub6rAr9rnTAxUo6yR2gDeF+JP4R3mwUqKu0m/yU4DKK6CEsijYTctY1pPMgAXRX0U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107504" y="2123564"/>
            <a:ext cx="633670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Theorem. If G is a PRG, then </a:t>
            </a:r>
            <a:r>
              <a:rPr lang="en-US" dirty="0" smtClean="0">
                <a:sym typeface="Symbol"/>
              </a:rPr>
              <a:t> is a CO-secure scheme.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6512" y="198884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79512" y="2543998"/>
            <a:ext cx="3168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Proof: Assume </a:t>
            </a:r>
            <a:r>
              <a:rPr lang="en-US" sz="1600" dirty="0" smtClean="0">
                <a:sym typeface="Symbol"/>
              </a:rPr>
              <a:t> is not secure</a:t>
            </a:r>
            <a:endParaRPr lang="en-US" sz="1600" baseline="30000" dirty="0" smtClean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818" y="794412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03" y="794412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752466" y="793740"/>
            <a:ext cx="209945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88370" y="1175602"/>
            <a:ext cx="8800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032386" y="76470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</a:t>
            </a:r>
            <a:r>
              <a:rPr lang="en-US" dirty="0" err="1" smtClean="0"/>
              <a:t>,k</a:t>
            </a:r>
            <a:endParaRPr lang="en-US" baseline="-25000" dirty="0" smtClean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51920" y="1196752"/>
            <a:ext cx="106889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923928" y="764704"/>
            <a:ext cx="936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  </a:t>
            </a:r>
            <a:endParaRPr lang="en-US" baseline="-25000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3528" y="1916832"/>
            <a:ext cx="46085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44080" y="1556792"/>
            <a:ext cx="2007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Secret PRG-key k</a:t>
            </a:r>
            <a:endParaRPr lang="en-US" sz="1600" baseline="-25000" dirty="0" smtClean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496882" y="1196752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868144" y="836712"/>
            <a:ext cx="9968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/>
              <a:t>c</a:t>
            </a:r>
            <a:r>
              <a:rPr lang="en-US" sz="1600" dirty="0" err="1" smtClean="0"/>
              <a:t>,k</a:t>
            </a:r>
            <a:endParaRPr lang="en-US" sz="1600" baseline="-25000" dirty="0" smtClean="0"/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824474" y="793740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Enc</a:t>
            </a:r>
            <a:r>
              <a:rPr lang="en-US" sz="1600" baseline="-25000" dirty="0" err="1" smtClean="0"/>
              <a:t>k</a:t>
            </a:r>
            <a:r>
              <a:rPr lang="en-US" sz="1600" dirty="0" smtClean="0"/>
              <a:t>(m)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&gt;&gt; c </a:t>
            </a:r>
            <a:r>
              <a:rPr lang="en-US" sz="1600" dirty="0"/>
              <a:t>= </a:t>
            </a:r>
            <a:r>
              <a:rPr lang="en-US" sz="1600" dirty="0" smtClean="0"/>
              <a:t>m</a:t>
            </a:r>
            <a:r>
              <a:rPr lang="en-US" sz="1600" dirty="0" smtClean="0">
                <a:sym typeface="Symbol"/>
              </a:rPr>
              <a:t> G(k)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6876256" y="793740"/>
            <a:ext cx="209945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6948264" y="793740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Dec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(c)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&gt;&gt; m = c </a:t>
            </a:r>
            <a:r>
              <a:rPr lang="en-US" sz="1600" dirty="0" smtClean="0">
                <a:sym typeface="Symbol"/>
              </a:rPr>
              <a:t> G(</a:t>
            </a:r>
            <a:r>
              <a:rPr lang="en-US" sz="1600" dirty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) </a:t>
            </a:r>
            <a:endParaRPr lang="en-US" sz="1600" dirty="0" smtClean="0"/>
          </a:p>
        </p:txBody>
      </p:sp>
      <p:sp>
        <p:nvSpPr>
          <p:cNvPr id="2" name="Left Arrow 1"/>
          <p:cNvSpPr/>
          <p:nvPr/>
        </p:nvSpPr>
        <p:spPr>
          <a:xfrm rot="5400000" flipH="1">
            <a:off x="3203848" y="2688014"/>
            <a:ext cx="360040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9512" y="2934236"/>
            <a:ext cx="5040560" cy="977914"/>
            <a:chOff x="4355976" y="3284984"/>
            <a:chExt cx="5040560" cy="977914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355976" y="3450486"/>
              <a:ext cx="31683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A, p(n): </a:t>
              </a:r>
              <a:endParaRPr lang="en-US" sz="1600" baseline="30000" dirty="0" smtClean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72472" y="3284984"/>
              <a:ext cx="4024064" cy="977914"/>
              <a:chOff x="5588496" y="5013176"/>
              <a:chExt cx="4024064" cy="977914"/>
            </a:xfrm>
          </p:grpSpPr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+ 1/p(n)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8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29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3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33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34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3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PrivK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3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39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co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36" name="Double Bracket 35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3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ym typeface="Symbol"/>
                    </a:rPr>
                    <a:t>&gt;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804248" y="5402833"/>
            <a:ext cx="720080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sym typeface="Symbol"/>
              </a:rPr>
              <a:t>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059832" y="5330825"/>
            <a:ext cx="59950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800" dirty="0" smtClean="0"/>
              <a:t>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744760" y="5710940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19672" y="5300378"/>
            <a:ext cx="1213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y{0,1}</a:t>
            </a:r>
            <a:r>
              <a:rPr lang="en-US" sz="2400" baseline="30000" dirty="0" smtClean="0">
                <a:latin typeface="Gigi" pitchFamily="82" charset="0"/>
                <a:sym typeface="Symbol"/>
              </a:rPr>
              <a:t>l</a:t>
            </a:r>
            <a:r>
              <a:rPr lang="en-US" sz="2400" baseline="30000" dirty="0" smtClean="0">
                <a:sym typeface="Symbol"/>
              </a:rPr>
              <a:t>(n)</a:t>
            </a:r>
            <a:endParaRPr lang="en-US" sz="2400" baseline="30000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4139952" y="4581128"/>
            <a:ext cx="2583904" cy="761311"/>
            <a:chOff x="2195736" y="3099737"/>
            <a:chExt cx="2583904" cy="761311"/>
          </a:xfrm>
        </p:grpSpPr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2195736" y="3284984"/>
              <a:ext cx="2384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Let us run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275856" y="3099737"/>
              <a:ext cx="1503784" cy="761311"/>
              <a:chOff x="3275856" y="3099737"/>
              <a:chExt cx="1503784" cy="761311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3275856" y="3315761"/>
                <a:ext cx="15037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err="1" smtClean="0"/>
                  <a:t>PrivK</a:t>
                </a:r>
                <a:r>
                  <a:rPr lang="en-US" sz="1400" dirty="0" smtClean="0"/>
                  <a:t>     (n)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627512" y="3553271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/>
                  <a:t>A, </a:t>
                </a:r>
                <a:r>
                  <a:rPr lang="en-US" sz="1400" dirty="0" smtClean="0">
                    <a:sym typeface="Symbol"/>
                  </a:rPr>
                  <a:t>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3699520" y="3099737"/>
                <a:ext cx="63968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400" dirty="0" smtClean="0"/>
                  <a:t>co</a:t>
                </a:r>
                <a:endParaRPr lang="en-US" sz="1400" dirty="0" smtClean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73" name="Straight Connector 72"/>
          <p:cNvCxnSpPr/>
          <p:nvPr/>
        </p:nvCxnSpPr>
        <p:spPr>
          <a:xfrm flipH="1">
            <a:off x="3851920" y="5702479"/>
            <a:ext cx="295116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42"/>
          <p:cNvGrpSpPr/>
          <p:nvPr/>
        </p:nvGrpSpPr>
        <p:grpSpPr>
          <a:xfrm>
            <a:off x="4090480" y="5342438"/>
            <a:ext cx="2702154" cy="338554"/>
            <a:chOff x="1259632" y="1535016"/>
            <a:chExt cx="3046064" cy="617863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baseline="-25000" dirty="0" smtClean="0">
                  <a:sym typeface="Symbol"/>
                </a:rPr>
                <a:t>R</a:t>
              </a:r>
              <a:r>
                <a:rPr lang="en-US" sz="1600" dirty="0" smtClean="0"/>
                <a:t>  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9472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877272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275856" y="6453336"/>
            <a:ext cx="360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H="1">
            <a:off x="3923928" y="61293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4572000" y="5795973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= 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  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923928" y="6566576"/>
            <a:ext cx="2951168" cy="30776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695579" y="6228021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029" y="4818638"/>
            <a:ext cx="1134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ym typeface="Symbol"/>
              </a:rPr>
              <a:t>PRS or RS?</a:t>
            </a:r>
            <a:endParaRPr lang="en-US" sz="1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44480" y="2976046"/>
            <a:ext cx="4024064" cy="977914"/>
            <a:chOff x="5364088" y="4107270"/>
            <a:chExt cx="4024064" cy="977914"/>
          </a:xfrm>
        </p:grpSpPr>
        <p:grpSp>
          <p:nvGrpSpPr>
            <p:cNvPr id="86" name="Group 85"/>
            <p:cNvGrpSpPr/>
            <p:nvPr/>
          </p:nvGrpSpPr>
          <p:grpSpPr>
            <a:xfrm>
              <a:off x="5364088" y="4107270"/>
              <a:ext cx="4024064" cy="977914"/>
              <a:chOff x="5588496" y="5013176"/>
              <a:chExt cx="4024064" cy="977914"/>
            </a:xfrm>
          </p:grpSpPr>
          <p:sp>
            <p:nvSpPr>
              <p:cNvPr id="87" name="Text Box 7"/>
              <p:cNvSpPr txBox="1">
                <a:spLocks noChangeArrowheads="1"/>
              </p:cNvSpPr>
              <p:nvPr/>
            </p:nvSpPr>
            <p:spPr bwMode="auto">
              <a:xfrm>
                <a:off x="8028384" y="5221649"/>
                <a:ext cx="158417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ym typeface="Symbol"/>
                  </a:rPr>
                  <a:t>½</a:t>
                </a:r>
                <a:r>
                  <a:rPr lang="en-US" sz="1600" dirty="0" smtClean="0">
                    <a:sym typeface="Symbol"/>
                  </a:rPr>
                  <a:t> </a:t>
                </a:r>
              </a:p>
              <a:p>
                <a:pPr marL="457200" indent="-457200">
                  <a:spcBef>
                    <a:spcPct val="50000"/>
                  </a:spcBef>
                </a:pP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8" name="Group 83"/>
              <p:cNvGrpSpPr/>
              <p:nvPr/>
            </p:nvGrpSpPr>
            <p:grpSpPr>
              <a:xfrm>
                <a:off x="5588496" y="5013176"/>
                <a:ext cx="2799928" cy="792088"/>
                <a:chOff x="5588496" y="5013176"/>
                <a:chExt cx="2799928" cy="792088"/>
              </a:xfrm>
            </p:grpSpPr>
            <p:grpSp>
              <p:nvGrpSpPr>
                <p:cNvPr id="89" name="Group 81"/>
                <p:cNvGrpSpPr/>
                <p:nvPr/>
              </p:nvGrpSpPr>
              <p:grpSpPr>
                <a:xfrm>
                  <a:off x="5588496" y="5013176"/>
                  <a:ext cx="2143472" cy="792088"/>
                  <a:chOff x="5588496" y="4869160"/>
                  <a:chExt cx="2143472" cy="792088"/>
                </a:xfrm>
              </p:grpSpPr>
              <p:sp>
                <p:nvSpPr>
                  <p:cNvPr id="9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8496" y="5055567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Pr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grpSp>
                <p:nvGrpSpPr>
                  <p:cNvPr id="92" name="Group 80"/>
                  <p:cNvGrpSpPr/>
                  <p:nvPr/>
                </p:nvGrpSpPr>
                <p:grpSpPr>
                  <a:xfrm>
                    <a:off x="5940152" y="4869160"/>
                    <a:ext cx="1791816" cy="792088"/>
                    <a:chOff x="5940152" y="4869160"/>
                    <a:chExt cx="1791816" cy="792088"/>
                  </a:xfrm>
                </p:grpSpPr>
                <p:grpSp>
                  <p:nvGrpSpPr>
                    <p:cNvPr id="93" name="Group 54"/>
                    <p:cNvGrpSpPr/>
                    <p:nvPr/>
                  </p:nvGrpSpPr>
                  <p:grpSpPr>
                    <a:xfrm>
                      <a:off x="5948536" y="4869160"/>
                      <a:ext cx="1503784" cy="792088"/>
                      <a:chOff x="700336" y="5013176"/>
                      <a:chExt cx="1503784" cy="792088"/>
                    </a:xfrm>
                  </p:grpSpPr>
                  <p:sp>
                    <p:nvSpPr>
                      <p:cNvPr id="96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0336" y="5229200"/>
                        <a:ext cx="1503784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err="1" smtClean="0"/>
                          <a:t>PrivK</a:t>
                        </a:r>
                        <a:r>
                          <a:rPr lang="en-US" sz="1600" dirty="0" smtClean="0"/>
                          <a:t>     (n)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97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51992" y="5466710"/>
                        <a:ext cx="639688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A, </a:t>
                        </a:r>
                        <a:r>
                          <a:rPr lang="en-US" sz="1600" dirty="0" smtClean="0">
                            <a:sym typeface="Symbol"/>
                          </a:rPr>
                          <a:t>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  <p:sp>
                    <p:nvSpPr>
                      <p:cNvPr id="98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24000" y="5013176"/>
                        <a:ext cx="1008112" cy="3385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457200" indent="-457200">
                          <a:spcBef>
                            <a:spcPct val="50000"/>
                          </a:spcBef>
                        </a:pPr>
                        <a:r>
                          <a:rPr lang="en-US" sz="1600" dirty="0" smtClean="0"/>
                          <a:t>co</a:t>
                        </a:r>
                        <a:endParaRPr lang="en-US" sz="1600" dirty="0" smtClean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64288" y="5085184"/>
                      <a:ext cx="567680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ym typeface="Symbol"/>
                        </a:rPr>
                        <a:t>= 1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95" name="Double Bracket 94"/>
                    <p:cNvSpPr/>
                    <p:nvPr/>
                  </p:nvSpPr>
                  <p:spPr>
                    <a:xfrm>
                      <a:off x="5940152" y="4869160"/>
                      <a:ext cx="1728192" cy="792088"/>
                    </a:xfrm>
                    <a:prstGeom prst="bracketPair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IN"/>
                    </a:p>
                  </p:txBody>
                </p:sp>
              </p:grpSp>
            </p:grpSp>
            <p:sp>
              <p:nvSpPr>
                <p:cNvPr id="9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820744" y="5261138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=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</p:grpSp>
        </p:grpSp>
        <p:cxnSp>
          <p:nvCxnSpPr>
            <p:cNvPr id="14" name="Straight Connector 13"/>
            <p:cNvCxnSpPr/>
            <p:nvPr/>
          </p:nvCxnSpPr>
          <p:spPr>
            <a:xfrm>
              <a:off x="6444208" y="4653136"/>
              <a:ext cx="1440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619672" y="5961474"/>
            <a:ext cx="1388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1 if b = b’ </a:t>
            </a:r>
          </a:p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0 otherwise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763688" y="594928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6012160" y="4005064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Pr [D(y) = 1]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1475656" y="4005064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Pr [D(G(s)) = 1]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79712" y="3707740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501799" y="3717032"/>
            <a:ext cx="30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0" grpId="0"/>
      <p:bldP spid="2" grpId="0" animBg="1"/>
      <p:bldP spid="42" grpId="0" animBg="1"/>
      <p:bldP spid="43" grpId="0" animBg="1"/>
      <p:bldP spid="46" grpId="0"/>
      <p:bldP spid="80" grpId="0"/>
      <p:bldP spid="82" grpId="0"/>
      <p:bldP spid="84" grpId="0"/>
      <p:bldP spid="6" grpId="0"/>
      <p:bldP spid="99" grpId="0"/>
      <p:bldP spid="101" grpId="0"/>
      <p:bldP spid="102" grpId="0"/>
      <p:bldP spid="23" grpId="0"/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Pseudo Random Permutation (PRP)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67744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63924" y="3173486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(x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, y</a:t>
            </a:r>
            <a:r>
              <a:rPr lang="en-US" sz="1400" baseline="-25000" dirty="0" smtClean="0">
                <a:sym typeface="Symbol"/>
              </a:rPr>
              <a:t>1</a:t>
            </a:r>
            <a:r>
              <a:rPr lang="en-US" sz="1400" dirty="0" smtClean="0">
                <a:sym typeface="Symbol"/>
              </a:rPr>
              <a:t>), (x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, y</a:t>
            </a:r>
            <a:r>
              <a:rPr lang="en-US" sz="1400" baseline="-25000" dirty="0" smtClean="0">
                <a:sym typeface="Symbol"/>
              </a:rPr>
              <a:t>2</a:t>
            </a:r>
            <a:r>
              <a:rPr lang="en-US" sz="1400" dirty="0" smtClean="0">
                <a:sym typeface="Symbol"/>
              </a:rPr>
              <a:t>),…, (</a:t>
            </a:r>
            <a:r>
              <a:rPr lang="en-US" sz="1400" dirty="0" err="1" smtClean="0">
                <a:sym typeface="Symbol"/>
              </a:rPr>
              <a:t>x</a:t>
            </a:r>
            <a:r>
              <a:rPr lang="en-US" sz="1400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, </a:t>
            </a:r>
            <a:r>
              <a:rPr lang="en-US" sz="1400" dirty="0" err="1" smtClean="0">
                <a:sym typeface="Symbol"/>
              </a:rPr>
              <a:t>y</a:t>
            </a:r>
            <a:r>
              <a:rPr lang="en-US" sz="1400" baseline="-25000" dirty="0" err="1" smtClean="0">
                <a:sym typeface="Symbol"/>
              </a:rPr>
              <a:t>k</a:t>
            </a:r>
            <a:r>
              <a:rPr lang="en-US" sz="1400" dirty="0" smtClean="0"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51956" y="3481263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Distinct pairs </a:t>
            </a:r>
            <a:endParaRPr lang="en-US" sz="1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074222"/>
            <a:ext cx="2520280" cy="482570"/>
            <a:chOff x="467544" y="1804754"/>
            <a:chExt cx="2520280" cy="482570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Perm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(2</a:t>
              </a:r>
              <a:r>
                <a:rPr lang="en-US" sz="1600" baseline="30000" dirty="0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179512" y="3429000"/>
            <a:ext cx="2279053" cy="450633"/>
            <a:chOff x="251520" y="3100898"/>
            <a:chExt cx="2279053" cy="450633"/>
          </a:xfrm>
        </p:grpSpPr>
        <p:grpSp>
          <p:nvGrpSpPr>
            <p:cNvPr id="43" name="Group 42"/>
            <p:cNvGrpSpPr/>
            <p:nvPr/>
          </p:nvGrpSpPr>
          <p:grpSpPr>
            <a:xfrm>
              <a:off x="251520" y="3140968"/>
              <a:ext cx="733461" cy="338554"/>
              <a:chOff x="611560" y="2060848"/>
              <a:chExt cx="733461" cy="33855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611560" y="2060848"/>
                <a:ext cx="733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ym typeface="Symbol"/>
                  </a:rPr>
                  <a:t>Perm</a:t>
                </a:r>
                <a:r>
                  <a:rPr lang="en-US" sz="1600" baseline="-25000" dirty="0" err="1" smtClean="0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 is a PRF if </a:t>
            </a:r>
            <a:r>
              <a:rPr lang="en-US" dirty="0" smtClean="0">
                <a:solidFill>
                  <a:srgbClr val="FF0000"/>
                </a:solidFill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</a:rPr>
              <a:t>negl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endParaRPr lang="en-US" dirty="0" smtClean="0"/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300192" y="530033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 </a:t>
            </a:r>
            <a:r>
              <a:rPr lang="en-US" sz="2000" dirty="0" err="1" smtClean="0">
                <a:sym typeface="Symbol"/>
              </a:rPr>
              <a:t>negl</a:t>
            </a:r>
            <a:r>
              <a:rPr lang="en-US" sz="2000" dirty="0" smtClean="0">
                <a:sym typeface="Symbol"/>
              </a:rPr>
              <a:t>(n)</a:t>
            </a:r>
            <a:endParaRPr lang="en-US" sz="2000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1115616" y="5206260"/>
            <a:ext cx="2736304" cy="544126"/>
            <a:chOff x="1691680" y="4581128"/>
            <a:chExt cx="2736304" cy="54412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</a:rPr>
                <a:t>) = 1]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( )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67744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87624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D‘s randomness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067944" y="5134833"/>
            <a:ext cx="2736304" cy="544126"/>
            <a:chOff x="1691680" y="4581128"/>
            <a:chExt cx="2736304" cy="544126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</a:rPr>
                <a:t>) = 1]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 )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051720" y="6093296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888432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63888" y="520684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-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827584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012160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12" y="39330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6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95736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/>
              <a:t>PPT distinguisher 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736304" cy="584776"/>
            <a:chOff x="467544" y="1804754"/>
            <a:chExt cx="2520280" cy="584776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sym typeface="Symbol"/>
                </a:rPr>
                <a:t>Perm</a:t>
              </a:r>
              <a:r>
                <a:rPr lang="en-US" sz="1600" baseline="-25000" dirty="0" err="1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 = {f</a:t>
              </a:r>
              <a:r>
                <a:rPr lang="en-US" sz="1600" baseline="-25000" dirty="0" smtClean="0"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, f</a:t>
              </a:r>
              <a:r>
                <a:rPr lang="en-US" sz="1600" baseline="-25000" dirty="0" smtClean="0">
                  <a:sym typeface="Symbol"/>
                </a:rPr>
                <a:t>2</a:t>
              </a:r>
              <a:r>
                <a:rPr lang="en-US" sz="1600" dirty="0" smtClean="0">
                  <a:sym typeface="Symbol"/>
                </a:rPr>
                <a:t>, …, f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 smtClean="0"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(2</a:t>
              </a:r>
              <a:r>
                <a:rPr lang="en-US" sz="1600" baseline="30000" dirty="0" smtClean="0">
                  <a:sym typeface="Symbol"/>
                </a:rPr>
                <a:t>n</a:t>
              </a:r>
              <a:r>
                <a:rPr lang="en-US" sz="1600" dirty="0" smtClean="0"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F: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x {0, 1}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 {0, 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235932" y="3140968"/>
            <a:ext cx="276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(x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y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), (x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, y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),…, (</a:t>
            </a:r>
            <a:r>
              <a:rPr lang="en-US" sz="1600" dirty="0" err="1" smtClean="0">
                <a:sym typeface="Symbol"/>
              </a:rPr>
              <a:t>x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 smtClean="0">
                <a:sym typeface="Symbol"/>
              </a:rPr>
              <a:t>y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164288" y="528320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 </a:t>
            </a:r>
            <a:r>
              <a:rPr lang="en-US" sz="2000" dirty="0" err="1" smtClean="0">
                <a:sym typeface="Symbol"/>
              </a:rPr>
              <a:t>negl</a:t>
            </a:r>
            <a:r>
              <a:rPr lang="en-US" sz="2000" dirty="0" smtClean="0">
                <a:sym typeface="Symbol"/>
              </a:rPr>
              <a:t>(n)</a:t>
            </a:r>
            <a:endParaRPr lang="en-US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5117703"/>
            <a:ext cx="3024336" cy="544126"/>
            <a:chOff x="1691680" y="4581128"/>
            <a:chExt cx="3024336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3024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(1</a:t>
              </a:r>
              <a:r>
                <a:rPr lang="en-US" sz="2000" baseline="30000" dirty="0" smtClean="0">
                  <a:solidFill>
                    <a:srgbClr val="0000FF"/>
                  </a:solidFill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195736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851920" y="518971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876256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/>
              <a:t>|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235932" y="3520753"/>
            <a:ext cx="312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</a:t>
            </a:r>
            <a:r>
              <a:rPr lang="en-US" sz="1600" dirty="0" smtClean="0">
                <a:latin typeface="Gigi" pitchFamily="82" charset="0"/>
                <a:sym typeface="Symbol"/>
              </a:rPr>
              <a:t>y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smtClean="0">
                <a:latin typeface="Gigi" pitchFamily="82" charset="0"/>
                <a:sym typeface="Symbol"/>
              </a:rPr>
              <a:t>x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), (</a:t>
            </a:r>
            <a:r>
              <a:rPr lang="en-US" sz="1600" dirty="0" smtClean="0">
                <a:latin typeface="Gigi" pitchFamily="82" charset="0"/>
                <a:sym typeface="Symbol"/>
              </a:rPr>
              <a:t>y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smtClean="0">
                <a:latin typeface="Gigi" pitchFamily="82" charset="0"/>
                <a:sym typeface="Symbol"/>
              </a:rPr>
              <a:t>x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),…, (</a:t>
            </a:r>
            <a:r>
              <a:rPr lang="en-US" sz="1600" dirty="0" err="1">
                <a:latin typeface="Gigi" pitchFamily="82" charset="0"/>
                <a:sym typeface="Symbol"/>
              </a:rPr>
              <a:t>y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, </a:t>
            </a:r>
            <a:r>
              <a:rPr lang="en-US" sz="1600" dirty="0" err="1">
                <a:latin typeface="Gigi" pitchFamily="82" charset="0"/>
                <a:sym typeface="Symbol"/>
              </a:rPr>
              <a:t>x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5106670"/>
            <a:ext cx="1152128" cy="338554"/>
            <a:chOff x="2195736" y="5682734"/>
            <a:chExt cx="1152128" cy="33855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195736" y="568273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, F</a:t>
              </a:r>
              <a:r>
                <a:rPr lang="en-US" sz="2000" baseline="-25000" dirty="0" smtClean="0">
                  <a:solidFill>
                    <a:srgbClr val="0000FF"/>
                  </a:solidFill>
                </a:rPr>
                <a:t>k</a:t>
              </a:r>
              <a:r>
                <a:rPr lang="en-US" sz="2000" baseline="30000" dirty="0" smtClean="0">
                  <a:solidFill>
                    <a:srgbClr val="0000FF"/>
                  </a:solidFill>
                </a:rPr>
                <a:t>-1</a:t>
              </a:r>
              <a:r>
                <a:rPr lang="en-US" sz="1600" dirty="0" smtClean="0">
                  <a:solidFill>
                    <a:srgbClr val="0000FF"/>
                  </a:solidFill>
                </a:rPr>
                <a:t>( 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43808" y="5805264"/>
              <a:ext cx="45719" cy="8275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1960" y="5085184"/>
            <a:ext cx="3024336" cy="555159"/>
            <a:chOff x="4211960" y="4674622"/>
            <a:chExt cx="3024336" cy="555159"/>
          </a:xfrm>
        </p:grpSpPr>
        <p:grpSp>
          <p:nvGrpSpPr>
            <p:cNvPr id="67" name="Group 66"/>
            <p:cNvGrpSpPr/>
            <p:nvPr/>
          </p:nvGrpSpPr>
          <p:grpSpPr>
            <a:xfrm>
              <a:off x="4211960" y="4685655"/>
              <a:ext cx="3024336" cy="544126"/>
              <a:chOff x="1691680" y="4581128"/>
              <a:chExt cx="3024336" cy="544126"/>
            </a:xfrm>
          </p:grpSpPr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30243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       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= 1]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( 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051720" y="6093296"/>
                  <a:ext cx="45719" cy="827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148064" y="4674622"/>
              <a:ext cx="1063352" cy="338554"/>
              <a:chOff x="4948808" y="5394702"/>
              <a:chExt cx="1063352" cy="338554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4948808" y="5394702"/>
                <a:ext cx="10633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, f</a:t>
                </a:r>
                <a:r>
                  <a:rPr lang="en-US" sz="1600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( )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62385" y="5517232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Strong PRP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572000" y="1556792"/>
            <a:ext cx="4464496" cy="1908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076056" y="2132856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Any strong PRP is by default a PRP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076056" y="25649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What about the converse ?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32707" y="3068960"/>
            <a:ext cx="2279053" cy="450633"/>
            <a:chOff x="251520" y="3100898"/>
            <a:chExt cx="2279053" cy="450633"/>
          </a:xfrm>
        </p:grpSpPr>
        <p:grpSp>
          <p:nvGrpSpPr>
            <p:cNvPr id="57" name="Group 56"/>
            <p:cNvGrpSpPr/>
            <p:nvPr/>
          </p:nvGrpSpPr>
          <p:grpSpPr>
            <a:xfrm>
              <a:off x="251520" y="3140968"/>
              <a:ext cx="733461" cy="338554"/>
              <a:chOff x="611560" y="2060848"/>
              <a:chExt cx="733461" cy="338554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683568" y="2132856"/>
                <a:ext cx="5760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611560" y="2060848"/>
                <a:ext cx="7334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ym typeface="Symbol"/>
                  </a:rPr>
                  <a:t>Perm</a:t>
                </a:r>
                <a:r>
                  <a:rPr lang="en-US" sz="1600" baseline="-25000" dirty="0" err="1" smtClean="0">
                    <a:sym typeface="Symbol"/>
                  </a:rPr>
                  <a:t>n</a:t>
                </a:r>
                <a:endParaRPr lang="en-US" sz="1600" dirty="0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971600" y="3100898"/>
              <a:ext cx="15589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= {</a:t>
              </a:r>
              <a:r>
                <a:rPr lang="en-US" sz="1600" dirty="0">
                  <a:sym typeface="Symbol"/>
                </a:rPr>
                <a:t>F</a:t>
              </a:r>
              <a:r>
                <a:rPr lang="en-US" sz="1600" baseline="-25000" dirty="0">
                  <a:sym typeface="Symbol"/>
                </a:rPr>
                <a:t>k</a:t>
              </a:r>
              <a:r>
                <a:rPr lang="en-US" sz="1600" baseline="-50000" dirty="0">
                  <a:sym typeface="Symbol"/>
                </a:rPr>
                <a:t>1</a:t>
              </a:r>
              <a:r>
                <a:rPr lang="en-US" sz="1600" dirty="0">
                  <a:sym typeface="Symbol"/>
                </a:rPr>
                <a:t>, …,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baseline="-25000" dirty="0">
                  <a:sym typeface="Symbol"/>
                </a:rPr>
                <a:t> </a:t>
              </a:r>
              <a:r>
                <a:rPr lang="en-US" sz="1600" dirty="0"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ym typeface="Symbol"/>
                </a:rPr>
                <a:t>2</a:t>
              </a:r>
              <a:r>
                <a:rPr lang="en-US" sz="1400" baseline="30000" dirty="0" smtClean="0"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Connector 7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512" y="407707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 is a PRF if </a:t>
            </a:r>
            <a:r>
              <a:rPr lang="en-US" dirty="0" smtClean="0">
                <a:solidFill>
                  <a:srgbClr val="FF0000"/>
                </a:solidFill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</a:rPr>
              <a:t>negl</a:t>
            </a:r>
            <a:r>
              <a:rPr lang="en-US" dirty="0" smtClean="0">
                <a:solidFill>
                  <a:srgbClr val="FF0000"/>
                </a:solidFill>
              </a:rPr>
              <a:t>(n)</a:t>
            </a:r>
            <a:endParaRPr lang="en-US" dirty="0" smtClean="0"/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</a:rPr>
              <a:t>&gt;&gt; D‘s randomness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320480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4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51520" y="2492896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</a:rPr>
              <a:t>Practical instantiation </a:t>
            </a:r>
            <a:r>
              <a:rPr lang="en-US" sz="2400" dirty="0" smtClean="0"/>
              <a:t>of CPA-secure SKE from only PRP/Strong PRP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PRF/PRP/SPRP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043608" y="4973106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Operates on </a:t>
            </a:r>
            <a:r>
              <a:rPr lang="en-US" sz="2000" dirty="0" smtClean="0">
                <a:solidFill>
                  <a:srgbClr val="0000FF"/>
                </a:solidFill>
              </a:rPr>
              <a:t>block of message </a:t>
            </a:r>
            <a:r>
              <a:rPr lang="en-US" sz="2000" dirty="0" smtClean="0"/>
              <a:t>at a time --- hence the name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115616" y="3748970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Ex: AES, DES; No distinguisher found so far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9904" y="1124744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</a:rPr>
              <a:t>Theoretical instantiation </a:t>
            </a:r>
            <a:r>
              <a:rPr lang="en-US" sz="2400" dirty="0" smtClean="0"/>
              <a:t>of CPA-secure SKE from any PRF/PRP/SPRP.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115616" y="4325034"/>
            <a:ext cx="7092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Blocks ciphers</a:t>
            </a:r>
          </a:p>
        </p:txBody>
      </p:sp>
    </p:spTree>
    <p:extLst>
      <p:ext uri="{BB962C8B-B14F-4D97-AF65-F5344CB8AC3E}">
        <p14:creationId xmlns:p14="http://schemas.microsoft.com/office/powerpoint/2010/main" val="156510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ea typeface="+mj-ea"/>
                <a:cs typeface="+mj-cs"/>
              </a:rPr>
              <a:t> Chosen-Plaintext Attacks (CPA)</a:t>
            </a:r>
          </a:p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ea typeface="+mj-ea"/>
                <a:cs typeface="+mj-cs"/>
              </a:rPr>
              <a:t>(Single-message Security)</a:t>
            </a:r>
            <a:endParaRPr lang="en-US" sz="34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8485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68" y="148478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1520" y="249289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180784" y="256490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k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64088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28184" y="2060848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80112" y="224725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??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259599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68344" y="263691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/>
          <p:nvPr/>
        </p:nvGrpSpPr>
        <p:grpSpPr>
          <a:xfrm>
            <a:off x="2051720" y="1772816"/>
            <a:ext cx="1512168" cy="576064"/>
            <a:chOff x="2123728" y="1916832"/>
            <a:chExt cx="1512168" cy="576064"/>
          </a:xfrm>
        </p:grpSpPr>
        <p:sp>
          <p:nvSpPr>
            <p:cNvPr id="33" name="Rectangle 32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Enc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475656" y="2060848"/>
            <a:ext cx="50405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475656" y="166073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m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67744" y="2348880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572000" y="162880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c = </a:t>
            </a:r>
            <a:r>
              <a:rPr lang="en-US" sz="2000" dirty="0" err="1" smtClean="0"/>
              <a:t>Enc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(m)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31640" y="2924944"/>
            <a:ext cx="936104" cy="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483768" y="3676962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/>
              <a:t>(m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), (m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), …, 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):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dirty="0" err="1" smtClean="0"/>
              <a:t>Enc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(m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5" name="Straight Arrow Connector 44"/>
          <p:cNvCxnSpPr>
            <a:stCxn id="33" idx="3"/>
          </p:cNvCxnSpPr>
          <p:nvPr/>
        </p:nvCxnSpPr>
        <p:spPr>
          <a:xfrm>
            <a:off x="2699792" y="2060848"/>
            <a:ext cx="51845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466628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 Adversary </a:t>
            </a:r>
            <a:r>
              <a:rPr lang="en-US" sz="2000" dirty="0" smtClean="0">
                <a:solidFill>
                  <a:srgbClr val="FF0000"/>
                </a:solidFill>
              </a:rPr>
              <a:t>influences</a:t>
            </a:r>
            <a:r>
              <a:rPr lang="en-US" sz="2000" dirty="0" smtClean="0"/>
              <a:t> the honest parties to get </a:t>
            </a:r>
            <a:r>
              <a:rPr lang="en-US" sz="2000" dirty="0" smtClean="0">
                <a:solidFill>
                  <a:srgbClr val="0000FF"/>
                </a:solidFill>
              </a:rPr>
              <a:t>encryption</a:t>
            </a:r>
            <a:r>
              <a:rPr lang="en-US" sz="2000" dirty="0" smtClean="0"/>
              <a:t> of plain-texts (using the same key) of </a:t>
            </a:r>
            <a:r>
              <a:rPr lang="en-US" sz="2000" dirty="0" smtClean="0">
                <a:solidFill>
                  <a:srgbClr val="0000FF"/>
                </a:solidFill>
              </a:rPr>
              <a:t>its choice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7" y="2492896"/>
            <a:ext cx="11298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m</a:t>
              </a:r>
              <a:r>
                <a:rPr lang="en-US" sz="2000" baseline="-25000" dirty="0" smtClean="0"/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r>
                <a:rPr lang="en-US" sz="2000" baseline="-25000" dirty="0" smtClean="0"/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m</a:t>
              </a:r>
              <a:r>
                <a:rPr lang="en-US" sz="2000" baseline="-25000" dirty="0" smtClean="0"/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r>
                <a:rPr lang="en-US" sz="2000" baseline="-25000" dirty="0" smtClean="0"/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err="1" smtClean="0"/>
                <a:t>m</a:t>
              </a:r>
              <a:r>
                <a:rPr lang="en-US" sz="2000" baseline="-25000" dirty="0" err="1" smtClean="0"/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/>
                <a:t>c</a:t>
              </a:r>
              <a:r>
                <a:rPr lang="en-US" sz="2000" baseline="-25000" dirty="0" smtClean="0"/>
                <a:t>t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51520" y="5530377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&gt;&gt; </a:t>
            </a:r>
            <a:r>
              <a:rPr lang="en-US" sz="2000" dirty="0" err="1" smtClean="0"/>
              <a:t>Adv’s</a:t>
            </a:r>
            <a:r>
              <a:rPr lang="en-US" sz="2000" dirty="0" smtClean="0"/>
              <a:t> Goal: to determine the plain-text encrypted in a </a:t>
            </a:r>
            <a:r>
              <a:rPr lang="en-US" sz="2000" dirty="0" smtClean="0">
                <a:solidFill>
                  <a:srgbClr val="0000FF"/>
                </a:solidFill>
              </a:rPr>
              <a:t>new</a:t>
            </a:r>
            <a:r>
              <a:rPr lang="en-US" sz="2000" dirty="0" smtClean="0"/>
              <a:t> cipher-text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691" y="4104456"/>
            <a:ext cx="2880485" cy="1556792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470" y="4437112"/>
            <a:ext cx="1129867" cy="8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35896" y="4139788"/>
            <a:ext cx="2128933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9933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Encryption Oracle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55" grpId="0"/>
      <p:bldP spid="43" grpId="0"/>
      <p:bldP spid="53" grpId="0"/>
      <p:bldP spid="53" grpId="1"/>
      <p:bldP spid="70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Security for Multiple Encryptions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061640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907704" y="548680"/>
            <a:ext cx="2232248" cy="864096"/>
            <a:chOff x="4868416" y="1463298"/>
            <a:chExt cx="2232248" cy="864096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68416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056312" y="1463298"/>
              <a:ext cx="1180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cpa-mult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11760" y="168309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67744" y="3501008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339752" y="424004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96995" y="39330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b’ </a:t>
            </a:r>
            <a:r>
              <a:rPr lang="en-US" sz="1600" dirty="0" smtClean="0"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39616" y="4367433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467508" y="4365104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83568" y="4777995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30996" y="4567264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580112" y="4705987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339752" y="256490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615008" y="2514382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195736" y="2045895"/>
            <a:ext cx="2016224" cy="497523"/>
            <a:chOff x="2987824" y="1347301"/>
            <a:chExt cx="2016224" cy="497523"/>
          </a:xfrm>
        </p:grpSpPr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2987824" y="1506270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 = (m</a:t>
              </a:r>
              <a:r>
                <a:rPr lang="en-US" sz="1600" baseline="-25000" dirty="0" smtClean="0"/>
                <a:t>0,1</a:t>
              </a:r>
              <a:r>
                <a:rPr lang="en-US" sz="1600" dirty="0" smtClean="0"/>
                <a:t>, …, m</a:t>
              </a:r>
              <a:r>
                <a:rPr lang="en-US" sz="1600" baseline="-25000" dirty="0" smtClean="0"/>
                <a:t>0, t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059832" y="1347301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211960" y="2060848"/>
            <a:ext cx="2016224" cy="482570"/>
            <a:chOff x="5148064" y="1196752"/>
            <a:chExt cx="2016224" cy="482570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/>
                <a:t>1</a:t>
              </a:r>
              <a:r>
                <a:rPr lang="en-US" sz="1600" dirty="0" smtClean="0"/>
                <a:t> = (m</a:t>
              </a:r>
              <a:r>
                <a:rPr lang="en-US" sz="1600" baseline="-25000" dirty="0"/>
                <a:t>1</a:t>
              </a:r>
              <a:r>
                <a:rPr lang="en-US" sz="1600" baseline="-25000" dirty="0" smtClean="0"/>
                <a:t>,1</a:t>
              </a:r>
              <a:r>
                <a:rPr lang="en-US" sz="1600" dirty="0" smtClean="0"/>
                <a:t>, …, m</a:t>
              </a:r>
              <a:r>
                <a:rPr lang="en-US" sz="1600" baseline="-25000" dirty="0"/>
                <a:t>1</a:t>
              </a:r>
              <a:r>
                <a:rPr lang="en-US" sz="1600" baseline="-25000" dirty="0" smtClean="0"/>
                <a:t>, t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5220072" y="1196752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2351366" y="327983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339752" y="2946430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b,1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19515" y="292494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/>
              <a:t>c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baseline="-25000" dirty="0" smtClean="0">
                <a:sym typeface="Symbol"/>
              </a:rPr>
              <a:t>, t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3779912" y="2946430"/>
            <a:ext cx="709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,…, 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140224" y="5661248"/>
            <a:ext cx="3808040" cy="1008112"/>
            <a:chOff x="1196008" y="8613576"/>
            <a:chExt cx="3808040" cy="1008112"/>
          </a:xfrm>
        </p:grpSpPr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½</a:t>
              </a:r>
              <a:r>
                <a:rPr lang="en-US" sz="1600" dirty="0" smtClean="0">
                  <a:sym typeface="Symbol"/>
                </a:rPr>
                <a:t> + </a:t>
              </a:r>
              <a:r>
                <a:rPr lang="en-US" sz="1600" dirty="0" err="1" smtClean="0">
                  <a:sym typeface="Symbol"/>
                </a:rPr>
                <a:t>negl</a:t>
              </a:r>
              <a:r>
                <a:rPr lang="en-US" sz="1600" dirty="0" smtClean="0"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09" name="Group 83"/>
            <p:cNvGrpSpPr/>
            <p:nvPr/>
          </p:nvGrpSpPr>
          <p:grpSpPr>
            <a:xfrm>
              <a:off x="1196008" y="8613576"/>
              <a:ext cx="2799928" cy="822286"/>
              <a:chOff x="5588496" y="4982978"/>
              <a:chExt cx="2799928" cy="822286"/>
            </a:xfrm>
          </p:grpSpPr>
          <p:grpSp>
            <p:nvGrpSpPr>
              <p:cNvPr id="110" name="Group 81"/>
              <p:cNvGrpSpPr/>
              <p:nvPr/>
            </p:nvGrpSpPr>
            <p:grpSpPr>
              <a:xfrm>
                <a:off x="5588496" y="4982978"/>
                <a:ext cx="2143472" cy="822286"/>
                <a:chOff x="5588496" y="4838962"/>
                <a:chExt cx="2143472" cy="822286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13" name="Group 80"/>
                <p:cNvGrpSpPr/>
                <p:nvPr/>
              </p:nvGrpSpPr>
              <p:grpSpPr>
                <a:xfrm>
                  <a:off x="5940152" y="4838962"/>
                  <a:ext cx="1791816" cy="822286"/>
                  <a:chOff x="5940152" y="4838962"/>
                  <a:chExt cx="1791816" cy="822286"/>
                </a:xfrm>
              </p:grpSpPr>
              <p:grpSp>
                <p:nvGrpSpPr>
                  <p:cNvPr id="114" name="Group 54"/>
                  <p:cNvGrpSpPr/>
                  <p:nvPr/>
                </p:nvGrpSpPr>
                <p:grpSpPr>
                  <a:xfrm>
                    <a:off x="5948536" y="4838962"/>
                    <a:ext cx="1503784" cy="822286"/>
                    <a:chOff x="700336" y="4982978"/>
                    <a:chExt cx="1503784" cy="822286"/>
                  </a:xfrm>
                </p:grpSpPr>
                <p:sp>
                  <p:nvSpPr>
                    <p:cNvPr id="11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/>
                        <a:t>PrivK</a:t>
                      </a:r>
                      <a:r>
                        <a:rPr lang="en-US" sz="1600" dirty="0" smtClean="0"/>
                        <a:t>       (n)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1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/>
                        <a:t>A, </a:t>
                      </a:r>
                      <a:r>
                        <a:rPr lang="en-US" sz="1600" dirty="0" smtClean="0"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1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4982978"/>
                      <a:ext cx="107500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/>
                        <a:t>c</a:t>
                      </a:r>
                      <a:r>
                        <a:rPr lang="en-US" sz="1600" dirty="0" err="1" smtClean="0"/>
                        <a:t>pa-mult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sp>
                <p:nvSpPr>
                  <p:cNvPr id="1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116" name="Double Bracket 11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07504" y="5229200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 is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CPA-secure for multiple encryptions </a:t>
            </a:r>
            <a:r>
              <a:rPr lang="en-US" sz="1600" dirty="0" smtClean="0">
                <a:sym typeface="Symbol"/>
              </a:rPr>
              <a:t> if for every PPT A, there is a negligible function </a:t>
            </a:r>
            <a:r>
              <a:rPr lang="en-US" sz="1600" dirty="0" err="1" smtClean="0">
                <a:sym typeface="Symbol"/>
              </a:rPr>
              <a:t>negl</a:t>
            </a:r>
            <a:r>
              <a:rPr lang="en-US" sz="1600" dirty="0" smtClean="0"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5496" y="3933056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4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2" grpId="0"/>
      <p:bldP spid="54" grpId="0"/>
      <p:bldP spid="83" grpId="0"/>
      <p:bldP spid="84" grpId="0"/>
      <p:bldP spid="88" grpId="0"/>
      <p:bldP spid="92" grpId="0"/>
      <p:bldP spid="80" grpId="0"/>
      <p:bldP spid="104" grpId="0"/>
      <p:bldP spid="105" grpId="0"/>
      <p:bldP spid="106" grpId="0"/>
      <p:bldP spid="1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Multiple-message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vs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Single-message Security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692696"/>
            <a:ext cx="8609148" cy="864096"/>
            <a:chOff x="283332" y="1124744"/>
            <a:chExt cx="8609148" cy="864096"/>
          </a:xfrm>
        </p:grpSpPr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283332" y="1372706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sym typeface="Symbol"/>
                </a:rPr>
                <a:t>Experiment                 is a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special case </a:t>
              </a:r>
              <a:r>
                <a:rPr lang="en-US" sz="2000" dirty="0" smtClean="0">
                  <a:sym typeface="Symbol"/>
                </a:rPr>
                <a:t>of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04120" y="1124744"/>
              <a:ext cx="1719808" cy="864096"/>
              <a:chOff x="1708448" y="3212976"/>
              <a:chExt cx="1719808" cy="864096"/>
            </a:xfrm>
          </p:grpSpPr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/>
                  <a:t>PrivK</a:t>
                </a:r>
                <a:r>
                  <a:rPr lang="en-US" sz="1600" dirty="0" smtClean="0"/>
                  <a:t>     (n)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A, </a:t>
                </a:r>
                <a:r>
                  <a:rPr lang="en-US" sz="1600" dirty="0" smtClean="0"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2140496" y="3212976"/>
                <a:ext cx="12877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/>
                  <a:t>cpa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732512" y="1124744"/>
              <a:ext cx="1575792" cy="864096"/>
              <a:chOff x="1708448" y="3212976"/>
              <a:chExt cx="1575792" cy="864096"/>
            </a:xfrm>
          </p:grpSpPr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/>
                  <a:t>PrivK</a:t>
                </a:r>
                <a:r>
                  <a:rPr lang="en-US" sz="1600" dirty="0" smtClean="0"/>
                  <a:t>     (n)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/>
                  <a:t>A, </a:t>
                </a:r>
                <a:r>
                  <a:rPr lang="en-US" sz="1600" dirty="0" smtClean="0"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212976"/>
                <a:ext cx="12241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/>
                  <a:t>c</a:t>
                </a:r>
                <a:r>
                  <a:rPr lang="en-US" sz="1600" dirty="0" err="1" smtClean="0"/>
                  <a:t>pa-mult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15380" y="1484784"/>
            <a:ext cx="8609148" cy="576064"/>
            <a:chOff x="715380" y="2132856"/>
            <a:chExt cx="8609148" cy="576064"/>
          </a:xfrm>
        </p:grpSpPr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715380" y="2308810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>
                  <a:sym typeface="Symbol"/>
                </a:rPr>
                <a:t>Set  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|M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| = |M</a:t>
              </a:r>
              <a:r>
                <a:rPr lang="en-US" sz="20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| = 1 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1835696" y="2132856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627784" y="2154342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20486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Any cipher that is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CPA-secure for multiple encryptions </a:t>
            </a:r>
            <a:r>
              <a:rPr lang="en-US" sz="2000" dirty="0" smtClean="0">
                <a:sym typeface="Symbol"/>
              </a:rPr>
              <a:t>is also CPA-secure (for single encryption)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07504" y="3068960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What about the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converse</a:t>
            </a:r>
            <a:r>
              <a:rPr lang="en-US" sz="2000" dirty="0" smtClean="0">
                <a:sym typeface="Symbol"/>
              </a:rPr>
              <a:t> ?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13" name="Picture 2" descr="https://encrypted-tbn1.gstatic.com/images?q=tbn:ANd9GcQGpeIkLg9PS_PWZVn5JEj0ROeW2vown72wa-kcKAkU_HDkybJ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59" y="2924944"/>
            <a:ext cx="1440160" cy="1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71600" y="1340768"/>
            <a:ext cx="6120680" cy="1800200"/>
            <a:chOff x="1403648" y="1040542"/>
            <a:chExt cx="6120680" cy="1800200"/>
          </a:xfrm>
        </p:grpSpPr>
        <p:sp>
          <p:nvSpPr>
            <p:cNvPr id="2" name="Cloud Callout 1"/>
            <p:cNvSpPr/>
            <p:nvPr/>
          </p:nvSpPr>
          <p:spPr>
            <a:xfrm>
              <a:off x="1403648" y="1040542"/>
              <a:ext cx="6120680" cy="18002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979712" y="1400582"/>
              <a:ext cx="5256584" cy="1119029"/>
              <a:chOff x="795772" y="5000982"/>
              <a:chExt cx="5256584" cy="1119029"/>
            </a:xfrm>
          </p:grpSpPr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835968" y="5000982"/>
                <a:ext cx="52163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&gt;&gt; Converse was </a:t>
                </a:r>
                <a:r>
                  <a:rPr lang="en-US" sz="1600" dirty="0" smtClean="0">
                    <a:solidFill>
                      <a:srgbClr val="0000FF"/>
                    </a:solidFill>
                    <a:sym typeface="Symbol"/>
                  </a:rPr>
                  <a:t>not true</a:t>
                </a:r>
                <a:r>
                  <a:rPr lang="en-US" sz="1600" dirty="0" smtClean="0">
                    <a:sym typeface="Symbol"/>
                  </a:rPr>
                  <a:t> in the case of </a:t>
                </a:r>
                <a:r>
                  <a:rPr lang="en-US" sz="1600" dirty="0" smtClean="0">
                    <a:solidFill>
                      <a:srgbClr val="0000FF"/>
                    </a:solidFill>
                    <a:sym typeface="Symbol"/>
                  </a:rPr>
                  <a:t>co-security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795772" y="5289014"/>
                <a:ext cx="52247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&gt;&gt; Ciphers with indistinguishable encryption for single message but no indistinguishable multiple encryptions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1520" y="4593322"/>
            <a:ext cx="84249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Theorem: Any cipher that is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CPA-secure is also CPA-secure for multiple encryptions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39316" y="5601434"/>
            <a:ext cx="85371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Sufficient to prove CPA-security for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single encryption</a:t>
            </a:r>
            <a:r>
              <a:rPr lang="en-US" sz="2000" dirty="0" smtClean="0">
                <a:sym typeface="Symbol"/>
              </a:rPr>
              <a:t>; rest is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“for free”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48" y="3116023"/>
            <a:ext cx="1348511" cy="1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7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36" grpId="0" animBg="1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ea typeface="+mj-ea"/>
                <a:cs typeface="+mj-cs"/>
              </a:rPr>
              <a:t>CPA-security Guarantee in Practice</a:t>
            </a:r>
            <a:endParaRPr lang="en-US" sz="36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7308" y="1386061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Ensures security against CPA even if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multiple messages are encrypted</a:t>
            </a:r>
            <a:r>
              <a:rPr lang="en-US" sz="2000" dirty="0" smtClean="0">
                <a:sym typeface="Symbol"/>
              </a:rPr>
              <a:t> using a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single key </a:t>
            </a:r>
            <a:r>
              <a:rPr lang="en-US" sz="2000" dirty="0" smtClean="0">
                <a:sym typeface="Symbol"/>
              </a:rPr>
              <a:t>and communicated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27584" y="2361074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Even if the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adversary</a:t>
            </a:r>
            <a:r>
              <a:rPr lang="en-US" sz="2000" dirty="0" smtClean="0">
                <a:sym typeface="Symbol"/>
              </a:rPr>
              <a:t> knows that the encrypted messages belong to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one of the two possible “classes”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9592" y="335699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</a:t>
            </a:r>
            <a:r>
              <a:rPr lang="en-US" sz="2000" dirty="0">
                <a:sym typeface="Symbol"/>
              </a:rPr>
              <a:t>E</a:t>
            </a:r>
            <a:r>
              <a:rPr lang="en-US" sz="2000" dirty="0" smtClean="0">
                <a:sym typeface="Symbol"/>
              </a:rPr>
              <a:t>ven if the adversary has seen encryptions of the messages in those classes  in the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past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7504" y="4509120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Very good security guarantees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27584" y="5157192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 &gt;&gt; The least </a:t>
            </a:r>
            <a:r>
              <a:rPr lang="en-US" sz="2000" dirty="0" smtClean="0">
                <a:sym typeface="Symbol"/>
              </a:rPr>
              <a:t>we should expect from a cipher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86409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CPA-security for Arbitrary-length Messages (Theoretical Construction)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7308" y="1268760"/>
            <a:ext cx="90766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Let  = (Gen, </a:t>
            </a:r>
            <a:r>
              <a:rPr lang="en-US" sz="2000" dirty="0" err="1" smtClean="0">
                <a:sym typeface="Symbol"/>
              </a:rPr>
              <a:t>Enc</a:t>
            </a:r>
            <a:r>
              <a:rPr lang="en-US" sz="2000" dirty="0" smtClean="0">
                <a:sym typeface="Symbol"/>
              </a:rPr>
              <a:t>, Dec) be a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fixed-length CPA-secure based on PRP/SPRP/PRF. Supports message of length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67744" y="3122384"/>
            <a:ext cx="50405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23928" y="3122384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6136" y="3122384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492152" y="3143870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572000" y="312238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>
                <a:sym typeface="Symbol"/>
              </a:rPr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0089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>
                <a:sym typeface="Symbol"/>
              </a:rPr>
              <a:t>3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699792" y="3554432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588224" y="3554432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88024" y="3554432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1"/>
          <p:cNvGrpSpPr/>
          <p:nvPr/>
        </p:nvGrpSpPr>
        <p:grpSpPr>
          <a:xfrm>
            <a:off x="2483768" y="2740858"/>
            <a:ext cx="4464497" cy="389911"/>
            <a:chOff x="2483768" y="3623538"/>
            <a:chExt cx="4464497" cy="389911"/>
          </a:xfrm>
        </p:grpSpPr>
        <p:sp>
          <p:nvSpPr>
            <p:cNvPr id="56" name="Right Brace 55"/>
            <p:cNvSpPr/>
            <p:nvPr/>
          </p:nvSpPr>
          <p:spPr>
            <a:xfrm rot="5400000" flipH="1">
              <a:off x="2731603" y="3397189"/>
              <a:ext cx="368425" cy="86409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e 56"/>
            <p:cNvSpPr/>
            <p:nvPr/>
          </p:nvSpPr>
          <p:spPr>
            <a:xfrm rot="5400000" flipH="1">
              <a:off x="4639816" y="3424807"/>
              <a:ext cx="368425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Brace 57"/>
            <p:cNvSpPr/>
            <p:nvPr/>
          </p:nvSpPr>
          <p:spPr>
            <a:xfrm rot="5400000" flipH="1">
              <a:off x="6368008" y="3411707"/>
              <a:ext cx="368425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68"/>
          <p:cNvGrpSpPr/>
          <p:nvPr/>
        </p:nvGrpSpPr>
        <p:grpSpPr>
          <a:xfrm>
            <a:off x="2884004" y="2308810"/>
            <a:ext cx="4168080" cy="472118"/>
            <a:chOff x="3172036" y="3429000"/>
            <a:chExt cx="4168080" cy="472118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3172036" y="3501008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  <a:sym typeface="Symbol"/>
                </a:rPr>
                <a:t>n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76056" y="3501008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  <a:sym typeface="Symbol"/>
                </a:rPr>
                <a:t>n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6804248" y="3429000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Comic Sans MS"/>
                  <a:cs typeface="Comic Sans MS"/>
                  <a:sym typeface="Symbol"/>
                </a:rPr>
                <a:t>n</a:t>
              </a:r>
              <a:endParaRPr lang="en-US" sz="20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4" name="Group 69"/>
          <p:cNvGrpSpPr/>
          <p:nvPr/>
        </p:nvGrpSpPr>
        <p:grpSpPr>
          <a:xfrm>
            <a:off x="740833" y="5246989"/>
            <a:ext cx="648072" cy="338554"/>
            <a:chOff x="2267744" y="4941168"/>
            <a:chExt cx="648072" cy="338554"/>
          </a:xfrm>
        </p:grpSpPr>
        <p:sp>
          <p:nvSpPr>
            <p:cNvPr id="71" name="Rectangle 70"/>
            <p:cNvSpPr/>
            <p:nvPr/>
          </p:nvSpPr>
          <p:spPr>
            <a:xfrm>
              <a:off x="2339752" y="4941168"/>
              <a:ext cx="463860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2267744" y="4941168"/>
              <a:ext cx="648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Gen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1264987" y="5463013"/>
            <a:ext cx="538050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21425" y="4973475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644008" y="4973475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933521" y="4973475"/>
            <a:ext cx="0" cy="32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325009" y="4937471"/>
            <a:ext cx="0" cy="5255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476564" y="4937471"/>
            <a:ext cx="0" cy="5255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645489" y="4937471"/>
            <a:ext cx="0" cy="5255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2589613" y="4937471"/>
            <a:ext cx="383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</a:t>
            </a:r>
            <a:r>
              <a:rPr lang="en-US" sz="1600" baseline="-25000" dirty="0" smtClean="0"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4692588" y="4937471"/>
            <a:ext cx="383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</a:t>
            </a:r>
            <a:r>
              <a:rPr lang="en-US" sz="1600" baseline="-25000" dirty="0" smtClean="0">
                <a:sym typeface="Symbol"/>
              </a:rPr>
              <a:t>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910093" y="4958957"/>
            <a:ext cx="383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</a:t>
            </a:r>
            <a:r>
              <a:rPr lang="en-US" sz="1600" baseline="-25000" dirty="0" smtClean="0">
                <a:sym typeface="Symbol"/>
              </a:rPr>
              <a:t>6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1368971" y="5135493"/>
            <a:ext cx="3834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k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1115616" y="313283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507468" y="3343925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3491880" y="6053226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…c</a:t>
            </a:r>
            <a:r>
              <a:rPr lang="en-US" sz="2000" baseline="-25000" dirty="0" smtClean="0">
                <a:sym typeface="Symbol"/>
              </a:rPr>
              <a:t>6</a:t>
            </a:r>
            <a:r>
              <a:rPr lang="en-US" sz="2000" dirty="0" smtClean="0">
                <a:sym typeface="Symbol"/>
              </a:rPr>
              <a:t>  </a:t>
            </a:r>
            <a:r>
              <a:rPr lang="en-US" sz="2000" dirty="0" err="1" smtClean="0">
                <a:sym typeface="Symbol"/>
              </a:rPr>
              <a:t>Enc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(m)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07704" y="3820978"/>
            <a:ext cx="1872208" cy="1149226"/>
            <a:chOff x="179512" y="3143870"/>
            <a:chExt cx="2099454" cy="1149226"/>
          </a:xfrm>
        </p:grpSpPr>
        <p:sp>
          <p:nvSpPr>
            <p:cNvPr id="101" name="Rectangle 100"/>
            <p:cNvSpPr/>
            <p:nvPr/>
          </p:nvSpPr>
          <p:spPr>
            <a:xfrm>
              <a:off x="179512" y="3212976"/>
              <a:ext cx="1857209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179512" y="3143870"/>
              <a:ext cx="209945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Enc</a:t>
              </a:r>
              <a:r>
                <a:rPr lang="en-US" sz="1600" baseline="-25000" dirty="0" err="1" smtClean="0"/>
                <a:t>k</a:t>
              </a:r>
              <a:r>
                <a:rPr lang="en-US" sz="1600" dirty="0" smtClean="0"/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r </a:t>
              </a:r>
              <a:r>
                <a:rPr lang="en-US" sz="1600" dirty="0"/>
                <a:t>in {0, 1}</a:t>
              </a:r>
              <a:r>
                <a:rPr lang="en-US" sz="1600" baseline="30000" dirty="0" smtClean="0"/>
                <a:t>n</a:t>
              </a:r>
              <a:endParaRPr lang="en-US" sz="16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 </a:t>
              </a:r>
              <a:r>
                <a:rPr lang="en-US" sz="1600" dirty="0"/>
                <a:t>= (r, m</a:t>
              </a:r>
              <a:r>
                <a:rPr lang="en-US" sz="1600" dirty="0">
                  <a:sym typeface="Symbol"/>
                </a:rPr>
                <a:t>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dirty="0">
                  <a:sym typeface="Symbol"/>
                </a:rPr>
                <a:t>(r)</a:t>
              </a:r>
              <a:r>
                <a:rPr lang="en-US" sz="1600" dirty="0"/>
                <a:t>) 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923928" y="3820978"/>
            <a:ext cx="1872208" cy="1149226"/>
            <a:chOff x="179512" y="3143870"/>
            <a:chExt cx="2099454" cy="1149226"/>
          </a:xfrm>
        </p:grpSpPr>
        <p:sp>
          <p:nvSpPr>
            <p:cNvPr id="109" name="Rectangle 108"/>
            <p:cNvSpPr/>
            <p:nvPr/>
          </p:nvSpPr>
          <p:spPr>
            <a:xfrm>
              <a:off x="179512" y="3212976"/>
              <a:ext cx="1857209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179512" y="3143870"/>
              <a:ext cx="209945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Enc</a:t>
              </a:r>
              <a:r>
                <a:rPr lang="en-US" sz="1600" baseline="-25000" dirty="0" err="1" smtClean="0"/>
                <a:t>k</a:t>
              </a:r>
              <a:r>
                <a:rPr lang="en-US" sz="1600" dirty="0" smtClean="0"/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r </a:t>
              </a:r>
              <a:r>
                <a:rPr lang="en-US" sz="1600" dirty="0"/>
                <a:t>in {0, 1}</a:t>
              </a:r>
              <a:r>
                <a:rPr lang="en-US" sz="1600" baseline="30000" dirty="0" smtClean="0"/>
                <a:t>n</a:t>
              </a:r>
              <a:endParaRPr lang="en-US" sz="16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 </a:t>
              </a:r>
              <a:r>
                <a:rPr lang="en-US" sz="1600" dirty="0"/>
                <a:t>= (r, m</a:t>
              </a:r>
              <a:r>
                <a:rPr lang="en-US" sz="1600" dirty="0">
                  <a:sym typeface="Symbol"/>
                </a:rPr>
                <a:t>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dirty="0">
                  <a:sym typeface="Symbol"/>
                </a:rPr>
                <a:t>(r)</a:t>
              </a:r>
              <a:r>
                <a:rPr lang="en-US" sz="1600" dirty="0"/>
                <a:t>) 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940152" y="3820978"/>
            <a:ext cx="1872208" cy="1149226"/>
            <a:chOff x="179512" y="3143870"/>
            <a:chExt cx="2099454" cy="1149226"/>
          </a:xfrm>
        </p:grpSpPr>
        <p:sp>
          <p:nvSpPr>
            <p:cNvPr id="113" name="Rectangle 112"/>
            <p:cNvSpPr/>
            <p:nvPr/>
          </p:nvSpPr>
          <p:spPr>
            <a:xfrm>
              <a:off x="179512" y="3212976"/>
              <a:ext cx="1857209" cy="1080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4" name="Text Box 7"/>
            <p:cNvSpPr txBox="1">
              <a:spLocks noChangeArrowheads="1"/>
            </p:cNvSpPr>
            <p:nvPr/>
          </p:nvSpPr>
          <p:spPr bwMode="auto">
            <a:xfrm>
              <a:off x="179512" y="3143870"/>
              <a:ext cx="209945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Enc</a:t>
              </a:r>
              <a:r>
                <a:rPr lang="en-US" sz="1600" baseline="-25000" dirty="0" err="1" smtClean="0"/>
                <a:t>k</a:t>
              </a:r>
              <a:r>
                <a:rPr lang="en-US" sz="1600" dirty="0" smtClean="0"/>
                <a:t>(m)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 r </a:t>
              </a:r>
              <a:r>
                <a:rPr lang="en-US" sz="1600" dirty="0"/>
                <a:t>in {0, 1}</a:t>
              </a:r>
              <a:r>
                <a:rPr lang="en-US" sz="1600" baseline="30000" dirty="0" smtClean="0"/>
                <a:t>n</a:t>
              </a:r>
              <a:endParaRPr lang="en-US" sz="1600" dirty="0" smtClean="0"/>
            </a:p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c </a:t>
              </a:r>
              <a:r>
                <a:rPr lang="en-US" sz="1600" dirty="0"/>
                <a:t>= (r, m</a:t>
              </a:r>
              <a:r>
                <a:rPr lang="en-US" sz="1600" dirty="0">
                  <a:sym typeface="Symbol"/>
                </a:rPr>
                <a:t> </a:t>
              </a:r>
              <a:r>
                <a:rPr lang="en-US" sz="1600" dirty="0" err="1">
                  <a:sym typeface="Symbol"/>
                </a:rPr>
                <a:t>F</a:t>
              </a:r>
              <a:r>
                <a:rPr lang="en-US" sz="1600" baseline="-25000" dirty="0" err="1">
                  <a:sym typeface="Symbol"/>
                </a:rPr>
                <a:t>k</a:t>
              </a:r>
              <a:r>
                <a:rPr lang="en-US" sz="1600" dirty="0">
                  <a:sym typeface="Symbol"/>
                </a:rPr>
                <a:t>(r)</a:t>
              </a:r>
              <a:r>
                <a:rPr lang="en-US" sz="1600" dirty="0"/>
                <a:t>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63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2" grpId="0"/>
      <p:bldP spid="43" grpId="0"/>
      <p:bldP spid="91" grpId="0"/>
      <p:bldP spid="94" grpId="0"/>
      <p:bldP spid="96" grpId="0"/>
      <p:bldP spid="97" grpId="0"/>
      <p:bldP spid="100" grpId="0"/>
      <p:bldP spid="10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omic Sans MS"/>
                <a:cs typeface="Comic Sans MS"/>
              </a:rPr>
              <a:t>How Good it is?</a:t>
            </a:r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/>
            </a:r>
            <a:b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8165"/>
              </p:ext>
            </p:extLst>
          </p:nvPr>
        </p:nvGraphicFramePr>
        <p:xfrm>
          <a:off x="179512" y="1712169"/>
          <a:ext cx="1224136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Usage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Expansion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Computation Parallelizable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Reusability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Minimal Assumption (PRF/PRP/SPRP)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CPA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Security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75854"/>
              </p:ext>
            </p:extLst>
          </p:nvPr>
        </p:nvGraphicFramePr>
        <p:xfrm>
          <a:off x="1403648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Theoretical Construction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 / Block = </a:t>
                      </a:r>
                      <a:r>
                        <a:rPr lang="en-US" sz="1400" baseline="0" dirty="0" err="1" smtClean="0">
                          <a:latin typeface="Comic Sans MS"/>
                          <a:cs typeface="Comic Sans MS"/>
                        </a:rPr>
                        <a:t>kn</a:t>
                      </a:r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2n / Block = 2kn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93253"/>
              </p:ext>
            </p:extLst>
          </p:nvPr>
        </p:nvGraphicFramePr>
        <p:xfrm>
          <a:off x="7452320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Finally</a:t>
                      </a: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 / Overall = n</a:t>
                      </a:r>
                    </a:p>
                    <a:p>
                      <a:endParaRPr lang="en-US" sz="140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548680"/>
            <a:ext cx="416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Assume Message Blocks: k;  |m| = k n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876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Block-cipher Modes of Operations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7504" y="879103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Given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3568" y="141277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0000FF"/>
                </a:solidFill>
              </a:rPr>
              <a:t>length-preserving block cipher F </a:t>
            </a:r>
            <a:r>
              <a:rPr lang="en-US" sz="1600" dirty="0" smtClean="0"/>
              <a:t>(may be a PRF/PRP/SPRP) with block length n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792088" cy="10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19872" y="3666510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Keyed Algorithm F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11760" y="2780928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11760" y="3284984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36168" y="2420888"/>
            <a:ext cx="1287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k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{0, 1}</a:t>
            </a:r>
            <a:r>
              <a:rPr lang="en-US" sz="1600" baseline="30000" dirty="0" smtClean="0">
                <a:solidFill>
                  <a:srgbClr val="FF0000"/>
                </a:solidFill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08176" y="2924944"/>
            <a:ext cx="1287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x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 {0, 1}</a:t>
            </a:r>
            <a:r>
              <a:rPr lang="en-US" sz="1600" baseline="30000" dirty="0" smtClean="0">
                <a:solidFill>
                  <a:srgbClr val="0000FF"/>
                </a:solidFill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60032" y="3068960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32040" y="2708920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1600" dirty="0" smtClean="0">
                <a:solidFill>
                  <a:srgbClr val="0000FF"/>
                </a:solidFill>
              </a:rPr>
              <a:t>(x) = F(k, x)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 {0, 1}</a:t>
            </a:r>
            <a:r>
              <a:rPr lang="en-US" sz="1600" baseline="30000" dirty="0" smtClean="0">
                <a:solidFill>
                  <a:srgbClr val="0000FF"/>
                </a:solidFill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79512" y="400506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Goal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11560" y="4509120"/>
            <a:ext cx="87849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/>
              <a:t>To encrypt a message m = m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m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… </a:t>
            </a:r>
            <a:r>
              <a:rPr lang="en-US" sz="1600" dirty="0" err="1" smtClean="0"/>
              <a:t>m</a:t>
            </a:r>
            <a:r>
              <a:rPr lang="en-US" sz="1600" baseline="-25000" dirty="0" err="1">
                <a:latin typeface="Gigi" pitchFamily="82" charset="0"/>
              </a:rPr>
              <a:t>k</a:t>
            </a:r>
            <a:r>
              <a:rPr lang="en-US" sz="1600" dirty="0" smtClean="0"/>
              <a:t> using F with </a:t>
            </a:r>
            <a:r>
              <a:rPr lang="en-US" sz="1600" dirty="0" err="1" smtClean="0"/>
              <a:t>ciphertext</a:t>
            </a:r>
            <a:r>
              <a:rPr lang="en-US" sz="1600" dirty="0" smtClean="0"/>
              <a:t> length as small as possible and with randomness as less as possible.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1560" y="5055567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/>
              <a:t>Without loss of generality --- each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 {0,1}</a:t>
            </a:r>
            <a:r>
              <a:rPr lang="en-US" sz="1600" baseline="30000" dirty="0" smtClean="0">
                <a:solidFill>
                  <a:srgbClr val="0000FF"/>
                </a:solidFill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720" y="6245698"/>
            <a:ext cx="50405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915816" y="624569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07904" y="624569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99992" y="624569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2080" y="624569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56176" y="624569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276128" y="6267184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 smtClean="0">
                <a:sym typeface="Symbol"/>
              </a:rPr>
              <a:t>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100028" y="6245698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>
                <a:sym typeface="Symbol"/>
              </a:rPr>
              <a:t>2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923928" y="6245698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>
                <a:sym typeface="Symbol"/>
              </a:rPr>
              <a:t>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716016" y="6245698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>
                <a:sym typeface="Symbol"/>
              </a:rPr>
              <a:t>4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5548300" y="6245698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…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444208" y="6245698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>
                <a:latin typeface="Gigi" pitchFamily="82" charset="0"/>
                <a:sym typeface="Symbol"/>
              </a:rPr>
              <a:t>k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51720" y="5877272"/>
            <a:ext cx="5040560" cy="376811"/>
            <a:chOff x="2267744" y="3636638"/>
            <a:chExt cx="5040560" cy="376811"/>
          </a:xfrm>
        </p:grpSpPr>
        <p:sp>
          <p:nvSpPr>
            <p:cNvPr id="39" name="Right Brace 38"/>
            <p:cNvSpPr/>
            <p:nvPr/>
          </p:nvSpPr>
          <p:spPr>
            <a:xfrm rot="5400000" flipH="1">
              <a:off x="2515579" y="3397189"/>
              <a:ext cx="368425" cy="86409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ight Brace 39"/>
            <p:cNvSpPr/>
            <p:nvPr/>
          </p:nvSpPr>
          <p:spPr>
            <a:xfrm rot="5400000" flipH="1">
              <a:off x="3343671" y="3424807"/>
              <a:ext cx="368425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Right Brace 40"/>
            <p:cNvSpPr/>
            <p:nvPr/>
          </p:nvSpPr>
          <p:spPr>
            <a:xfrm rot="5400000" flipH="1">
              <a:off x="4135760" y="3433193"/>
              <a:ext cx="368425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Right Brace 41"/>
            <p:cNvSpPr/>
            <p:nvPr/>
          </p:nvSpPr>
          <p:spPr>
            <a:xfrm rot="5400000" flipH="1">
              <a:off x="4927847" y="3433193"/>
              <a:ext cx="368425" cy="79208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Right Brace 42"/>
            <p:cNvSpPr/>
            <p:nvPr/>
          </p:nvSpPr>
          <p:spPr>
            <a:xfrm rot="5400000" flipH="1">
              <a:off x="5760132" y="3392995"/>
              <a:ext cx="360040" cy="86409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Right Brace 44"/>
            <p:cNvSpPr/>
            <p:nvPr/>
          </p:nvSpPr>
          <p:spPr>
            <a:xfrm rot="5400000" flipH="1">
              <a:off x="6656039" y="3352799"/>
              <a:ext cx="368426" cy="93610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99592" y="6256150"/>
            <a:ext cx="5358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91444" y="6467239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91916" y="5517232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915816" y="5517232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748100" y="5549170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4540188" y="5549170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364088" y="5549170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268380" y="5549170"/>
            <a:ext cx="8959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{0,1}</a:t>
            </a:r>
            <a:r>
              <a:rPr lang="en-US" sz="1600" baseline="30000" dirty="0" smtClean="0">
                <a:sym typeface="Symbol"/>
              </a:rPr>
              <a:t>n</a:t>
            </a:r>
            <a:endParaRPr lang="en-US" sz="1600" baseline="30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7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8" grpId="0"/>
      <p:bldP spid="19" grpId="0"/>
      <p:bldP spid="21" grpId="0"/>
      <p:bldP spid="23" grpId="0"/>
      <p:bldP spid="24" grpId="0"/>
      <p:bldP spid="25" grpId="0"/>
      <p:bldP spid="26" grpId="0" animBg="1"/>
      <p:bldP spid="32" grpId="0"/>
      <p:bldP spid="33" grpId="0"/>
      <p:bldP spid="34" grpId="0"/>
      <p:bldP spid="35" grpId="0"/>
      <p:bldP spid="36" grpId="0"/>
      <p:bldP spid="37" grpId="0"/>
      <p:bldP spid="46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Electronic Code Book (ECB)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9712" y="980728"/>
            <a:ext cx="504056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635896" y="98072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20072" y="980728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95972" y="100221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252156" y="98072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>
                <a:sym typeface="Symbol"/>
              </a:rPr>
              <a:t>2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868144" y="98072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r>
              <a:rPr lang="en-US" sz="2000" baseline="-25000" dirty="0" smtClean="0">
                <a:sym typeface="Symbol"/>
              </a:rPr>
              <a:t>3</a:t>
            </a:r>
            <a:endParaRPr lang="en-US" sz="20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27584" y="991180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219436" y="1202269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339752" y="1988840"/>
            <a:ext cx="4248472" cy="1029312"/>
            <a:chOff x="2339752" y="2780928"/>
            <a:chExt cx="4248472" cy="102931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780928"/>
              <a:ext cx="792088" cy="102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5936" y="2780928"/>
              <a:ext cx="792088" cy="102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6136" y="2780928"/>
              <a:ext cx="792088" cy="1029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9" name="Group 78"/>
          <p:cNvGrpSpPr/>
          <p:nvPr/>
        </p:nvGrpSpPr>
        <p:grpSpPr>
          <a:xfrm>
            <a:off x="2987824" y="1484784"/>
            <a:ext cx="3456384" cy="504056"/>
            <a:chOff x="2987824" y="2276872"/>
            <a:chExt cx="3456384" cy="504056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2987824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572000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444208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05272" y="2204864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87624" y="1700808"/>
            <a:ext cx="4896544" cy="504056"/>
            <a:chOff x="1187624" y="2492896"/>
            <a:chExt cx="4896544" cy="504056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8965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084168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867780" y="173274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2627784" y="3068960"/>
            <a:ext cx="3600400" cy="504056"/>
            <a:chOff x="2987824" y="2276872"/>
            <a:chExt cx="3600400" cy="504056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987824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4788024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588224" y="2276872"/>
              <a:ext cx="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131840" y="2636912"/>
            <a:ext cx="3839852" cy="400110"/>
            <a:chOff x="3131840" y="3429000"/>
            <a:chExt cx="3839852" cy="400110"/>
          </a:xfrm>
        </p:grpSpPr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3429000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4764596" y="3429000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6588224" y="3429000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1916088" y="3645024"/>
            <a:ext cx="1719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F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(m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3716288" y="3604954"/>
            <a:ext cx="1719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F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(m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60504" y="3604954"/>
            <a:ext cx="1719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 = </a:t>
            </a:r>
            <a:r>
              <a:rPr lang="en-US" sz="2000" dirty="0" err="1" smtClean="0">
                <a:sym typeface="Symbol"/>
              </a:rPr>
              <a:t>F</a:t>
            </a:r>
            <a:r>
              <a:rPr lang="en-US" sz="2000" baseline="-25000" dirty="0" err="1" smtClean="0">
                <a:sym typeface="Symbol"/>
              </a:rPr>
              <a:t>k</a:t>
            </a:r>
            <a:r>
              <a:rPr lang="en-US" sz="2000" dirty="0" smtClean="0">
                <a:sym typeface="Symbol"/>
              </a:rPr>
              <a:t>(m</a:t>
            </a:r>
            <a:r>
              <a:rPr lang="en-US" sz="2000" baseline="-25000" dirty="0" smtClean="0">
                <a:sym typeface="Symbol"/>
              </a:rPr>
              <a:t>3</a:t>
            </a:r>
            <a:r>
              <a:rPr lang="en-US" sz="2000" dirty="0" smtClean="0">
                <a:sym typeface="Symbol"/>
              </a:rPr>
              <a:t>)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07504" y="454105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Decryption: compute </a:t>
            </a:r>
            <a:r>
              <a:rPr lang="en-US" sz="1600" dirty="0" smtClean="0">
                <a:solidFill>
                  <a:srgbClr val="0000FF"/>
                </a:solidFill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= F</a:t>
            </a:r>
            <a:r>
              <a:rPr lang="en-US" sz="1600" baseline="-25000" dirty="0" smtClean="0">
                <a:solidFill>
                  <a:srgbClr val="0000FF"/>
                </a:solidFill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</a:rPr>
              <a:t>-1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4644008" y="4541058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Assumes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k</a:t>
            </a:r>
            <a:r>
              <a:rPr lang="en-US" sz="1600" baseline="30000" dirty="0"/>
              <a:t> </a:t>
            </a:r>
            <a:r>
              <a:rPr lang="en-US" sz="1600" dirty="0" smtClean="0"/>
              <a:t>is SPRP. 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07504" y="5477162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CPA Security ?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0" y="4149080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755576" y="6341258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No. not even CO security for multi message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55576" y="5909210"/>
            <a:ext cx="7344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Deterministic Encryption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07504" y="4149080"/>
            <a:ext cx="6552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Encryption: compute </a:t>
            </a:r>
            <a:r>
              <a:rPr lang="en-US" sz="1600" dirty="0">
                <a:solidFill>
                  <a:srgbClr val="0000FF"/>
                </a:solidFill>
              </a:rPr>
              <a:t>c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= </a:t>
            </a:r>
            <a:r>
              <a:rPr lang="en-US" sz="1600" dirty="0" err="1" smtClean="0">
                <a:solidFill>
                  <a:srgbClr val="0000FF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>
                <a:solidFill>
                  <a:srgbClr val="0000FF"/>
                </a:solidFill>
              </a:rPr>
              <a:t>m</a:t>
            </a:r>
            <a:r>
              <a:rPr lang="en-US" sz="1600" baseline="-25000" dirty="0" smtClean="0">
                <a:solidFill>
                  <a:srgbClr val="0000FF"/>
                </a:solidFill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) – No randomness used at all !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660232" y="4149080"/>
            <a:ext cx="1238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|c| = |m|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07504" y="5013176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/>
              <a:t>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340117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49" grpId="0"/>
      <p:bldP spid="50" grpId="0"/>
      <p:bldP spid="51" grpId="0"/>
      <p:bldP spid="52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omic Sans MS"/>
                <a:cs typeface="Comic Sans MS"/>
              </a:rPr>
              <a:t>Current Picture</a:t>
            </a:r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/>
            </a:r>
            <a:b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95430"/>
              </p:ext>
            </p:extLst>
          </p:nvPr>
        </p:nvGraphicFramePr>
        <p:xfrm>
          <a:off x="179512" y="1712169"/>
          <a:ext cx="1224136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Usage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Expansion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Computation </a:t>
                      </a:r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Parallizable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Reusability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Minimal Assumption (PRF/PRP/SPRP)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CPA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Security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310186"/>
              </p:ext>
            </p:extLst>
          </p:nvPr>
        </p:nvGraphicFramePr>
        <p:xfrm>
          <a:off x="1403648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Theoretical Construction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 / Block = </a:t>
                      </a:r>
                      <a:r>
                        <a:rPr lang="en-US" sz="1400" baseline="0" dirty="0" err="1" smtClean="0">
                          <a:latin typeface="Comic Sans MS"/>
                          <a:cs typeface="Comic Sans MS"/>
                        </a:rPr>
                        <a:t>kn</a:t>
                      </a:r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2n / Block = 2kn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97182"/>
              </p:ext>
            </p:extLst>
          </p:nvPr>
        </p:nvGraphicFramePr>
        <p:xfrm>
          <a:off x="2915816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ECB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No randomness</a:t>
                      </a:r>
                    </a:p>
                    <a:p>
                      <a:endParaRPr lang="en-US" sz="140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</a:t>
                      </a:r>
                    </a:p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548680"/>
            <a:ext cx="416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Assume Message Blocks: k;  |m| = k n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3115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Cipher Block Chaining (CBC)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699792" y="908720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547664" y="908720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39516" y="1119809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76"/>
          <p:cNvGrpSpPr/>
          <p:nvPr/>
        </p:nvGrpSpPr>
        <p:grpSpPr>
          <a:xfrm>
            <a:off x="1713384" y="2564904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77"/>
          <p:cNvGrpSpPr/>
          <p:nvPr/>
        </p:nvGrpSpPr>
        <p:grpSpPr>
          <a:xfrm>
            <a:off x="1835696" y="2132856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803884" y="213285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563888" y="13407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131840" y="2399688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107504" y="8079903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/>
              <a:t>Security ? --- looks like yes as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is a PRF/PRP/SPRP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396444" y="1732746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052628" y="1700808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780820" y="1732746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4764596" y="2399688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92788" y="2399688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563888" y="2060848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1732746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IV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331640" y="1916832"/>
            <a:ext cx="2160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43608" y="2204864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627784" y="360495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827584" y="3501008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491880" y="30689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220072" y="13407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3491880" y="1916832"/>
            <a:ext cx="1656184" cy="1440160"/>
            <a:chOff x="2843808" y="2276872"/>
            <a:chExt cx="1656184" cy="144016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5220072" y="198884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4436368" y="3573016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148064" y="30689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148064" y="1916832"/>
            <a:ext cx="1656184" cy="1440160"/>
            <a:chOff x="2843808" y="2276872"/>
            <a:chExt cx="1656184" cy="144016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/>
          <p:cNvCxnSpPr/>
          <p:nvPr/>
        </p:nvCxnSpPr>
        <p:spPr>
          <a:xfrm>
            <a:off x="6948264" y="13407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948264" y="198884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6164560" y="3573016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6876256" y="30689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107504" y="4077072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Encryption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1619672" y="4077072"/>
            <a:ext cx="3960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</a:t>
            </a:r>
            <a:r>
              <a:rPr lang="en-US" sz="1600" dirty="0" err="1" smtClean="0">
                <a:sym typeface="Symbol"/>
              </a:rPr>
              <a:t>F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c</a:t>
            </a:r>
            <a:r>
              <a:rPr lang="en-US" sz="1600" baseline="-25000" dirty="0" smtClean="0">
                <a:sym typeface="Symbol"/>
              </a:rPr>
              <a:t>i-1</a:t>
            </a:r>
            <a:r>
              <a:rPr lang="en-US" sz="1600" dirty="0" smtClean="0">
                <a:sym typeface="Symbol"/>
              </a:rPr>
              <a:t>), for </a:t>
            </a:r>
            <a:r>
              <a:rPr lang="en-US" sz="16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1, …, </a:t>
            </a:r>
            <a:r>
              <a:rPr lang="en-US" sz="1600" dirty="0">
                <a:latin typeface="Gigi" pitchFamily="82" charset="0"/>
                <a:sym typeface="Symbol"/>
              </a:rPr>
              <a:t>k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5148064" y="4077072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m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… m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 = (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1600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c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… </a:t>
            </a:r>
            <a:r>
              <a:rPr lang="en-US" sz="1600" dirty="0" err="1" smtClean="0">
                <a:sym typeface="Symbol"/>
              </a:rPr>
              <a:t>c</a:t>
            </a:r>
            <a:r>
              <a:rPr lang="en-US" sz="1600" baseline="-25000" dirty="0" err="1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576064" cy="576064"/>
          </a:xfrm>
          <a:prstGeom prst="rect">
            <a:avLst/>
          </a:prstGeom>
          <a:noFill/>
        </p:spPr>
      </p:pic>
      <p:sp>
        <p:nvSpPr>
          <p:cNvPr id="129" name="Text Box 7"/>
          <p:cNvSpPr txBox="1">
            <a:spLocks noChangeArrowheads="1"/>
          </p:cNvSpPr>
          <p:nvPr/>
        </p:nvSpPr>
        <p:spPr bwMode="auto">
          <a:xfrm>
            <a:off x="107504" y="4539897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Decryption: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0" name="Text Box 7"/>
          <p:cNvSpPr txBox="1">
            <a:spLocks noChangeArrowheads="1"/>
          </p:cNvSpPr>
          <p:nvPr/>
        </p:nvSpPr>
        <p:spPr bwMode="auto">
          <a:xfrm>
            <a:off x="1835696" y="4509120"/>
            <a:ext cx="446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F</a:t>
            </a:r>
            <a:r>
              <a:rPr lang="en-US" sz="1600" baseline="-25000" dirty="0" smtClean="0">
                <a:sym typeface="Symbol"/>
              </a:rPr>
              <a:t>k</a:t>
            </a:r>
            <a:r>
              <a:rPr lang="en-US" sz="1600" baseline="30000" dirty="0" smtClean="0">
                <a:sym typeface="Symbol"/>
              </a:rPr>
              <a:t>-1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c</a:t>
            </a:r>
            <a:r>
              <a:rPr lang="en-US" sz="1600" baseline="-250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) c</a:t>
            </a:r>
            <a:r>
              <a:rPr lang="en-US" sz="1600" baseline="-25000" dirty="0" smtClean="0">
                <a:sym typeface="Symbol"/>
              </a:rPr>
              <a:t>i-1</a:t>
            </a:r>
            <a:r>
              <a:rPr lang="en-US" sz="1600" dirty="0" smtClean="0">
                <a:sym typeface="Symbol"/>
              </a:rPr>
              <a:t>, for </a:t>
            </a:r>
            <a:r>
              <a:rPr lang="en-US" sz="1600" dirty="0" err="1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1, …, </a:t>
            </a:r>
            <a:r>
              <a:rPr lang="en-US" sz="1600" dirty="0" smtClean="0">
                <a:latin typeface="Gigi" pitchFamily="82" charset="0"/>
                <a:sym typeface="Symbol"/>
              </a:rPr>
              <a:t>l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076056" y="4509120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&gt;&gt; Assumes </a:t>
            </a:r>
            <a:r>
              <a:rPr lang="en-US" sz="1600" dirty="0" err="1" smtClean="0">
                <a:solidFill>
                  <a:srgbClr val="FF0000"/>
                </a:solidFill>
              </a:rPr>
              <a:t>F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1600" baseline="300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is SPRP. 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35496" y="553871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 CPA Security ? 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608962" y="5466710"/>
            <a:ext cx="5544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&gt;&gt; Randomized Encryption. Provides CPA security. HW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496" y="5034662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 </a:t>
            </a:r>
            <a:r>
              <a:rPr lang="en-US" sz="1600" dirty="0" err="1" smtClean="0"/>
              <a:t>Blockwise</a:t>
            </a:r>
            <a:r>
              <a:rPr lang="en-US" sz="1600" dirty="0" smtClean="0"/>
              <a:t> Parallel Computation ?   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5076056" y="4941168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&gt;&gt; NO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0" y="407707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8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48" grpId="0"/>
      <p:bldP spid="49" grpId="0"/>
      <p:bldP spid="50" grpId="0"/>
      <p:bldP spid="65" grpId="0"/>
      <p:bldP spid="78" grpId="0"/>
      <p:bldP spid="80" grpId="0"/>
      <p:bldP spid="112" grpId="0"/>
      <p:bldP spid="120" grpId="0"/>
      <p:bldP spid="122" grpId="0"/>
      <p:bldP spid="123" grpId="0"/>
      <p:bldP spid="124" grpId="0"/>
      <p:bldP spid="129" grpId="0"/>
      <p:bldP spid="130" grpId="0"/>
      <p:bldP spid="77" grpId="0"/>
      <p:bldP spid="79" grpId="0"/>
      <p:bldP spid="82" grpId="0"/>
      <p:bldP spid="84" grpId="0"/>
      <p:bldP spid="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omic Sans MS"/>
                <a:cs typeface="Comic Sans MS"/>
              </a:rPr>
              <a:t>Current Picture</a:t>
            </a:r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/>
            </a:r>
            <a:b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45896"/>
              </p:ext>
            </p:extLst>
          </p:nvPr>
        </p:nvGraphicFramePr>
        <p:xfrm>
          <a:off x="179512" y="1712169"/>
          <a:ext cx="1224136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Usage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Expansion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Computation </a:t>
                      </a:r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Parallizable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Reusability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Minimal Assumption (PRF/PRP/SPRP)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CPA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Security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75601"/>
              </p:ext>
            </p:extLst>
          </p:nvPr>
        </p:nvGraphicFramePr>
        <p:xfrm>
          <a:off x="1403648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Theoretical Construction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 / Block = </a:t>
                      </a:r>
                      <a:r>
                        <a:rPr lang="en-US" sz="1400" baseline="0" dirty="0" err="1" smtClean="0">
                          <a:latin typeface="Comic Sans MS"/>
                          <a:cs typeface="Comic Sans MS"/>
                        </a:rPr>
                        <a:t>kn</a:t>
                      </a:r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2n / Block = 2kn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53009"/>
              </p:ext>
            </p:extLst>
          </p:nvPr>
        </p:nvGraphicFramePr>
        <p:xfrm>
          <a:off x="2915816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ECB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No randomness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548680"/>
            <a:ext cx="416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Assume Message Blocks: k;  |m| = k n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29527"/>
              </p:ext>
            </p:extLst>
          </p:nvPr>
        </p:nvGraphicFramePr>
        <p:xfrm>
          <a:off x="4427984" y="1194009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CBC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3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>CPA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1244228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93096"/>
            <a:ext cx="1224136" cy="1362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638800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177281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Luby</a:t>
            </a:r>
            <a:r>
              <a:rPr lang="en-US" dirty="0" smtClean="0"/>
              <a:t>: </a:t>
            </a:r>
            <a:r>
              <a:rPr lang="en-US" dirty="0" err="1" smtClean="0"/>
              <a:t>Pseudorandomness</a:t>
            </a:r>
            <a:r>
              <a:rPr lang="en-US" dirty="0" smtClean="0"/>
              <a:t> and Cryptographic Applications; Princeton University Press, 1996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5736" y="4509120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Mihir</a:t>
            </a:r>
            <a:r>
              <a:rPr lang="en-US" dirty="0"/>
              <a:t> </a:t>
            </a:r>
            <a:r>
              <a:rPr lang="en-US" dirty="0" err="1"/>
              <a:t>Bellare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Anand Desai, </a:t>
            </a:r>
            <a:r>
              <a:rPr lang="en-US" dirty="0">
                <a:hlinkClick r:id="rId6"/>
              </a:rPr>
              <a:t>E. Jokipii, </a:t>
            </a:r>
            <a:r>
              <a:rPr lang="en-US" dirty="0">
                <a:hlinkClick r:id="rId7"/>
              </a:rPr>
              <a:t>Phillip Rogaway:</a:t>
            </a:r>
          </a:p>
          <a:p>
            <a:r>
              <a:rPr lang="en-US" b="1" dirty="0"/>
              <a:t>A Concrete Security Treatment of Symmetric Encryption.</a:t>
            </a:r>
            <a:r>
              <a:rPr lang="en-US" dirty="0"/>
              <a:t> </a:t>
            </a:r>
            <a:r>
              <a:rPr lang="en-US" dirty="0" smtClean="0">
                <a:hlinkClick r:id="rId8"/>
              </a:rPr>
              <a:t>FOCS: </a:t>
            </a:r>
            <a:r>
              <a:rPr lang="en-US" dirty="0">
                <a:hlinkClick r:id="rId8"/>
              </a:rPr>
              <a:t>394-</a:t>
            </a:r>
            <a:r>
              <a:rPr lang="en-US" dirty="0" smtClean="0">
                <a:hlinkClick r:id="rId8"/>
              </a:rPr>
              <a:t>403, 1997</a:t>
            </a:r>
            <a:r>
              <a:rPr lang="en-US" dirty="0">
                <a:hlinkClick r:id="rId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651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2699792" y="980728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547664" y="98072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39516" y="1191817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713384" y="2636912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1835696" y="2204864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803884" y="220486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576064" cy="576064"/>
          </a:xfrm>
          <a:prstGeom prst="rect">
            <a:avLst/>
          </a:prstGeom>
          <a:noFill/>
        </p:spPr>
      </p:pic>
      <p:cxnSp>
        <p:nvCxnSpPr>
          <p:cNvPr id="83" name="Straight Arrow Connector 82"/>
          <p:cNvCxnSpPr/>
          <p:nvPr/>
        </p:nvCxnSpPr>
        <p:spPr>
          <a:xfrm>
            <a:off x="3563888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0"/>
          <p:cNvGrpSpPr/>
          <p:nvPr/>
        </p:nvGrpSpPr>
        <p:grpSpPr>
          <a:xfrm>
            <a:off x="3131840" y="2471696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396444" y="180475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052628" y="1772816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780820" y="180475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6" name="Group 51"/>
          <p:cNvGrpSpPr/>
          <p:nvPr/>
        </p:nvGrpSpPr>
        <p:grpSpPr>
          <a:xfrm>
            <a:off x="4764596" y="2471696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492788" y="2471696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563888" y="21328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180475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IV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331640" y="1988840"/>
            <a:ext cx="2160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43608" y="2276872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627784" y="3676962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827584" y="3573016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491880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220072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3491880" y="1988840"/>
            <a:ext cx="1656184" cy="1440160"/>
            <a:chOff x="2843808" y="2276872"/>
            <a:chExt cx="1656184" cy="144016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5220072" y="206084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4436368" y="364502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148064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3"/>
          <p:cNvGrpSpPr/>
          <p:nvPr/>
        </p:nvGrpSpPr>
        <p:grpSpPr>
          <a:xfrm>
            <a:off x="5148064" y="1988840"/>
            <a:ext cx="1656184" cy="1440160"/>
            <a:chOff x="2843808" y="2276872"/>
            <a:chExt cx="1656184" cy="144016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/>
          <p:cNvCxnSpPr/>
          <p:nvPr/>
        </p:nvCxnSpPr>
        <p:spPr>
          <a:xfrm>
            <a:off x="6948264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948264" y="206084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6164560" y="364502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6876256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76064" cy="576064"/>
          </a:xfrm>
          <a:prstGeom prst="rect">
            <a:avLst/>
          </a:prstGeom>
          <a:noFill/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07504" y="4293096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Choosing  distinct IV </a:t>
            </a:r>
            <a:r>
              <a:rPr lang="en-US" sz="2000" dirty="0" smtClean="0">
                <a:sym typeface="Symbol"/>
              </a:rPr>
              <a:t>enough ? Can save randomness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-36512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IV Misuse in CBC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144016" y="4941168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dirty="0" smtClean="0">
                <a:sym typeface="Symbol"/>
              </a:rPr>
              <a:t> Unfortunately this version of CBC mode is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not </a:t>
            </a:r>
            <a:r>
              <a:rPr lang="en-US" sz="2000" dirty="0" err="1" smtClean="0">
                <a:solidFill>
                  <a:srgbClr val="0000FF"/>
                </a:solidFill>
                <a:sym typeface="Symbol"/>
              </a:rPr>
              <a:t>cpa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-secure-- Assignment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0" y="407707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8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2699792" y="980728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547664" y="98072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39516" y="1191817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713384" y="2636912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1835696" y="2204864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803884" y="220486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576064" cy="576064"/>
          </a:xfrm>
          <a:prstGeom prst="rect">
            <a:avLst/>
          </a:prstGeom>
          <a:noFill/>
        </p:spPr>
      </p:pic>
      <p:cxnSp>
        <p:nvCxnSpPr>
          <p:cNvPr id="83" name="Straight Arrow Connector 82"/>
          <p:cNvCxnSpPr/>
          <p:nvPr/>
        </p:nvCxnSpPr>
        <p:spPr>
          <a:xfrm>
            <a:off x="3563888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0"/>
          <p:cNvGrpSpPr/>
          <p:nvPr/>
        </p:nvGrpSpPr>
        <p:grpSpPr>
          <a:xfrm>
            <a:off x="3131840" y="2471696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396444" y="180475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5052628" y="1772816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780820" y="1804754"/>
            <a:ext cx="3834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6" name="Group 51"/>
          <p:cNvGrpSpPr/>
          <p:nvPr/>
        </p:nvGrpSpPr>
        <p:grpSpPr>
          <a:xfrm>
            <a:off x="4764596" y="2471696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492788" y="2471696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563888" y="2132856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180475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IV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331640" y="1988840"/>
            <a:ext cx="21602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043608" y="2276872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627784" y="3676962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827584" y="3573016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491880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220072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3491880" y="1988840"/>
            <a:ext cx="1656184" cy="1440160"/>
            <a:chOff x="2843808" y="2276872"/>
            <a:chExt cx="1656184" cy="144016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5220072" y="206084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4436368" y="364502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148064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3"/>
          <p:cNvGrpSpPr/>
          <p:nvPr/>
        </p:nvGrpSpPr>
        <p:grpSpPr>
          <a:xfrm>
            <a:off x="5148064" y="1988840"/>
            <a:ext cx="1656184" cy="1440160"/>
            <a:chOff x="2843808" y="2276872"/>
            <a:chExt cx="1656184" cy="144016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779912" y="227687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/>
          <p:cNvCxnSpPr/>
          <p:nvPr/>
        </p:nvCxnSpPr>
        <p:spPr>
          <a:xfrm>
            <a:off x="6948264" y="141277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948264" y="2060848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6164560" y="3645024"/>
            <a:ext cx="1863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6876256" y="31409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576064" cy="576064"/>
          </a:xfrm>
          <a:prstGeom prst="rect">
            <a:avLst/>
          </a:prstGeom>
          <a:noFill/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07504" y="422108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Can the last 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of previous block act as the IV for next encryption ?</a:t>
            </a:r>
            <a:endParaRPr lang="en-US" sz="1600" baseline="-25000" dirty="0" smtClean="0">
              <a:solidFill>
                <a:srgbClr val="000000"/>
              </a:solidFill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-36512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IV misuse in CBC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0" y="407707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67544" y="4509120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Bandwidth and randomness saving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489775" y="1124741"/>
            <a:ext cx="2938209" cy="400113"/>
            <a:chOff x="1979712" y="1677018"/>
            <a:chExt cx="5079616" cy="532309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471483" y="1677018"/>
              <a:ext cx="853192" cy="53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127668" y="1677022"/>
              <a:ext cx="106433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677022"/>
              <a:ext cx="119118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5873" y="1187460"/>
            <a:ext cx="593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050008" y="1355419"/>
            <a:ext cx="356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755576" y="2492896"/>
            <a:ext cx="650896" cy="360040"/>
            <a:chOff x="422386" y="3041360"/>
            <a:chExt cx="1125277" cy="478994"/>
          </a:xfrm>
        </p:grpSpPr>
        <p:sp>
          <p:nvSpPr>
            <p:cNvPr id="71" name="Rectangle 70"/>
            <p:cNvSpPr/>
            <p:nvPr/>
          </p:nvSpPr>
          <p:spPr>
            <a:xfrm>
              <a:off x="422386" y="3068960"/>
              <a:ext cx="995907" cy="451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22386" y="3041360"/>
              <a:ext cx="1125277" cy="45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Gen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989955" y="2116883"/>
            <a:ext cx="2749011" cy="324752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971554" y="2116883"/>
            <a:ext cx="309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k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03" y="2852936"/>
            <a:ext cx="333213" cy="433003"/>
          </a:xfrm>
          <a:prstGeom prst="rect">
            <a:avLst/>
          </a:prstGeom>
          <a:noFill/>
        </p:spPr>
      </p:pic>
      <p:grpSp>
        <p:nvGrpSpPr>
          <p:cNvPr id="5" name="Group 50"/>
          <p:cNvGrpSpPr/>
          <p:nvPr/>
        </p:nvGrpSpPr>
        <p:grpSpPr>
          <a:xfrm>
            <a:off x="1739685" y="2317449"/>
            <a:ext cx="596675" cy="503063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757902" y="1688094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771800" y="1628800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779912" y="1700808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6" name="Group 51"/>
          <p:cNvGrpSpPr/>
          <p:nvPr/>
        </p:nvGrpSpPr>
        <p:grpSpPr>
          <a:xfrm>
            <a:off x="2684123" y="2317449"/>
            <a:ext cx="596675" cy="503063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3683763" y="2317449"/>
            <a:ext cx="596675" cy="503063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51520" y="1763524"/>
            <a:ext cx="537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IV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70401" y="1844824"/>
            <a:ext cx="106529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31786" y="2171008"/>
            <a:ext cx="7766" cy="8979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736156" y="3172906"/>
            <a:ext cx="67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34823" y="3140968"/>
            <a:ext cx="564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947944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1947944" y="1844824"/>
            <a:ext cx="957989" cy="1192191"/>
            <a:chOff x="2843808" y="2130951"/>
            <a:chExt cx="1656184" cy="1586083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710289" y="3199390"/>
            <a:ext cx="49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905933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47225" y="2008632"/>
            <a:ext cx="0" cy="324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709930" y="3199390"/>
            <a:ext cx="430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905573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5797"/>
            <a:ext cx="333213" cy="433003"/>
          </a:xfrm>
          <a:prstGeom prst="rect">
            <a:avLst/>
          </a:prstGeom>
          <a:noFill/>
        </p:spPr>
      </p:pic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-36512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IV misuse in CBC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979712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79712" y="198884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987824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923928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987824" y="191683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2915816" y="1844824"/>
            <a:ext cx="957989" cy="1192191"/>
            <a:chOff x="2843808" y="2130951"/>
            <a:chExt cx="1656184" cy="1586083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44"/>
          <p:cNvGrpSpPr/>
          <p:nvPr/>
        </p:nvGrpSpPr>
        <p:grpSpPr>
          <a:xfrm>
            <a:off x="6098287" y="1124741"/>
            <a:ext cx="2938209" cy="400113"/>
            <a:chOff x="1979712" y="1677018"/>
            <a:chExt cx="5079616" cy="532309"/>
          </a:xfrm>
        </p:grpSpPr>
        <p:sp>
          <p:nvSpPr>
            <p:cNvPr id="126" name="Rectangle 1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2471483" y="1677018"/>
              <a:ext cx="853192" cy="53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4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4127668" y="1677022"/>
              <a:ext cx="106433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5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5868144" y="1677022"/>
              <a:ext cx="119118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6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132" name="Text Box 7"/>
          <p:cNvSpPr txBox="1">
            <a:spLocks noChangeArrowheads="1"/>
          </p:cNvSpPr>
          <p:nvPr/>
        </p:nvSpPr>
        <p:spPr bwMode="auto">
          <a:xfrm>
            <a:off x="5274385" y="1187460"/>
            <a:ext cx="593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5658520" y="1355419"/>
            <a:ext cx="356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 Box 7"/>
          <p:cNvSpPr txBox="1">
            <a:spLocks noChangeArrowheads="1"/>
          </p:cNvSpPr>
          <p:nvPr/>
        </p:nvSpPr>
        <p:spPr bwMode="auto">
          <a:xfrm>
            <a:off x="4860032" y="1763524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IV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172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5797"/>
            <a:ext cx="333213" cy="433003"/>
          </a:xfrm>
          <a:prstGeom prst="rect">
            <a:avLst/>
          </a:prstGeom>
          <a:noFill/>
        </p:spPr>
      </p:pic>
      <p:grpSp>
        <p:nvGrpSpPr>
          <p:cNvPr id="186" name="Group 185"/>
          <p:cNvGrpSpPr/>
          <p:nvPr/>
        </p:nvGrpSpPr>
        <p:grpSpPr>
          <a:xfrm>
            <a:off x="4943335" y="1484784"/>
            <a:ext cx="3930790" cy="2088232"/>
            <a:chOff x="4943335" y="1484784"/>
            <a:chExt cx="3930790" cy="2088232"/>
          </a:xfrm>
        </p:grpSpPr>
        <p:cxnSp>
          <p:nvCxnSpPr>
            <p:cNvPr id="159" name="Straight Arrow Connector 158"/>
            <p:cNvCxnSpPr/>
            <p:nvPr/>
          </p:nvCxnSpPr>
          <p:spPr>
            <a:xfrm>
              <a:off x="5140298" y="2171008"/>
              <a:ext cx="7766" cy="8979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 Box 7"/>
            <p:cNvSpPr txBox="1">
              <a:spLocks noChangeArrowheads="1"/>
            </p:cNvSpPr>
            <p:nvPr/>
          </p:nvSpPr>
          <p:spPr bwMode="auto">
            <a:xfrm>
              <a:off x="4943335" y="3140968"/>
              <a:ext cx="56476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c</a:t>
              </a:r>
              <a:r>
                <a:rPr lang="en-US" sz="2000" baseline="-25000" dirty="0" smtClean="0">
                  <a:sym typeface="Symbol"/>
                </a:rPr>
                <a:t>4</a:t>
              </a:r>
              <a:r>
                <a:rPr lang="en-US" sz="2000" dirty="0" smtClean="0">
                  <a:sym typeface="Symbol"/>
                </a:rPr>
                <a:t> 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364088" y="1484784"/>
              <a:ext cx="3510037" cy="2088232"/>
              <a:chOff x="5364088" y="1484784"/>
              <a:chExt cx="3510037" cy="2088232"/>
            </a:xfrm>
          </p:grpSpPr>
          <p:cxnSp>
            <p:nvCxnSpPr>
              <p:cNvPr id="173" name="Straight Arrow Connector 172"/>
              <p:cNvCxnSpPr/>
              <p:nvPr/>
            </p:nvCxnSpPr>
            <p:spPr>
              <a:xfrm>
                <a:off x="6588224" y="1484784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7596336" y="1484784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8532440" y="1484784"/>
                <a:ext cx="0" cy="2880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" name="Group 183"/>
              <p:cNvGrpSpPr/>
              <p:nvPr/>
            </p:nvGrpSpPr>
            <p:grpSpPr>
              <a:xfrm>
                <a:off x="5364088" y="1628800"/>
                <a:ext cx="3510037" cy="1944216"/>
                <a:chOff x="5378913" y="1628800"/>
                <a:chExt cx="3510037" cy="1944216"/>
              </a:xfrm>
            </p:grpSpPr>
            <p:grpSp>
              <p:nvGrpSpPr>
                <p:cNvPr id="137" name="Group 77"/>
                <p:cNvGrpSpPr/>
                <p:nvPr/>
              </p:nvGrpSpPr>
              <p:grpSpPr>
                <a:xfrm>
                  <a:off x="5598467" y="2116880"/>
                  <a:ext cx="2749011" cy="216501"/>
                  <a:chOff x="1187624" y="2492896"/>
                  <a:chExt cx="4752528" cy="288032"/>
                </a:xfrm>
              </p:grpSpPr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1187624" y="2492896"/>
                    <a:ext cx="475252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Arrow Connector 138"/>
                  <p:cNvCxnSpPr/>
                  <p:nvPr/>
                </p:nvCxnSpPr>
                <p:spPr>
                  <a:xfrm>
                    <a:off x="2555776" y="2492896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Arrow Connector 139"/>
                  <p:cNvCxnSpPr/>
                  <p:nvPr/>
                </p:nvCxnSpPr>
                <p:spPr>
                  <a:xfrm>
                    <a:off x="4211960" y="2492896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Arrow Connector 140"/>
                  <p:cNvCxnSpPr/>
                  <p:nvPr/>
                </p:nvCxnSpPr>
                <p:spPr>
                  <a:xfrm>
                    <a:off x="5940152" y="2492896"/>
                    <a:ext cx="0" cy="28803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0066" y="2132856"/>
                  <a:ext cx="309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ym typeface="Symbol"/>
                    </a:rPr>
                    <a:t>k</a:t>
                  </a:r>
                  <a:endParaRPr lang="en-US" baseline="-25000" dirty="0" smtClean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45" name="Group 50"/>
                <p:cNvGrpSpPr/>
                <p:nvPr/>
              </p:nvGrpSpPr>
              <p:grpSpPr>
                <a:xfrm>
                  <a:off x="6348197" y="2317449"/>
                  <a:ext cx="596675" cy="503063"/>
                  <a:chOff x="2483768" y="2759728"/>
                  <a:chExt cx="1031540" cy="669272"/>
                </a:xfrm>
              </p:grpSpPr>
              <p:pic>
                <p:nvPicPr>
                  <p:cNvPr id="1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366414" y="1688094"/>
                  <a:ext cx="221810" cy="300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sp>
              <p:nvSpPr>
                <p:cNvPr id="14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380312" y="1628800"/>
                  <a:ext cx="221810" cy="300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sp>
              <p:nvSpPr>
                <p:cNvPr id="15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388424" y="1700808"/>
                  <a:ext cx="221810" cy="3007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</a:t>
                  </a:r>
                  <a:endParaRPr lang="en-US" sz="2000" baseline="-25000" dirty="0" smtClean="0"/>
                </a:p>
              </p:txBody>
            </p:sp>
            <p:grpSp>
              <p:nvGrpSpPr>
                <p:cNvPr id="151" name="Group 51"/>
                <p:cNvGrpSpPr/>
                <p:nvPr/>
              </p:nvGrpSpPr>
              <p:grpSpPr>
                <a:xfrm>
                  <a:off x="7292635" y="2317449"/>
                  <a:ext cx="596675" cy="503063"/>
                  <a:chOff x="2483768" y="2759728"/>
                  <a:chExt cx="1031540" cy="669272"/>
                </a:xfrm>
              </p:grpSpPr>
              <p:pic>
                <p:nvPicPr>
                  <p:cNvPr id="15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54" name="Group 57"/>
                <p:cNvGrpSpPr/>
                <p:nvPr/>
              </p:nvGrpSpPr>
              <p:grpSpPr>
                <a:xfrm>
                  <a:off x="8292275" y="2317449"/>
                  <a:ext cx="596675" cy="503063"/>
                  <a:chOff x="2483768" y="2759728"/>
                  <a:chExt cx="1031540" cy="669272"/>
                </a:xfrm>
              </p:grpSpPr>
              <p:pic>
                <p:nvPicPr>
                  <p:cNvPr id="15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483768" y="2759728"/>
                    <a:ext cx="720080" cy="669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2924944"/>
                    <a:ext cx="38346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000" dirty="0" smtClean="0">
                        <a:solidFill>
                          <a:srgbClr val="FF0000"/>
                        </a:solidFill>
                        <a:sym typeface="Symbol"/>
                      </a:rPr>
                      <a:t>F</a:t>
                    </a:r>
                    <a:endParaRPr lang="en-US" sz="2000" baseline="-25000" dirty="0" smtClean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58" name="Straight Arrow Connector 157"/>
                <p:cNvCxnSpPr/>
                <p:nvPr/>
              </p:nvCxnSpPr>
              <p:spPr>
                <a:xfrm>
                  <a:off x="5378913" y="1844824"/>
                  <a:ext cx="106529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344668" y="3172906"/>
                  <a:ext cx="67560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 smtClean="0">
                      <a:sym typeface="Symbol"/>
                    </a:rPr>
                    <a:t>c</a:t>
                  </a:r>
                  <a:r>
                    <a:rPr lang="en-US" sz="2000" baseline="-25000" dirty="0" smtClean="0">
                      <a:sym typeface="Symbol"/>
                    </a:rPr>
                    <a:t>5</a:t>
                  </a:r>
                  <a:endParaRPr lang="en-US" sz="2000" baseline="-250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/>
                <p:nvPr/>
              </p:nvCxnSpPr>
              <p:spPr>
                <a:xfrm>
                  <a:off x="6556456" y="2820513"/>
                  <a:ext cx="0" cy="3788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" name="Group 108"/>
                <p:cNvGrpSpPr/>
                <p:nvPr/>
              </p:nvGrpSpPr>
              <p:grpSpPr>
                <a:xfrm>
                  <a:off x="6556456" y="1844824"/>
                  <a:ext cx="957989" cy="1192191"/>
                  <a:chOff x="2843808" y="2130951"/>
                  <a:chExt cx="1656184" cy="1586083"/>
                </a:xfrm>
              </p:grpSpPr>
              <p:cxnSp>
                <p:nvCxnSpPr>
                  <p:cNvPr id="164" name="Straight Arrow Connector 163"/>
                  <p:cNvCxnSpPr/>
                  <p:nvPr/>
                </p:nvCxnSpPr>
                <p:spPr>
                  <a:xfrm>
                    <a:off x="2843808" y="3717032"/>
                    <a:ext cx="936104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/>
                  <p:nvPr/>
                </p:nvCxnSpPr>
                <p:spPr>
                  <a:xfrm>
                    <a:off x="3770148" y="2130952"/>
                    <a:ext cx="9764" cy="158608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/>
                  <p:nvPr/>
                </p:nvCxnSpPr>
                <p:spPr>
                  <a:xfrm>
                    <a:off x="3779912" y="2130951"/>
                    <a:ext cx="72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318801" y="3199390"/>
                  <a:ext cx="49355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ym typeface="Symbol"/>
                    </a:rPr>
                    <a:t>c</a:t>
                  </a:r>
                  <a:r>
                    <a:rPr lang="en-US" baseline="-25000" dirty="0" smtClean="0">
                      <a:sym typeface="Symbol"/>
                    </a:rPr>
                    <a:t>6</a:t>
                  </a:r>
                  <a:endParaRPr lang="en-US" baseline="-250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7514445" y="2820513"/>
                  <a:ext cx="0" cy="3788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>
                  <a:off x="8555737" y="2008632"/>
                  <a:ext cx="0" cy="3247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318442" y="3199390"/>
                  <a:ext cx="43002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sym typeface="Symbol"/>
                    </a:rPr>
                    <a:t>c</a:t>
                  </a:r>
                  <a:r>
                    <a:rPr lang="en-US" baseline="-25000" dirty="0" smtClean="0">
                      <a:sym typeface="Symbol"/>
                    </a:rPr>
                    <a:t>7</a:t>
                  </a:r>
                  <a:r>
                    <a:rPr lang="en-US" dirty="0" smtClean="0">
                      <a:sym typeface="Symbol"/>
                    </a:rPr>
                    <a:t> </a:t>
                  </a:r>
                  <a:endParaRPr lang="en-US" baseline="-25000" dirty="0" smtClean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71" name="Straight Arrow Connector 170"/>
                <p:cNvCxnSpPr/>
                <p:nvPr/>
              </p:nvCxnSpPr>
              <p:spPr>
                <a:xfrm>
                  <a:off x="8514085" y="2820513"/>
                  <a:ext cx="0" cy="3788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Arrow Connector 173"/>
                <p:cNvCxnSpPr/>
                <p:nvPr/>
              </p:nvCxnSpPr>
              <p:spPr>
                <a:xfrm>
                  <a:off x="6588224" y="1988840"/>
                  <a:ext cx="0" cy="28803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>
                  <a:off x="7596336" y="19168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177"/>
                <p:cNvGrpSpPr/>
                <p:nvPr/>
              </p:nvGrpSpPr>
              <p:grpSpPr>
                <a:xfrm>
                  <a:off x="7524328" y="1844824"/>
                  <a:ext cx="957989" cy="1192191"/>
                  <a:chOff x="2843808" y="2130951"/>
                  <a:chExt cx="1656184" cy="1586083"/>
                </a:xfrm>
              </p:grpSpPr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2843808" y="3717032"/>
                    <a:ext cx="936104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>
                    <a:off x="3770148" y="2130952"/>
                    <a:ext cx="9764" cy="1586082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Arrow Connector 180"/>
                  <p:cNvCxnSpPr/>
                  <p:nvPr/>
                </p:nvCxnSpPr>
                <p:spPr>
                  <a:xfrm>
                    <a:off x="3779912" y="2130951"/>
                    <a:ext cx="720080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3" name="Text Box 7"/>
          <p:cNvSpPr txBox="1">
            <a:spLocks noChangeArrowheads="1"/>
          </p:cNvSpPr>
          <p:nvPr/>
        </p:nvSpPr>
        <p:spPr bwMode="auto">
          <a:xfrm>
            <a:off x="1547664" y="3676962"/>
            <a:ext cx="6480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8000"/>
                </a:solidFill>
                <a:sym typeface="Symbol"/>
              </a:rPr>
              <a:t>Ideal way of encrypting two messages via CBC mode</a:t>
            </a:r>
            <a:endParaRPr lang="en-US" sz="1600" baseline="-25000" dirty="0" smtClean="0">
              <a:solidFill>
                <a:srgbClr val="008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0" y="407707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107504" y="409855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Can the last 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of previous block act as the IV for next encryption ?</a:t>
            </a:r>
            <a:endParaRPr lang="en-US" sz="16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96" name="Text Box 7"/>
          <p:cNvSpPr txBox="1">
            <a:spLocks noChangeArrowheads="1"/>
          </p:cNvSpPr>
          <p:nvPr/>
        </p:nvSpPr>
        <p:spPr bwMode="auto">
          <a:xfrm>
            <a:off x="467544" y="4386590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Bandwidth and randomness saving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6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57" grpId="0"/>
      <p:bldP spid="18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489775" y="1124741"/>
            <a:ext cx="2938209" cy="400113"/>
            <a:chOff x="1979712" y="1677018"/>
            <a:chExt cx="5079616" cy="532309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471483" y="1677018"/>
              <a:ext cx="853192" cy="53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127668" y="1677022"/>
              <a:ext cx="106433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677022"/>
              <a:ext cx="119118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5873" y="1187460"/>
            <a:ext cx="593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050008" y="1355419"/>
            <a:ext cx="356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755576" y="2492896"/>
            <a:ext cx="650896" cy="360040"/>
            <a:chOff x="422386" y="3041360"/>
            <a:chExt cx="1125277" cy="478994"/>
          </a:xfrm>
        </p:grpSpPr>
        <p:sp>
          <p:nvSpPr>
            <p:cNvPr id="71" name="Rectangle 70"/>
            <p:cNvSpPr/>
            <p:nvPr/>
          </p:nvSpPr>
          <p:spPr>
            <a:xfrm>
              <a:off x="422386" y="3068960"/>
              <a:ext cx="995907" cy="4513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422386" y="3041360"/>
              <a:ext cx="1125277" cy="450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Gen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989955" y="2116883"/>
            <a:ext cx="2749011" cy="324752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971554" y="2116883"/>
            <a:ext cx="309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k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03" y="2852936"/>
            <a:ext cx="333213" cy="433003"/>
          </a:xfrm>
          <a:prstGeom prst="rect">
            <a:avLst/>
          </a:prstGeom>
          <a:noFill/>
        </p:spPr>
      </p:pic>
      <p:grpSp>
        <p:nvGrpSpPr>
          <p:cNvPr id="5" name="Group 50"/>
          <p:cNvGrpSpPr/>
          <p:nvPr/>
        </p:nvGrpSpPr>
        <p:grpSpPr>
          <a:xfrm>
            <a:off x="1739685" y="2317449"/>
            <a:ext cx="596675" cy="503063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757902" y="1688094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771800" y="1628800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3779912" y="1700808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6" name="Group 51"/>
          <p:cNvGrpSpPr/>
          <p:nvPr/>
        </p:nvGrpSpPr>
        <p:grpSpPr>
          <a:xfrm>
            <a:off x="2684123" y="2317449"/>
            <a:ext cx="596675" cy="503063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3683763" y="2317449"/>
            <a:ext cx="596675" cy="503063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51520" y="1763524"/>
            <a:ext cx="5372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IV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70401" y="1844824"/>
            <a:ext cx="106529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31786" y="2171008"/>
            <a:ext cx="7766" cy="8979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736156" y="3172906"/>
            <a:ext cx="67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1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34823" y="3140968"/>
            <a:ext cx="564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947944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1947944" y="1844824"/>
            <a:ext cx="957989" cy="1192191"/>
            <a:chOff x="2843808" y="2130951"/>
            <a:chExt cx="1656184" cy="1586083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2710289" y="3199390"/>
            <a:ext cx="49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2905933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947225" y="2008632"/>
            <a:ext cx="0" cy="324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709930" y="3199390"/>
            <a:ext cx="430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905573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5797"/>
            <a:ext cx="333213" cy="433003"/>
          </a:xfrm>
          <a:prstGeom prst="rect">
            <a:avLst/>
          </a:prstGeom>
          <a:noFill/>
        </p:spPr>
      </p:pic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-36512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IV misuse in CBC Mode- Chained CBC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1979712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79712" y="198884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2987824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923928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987824" y="191683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08"/>
          <p:cNvGrpSpPr/>
          <p:nvPr/>
        </p:nvGrpSpPr>
        <p:grpSpPr>
          <a:xfrm>
            <a:off x="2915816" y="1844824"/>
            <a:ext cx="957989" cy="1192191"/>
            <a:chOff x="2843808" y="2130951"/>
            <a:chExt cx="1656184" cy="1586083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44"/>
          <p:cNvGrpSpPr/>
          <p:nvPr/>
        </p:nvGrpSpPr>
        <p:grpSpPr>
          <a:xfrm>
            <a:off x="6098287" y="1124741"/>
            <a:ext cx="2938209" cy="400113"/>
            <a:chOff x="1979712" y="1677018"/>
            <a:chExt cx="5079616" cy="532309"/>
          </a:xfrm>
        </p:grpSpPr>
        <p:sp>
          <p:nvSpPr>
            <p:cNvPr id="126" name="Rectangle 1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 Box 7"/>
            <p:cNvSpPr txBox="1">
              <a:spLocks noChangeArrowheads="1"/>
            </p:cNvSpPr>
            <p:nvPr/>
          </p:nvSpPr>
          <p:spPr bwMode="auto">
            <a:xfrm>
              <a:off x="2471483" y="1677018"/>
              <a:ext cx="853192" cy="53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4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4127668" y="1677022"/>
              <a:ext cx="106433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5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31" name="Text Box 7"/>
            <p:cNvSpPr txBox="1">
              <a:spLocks noChangeArrowheads="1"/>
            </p:cNvSpPr>
            <p:nvPr/>
          </p:nvSpPr>
          <p:spPr bwMode="auto">
            <a:xfrm>
              <a:off x="5868144" y="1677022"/>
              <a:ext cx="1191184" cy="53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6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132" name="Text Box 7"/>
          <p:cNvSpPr txBox="1">
            <a:spLocks noChangeArrowheads="1"/>
          </p:cNvSpPr>
          <p:nvPr/>
        </p:nvSpPr>
        <p:spPr bwMode="auto">
          <a:xfrm>
            <a:off x="5274385" y="1187460"/>
            <a:ext cx="593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5658520" y="1355419"/>
            <a:ext cx="3564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7"/>
          <p:cNvGrpSpPr/>
          <p:nvPr/>
        </p:nvGrpSpPr>
        <p:grpSpPr>
          <a:xfrm>
            <a:off x="5598467" y="2116880"/>
            <a:ext cx="2749011" cy="216501"/>
            <a:chOff x="1187624" y="2492896"/>
            <a:chExt cx="4752528" cy="288032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 Box 7"/>
          <p:cNvSpPr txBox="1">
            <a:spLocks noChangeArrowheads="1"/>
          </p:cNvSpPr>
          <p:nvPr/>
        </p:nvSpPr>
        <p:spPr bwMode="auto">
          <a:xfrm>
            <a:off x="5580066" y="2132856"/>
            <a:ext cx="309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k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2" name="Group 50"/>
          <p:cNvGrpSpPr/>
          <p:nvPr/>
        </p:nvGrpSpPr>
        <p:grpSpPr>
          <a:xfrm>
            <a:off x="6348197" y="2317449"/>
            <a:ext cx="596675" cy="503063"/>
            <a:chOff x="2483768" y="2759728"/>
            <a:chExt cx="1031540" cy="669272"/>
          </a:xfrm>
        </p:grpSpPr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48" name="Text Box 7"/>
          <p:cNvSpPr txBox="1">
            <a:spLocks noChangeArrowheads="1"/>
          </p:cNvSpPr>
          <p:nvPr/>
        </p:nvSpPr>
        <p:spPr bwMode="auto">
          <a:xfrm>
            <a:off x="6366414" y="1688094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149" name="Text Box 7"/>
          <p:cNvSpPr txBox="1">
            <a:spLocks noChangeArrowheads="1"/>
          </p:cNvSpPr>
          <p:nvPr/>
        </p:nvSpPr>
        <p:spPr bwMode="auto">
          <a:xfrm>
            <a:off x="7380312" y="1628800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sp>
        <p:nvSpPr>
          <p:cNvPr id="150" name="Text Box 7"/>
          <p:cNvSpPr txBox="1">
            <a:spLocks noChangeArrowheads="1"/>
          </p:cNvSpPr>
          <p:nvPr/>
        </p:nvSpPr>
        <p:spPr bwMode="auto">
          <a:xfrm>
            <a:off x="8388424" y="1700808"/>
            <a:ext cx="221810" cy="3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</a:t>
            </a:r>
            <a:endParaRPr lang="en-US" sz="2000" baseline="-25000" dirty="0" smtClean="0"/>
          </a:p>
        </p:txBody>
      </p:sp>
      <p:grpSp>
        <p:nvGrpSpPr>
          <p:cNvPr id="13" name="Group 51"/>
          <p:cNvGrpSpPr/>
          <p:nvPr/>
        </p:nvGrpSpPr>
        <p:grpSpPr>
          <a:xfrm>
            <a:off x="7292635" y="2317449"/>
            <a:ext cx="596675" cy="503063"/>
            <a:chOff x="2483768" y="2759728"/>
            <a:chExt cx="1031540" cy="669272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57"/>
          <p:cNvGrpSpPr/>
          <p:nvPr/>
        </p:nvGrpSpPr>
        <p:grpSpPr>
          <a:xfrm>
            <a:off x="8292275" y="2317449"/>
            <a:ext cx="596675" cy="503063"/>
            <a:chOff x="2483768" y="2759728"/>
            <a:chExt cx="1031540" cy="669272"/>
          </a:xfrm>
        </p:grpSpPr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60" name="Text Box 7"/>
          <p:cNvSpPr txBox="1">
            <a:spLocks noChangeArrowheads="1"/>
          </p:cNvSpPr>
          <p:nvPr/>
        </p:nvSpPr>
        <p:spPr bwMode="auto">
          <a:xfrm>
            <a:off x="6344668" y="3172906"/>
            <a:ext cx="675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4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>
            <a:off x="6556456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08"/>
          <p:cNvGrpSpPr/>
          <p:nvPr/>
        </p:nvGrpSpPr>
        <p:grpSpPr>
          <a:xfrm>
            <a:off x="6556456" y="1844824"/>
            <a:ext cx="957989" cy="1192191"/>
            <a:chOff x="2843808" y="2130951"/>
            <a:chExt cx="1656184" cy="1586083"/>
          </a:xfrm>
        </p:grpSpPr>
        <p:cxnSp>
          <p:nvCxnSpPr>
            <p:cNvPr id="164" name="Straight Arrow Connector 163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 Box 7"/>
          <p:cNvSpPr txBox="1">
            <a:spLocks noChangeArrowheads="1"/>
          </p:cNvSpPr>
          <p:nvPr/>
        </p:nvSpPr>
        <p:spPr bwMode="auto">
          <a:xfrm>
            <a:off x="7318801" y="3199390"/>
            <a:ext cx="49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5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7514445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555737" y="2008632"/>
            <a:ext cx="0" cy="324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8318442" y="3199390"/>
            <a:ext cx="430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6</a:t>
            </a:r>
            <a:r>
              <a:rPr lang="en-US" dirty="0" smtClean="0">
                <a:sym typeface="Symbol"/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8514085" y="2820513"/>
            <a:ext cx="0" cy="3788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588224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6588224" y="198884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7596336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8532440" y="1484784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7596336" y="191683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77"/>
          <p:cNvGrpSpPr/>
          <p:nvPr/>
        </p:nvGrpSpPr>
        <p:grpSpPr>
          <a:xfrm>
            <a:off x="7524328" y="1844824"/>
            <a:ext cx="957989" cy="1192191"/>
            <a:chOff x="2843808" y="2130951"/>
            <a:chExt cx="1656184" cy="1586083"/>
          </a:xfrm>
        </p:grpSpPr>
        <p:cxnSp>
          <p:nvCxnSpPr>
            <p:cNvPr id="179" name="Straight Arrow Connector 17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3770148" y="2130952"/>
              <a:ext cx="9764" cy="1586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3779912" y="2130951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 Box 7"/>
          <p:cNvSpPr txBox="1">
            <a:spLocks noChangeArrowheads="1"/>
          </p:cNvSpPr>
          <p:nvPr/>
        </p:nvSpPr>
        <p:spPr bwMode="auto">
          <a:xfrm>
            <a:off x="3347864" y="3676962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Chained CBC mode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grpSp>
        <p:nvGrpSpPr>
          <p:cNvPr id="17" name="Group 135"/>
          <p:cNvGrpSpPr/>
          <p:nvPr/>
        </p:nvGrpSpPr>
        <p:grpSpPr>
          <a:xfrm>
            <a:off x="3911221" y="1844824"/>
            <a:ext cx="2532987" cy="1152128"/>
            <a:chOff x="3911221" y="1844824"/>
            <a:chExt cx="2532987" cy="115212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3911221" y="2996952"/>
              <a:ext cx="10208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32040" y="1844824"/>
              <a:ext cx="151216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932040" y="1844824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Straight Connector 13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0" y="407707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107504" y="409855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Can the last </a:t>
            </a:r>
            <a:r>
              <a:rPr lang="en-US" sz="1600" dirty="0" err="1" smtClean="0">
                <a:solidFill>
                  <a:srgbClr val="00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000000"/>
                </a:solidFill>
                <a:sym typeface="Symbol"/>
              </a:rPr>
              <a:t> of previous block act as the IV for next encryption ?</a:t>
            </a:r>
            <a:endParaRPr lang="en-US" sz="1600" baseline="-25000" dirty="0" smtClean="0">
              <a:solidFill>
                <a:srgbClr val="000000"/>
              </a:solidFill>
            </a:endParaRPr>
          </a:p>
        </p:txBody>
      </p:sp>
      <p:sp>
        <p:nvSpPr>
          <p:cNvPr id="161" name="Text Box 7"/>
          <p:cNvSpPr txBox="1">
            <a:spLocks noChangeArrowheads="1"/>
          </p:cNvSpPr>
          <p:nvPr/>
        </p:nvSpPr>
        <p:spPr bwMode="auto">
          <a:xfrm>
            <a:off x="467544" y="4458598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Bandwidth and randomness saving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63" name="Text Box 7"/>
          <p:cNvSpPr txBox="1">
            <a:spLocks noChangeArrowheads="1"/>
          </p:cNvSpPr>
          <p:nvPr/>
        </p:nvSpPr>
        <p:spPr bwMode="auto">
          <a:xfrm>
            <a:off x="107504" y="4941168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Chained CBC mode </a:t>
            </a:r>
            <a:r>
              <a:rPr lang="en-US" sz="1600" dirty="0" smtClean="0">
                <a:sym typeface="Symbol"/>
              </a:rPr>
              <a:t>--- used in SSL 3.0 and TLS 1.0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539552" y="5301208"/>
            <a:ext cx="35283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</a:t>
            </a:r>
            <a:r>
              <a:rPr lang="en-US" sz="1600" dirty="0" err="1" smtClean="0">
                <a:sym typeface="Symbol"/>
              </a:rPr>
              <a:t>Stateful</a:t>
            </a:r>
            <a:r>
              <a:rPr lang="en-US" sz="1600" dirty="0" smtClean="0">
                <a:sym typeface="Symbol"/>
              </a:rPr>
              <a:t> variant of CBC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78" name="Text Box 7"/>
          <p:cNvSpPr txBox="1">
            <a:spLocks noChangeArrowheads="1"/>
          </p:cNvSpPr>
          <p:nvPr/>
        </p:nvSpPr>
        <p:spPr bwMode="auto">
          <a:xfrm>
            <a:off x="179512" y="566124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CPA security?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39552" y="5949280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It </a:t>
            </a:r>
            <a:r>
              <a:rPr lang="en-US" sz="1600" dirty="0">
                <a:sym typeface="Symbol"/>
              </a:rPr>
              <a:t>is 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“equivalent” </a:t>
            </a:r>
            <a:r>
              <a:rPr lang="en-US" sz="1600" dirty="0">
                <a:sym typeface="Symbol"/>
              </a:rPr>
              <a:t>to encrypting a 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single large message M = M</a:t>
            </a:r>
            <a:r>
              <a:rPr lang="en-US" sz="1600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|| M</a:t>
            </a:r>
            <a:r>
              <a:rPr lang="en-US" sz="1600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n-US" sz="1600" dirty="0">
                <a:solidFill>
                  <a:srgbClr val="0000FF"/>
                </a:solidFill>
                <a:sym typeface="Symbol"/>
              </a:rPr>
              <a:t> via CBC mode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76064" y="6330806"/>
            <a:ext cx="262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Yet Not CPA-secure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4680520" y="3861048"/>
            <a:ext cx="4572000" cy="2196824"/>
            <a:chOff x="5220072" y="3212976"/>
            <a:chExt cx="4572000" cy="2196824"/>
          </a:xfrm>
        </p:grpSpPr>
        <p:sp>
          <p:nvSpPr>
            <p:cNvPr id="186" name="Cloud Callout 185"/>
            <p:cNvSpPr/>
            <p:nvPr/>
          </p:nvSpPr>
          <p:spPr>
            <a:xfrm>
              <a:off x="5220072" y="3212976"/>
              <a:ext cx="4392488" cy="2196824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7" name="Text Box 7"/>
            <p:cNvSpPr txBox="1">
              <a:spLocks noChangeArrowheads="1"/>
            </p:cNvSpPr>
            <p:nvPr/>
          </p:nvSpPr>
          <p:spPr bwMode="auto">
            <a:xfrm>
              <a:off x="6732240" y="3894147"/>
              <a:ext cx="30598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No modifications to crypto schemes even if the modifications look benign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8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3933056"/>
              <a:ext cx="123825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9" name="Group 188"/>
          <p:cNvGrpSpPr/>
          <p:nvPr/>
        </p:nvGrpSpPr>
        <p:grpSpPr>
          <a:xfrm>
            <a:off x="899592" y="4005064"/>
            <a:ext cx="3600400" cy="1152128"/>
            <a:chOff x="4644008" y="764704"/>
            <a:chExt cx="3600400" cy="1152128"/>
          </a:xfrm>
        </p:grpSpPr>
        <p:sp>
          <p:nvSpPr>
            <p:cNvPr id="190" name="Cloud Callout 189"/>
            <p:cNvSpPr/>
            <p:nvPr/>
          </p:nvSpPr>
          <p:spPr>
            <a:xfrm>
              <a:off x="4644008" y="764704"/>
              <a:ext cx="3600400" cy="115212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1" name="Text Box 7"/>
            <p:cNvSpPr txBox="1">
              <a:spLocks noChangeArrowheads="1"/>
            </p:cNvSpPr>
            <p:nvPr/>
          </p:nvSpPr>
          <p:spPr bwMode="auto">
            <a:xfrm>
              <a:off x="5076056" y="1146230"/>
              <a:ext cx="3059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BEAST attack on SSL/TSL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4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72" grpId="0"/>
      <p:bldP spid="178" grpId="0"/>
      <p:bldP spid="182" grpId="0"/>
      <p:bldP spid="1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Output Feedback (OFB)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843808" y="3861048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91680" y="386104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083532" y="4072137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929408" y="1772816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2051720" y="1340768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019908" y="134076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50"/>
          <p:cNvGrpSpPr/>
          <p:nvPr/>
        </p:nvGrpSpPr>
        <p:grpSpPr>
          <a:xfrm>
            <a:off x="3347864" y="1607600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4980620" y="1607600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708812" y="1607600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779912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43608" y="94065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IV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547664" y="1124744"/>
            <a:ext cx="223224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259632" y="1412776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131840" y="281286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y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707904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141276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3707904" y="1124744"/>
            <a:ext cx="1728192" cy="1440160"/>
            <a:chOff x="2843808" y="2276872"/>
            <a:chExt cx="1728192" cy="144016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276872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5436096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4796408" y="27809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364088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3"/>
          <p:cNvGrpSpPr/>
          <p:nvPr/>
        </p:nvGrpSpPr>
        <p:grpSpPr>
          <a:xfrm>
            <a:off x="5364088" y="1124744"/>
            <a:ext cx="1800200" cy="1440160"/>
            <a:chOff x="2843808" y="2276872"/>
            <a:chExt cx="1800200" cy="144016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779912" y="2276872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/>
          <p:cNvCxnSpPr/>
          <p:nvPr/>
        </p:nvCxnSpPr>
        <p:spPr>
          <a:xfrm>
            <a:off x="1177280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164288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059832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092280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576064" cy="576064"/>
          </a:xfrm>
          <a:prstGeom prst="rect">
            <a:avLst/>
          </a:prstGeom>
          <a:noFill/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51520" y="6114782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First generate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pseudorandom stream of pad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independent of m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51520" y="6453336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Use the pseudorandom stream for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masking m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524600" y="27809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540460" y="3140968"/>
            <a:ext cx="383468" cy="720080"/>
            <a:chOff x="3540460" y="4149080"/>
            <a:chExt cx="383468" cy="720080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96644" y="3140968"/>
            <a:ext cx="383468" cy="720080"/>
            <a:chOff x="3540460" y="4149080"/>
            <a:chExt cx="383468" cy="720080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948264" y="3140968"/>
            <a:ext cx="383468" cy="720080"/>
            <a:chOff x="3540460" y="4149080"/>
            <a:chExt cx="383468" cy="720080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779912" y="4293096"/>
            <a:ext cx="3312368" cy="288032"/>
            <a:chOff x="3779912" y="5301208"/>
            <a:chExt cx="3312368" cy="288032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3779912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364088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092280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4644008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6452592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259632" y="3140968"/>
            <a:ext cx="0" cy="144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1115616" y="4541058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323528" y="5229200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Encryption: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m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… m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 = (c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c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… c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0" y="501317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1" grpId="0"/>
      <p:bldP spid="65" grpId="0"/>
      <p:bldP spid="78" grpId="0"/>
      <p:bldP spid="80" grpId="0"/>
      <p:bldP spid="112" grpId="0"/>
      <p:bldP spid="120" grpId="0"/>
      <p:bldP spid="88" grpId="0"/>
      <p:bldP spid="114" grpId="0"/>
      <p:bldP spid="128" grpId="0"/>
      <p:bldP spid="133" grpId="0"/>
      <p:bldP spid="1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Output Feedback (OFB)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843808" y="3861048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91680" y="386104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083532" y="4072137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929408" y="1772816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2051720" y="1340768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019908" y="134076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50"/>
          <p:cNvGrpSpPr/>
          <p:nvPr/>
        </p:nvGrpSpPr>
        <p:grpSpPr>
          <a:xfrm>
            <a:off x="3347864" y="1607600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4980620" y="1607600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708812" y="1607600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779912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43608" y="940658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IV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1547664" y="1124744"/>
            <a:ext cx="2232248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259632" y="1412776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131840" y="2812866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1043608" y="2708920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y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707904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141276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8"/>
          <p:cNvGrpSpPr/>
          <p:nvPr/>
        </p:nvGrpSpPr>
        <p:grpSpPr>
          <a:xfrm>
            <a:off x="3707904" y="1124744"/>
            <a:ext cx="1728192" cy="1440160"/>
            <a:chOff x="2843808" y="2276872"/>
            <a:chExt cx="1728192" cy="144016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779912" y="2276872"/>
              <a:ext cx="7920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5436096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4796408" y="27809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364088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3"/>
          <p:cNvGrpSpPr/>
          <p:nvPr/>
        </p:nvGrpSpPr>
        <p:grpSpPr>
          <a:xfrm>
            <a:off x="5364088" y="1124744"/>
            <a:ext cx="1800200" cy="1440160"/>
            <a:chOff x="2843808" y="2276872"/>
            <a:chExt cx="1800200" cy="144016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2843808" y="3717032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3779912" y="2276872"/>
              <a:ext cx="0" cy="1440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3779912" y="2276872"/>
              <a:ext cx="86409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Arrow Connector 117"/>
          <p:cNvCxnSpPr/>
          <p:nvPr/>
        </p:nvCxnSpPr>
        <p:spPr>
          <a:xfrm>
            <a:off x="1177280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164288" y="1124744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059832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092280" y="227687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576064" cy="576064"/>
          </a:xfrm>
          <a:prstGeom prst="rect">
            <a:avLst/>
          </a:prstGeom>
          <a:noFill/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23528" y="604277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Not </a:t>
            </a:r>
            <a:r>
              <a:rPr lang="en-US" sz="1600" dirty="0" err="1" smtClean="0">
                <a:sym typeface="Symbol"/>
              </a:rPr>
              <a:t>parallalizable</a:t>
            </a:r>
            <a:r>
              <a:rPr lang="en-US" sz="1600" dirty="0" smtClean="0">
                <a:sym typeface="Symbol"/>
              </a:rPr>
              <a:t> but pre-computable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51520" y="6453336"/>
            <a:ext cx="4464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CPA-secure! The chained version too!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524600" y="27809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</a:t>
            </a:r>
            <a:r>
              <a:rPr lang="en-US" dirty="0" err="1" smtClean="0">
                <a:sym typeface="Symbol"/>
              </a:rPr>
              <a:t>F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540460" y="3140968"/>
            <a:ext cx="383468" cy="720080"/>
            <a:chOff x="3540460" y="4149080"/>
            <a:chExt cx="383468" cy="720080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96644" y="3140968"/>
            <a:ext cx="383468" cy="720080"/>
            <a:chOff x="3540460" y="4149080"/>
            <a:chExt cx="383468" cy="720080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948264" y="3140968"/>
            <a:ext cx="383468" cy="720080"/>
            <a:chOff x="3540460" y="4149080"/>
            <a:chExt cx="383468" cy="720080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779912" y="4293096"/>
            <a:ext cx="3312368" cy="288032"/>
            <a:chOff x="3779912" y="5301208"/>
            <a:chExt cx="3312368" cy="288032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3779912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364088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092280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4644008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6452592" y="4581128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259632" y="3140968"/>
            <a:ext cx="0" cy="144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1115616" y="4541058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323528" y="5229200"/>
            <a:ext cx="7128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Encryption: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m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… m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 = (c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c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… c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0" y="5013176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23528" y="5610726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Decryption: m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= F(y</a:t>
            </a:r>
            <a:r>
              <a:rPr lang="en-US" sz="1600" baseline="-25000" dirty="0" smtClean="0">
                <a:sym typeface="Symbol"/>
              </a:rPr>
              <a:t>i-1</a:t>
            </a:r>
            <a:r>
              <a:rPr lang="en-US" sz="1600" dirty="0">
                <a:sym typeface="Symbol"/>
              </a:rPr>
              <a:t>) </a:t>
            </a:r>
            <a:r>
              <a:rPr lang="en-US" sz="1600" dirty="0" smtClean="0">
                <a:sym typeface="Symbol"/>
              </a:rPr>
              <a:t></a:t>
            </a:r>
            <a:r>
              <a:rPr lang="en-US" sz="1600" baseline="-25000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c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  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203848" y="561072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PRF Enough !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7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85" grpId="0"/>
      <p:bldP spid="8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omic Sans MS"/>
                <a:cs typeface="Comic Sans MS"/>
              </a:rPr>
              <a:t>Current Picture</a:t>
            </a:r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/>
            </a:r>
            <a:b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346670"/>
              </p:ext>
            </p:extLst>
          </p:nvPr>
        </p:nvGraphicFramePr>
        <p:xfrm>
          <a:off x="179512" y="1712169"/>
          <a:ext cx="1224136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Usage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Expansion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Computation </a:t>
                      </a:r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Parallizable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Reusability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Minimal Assumption (PRF/PRP/SPRP)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CPA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Security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16801"/>
              </p:ext>
            </p:extLst>
          </p:nvPr>
        </p:nvGraphicFramePr>
        <p:xfrm>
          <a:off x="1403648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Theoretical Construction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 / Block = </a:t>
                      </a:r>
                      <a:r>
                        <a:rPr lang="en-US" sz="1400" baseline="0" dirty="0" err="1" smtClean="0">
                          <a:latin typeface="Comic Sans MS"/>
                          <a:cs typeface="Comic Sans MS"/>
                        </a:rPr>
                        <a:t>kn</a:t>
                      </a:r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2n / Block = 2kn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36664"/>
              </p:ext>
            </p:extLst>
          </p:nvPr>
        </p:nvGraphicFramePr>
        <p:xfrm>
          <a:off x="2915816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ECB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No randomness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548680"/>
            <a:ext cx="416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Assume Message Blocks: k;  |m| = k n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98945"/>
              </p:ext>
            </p:extLst>
          </p:nvPr>
        </p:nvGraphicFramePr>
        <p:xfrm>
          <a:off x="4427984" y="1194009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CBC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45587"/>
              </p:ext>
            </p:extLst>
          </p:nvPr>
        </p:nvGraphicFramePr>
        <p:xfrm>
          <a:off x="5940152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OFB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 (</a:t>
                      </a: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But pre-computable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203848" y="2924944"/>
            <a:ext cx="4536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3131840" y="836712"/>
            <a:ext cx="4536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Counter (CTR)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843808" y="4005064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91680" y="400506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083532" y="4216153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929408" y="1916832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2051720" y="1484784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019908" y="148478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76064" cy="576064"/>
          </a:xfrm>
          <a:prstGeom prst="rect">
            <a:avLst/>
          </a:prstGeom>
          <a:noFill/>
        </p:spPr>
      </p:pic>
      <p:grpSp>
        <p:nvGrpSpPr>
          <p:cNvPr id="5" name="Group 50"/>
          <p:cNvGrpSpPr/>
          <p:nvPr/>
        </p:nvGrpSpPr>
        <p:grpSpPr>
          <a:xfrm>
            <a:off x="3347864" y="1751616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4980620" y="1751616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708812" y="1751616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779912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11560" y="1146230"/>
            <a:ext cx="1872208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 {0, 1}</a:t>
            </a:r>
            <a:r>
              <a:rPr lang="en-US" sz="26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563888" y="2924944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707904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141276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436096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5148064" y="2852936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364088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177280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164288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059832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092280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576064" cy="576064"/>
          </a:xfrm>
          <a:prstGeom prst="rect">
            <a:avLst/>
          </a:prstGeom>
          <a:noFill/>
        </p:spPr>
      </p:pic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5496" y="5877272"/>
            <a:ext cx="9217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Same idea as in OFB modes :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pseudorandom stream followed by masking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323528" y="6237312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However everything can be now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parallelized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956648" y="2852936"/>
            <a:ext cx="495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" name="Group 92"/>
          <p:cNvGrpSpPr/>
          <p:nvPr/>
        </p:nvGrpSpPr>
        <p:grpSpPr>
          <a:xfrm>
            <a:off x="3540460" y="3284984"/>
            <a:ext cx="383468" cy="720080"/>
            <a:chOff x="3540460" y="4149080"/>
            <a:chExt cx="383468" cy="720080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3"/>
          <p:cNvGrpSpPr/>
          <p:nvPr/>
        </p:nvGrpSpPr>
        <p:grpSpPr>
          <a:xfrm>
            <a:off x="5196644" y="3284984"/>
            <a:ext cx="383468" cy="720080"/>
            <a:chOff x="3540460" y="4149080"/>
            <a:chExt cx="383468" cy="720080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2"/>
          <p:cNvGrpSpPr/>
          <p:nvPr/>
        </p:nvGrpSpPr>
        <p:grpSpPr>
          <a:xfrm>
            <a:off x="6948264" y="3284984"/>
            <a:ext cx="383468" cy="720080"/>
            <a:chOff x="3540460" y="4149080"/>
            <a:chExt cx="383468" cy="720080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10"/>
          <p:cNvGrpSpPr/>
          <p:nvPr/>
        </p:nvGrpSpPr>
        <p:grpSpPr>
          <a:xfrm>
            <a:off x="3779912" y="4437112"/>
            <a:ext cx="3312368" cy="288032"/>
            <a:chOff x="3779912" y="5301208"/>
            <a:chExt cx="3312368" cy="288032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3779912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364088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092280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4644008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6452592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259632" y="1628800"/>
            <a:ext cx="0" cy="3096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1115616" y="4685074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251520" y="5229200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Encryption: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m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… m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 = (c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c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… c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347864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5004048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+2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6660232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740352" y="1196752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7884368" y="1578278"/>
            <a:ext cx="1259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mod 2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7812360" y="3140968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7488832" y="3356992"/>
            <a:ext cx="1547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Pseudorandom stream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9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90" grpId="0" animBg="1"/>
      <p:bldP spid="90" grpId="1" animBg="1"/>
      <p:bldP spid="46" grpId="0"/>
      <p:bldP spid="81" grpId="0"/>
      <p:bldP spid="65" grpId="0"/>
      <p:bldP spid="78" grpId="0"/>
      <p:bldP spid="112" grpId="0"/>
      <p:bldP spid="120" grpId="0"/>
      <p:bldP spid="88" grpId="0"/>
      <p:bldP spid="114" grpId="0"/>
      <p:bldP spid="128" grpId="0"/>
      <p:bldP spid="133" grpId="0"/>
      <p:bldP spid="135" grpId="0"/>
      <p:bldP spid="85" grpId="0"/>
      <p:bldP spid="87" grpId="0"/>
      <p:bldP spid="89" grpId="0"/>
      <p:bldP spid="95" grpId="0"/>
      <p:bldP spid="95" grpId="1"/>
      <p:bldP spid="122" grpId="0"/>
      <p:bldP spid="12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203848" y="2924944"/>
            <a:ext cx="4536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Oval 89"/>
          <p:cNvSpPr/>
          <p:nvPr/>
        </p:nvSpPr>
        <p:spPr>
          <a:xfrm>
            <a:off x="3131840" y="836712"/>
            <a:ext cx="453650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Counter (CTR) Mode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2843808" y="4005064"/>
            <a:ext cx="5040560" cy="432048"/>
            <a:chOff x="1979712" y="1772816"/>
            <a:chExt cx="5040560" cy="432048"/>
          </a:xfrm>
        </p:grpSpPr>
        <p:sp>
          <p:nvSpPr>
            <p:cNvPr id="26" name="Rectangle 25"/>
            <p:cNvSpPr/>
            <p:nvPr/>
          </p:nvSpPr>
          <p:spPr>
            <a:xfrm>
              <a:off x="1979712" y="1772816"/>
              <a:ext cx="5040560" cy="43204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635896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20072" y="1772816"/>
              <a:ext cx="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2595972" y="1794302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252156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>
                  <a:sym typeface="Symbol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868144" y="1772816"/>
              <a:ext cx="5358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m</a:t>
              </a:r>
              <a:r>
                <a:rPr lang="en-US" sz="2000" baseline="-25000" dirty="0" smtClean="0">
                  <a:sym typeface="Symbol"/>
                </a:rPr>
                <a:t>3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691680" y="400506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m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083532" y="4216153"/>
            <a:ext cx="6162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76"/>
          <p:cNvGrpSpPr/>
          <p:nvPr/>
        </p:nvGrpSpPr>
        <p:grpSpPr>
          <a:xfrm>
            <a:off x="1929408" y="1916832"/>
            <a:ext cx="914400" cy="504056"/>
            <a:chOff x="705272" y="3068960"/>
            <a:chExt cx="914400" cy="504056"/>
          </a:xfrm>
        </p:grpSpPr>
        <p:sp>
          <p:nvSpPr>
            <p:cNvPr id="71" name="Rectangle 70"/>
            <p:cNvSpPr/>
            <p:nvPr/>
          </p:nvSpPr>
          <p:spPr>
            <a:xfrm>
              <a:off x="705272" y="3068960"/>
              <a:ext cx="914400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827584" y="3100898"/>
              <a:ext cx="7200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Gen</a:t>
              </a:r>
              <a:endParaRPr lang="en-US" sz="2000" baseline="-25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77"/>
          <p:cNvGrpSpPr/>
          <p:nvPr/>
        </p:nvGrpSpPr>
        <p:grpSpPr>
          <a:xfrm>
            <a:off x="2051720" y="1484784"/>
            <a:ext cx="4752528" cy="432048"/>
            <a:chOff x="1187624" y="2492896"/>
            <a:chExt cx="4752528" cy="43204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187624" y="2492896"/>
              <a:ext cx="47525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55776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211960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940152" y="249289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187624" y="2492896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019908" y="1484784"/>
            <a:ext cx="53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k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76064" cy="576064"/>
          </a:xfrm>
          <a:prstGeom prst="rect">
            <a:avLst/>
          </a:prstGeom>
          <a:noFill/>
        </p:spPr>
      </p:pic>
      <p:grpSp>
        <p:nvGrpSpPr>
          <p:cNvPr id="5" name="Group 50"/>
          <p:cNvGrpSpPr/>
          <p:nvPr/>
        </p:nvGrpSpPr>
        <p:grpSpPr>
          <a:xfrm>
            <a:off x="3347864" y="1751616"/>
            <a:ext cx="1031540" cy="669272"/>
            <a:chOff x="2483768" y="2759728"/>
            <a:chExt cx="1031540" cy="669272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4980620" y="1751616"/>
            <a:ext cx="1031540" cy="669272"/>
            <a:chOff x="2483768" y="2759728"/>
            <a:chExt cx="1031540" cy="669272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57"/>
          <p:cNvGrpSpPr/>
          <p:nvPr/>
        </p:nvGrpSpPr>
        <p:grpSpPr>
          <a:xfrm>
            <a:off x="6708812" y="1751616"/>
            <a:ext cx="1031540" cy="669272"/>
            <a:chOff x="2483768" y="2759728"/>
            <a:chExt cx="1031540" cy="669272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759728"/>
              <a:ext cx="720080" cy="6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3131840" y="292494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F</a:t>
              </a:r>
              <a:endParaRPr lang="en-US" sz="2000" baseline="-250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779912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11560" y="1146230"/>
            <a:ext cx="1872208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 {0, 1}</a:t>
            </a:r>
            <a:r>
              <a:rPr lang="en-US" sz="2600" baseline="30000" dirty="0" smtClean="0">
                <a:sym typeface="Symbol"/>
              </a:rPr>
              <a:t>n</a:t>
            </a:r>
            <a:r>
              <a:rPr lang="en-US" sz="1600" dirty="0" smtClean="0">
                <a:sym typeface="Symbol"/>
              </a:rPr>
              <a:t> 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563888" y="2924944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3707904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1141276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436096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5148064" y="2852936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364088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1772800" y="393305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164288" y="126876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3059832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1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092280" y="242088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576064" cy="576064"/>
          </a:xfrm>
          <a:prstGeom prst="rect">
            <a:avLst/>
          </a:prstGeom>
          <a:noFill/>
        </p:spPr>
      </p:pic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956648" y="2852936"/>
            <a:ext cx="495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y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grpSp>
        <p:nvGrpSpPr>
          <p:cNvPr id="10" name="Group 92"/>
          <p:cNvGrpSpPr/>
          <p:nvPr/>
        </p:nvGrpSpPr>
        <p:grpSpPr>
          <a:xfrm>
            <a:off x="3540460" y="3284984"/>
            <a:ext cx="383468" cy="720080"/>
            <a:chOff x="3540460" y="4149080"/>
            <a:chExt cx="383468" cy="720080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93"/>
          <p:cNvGrpSpPr/>
          <p:nvPr/>
        </p:nvGrpSpPr>
        <p:grpSpPr>
          <a:xfrm>
            <a:off x="5196644" y="3284984"/>
            <a:ext cx="383468" cy="720080"/>
            <a:chOff x="3540460" y="4149080"/>
            <a:chExt cx="383468" cy="720080"/>
          </a:xfrm>
        </p:grpSpPr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2"/>
          <p:cNvGrpSpPr/>
          <p:nvPr/>
        </p:nvGrpSpPr>
        <p:grpSpPr>
          <a:xfrm>
            <a:off x="6948264" y="3284984"/>
            <a:ext cx="383468" cy="720080"/>
            <a:chOff x="3540460" y="4149080"/>
            <a:chExt cx="383468" cy="720080"/>
          </a:xfrm>
        </p:grpSpPr>
        <p:sp>
          <p:nvSpPr>
            <p:cNvPr id="105" name="Text Box 7"/>
            <p:cNvSpPr txBox="1">
              <a:spLocks noChangeArrowheads="1"/>
            </p:cNvSpPr>
            <p:nvPr/>
          </p:nvSpPr>
          <p:spPr bwMode="auto">
            <a:xfrm>
              <a:off x="3540460" y="4325034"/>
              <a:ext cx="383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</a:t>
              </a:r>
              <a:endParaRPr lang="en-US" sz="2000" baseline="-25000" dirty="0" smtClean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707904" y="4149080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3707904" y="45811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10"/>
          <p:cNvGrpSpPr/>
          <p:nvPr/>
        </p:nvGrpSpPr>
        <p:grpSpPr>
          <a:xfrm>
            <a:off x="3779912" y="4437112"/>
            <a:ext cx="3312368" cy="288032"/>
            <a:chOff x="3779912" y="5301208"/>
            <a:chExt cx="3312368" cy="288032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3779912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364088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7092280" y="530120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4644008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2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sp>
        <p:nvSpPr>
          <p:cNvPr id="128" name="Text Box 7"/>
          <p:cNvSpPr txBox="1">
            <a:spLocks noChangeArrowheads="1"/>
          </p:cNvSpPr>
          <p:nvPr/>
        </p:nvSpPr>
        <p:spPr bwMode="auto">
          <a:xfrm>
            <a:off x="6452592" y="4725144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c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 = y</a:t>
            </a:r>
            <a:r>
              <a:rPr lang="en-US" baseline="-25000" dirty="0" smtClean="0">
                <a:sym typeface="Symbol"/>
              </a:rPr>
              <a:t>3</a:t>
            </a:r>
            <a:r>
              <a:rPr lang="en-US" dirty="0" smtClean="0">
                <a:sym typeface="Symbol"/>
              </a:rPr>
              <a:t>m</a:t>
            </a:r>
            <a:r>
              <a:rPr lang="en-US" baseline="-25000" dirty="0" smtClean="0">
                <a:sym typeface="Symbol"/>
              </a:rPr>
              <a:t>3</a:t>
            </a:r>
            <a:endParaRPr lang="en-US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259632" y="1628800"/>
            <a:ext cx="0" cy="30963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7"/>
          <p:cNvSpPr txBox="1">
            <a:spLocks noChangeArrowheads="1"/>
          </p:cNvSpPr>
          <p:nvPr/>
        </p:nvSpPr>
        <p:spPr bwMode="auto">
          <a:xfrm>
            <a:off x="1115616" y="4685074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c</a:t>
            </a:r>
            <a:r>
              <a:rPr lang="en-US" sz="2000" baseline="-25000" dirty="0" smtClean="0">
                <a:sym typeface="Symbol"/>
              </a:rPr>
              <a:t>0</a:t>
            </a:r>
            <a:r>
              <a:rPr lang="en-US" sz="2000" dirty="0" smtClean="0">
                <a:sym typeface="Symbol"/>
              </a:rPr>
              <a:t> </a:t>
            </a:r>
            <a:endParaRPr lang="en-US" sz="20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35" name="Text Box 7"/>
          <p:cNvSpPr txBox="1">
            <a:spLocks noChangeArrowheads="1"/>
          </p:cNvSpPr>
          <p:nvPr/>
        </p:nvSpPr>
        <p:spPr bwMode="auto">
          <a:xfrm>
            <a:off x="35496" y="5229200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600" dirty="0" smtClean="0">
                <a:sym typeface="Symbol"/>
              </a:rPr>
              <a:t>Encryption: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(m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 m</a:t>
            </a:r>
            <a:r>
              <a:rPr lang="en-US" sz="1600" baseline="-25000" dirty="0" smtClean="0">
                <a:sym typeface="Symbol"/>
              </a:rPr>
              <a:t>2</a:t>
            </a:r>
            <a:r>
              <a:rPr lang="en-US" sz="1600" dirty="0" smtClean="0">
                <a:sym typeface="Symbol"/>
              </a:rPr>
              <a:t> … m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 = (c</a:t>
            </a:r>
            <a:r>
              <a:rPr lang="en-US" sz="1600" baseline="-25000" dirty="0" smtClean="0">
                <a:sym typeface="Symbol"/>
              </a:rPr>
              <a:t>0</a:t>
            </a:r>
            <a:r>
              <a:rPr lang="en-US" sz="1600" dirty="0" smtClean="0">
                <a:sym typeface="Symbol"/>
              </a:rPr>
              <a:t> c</a:t>
            </a:r>
            <a:r>
              <a:rPr lang="en-US" sz="1600" baseline="-25000" dirty="0" smtClean="0">
                <a:sym typeface="Symbol"/>
              </a:rPr>
              <a:t>1</a:t>
            </a:r>
            <a:r>
              <a:rPr lang="en-US" sz="1600" dirty="0" smtClean="0">
                <a:sym typeface="Symbol"/>
              </a:rPr>
              <a:t>… c</a:t>
            </a:r>
            <a:r>
              <a:rPr lang="en-US" sz="1600" baseline="-25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); Decryption: Easy;   PRF enough!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3347864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5004048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+2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6660232" y="908720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CTR +3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7740352" y="1196752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7884368" y="1578278"/>
            <a:ext cx="1259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mod 2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7812360" y="3140968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7488832" y="3356992"/>
            <a:ext cx="1547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Pseudorandom stream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107504" y="566124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Encryption / decryption can be parallelized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07504" y="604277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Can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decrypt</a:t>
            </a:r>
            <a:r>
              <a:rPr lang="en-US" sz="1600" dirty="0" smtClean="0">
                <a:sym typeface="Symbol"/>
              </a:rPr>
              <a:t> a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specific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ciphertext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block </a:t>
            </a:r>
            <a:r>
              <a:rPr lang="en-US" sz="1600" dirty="0" smtClean="0">
                <a:sym typeface="Symbol"/>
              </a:rPr>
              <a:t>by just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one invocation of F</a:t>
            </a:r>
            <a:endParaRPr lang="en-US" sz="1600" baseline="-25000" dirty="0" smtClean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107504" y="6474822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Chained/</a:t>
            </a:r>
            <a:r>
              <a:rPr lang="en-US" sz="1600" dirty="0" err="1" smtClean="0">
                <a:sym typeface="Symbol"/>
              </a:rPr>
              <a:t>Statefull</a:t>
            </a:r>
            <a:r>
              <a:rPr lang="en-US" sz="1600" dirty="0" smtClean="0">
                <a:sym typeface="Symbol"/>
              </a:rPr>
              <a:t> variant is CPA-secure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660232" y="5013176"/>
            <a:ext cx="2088232" cy="1008112"/>
            <a:chOff x="7308304" y="5301208"/>
            <a:chExt cx="2088232" cy="1008112"/>
          </a:xfrm>
        </p:grpSpPr>
        <p:sp>
          <p:nvSpPr>
            <p:cNvPr id="102" name="Cloud Callout 101"/>
            <p:cNvSpPr/>
            <p:nvPr/>
          </p:nvSpPr>
          <p:spPr>
            <a:xfrm>
              <a:off x="7308304" y="5301208"/>
              <a:ext cx="2088232" cy="100811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4" name="Text Box 7"/>
            <p:cNvSpPr txBox="1">
              <a:spLocks noChangeArrowheads="1"/>
            </p:cNvSpPr>
            <p:nvPr/>
          </p:nvSpPr>
          <p:spPr bwMode="auto">
            <a:xfrm>
              <a:off x="7524328" y="5517232"/>
              <a:ext cx="18722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Highly attractive features</a:t>
              </a:r>
              <a:endParaRPr lang="en-US" sz="1600" baseline="-25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1691680" y="5301208"/>
            <a:ext cx="4977795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ym typeface="Symbol"/>
              </a:rPr>
              <a:t>Chalk &amp;Talk Session 2 Topic:</a:t>
            </a: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sym typeface="Symbol"/>
              </a:rPr>
              <a:t>CPA-security of CTR Mode</a:t>
            </a:r>
            <a:endParaRPr lang="en-US" sz="2800" baseline="-25000" dirty="0">
              <a:solidFill>
                <a:srgbClr val="0000FF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4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93" grpId="0"/>
      <p:bldP spid="1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omic Sans MS"/>
                <a:cs typeface="Comic Sans MS"/>
              </a:rPr>
              <a:t>Current Picture</a:t>
            </a:r>
            <a: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  <a:t/>
            </a:r>
            <a:br>
              <a:rPr lang="en-US" sz="3600" dirty="0">
                <a:solidFill>
                  <a:srgbClr val="009900"/>
                </a:solidFill>
                <a:latin typeface="Comic Sans MS"/>
                <a:cs typeface="Comic Sans MS"/>
              </a:rPr>
            </a:br>
            <a:endParaRPr lang="en-US" sz="3600" dirty="0">
              <a:latin typeface="Comic Sans MS"/>
              <a:cs typeface="Comic Sans M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93613"/>
              </p:ext>
            </p:extLst>
          </p:nvPr>
        </p:nvGraphicFramePr>
        <p:xfrm>
          <a:off x="179512" y="1712169"/>
          <a:ext cx="1224136" cy="5029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Usage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Expansion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Ciphertext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Computation </a:t>
                      </a:r>
                      <a:r>
                        <a:rPr lang="en-US" sz="1400" dirty="0" err="1" smtClean="0">
                          <a:latin typeface="Comic Sans MS"/>
                          <a:cs typeface="Comic Sans MS"/>
                        </a:rPr>
                        <a:t>Parallizable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Randomness Reusability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Minimal Assumption (PRF/PRP/SPRP)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CPA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Security</a:t>
                      </a: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16685"/>
              </p:ext>
            </p:extLst>
          </p:nvPr>
        </p:nvGraphicFramePr>
        <p:xfrm>
          <a:off x="1403648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Theoretical Construction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n / Block = </a:t>
                      </a:r>
                      <a:r>
                        <a:rPr lang="en-US" sz="1400" baseline="0" dirty="0" err="1" smtClean="0">
                          <a:latin typeface="Comic Sans MS"/>
                          <a:cs typeface="Comic Sans MS"/>
                        </a:rPr>
                        <a:t>kn</a:t>
                      </a:r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2n / Block = 2kn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88954"/>
              </p:ext>
            </p:extLst>
          </p:nvPr>
        </p:nvGraphicFramePr>
        <p:xfrm>
          <a:off x="2915816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ECB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No randomness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548680"/>
            <a:ext cx="416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Assume Message Blocks: k;  |m| = k n 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236"/>
              </p:ext>
            </p:extLst>
          </p:nvPr>
        </p:nvGraphicFramePr>
        <p:xfrm>
          <a:off x="4427984" y="1194009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CBC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---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SPRP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9939"/>
              </p:ext>
            </p:extLst>
          </p:nvPr>
        </p:nvGraphicFramePr>
        <p:xfrm>
          <a:off x="5940152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OFB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NO (</a:t>
                      </a: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But pre-computable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46059"/>
              </p:ext>
            </p:extLst>
          </p:nvPr>
        </p:nvGraphicFramePr>
        <p:xfrm>
          <a:off x="7452320" y="1196752"/>
          <a:ext cx="1512168" cy="5547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CTR Mode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 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 n + n </a:t>
                      </a:r>
                    </a:p>
                    <a:p>
                      <a:endParaRPr lang="en-US" sz="1400" baseline="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PRF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8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88640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ea typeface="+mj-ea"/>
                <a:cs typeface="+mj-cs"/>
              </a:rPr>
              <a:t> Is CPA Realistic ?</a:t>
            </a:r>
            <a:endParaRPr lang="en-US" sz="34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1323345"/>
            <a:ext cx="8928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400" dirty="0" smtClean="0"/>
              <a:t>How can an attacker influence parties to encrypt messages of its choice (using the same key) ?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496" y="2492896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400" dirty="0" smtClean="0"/>
              <a:t>Consider a </a:t>
            </a:r>
            <a:r>
              <a:rPr lang="en-US" sz="2400" dirty="0" smtClean="0">
                <a:solidFill>
                  <a:srgbClr val="FF0000"/>
                </a:solidFill>
              </a:rPr>
              <a:t>secure hardware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0000FF"/>
                </a:solidFill>
              </a:rPr>
              <a:t>secret-key embedded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3568" y="3140968"/>
            <a:ext cx="7848872" cy="47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&gt;&gt; Often used in </a:t>
            </a:r>
            <a:r>
              <a:rPr lang="en-US" sz="2400" dirty="0" smtClean="0">
                <a:solidFill>
                  <a:srgbClr val="0000FF"/>
                </a:solidFill>
              </a:rPr>
              <a:t>military applications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96" y="3715871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400" dirty="0" smtClean="0"/>
              <a:t>An insider may have access to the hardware (not the key)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83568" y="4365104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&gt;&gt; Can choose messages of its choice and get their encryptions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Some Practical Issues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179512" y="125830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Block length in practice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1753072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CBC, OFB, CTR mode uses a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random IV as the starting point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9552" y="2257128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For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randomizing</a:t>
            </a:r>
            <a:r>
              <a:rPr lang="en-US" sz="1600" dirty="0" smtClean="0">
                <a:sym typeface="Symbol"/>
              </a:rPr>
              <a:t> the encryption process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99592" y="2647946"/>
            <a:ext cx="799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 Ensures that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each invocation of F </a:t>
            </a:r>
            <a:r>
              <a:rPr lang="en-US" sz="1600" dirty="0" smtClean="0">
                <a:sym typeface="Symbol"/>
              </a:rPr>
              <a:t>is on a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“fresh” input 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w.h.p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99592" y="3079994"/>
            <a:ext cx="799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 If two invocations of F are on the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same input </a:t>
            </a:r>
            <a:r>
              <a:rPr lang="en-US" sz="1600" dirty="0" smtClean="0">
                <a:sym typeface="Symbol"/>
              </a:rPr>
              <a:t>--- security issues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1560" y="3490556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Ideal size of IV ? --- depends on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block length </a:t>
            </a:r>
            <a:r>
              <a:rPr lang="en-US" sz="1600" dirty="0" smtClean="0">
                <a:sym typeface="Symbol"/>
              </a:rPr>
              <a:t>supported by F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9512" y="3882534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 Say the block length supported by F is </a:t>
            </a:r>
            <a:r>
              <a:rPr lang="en-US" sz="2000" dirty="0" smtClean="0">
                <a:latin typeface="Gigi" pitchFamily="82" charset="0"/>
                <a:sym typeface="Symbol"/>
              </a:rPr>
              <a:t>l</a:t>
            </a:r>
            <a:endParaRPr lang="en-US" sz="20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1560" y="4336068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In CTR mode, IV will be a uniform string of </a:t>
            </a:r>
            <a:r>
              <a:rPr lang="en-US" sz="2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bits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1560" y="4818638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After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  <a:latin typeface="Gigi" pitchFamily="82" charset="0"/>
                <a:sym typeface="Symbol"/>
              </a:rPr>
              <a:t>l</a:t>
            </a:r>
            <a:r>
              <a:rPr lang="en-US" sz="2400" baseline="30000" dirty="0" smtClean="0">
                <a:solidFill>
                  <a:srgbClr val="0000FF"/>
                </a:solidFill>
                <a:sym typeface="Symbol"/>
              </a:rPr>
              <a:t>/2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 encryptions</a:t>
            </a:r>
            <a:r>
              <a:rPr lang="en-US" sz="1600" dirty="0" smtClean="0">
                <a:sym typeface="Symbol"/>
              </a:rPr>
              <a:t>, IV will repeat with a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constant probability</a:t>
            </a:r>
            <a:endParaRPr lang="en-US" sz="1600" baseline="-25000" dirty="0" smtClean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11560" y="5250686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If </a:t>
            </a:r>
            <a:r>
              <a:rPr lang="en-US" sz="2000" dirty="0" smtClean="0">
                <a:solidFill>
                  <a:srgbClr val="FF0000"/>
                </a:solidFill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is too short</a:t>
            </a:r>
            <a:r>
              <a:rPr lang="en-US" sz="1600" dirty="0" smtClean="0">
                <a:sym typeface="Symbol"/>
              </a:rPr>
              <a:t>, then impractical security (even if F is a SPRP)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1560" y="5682734"/>
            <a:ext cx="8280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 DES with </a:t>
            </a:r>
            <a:r>
              <a:rPr lang="en-US" sz="2000" dirty="0" smtClean="0">
                <a:latin typeface="Gigi" pitchFamily="82" charset="0"/>
                <a:sym typeface="Symbol"/>
              </a:rPr>
              <a:t>l</a:t>
            </a:r>
            <a:r>
              <a:rPr lang="en-US" sz="1600" dirty="0" smtClean="0">
                <a:sym typeface="Symbol"/>
              </a:rPr>
              <a:t> = 64 --- IV repetition after 2</a:t>
            </a:r>
            <a:r>
              <a:rPr lang="en-US" sz="1600" baseline="30000" dirty="0" smtClean="0">
                <a:sym typeface="Symbol"/>
              </a:rPr>
              <a:t>32</a:t>
            </a:r>
            <a:r>
              <a:rPr lang="en-US" sz="1600" dirty="0" smtClean="0">
                <a:sym typeface="Symbol"/>
              </a:rPr>
              <a:t>  4, 300, 000, 000 encryptions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9592" y="6114782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 Approximately 32 GB of plaintexts --- may not be too large for all applications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44208" y="3490556"/>
            <a:ext cx="2232248" cy="1224136"/>
            <a:chOff x="7380312" y="2636912"/>
            <a:chExt cx="2232248" cy="1224136"/>
          </a:xfrm>
        </p:grpSpPr>
        <p:sp>
          <p:nvSpPr>
            <p:cNvPr id="23" name="Cloud Callout 22"/>
            <p:cNvSpPr/>
            <p:nvPr/>
          </p:nvSpPr>
          <p:spPr>
            <a:xfrm>
              <a:off x="7380312" y="2636912"/>
              <a:ext cx="1922512" cy="1224136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7524328" y="3068960"/>
              <a:ext cx="2088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Birthday paradox</a:t>
              </a:r>
              <a:endParaRPr lang="en-US" sz="2000" baseline="-25000" dirty="0" smtClean="0">
                <a:solidFill>
                  <a:srgbClr val="0000FF"/>
                </a:solidFill>
                <a:latin typeface="Gigi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55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Some Practical Issues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179512" y="1258308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IV misuse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1753072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Assumption made: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a uniform IV </a:t>
            </a:r>
            <a:r>
              <a:rPr lang="en-US" sz="1600" dirty="0" smtClean="0">
                <a:sym typeface="Symbol"/>
              </a:rPr>
              <a:t>selected as the starting point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2226350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What if the assumption goes wrong (say due to poor randomness generation, incorrect implementation, etc) ?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5536" y="2924944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Problems if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IV is repeated</a:t>
            </a:r>
            <a:endParaRPr lang="en-US" sz="1600" baseline="-25000" dirty="0" smtClean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83568" y="3420289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In the CTR and OFB modes,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the same pseudorandom stream </a:t>
            </a:r>
            <a:r>
              <a:rPr lang="en-US" sz="1600" dirty="0" smtClean="0">
                <a:sym typeface="Symbol"/>
              </a:rPr>
              <a:t>will be generated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43608" y="3882534"/>
            <a:ext cx="7848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 Two messages </a:t>
            </a:r>
            <a:r>
              <a:rPr lang="en-US" sz="1600" dirty="0" err="1" smtClean="0">
                <a:sym typeface="Symbol"/>
              </a:rPr>
              <a:t>XORed</a:t>
            </a:r>
            <a:r>
              <a:rPr lang="en-US" sz="1600" dirty="0" smtClean="0">
                <a:sym typeface="Symbol"/>
              </a:rPr>
              <a:t> with the same stream --- serious security breach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83568" y="4365104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In the CBC mode, the effect is not that serious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899592" y="486916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 smtClean="0">
                <a:sym typeface="Symbol"/>
              </a:rPr>
              <a:t> After few blocks, inputs to F will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“diverge” </a:t>
            </a:r>
            <a:r>
              <a:rPr lang="en-US" sz="1600" dirty="0" smtClean="0">
                <a:sym typeface="Symbol"/>
              </a:rPr>
              <a:t>(blocks of m are also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part of the input</a:t>
            </a:r>
            <a:r>
              <a:rPr lang="en-US" sz="1600" dirty="0" smtClean="0">
                <a:sym typeface="Symbol"/>
              </a:rPr>
              <a:t>)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1520" y="5445224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sym typeface="Symbol"/>
              </a:rPr>
              <a:t> Solution against IV misuse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47936" y="5877272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Use CBC mode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39552" y="6309320"/>
            <a:ext cx="8280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sym typeface="Symbol"/>
              </a:rPr>
              <a:t> Or </a:t>
            </a:r>
            <a:r>
              <a:rPr lang="en-US" sz="1600" dirty="0" err="1" smtClean="0">
                <a:sym typeface="Symbol"/>
              </a:rPr>
              <a:t>stateful</a:t>
            </a:r>
            <a:r>
              <a:rPr lang="en-US" sz="1600" dirty="0" smtClean="0">
                <a:sym typeface="Symbol"/>
              </a:rPr>
              <a:t> OFB / CTR mode</a:t>
            </a:r>
            <a:endParaRPr lang="en-US" sz="16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3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-27384"/>
            <a:ext cx="7920880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200" kern="0" dirty="0" smtClean="0">
                <a:solidFill>
                  <a:srgbClr val="009900"/>
                </a:solidFill>
                <a:ea typeface="+mj-ea"/>
                <a:cs typeface="+mj-cs"/>
              </a:rPr>
              <a:t>Conclusion</a:t>
            </a:r>
            <a:endParaRPr lang="en-US" sz="4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07504" y="83671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We discussed the notion of CPA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9552" y="1442393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A very important class of </a:t>
            </a:r>
            <a:r>
              <a:rPr lang="en-US" sz="2400" dirty="0" smtClean="0">
                <a:solidFill>
                  <a:srgbClr val="0000FF"/>
                </a:solidFill>
              </a:rPr>
              <a:t>(passive) attack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9552" y="3212976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Solution: pseudorandom function (PRF)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552" y="2031231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Minimum requirement from any cipher : CPA-security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504" y="263691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CPA-secure cipher requires </a:t>
            </a:r>
            <a:r>
              <a:rPr lang="en-US" sz="2400" dirty="0" smtClean="0">
                <a:solidFill>
                  <a:srgbClr val="FF0000"/>
                </a:solidFill>
              </a:rPr>
              <a:t>stronger primitive than PRG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3789040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Fixed-length CPA-secure cipher </a:t>
            </a:r>
            <a:r>
              <a:rPr lang="en-US" sz="2400" dirty="0" smtClean="0"/>
              <a:t>using PRF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9552" y="4388911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</a:rPr>
              <a:t>Arbitrary length CPA-secure encryption</a:t>
            </a:r>
            <a:r>
              <a:rPr lang="en-US" sz="2400" dirty="0" smtClean="0"/>
              <a:t>: divide into blocks and </a:t>
            </a:r>
            <a:r>
              <a:rPr lang="en-US" sz="2400" dirty="0" smtClean="0">
                <a:solidFill>
                  <a:srgbClr val="0000FF"/>
                </a:solidFill>
              </a:rPr>
              <a:t>encrypt each block</a:t>
            </a:r>
            <a:r>
              <a:rPr lang="en-US" sz="2400" dirty="0" smtClean="0"/>
              <a:t> by fixed-length encryption --- theoretical (inefficient)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9552" y="5694347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/>
              <a:t>P</a:t>
            </a:r>
            <a:r>
              <a:rPr lang="en-US" sz="2400" dirty="0" smtClean="0"/>
              <a:t>ractical solution (</a:t>
            </a:r>
            <a:r>
              <a:rPr lang="en-US" sz="2400" dirty="0" smtClean="0">
                <a:solidFill>
                  <a:srgbClr val="FF0000"/>
                </a:solidFill>
              </a:rPr>
              <a:t>modes of operation of 		     block ciphers</a:t>
            </a:r>
            <a:r>
              <a:rPr lang="en-US" sz="2400" dirty="0" smtClean="0"/>
              <a:t>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Distribution for a TRF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07504" y="724634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For simplicity, consider functions from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{0,1}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 to {0,1}</a:t>
            </a:r>
            <a:r>
              <a:rPr lang="en-US" sz="2800" baseline="30000" dirty="0" smtClean="0">
                <a:solidFill>
                  <a:srgbClr val="0000FF"/>
                </a:solidFill>
                <a:sym typeface="Symbol"/>
              </a:rPr>
              <a:t>n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7504" y="2420888"/>
            <a:ext cx="8609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>
                <a:sym typeface="Symbol"/>
              </a:rPr>
              <a:t>f</a:t>
            </a:r>
            <a:r>
              <a:rPr lang="en-US" sz="2000" dirty="0" smtClean="0">
                <a:sym typeface="Symbol"/>
              </a:rPr>
              <a:t> is a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TRF</a:t>
            </a:r>
            <a:r>
              <a:rPr lang="en-US" sz="2000" dirty="0" smtClean="0">
                <a:sym typeface="Symbol"/>
              </a:rPr>
              <a:t>  {0,1}</a:t>
            </a:r>
            <a:r>
              <a:rPr lang="en-US" sz="2800" baseline="3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to {0,1}</a:t>
            </a:r>
            <a:r>
              <a:rPr lang="en-US" sz="2800" baseline="30000" dirty="0" smtClean="0">
                <a:sym typeface="Symbol"/>
              </a:rPr>
              <a:t>n </a:t>
            </a:r>
            <a:r>
              <a:rPr lang="en-US" sz="2000" dirty="0" smtClean="0">
                <a:sym typeface="Symbol"/>
              </a:rPr>
              <a:t>if picked uniformly at random from </a:t>
            </a: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</a:t>
            </a:r>
            <a:endParaRPr lang="en-US" sz="2400" baseline="-25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86240"/>
              </p:ext>
            </p:extLst>
          </p:nvPr>
        </p:nvGraphicFramePr>
        <p:xfrm>
          <a:off x="1475656" y="403387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27348" y="1260628"/>
            <a:ext cx="378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How many such functions ?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71764" y="1260628"/>
            <a:ext cx="378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--- 2</a:t>
            </a:r>
            <a:r>
              <a:rPr lang="en-US" sz="2400" baseline="30000" dirty="0" smtClean="0">
                <a:sym typeface="Symbol"/>
              </a:rPr>
              <a:t>n.</a:t>
            </a:r>
            <a:r>
              <a:rPr lang="en-US" sz="2000" baseline="30000" dirty="0" smtClean="0">
                <a:sym typeface="Symbol"/>
              </a:rPr>
              <a:t> 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baseline="60000" dirty="0" smtClean="0">
                <a:sym typeface="Symbol"/>
              </a:rPr>
              <a:t>n</a:t>
            </a:r>
            <a:endParaRPr lang="en-US" sz="2400" baseline="60000" dirty="0" smtClean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1764684"/>
            <a:ext cx="8249108" cy="625426"/>
            <a:chOff x="467544" y="1804754"/>
            <a:chExt cx="8249108" cy="625426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82491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ym typeface="Symbol"/>
                </a:rPr>
                <a:t>&gt;&gt; 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 = {f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000" dirty="0" smtClean="0">
                  <a:sym typeface="Symbol"/>
                </a:rPr>
                <a:t>, f</a:t>
              </a:r>
              <a:r>
                <a:rPr lang="en-US" sz="2400" baseline="-25000" dirty="0" smtClean="0">
                  <a:sym typeface="Symbol"/>
                </a:rPr>
                <a:t>2</a:t>
              </a:r>
              <a:r>
                <a:rPr lang="en-US" sz="2000" dirty="0" smtClean="0">
                  <a:sym typeface="Symbol"/>
                </a:rPr>
                <a:t>, …, f</a:t>
              </a:r>
              <a:r>
                <a:rPr lang="en-US" sz="2400" baseline="-25000" dirty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      </a:t>
              </a:r>
              <a:r>
                <a:rPr lang="en-US" sz="2000" dirty="0" smtClean="0">
                  <a:sym typeface="Symbol"/>
                </a:rPr>
                <a:t> } ---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family</a:t>
              </a:r>
              <a:r>
                <a:rPr lang="en-US" sz="2000" dirty="0" smtClean="0">
                  <a:sym typeface="Symbol"/>
                </a:rPr>
                <a:t> of all such functions</a:t>
              </a:r>
              <a:endParaRPr lang="en-US" sz="28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987824" y="2060848"/>
              <a:ext cx="823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r>
                <a:rPr lang="en-US" baseline="30000" dirty="0" smtClean="0">
                  <a:sym typeface="Symbol"/>
                </a:rPr>
                <a:t>n. 2</a:t>
              </a:r>
              <a:r>
                <a:rPr lang="en-US" baseline="60000" dirty="0" smtClean="0">
                  <a:sym typeface="Symbol"/>
                </a:rPr>
                <a:t>n</a:t>
              </a:r>
              <a:endParaRPr lang="en-US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99356" y="2956882"/>
            <a:ext cx="716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Picking a </a:t>
            </a:r>
            <a:r>
              <a:rPr lang="en-US" sz="2000" dirty="0">
                <a:sym typeface="Symbol"/>
              </a:rPr>
              <a:t>f from </a:t>
            </a: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baseline="-25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≈  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39552" y="3460938"/>
            <a:ext cx="8352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&gt;&gt; Each row </a:t>
            </a:r>
            <a:r>
              <a:rPr lang="en-US" sz="2000" dirty="0" smtClean="0">
                <a:sym typeface="Symbol"/>
              </a:rPr>
              <a:t>of the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look-up table </a:t>
            </a:r>
            <a:r>
              <a:rPr lang="en-US" sz="2000" dirty="0" smtClean="0">
                <a:sym typeface="Symbol"/>
              </a:rPr>
              <a:t>of f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randomly selected </a:t>
            </a:r>
            <a:r>
              <a:rPr lang="en-US" sz="2000" dirty="0" smtClean="0">
                <a:sym typeface="Symbol"/>
              </a:rPr>
              <a:t>from {0,1}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091916" y="4005064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ym typeface="Symbol"/>
              </a:rPr>
              <a:t>x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 = 00000…0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148064" y="4005064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y</a:t>
            </a:r>
            <a:r>
              <a:rPr lang="en-US" sz="2000" baseline="-25000" dirty="0" smtClean="0">
                <a:sym typeface="Symbol"/>
              </a:rPr>
              <a:t>1</a:t>
            </a:r>
            <a:r>
              <a:rPr lang="en-US" sz="2000" dirty="0" smtClean="0">
                <a:sym typeface="Symbol"/>
              </a:rPr>
              <a:t> </a:t>
            </a:r>
            <a:r>
              <a:rPr lang="en-US" sz="2000" baseline="-25000" dirty="0" smtClean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 {0,1}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091916" y="4397042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x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= 00000…1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148064" y="4397042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y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sz="2000" dirty="0" smtClean="0">
                <a:sym typeface="Symbol"/>
              </a:rPr>
              <a:t> </a:t>
            </a:r>
            <a:r>
              <a:rPr lang="en-US" sz="2000" baseline="-25000" dirty="0" smtClean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 {0,1}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523964" y="4757082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…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620308" y="4725144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…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091916" y="5117122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x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baseline="1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= 11111… 1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5148064" y="5117122"/>
            <a:ext cx="1832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y</a:t>
            </a:r>
            <a:r>
              <a:rPr lang="en-US" sz="2000" baseline="-25000" dirty="0" smtClean="0">
                <a:sym typeface="Symbol"/>
              </a:rPr>
              <a:t>2</a:t>
            </a:r>
            <a:r>
              <a:rPr lang="en-US" sz="2000" baseline="10000" dirty="0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</a:t>
            </a:r>
            <a:r>
              <a:rPr lang="en-US" sz="2000" baseline="-25000" dirty="0" smtClean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 {0,1}</a:t>
            </a:r>
            <a:r>
              <a:rPr lang="en-US" sz="2400" baseline="30000" dirty="0" smtClean="0"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99356" y="5773905"/>
            <a:ext cx="8105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&gt;&gt; Prob. </a:t>
            </a:r>
            <a:r>
              <a:rPr lang="en-US" sz="2000" dirty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hat a </a:t>
            </a:r>
            <a:r>
              <a:rPr lang="en-US" sz="2000" dirty="0" smtClean="0">
                <a:solidFill>
                  <a:srgbClr val="0000FF"/>
                </a:solidFill>
                <a:sym typeface="Symbol"/>
              </a:rPr>
              <a:t>random look-up table </a:t>
            </a:r>
            <a:r>
              <a:rPr lang="en-US" sz="2000" dirty="0" smtClean="0">
                <a:sym typeface="Symbol"/>
              </a:rPr>
              <a:t>is of f =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8144" y="5661248"/>
            <a:ext cx="2664296" cy="584775"/>
            <a:chOff x="6156176" y="6021288"/>
            <a:chExt cx="2664296" cy="584775"/>
          </a:xfrm>
        </p:grpSpPr>
        <p:grpSp>
          <p:nvGrpSpPr>
            <p:cNvPr id="4" name="Group 3"/>
            <p:cNvGrpSpPr/>
            <p:nvPr/>
          </p:nvGrpSpPr>
          <p:grpSpPr>
            <a:xfrm>
              <a:off x="6156176" y="6021288"/>
              <a:ext cx="639688" cy="584775"/>
              <a:chOff x="7100664" y="6021288"/>
              <a:chExt cx="639688" cy="584775"/>
            </a:xfrm>
          </p:grpSpPr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7100664" y="6021288"/>
                <a:ext cx="63968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sym typeface="Symbol"/>
                  </a:rPr>
                  <a:t>½</a:t>
                </a: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7308304" y="6215826"/>
                <a:ext cx="31984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n</a:t>
                </a:r>
                <a:endParaRPr lang="en-US" sz="1600" dirty="0" smtClean="0">
                  <a:sym typeface="Symbol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884640" y="6021288"/>
              <a:ext cx="639688" cy="584775"/>
              <a:chOff x="7100664" y="6021288"/>
              <a:chExt cx="639688" cy="584775"/>
            </a:xfrm>
          </p:grpSpPr>
          <p:sp>
            <p:nvSpPr>
              <p:cNvPr id="44" name="Text Box 7"/>
              <p:cNvSpPr txBox="1">
                <a:spLocks noChangeArrowheads="1"/>
              </p:cNvSpPr>
              <p:nvPr/>
            </p:nvSpPr>
            <p:spPr bwMode="auto">
              <a:xfrm>
                <a:off x="7100664" y="6021288"/>
                <a:ext cx="63968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sym typeface="Symbol"/>
                  </a:rPr>
                  <a:t>½</a:t>
                </a: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7308304" y="6215826"/>
                <a:ext cx="31984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n</a:t>
                </a:r>
                <a:endParaRPr lang="en-US" sz="1600" dirty="0" smtClean="0">
                  <a:sym typeface="Symbol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180784" y="6021288"/>
              <a:ext cx="639688" cy="584775"/>
              <a:chOff x="7100664" y="6021288"/>
              <a:chExt cx="639688" cy="584775"/>
            </a:xfrm>
          </p:grpSpPr>
          <p:sp>
            <p:nvSpPr>
              <p:cNvPr id="47" name="Text Box 7"/>
              <p:cNvSpPr txBox="1">
                <a:spLocks noChangeArrowheads="1"/>
              </p:cNvSpPr>
              <p:nvPr/>
            </p:nvSpPr>
            <p:spPr bwMode="auto">
              <a:xfrm>
                <a:off x="7100664" y="6021288"/>
                <a:ext cx="63968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smtClean="0">
                    <a:sym typeface="Symbol"/>
                  </a:rPr>
                  <a:t>½</a:t>
                </a:r>
              </a:p>
            </p:txBody>
          </p:sp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7308304" y="6215826"/>
                <a:ext cx="31984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ym typeface="Symbol"/>
                  </a:rPr>
                  <a:t>n</a:t>
                </a:r>
                <a:endParaRPr lang="en-US" sz="1600" dirty="0" smtClean="0">
                  <a:sym typeface="Symbol"/>
                </a:endParaRPr>
              </a:p>
            </p:txBody>
          </p:sp>
        </p:grp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6599148" y="6125234"/>
              <a:ext cx="375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x</a:t>
              </a:r>
              <a:endParaRPr lang="en-US" sz="1600" dirty="0" smtClean="0">
                <a:sym typeface="Symbol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7949716" y="6165304"/>
              <a:ext cx="375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x</a:t>
              </a:r>
              <a:endParaRPr lang="en-US" sz="1600" dirty="0" smtClean="0">
                <a:sym typeface="Symbol"/>
              </a:endParaRPr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7308304" y="6165304"/>
              <a:ext cx="375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ym typeface="Symbol"/>
                </a:rPr>
                <a:t>x</a:t>
              </a:r>
              <a:endParaRPr lang="en-US" sz="1600" dirty="0" smtClean="0">
                <a:sym typeface="Symbol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7596336" y="6165304"/>
              <a:ext cx="3750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57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ea typeface="+mj-ea"/>
                <a:cs typeface="+mj-cs"/>
              </a:rPr>
              <a:t>Distributions for a PRF</a:t>
            </a:r>
            <a:endParaRPr lang="en-US" sz="32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3528" y="1084674"/>
            <a:ext cx="8640960" cy="513348"/>
            <a:chOff x="619087" y="1804754"/>
            <a:chExt cx="9092610" cy="513348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19087" y="1804754"/>
              <a:ext cx="90926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sym typeface="Symbol"/>
                </a:rPr>
                <a:t> 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 = {f</a:t>
              </a:r>
              <a:r>
                <a:rPr lang="en-US" sz="2400" baseline="-25000" dirty="0" smtClean="0">
                  <a:sym typeface="Symbol"/>
                </a:rPr>
                <a:t>1</a:t>
              </a:r>
              <a:r>
                <a:rPr lang="en-US" sz="2000" dirty="0" smtClean="0">
                  <a:sym typeface="Symbol"/>
                </a:rPr>
                <a:t>, f</a:t>
              </a:r>
              <a:r>
                <a:rPr lang="en-US" sz="2400" baseline="-25000" dirty="0" smtClean="0">
                  <a:sym typeface="Symbol"/>
                </a:rPr>
                <a:t>2</a:t>
              </a:r>
              <a:r>
                <a:rPr lang="en-US" sz="2000" dirty="0" smtClean="0">
                  <a:sym typeface="Symbol"/>
                </a:rPr>
                <a:t>, …, f</a:t>
              </a:r>
              <a:r>
                <a:rPr lang="en-US" sz="2400" baseline="-25000" dirty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     </a:t>
              </a:r>
              <a:r>
                <a:rPr lang="en-US" sz="2000" dirty="0" smtClean="0">
                  <a:sym typeface="Symbol"/>
                </a:rPr>
                <a:t>}</a:t>
              </a:r>
              <a:endParaRPr lang="en-US" sz="2800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432231" y="1948770"/>
              <a:ext cx="823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r>
                <a:rPr lang="en-US" baseline="30000" dirty="0" smtClean="0">
                  <a:sym typeface="Symbol"/>
                </a:rPr>
                <a:t>n. 2</a:t>
              </a:r>
              <a:r>
                <a:rPr lang="en-US" baseline="60000" dirty="0" smtClean="0">
                  <a:sym typeface="Symbol"/>
                </a:rPr>
                <a:t>n</a:t>
              </a:r>
              <a:endParaRPr lang="en-US" baseline="600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3528" y="3060828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 Each function corresponds to a n-length key uniformly distributed over {0,1}</a:t>
            </a:r>
            <a:r>
              <a:rPr lang="en-US" sz="2000" baseline="30000" dirty="0" smtClean="0">
                <a:sym typeface="Symbol"/>
              </a:rPr>
              <a:t>n</a:t>
            </a:r>
            <a:endParaRPr lang="en-US" sz="2800" baseline="30000" dirty="0" smtClean="0">
              <a:solidFill>
                <a:srgbClr val="0000FF"/>
              </a:solidFill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355340" y="4397042"/>
            <a:ext cx="8033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sym typeface="Symbol"/>
              </a:rPr>
              <a:t>PRFs are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keyed functions</a:t>
            </a:r>
            <a:endParaRPr lang="en-US" sz="2800" baseline="30000" dirty="0" smtClean="0">
              <a:solidFill>
                <a:srgbClr val="FF0000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59632" y="3820978"/>
            <a:ext cx="7668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&gt;&gt; The key facilitates efficient evaluation of the function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23528" y="1804754"/>
            <a:ext cx="8681156" cy="634718"/>
            <a:chOff x="643372" y="5395862"/>
            <a:chExt cx="8681156" cy="634718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643372" y="5395862"/>
              <a:ext cx="86811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4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 = {F</a:t>
              </a:r>
              <a:r>
                <a:rPr lang="en-US" sz="2400" baseline="-25000" dirty="0" smtClean="0">
                  <a:sym typeface="Symbol"/>
                </a:rPr>
                <a:t>k</a:t>
              </a:r>
              <a:r>
                <a:rPr lang="en-US" sz="2400" baseline="-50000" dirty="0" smtClean="0">
                  <a:sym typeface="Symbol"/>
                </a:rPr>
                <a:t>1</a:t>
              </a:r>
              <a:r>
                <a:rPr lang="en-US" sz="2000" dirty="0" smtClean="0">
                  <a:sym typeface="Symbol"/>
                </a:rPr>
                <a:t>, …, </a:t>
              </a:r>
              <a:r>
                <a:rPr lang="en-US" sz="2000" dirty="0" err="1" smtClean="0">
                  <a:sym typeface="Symbol"/>
                </a:rPr>
                <a:t>F</a:t>
              </a:r>
              <a:r>
                <a:rPr lang="en-US" sz="2400" baseline="-25000" dirty="0" err="1" smtClean="0">
                  <a:sym typeface="Symbol"/>
                </a:rPr>
                <a:t>k</a:t>
              </a:r>
              <a:r>
                <a:rPr lang="en-US" sz="2400" baseline="-25000" dirty="0" smtClean="0">
                  <a:sym typeface="Symbol"/>
                </a:rPr>
                <a:t> </a:t>
              </a:r>
              <a:r>
                <a:rPr lang="en-US" sz="2400" dirty="0" smtClean="0">
                  <a:sym typeface="Symbol"/>
                </a:rPr>
                <a:t>   </a:t>
              </a:r>
              <a:r>
                <a:rPr lang="en-US" sz="2000" dirty="0" smtClean="0">
                  <a:sym typeface="Symbol"/>
                </a:rPr>
                <a:t>}</a:t>
              </a:r>
              <a:endParaRPr lang="en-US" sz="2800" baseline="3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43608" y="5445224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3131840" y="5661248"/>
              <a:ext cx="411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ym typeface="Symbol"/>
                </a:rPr>
                <a:t>2</a:t>
              </a:r>
              <a:r>
                <a:rPr lang="en-US" baseline="30000" dirty="0" smtClean="0">
                  <a:sym typeface="Symbol"/>
                </a:rPr>
                <a:t>n</a:t>
              </a:r>
              <a:endParaRPr lang="en-US" baseline="60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28" y="2524834"/>
            <a:ext cx="4680520" cy="400110"/>
            <a:chOff x="683568" y="6021288"/>
            <a:chExt cx="4680520" cy="400110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683568" y="6021288"/>
              <a:ext cx="46805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sym typeface="Symbol"/>
                </a:rPr>
                <a:t>|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8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|    &gt;&gt;&gt;&gt;&gt;&gt;&gt;&gt;&gt;&gt;&gt;             |</a:t>
              </a:r>
              <a:r>
                <a:rPr lang="en-US" sz="2000" dirty="0" err="1" smtClean="0">
                  <a:sym typeface="Symbol"/>
                </a:rPr>
                <a:t>Func</a:t>
              </a:r>
              <a:r>
                <a:rPr lang="en-US" sz="2800" baseline="-25000" dirty="0" err="1" smtClean="0">
                  <a:sym typeface="Symbol"/>
                </a:rPr>
                <a:t>n</a:t>
              </a:r>
              <a:r>
                <a:rPr lang="en-US" sz="2000" dirty="0" smtClean="0">
                  <a:sym typeface="Symbol"/>
                </a:rPr>
                <a:t>|</a:t>
              </a:r>
              <a:endParaRPr lang="en-US" sz="2800" baseline="10000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427984" y="6021288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841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Insecurity of ECB Mode: A practical Example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Think of some practical situation where encrypting using ECB mode is indeed dangerous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39552" y="1772816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Suppose you want to encrypt a </a:t>
            </a:r>
            <a:r>
              <a:rPr lang="en-US" dirty="0" smtClean="0">
                <a:solidFill>
                  <a:srgbClr val="0000FF"/>
                </a:solidFill>
              </a:rPr>
              <a:t>black and white image </a:t>
            </a:r>
            <a:r>
              <a:rPr lang="en-US" dirty="0" smtClean="0"/>
              <a:t>using ECB mode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539552" y="2204864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Say a </a:t>
            </a:r>
            <a:r>
              <a:rPr lang="en-US" dirty="0" smtClean="0">
                <a:solidFill>
                  <a:srgbClr val="0000FF"/>
                </a:solidFill>
              </a:rPr>
              <a:t>group of pixels </a:t>
            </a:r>
            <a:r>
              <a:rPr lang="en-US" dirty="0" smtClean="0"/>
              <a:t>in the image corresponds to </a:t>
            </a:r>
            <a:r>
              <a:rPr lang="en-US" dirty="0" smtClean="0">
                <a:solidFill>
                  <a:srgbClr val="0000FF"/>
                </a:solidFill>
              </a:rPr>
              <a:t>one block of F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53866"/>
            <a:ext cx="2457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051992" y="5374957"/>
            <a:ext cx="2079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Image to be encrypted</a:t>
            </a: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275856" y="4005064"/>
            <a:ext cx="19442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644280" y="3635732"/>
            <a:ext cx="1359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ECB mode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1812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588496" y="5445224"/>
            <a:ext cx="2079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Encrypted image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016349"/>
            <a:ext cx="2209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5580112" y="5446965"/>
            <a:ext cx="2647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Encrypted image (via a secure mode)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79512" y="6300028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dirty="0" smtClean="0"/>
              <a:t>Source: Wikipedia with imaged derived from Larry Ewing using GIMP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347864" y="3645024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/>
              <a:t>Secure mode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/>
      <p:bldP spid="61" grpId="0"/>
      <p:bldP spid="61" grpId="1"/>
      <p:bldP spid="65" grpId="0"/>
      <p:bldP spid="65" grpId="1"/>
      <p:bldP spid="67" grpId="0"/>
      <p:bldP spid="73" grpId="0"/>
      <p:bldP spid="7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252536" y="44624"/>
            <a:ext cx="9865096" cy="122413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ea typeface="+mj-ea"/>
                <a:cs typeface="+mj-cs"/>
              </a:rPr>
              <a:t>Block-cipher Modes of Operations : Some Practical Issues</a:t>
            </a:r>
            <a:endParaRPr lang="en-US" sz="33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179512" y="1412776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ym typeface="Symbol"/>
              </a:rPr>
              <a:t> Message transmission errors 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(non-adversarial)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467544" y="2031231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Symbol"/>
              </a:rPr>
              <a:t> Dropped packets, changed bits, etc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467544" y="2607295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Symbol"/>
              </a:rPr>
              <a:t> Different modes of operations have different effect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467544" y="3183359"/>
            <a:ext cx="9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Symbol"/>
              </a:rPr>
              <a:t> Standard solutions --- error-correction, re-transmission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79512" y="3861048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ym typeface="Symbol"/>
              </a:rPr>
              <a:t> Message transmission errors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(adversarial)</a:t>
            </a:r>
            <a:endParaRPr lang="en-US" sz="2400" baseline="-25000" dirty="0" smtClean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467544" y="4479503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Symbol"/>
              </a:rPr>
              <a:t> What if the adversary “changes” </a:t>
            </a:r>
            <a:r>
              <a:rPr lang="en-US" sz="2400" dirty="0" err="1" smtClean="0">
                <a:sym typeface="Symbol"/>
              </a:rPr>
              <a:t>ciphertext</a:t>
            </a:r>
            <a:r>
              <a:rPr lang="en-US" sz="2400" dirty="0" smtClean="0">
                <a:sym typeface="Symbol"/>
              </a:rPr>
              <a:t> contents ?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467544" y="5085184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ym typeface="Symbol"/>
              </a:rPr>
              <a:t> Issue of message integrity / authentication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755576" y="57036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400" dirty="0" smtClean="0">
                <a:sym typeface="Symbol"/>
              </a:rPr>
              <a:t> Will be discussed in detail later</a:t>
            </a:r>
            <a:endParaRPr lang="en-US" sz="2400" baseline="-25000" dirty="0" smtClean="0">
              <a:solidFill>
                <a:srgbClr val="0000FF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9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4" grpId="0"/>
      <p:bldP spid="95" grpId="0"/>
      <p:bldP spid="102" grpId="0"/>
      <p:bldP spid="115" grpId="0"/>
      <p:bldP spid="116" grpId="0"/>
      <p:bldP spid="117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ea typeface="+mj-ea"/>
                <a:cs typeface="+mj-cs"/>
              </a:rPr>
              <a:t>CPA shortened WWII by 2-3 Years</a:t>
            </a:r>
            <a:endParaRPr lang="en-US" sz="34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735087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/>
              <a:t>Breaking of German codes by British during WW II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https://encrypted-tbn1.gstatic.com/images?q=tbn:ANd9GcQfn6rY7sAIEyIJGE-T_kK4xgydmOUQV3YaCliBbsDJioWQ4eFTqHZQ6f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pMACylGLjhK91RPWW9906zJ7iN8MHU6PecGZ3KRIzWG_ZoeizEs0Hh6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02" y="5061410"/>
            <a:ext cx="1199778" cy="16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4906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12" y="2600908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03617" y="37064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Loc</a:t>
            </a:r>
            <a:r>
              <a:rPr lang="en-US" sz="1600" baseline="-25000" dirty="0" smtClean="0"/>
              <a:t>1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3682" y="38588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Loc</a:t>
            </a:r>
            <a:r>
              <a:rPr lang="en-US" sz="1600" baseline="-25000" dirty="0"/>
              <a:t>2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12269" y="2959680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Loc</a:t>
            </a:r>
            <a:r>
              <a:rPr lang="en-US" sz="1600" baseline="-25000" dirty="0"/>
              <a:t>3</a:t>
            </a:r>
            <a:endParaRPr lang="en-US" sz="1600" baseline="-25000" dirty="0" smtClean="0">
              <a:solidFill>
                <a:srgbClr val="0000FF"/>
              </a:solidFill>
            </a:endParaRPr>
          </a:p>
        </p:txBody>
      </p:sp>
      <p:sp>
        <p:nvSpPr>
          <p:cNvPr id="2" name="AutoShape 8" descr="data:image/jpeg;base64,/9j/4AAQSkZJRgABAQAAAQABAAD/2wCEAAkGBxITEhQUExMVFhQWGCAbGBcYFhwXIBwbHx0aGh4cGR8aICggIB8mIBkcITMiJiotOi4wHCIzODMsNygyLiwBCgoKDg0OGxAQGzQmICQ0LTc4OC8tLSwvNCwyLCwvLCwvLDQsLDUsLzQ0LCw0LC8vLCwvLCwsLCwsLzAsLCwsLP/AABEIAKAAugMBEQACEQEDEQH/xAAbAAEAAgMBAQAAAAAAAAAAAAAABQYDBAcBAv/EAEIQAAIBAwIEBAMGAwYDCQEAAAECAwAEERIhBQYxQRMiUWEUMnEHI0JigZFScqEVM1OCscGDkrJUY2STwtHT8PEk/8QAGwEBAAMBAQEBAAAAAAAAAAAAAAMEBQIBBgf/xAA7EQABAwIEAgkDAgQFBQAAAAABAAIDBBESITFRQXEFEyJhgZGhsdEywfAU4QZCUvEVM2JygiM0U6LC/9oADAMBAAIRAxEAPwC4828Su7O68QzSG2lxowEIjcDBQgrk5+YZOTvjpiqFdLURAPisRxuPvwVmniZJdp1Utwfm5WUGcqF6CdM+H/nB3iPs2R+auaTpKOc4HDC7Y8eR4rmWB0atIOdxWioF7REoiURKIlESiJREoiURKIlESiJREoiURKIlESiKH4lx9ELJEBLKvzDVpVO/3r7hdt8bn2qtUVUcA7Zz24ldNYXaKmTcdubudbe2uH8Q7vJEqrHGmd2AYMzYGwJOCcbelSnqZ55NLNHj6/CsPgEbLu14LpSDAAznHc961FVWO6tkkRkkVXRhhlYZBHuDRFz/AIvyRNbuZuHuSPxQsd8eik7MPyt+h7VmVXRrJR2cu7h+yuR1WWGTMb8f3Wny3zPpOhSsDqcNBJlYmP8ACCRqgb2wRv0Oagp55oHdXJmO/UePEJLACMbMwugWHF0kbw2BjmAyYn2OO5Xsy+6598VsNcHC4VNSNdIlESiJREoihL3mW3CS+HPEZERioLbFgCQM9Dv6GiLT5V46zQk3kkSSCQqMlUJACncaiM5J6e1RQydY3EF04WNlZgalXK9oiURKIlESiJREoi1OI8SigUGRsZOFUbsx9EUbk/SuXOaxpc42AQC6pfMvNekN4rGJMZ8FGHiMPWVxtEvsMn37VjzdJOk7MAy3+ArUVMXZlRnC+Xru/VPEAtbMHKxquCR18qnuTvrce4XvXVN0dnjl1PmeZ+wUjp2R5R5nf4C6Hwbg8FqmiFAo6k9Sx9WJ3J+ta7Whos0ZKk5xcbnVb9erxKIlEUHzJyrb3gy40yAYWVcBh7Hsw9jUcsTJRZ4UkcjozdpVCvVu+HKI7pBcWoI0uCVCnoCjbtC3oCSOwNVP+pT/AOpvqPlWP+nP/pd6H4Vq4HzIWBKMbiIbsMYniH50G0i/mXB9m61YZUMeLg5Ku+JzDZwVosryOVA8bh1O2Qe46g+hHcHpU6jWeiJRFq8UtzJDLGpwXjZQfQlSAf60RcPubmTDRgxgxME0LGT1OnMjAbHVnGegU57VQc5wdY6Z5q+z9NgAcDe2/HhYbbr0X4WV8CF/Pp8I5VmBGdWoEYIBzgZ6H0rwTE2txv8AnjwRkdPg7V8W/C+1uPO665yTayR2cSydcEgeikkqP0BG1Xxe2aoKdr1Eoi8z270Re0RKIvl2ABJIAG5J2wPeiKu8S5j8haEosXe5k+T/AIS9ZT6YwPc9KrzVAjGQuV01pcbKj/2pPczNHYo7yEYe4c+fT7nGmJO4UbnqBWR1MtW/E43H/qOW6u4GQi79duPirZyvyJFbkSTkTz51ZI8qn8oJOW/O2567dK14KZkWmZ3/ADRVpZ3SZaDZXCrChSiJREoiURKIvmRAwIIBBGCCMgj0NEVB4/8AZ+VYTWDeG67+FkqP+E3VP5TkHptVOakDjiYbO9DzCsx1JAwvFx+aKGsOZmWZluQ1vcjAaZV6+nxEXRl9HHbOCOtU+ulgdZwt3cDyKkdTh4xRm49Qr1YcyLhRcaE1Y0Sq2qKTOw0t+En+FvoC1X4Ktkpw6O2OqqOaQp+rK5Vf5zv5oIVljcIiv962nVhCCAxznChtJY42XNRTue2MmMXI4LpoBOeipi29wzNraASysxCM7K24PyoOg21ZyfXYHAxX9Ix5v6snc3y9lZEINgXW8P3WjxDhzxKsskSvHGylysmpQqEFlcOCy5wQSM/N2xmkFXTvkBwkO2ysfZduY4NIBB8wrla876kYm3w43CiQEYHVnZlXQoOV3HVWxnBrQk6RhjjEj8r6DUnkq4gcXFo4LVsftA8Viqx2zN2VL1GOfQ5Qbe4zUf8AikQF3tc0d7V1+ndwsV9zW1xKNc7hpD0iWSSOJB6eTDSEfxN17Bazp+mXOfaLJu9rldtp7DtLR4I8trNLK0dtJrAUslyylVXJC6ZQcnJJJLjsMDFW6bpSPDaQm+5C4dA4nshWLgXM/wAVOyRR/dxqfEk8RWw+2lBoypOMk+bbbbetSKYSC7QbeShcwtyK3+IcZSNvCQGWbGfDTqAehc9EX3PXtmunyNYLuK8AuqRzJzRGmfGKXEoIxCpPgRtnYOesrg9sbnGAtVn1jRkBcnhxU8dO54xHIbr54fypd38iz3ztHH+GPo2PRR0iH7sfauW0zpDim8hp47rsztjGGLz4roXDeHxQRiOFFRB2A79yfUn1NXgLZBVCbraoiURKIlESiJREoiURKIorj3L9vdrpmTJHyuNmX+U/7dD3FcvY14wuFwumvcw3ac1zbiXBr3hmtlImtTkudOUI7+NH+Hbq67HqcdKx6ro8gXbmPUcjxV5s7Jcn5Hfh4qW5Z5l+VbcgH/skr7Ef+Hl/9JGOmydajg6Qkiyl7Td+I5j85qKWmLT+WUlxDjEd5PHArSIYcSzRMo9fIrggjYjVqzjpjOdr9VVtFMZIze6gYwl4BUTzBfRwSvNIUSaLDRHB+9jwQQWII1ZYrjBxgE7Nti0TnCPCy5BOYtdoPAn+49FadG5zrDXhuvOBwRhpzDiV2QtJcKcAyPk+GoHp5TnJwCKgraiSSwkytoLaDdTQxtbyKivhmjt4ZpEVY3WCYNIuY9UYw0VwVzpyRq1nI1MTuRg69VHKyeOqY3EALED3HmqrC0tdGTbP8CslxzDNcoV+AtZY9IyWuRKp9QgWI5wOnTNenpuAZWN+8WXn6V+qilteIxMDbJGsZJBhd5JFXupRiuoKdh6D+Eb1mzy0c5xAFp7re2/upWue3I5/m6r3E+CtdsJZ24fDdRMrGJ8+ISG2UroHiK3QYDZzsa16GARs6xkt2+nvkoppWu7ODPmr1xPjvhRqu1pBjyoigSyeojQbRr77nf8ABUU/Sd7tgF+86D5/NVzHAXGyq9pPdX2qCzj8KDV95hjjJ6meTqzEblRk+pOc1FT08sxxE+J+w+6suEcP1Znb5V75W5LgtArHEs4H94VAC+0a9EH7n1JrXhgZELN8+KqSzPlN3Kz1MokoiURKIlESiJREoiURKIlESiJRFReafs7ily9rpik6mMj7tz17fI2fxL+xqrPSMlOLR24++6sQ1LoxbUbKrWfELi3NytzrFwGto0DbsyGRwArD5gWLDV+/SsWpgdGGxEZHETbTIaqdpY5xczZTfOPBGugvhuoaMMNLd9WnuOmNOehzWbSVTYbhw1t6d3FXqWUwTtlAvbh4LQhvP7PtvCLB/DikkLgYyBuCRk7liQPpXsp/Vyl7Ra5aLE3UYBvd3eTbzWTlHiHFmj1RrbpCRkJLrcajuzIVCkLnPlOcEnBxsNhvSjKdojsXW8MuA4qm+mzuTmty54LLKdUtlwx27kJIhP8AmAJr3/HIzkWHzC4/TkaFRt/ZRJhBw8RzMfL4N27AKPmfSNEjY66FG/qOtSCvpJGk4NNwPfOy8LZR/MfNQnE+YIoCsJeW4VceIl2uknP+AGXxVffY5I2A3OSKTYHPOINw30w5gc87WUoGJpJOm+qn+D8pRTcRuI5ZZXSNI5MMSWIfUBHJITqwunIAxsdz63ejomTx9Y4aG1uHOy5kmfG3A3j5rqFpbJEipGqoijCqowAPYCthU1loiURKIlESiJREoiURKIlESiJREoiURKIqhz/YRjwL1tvhXy5zj7t/ISfUKSr/AKHFUukIXS07mt1tl8eKlhdheL6KAvrho5GdZFWCZdTvn5dC7snY6kGM9tIO9fGRkObhIu5pyG9+B5HzvZa7hoQclRuOcSjuJmQOIESHRGHBw6n2/TYdep71rU8T4mB5GIk3NuBH98+C8OAnDe1hx43/ALKxWHMbRxwwqWeU4VUTbJOcdcAZx3IqkaWSR7nA2bupnyQxt7QuVKRcxyRXHw9wNMmFOziRfNqwpOxDHSdvcetRvpnNj6xjrjlY5anko2Pjlyw2W1zzaCazc/ijxKhAyQyHVlcYOcAjYivaOUNnbc5HI8jkoXMNjlmPstubg14kCvDOl5EEDKsyhJDtnUkqbZPbKj+avopuho3X6pxafMKkypse0LrH9kM4eO6KKTGZgyyNkuxZFZldiTqKEgA9ht2q7Q4xAA8WIvp7rmqA6w2K6BVtV0oiURKIlESiJREoiURKIlESiJREoiURKIoDncA22g7h5YlI9jKhP9BVWudhppCP6T7KSH/MbzC57BwC3FszP4nhhnkKqxI2dmBC9MgAHb0r499VL1wa217AXI7gNVrta21yFXf7Fkkha5Z1iiyBHKZG+8QFyBoXGdWoYbOdtlOa1jLHE0RBmJ5zOnZyF9b/AJxUQe58l8VgPVe2USxoYmNq8cpt5HQ3JQeeTBXBB3wBrz0GD32vPpjhLw/6b8M9NPjfRVHyNJ+m1/Lmt/h/DrdzNEGVJHnLBlcuA2yqmW82cplW6HtvtWRVumaWyjMAW+T657eqs072gFjuKsdvxZ4iILpSSQSkiKWDKNzqAGVI79u+3QZ7aUzgupxe2o4jluPX3Vh0mA3cfFfcMrRW7eBJFPZMpJglGpSp6rHID5QTkYIYDPYbVp0nTUsREM7b2y2I5jj6KvJSNkOJhtfyXQODGLwIjCgSMoCqABQARnGBt3r6pZa3aIlESiJREoiURKIlESiJREoiURKIlESiJRFz3nXmRmcxRLF4cEmZJWkzh0jMpUIo30jSTlhvtt1rL6SnYGGA3u4DyJt6qeBhJxDh8Km8wceBtkjtm8qEo8pyVVdJXMhAwpYnUFzviseCif1jpJWG2XDje9h91eEgsGtcL/ZbPAOXrriWiXxMQqNKzMMgKvlKwR5xnbGo/rqxitSCgc7N/ZB4cTzP54KJ1QyIWjzO62bTgFv4MmlkRZAnkZ486UkZstnfURgn5dzgAYzUVVM1kgLW5tvwNvHfv+6hZidqdVFWXAVllhwFjgzl1ZxrUqzZWPT1jdozjJzgEnO1QVdTEzE6O4JHhcge19tVZjL3twOF1t3nM9u95rMkqxW+rMsC6wjfgdmAIUHWwOQQdgdqjoKSohZ1kbe1lrtxHx4rmeVpGG6+puKl7e4kZonLSCRki2ygVBIrA7ByAWONiTt1qKsJnrGktLTa2f8AVnhPJT0rSyIu1H24hdU5UtfCs7dM50xL+LV27HfIr60d6yDrkpai8SiJREoiURKIlESiJREoi1uJXqQRSSvnRGpZsDJwBnYetEUXwrj0jyiKeDwWdS0eJBJkLp1BsAaWGobbj32qpS1sVRfBwXbmFuqnatrhKItDi3F4bcAyNgtsiAamc+iKNz/t3riSRsbS55sAvQCTYKl8wcxsVzcOYIm+S3jbMsn87L0Hqq7DuxrBn6VkmuylGXFx/MvfYK4ymt9euypVxiYBhb28cc8bJEomwbXwS2biWNV0khSBgeirk6s1cp4m0sPWPONx0Ns7ngPFRSOcXFullaZuAXjK00ss4DtHLIzSwQAtHp0N4TRsFHlXytJk9DV4GcjQX5n3/ZQdlRMjTRSCdvDcSTF5LhT8NKyFdPgo4ZoT0B2kHT8J81RGqcz/ADGEd47Q+fRdBgOhWLh1w7Rvh5FDOjKpeNiviXUqNg6xk6QNwG333qB0cMscshaDrw2aCF21zmloBWhwyzEqpHHAjg25jkE8puCHOyzRxxaiMAt82j5vw4JPbJYg68UZLuNhbnmvDiIzOSskXArq5VytxJIWiSGUxzW8IKoWKjw1SXB8zdXGc42FWXdedLDnc/H3UYwqD4tZzSXDxTLE08zg/ETv4GhYlVjbSImQ2pd9QOGDk/hxUAPXYopBZ4Guv/Jvj5KZpMYD2m42+xUxybx4HC27C3mbf4aQ5ikPU+GR0J3OpN98lTWXFUz0ZLXHGwceI/PLYqzPG19nAYSV0HhfH0kYRSKYZyP7tyPNjqY26OPpuO4FbcFRHO3FGflUXNLdVMVOuUoijOOcW8AIFQySyNpjTOkEgFiWY/KoAJJwfoainmbCwvfoF61pcbBOB8W8dX1RmOWNtMiatWDgMCrDGpSrAg4H0BFIZmzMD26FHAg2Kk6lXiURKIlESiLV4pYrPDJC+dMiFTjqARjI9x1oipvCrtorpXuMF1AtpT0EbkhklQHok2wPuEHY1kUbRSzOgPHMHcbeCmecYxK8yyKoLMQqgZJJwAPUk9BWuoVU+Jc1tID8LpWMDLXMg8oHrGpxr/mJCj83Ssit6XigOBnafsN+/wCArMVM54ucguf8Q5lVS7W51Mw+8vJjkkDsmcZHXHRRnYGsZ8c1Q/FVG54NH5l6neyvxxhrexkNytzlrke4u28aYvFG2C0jjMsg9FB+RfQkfRe9bVP0fcDrcgNANPz171XkqwzKLzXnEOAfDTMIoYAkYaA3Gsh5JZSksKShtzuEUtk517YwRVmrAZGHAZMIPgNflU2kucb6n3VT5h5ourwn4h/ug2rwhgKrAHbGMnT0yT1o973iw/BzX2XR3RtNAGznMAXuT3XNm24bk3vyWD/+uwlwrvA7IrkK5AZWzgnTs3cEMDg1HA8vaTGdDb8BXMYo+kLuLNN8jbgQ5vqCDzVo4DI8lq87JI4Bj1yAQ6QYriSZ9erDLhHDDTjrtXsjhHHI15zde3i0D3Xy9TD1dQWNGQPpe49FU5OJ3VwqQeLIyMQiRZwCWOFUqMLnJG7Zqd4eBmcgF9FFR0tNTiaRuYAvfM32AOQ5m/Jfcdxc2E7CNjFNHlH0MCCNjjdcMOhGQP0qKG5Z1kZyKsubT9IwtcWZi987EcjbPLMA2CsovJr4pcTQW8/h/ezI7aV8FUaFZSME5LF304Oye4r2Ml9S539It4k3Pll5r5SqjbCXMabi5tyH56Kd419mciRKbdhLhQXhbbzdcwsTkY7K3thhXM9C1xxx9l3okVWQMMmYUJacxyKDb3cZuIkYBlfaaJhuDvuxGxB2buC1YskDo33HYf6H49uSs9U14xMzG3FXbgvMrqoZH+Lts4yD99H7HPz49DpYfmq5B0xgd1dULHfgfzcZKq6mvmzyVw4ZxKK4TXC4dc4OOoI6qwO4I9DW4CHC40VQiyg+bZ0Z40J0iEi4lkHzRouQFX80pymO66/auJWB7C08V6DY3Uhy3ZOiPLIMSzv4jL/ANIVE/wAqKoPqdRr2OMRtDQhN81L12vEoiURKIlESiKgfaJxOzhljMjBndDHPEBnVbk7s/poJ1A9d3A67Ua+ESMBBs4HLmrFPFJITgbewueW6iuYfioYxLd4vIFKrFpfA3IEbyoV0sTkZfLYO4Xes6rfPVMwtfgHEW887+mXNdwBrXDK5OirKpd8Rl0afFKkExKcRR9wZGPU+5322UVDRUP8A4RYf1HU8vgeJV2WRkf15nbgulcr8hw25Es5E84OQSuEQ/wDdqc7j+I5P06VuwU0cI7Iz3WbNO+U9rRXCrChVS564Vbt4FxJDE7xzIMyYAKtqTDsQcAF8jPf61xIzG3CvQbLj0NvYxN415Kkqv8QrxQy4CyjBjVSMdfvBqOBkrVSOZ+J8YbbDa3f4/wB1oOqZMDWNdYWzt4++d1t8zcatmh8a4hdi9t4MDk4KsFkKPgDqSUycYG/Xoc+nbM6YiM2sbka7C3uvHv6pgwk+26+4r6xMNyLcXItcQeMIsaCVOZj5vPsm5CdBVyV+Im4s7+XyyJ8dLqLGQWm97DPu7hyTgHFOGC4dIITJKLkTQSKTtGghIVdXXUfEBHXO+/byR0jaS8muYPPNeB75X4S428fErDfSWF1LiSVoJzNK1wzNjCrH5Qqk4x4mhADgkKx75qKldNC0l2bAMgN/k+WassqJGODYn8eOnNXH7OOEQzPbvLHbO0NvlXj0vq1SeQvtsyqgxnJ3PpV+CJzXOeT9Vstt1RlcC42HErqtWVEoTmTle3vF+8XTIBhZUwHX9e4/KciuJI2yNwuFwu2SOYbtK5Tx3l264e/ilsL0+JjGFI7CZTnA7b5HoQTWNU0Ba2wGJu3Ecv28QtGOpZKe1k7dSHL99c3MreDEsd3GoLTiTQjJuF1DSxbJBGgg46hqq0ML4DjjkszYi+e2o8x5Lmqt9LhnuFLWnFLdbxbe6mTWrCW4kxpjkusDw48k+VY1ClQe4TfIOdyGYSOvvoPuqboHiLrbdm9r9+y6UDVpQr2iJREoiURfMjhQSSAAMkk4AA6k0Rcy5s+0cnMVmQqnGLhs4Y9SsQ0kdPxH9u9U5qoNuGZnu4LVoei5J3doW7j2XEf6bhcxur4AttlnbLxsdZdifmU9SxJ7Zz2I6VTbG+V1yc99PA/ngvpeqp6aK5thHA9mRp7j/N+ZroHD+FXLWKWd3HKpjYTQoHAaWFD5oSR0dQ2V3/h9CaviAau46r4+ofGJiYL4eF9fzZdN4DDbrBH8KqCFlDJoGxB3z7k+pqyqqkKIlEWvxC0WaKSJxlJEZGHqGBB/oaIuERcv2t1JqmiEkqLpkIlMbMUOhmbTsRkdcZ6bnrWSwyRP6u9hfb2VgsJZ1hGW/epr+z4Xk+F0R+VSdIg1rhR8r/KVA6ByN89TneWocCbC9xx0191WjmaZDHxHdko/iEvgt4SiVcY0hLfSB3xH5/3x1OQc1EygMzDJ1jBa+Tn2OXdbyVgTBrsOFxvsLj3Whxmw8NGI8JA4OvEAj1AYzlsnf8o61TbIS8NvfK+vPh7ngp53xU7Q9wOZtkCfE7LVi5VgOmVoUPQk62we+Sm2DjqOnqKkbUT2wh2R5X881K+FhOTbnx9l2X7N4FFkso6zu0pOQdidKDbbZFQY26dBWxTx9XGGrOebuKtNTLlKIvGUEEEZB2IPeiLmD2iQ3M8nD0w0gNvDEGxHJMCWdwPwxxYOcdw4A9cmqaJpxAwd7j+cT8KdriG3d4LmN5bywStFcIyTO+siTGW2OW9GBIO496klhLc+AC+z6NmpZerihOjjkdbYLeN1buUue57TSh++tyxAUt5kUf4Zx0wflPpgEV1FUlvZf3LGq+h7tD4sjhc4jk7htkeS7BwPjUF3EJYH1L0OQQQfRgdwe+9XwQRcLAexzHFrhYhSFerlKIojivMEULMmmWWRU1lIYzIQN8ZxsC2DgE74PpUUs0cX1my9AJ0XHObecpb1cu3h24yRGjah0x9+CAW3ztsBnviqUtQ97sDRb3PIhfSUXRQjAllseYuy3eQbg99rBfPL3Jd5fYIQW8DZDO6kg46GNMqTv32HepIqS2bj8qSq6ZiY3q4hi/3dpo/2u1XW+VuTrWxUeGpaXSA0rnUx9foD6CroAGQXzk9RLO7FK4k95Uhx3hxmjwhCyodcTkZ0yDpn8pyVI7gmjhcWUKq3DOI3MaSPBHEY8l2hkdkaOUZ8WIFVIwT5gx/iO2CMY/8AiX6d3VStNwde7dTdViFwrnY3QljSRc6XUMM9cMARn962VCs9EQ0RcguLO1tknm8ZY2ErIYiJJDEi9EOnMgDaQw+UANsGxvAadhdiP7KZ9RI9oa45DRRnEPtA4SyoVeUMoGUaJpwcHOlmkcHR1GwHXPtUxAKhutS/5/4QzI0aSR6cfd/CwtG57+JlvEIPbDDHv0phGyXKyzc8cEd1dUMYGMxm2GhvU6o21g9we2OhrkxsdqB5LsSPGhPmpET8OvvFW3uNNuUOWdHHgsBszNM2GG/4SpG3XtEaWIkG1rbfCkZUysOJriD6rp3J9uiWVuqR+GugHRknBO53bzHJJO++9WALKJzi4lzjclTNFylEVS4lxm6l8ZYFijiVmiMzuda6dpJFXTp8vmwCd8Z2G1ZlX0myB5jsSbevBSsiLhdZeTeHDHxGnSpTw7dT1WEfiP5pCNZ9tI6g1NQ05iju/wCp2Z+Fy91zloprjHCILqMxTxq6H16g+qnqD7irq5a4tNwbFcq5i+yyeIs9k4lTcLC+zKCOzk4ff1AOO5xUElO162qbpqRjOrmGIYS3vz91T+G381rP5C8E6lUOV0tp8xIYMN1z/ptVMiSEkjv5cFsSQ0vST8TTqbZZEDq/kLr3KfPguIw1xC8OX0LLpYxOc6QQ5GFy3lwds7AmrjKhjiGk2ceC+Smh6t1r35e3hxV1qdQrnXN3JUk0rECV42uFuR4UixsJAiR6X1fhxGpDDcZO1VKmOZ3+XbMEG9/zwXbC0ard5e+zm2jke4uUWWeRi5UjMcbFi2EGBqxnGpuuO2cVLBCIY2sBvYALt9RI5uG9ht43z38VeKmUKURKIoniPLdrO5eSPJYYfDMocDoJApAcezZrh0bHEFwBI7l7cqVVQAABgDoK7Xi9oiURaPEOD285BliR2HRiPMPow3H6GiKKm5JtG/C/6tr/AOvVRFqn7P7XPU/+XD/8dEWaPkW0HZvqNKf9CiiKRtOW7SNgwhUuvR3zIw+hfJH6URS1ESiJRFD3XLNrJIZGjJLEF11MEdhgBnQHSx2G5HYelcGNhcHEC442zXtzopgCu14lESiKH5j5Ztr1NM8YJA8rjZ0/lbqPp3ou45HRuD2GxCoL8hXBlIw4JtvhS/iKYfCxo8QL8+vTv4eMat896zBRSB9gRgxYuOLe377LvrARc6rqcMelVXrgAfttWmoV90RKIlESiJREoiURKIlESiJREoiURKIlESiJREoiURKIlESiJREoiURKIlESiLwmiL5WZT0YH6EUuui1w1C+6LlKIsAu4/8AET/mFeXC76p+x8l9JcIdgyk+xBpcLwscNQsterleMwAJJwB1JovQCTYL4SdDsGU/Qg15deljhqFkr1crxmAGScAdzRegEmwWOO4RjgMpPoCDXlwvSxwFyF7JcIpAZlBPQEgZ/elwjWOcLgJHOjEhWUkdcEH/AEpcI5jm5kLyW4RcamVc9MkDP0zQkBetjc76RdIbhHzpZWx1wQcfXFAQUdG5v1Cyy16uEoiURKIlESiJREoi1+IXSRRPI/yIpZvoBXjiGi5UsETpZGxs1JsuNyWU1usHFQoGuYsYwAAqk+UbdmGofqKzMJbabvX37Zoal0nRhOjQL8SRr5Zeq7NZ3SyxpIhyrqGB9jvWmDcXC/P5YnRPLHajJZq9Ua5TxDhUD8dWJo18NhkoBgE+GT29xWe5jTUWIX20FVMzoQytccQ4/wDIK3X3IFhIpAh0HGzISCD6+h/WrDqWMjRYUPT1dG65ffuKg/svv5vFubZ5DJHCfKx3xhiu2c7HGcVFSudctOYC0v4ip4eqiqGNwufqPC/muhsM7HcGrq+UBsuK3MT21xLfQgBIbsoyAYGMAn9Dkj9RWWQWOMjeBX6HG5lTTsopdXMBB7/21XZLG6WWNJEOVdQwPsa02uDhcL4CaJ0TzG7UZKq/aBM0ojsYjh5su566Y03JP1Ix+lV6gl1oxx9ltdCNbCXVkgyZkO9xy9FH/Y1p+Gm2GrxdzjfGlcD/AFrijtgKt/xXf9SzPLD9yrjxzg8V1C0Uighhs2BlT2K+4qzIwPbYrAo6uSllEkZ09e4qk/Z5em1nl4dOAHDExtjGrbOPfI8w/WqtO7A4xOX0XTkIq4WV8OYIsRt+aFSfPUvxLxcPjALykPI2M+HGpzn2Jx/9zXc5xkRDj7Kn0O39Mx1fJo3IDdx4fn2Vp4Zw+OCNY4lCqoxsOvufUn1qw1oaLBYtRUSTyGSQ3JW1XShSiJREoiURKIlESiKjfaNdSStFYwqXeTzyKG0+Re2e2d9/b3qpUkuIjHH2X0nQUTImvrJTYNyGV+0fey++KyXs1u9ueGhUZNIxcqdOOhHk7bV64yObhwev7LimbSQTicVNyDf6Dnv/ADcVq/ZVxRgstnLtJCx0g+mcMv6N/r7VzSvyLDwU/wDElK3E2rj+l49eB8R7LoFXF8uuZ3oJ5gUA4OjY4zg+E2DjvVE/9z+bL7CEgdBG+/8A9BecR4xdJdfDcQmeKF9llgAQMM48xIJA7HBBH03o57w/DIcu5IKOmkpv1FEwOeNQ65I5DLPa+R5q+8E4RBbR6IECqdyRuW9ye9W2RtYLNXzNXVzVMmOY3Pt4KQrtVVROTLFLm1v43+WW6lH02TBHuDv+lVIG42OB4kr6TpWd1NU072atYz3K1/s34i0DT2E5w0LMyE/w9Wx7fi/U15TOLSY3cFN0/TtnbHWwjJ9gefD48FKcoobh7m+Yf3pMcOe0SbZ/U5/au4e2TJvpyVLpM/p2R0bf5c3f7j8BRH2PnSLqP+Fx/TI/2qOj/mCv/wAU9owybj910arq+TVE+1Phi+El4h0zQMuGHcath+hOR+tVapmWMahfS/w5UnrTSuzY8H2+4W/9ntmTCbuQ6p7k6mbHRR5VUftn/wDK6p29nGdSqvTcwEopYxZkeQ56kq2VYWIlESiJREoiURKIlEWK6lKKWCM5H4Vxk+wyQP614TZdxtDnAE27yqjypY3IvLi4uoSrygBCGDKijPlJznPy747HpVeJrsZc4arc6SnpzSxwU77huuRBJ391c6srAXPOMcHul4kLu1gbSMeIGZV19m079CuNz3qm+N4lxsC+ppaymd0caWofnwsCbbX8duCv1vKWUMVZSR8rYyPY4JH9atg3XzL2hriAb940VCl4ZdHii3vwz+ENtOpNXyFM4zjvnGaqYH9djtkvpm1VMOjDR9YMR7jbW+tvsrdx/gsV5CYpB1GVbujdiP8A271ZkjD22KwqKtko5hJGeexGyr3J8d/aA288RlhU4jkVlJA9MEg6f9KhhEjOy4XC1OlH0NWRPC7C86gg689/dW2+mZEJVGkPZVxk/uQMVYcbBYcLA94DnWG5Vc5Asp7eJ4p4irNI0moEMp1Y265zt6VBTtc1tnBa/TU8NRK2SF1wABbMHK/oozn/AJQluJ4prfZm+7lwceU7av8AlJBHcYriogL3BzVc6F6XjpoXxTaDMc9vOxHerlFCIIVSNCwjUKqrjJxt3IHvVkDC2wXz7nmeYvebEm9yqdyVwW6tLmZ5YfJOfwuDo8xPmG22/aq0Eb2ONxkVv9LVtNV08bI39pm4IvkNFfatr5lVvnqwmubZoIUyzkHUWCqMHO/fO3pUM7XObhC1uh6iKmqBPK7IXytc5hbHJ1rLDaxwSppaMYyGDBtydiN/3FewtLWBp4KLpSWOapdNG64d3WIU5UqzkoiURKIl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55" y="2080870"/>
            <a:ext cx="813817" cy="7000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83437" y="2863679"/>
            <a:ext cx="288205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24043" y="2863679"/>
            <a:ext cx="429639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1697" y="2847502"/>
            <a:ext cx="576021" cy="1617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0" descr="data:image/jpeg;base64,/9j/4AAQSkZJRgABAQAAAQABAAD/2wCEAAkGBxQTEhUUExQWFhQXGBgXGBgXGB8cGRoeGB4fHR4cGxoeHyggHBwlHBcaITEhJSkrLi4wHB8zODMsNygtLisBCgoKDg0OGxAQGywkICQsLCwsLCwsLCwsLCwsLCwsLCwsLCwsLCwsLCwsLCwsLCwsLCwsLCwsLCwsLCwsLCwsLP/AABEIALsBDQMBIgACEQEDEQH/xAAcAAACAgMBAQAAAAAAAAAAAAAEBQMGAQIHAAj/xAA/EAACAQMDAgQEAwYFAwMFAAABAhEAAyEEEjEFQRMiUWEGcYGRMqGxFCNCwdHwB1Ji4fFygpIVJDMWU4Oi0v/EABoBAAMBAQEBAAAAAAAAAAAAAAABAgMEBQb/xAAtEQACAgIBBAAFBAEFAAAAAAAAAQIRAyESBDFBURMiYXGRBYGhwfEjMrHR8P/aAAwDAQACEQMRAD8A611Xq9uxHiEjdJECeOaC/wDqvT8bm9/KcHGD75j6Gmms0Vu5HiIrRxImJqA9IsGZtJ5jJ8oyZJk/Uk/WkUCXfiWwu2WYblDjymIaYn0wpP0oXS/F1pmgqw7zMgeUtPAxiP6U1/8ARLH/ANpP/H5/1P3Naf8AoWn/APs2/wDx9o/Q0CBv/qixBILQMTtMEmPLPr5hWLPxZp2EywxP4cd+CYHY/aij0Ox5QEACtvCjCkxEkd8VsOiaeI8G3/4/P+p+9IYK3xTph/E0Yg7TB449Y3Cpv/XrPhm4CxUP4ZhTM/L0rFr4c06uWFsZjB/CIiIHbgUUOkWJJ8JJJk47nvQFgmj+IbNy4tu2SxacxgQJn65/uKb0LY6VZQhktqpBkECMxH6UYaANa9WZrSih2ZrM1rXttOhWemvTXjWCaKFZkzWIr1ZoCzBrxFZrxoGYrArzGM1Fp9QHBj1pWBLWSKzFYNMDxrE1gmow4PegRJurxald/qcOVxijbGpVuCJpKaYggGthWk1kGmOgTqnUBaQkz9PeqE2ud28rmZwScf8ANWT4g1akEHlZz6+36VUOo6aVVhI3T35iI7T3rCTUmXB0Wj4W6izttZs/3P8Ac96uEVzT4W1q27wW4xK/wt/fORXSbV0ESDIq4aVEt2zzCsVsa8K0EaxWAK2Y1qDNAmZr01iajuXABNAEocetb1Wep9QXepRvY9vlyKP0/V1MA8xms/iRumPdDcmtSa0VxAIrxatBWbE1mtAa0v3tqk+lArJZrxqsWOvtv4kH8qsFnUBhj61MZqQyWKjvXQoJJgVszQJqr9d1Zc4HlH95NE58UIf2terEAd/WjRVF6VcKsWLcHCjkz/KKuWkuygPrShPkC7hE141oTWr3QOTFUyhb1zWAIVDQxpX0nqBR9sGCYPGPnQfVdSGZ5jExHr6+1L+mWzcUsTmeSMiCQe3Arlcm3Yjowag+p6rYhIiew9alsGFHy71VPibqybonAwPf5VtklUdF9yDqHWLmdxIHMLQ3SursCTzggD0PrP8AfFLrmuV/lWP2gKsrxLAz/Kua2DQxS6QSSZJxnv8AXt86a9E1yhgCInk9v+arf7QY9z6iOB/v2qH9tIEiPU57z/SnHvYmjqW6lPU+pgYXPNVbR9cuBf8A5BHvz96Dv9cWXkyI5Hr8/lWspuWkCVj1hZuLvuNs9+D7/SqzrNctolFClWMhu5An8gZ+VDdP1N9TvVQ6MfKtwiXPssyfp6ClvX7ZUh2t+GTyP8s/6ZkD8jSjV1ZfHRZbBTwVctAQyW8InkcbgCCDAgmKadL+Lrdq0qsGkdwOf6VS9N8Qsts2g0oRkECPr9qXreDk7jtjjnNaKLsil5PoJjFCvqQwMHjmpb1wcE81SesODcdVP4oETj5x9ac58RDg9ZO+Oy4M8H3ono2u3SsZk/Ie1U1tUFaAfMPxDmf5UfpOplcDBHeZx+ecCsFNp2xNl43UF1O4dpgVXLvxCew44JBg/Og9T1x7rbQYHJH+/FayyprQVZPr7BY7maABxOB8qzpb+wAgSBInv9e0Us/akJ808Y3AxI9u9aX7gVCRgA9v1H51z7KLda6+uzIg+gpjpdVuWTgHiuf2NQvc4PB7/WmOm6gikAsee5g/atVlaexOJdmuwJqtazrR3nZlSI/3qTVdcUowQ+bjtVeZwJEATn2+1GTJfYcUT2GgkmD379/+Ks3Q9duTIjmT2PvVRsXRJgzAyZ7yf6VvruoQNyGDwfTjn/aohJpg1Zcdf1RFXDCewqs+NvMBiCTxwI55+dJbGqZ4LGefpH51Jo7xuFlVtvdhMTHz5pybk9kjKwwbKMVGTBGZB+4q5dPBCCea5/0/ViFcGTz985p7p/iOIDQT3PyqoSUXsB31bVtbAK/nxVS6j1N2Jk5mcfyph1rqAbbBBETPbNVq9dOVB/FAHz/s0pS5SKS0Fam+HEMIUKfOokj+5FBdJ10QXuMs8nkcxn6AUPqNR5TkgZUdhjGfqPypfb1ULJMH2ppWFHVOpdSVLIg7ty4Pt/uK5t1bczgAyY+Xr2ml97r13YbZJIJLebmT6H07xUSdQfueTJ/5qpJt2CN3tsjEnA5AmTU517AgQIJkg95+9LuoajcABk1AupnmcRznAxT42VQw1HVWJUAE5I7yR2AjNZZ7p8nhPPcbTu+eRI4oTpOpcXVGnTddbyriSJ5I7cTk8Catuq0F97YTfaa+oJ8MPgtJ5H4SQI9pqJKSekXFJldbXwCsebv7f71CmoMMD6gg4Pacg80v1bP4hF0EOPKwIgyPX3pj8JIlzV2rbwULyQe+wFo+sQa1UaJqiy9I0V8w+pcIjKdniEBgcQwXkYBpD8TaG7YdmMtbcsFaZVgfU9mj1qydU1C3WY3EV2TeCCqHbN0oGO+MBSvEjNG9OtO9i5aaF2sEBQREHJAgAFRuGOxGamktpF91RytTU9q+Rwab/Flq5bueG1pFBAYMEUFsclgBJzmMTNV1f7mtou1ZjJUz6J61cKrKzM/l/wA1Tr1+WO4Dn/im/VeqFztAAHrmYn07Ui1FjIIOP1rjk7lZLB7rSf4ZJHv9jW13UhY5GeZz9PscHtQzXQCZMBTg/wDFL9RrH48QQcjgn6+h9qfGyRhqLoPmUE5J9eIP3mcUIb6uFbgzn/bsBS4X5BBciOJED05HbJx7Gtt0LAIIIzHt6Tjmq40NDC91FSqmcrjtGfQAzwfyobUdRkrkmFJaDPOBj3/rUDapYKBQY8xB4+dKvG80nC4Bj0/s01E0Q0taz/MZyYBMCB9xTLTa4PLHzGDAB9OMc1VtoLEDg8fTmi9PqJYgtECAVXt2xPBpuIx2OrxxGeFov9p3Ad+w9z8qqd7UhWjzECRn19vbiidFrzwTk8E/bNS8YxxrbvmZlEgCJOB/zSmxfYkyZk8ep4r1q/iDkEycZJPefeKFvakK0pjv8jVRiFFmvvCRIUwJHp8zNKNRf2yZ7RjM0L+3Fsk/OtDqwR9ZpqLQNWOLWui0ROAAM/lUWs6sCIUbYiP+KRajVYI/ShVc+80+AkqLJpuuELBJ/wCf5Vi51AsfIhLHAAEn8qrherB8J6W5cNw79llFBuNtkkZIUD3g4mOTQ4eUMG1ty8iy6OoJOWBEznE1F0k3rt1UsiXMxgQB3YzhQPWmPxb0wEG/aLbAQjW3/Fb7DgkbZEexMVL/AIe3I/aAkG4RaOceRWlxMHnA4Paml8uxvvoO1y3jYK2b63LyybwQmSATlZA4EAhYmDzVHOoNdG6ddI3XTcPg2gd3mIUwgMQSZY3GJ7cT7VzZmk+gJNEIpdg7kkHvRWjtI5Ia8toAcnJPsB345xTf4T0JuSWtJ4QMNeukbQYkKA2CSYmATntTTR9DRWuX9TZSFbZatIItvCl95g+YR7888RQ27oAz4X6Yumt6l0Y3b21AIQghSfMFySxgZj071CNyuSm1XI3j92CxYnaceUgYB+pxVh0OoYQzhFfaApRCAsgNtJWQwG8fc+9QsllD4tkL48NEm6UBzJC5AHlPbMYqE/DZtHFN7SKf/iCF8e3OLnhL4n/V/WMfSkvS+m6l4v6dCfDceaQAGHmjJE47U76n8N3mLX791DuILEbphhI2gqJwMAfWn3RNdp7dgWE8p3G4QRukFdp3MSBvI7LxMetXySQLE29oIZX1ik30vadlSGChGVx/pkElp4j/AHo7X2TcXw/Dbwz4bkrIdt25nnbt8/lAgD+Klem6tad1QM25iVkrtA/j7H8MWzPemNi2o2w9tRKAyGWQm71jMEfasnNo6F08WtP+BFrrbNoNQlwECyEdCxJIZzgAtkCBEf6hXPmmr78TtqL1sWbNo+EDJgqzuVwpO3sAIj2zXvgv4CS+jvqvEXI2BWUGMyWEEjPYxxW8JKrOLJBoevqVk+tKuoa6GIYkACR9OOK112p2sYgZGfrSHqerYPvB5PeO2Ix2+dc8IGNMNsXt7QHABGS3H9O3elWpQw0kbpPbsOfnJ9K0VwJDL5TPBI5qNWGIyIj2+351rVD4ky60qpwJkZIBjvx3/wB6GvSYKgAzmMDPt2re6B6ws8mgblyD7frTQKIbvMDafMZnjBXuPYio2csuY3HuDgz6j1/pQzOT8uKkF/796dFUao3cYIEfOcVNHeeP51EzDkCsbgaY0qNmEGfT1H61gtn2rzia9bteX3mKY6JLjT3NDk0VqOn3UEusD5jv7Tznim/Q+jC5blrYzOxncrvIxtCiIGY3HE/kuSq0FFd3Yr081c+n9Da0h8XZbZwdqsgYqZwXLdsiAJ5mquuibxjbYHdJBCruJPoqiJn6U0wo36J08X7mzbcYngWxx7sYMKPlTvpHR3S/cKF7du1hzcUFzM+VBAywB4I+dNujaDw7F6yoJuLcm4pQ72EKbflySshvuaeXbB8JEYqH5G5o4kLuGDwTjt9KhtPfgaXgofxfYfer7y9ppCAkSscqYJE+8maafCaqtl1a5AuEZAIAbaV2liCIhufXiiup9N3eDZx4aMGvOZyTtUlccQO/qeKcPrbZa3aRPDVfIAsFQA07pDAAQZk5qXJJUi447exD8RMLdl7MA37zAMqy21Q5YSxyWMgfQmmei6LYTYbVsMyKm64hcySoJJZHiN0yI+lCWutk73Wy0JyzMF/EdogSSwwIgYrZWvbbewLbRV8gF0gcCWYBhuJ5kjvSc/Z04+mbdx399BHWLCagDxi2wYAFxwJzkLDTmPU5qhX9Ci3nTftRWYbjLEAGOABJ+30q06fQXLdvat1QhCwQ8QBnyxGTye9a9L0a2L6XB4btuAjLwT/EAOT988ClHJXc1n0c5K4pfkcto9lixaQmAqgDb/E0hnMHk7zBnG3vW66tE8O3cK3hEk+Ih8NwTBIZskKQMA5FTL1F4BJALDO4w0xnDHcon5dgYqv6y6vj79tpgeRbUqh7fiOXM/xcdhxQ5aMsPS85pPz6LBe1Fvcq+Il0Oy+JcLhQAo/yB8tgCQAKVDqxXUFdoNv915luEQWMt55IcKSam6R05tSSLdlFHBdidoxED1M5ineq+EIB2+CWx5dzL3nB9xjPtUrk90dc8eLG+Dm1+CsdZcMJFloF5l8bfKEKsKM5Zis8YAzUaJZgSXBxOARwePrFa9VsFdgNgIVYgu12WJCnC25g+peO49asHwT0wP4t5hPhiF/6omfp/Ohq2kdWKaxYZSben+e1Adr4Ze4u5bd2O24ATjnMHmgdV09LbbXZ0I7Mme094iJ79qvt3qTmxaIuAXDG4mD6cjHYn0rTXdIfUW3W7ctuds2yqwVb5ycHgj3qniVHJj/Upcqn2OeXrgtkFbrARJaCI/7ZzGTRHQupW0QkXtVd3mTcDm2GjGFyQOeTQU7SCWNuDO9V3FY/iC9yOYoix1i8JIvByeXVQA8cMBGJFZJtI6+owxyZlF719vIq6rriHMzjj50F+1BoUrInmSDUevZnY9yTFS2ei3zPkYQJO6BA7810/Kls+foHut5pBPOPX2qBNQZNNtN8OXWstewFE8zJjmIB74nis2/hbU+X92Ru++M5HI4o5R9hQsW525mhrxM8VYulfCt649xSNuzDHETyFBkZPtTux8EqPM7EmI2zPmPAO2I9Tn+tHNIXEoXasrZdsKpMegmulaL4Ss20Cv57jGCQshZ45B7GpOjfDpsKdyKxdjuhiQE7RgZ5zzx70nkHSObabp915KoxA5IFN+h9Ce5c86QkAlmlQAcA8ST6AfpV/s9MtovltqFk79wG7aOIEfYRWjvYtbkItqDgEXBleQSD38x49/lS+IUot6SEPUOkIttk8viICfKg2tAJKhz5iQFPm4n0rHRNCgtW95I8WY2ASomJMglmMH5Cnd3UW7kqVtmUgncI28Ebgcfeohr7VkeHaSdhJQqA0bjIIMmCfpzU8o0arBOTpAWu6WHtNbFjZsBNsAcH03n8W4xz6k9qn0HTC9u2l0hHTyYPIOQVjgiRM4xXn6yRt8pBGBvG0ARnIBHcjmcUH1DqhZ1YnahWfIFbIxyUA+eTn0o5msOjlJ0/sPHtLcH70AFZCBSfMPwgE7JGD2pNp9Kbdy895kU3hKlZgg7pQEqI/h+gpjb6VqLltWLsBkgMLYJkekj1mD86S67UMbajc52tEMAsbZ/hDZMtyR9aOUi49LCTST8pPY01vWVAV1ZGZVCwGgiRELP4hOTt9fY1Geo3TO63nbtSGBzBOexyZxUfVdE1vTKbjsXueG8cABjgHIk4nII9hE06+HtIljTreKqzOlxpZZjaQFA9O5pcW2jX/Sx43LvTpfgrfVdQWstvtQRs85CYP8UFmnJ42gmPajOidO/aD+C0iCFLkE5OAAJyTRPxnpEFo3la2Nw2sEAQEiCPKVYloJ/Dt7Zo74Muq2muWywRluLcn2wB+YijjtJjjlrFOcF6/YD6z0q3ZtXtl1Cdp3ARbYEHgs5I2+oEE8DmoPg7p63GuuQG8JNyq3BJ4JHcCDTvWrc8NwG3B7jDy7UYkgkFXcFVzAk8VWfhLrA092WzbYbHjOOxEcx+hNOaUWg6bJly4siX+6kXy51IPtXxLQRkBIZZHuI+o+9Ur4r6Wti8ptwbbjevoCOQPaf1q46VUcrc/ci3BBKuDz3Mx6VS/ijXK7JbQhktBlDDgyZx8gAPvVZHFxM/03ms1ePIJ1LTbPDuFAA+4iQ8GNvPiHcBJMAEiDMwRWnVi3incQSFAxdFwDLYkABY/wAg4rGqzYtNHDMJ2hZxwCxLOfKT5IUZkTBr3VmU3TsKkbV/Db8MDkxt5xP4jk81nLsdnSqpwj6cjoNnTC3p9JsWQsOYHMrJP3NQNqrbXbjXFeJgAA4wPb3+9L/hz4hPhJYa4LRWQrsPKw7CexHFPLgt27d43L9v95ndOPtz2rWElR5XUYZwyNSW7/JUfjjwzcsFPBnZiQf2ggFhjsLf5yRTP4B1qC3ftNM5fHJEQY9xA+9V74g6ktw2lW4u1QwFsL5zBP7x25UGSFT/AKjQmgaG3C4LZUiD8zB+gGT61nOXzWj1MHT8+kcJad/yXbWWLLG2La3BBkypUCBj8IERHyo2zt012+dx2JaU+Zicy3r3OBj2pPpviyANy6d2znKHBiSNpHvilXxB1i7qFlmtBfL5EOTzEn+KI+kiqeVVo4sf6fkc6lpCRGJaQboOTNkTdGDlB3NY6CEYP4jFsghmEE7pMkdj7Vi2CTCq7MZhbT7Lhx/Ax4Pf34rbpXRb2rUtYKAoQrtddgzEqGggIRInJ9SfSs4q0d3WZFjy3fj+2XFNNZb/AOTwmjM+Zfn+LB9gK2fVWxw2SYMbAYGQvOV5/wBqR2PAW3ZkS4uA3QCd20EiPSOPzphpdXYFzUFwgBO5WYCNmOJ/Cc/n8qk4ZdPCNvb/AM/+ZOOr2Q67AuwDaIV1KjmIiM+nFT2derKxDP5z/ntkif8AL5pH1FIU6gvhaew6wLd1S+0gyGkzjMkN9RR/Wblg3LK2dhfdJKAAbQDhgP4pAP8ASmU+nx3SXvffsG3uuWtwEDaGIO5chlnuGjEDtQ1jX37m9xbPhIz7nQi3u28kzJMAdvek2n6gB4chW8C81y5sIP4iDB9TIj7CiF6yqWb1tuE3srAkGL0hZUAk/i+kiYqlH2KUccF8tP8Af6jROrXbts3VtXFULBYHECTk7RJnmhmv3nseMyWtoXlgQzQDwN8n8JzjitbPV7baVbTSjqhVSBKs2QM8A+Y9vrQlnq/iaYWIBcKUUqwIOe4GTAY0KKHcY3SXf349k1vXOVQtbQG4HCkyCQAFxkkckSY4pLpVLLZAIXcxWRAidgz3PJM0z6b1JfE03iDyojoSAeGBAx6ie1AHTIIt+KhCl7hdZ2qoHBJC+Y4+1CidKlCDute+67tD34s06WrOxbZBDCXaSSNxEyTGQO1Kuj6VbmqtJcgrtEieYTcFPp2xS658Q/tNvwyw3BtxlYchAZMj8WDOZ+8Vlr6lldXEoOFYsT5RBEZwEnAwCZ4qpfYwxZVGPFy3vf3Q4+LLwlV2hdoAhQAuQCTKnbzPafeovie9a8e34e0qtu3+GOPQwfbv60q1vW1vqCzoCpCyUG4zB7KGxDDvkj1mg+odWVSpuSV3QrKpUMm5mZoYnknGF54xJGmycOaGPipO6b/lHVLi+IfEtHcnnueZAUkrAAM59KpXxLrFdnZfwG4okcbiscbu5Q/wj5ntjpvUViXgoyEoGQKLrlVgBVG8ruZu3G08TVf02ru+ObN7aLjeRLZBVLZafPjgDJI7nbPFG3pmMJwxS5Rt7RaviHXm7prRK7WQKsEEbsqJUxDALLQDj070Z8O9ZUWRZuswQTG0pkE5DAmRmePWqC3VntXboYrKEeYISIBnALY82w//AI17TL+/0e/Bu7kXyKzJtAVGOyFAyxAFlfmAfU0NVTsr40WpY+Orvv2GvxD1RbtwqN4tvhVDjc5uFVgqCQ2BhT8zxFK+nXmtMGXfMAqVIGGV2Eg8gi2xj29xSq7qbioCBvIKEqq5AG2CcGDO8Z7mRO0U36F1ZxeZBcgNIZnBB8oU7UDAAsxbPoA0djTcLWxx6n4dqK06Vd7GvUviZl8JdRchbhVtg2mVkZeFjbHYkTSlenP5XBEPLLuKzHibfNEKPLL+kQO9BddI1NtSbu68QFt20ZQi9gFB8x4/iM5qS7p7tnY2oKhhat2yJVj+IknK7QdvYHmM0qTX/YQzzhK1UV9EGJreZYwvmO1EBhbm2RIyTbO8fY8VlnDKDcFxiApiVgSrlsiYhVttn0YH1pVb1SDcFuDzptxtJmQYBPBI2we+6MZIb+EwZtGjp5lF13gsyyANm0EbWOTnkR60uFdzSXVRT+WTfrx/Ri/YTwnVRtO63PZmM7Cp3CW/eHG2IkBiYEx3zc1WpkqVNy7bSAJCWh+63E/5vEQrERM5rC6K5bizdMtIZWWTcaXNzzGDDZYhZPmAPrQD9Gvze3u1u2iS+wkuTEkFeQCSxCmCRk9zVJWZfGlFclp3/wA9zbV9V8EbDfQstskqvmUXBcxb3gEcEtu45FNVLFx+9tlTdVA+1Y2PIF2P8vik29vIOeKWXNTptq2bFpn3GFRQpZ++18yCCftQTaVgHN+2pMsN+5SsnfKwQeAzd+wj8Io4x9FR6jM3XJfukOE6rusi220zF0oiw7XLFzYtkvEQ22Z4ORiaJ+JNXYt3FGn3Xry3jqLltQGSWWDbZhxbHO3MHntVee0Ea5bfYHdgVVgFZZDyuICqXKjaRw0jinXQ7Vsf+3tW9l7CXV3gkGCfEU8FdskjtEc8t6M203uW93X9Co6zwLena7b3FLN67BP/AMty4xVFuY/AoBI9IojSxCoI8ti7uLjzFHUlb7dt63BtCjO0bjArHxP02zpz+AXF2xucncYESDJ2njAFA2RcbVahsoVZFB2GF2LI8hyBiYMd5jNO1VigpufFSf5CNQ63bezYBvtWbZfACMgV2uhR5i5bcpgiYBoK98P66FewHO8bnWzcG1SMZIf8RA3H0mKcdZsGxbGpBeHdlChIK8SSZ9N4iBkjgDJHROj6vXIb1rVXNPbkiCMsZMnykY27eZzPApRv6C6hYnpN39Sk2ur3O8HYkLPpuBz6nt8qZX/iVl3BLFlJOfKTjnacweTk5z2pP+xt5iwgAKW9YfIgfKpddpmUqSCFcbkJwWUkgH2mDW3FHLyYwbrnlRhbtzuZNiqQNgCwJ3TmWqNOtMbu8QNoJQAQpPoV9Mnk9uaVyNvEGRnvxWEUk+UTPYZOB/QU+CDm/ZZum6mWVWRS1207MYMgLvIQKPKB+7XME5OcxUTfESrbUJaUXFUJuPYEGdq+5AJJzk0r6UA120iBt5LcGNxIMCcQMfrQ95toBlSr+YqBwQSNpJzIHoe9KkTb9jzT9VtvprtoWAHChgw4kFJMGIJM+2ePUXRdRuOWuXDNu2VlN20eeQAMHGOIOBShoWRu3So4JAkwfrB/MVtYut4T+byyPLiSTOfXAn70UgVj+71kItprZUNd3G4zKdqiSqwAeAO5BOKn1/WLdm9cQ/vkDAqsQq7Ygkcs2CwM4xzMVW74Ny1bLQIItJAAG2WYknuZbmoNQ4csxLSSIM/wjHzJ+tLih8mML/WdxZgoVyS26TzgeucLgcZNMeodV8HUFWVfDi3v2Abz5Ru2seJ8y+wJ75quOyq/laUBbaWQAmRyVkx9zFZ1l8u29wCzeYxIAkzx9T96OKFzfsam+r27t5bYGy6u1SZUC4GmR3xbX86m1XX/ABNOMKrpcQDAyCGJPzMKPYD3NCr1G21i8AiIblxSUEgKFVsr6eYr+dDaHVRZuIybkUhwT/C/4QZGSTIxMYOKOIcvqWjS/ElnarNPjWyz/h8ssCuxMkiA2AYUEUp1XX/O9xQhZvKHZQbi+4P4RgkYHzzSBQy7lZfNOZmRXrixj1Ajt70LGu4fEdFqvdUddHYuTbG5rkp4atO1sE7ge85pbo9dqdRqGuIZYCSoMLt/yqJiAO1bXTb8K3buB99lWDAEBTvZ3BBgzhloPp6lGU29QLe5vDJyMf5iIjbmJmlxQ23ptjj4X6+Uu2U27t19ZzG7cVUCYkxznmBxFaGyHs3LrNtum7cgk/gFvbIA5Lsz84wtJ9FeFjU29xP7u6pLJkkBhO33jirV1/QWbdhFkW48QqGJLRuiZiG8wgj0+VN0gi2xH03rgsXlubBdKgqCQAT6MMYOfxGT8qk1HxLfuOGlSWlAI4DEYnByY+1LU6erXAqvMttkgAcTOTj60Z1X9la2p0+8OpAaZjIOc8eYdqTSsFyp7CL3QrzbySv7r94xDYlpgCP4jt7cRQF7q7iCAivnc1sbS0tuls+Y7szHpWem64rYvjcZJUjvMyI5n3oC9pmEwQe3lMjiapL2T9jpXwb1O7ci40s6WL15j6sWZEUegAUn3LGqZ13XXF1BvI5AuDxEYHsQV+4BIqz/AAhqS9m+Uibei2tn+Iu5yD6AE/WqmFI0iTctmSxRQ0uqqchhGAZBGc7fvKWyrsm6V1ZtI29drXdsEmGAVhwCDIYjkzjj1p/0LUK+t0d24VK3C7sjcK6KYMHGZWKod1WgtBjEn3Mx+h+1Wb/DmwtzXWldjKbiAzeUgCNo77pMwOwNOS8gp+Bx/iXoJ1JuTt3AnPqCf5ZqoLrDaIa0xVhncDBPy9B7d6e9d1N68ktLxf1C7hJMzJX3EMCPTNVrWaRlYjB2mJUyJoj2pjl7QRf6izpvuHdc8QMpbIwMjbxHGKseq11h0UaYLa3zeunccAqUdcmWILmFXtOKqd2ywQKykZnIg8fpRnj2RbtQHLIWNwMQAwY/wEZHl9e4ocULk72Wn4k062tBpFlbt66puvdY7miZ2puyFljMRJGeaf8A+FvUP/aOjSdt1gI7Aqp/UmqH1vWs+m0XMJbdBPEbz/tVw/wetKy6kMCYa2R6ZDf/AM1LVxHdNB/UfgC6zlg6sNoAxk7VKKO0QNpiYn5Uk6/0O9+6S4o8QJbQZAMLCjG6CSzkf9tXGz8RXRG4qfX1phZ64D+Nff2/OsvjDV+TmFz4WdS8qIjZ3lSQDPoIjueDNbdI0d2xet3mtMfDRsbewTDekS8TPauuDqto8kfKiE1SHgj70/i2DRwpukE30A8mCxK5AhQcd8kn/wAhS/U6Erp7ZPJYwsZ8yq0zPuBFfQjaa2x3FRO1lwOQ0SD6/hFIetfCtu5+zAKDbtPLjb5mBAGSIwBJ+gqlkFRxvVdNG4i2Z2WUd59WAJ2/V1Ee9GJ0CP2hWBDWbQMg43hlVu2VksPpXUdV8F21DtaHmZ7bQeCttkbacQPwnjGeOKXdY+E333WthtrW4AVsHzeIwaTJ3MYHyo+IHE5Tb0xFs3TJQMUx2YrIn2zWuuRlFqU2zaVl/wBQJPm+pBq26n4WujRgBgR4p8S2CCyncqzjGApJ9KE+OektbdIJKC2La4wuwgATwSZJx61opWyGnRVLMsQoEsTAH0rDtMH7/wDFNej9OYaiIJZIPlyJBBIP/bupXHl47/3+tWTWjGmXDcx69pGY/OilLNaW2B+O5GOScAfrRF7Rutu0uIHmIHM3gefkttc+9b2OqLatWtiL4iXHYkjJBgDMzEEj5iaVhXsj6tbcOVeAU8phpyc98/37io77tfugi2oYgALaWB5RE7ROYEmvdY1DXLm9toY8qvaMZ98UPo9WUuBgMjIz37f1o8DdWN9ZaS3pLYUea4AXYHkyTtI7bQBj1Jmk1oLI3cCT8/QfUiogZmTyZrFwRQlQmxz8K3LKXt938QC+ED+HdOST2gce59qkS4Si27ihgrsLbEn+MjdJ7ruIP1PrSODg+kGmuo6g+zwSVxBkAEj2nvz270mt2UpaoWmzmIjtXvDz7TU9xSDk8VCTVEsb6Lp1p3c2yWVEnzCAzAEsSeygDjuSKVeICkZDTMzg+0VZPhXpxaxeIlWcMqMPSIP0JwflSDUaYqWHYMV+o7VEWm2ipLVkWnBBkFgGwQpiR6e/1oxdEvhS9yCSxUdjtwcj1IIHyr3TbwG+SA23as9i5ALfQTT34ku2DbtW7GbdtMEAwZ5PHqPzpt7oElRU7gPEmKiuA7pHMzj50Td5+tFdN6ab19La9zn5ASx/I026Vk1egjSNc8EbwfO4e1JImJBI7ndgfSgC5VgSowwbHODx+VXP4mVQlgqwUoWUbcEQEKwRxzP1qoaz15mog7Vmsk46H/WfitL1jwvCM9maMH1EZmlmm6Hu051Fy6qICQF5cnkALjkZ57UDs/U1m5qCQ0A7cADsMR9yBRVLQnNydyNfHY20tN+FNxX/ALs0Navuk7XZZ52kiftU6pCn1xWlvTvcwFLR6D19TyeO9WQztPSdGL5YBoC/ijJz2H19aK6n0oWkDBi2dsQR2n3pVY1xtADcQYEkf6TIxExPYURd6g9wSznbM5mMD0ieK88rkQWmyRgkc5kj6fQ1It8TEmYqNTunIPIMgQZ/UVlUCCIAH+kT+g4+dKiuQXa6mQYW4ffk/lFMNP1phzDflSRLYBMA59P51I4C43GflRYuRZbXWUODI+fFG2r4PBH0qo/z74FS22KGVaP79O9WphZa71tXUqwBVhBB4I96pXx/0st+zi1b8is1y4FUbYUpk++0t+dOrHWMQ/P+mj1vpdUjyspwQQCD7EVrGSChYPhOyt57ipb84OTJaSSfSAMjA9BVE1XwO9tbSNlDqbiwfK5VgFVu8/h3YmB2rqZcD2rbxAYq1Jjopeo+Hx4O17asQgBK/ilRgrKzz2rn/Tvhs3Fa4ZFtHcXGwAuza3eOVLR7xXc9ozild7oSMt5N0LdBEbVhfLtEAATGDmiMqB7OJ6nTJ4d+5/ELwVZP8LBj9TihNHpm8K7cCmF2gnsN7QJ+xFW74x6ONNbFhTvdlF64wHGyLY7mMOSf+oUf17pzfsGkW0oIvhSQFiSbcgSOYYYnuTWnIiih9I0O+9bUidzDHEjk/WKDupkx710PpvR1saFNUd7XF8R0AtmEYqEIfJwDbmTGY+onwN0tLp1SNaFwrta2TgA+YAFhwpgfSjkHEQ/ENq01xLenLMBFuTGTjCxwJaPzoTW6TZvBw1u4UI9R2/Q04taDw1s3IJuJqiLoj8IBWJHG3B5ii/8AEGwgdtn4muTcjCyUWAB2EEn6mhPdD4+SqvkT6yfzzH1mot2Kddd6M+ne3Yne5AgA92bAHpz9zWus+HrluwXYjet3w3TO5Y7+kGnYnFlj6Q7ratE22CbVzBAIid2ORVX66D4zZBUHyxwAcx7HOa6X0zrN7TdPVVtt4tu3AUkEQDhsE425iuW622dodm3Nclyf+r195k1EIpNsud0kBWUlh6SAfqafWdDcYvuBKpb2g9oQRI9sU16T8Mf+xN0pvd3tvbKbmbap8ylB/vzQfUdZcN/UWrIYqdyAmdwt7yY+paqb9EJVtlbZeKZfD91l1Noqcs20/X+5+lCeFhscAckTz+f0o7oNi5va7bQP4CNdYNwAMSfXmY9qctpgtMddX6PFx7l9gZVmRRg4gAx2X7fh4qtavTjcwHAqzDpFwWf2u7cBF9LrEcwPKQPmcx6YquqZLE95P3qYaVFyd7BWOeauHwBoku2NQrgEOQuf9ImR3kbpqmrMV0X4O0Hg2lDYdiXj0mIxxxHNZ53URQVyKNrdE9p2tOPMp45+oj2zW3SOunThh4VtySMvuxHYQR70d8Z68XNSWQg7Rt3DvHMR8yJobqvw9dVLLqu7xLYLBcwf91Kn5zVKWlyBp38pfb3URvzbdcdzj0EgcZ9vSo1d2eTIWMBQBP8A3ZM/OKFQN+LKAR5ZLATPAHNMVuSFO5lEbpC/8nMjArnqjOg+yMwNw5njFM//AELCk3SJg4Xn5nilSIkYPoYIz/8At3po3xGqxIfaEAgISdw5yHiI9vrRFINkWr6IFXxA85gnzfkJgUHKxg/LvH2Oal1vxVZe2V84O4coYGPUk5kmlpv2JDFh6gn3+1EojDLir9OMTz9BipbaY8oM+9Q2bcnBkfafn7Yra6HzEg9j2/v5g1AzBkGO5/v60QjFcgx74oJAREy3vEf81PPmyTHM9h7mgaYfb17YB839/KjbOtQttDDd6HBpCuqtN5bd9GY8BWlj/wBv98VMqN/fNXyaKssYasocxtb5yI/Wkek1F0cwRPEnj60zXqC8TB9DVqSYwXq/w9buv4ucI6XEAk3EYZAgghpRM+3vWPh4MumtW3tOCgA2sCCNvBnieOKZrfnis+J61dgCrpkCPbJbbc37gW/z8xjAzSzRdJWxfU2bSbPDCO5cbjt/CdvduxOKfBxW1KwBLmmDSANs9xg/XOfrXOT0QtqNQ19pTT3Vu3G/zBQcAc5IX5CfauntYB5AP0oTqnRxcs3EQAM6sBPBJECf7xTTGzj2pe5d1OlvOpDXXVwDiR4rRHtEZ9q6PqOlWrg/e2ye8hhM8TIIPek5+Frwt6e5d8raVwpzJa2rAhhtJCwB61cL+kPa4R8wD+qj9abYoinTdEsKu1XdVyILkjPbM/auZ/EPTGF3UAtu8MrB9VOJA9ty12AadvRT/wBoH6NQmv6Ur+Y2k3xG7Ix6H1H9BSUqKasrOguppun2rikobqDEmC+3JjMcHtVK0lqRcdpxa3CO8uqzPpXTNL0i4dO2nu27TJLbSHmJMjBQQRPNIm+FTZ091rzAv4bW7YXvPnkn5ggD0qk0Jx7FL02sAstaW2DcuNDMRJAEbQnpmST8qvn+H3Tgumvh7cO7G24bErtECDkDzmlX+HWgtkveYAup2qDJgETuEDnJFWbTaW8l138bcHjylBAjjgjIGOKJyXYUI+SvfEFu4GsaCwWZVVlAOSdxk7j6KAPsaq3UumNp3KORuHPoPvXRNV0S4dTb1FoopX8e4FQR3Jif4fl2qtf4lkG9aKnDIGkceb0oi9hOKopyjtE11T44ZNNpiRsF1wAsYbP4iAIGAY471RtD03ZrRY3YBdd0bpwcx34q4fEHS31VpQ8NcQbVuGVPvuGRBolVoeNOnRSuq/DtyxpLN58G6xx3UEArPeSAT/Zq/wDRNKv7LYLPtm2sTjsPelfV7epvaO1p7iLuV0AcEnyqCNzYx71Veu9XYsltHPh2VFtCMbtuC31ipkuaoaXB2yw6RL7yXbYACAgAY/WTRVrTAgqxS9EYhVA+2Ziq30++x3KT5c4GP0pi3lKxjH86hoihxYuhPKifZSJ+p5j3NEPqY5e2rAGcbjI9SPT7ZoJdEjHcwkzyST/OnehQFc9sfSs5A0BX1D5LcDuCq/PH9agSzbIIBtswMyFkn5gn+dMr+mV3CuJUZgk85qMaG2L2EURMYosVEK2h6iRBwYAP0/SirOojLER3Mgge3FQnLEHiT3/v1oAsTdgkx/wKKsdDLxQS0v8AIAf171BesoVw7Ke5VZPbBMcUMjnxNs4Ofzjmjen4LDMDiTP8Xrz2oqgArPw7b3C6NRcDAzJVf0IyKdCAI3T8gB/OK0t3CdsnljP0FL9a5B5PfvS3LuIa+NjEk/QVG+sUiCODHtPoKXXtQw7/AN5rXU323ATiO+fSmoghtpept+GfvTOzrd3z9z/Oqy65Y5nAme2KYWBhvY4qraGmWRDUqUt6YgGPrUtq4fFInG2Yq07KGArffWiDJ+lTMgmgATVaVLqlLiB1PIbj+8VtZsIo2qAAOwwBRq2h6V5rYjimK0CsgPr+v61qbA/v/ajhbECshBSoaYEto8T/AH+dQa/QB1kjI4/mIpoiia9cQEH5H+5oHZzz4K6O2nuX0uWjnayn28wx69pq0Np0zKPP9+tb6toOlbEs4QmBlSpJHtkCnXhDn+Zp92JOin/E2qSxp3aCdy7CNwBG4EcGQa598VaK7+yaRriMGFuDgxtk7JIwCVIxNX34rsKw1O4TFu231kj9DS34zE9J0rGZItqc8gKcEd8qPtVpUKTFmo6eV1tjWKv7hvDLNjbNxIkD/KCcntmr+2ln+H7UGyhLNlFA2lLY2kSPwDsZoL4VfxA++Dtu3FEALAUgAeUColsqIn+OuplEe1aVpUfvG/y7siPpM/MUv+GfhW14KvfRXa4AwBP4VPH1MyfpVr+LemWhZu3Ag37CC2ZMAkT65pN8J6hjpLcmY3KJ9AcCh6WjRJNo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661047" cy="115212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937559" y="4197357"/>
            <a:ext cx="2130385" cy="6794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666390" y="4209095"/>
            <a:ext cx="659300" cy="523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11960" y="3356992"/>
            <a:ext cx="188603" cy="987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80112" y="5524919"/>
            <a:ext cx="2073861" cy="4243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692829">
            <a:off x="5674035" y="527215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1600" dirty="0" smtClean="0">
                <a:solidFill>
                  <a:srgbClr val="FF0000"/>
                </a:solidFill>
              </a:rPr>
              <a:t>(Loc</a:t>
            </a:r>
            <a:r>
              <a:rPr lang="en-US" sz="1600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 rot="692829">
            <a:off x="6679607" y="549576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1600" dirty="0" smtClean="0">
                <a:solidFill>
                  <a:srgbClr val="FF0000"/>
                </a:solidFill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692829">
            <a:off x="5824020" y="580327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1600" dirty="0" smtClean="0">
                <a:solidFill>
                  <a:srgbClr val="FF0000"/>
                </a:solidFill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baseline="-25000" dirty="0" smtClean="0">
              <a:solidFill>
                <a:srgbClr val="FF0000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2119087">
            <a:off x="2744608" y="2620016"/>
            <a:ext cx="5361993" cy="1376415"/>
          </a:xfrm>
          <a:prstGeom prst="curvedDownArrow">
            <a:avLst>
              <a:gd name="adj1" fmla="val 25000"/>
              <a:gd name="adj2" fmla="val 446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7504" y="5622339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/>
              <a:t>Trivia: Who played a key role in this cryptanalysis process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35" name="AutoShape 12" descr="data:image/jpeg;base64,/9j/4AAQSkZJRgABAQAAAQABAAD/2wCEAAkGBxQSEhUUEhQUFBUUFRQUFBQUFBQUFBQUFRQWFhUUFRUYHCggGBolHBQUITEhJSkrLi4uFx8zODMsNygtLisBCgoKDQ0ODw0MDysZFBkrKywsLCsrNzcrLDc3LCwsKyw3Kys3KysrKysrLCsrKysrKysrKyssKysrKysrKysrK//AABEIALoA+AMBIgACEQEDEQH/xAAbAAABBQEBAAAAAAAAAAAAAAACAQMEBQYAB//EAD0QAAEDAgQEBAMFBgUFAAAAAAEAAhEDIQQFEjEGQVFhInGBkTKhwRNSsdHwFSNCcoLhByQzwvEUFkNic//EABcBAQEBAQAAAAAAAAAAAAAAAAABAgP/xAAaEQEBAQADAQAAAAAAAAAAAAAAARECMUEh/9oADAMBAAIRAxEAPwCsCKFzUq5hVyUBKgQIkkJUQhSBKuQJCQBGkQJCEhHCRwQDCQkBV2NzUNs0SevIKoq4tzjcz+Hsrgvq2OYOftdNtzBp2BKpqJHVWmDaP0f7JiJP/V9iuGKHOQlfTUR1hv7oLJj2nYroVQahFwfyU7DYrVYpipK4JZXKBIXFcuKAEMpwptyAChKMhCQgbcm3Jwpp5QNVFy56RaF21FC5qVYUoCWFyVAhC5cuVQkJQEqVAJauhGuQNkrPZrmurwssOZ6p/Osy3Yz+o/RUJWpPUFqSNCSE5Tathyi0StDl+FbA+v8AZU1Oh0IPmFbYHEaW/SbLFEjFeHb8JVZWrKRicQHbSO2yjCg48lII32t+X5oWQ1xcCRMT6Kwp5O5x2I9FcHIRQZL/ABOcIE8h3CuqjUHyN+ScUekAw6eXJSZWQhSJUiAUJCNyFABQFG5A5ADk09OuTT0DL1yRy5aVehKEK4LAMFKhRBUKlhcAlCgRKFyUIjgFCzfFfZsJ5mwU5ZziarLmjoJ91Z2KRxlKuXBdEc3dWODy9zuXsrbhvh81SCRZen5Vw9TpgWkrF5GMHlPDT6kWMLW4fgYAX36rYYeg1osApjSsa1jG0uCqfMKywvC1Fn8K0QCFwTTFd+zKf3QsfxrlZb+8btsR+C3rlExuHFRha4SCFB4fjRz/AFKcweI1CDuPmn+IcF9lUcOhMdx+aq6DocHcltFsuXFCUHFA5EhcgFybKNxTZCASmnpxyaegacuSOXKqvAEQCRcsgwEoCREECpVyWECIgEgCVELCp+IsHLNY3bv5K5QvphwINwRBVgwKn5PgzVqAD1UR1Ih2nmDHrsttw1lwpiSPEd1u1GyyPDhjQANloKaqsuPZXNJq41pIp1FID7KHCJlQoqY16UuTNPZE6EClNOR6kLxIQeZ8aYKamod1kmNh2mOa9O4kw87rCYrDwQT32C1KybQlE5DCoEoXIoSFACbKcKB4QNFNPKdKaegZclSFKtKvISoWogsAgESEI4QKCihIESDgiCSEoRHAJYSBVnEFYtp2MSY9EFVmVHRXJ6+Ieq02W5k0C5WJ1nn+KepVXAbwtWaj1bLcza7YwtDhcYOsrxCnjqkgNc4nkAJnyjdWmA4nrUyJIIWbxXXtLqoUR+OaydRA81UZFmBxDARF0OeYFwaS6YWcUeM4ypMs06jyjZVv/dRebE9gJWdrYVrbNZ4jfaT7I8uzJjhpLasgwQ3Tq5QdMbfkrg1WDztwM3I6XWlwOK+0Ei3ULH5bW8Ua21Gu2dGlzT0c3kVo8DQLDa4PNQPZvh9QHZY/NMme9zW02FxuZGwHcrcYgarKVpAhrelz0QeVZhkVaiJe23UXhVRC9OzjLblwc48iCZBBXmuIZpcR0JC1AyUJRlAqAcgKcKbKBtyac1OkJpyBpyRKVyoupRBAEQKyDBRNQhGEBSiCEFKgJKFwXBAqrOIaM0pF4IKs0jm6gQdiIRGHptkgKyoZW58AX/WyhOZoqEHkSFu8mYCAQtWiFhuGQ5rZ1gjnA6z791NxnDbNAi2kHzdPXqtdh6dlXZ9XDGHadh5lY1Qf4Y0CA4Hk4gLf4iiHbhZ7g3B/ZUm9Tc+ZWl1dUGexOUN16oE8iomHyNjH6202h3W5juAdlq6jQdwo32MKKr8PlFMD4QSdzF1OFMNEBSAE3WQRnNkiNwVU4jFVqVQ67tdECNla06kOk8pTGYS6C7Ybd0AZliAGajYQCZXleJqanOPUkrWcZZj4W0wbm7uw5BY9WIGEJRFCVQBQFOFAUDLk08p14TTlQ0SuXFcqLkFG0oAiCypxqIIQiBRBhLKEJQEBpQUEoggVdKRcCgpM/wAF/wCUf1fmrPhPHDYqQ9gcCDcHcLL4Z5pVSBycQr3EevMxAhYXjPNCHta3lcqzpZh+73VHi8MKzriSsxWv4R4upuaGuIDlpanEzZtTqPHMsYSB6rzvJOHA06jIi4816RlOnQAPVPhFpQra26hsdpXalzHQE3UPoVFPMemcQ9MCoUrnSgTDCXX6FQuIce2jTLjc7NHUqFxDjH0WF7DDhHtKw2YZjUrGahmNhySQRsTXdUcXOMkpkoyEK0gShKNwQEIBQORlA4oGHJpydcm3KwNFcicFyotgiTYRgrKiCMJsFHKIcCJrkARBApRAoEQQciahBRSgILLZyzTWcesELUBU/EVCQHjlY+qsSpOBqF1JRsDnGl/iBtawJTvDdYEaSpua5W4EVKYnqI+aC7y7iKnphzHjuWlW+X8QsHhax58muP0WYwOcVGD4GnzBCustz17nQaYHqTPyWcVov2xNgyrPTQ5Rcuzz7Rxa5pY4WhwIKtcA4uEkQo2PwoLpG45qKns8V0r7JrDVYAQV6qCj4ovScPKPdYUrYZ7irN/9ifksxUwtiRNibKxEQpCuKRUISgJRIUAOKAoymygaemyjIQEqgJXLikVFsEQKAFdKyHAiaU2CilA6CiTTUYQGCllBKWUBogm5RaggcCCrTDgWnY2UTE5nTZ/FPYKqxPEBPwCFcAUi6hVg+h6hbvJ8Y17RK80r4x1Qy4yrLK81LDcpYj1rD4amdwPkp1DBMFwAsLlfEgiCfVX2Gzxv3gsK1AMKNXfCqH54wC7h7qsxOfg7X6AJg0JxIHNRHYn7Q6WX6n6KjwrKtc38Lfmtnl+Cbh6ZqPgaQSO3c90GR4pGmo2nvpbfzcoABNgZi0+aDF4t1Rzqjol7iYPysgpOiTqjrbmqGWUw4lpIkG0RfsVHdh5MfCe6eoi8mD6QbndLi3kPcWQ4GD4roIDmxumijxGJLiPD37J3Q120tPMFURSm3KRVpltio7igacE2U65NlUA9IiK5UWEpQU2iasqclEEARBEG0ogU2CgrYgNEkoH5TNbGMZuVUYrMnGw2UI3KuC1r5190KurY+o7c2TTmxumyFqRAPQBG4JAFUcNkTSiw/wAUdVN/Z8/CY89k0RabjyVhg2PdaT7ph2Cew+IEA8+R9Vc5ZT2ss1U3BZdO5J9VocsykTYSU7kuXOqGGiep5Ad1ucsyltMdT1P6ssKayvKwwAuF+Q5BUH+IGZENFJp3u+OnIFavMcUKNNzzYNEryXH1qlV5qkyZ1NE7j7qQNFvi1Exfb8k5VNgBMdec8003EteLxcncXaenmmsViHCGwY+8OioOpVdO0gAf82T9d5A1AC40mwhQ2Pg6jPpsgFQvlpMkbAc+qBqtVFosI/hvZSaDgbGSL7dVW1qsHSPhG8bjsnKdc2EQDs4TY+SB7FMdEg79kIp/fAG0wQnKlaDuTy8j3CXFYfQQXRHvqnogh1aBJ8It1JQvwjuUHsN1PAL4tziNvkna9NsNsQRI7uPRBRuBG9lyvauX6942HnCRXVV0ogUCUFA4ClLo3TYKZx1SG+dlEM4vGHlaOar9ZduuqVOSRjSSFrEGWItIH4ogy9tk6GC9uVighNMuKRwQ1TDrJ6m2yqI2lFSbdOFFhhfzQAaRkEclf4BoNipNHARhtR5usSpWGy/whw5ge6zap7C0C227ebXXCczDMMPRdpFJznAAnSYHl5wkfV0tk8rn03WVwuILi57jdxJUV79w/wDYmgx9CNDmgg8/6u6m1qwaF5h/hbnjhUfhnfC8a6YPJw+IDsRB9F6DiCACXmAL36dVmqx/HWbFwFJpgG57gQsvWaAdJAAFwAZ5cj6DmpWYY5tau6q34BZsjl1VdXIte5E228lpEbEUocIO3ii0GOhT1MawXH0a4bydv+UxiGEmb9N7AR8gna17Xb5iJjkO6B6lIaT0MHp69lWUqzvtCTNj5KwwVY6dN421FvsPkorRL3AbbkxI22He+/dAzjCCHOsL3A59fVJhpkOt5X91Gxh9YO3SeqkYRhLZBMiw5DbmqLClhP4omJLr3EKaXNJlwmAOt+19v7qM06WEOjU7TcGD2NztE/qUFAn7QtcZhpMbN8uqgfpgeN5bYmx9OQTOW4bW6XXAmBuAD9U0wOdLQTAdMGwvsJ9Lq3y8aYBjSJGxnnJkeiipWlsaYP3Z6zeFyersnTLhbY/XtK5RWMSoSlctsjUDGOl4HRTWqtxn+p6JAziAJCLCtkk+yaqqVg9j5KokFoLdo7ptriDHzQVD4T6LqX0QNYikAD1Q0WiU7jfhHkmqW3oUBVmfPZPYGhMW23Kaft7Kbhj+7P66pRoc1qxhaMcx791r8kwLX4Vh87+e/wBFgc0P+Xw3/wA/qrWhintwbQHvA8Vg4gLNio/GmMawGk0guM6o/hHMeaz2SUQ6pRYQ4hz2tcOoLgLEeah5kfHU/mWh4IH+ew3830KviPTqnCGHpltSkDTqUzLHtJkR1B3BWZ4szitVa9jgGNADSWn/AFSTsOgXouL2/XVeYcdHx0f5j+AWYqoa4NYPu+0RZMurSA0AEzNx87brqt2unt+CapH6/VVD4dII0mTHWRbrPNLj6hcGMAMnnb27J6sPBPPUfom6p8f9IRUWmSZDZGoXPUjpPVOsqafC5umJaS3YWB/D9dWK5tU/m/2oqx+HyCCDXI1gNDtz7dFaYNsN0C5NyNjPOCfRVmH3PkrzJWg1WgiRq2O1ohKFqUZ+KdQuL9RN/IgeyrcbiiKjoPi0ho2IM8+3r/ZX9MSHzeJjtBtCymMH7x3Z1u1yguMoaLOmTJEGdJ6yOvl+SuKbGOd2iQLiDeygN+IfrmUeCN2+v4gKKeqPLQ0tOpxMQecTYclyaZvU7OdHbdK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79512" y="1916832"/>
            <a:ext cx="8712968" cy="3312368"/>
            <a:chOff x="2618495" y="2600908"/>
            <a:chExt cx="4652536" cy="2778508"/>
          </a:xfrm>
        </p:grpSpPr>
        <p:sp>
          <p:nvSpPr>
            <p:cNvPr id="34" name="Cloud Callout 33"/>
            <p:cNvSpPr/>
            <p:nvPr/>
          </p:nvSpPr>
          <p:spPr>
            <a:xfrm>
              <a:off x="2618495" y="2600908"/>
              <a:ext cx="4652536" cy="26778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00" y="3144529"/>
              <a:ext cx="831774" cy="1151462"/>
            </a:xfrm>
            <a:prstGeom prst="rect">
              <a:avLst/>
            </a:prstGeom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310326" y="4548419"/>
              <a:ext cx="208401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At Bletchley Park</a:t>
              </a:r>
              <a:endParaRPr lang="en-US" sz="24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02580" y="4509120"/>
            <a:ext cx="137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Axis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7356" y="1187460"/>
            <a:ext cx="151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</a:rPr>
              <a:t>Allied Power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2132856"/>
            <a:ext cx="3456384" cy="20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3" grpId="0"/>
      <p:bldP spid="45" grpId="0"/>
      <p:bldP spid="46" grpId="0"/>
      <p:bldP spid="29" grpId="0" animBg="1"/>
      <p:bldP spid="49" grpId="0"/>
      <p:bldP spid="4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5441" y="1383741"/>
            <a:ext cx="3385537" cy="338554"/>
            <a:chOff x="2517449" y="2154342"/>
            <a:chExt cx="3385537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Query: Plain-text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1760" y="1866310"/>
            <a:ext cx="3385537" cy="338554"/>
            <a:chOff x="2483768" y="2730406"/>
            <a:chExt cx="3385537" cy="338554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Response: </a:t>
              </a:r>
              <a:r>
                <a:rPr lang="en-US" sz="1600" dirty="0" err="1" smtClean="0"/>
                <a:t>Ciphertext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30080" y="508518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Training Phase: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09056" y="5445224"/>
            <a:ext cx="8827440" cy="720080"/>
            <a:chOff x="611560" y="4386590"/>
            <a:chExt cx="8827440" cy="720080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  &gt;&gt; A is given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oracle access </a:t>
              </a:r>
              <a:r>
                <a:rPr lang="en-US" sz="1600" dirty="0" smtClean="0">
                  <a:sym typeface="Symbol"/>
                </a:rPr>
                <a:t>to </a:t>
              </a:r>
              <a:r>
                <a:rPr lang="en-US" sz="1600" dirty="0" err="1" smtClean="0">
                  <a:sym typeface="Symbol"/>
                </a:rPr>
                <a:t>Enc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611560" y="4768116"/>
              <a:ext cx="88274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  &gt;&gt; A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adaptively</a:t>
              </a:r>
              <a:r>
                <a:rPr lang="en-US" sz="1600" dirty="0" smtClean="0"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free to submit m</a:t>
              </a:r>
              <a:r>
                <a:rPr lang="en-US" sz="16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0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-43480" y="5089248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Challenge Phase: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638" y="5436513"/>
            <a:ext cx="799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A submits two equal length </a:t>
            </a:r>
            <a:r>
              <a:rPr lang="en-US" sz="1600" dirty="0" smtClean="0">
                <a:solidFill>
                  <a:srgbClr val="0000FF"/>
                </a:solidFill>
                <a:sym typeface="Symbol"/>
              </a:rPr>
              <a:t>challenge plaintexts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7" y="5796553"/>
            <a:ext cx="892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&gt;&gt; A is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free to submit any message </a:t>
            </a:r>
            <a:r>
              <a:rPr lang="en-US" sz="1600" dirty="0" smtClean="0">
                <a:sym typeface="Symbol"/>
              </a:rPr>
              <a:t>of its choice (including the ones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already queried during the training phase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60040" y="6402814"/>
            <a:ext cx="8748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sym typeface="Symbol"/>
              </a:rPr>
              <a:t>&gt;&gt; One of the challenge plaintexts is randomly encrypted </a:t>
            </a:r>
            <a:r>
              <a:rPr lang="en-US" sz="1600" dirty="0" smtClean="0">
                <a:sym typeface="Symbol"/>
              </a:rPr>
              <a:t>for A (using fresh randomness)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7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2" grpId="0"/>
      <p:bldP spid="43" grpId="0"/>
      <p:bldP spid="44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/>
          <p:nvPr/>
        </p:nvGrpSpPr>
        <p:grpSpPr>
          <a:xfrm>
            <a:off x="4250287" y="807676"/>
            <a:ext cx="3130025" cy="338554"/>
            <a:chOff x="1259632" y="2031231"/>
            <a:chExt cx="3528392" cy="617862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1259632" y="2031231"/>
              <a:ext cx="3528392" cy="61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 = </a:t>
              </a:r>
              <a:r>
                <a:rPr lang="en-US" sz="1600" dirty="0" smtClean="0"/>
                <a:t>(Gen, Enc, Dec),       , n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8371" y="2162646"/>
              <a:ext cx="443525" cy="3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Gen(1</a:t>
              </a:r>
              <a:r>
                <a:rPr lang="en-US" sz="1600" baseline="30000" dirty="0" smtClean="0"/>
                <a:t>n</a:t>
              </a:r>
              <a:r>
                <a:rPr lang="en-US" sz="1600" dirty="0" smtClean="0"/>
                <a:t>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k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PrivK</a:t>
              </a:r>
              <a:r>
                <a:rPr lang="en-US" sz="1600" dirty="0" smtClean="0"/>
                <a:t>         (n)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A, </a:t>
              </a:r>
              <a:r>
                <a:rPr lang="en-US" sz="1600" dirty="0" smtClean="0"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/>
                <a:t>cpa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157192"/>
            <a:ext cx="5608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ym typeface="Symbol"/>
              </a:rPr>
              <a:t>Post-challenge Training Phase: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2"/>
          <p:cNvGrpSpPr/>
          <p:nvPr/>
        </p:nvGrpSpPr>
        <p:grpSpPr>
          <a:xfrm>
            <a:off x="2801305" y="2305906"/>
            <a:ext cx="2702154" cy="338554"/>
            <a:chOff x="1259632" y="1535016"/>
            <a:chExt cx="3046064" cy="617863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259632" y="1535016"/>
              <a:ext cx="3046064" cy="61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, m</a:t>
              </a:r>
              <a:r>
                <a:rPr lang="en-US" sz="1600" baseline="-25000" dirty="0" smtClean="0"/>
                <a:t>1</a:t>
              </a:r>
              <a:r>
                <a:rPr lang="en-US" sz="1600" dirty="0" smtClean="0">
                  <a:sym typeface="Symbol"/>
                </a:rPr>
                <a:t></a:t>
              </a:r>
              <a:r>
                <a:rPr lang="en-US" sz="1600" dirty="0" smtClean="0"/>
                <a:t>       , |m</a:t>
              </a:r>
              <a:r>
                <a:rPr lang="en-US" sz="1600" baseline="-25000" dirty="0" smtClean="0"/>
                <a:t>0</a:t>
              </a:r>
              <a:r>
                <a:rPr lang="en-US" sz="1600" dirty="0" smtClean="0"/>
                <a:t>| = |m</a:t>
              </a:r>
              <a:r>
                <a:rPr lang="en-US" sz="1600" baseline="-25000" dirty="0" smtClean="0"/>
                <a:t>1</a:t>
              </a:r>
              <a:r>
                <a:rPr lang="en-US" sz="1600" dirty="0" smtClean="0"/>
                <a:t>|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5" y="1666433"/>
              <a:ext cx="443524" cy="394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/>
              <a:t>c </a:t>
            </a:r>
            <a:r>
              <a:rPr lang="en-US" sz="1600" dirty="0" smtClean="0">
                <a:sym typeface="Symbol"/>
              </a:rPr>
              <a:t> </a:t>
            </a:r>
            <a:r>
              <a:rPr lang="en-US" sz="1600" dirty="0" err="1" smtClean="0">
                <a:sym typeface="Symbol"/>
              </a:rPr>
              <a:t>Enc</a:t>
            </a:r>
            <a:r>
              <a:rPr lang="en-US" sz="1600" baseline="-25000" dirty="0" err="1" smtClean="0">
                <a:sym typeface="Symbol"/>
              </a:rPr>
              <a:t>k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dirty="0" err="1" smtClean="0">
                <a:sym typeface="Symbol"/>
              </a:rPr>
              <a:t>m</a:t>
            </a:r>
            <a:r>
              <a:rPr lang="en-US" sz="1600" baseline="-25000" dirty="0" err="1" smtClean="0">
                <a:sym typeface="Symbol"/>
              </a:rPr>
              <a:t>b</a:t>
            </a:r>
            <a:r>
              <a:rPr lang="en-US" sz="1600" dirty="0" smtClean="0"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8568" y="5538718"/>
            <a:ext cx="8755432" cy="770602"/>
            <a:chOff x="611560" y="4386590"/>
            <a:chExt cx="7639816" cy="770602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&gt;&gt; A is given </a:t>
              </a:r>
              <a:r>
                <a:rPr lang="en-US" sz="1600" dirty="0" smtClean="0">
                  <a:solidFill>
                    <a:srgbClr val="0000FF"/>
                  </a:solidFill>
                  <a:sym typeface="Symbol"/>
                </a:rPr>
                <a:t>oracle access </a:t>
              </a:r>
              <a:r>
                <a:rPr lang="en-US" sz="1600" dirty="0" smtClean="0">
                  <a:sym typeface="Symbol"/>
                </a:rPr>
                <a:t>to </a:t>
              </a:r>
              <a:r>
                <a:rPr lang="en-US" sz="1600" dirty="0" err="1" smtClean="0">
                  <a:sym typeface="Symbol"/>
                </a:rPr>
                <a:t>Enc</a:t>
              </a:r>
              <a:r>
                <a:rPr lang="en-US" sz="1600" baseline="-25000" dirty="0" err="1" smtClean="0">
                  <a:sym typeface="Symbol"/>
                </a:rPr>
                <a:t>k</a:t>
              </a:r>
              <a:r>
                <a:rPr lang="en-US" sz="1600" dirty="0" smtClean="0"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1560" y="4818638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sym typeface="Symbol"/>
                </a:rPr>
                <a:t>&gt;&gt; A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adaptively</a:t>
              </a:r>
              <a:r>
                <a:rPr lang="en-US" sz="1600" dirty="0" smtClean="0"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possibly including m</a:t>
              </a:r>
              <a:r>
                <a:rPr lang="en-US" sz="1600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r>
                <a:rPr lang="en-US" sz="1600" dirty="0" smtClean="0"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7449" y="3183941"/>
            <a:ext cx="3385537" cy="338554"/>
            <a:chOff x="2517449" y="2154342"/>
            <a:chExt cx="3385537" cy="33855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Query: Plain-text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83768" y="3666510"/>
            <a:ext cx="3385537" cy="338554"/>
            <a:chOff x="2483768" y="2730406"/>
            <a:chExt cx="3385537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/>
                <a:t>Response: </a:t>
              </a:r>
              <a:r>
                <a:rPr lang="en-US" sz="1600" dirty="0" err="1" smtClean="0"/>
                <a:t>Ciphertext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42883</TotalTime>
  <Words>6105</Words>
  <Application>Microsoft Macintosh PowerPoint</Application>
  <PresentationFormat>On-screen Show (4:3)</PresentationFormat>
  <Paragraphs>1267</Paragraphs>
  <Slides>57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Cryptography</vt:lpstr>
      <vt:lpstr>PowerPoint Presentation</vt:lpstr>
      <vt:lpstr>PowerPoint Presentation</vt:lpstr>
      <vt:lpstr>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Good it is? </vt:lpstr>
      <vt:lpstr>PowerPoint Presentation</vt:lpstr>
      <vt:lpstr>PowerPoint Presentation</vt:lpstr>
      <vt:lpstr>Current Picture </vt:lpstr>
      <vt:lpstr>PowerPoint Presentation</vt:lpstr>
      <vt:lpstr>Current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Picture </vt:lpstr>
      <vt:lpstr>PowerPoint Presentation</vt:lpstr>
      <vt:lpstr>PowerPoint Presentation</vt:lpstr>
      <vt:lpstr>Current Picture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3625</cp:revision>
  <dcterms:created xsi:type="dcterms:W3CDTF">2003-02-23T15:18:48Z</dcterms:created>
  <dcterms:modified xsi:type="dcterms:W3CDTF">2015-03-06T07:07:38Z</dcterms:modified>
</cp:coreProperties>
</file>