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8"/>
  </p:notesMasterIdLst>
  <p:handoutMasterIdLst>
    <p:handoutMasterId r:id="rId39"/>
  </p:handoutMasterIdLst>
  <p:sldIdLst>
    <p:sldId id="1773" r:id="rId2"/>
    <p:sldId id="1774" r:id="rId3"/>
    <p:sldId id="1777" r:id="rId4"/>
    <p:sldId id="1720" r:id="rId5"/>
    <p:sldId id="1721" r:id="rId6"/>
    <p:sldId id="1747" r:id="rId7"/>
    <p:sldId id="1748" r:id="rId8"/>
    <p:sldId id="1749" r:id="rId9"/>
    <p:sldId id="1778" r:id="rId10"/>
    <p:sldId id="1779" r:id="rId11"/>
    <p:sldId id="1780" r:id="rId12"/>
    <p:sldId id="1781" r:id="rId13"/>
    <p:sldId id="1782" r:id="rId14"/>
    <p:sldId id="1783" r:id="rId15"/>
    <p:sldId id="1784" r:id="rId16"/>
    <p:sldId id="1785" r:id="rId17"/>
    <p:sldId id="1755" r:id="rId18"/>
    <p:sldId id="1722" r:id="rId19"/>
    <p:sldId id="1723" r:id="rId20"/>
    <p:sldId id="1724" r:id="rId21"/>
    <p:sldId id="1725" r:id="rId22"/>
    <p:sldId id="1726" r:id="rId23"/>
    <p:sldId id="1727" r:id="rId24"/>
    <p:sldId id="1728" r:id="rId25"/>
    <p:sldId id="1730" r:id="rId26"/>
    <p:sldId id="1787" r:id="rId27"/>
    <p:sldId id="1798" r:id="rId28"/>
    <p:sldId id="1788" r:id="rId29"/>
    <p:sldId id="1790" r:id="rId30"/>
    <p:sldId id="1791" r:id="rId31"/>
    <p:sldId id="1792" r:id="rId32"/>
    <p:sldId id="1734" r:id="rId33"/>
    <p:sldId id="1795" r:id="rId34"/>
    <p:sldId id="1737" r:id="rId35"/>
    <p:sldId id="1738" r:id="rId36"/>
    <p:sldId id="1772" r:id="rId37"/>
  </p:sldIdLst>
  <p:sldSz cx="9144000" cy="6858000" type="screen4x3"/>
  <p:notesSz cx="6858000" cy="9144000"/>
  <p:custDataLst>
    <p:tags r:id="rId41"/>
  </p:custDataLst>
  <p:defaultTextStyle>
    <a:defPPr>
      <a:defRPr lang="da-DK"/>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FF00"/>
    <a:srgbClr val="FFFF99"/>
    <a:srgbClr val="D2F5FA"/>
    <a:srgbClr val="0BC1E5"/>
    <a:srgbClr val="5E1EFE"/>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05" autoAdjust="0"/>
  </p:normalViewPr>
  <p:slideViewPr>
    <p:cSldViewPr>
      <p:cViewPr>
        <p:scale>
          <a:sx n="75" d="100"/>
          <a:sy n="75" d="100"/>
        </p:scale>
        <p:origin x="-2064" y="-2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839263-9DDA-4CCE-AF24-D11137AE07BD}" type="slidenum">
              <a:rPr lang="en-US"/>
              <a:pPr>
                <a:defRPr/>
              </a:pPr>
              <a:t>‹#›</a:t>
            </a:fld>
            <a:endParaRPr lang="en-US" dirty="0"/>
          </a:p>
        </p:txBody>
      </p:sp>
    </p:spTree>
    <p:extLst>
      <p:ext uri="{BB962C8B-B14F-4D97-AF65-F5344CB8AC3E}">
        <p14:creationId xmlns:p14="http://schemas.microsoft.com/office/powerpoint/2010/main" val="264144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25EEE-4BCE-413B-8940-4EDB5DBCCA2C}" type="slidenum">
              <a:rPr lang="en-US"/>
              <a:pPr>
                <a:defRPr/>
              </a:pPr>
              <a:t>‹#›</a:t>
            </a:fld>
            <a:endParaRPr lang="en-US" dirty="0"/>
          </a:p>
        </p:txBody>
      </p:sp>
    </p:spTree>
    <p:extLst>
      <p:ext uri="{BB962C8B-B14F-4D97-AF65-F5344CB8AC3E}">
        <p14:creationId xmlns:p14="http://schemas.microsoft.com/office/powerpoint/2010/main" val="132570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18D1FDF-24C4-45F7-A355-015FA042EF3D}" type="slidenum">
              <a:rPr lang="en-US" smtClean="0"/>
              <a:pPr>
                <a:defRPr/>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ym typeface="Symbol"/>
              </a:rPr>
              <a:t>Attacker </a:t>
            </a:r>
            <a:r>
              <a:rPr lang="en-US" sz="1200" dirty="0" smtClean="0">
                <a:solidFill>
                  <a:srgbClr val="0000FF"/>
                </a:solidFill>
                <a:sym typeface="Symbol"/>
              </a:rPr>
              <a:t>given both encryption and decryption oracle service </a:t>
            </a:r>
            <a:r>
              <a:rPr lang="en-US" sz="1200" dirty="0" smtClean="0">
                <a:sym typeface="Symbol"/>
              </a:rPr>
              <a:t>for messages of its choice</a:t>
            </a:r>
            <a:r>
              <a:rPr lang="en-US" sz="1200" dirty="0" smtClean="0">
                <a:latin typeface="Arial" pitchFamily="34" charset="0"/>
                <a:sym typeface="Symbol"/>
              </a:rPr>
              <a:t>. </a:t>
            </a:r>
            <a:r>
              <a:rPr lang="en-US" sz="1200" dirty="0" smtClean="0">
                <a:sym typeface="Symbol"/>
              </a:rPr>
              <a:t>Still should not be able to distinguish between encryptions of two messages w. h. p</a:t>
            </a:r>
            <a:endParaRPr lang="en-US" sz="1200" baseline="-25000" dirty="0" smtClean="0">
              <a:solidFill>
                <a:srgbClr val="0000FF"/>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25000" dirty="0" smtClean="0">
              <a:solidFill>
                <a:srgbClr val="0000FF"/>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One reason why we did not construct a scheme secure with CCA-security, but</a:t>
            </a:r>
            <a:r>
              <a:rPr lang="en-US" baseline="0" dirty="0" smtClean="0">
                <a:latin typeface="Arial" pitchFamily="34" charset="0"/>
              </a:rPr>
              <a:t> moved to even more stronger security is: so far we don’t have a scheme that is simple and is secure according to the first notion but insecure according to the second notion.</a:t>
            </a:r>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But building CCA-secure scheme is just one application of MAC. The prime cause of MAC</a:t>
            </a:r>
            <a:r>
              <a:rPr lang="en-US" baseline="0" dirty="0" smtClean="0">
                <a:latin typeface="Arial" pitchFamily="34" charset="0"/>
              </a:rPr>
              <a:t> being a celebrated primitive is because it offers message integrity and authentication– two fundamental needs of cryptography.</a:t>
            </a:r>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M is independent of the scheme so it should</a:t>
            </a:r>
            <a:r>
              <a:rPr lang="en-US" baseline="0" dirty="0" smtClean="0">
                <a:latin typeface="Arial" pitchFamily="34" charset="0"/>
              </a:rPr>
              <a:t> be a part of the description. Other sets are subsumed in the triple algorithms description.</a:t>
            </a:r>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Let’s be concrete. In case of AES L = 16 Bytes (128 bits) DES = 8 Bytes (64 bits).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This</a:t>
            </a:r>
            <a:r>
              <a:rPr lang="en-US" baseline="0" dirty="0" smtClean="0">
                <a:latin typeface="Arial" pitchFamily="34" charset="0"/>
              </a:rPr>
              <a:t> mere piece of information that a decryption is successful or not can cost you something that you cannot even think in your wildest dream. The adversary can use it to complete learn the entire message. All that is needed for this is to be able to carefully change the </a:t>
            </a:r>
            <a:r>
              <a:rPr lang="en-US" baseline="0" dirty="0" err="1" smtClean="0">
                <a:latin typeface="Arial" pitchFamily="34" charset="0"/>
              </a:rPr>
              <a:t>ciphertext</a:t>
            </a:r>
            <a:r>
              <a:rPr lang="en-US" baseline="0" dirty="0" smtClean="0">
                <a:latin typeface="Arial" pitchFamily="34" charset="0"/>
              </a:rPr>
              <a:t> during the message transmission. </a:t>
            </a:r>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A3359-11EB-4731-B29F-79667B0C3371}" type="datetimeFigureOut">
              <a:rPr lang="en-US"/>
              <a:pPr>
                <a:defRPr/>
              </a:pPr>
              <a:t>3/9/15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E3215-153E-4E3A-A901-ABFB8B1CA5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842288-C65C-42B5-B527-1BB7848FDD5A}" type="datetimeFigureOut">
              <a:rPr lang="en-US"/>
              <a:pPr>
                <a:defRPr/>
              </a:pPr>
              <a:t>3/9/15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090CF6-063B-449F-AF39-BC65D092EF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C47061-61D3-43A3-8023-D109777AA7BE}" type="datetimeFigureOut">
              <a:rPr lang="en-US"/>
              <a:pPr>
                <a:defRPr/>
              </a:pPr>
              <a:t>3/9/15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CD7EB6-CDC5-43FD-BFD3-395C88D5C7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3B0B97-7303-4917-91CF-6FCA7C9DCFC2}" type="datetimeFigureOut">
              <a:rPr lang="en-US"/>
              <a:pPr>
                <a:defRPr/>
              </a:pPr>
              <a:t>3/9/15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16BBA9-4B45-4292-A544-67C8E2D878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60B10F-D82A-4A81-AD91-30E4EB1BEDE0}" type="datetimeFigureOut">
              <a:rPr lang="en-US"/>
              <a:pPr>
                <a:defRPr/>
              </a:pPr>
              <a:t>3/9/15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1792-1717-47F0-BD5D-A0E0C3487C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C165E8-80A2-4B7A-AFA7-F91C3DD16707}" type="datetimeFigureOut">
              <a:rPr lang="en-US"/>
              <a:pPr>
                <a:defRPr/>
              </a:pPr>
              <a:t>3/9/15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8BA6C7-B263-4F84-83FA-F561BF0787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17BB4E-8BF2-463D-9419-22C31739A37F}" type="datetimeFigureOut">
              <a:rPr lang="en-US"/>
              <a:pPr>
                <a:defRPr/>
              </a:pPr>
              <a:t>3/9/15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DE0EC0-6463-47D0-8938-6DCBECA8C9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048503-98C4-472A-B5A7-8E4E5AAC44D1}" type="datetimeFigureOut">
              <a:rPr lang="en-US"/>
              <a:pPr>
                <a:defRPr/>
              </a:pPr>
              <a:t>3/9/15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241976-2E34-413D-BF40-6B1BB9955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7879E3-F661-467D-8B80-C52D0D5E8D14}" type="datetimeFigureOut">
              <a:rPr lang="en-US"/>
              <a:pPr>
                <a:defRPr/>
              </a:pPr>
              <a:t>3/9/15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D18862-AB8E-40C7-A972-72DB392E53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2E40F5-4848-44A3-88FA-5ADD6BFC28F7}" type="datetimeFigureOut">
              <a:rPr lang="en-US"/>
              <a:pPr>
                <a:defRPr/>
              </a:pPr>
              <a:t>3/9/15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5334D9-8BBE-4260-AF18-FE816C34A5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A7F7E1-3FE7-418E-AD12-51E5F0BD8E19}" type="datetimeFigureOut">
              <a:rPr lang="en-US"/>
              <a:pPr>
                <a:defRPr/>
              </a:pPr>
              <a:t>3/9/15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D17F0-CB02-456E-9D9A-E773A8B708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BD5FFC5-2339-4D21-A8BE-CB89004398DE}" type="datetimeFigureOut">
              <a:rPr lang="en-US"/>
              <a:pPr>
                <a:defRPr/>
              </a:pPr>
              <a:t>3/9/15</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ED15D35-8EA9-40A1-BB85-63C4DE870A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dblp.uni-trier.de/db/conf/eurocrypt/eurocrypt2002.html%23Vaudenay02"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6.jpeg"/><Relationship Id="rId6"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0.png"/><Relationship Id="rId7"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332656"/>
            <a:ext cx="7772400" cy="1470025"/>
          </a:xfrm>
        </p:spPr>
        <p:txBody>
          <a:bodyPr/>
          <a:lstStyle/>
          <a:p>
            <a:r>
              <a:rPr lang="en-US" dirty="0" smtClean="0">
                <a:solidFill>
                  <a:srgbClr val="008000"/>
                </a:solidFill>
                <a:latin typeface="Comic Sans MS"/>
                <a:cs typeface="Comic Sans MS"/>
              </a:rPr>
              <a:t>Cryptography</a:t>
            </a:r>
            <a:endParaRPr lang="en-US" dirty="0">
              <a:solidFill>
                <a:srgbClr val="008000"/>
              </a:solidFill>
              <a:latin typeface="Comic Sans MS"/>
              <a:cs typeface="Comic Sans MS"/>
            </a:endParaRPr>
          </a:p>
        </p:txBody>
      </p:sp>
      <p:sp>
        <p:nvSpPr>
          <p:cNvPr id="4" name="Subtitle 3"/>
          <p:cNvSpPr>
            <a:spLocks noGrp="1"/>
          </p:cNvSpPr>
          <p:nvPr>
            <p:ph type="subTitle" idx="1"/>
          </p:nvPr>
        </p:nvSpPr>
        <p:spPr>
          <a:xfrm>
            <a:off x="1371600" y="2518048"/>
            <a:ext cx="6400800" cy="982960"/>
          </a:xfrm>
        </p:spPr>
        <p:txBody>
          <a:bodyPr/>
          <a:lstStyle/>
          <a:p>
            <a:r>
              <a:rPr lang="en-US" dirty="0" smtClean="0">
                <a:solidFill>
                  <a:srgbClr val="0000FF"/>
                </a:solidFill>
                <a:latin typeface="Comic Sans MS"/>
                <a:cs typeface="Comic Sans MS"/>
              </a:rPr>
              <a:t>Lecture </a:t>
            </a:r>
            <a:r>
              <a:rPr lang="en-US" dirty="0">
                <a:solidFill>
                  <a:srgbClr val="0000FF"/>
                </a:solidFill>
                <a:latin typeface="Comic Sans MS"/>
                <a:cs typeface="Comic Sans MS"/>
              </a:rPr>
              <a:t>4</a:t>
            </a:r>
            <a:endParaRPr lang="en-US" dirty="0" smtClean="0">
              <a:solidFill>
                <a:srgbClr val="0000FF"/>
              </a:solidFill>
              <a:latin typeface="Comic Sans MS"/>
              <a:cs typeface="Comic Sans MS"/>
            </a:endParaRPr>
          </a:p>
          <a:p>
            <a:endParaRPr lang="en-US" dirty="0">
              <a:solidFill>
                <a:srgbClr val="0000FF"/>
              </a:solidFill>
              <a:latin typeface="Comic Sans MS"/>
              <a:cs typeface="Comic Sans MS"/>
            </a:endParaRPr>
          </a:p>
          <a:p>
            <a:endParaRPr lang="en-US" dirty="0" smtClean="0">
              <a:solidFill>
                <a:srgbClr val="0000FF"/>
              </a:solidFill>
              <a:latin typeface="Comic Sans MS"/>
              <a:cs typeface="Comic Sans MS"/>
            </a:endParaRPr>
          </a:p>
          <a:p>
            <a:r>
              <a:rPr lang="en-US" dirty="0" err="1" smtClean="0">
                <a:solidFill>
                  <a:srgbClr val="0000FF"/>
                </a:solidFill>
                <a:latin typeface="Comic Sans MS"/>
                <a:cs typeface="Comic Sans MS"/>
              </a:rPr>
              <a:t>Arpita</a:t>
            </a:r>
            <a:r>
              <a:rPr lang="en-US" dirty="0" smtClean="0">
                <a:solidFill>
                  <a:srgbClr val="0000FF"/>
                </a:solidFill>
                <a:latin typeface="Comic Sans MS"/>
                <a:cs typeface="Comic Sans MS"/>
              </a:rPr>
              <a:t> </a:t>
            </a:r>
            <a:r>
              <a:rPr lang="en-US" dirty="0" err="1" smtClean="0">
                <a:solidFill>
                  <a:srgbClr val="0000FF"/>
                </a:solidFill>
                <a:latin typeface="Comic Sans MS"/>
                <a:cs typeface="Comic Sans MS"/>
              </a:rPr>
              <a:t>Patra</a:t>
            </a:r>
            <a:endParaRPr lang="en-US" dirty="0">
              <a:solidFill>
                <a:srgbClr val="0000FF"/>
              </a:solidFill>
              <a:latin typeface="Comic Sans MS"/>
              <a:cs typeface="Comic Sans MS"/>
            </a:endParaRPr>
          </a:p>
        </p:txBody>
      </p:sp>
    </p:spTree>
    <p:extLst>
      <p:ext uri="{BB962C8B-B14F-4D97-AF65-F5344CB8AC3E}">
        <p14:creationId xmlns:p14="http://schemas.microsoft.com/office/powerpoint/2010/main" val="2720554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t>k</a:t>
            </a:r>
            <a:endParaRPr lang="en-US" sz="1400" dirty="0">
              <a:solidFill>
                <a:srgbClr val="0000FF"/>
              </a:solidFill>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Enc</a:t>
              </a:r>
              <a:endParaRPr lang="en-US" sz="1400" dirty="0" smtClean="0">
                <a:solidFill>
                  <a:srgbClr val="0000FF"/>
                </a:solidFill>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m</a:t>
              </a:r>
              <a:endParaRPr lang="en-US" sz="1400" dirty="0" smtClean="0">
                <a:solidFill>
                  <a:srgbClr val="0000FF"/>
                </a:solidFill>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sp>
          <p:nvSpPr>
            <p:cNvPr id="103" name="Rectangle 102"/>
            <p:cNvSpPr/>
            <p:nvPr/>
          </p:nvSpPr>
          <p:spPr>
            <a:xfrm>
              <a:off x="5508104"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160240"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sym typeface="Symbol"/>
              </a:rPr>
              <a:t>2</a:t>
            </a:r>
            <a:r>
              <a:rPr lang="en-US" sz="1400" baseline="30000" dirty="0" smtClean="0">
                <a:solidFill>
                  <a:srgbClr val="FF0000"/>
                </a:solidFill>
                <a:sym typeface="Symbol"/>
              </a:rPr>
              <a:t>nd</a:t>
            </a:r>
            <a:r>
              <a:rPr lang="en-US" sz="1400" dirty="0" smtClean="0">
                <a:solidFill>
                  <a:srgbClr val="FF0000"/>
                </a:solidFill>
                <a:sym typeface="Symbol"/>
              </a:rPr>
              <a:t> byte of c</a:t>
            </a:r>
            <a:r>
              <a:rPr lang="en-US" baseline="-25000" dirty="0" smtClean="0">
                <a:solidFill>
                  <a:srgbClr val="FF0000"/>
                </a:solidFill>
                <a:sym typeface="Symbol"/>
              </a:rPr>
              <a:t>1</a:t>
            </a:r>
            <a:r>
              <a:rPr lang="en-US" sz="1400" dirty="0" smtClean="0">
                <a:solidFill>
                  <a:srgbClr val="FF0000"/>
                </a:solidFill>
                <a:sym typeface="Symbol"/>
              </a:rPr>
              <a:t> changed</a:t>
            </a:r>
            <a:endParaRPr lang="en-US" sz="1400" baseline="-25000" dirty="0" smtClean="0">
              <a:solidFill>
                <a:srgbClr val="FF0000"/>
              </a:solidFill>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Dec</a:t>
              </a:r>
              <a:endParaRPr lang="en-US" sz="1400" dirty="0" smtClean="0">
                <a:solidFill>
                  <a:srgbClr val="0000FF"/>
                </a:solidFill>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ea typeface="+mj-ea"/>
                <a:cs typeface="+mj-cs"/>
              </a:rPr>
              <a:t>Padding Oracle Attack on CBC Mode </a:t>
            </a:r>
            <a:endParaRPr lang="en-US" sz="3200" kern="0" dirty="0">
              <a:solidFill>
                <a:srgbClr val="009900"/>
              </a:solidFill>
              <a:ea typeface="+mj-ea"/>
              <a:cs typeface="+mj-cs"/>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IV</a:t>
                </a:r>
                <a:endParaRPr lang="en-US" sz="1600" baseline="-25000" dirty="0" smtClean="0">
                  <a:solidFill>
                    <a:srgbClr val="0000FF"/>
                  </a:solidFill>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1</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1</a:t>
                </a:r>
                <a:r>
                  <a:rPr lang="en-US" sz="1600" dirty="0" smtClean="0">
                    <a:sym typeface="Symbol"/>
                  </a:rPr>
                  <a:t>c</a:t>
                </a:r>
                <a:r>
                  <a:rPr lang="en-US" sz="1600" baseline="-25000" dirty="0" smtClean="0">
                    <a:sym typeface="Symbol"/>
                  </a:rPr>
                  <a:t>0</a:t>
                </a:r>
                <a:r>
                  <a:rPr lang="en-US" sz="1600" dirty="0" smtClean="0">
                    <a:sym typeface="Symbol"/>
                  </a:rPr>
                  <a:t>)</a:t>
                </a:r>
                <a:endParaRPr lang="en-US" sz="1600" baseline="-25000" dirty="0" smtClean="0">
                  <a:solidFill>
                    <a:srgbClr val="0000FF"/>
                  </a:solidFill>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0</a:t>
                </a:r>
                <a:r>
                  <a:rPr lang="en-US" sz="1600" dirty="0" smtClean="0">
                    <a:sym typeface="Symbol"/>
                  </a:rPr>
                  <a:t> </a:t>
                </a:r>
                <a:endParaRPr lang="en-US" sz="1600" baseline="-25000" dirty="0" smtClean="0">
                  <a:solidFill>
                    <a:srgbClr val="0000FF"/>
                  </a:solidFill>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2</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2 </a:t>
                </a:r>
                <a:r>
                  <a:rPr lang="en-US" sz="1600" dirty="0" smtClean="0">
                    <a:sym typeface="Symbol"/>
                  </a:rPr>
                  <a:t>c</a:t>
                </a:r>
                <a:r>
                  <a:rPr lang="en-US" sz="1600" baseline="-25000" dirty="0" smtClean="0">
                    <a:sym typeface="Symbol"/>
                  </a:rPr>
                  <a:t>1</a:t>
                </a:r>
                <a:r>
                  <a:rPr lang="en-US" sz="1600" dirty="0" smtClean="0">
                    <a:sym typeface="Symbol"/>
                  </a:rPr>
                  <a:t>)</a:t>
                </a:r>
                <a:endParaRPr lang="en-US" sz="1600" baseline="-25000" dirty="0" smtClean="0">
                  <a:solidFill>
                    <a:srgbClr val="0000FF"/>
                  </a:solidFill>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338377" cy="369332"/>
            </a:xfrm>
            <a:prstGeom prst="rect">
              <a:avLst/>
            </a:prstGeom>
            <a:solidFill>
              <a:srgbClr val="FFFF00"/>
            </a:solidFill>
            <a:ln>
              <a:solidFill>
                <a:schemeClr val="tx1"/>
              </a:solidFill>
            </a:ln>
          </p:spPr>
          <p:txBody>
            <a:bodyPr wrap="none">
              <a:spAutoFit/>
            </a:bodyPr>
            <a:lstStyle/>
            <a:p>
              <a:r>
                <a:rPr lang="en-US" dirty="0" smtClean="0">
                  <a:sym typeface="Symbol"/>
                </a:rPr>
                <a:t>Encryption</a:t>
              </a:r>
              <a:endParaRPr lang="en-US" dirty="0"/>
            </a:p>
          </p:txBody>
        </p:sp>
        <p:sp>
          <p:nvSpPr>
            <p:cNvPr id="235" name="Rectangle 234"/>
            <p:cNvSpPr/>
            <p:nvPr/>
          </p:nvSpPr>
          <p:spPr>
            <a:xfrm>
              <a:off x="5796136" y="539388"/>
              <a:ext cx="1366442" cy="369332"/>
            </a:xfrm>
            <a:prstGeom prst="rect">
              <a:avLst/>
            </a:prstGeom>
            <a:solidFill>
              <a:srgbClr val="FFFF00"/>
            </a:solidFill>
            <a:ln>
              <a:solidFill>
                <a:schemeClr val="tx1"/>
              </a:solidFill>
            </a:ln>
          </p:spPr>
          <p:txBody>
            <a:bodyPr wrap="none">
              <a:spAutoFit/>
            </a:bodyPr>
            <a:lstStyle/>
            <a:p>
              <a:r>
                <a:rPr lang="en-US" dirty="0" smtClean="0">
                  <a:sym typeface="Symbol"/>
                </a:rPr>
                <a:t>Decryption</a:t>
              </a:r>
              <a:endParaRPr lang="en-US" dirty="0"/>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t>k</a:t>
            </a:r>
            <a:endParaRPr lang="en-US" sz="1600" dirty="0">
              <a:solidFill>
                <a:srgbClr val="0000FF"/>
              </a:solidFill>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Failure/Success</a:t>
              </a:r>
              <a:endParaRPr lang="en-US" sz="1400" baseline="-25000" dirty="0" smtClean="0">
                <a:solidFill>
                  <a:srgbClr val="0000FF"/>
                </a:solidFill>
              </a:endParaRPr>
            </a:p>
          </p:txBody>
        </p:sp>
      </p:grpSp>
      <p:sp>
        <p:nvSpPr>
          <p:cNvPr id="122" name="Text Box 7"/>
          <p:cNvSpPr txBox="1">
            <a:spLocks noChangeArrowheads="1"/>
          </p:cNvSpPr>
          <p:nvPr/>
        </p:nvSpPr>
        <p:spPr bwMode="auto">
          <a:xfrm>
            <a:off x="1331640" y="5733256"/>
            <a:ext cx="163941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sym typeface="Symbol"/>
              </a:rPr>
              <a:t>b</a:t>
            </a:r>
            <a:r>
              <a:rPr lang="en-US" sz="1400" dirty="0" smtClean="0">
                <a:sym typeface="Symbol"/>
              </a:rPr>
              <a:t>=L-1 / b &lt; L-1</a:t>
            </a:r>
            <a:endParaRPr lang="en-US" sz="1400" baseline="-25000" dirty="0" smtClean="0">
              <a:solidFill>
                <a:srgbClr val="0000FF"/>
              </a:solidFill>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Decrypt as per usual CBC-mode decryption and obtain </a:t>
            </a:r>
            <a:r>
              <a:rPr lang="en-US" sz="1400" dirty="0" smtClean="0">
                <a:solidFill>
                  <a:srgbClr val="0000FF"/>
                </a:solidFill>
                <a:sym typeface="Symbol"/>
              </a:rPr>
              <a:t>m</a:t>
            </a:r>
            <a:r>
              <a:rPr lang="en-US" sz="1400" baseline="-25000" dirty="0" smtClean="0">
                <a:solidFill>
                  <a:srgbClr val="0000FF"/>
                </a:solidFill>
                <a:sym typeface="Symbol"/>
              </a:rPr>
              <a:t>1</a:t>
            </a:r>
            <a:r>
              <a:rPr lang="en-US" sz="1400" dirty="0" smtClean="0">
                <a:solidFill>
                  <a:srgbClr val="0000FF"/>
                </a:solidFill>
                <a:sym typeface="Symbol"/>
              </a:rPr>
              <a:t> || m’</a:t>
            </a:r>
            <a:r>
              <a:rPr lang="en-US" sz="1400" baseline="-25000" dirty="0" smtClean="0">
                <a:solidFill>
                  <a:srgbClr val="0000FF"/>
                </a:solidFill>
                <a:sym typeface="Symbol"/>
              </a:rPr>
              <a:t>2</a:t>
            </a:r>
            <a:endParaRPr lang="en-US" sz="1400" baseline="-25000" dirty="0" smtClean="0">
              <a:solidFill>
                <a:srgbClr val="0000FF"/>
              </a:solidFill>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Read the </a:t>
            </a:r>
            <a:r>
              <a:rPr lang="en-US" sz="1400" dirty="0" smtClean="0">
                <a:solidFill>
                  <a:srgbClr val="0000FF"/>
                </a:solidFill>
                <a:sym typeface="Symbol"/>
              </a:rPr>
              <a:t>final byte value b</a:t>
            </a:r>
            <a:endParaRPr lang="en-US" sz="1400" baseline="-25000" dirty="0" smtClean="0">
              <a:solidFill>
                <a:srgbClr val="0000FF"/>
              </a:solidFill>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If the </a:t>
            </a:r>
            <a:r>
              <a:rPr lang="en-US" sz="1400" dirty="0" smtClean="0">
                <a:solidFill>
                  <a:srgbClr val="FF0000"/>
                </a:solidFill>
                <a:sym typeface="Symbol"/>
              </a:rPr>
              <a:t>last b bytes of m’</a:t>
            </a:r>
            <a:r>
              <a:rPr lang="en-US" sz="1400" baseline="-25000" dirty="0" smtClean="0">
                <a:solidFill>
                  <a:srgbClr val="FF0000"/>
                </a:solidFill>
                <a:sym typeface="Symbol"/>
              </a:rPr>
              <a:t>2</a:t>
            </a:r>
            <a:r>
              <a:rPr lang="en-US" sz="1400" dirty="0" smtClean="0">
                <a:solidFill>
                  <a:srgbClr val="FF0000"/>
                </a:solidFill>
                <a:sym typeface="Symbol"/>
              </a:rPr>
              <a:t> </a:t>
            </a:r>
            <a:r>
              <a:rPr lang="en-US" sz="1400" dirty="0" smtClean="0">
                <a:solidFill>
                  <a:srgbClr val="0000FF"/>
                </a:solidFill>
                <a:sym typeface="Symbol"/>
              </a:rPr>
              <a:t>all have value b</a:t>
            </a:r>
            <a:r>
              <a:rPr lang="en-US" sz="1400" dirty="0" smtClean="0">
                <a:sym typeface="Symbol"/>
              </a:rPr>
              <a:t> then strip-off the pad and output m</a:t>
            </a:r>
            <a:endParaRPr lang="en-US" sz="1400" baseline="-25000" dirty="0" smtClean="0">
              <a:solidFill>
                <a:srgbClr val="0000FF"/>
              </a:solidFill>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Else output bad padding </a:t>
            </a:r>
            <a:r>
              <a:rPr lang="en-US" sz="1400" dirty="0">
                <a:sym typeface="Symbol"/>
              </a:rPr>
              <a:t>(</a:t>
            </a:r>
            <a:r>
              <a:rPr lang="en-US" sz="1400" dirty="0" smtClean="0">
                <a:sym typeface="Symbol"/>
              </a:rPr>
              <a:t>request for re-transmission) </a:t>
            </a:r>
            <a:endParaRPr lang="en-US" sz="1400" baseline="-25000" dirty="0" smtClean="0">
              <a:solidFill>
                <a:srgbClr val="0000FF"/>
              </a:solidFill>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m</a:t>
            </a:r>
            <a:r>
              <a:rPr lang="en-US" sz="1400" dirty="0" smtClean="0">
                <a:sym typeface="Symbol"/>
              </a:rPr>
              <a:t>’</a:t>
            </a:r>
            <a:r>
              <a:rPr lang="en-US" sz="1400" baseline="-25000" dirty="0" smtClean="0">
                <a:sym typeface="Symbol"/>
              </a:rPr>
              <a:t>2</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2</a:t>
            </a:r>
            <a:r>
              <a:rPr lang="en-US" sz="1400" dirty="0" smtClean="0">
                <a:sym typeface="Symbol"/>
              </a:rPr>
              <a:t>)  c</a:t>
            </a:r>
            <a:r>
              <a:rPr lang="en-US" sz="1400" baseline="-25000" dirty="0" smtClean="0">
                <a:sym typeface="Symbol"/>
              </a:rPr>
              <a:t>1</a:t>
            </a:r>
            <a:endParaRPr lang="en-US" sz="1400" baseline="-25000" dirty="0" smtClean="0">
              <a:solidFill>
                <a:srgbClr val="0000FF"/>
              </a:solidFill>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a:t>
            </a:r>
            <a:r>
              <a:rPr lang="en-US" sz="1400" baseline="-25000" dirty="0" smtClean="0">
                <a:sym typeface="Symbol"/>
              </a:rPr>
              <a:t>1</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1</a:t>
            </a:r>
            <a:r>
              <a:rPr lang="en-US" sz="1400" dirty="0" smtClean="0">
                <a:sym typeface="Symbol"/>
              </a:rPr>
              <a:t>)  c</a:t>
            </a:r>
            <a:r>
              <a:rPr lang="en-US" sz="1400" baseline="-25000" dirty="0" smtClean="0">
                <a:sym typeface="Symbol"/>
              </a:rPr>
              <a:t>0</a:t>
            </a:r>
            <a:endParaRPr lang="en-US" sz="1400" baseline="-25000" dirty="0" smtClean="0">
              <a:solidFill>
                <a:srgbClr val="0000FF"/>
              </a:solidFill>
            </a:endParaRPr>
          </a:p>
        </p:txBody>
      </p:sp>
    </p:spTree>
    <p:extLst>
      <p:ext uri="{BB962C8B-B14F-4D97-AF65-F5344CB8AC3E}">
        <p14:creationId xmlns:p14="http://schemas.microsoft.com/office/powerpoint/2010/main" val="34442881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t>k</a:t>
            </a:r>
            <a:endParaRPr lang="en-US" sz="1400" dirty="0">
              <a:solidFill>
                <a:srgbClr val="0000FF"/>
              </a:solidFill>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Enc</a:t>
              </a:r>
              <a:endParaRPr lang="en-US" sz="1400" dirty="0" smtClean="0">
                <a:solidFill>
                  <a:srgbClr val="0000FF"/>
                </a:solidFill>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m</a:t>
              </a:r>
              <a:endParaRPr lang="en-US" sz="1400" dirty="0" smtClean="0">
                <a:solidFill>
                  <a:srgbClr val="0000FF"/>
                </a:solidFill>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sp>
          <p:nvSpPr>
            <p:cNvPr id="103" name="Rectangle 102"/>
            <p:cNvSpPr/>
            <p:nvPr/>
          </p:nvSpPr>
          <p:spPr>
            <a:xfrm>
              <a:off x="6156176"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err="1" smtClean="0">
                <a:solidFill>
                  <a:srgbClr val="FF0000"/>
                </a:solidFill>
                <a:sym typeface="Symbol"/>
              </a:rPr>
              <a:t>i</a:t>
            </a:r>
            <a:r>
              <a:rPr lang="en-US" sz="1400" baseline="30000" dirty="0" err="1" smtClean="0">
                <a:solidFill>
                  <a:srgbClr val="FF0000"/>
                </a:solidFill>
                <a:sym typeface="Symbol"/>
              </a:rPr>
              <a:t>th</a:t>
            </a:r>
            <a:r>
              <a:rPr lang="en-US" sz="1400" dirty="0" smtClean="0">
                <a:solidFill>
                  <a:srgbClr val="FF0000"/>
                </a:solidFill>
                <a:sym typeface="Symbol"/>
              </a:rPr>
              <a:t> byte of c</a:t>
            </a:r>
            <a:r>
              <a:rPr lang="en-US" baseline="-25000" dirty="0" smtClean="0">
                <a:solidFill>
                  <a:srgbClr val="FF0000"/>
                </a:solidFill>
                <a:sym typeface="Symbol"/>
              </a:rPr>
              <a:t>1</a:t>
            </a:r>
            <a:r>
              <a:rPr lang="en-US" sz="1400" dirty="0" smtClean="0">
                <a:solidFill>
                  <a:srgbClr val="FF0000"/>
                </a:solidFill>
                <a:sym typeface="Symbol"/>
              </a:rPr>
              <a:t> changed</a:t>
            </a:r>
            <a:endParaRPr lang="en-US" sz="1400" baseline="-25000" dirty="0" smtClean="0">
              <a:solidFill>
                <a:srgbClr val="FF0000"/>
              </a:solidFill>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Dec</a:t>
              </a:r>
              <a:endParaRPr lang="en-US" sz="1400" dirty="0" smtClean="0">
                <a:solidFill>
                  <a:srgbClr val="0000FF"/>
                </a:solidFill>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ea typeface="+mj-ea"/>
                <a:cs typeface="+mj-cs"/>
              </a:rPr>
              <a:t>Padding Oracle Attack on CBC Mode </a:t>
            </a:r>
            <a:endParaRPr lang="en-US" sz="3200" kern="0" dirty="0">
              <a:solidFill>
                <a:srgbClr val="009900"/>
              </a:solidFill>
              <a:ea typeface="+mj-ea"/>
              <a:cs typeface="+mj-cs"/>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IV</a:t>
                </a:r>
                <a:endParaRPr lang="en-US" sz="1600" baseline="-25000" dirty="0" smtClean="0">
                  <a:solidFill>
                    <a:srgbClr val="0000FF"/>
                  </a:solidFill>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1</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1</a:t>
                </a:r>
                <a:r>
                  <a:rPr lang="en-US" sz="1600" dirty="0" smtClean="0">
                    <a:sym typeface="Symbol"/>
                  </a:rPr>
                  <a:t>c</a:t>
                </a:r>
                <a:r>
                  <a:rPr lang="en-US" sz="1600" baseline="-25000" dirty="0" smtClean="0">
                    <a:sym typeface="Symbol"/>
                  </a:rPr>
                  <a:t>0</a:t>
                </a:r>
                <a:r>
                  <a:rPr lang="en-US" sz="1600" dirty="0" smtClean="0">
                    <a:sym typeface="Symbol"/>
                  </a:rPr>
                  <a:t>)</a:t>
                </a:r>
                <a:endParaRPr lang="en-US" sz="1600" baseline="-25000" dirty="0" smtClean="0">
                  <a:solidFill>
                    <a:srgbClr val="0000FF"/>
                  </a:solidFill>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0</a:t>
                </a:r>
                <a:r>
                  <a:rPr lang="en-US" sz="1600" dirty="0" smtClean="0">
                    <a:sym typeface="Symbol"/>
                  </a:rPr>
                  <a:t> </a:t>
                </a:r>
                <a:endParaRPr lang="en-US" sz="1600" baseline="-25000" dirty="0" smtClean="0">
                  <a:solidFill>
                    <a:srgbClr val="0000FF"/>
                  </a:solidFill>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2</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2 </a:t>
                </a:r>
                <a:r>
                  <a:rPr lang="en-US" sz="1600" dirty="0" smtClean="0">
                    <a:sym typeface="Symbol"/>
                  </a:rPr>
                  <a:t>c</a:t>
                </a:r>
                <a:r>
                  <a:rPr lang="en-US" sz="1600" baseline="-25000" dirty="0" smtClean="0">
                    <a:sym typeface="Symbol"/>
                  </a:rPr>
                  <a:t>1</a:t>
                </a:r>
                <a:r>
                  <a:rPr lang="en-US" sz="1600" dirty="0" smtClean="0">
                    <a:sym typeface="Symbol"/>
                  </a:rPr>
                  <a:t>)</a:t>
                </a:r>
                <a:endParaRPr lang="en-US" sz="1600" baseline="-25000" dirty="0" smtClean="0">
                  <a:solidFill>
                    <a:srgbClr val="0000FF"/>
                  </a:solidFill>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338377" cy="369332"/>
            </a:xfrm>
            <a:prstGeom prst="rect">
              <a:avLst/>
            </a:prstGeom>
            <a:solidFill>
              <a:srgbClr val="FFFF00"/>
            </a:solidFill>
            <a:ln>
              <a:solidFill>
                <a:schemeClr val="tx1"/>
              </a:solidFill>
            </a:ln>
          </p:spPr>
          <p:txBody>
            <a:bodyPr wrap="none">
              <a:spAutoFit/>
            </a:bodyPr>
            <a:lstStyle/>
            <a:p>
              <a:r>
                <a:rPr lang="en-US" dirty="0" smtClean="0">
                  <a:sym typeface="Symbol"/>
                </a:rPr>
                <a:t>Encryption</a:t>
              </a:r>
              <a:endParaRPr lang="en-US" dirty="0"/>
            </a:p>
          </p:txBody>
        </p:sp>
        <p:sp>
          <p:nvSpPr>
            <p:cNvPr id="235" name="Rectangle 234"/>
            <p:cNvSpPr/>
            <p:nvPr/>
          </p:nvSpPr>
          <p:spPr>
            <a:xfrm>
              <a:off x="5796136" y="539388"/>
              <a:ext cx="1366442" cy="369332"/>
            </a:xfrm>
            <a:prstGeom prst="rect">
              <a:avLst/>
            </a:prstGeom>
            <a:solidFill>
              <a:srgbClr val="FFFF00"/>
            </a:solidFill>
            <a:ln>
              <a:solidFill>
                <a:schemeClr val="tx1"/>
              </a:solidFill>
            </a:ln>
          </p:spPr>
          <p:txBody>
            <a:bodyPr wrap="none">
              <a:spAutoFit/>
            </a:bodyPr>
            <a:lstStyle/>
            <a:p>
              <a:r>
                <a:rPr lang="en-US" dirty="0" smtClean="0">
                  <a:sym typeface="Symbol"/>
                </a:rPr>
                <a:t>Decryption</a:t>
              </a:r>
              <a:endParaRPr lang="en-US" dirty="0"/>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t>k</a:t>
            </a:r>
            <a:endParaRPr lang="en-US" sz="1600" dirty="0">
              <a:solidFill>
                <a:srgbClr val="0000FF"/>
              </a:solidFill>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Failure/Success</a:t>
              </a:r>
              <a:endParaRPr lang="en-US" sz="1400" baseline="-25000" dirty="0" smtClean="0">
                <a:solidFill>
                  <a:srgbClr val="0000FF"/>
                </a:solidFill>
              </a:endParaRPr>
            </a:p>
          </p:txBody>
        </p:sp>
      </p:grpSp>
      <p:sp>
        <p:nvSpPr>
          <p:cNvPr id="122" name="Text Box 7"/>
          <p:cNvSpPr txBox="1">
            <a:spLocks noChangeArrowheads="1"/>
          </p:cNvSpPr>
          <p:nvPr/>
        </p:nvSpPr>
        <p:spPr bwMode="auto">
          <a:xfrm>
            <a:off x="971600" y="5733256"/>
            <a:ext cx="199945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sym typeface="Symbol"/>
              </a:rPr>
              <a:t>b</a:t>
            </a:r>
            <a:r>
              <a:rPr lang="en-US" sz="1400" dirty="0" smtClean="0">
                <a:sym typeface="Symbol"/>
              </a:rPr>
              <a:t>=L- </a:t>
            </a:r>
            <a:r>
              <a:rPr lang="en-US" sz="1400" dirty="0" err="1" smtClean="0">
                <a:sym typeface="Symbol"/>
              </a:rPr>
              <a:t>i</a:t>
            </a:r>
            <a:r>
              <a:rPr lang="en-US" sz="1400" dirty="0" smtClean="0">
                <a:sym typeface="Symbol"/>
              </a:rPr>
              <a:t> + 1 / b &lt; L- </a:t>
            </a:r>
            <a:r>
              <a:rPr lang="en-US" sz="1400" dirty="0" err="1" smtClean="0">
                <a:sym typeface="Symbol"/>
              </a:rPr>
              <a:t>i</a:t>
            </a:r>
            <a:r>
              <a:rPr lang="en-US" sz="1400" dirty="0" smtClean="0">
                <a:sym typeface="Symbol"/>
              </a:rPr>
              <a:t> + 1</a:t>
            </a:r>
            <a:endParaRPr lang="en-US" sz="1400" baseline="-25000" dirty="0" smtClean="0">
              <a:solidFill>
                <a:srgbClr val="0000FF"/>
              </a:solidFill>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Decrypt as per usual CBC-mode decryption and obtain </a:t>
            </a:r>
            <a:r>
              <a:rPr lang="en-US" sz="1400" dirty="0" smtClean="0">
                <a:solidFill>
                  <a:srgbClr val="0000FF"/>
                </a:solidFill>
                <a:sym typeface="Symbol"/>
              </a:rPr>
              <a:t>m</a:t>
            </a:r>
            <a:r>
              <a:rPr lang="en-US" sz="1400" baseline="-25000" dirty="0" smtClean="0">
                <a:solidFill>
                  <a:srgbClr val="0000FF"/>
                </a:solidFill>
                <a:sym typeface="Symbol"/>
              </a:rPr>
              <a:t>1</a:t>
            </a:r>
            <a:r>
              <a:rPr lang="en-US" sz="1400" dirty="0" smtClean="0">
                <a:solidFill>
                  <a:srgbClr val="0000FF"/>
                </a:solidFill>
                <a:sym typeface="Symbol"/>
              </a:rPr>
              <a:t> || m’</a:t>
            </a:r>
            <a:r>
              <a:rPr lang="en-US" sz="1400" baseline="-25000" dirty="0" smtClean="0">
                <a:solidFill>
                  <a:srgbClr val="0000FF"/>
                </a:solidFill>
                <a:sym typeface="Symbol"/>
              </a:rPr>
              <a:t>2</a:t>
            </a:r>
            <a:endParaRPr lang="en-US" sz="1400" baseline="-25000" dirty="0" smtClean="0">
              <a:solidFill>
                <a:srgbClr val="0000FF"/>
              </a:solidFill>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Read the </a:t>
            </a:r>
            <a:r>
              <a:rPr lang="en-US" sz="1400" dirty="0" smtClean="0">
                <a:solidFill>
                  <a:srgbClr val="0000FF"/>
                </a:solidFill>
                <a:sym typeface="Symbol"/>
              </a:rPr>
              <a:t>final byte value b</a:t>
            </a:r>
            <a:endParaRPr lang="en-US" sz="1400" baseline="-25000" dirty="0" smtClean="0">
              <a:solidFill>
                <a:srgbClr val="0000FF"/>
              </a:solidFill>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If the </a:t>
            </a:r>
            <a:r>
              <a:rPr lang="en-US" sz="1400" dirty="0" smtClean="0">
                <a:solidFill>
                  <a:srgbClr val="FF0000"/>
                </a:solidFill>
                <a:sym typeface="Symbol"/>
              </a:rPr>
              <a:t>last b bytes of m’</a:t>
            </a:r>
            <a:r>
              <a:rPr lang="en-US" sz="1400" baseline="-25000" dirty="0" smtClean="0">
                <a:solidFill>
                  <a:srgbClr val="FF0000"/>
                </a:solidFill>
                <a:sym typeface="Symbol"/>
              </a:rPr>
              <a:t>2</a:t>
            </a:r>
            <a:r>
              <a:rPr lang="en-US" sz="1400" dirty="0" smtClean="0">
                <a:solidFill>
                  <a:srgbClr val="FF0000"/>
                </a:solidFill>
                <a:sym typeface="Symbol"/>
              </a:rPr>
              <a:t> </a:t>
            </a:r>
            <a:r>
              <a:rPr lang="en-US" sz="1400" dirty="0" smtClean="0">
                <a:solidFill>
                  <a:srgbClr val="0000FF"/>
                </a:solidFill>
                <a:sym typeface="Symbol"/>
              </a:rPr>
              <a:t>all have value b</a:t>
            </a:r>
            <a:r>
              <a:rPr lang="en-US" sz="1400" dirty="0" smtClean="0">
                <a:sym typeface="Symbol"/>
              </a:rPr>
              <a:t> then strip-off the pad and output m</a:t>
            </a:r>
            <a:endParaRPr lang="en-US" sz="1400" baseline="-25000" dirty="0" smtClean="0">
              <a:solidFill>
                <a:srgbClr val="0000FF"/>
              </a:solidFill>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Else output bad padding </a:t>
            </a:r>
            <a:r>
              <a:rPr lang="en-US" sz="1400" dirty="0">
                <a:sym typeface="Symbol"/>
              </a:rPr>
              <a:t>(</a:t>
            </a:r>
            <a:r>
              <a:rPr lang="en-US" sz="1400" dirty="0" smtClean="0">
                <a:sym typeface="Symbol"/>
              </a:rPr>
              <a:t>request for re-transmission) </a:t>
            </a:r>
            <a:endParaRPr lang="en-US" sz="1400" baseline="-25000" dirty="0" smtClean="0">
              <a:solidFill>
                <a:srgbClr val="0000FF"/>
              </a:solidFill>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m</a:t>
            </a:r>
            <a:r>
              <a:rPr lang="en-US" sz="1400" dirty="0" smtClean="0">
                <a:sym typeface="Symbol"/>
              </a:rPr>
              <a:t>’</a:t>
            </a:r>
            <a:r>
              <a:rPr lang="en-US" sz="1400" baseline="-25000" dirty="0" smtClean="0">
                <a:sym typeface="Symbol"/>
              </a:rPr>
              <a:t>2</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2</a:t>
            </a:r>
            <a:r>
              <a:rPr lang="en-US" sz="1400" dirty="0" smtClean="0">
                <a:sym typeface="Symbol"/>
              </a:rPr>
              <a:t>)  c</a:t>
            </a:r>
            <a:r>
              <a:rPr lang="en-US" sz="1400" baseline="-25000" dirty="0" smtClean="0">
                <a:sym typeface="Symbol"/>
              </a:rPr>
              <a:t>1</a:t>
            </a:r>
            <a:endParaRPr lang="en-US" sz="1400" baseline="-25000" dirty="0" smtClean="0">
              <a:solidFill>
                <a:srgbClr val="0000FF"/>
              </a:solidFill>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a:t>
            </a:r>
            <a:r>
              <a:rPr lang="en-US" sz="1400" baseline="-25000" dirty="0" smtClean="0">
                <a:sym typeface="Symbol"/>
              </a:rPr>
              <a:t>1</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1</a:t>
            </a:r>
            <a:r>
              <a:rPr lang="en-US" sz="1400" dirty="0" smtClean="0">
                <a:sym typeface="Symbol"/>
              </a:rPr>
              <a:t>)  c</a:t>
            </a:r>
            <a:r>
              <a:rPr lang="en-US" sz="1400" baseline="-25000" dirty="0" smtClean="0">
                <a:sym typeface="Symbol"/>
              </a:rPr>
              <a:t>0</a:t>
            </a:r>
            <a:endParaRPr lang="en-US" sz="1400" baseline="-25000" dirty="0" smtClean="0">
              <a:solidFill>
                <a:srgbClr val="0000FF"/>
              </a:solidFill>
            </a:endParaRPr>
          </a:p>
        </p:txBody>
      </p:sp>
    </p:spTree>
    <p:extLst>
      <p:ext uri="{BB962C8B-B14F-4D97-AF65-F5344CB8AC3E}">
        <p14:creationId xmlns:p14="http://schemas.microsoft.com/office/powerpoint/2010/main" val="32899156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t>k</a:t>
            </a:r>
            <a:endParaRPr lang="en-US" sz="1400" dirty="0">
              <a:solidFill>
                <a:srgbClr val="0000FF"/>
              </a:solidFill>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Enc</a:t>
              </a:r>
              <a:endParaRPr lang="en-US" sz="1400" dirty="0" smtClean="0">
                <a:solidFill>
                  <a:srgbClr val="0000FF"/>
                </a:solidFill>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m</a:t>
              </a:r>
              <a:endParaRPr lang="en-US" sz="1400" dirty="0" smtClean="0">
                <a:solidFill>
                  <a:srgbClr val="0000FF"/>
                </a:solidFill>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sp>
          <p:nvSpPr>
            <p:cNvPr id="103" name="Rectangle 102"/>
            <p:cNvSpPr/>
            <p:nvPr/>
          </p:nvSpPr>
          <p:spPr>
            <a:xfrm>
              <a:off x="6156176"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err="1" smtClean="0">
                <a:solidFill>
                  <a:srgbClr val="FF0000"/>
                </a:solidFill>
                <a:sym typeface="Symbol"/>
              </a:rPr>
              <a:t>i</a:t>
            </a:r>
            <a:r>
              <a:rPr lang="en-US" sz="1400" baseline="30000" dirty="0" err="1" smtClean="0">
                <a:solidFill>
                  <a:srgbClr val="FF0000"/>
                </a:solidFill>
                <a:sym typeface="Symbol"/>
              </a:rPr>
              <a:t>st</a:t>
            </a:r>
            <a:r>
              <a:rPr lang="en-US" sz="1400" dirty="0" smtClean="0">
                <a:solidFill>
                  <a:srgbClr val="FF0000"/>
                </a:solidFill>
                <a:sym typeface="Symbol"/>
              </a:rPr>
              <a:t> byte of c</a:t>
            </a:r>
            <a:r>
              <a:rPr lang="en-US" baseline="-25000" dirty="0" smtClean="0">
                <a:solidFill>
                  <a:srgbClr val="FF0000"/>
                </a:solidFill>
                <a:sym typeface="Symbol"/>
              </a:rPr>
              <a:t>1</a:t>
            </a:r>
            <a:r>
              <a:rPr lang="en-US" sz="1400" dirty="0" smtClean="0">
                <a:solidFill>
                  <a:srgbClr val="FF0000"/>
                </a:solidFill>
                <a:sym typeface="Symbol"/>
              </a:rPr>
              <a:t> changed</a:t>
            </a:r>
            <a:endParaRPr lang="en-US" sz="1400" baseline="-25000" dirty="0" smtClean="0">
              <a:solidFill>
                <a:srgbClr val="FF0000"/>
              </a:solidFill>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Dec</a:t>
              </a:r>
              <a:endParaRPr lang="en-US" sz="1400" dirty="0" smtClean="0">
                <a:solidFill>
                  <a:srgbClr val="0000FF"/>
                </a:solidFill>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ea typeface="+mj-ea"/>
                <a:cs typeface="+mj-cs"/>
              </a:rPr>
              <a:t>Padding Oracle Attack on CBC Mode </a:t>
            </a:r>
            <a:endParaRPr lang="en-US" sz="3200" kern="0" dirty="0">
              <a:solidFill>
                <a:srgbClr val="009900"/>
              </a:solidFill>
              <a:ea typeface="+mj-ea"/>
              <a:cs typeface="+mj-cs"/>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IV</a:t>
                </a:r>
                <a:endParaRPr lang="en-US" sz="1600" baseline="-25000" dirty="0" smtClean="0">
                  <a:solidFill>
                    <a:srgbClr val="0000FF"/>
                  </a:solidFill>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1</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1</a:t>
                </a:r>
                <a:r>
                  <a:rPr lang="en-US" sz="1600" dirty="0" smtClean="0">
                    <a:sym typeface="Symbol"/>
                  </a:rPr>
                  <a:t>c</a:t>
                </a:r>
                <a:r>
                  <a:rPr lang="en-US" sz="1600" baseline="-25000" dirty="0" smtClean="0">
                    <a:sym typeface="Symbol"/>
                  </a:rPr>
                  <a:t>0</a:t>
                </a:r>
                <a:r>
                  <a:rPr lang="en-US" sz="1600" dirty="0" smtClean="0">
                    <a:sym typeface="Symbol"/>
                  </a:rPr>
                  <a:t>)</a:t>
                </a:r>
                <a:endParaRPr lang="en-US" sz="1600" baseline="-25000" dirty="0" smtClean="0">
                  <a:solidFill>
                    <a:srgbClr val="0000FF"/>
                  </a:solidFill>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0</a:t>
                </a:r>
                <a:r>
                  <a:rPr lang="en-US" sz="1600" dirty="0" smtClean="0">
                    <a:sym typeface="Symbol"/>
                  </a:rPr>
                  <a:t> </a:t>
                </a:r>
                <a:endParaRPr lang="en-US" sz="1600" baseline="-25000" dirty="0" smtClean="0">
                  <a:solidFill>
                    <a:srgbClr val="0000FF"/>
                  </a:solidFill>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2</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2 </a:t>
                </a:r>
                <a:r>
                  <a:rPr lang="en-US" sz="1600" dirty="0" smtClean="0">
                    <a:sym typeface="Symbol"/>
                  </a:rPr>
                  <a:t>c</a:t>
                </a:r>
                <a:r>
                  <a:rPr lang="en-US" sz="1600" baseline="-25000" dirty="0" smtClean="0">
                    <a:sym typeface="Symbol"/>
                  </a:rPr>
                  <a:t>1</a:t>
                </a:r>
                <a:r>
                  <a:rPr lang="en-US" sz="1600" dirty="0" smtClean="0">
                    <a:sym typeface="Symbol"/>
                  </a:rPr>
                  <a:t>)</a:t>
                </a:r>
                <a:endParaRPr lang="en-US" sz="1600" baseline="-25000" dirty="0" smtClean="0">
                  <a:solidFill>
                    <a:srgbClr val="0000FF"/>
                  </a:solidFill>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338377" cy="369332"/>
            </a:xfrm>
            <a:prstGeom prst="rect">
              <a:avLst/>
            </a:prstGeom>
            <a:solidFill>
              <a:srgbClr val="FFFF00"/>
            </a:solidFill>
            <a:ln>
              <a:solidFill>
                <a:schemeClr val="tx1"/>
              </a:solidFill>
            </a:ln>
          </p:spPr>
          <p:txBody>
            <a:bodyPr wrap="none">
              <a:spAutoFit/>
            </a:bodyPr>
            <a:lstStyle/>
            <a:p>
              <a:r>
                <a:rPr lang="en-US" dirty="0" smtClean="0">
                  <a:sym typeface="Symbol"/>
                </a:rPr>
                <a:t>Encryption</a:t>
              </a:r>
              <a:endParaRPr lang="en-US" dirty="0"/>
            </a:p>
          </p:txBody>
        </p:sp>
        <p:sp>
          <p:nvSpPr>
            <p:cNvPr id="235" name="Rectangle 234"/>
            <p:cNvSpPr/>
            <p:nvPr/>
          </p:nvSpPr>
          <p:spPr>
            <a:xfrm>
              <a:off x="5796136" y="539388"/>
              <a:ext cx="1366442" cy="369332"/>
            </a:xfrm>
            <a:prstGeom prst="rect">
              <a:avLst/>
            </a:prstGeom>
            <a:solidFill>
              <a:srgbClr val="FFFF00"/>
            </a:solidFill>
            <a:ln>
              <a:solidFill>
                <a:schemeClr val="tx1"/>
              </a:solidFill>
            </a:ln>
          </p:spPr>
          <p:txBody>
            <a:bodyPr wrap="none">
              <a:spAutoFit/>
            </a:bodyPr>
            <a:lstStyle/>
            <a:p>
              <a:r>
                <a:rPr lang="en-US" dirty="0" smtClean="0">
                  <a:sym typeface="Symbol"/>
                </a:rPr>
                <a:t>Decryption</a:t>
              </a:r>
              <a:endParaRPr lang="en-US" dirty="0"/>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t>k</a:t>
            </a:r>
            <a:endParaRPr lang="en-US" sz="1600" dirty="0">
              <a:solidFill>
                <a:srgbClr val="0000FF"/>
              </a:solidFill>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Failure</a:t>
              </a:r>
              <a:endParaRPr lang="en-US" sz="1400" baseline="-25000" dirty="0" smtClean="0">
                <a:solidFill>
                  <a:srgbClr val="0000FF"/>
                </a:solidFill>
              </a:endParaRPr>
            </a:p>
          </p:txBody>
        </p:sp>
      </p:grpSp>
      <p:sp>
        <p:nvSpPr>
          <p:cNvPr id="122" name="Text Box 7"/>
          <p:cNvSpPr txBox="1">
            <a:spLocks noChangeArrowheads="1"/>
          </p:cNvSpPr>
          <p:nvPr/>
        </p:nvSpPr>
        <p:spPr bwMode="auto">
          <a:xfrm>
            <a:off x="1331640" y="5733256"/>
            <a:ext cx="163941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sym typeface="Symbol"/>
              </a:rPr>
              <a:t>b</a:t>
            </a:r>
            <a:r>
              <a:rPr lang="en-US" sz="1400" dirty="0" smtClean="0">
                <a:sym typeface="Symbol"/>
              </a:rPr>
              <a:t>=L-</a:t>
            </a:r>
            <a:r>
              <a:rPr lang="en-US" sz="1400" dirty="0" err="1" smtClean="0">
                <a:sym typeface="Symbol"/>
              </a:rPr>
              <a:t>i</a:t>
            </a:r>
            <a:r>
              <a:rPr lang="en-US" sz="1400" dirty="0" smtClean="0">
                <a:sym typeface="Symbol"/>
              </a:rPr>
              <a:t> + 1 </a:t>
            </a:r>
            <a:endParaRPr lang="en-US" sz="1400" baseline="-25000" dirty="0" smtClean="0">
              <a:solidFill>
                <a:srgbClr val="0000FF"/>
              </a:solidFill>
            </a:endParaRPr>
          </a:p>
        </p:txBody>
      </p:sp>
      <p:sp>
        <p:nvSpPr>
          <p:cNvPr id="124" name="Text Box 7"/>
          <p:cNvSpPr txBox="1">
            <a:spLocks noChangeArrowheads="1"/>
          </p:cNvSpPr>
          <p:nvPr/>
        </p:nvSpPr>
        <p:spPr bwMode="auto">
          <a:xfrm>
            <a:off x="4608512" y="5858108"/>
            <a:ext cx="4283968" cy="73866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400" dirty="0" smtClean="0">
                <a:sym typeface="Symbol"/>
              </a:rPr>
              <a:t>If </a:t>
            </a:r>
            <a:r>
              <a:rPr lang="en-US" sz="1400" dirty="0" err="1" smtClean="0">
                <a:solidFill>
                  <a:srgbClr val="0000FF"/>
                </a:solidFill>
                <a:sym typeface="Symbol"/>
              </a:rPr>
              <a:t>i</a:t>
            </a:r>
            <a:r>
              <a:rPr lang="en-US" sz="1400" dirty="0" smtClean="0">
                <a:solidFill>
                  <a:srgbClr val="0000FF"/>
                </a:solidFill>
                <a:sym typeface="Symbol"/>
              </a:rPr>
              <a:t> is the least indexed modified </a:t>
            </a:r>
            <a:r>
              <a:rPr lang="en-US" sz="1400" dirty="0" err="1" smtClean="0">
                <a:solidFill>
                  <a:srgbClr val="0000FF"/>
                </a:solidFill>
                <a:sym typeface="Symbol"/>
              </a:rPr>
              <a:t>ciphertext</a:t>
            </a:r>
            <a:r>
              <a:rPr lang="en-US" sz="1400" dirty="0" smtClean="0">
                <a:solidFill>
                  <a:srgbClr val="0000FF"/>
                </a:solidFill>
                <a:sym typeface="Symbol"/>
              </a:rPr>
              <a:t> </a:t>
            </a:r>
            <a:r>
              <a:rPr lang="en-US" sz="1400" dirty="0" smtClean="0">
                <a:sym typeface="Symbol"/>
              </a:rPr>
              <a:t>corresponding to which “Failure” comes for then </a:t>
            </a:r>
            <a:r>
              <a:rPr lang="en-US" sz="1400" dirty="0" smtClean="0">
                <a:solidFill>
                  <a:srgbClr val="FF0000"/>
                </a:solidFill>
                <a:sym typeface="Symbol"/>
              </a:rPr>
              <a:t>b = L – </a:t>
            </a:r>
            <a:r>
              <a:rPr lang="en-US" sz="1400" dirty="0" err="1" smtClean="0">
                <a:solidFill>
                  <a:srgbClr val="FF0000"/>
                </a:solidFill>
                <a:sym typeface="Symbol"/>
              </a:rPr>
              <a:t>i</a:t>
            </a:r>
            <a:r>
              <a:rPr lang="en-US" sz="1400" dirty="0" smtClean="0">
                <a:solidFill>
                  <a:srgbClr val="FF0000"/>
                </a:solidFill>
                <a:sym typeface="Symbol"/>
              </a:rPr>
              <a:t> + 1 </a:t>
            </a:r>
            <a:r>
              <a:rPr lang="en-US" sz="1400" dirty="0" smtClean="0">
                <a:solidFill>
                  <a:srgbClr val="FF0000"/>
                </a:solidFill>
                <a:sym typeface="Wingdings"/>
              </a:rPr>
              <a:t></a:t>
            </a:r>
            <a:endParaRPr lang="en-US" sz="1400" baseline="-25000" dirty="0" smtClean="0">
              <a:solidFill>
                <a:srgbClr val="FF0000"/>
              </a:solidFill>
            </a:endParaRPr>
          </a:p>
        </p:txBody>
      </p:sp>
      <p:sp>
        <p:nvSpPr>
          <p:cNvPr id="129" name="Text Box 7"/>
          <p:cNvSpPr txBox="1">
            <a:spLocks noChangeArrowheads="1"/>
          </p:cNvSpPr>
          <p:nvPr/>
        </p:nvSpPr>
        <p:spPr bwMode="auto">
          <a:xfrm>
            <a:off x="6588224" y="6289575"/>
            <a:ext cx="2411760"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a:solidFill>
                  <a:srgbClr val="FF0000"/>
                </a:solidFill>
                <a:sym typeface="Symbol"/>
              </a:rPr>
              <a:t>b</a:t>
            </a:r>
            <a:r>
              <a:rPr lang="en-US" sz="1400" dirty="0" smtClean="0">
                <a:solidFill>
                  <a:srgbClr val="FF0000"/>
                </a:solidFill>
                <a:sym typeface="Symbol"/>
              </a:rPr>
              <a:t> is leaked. |m| is leaked!!</a:t>
            </a:r>
            <a:endParaRPr lang="en-US" sz="1400" baseline="-25000" dirty="0" smtClean="0">
              <a:solidFill>
                <a:srgbClr val="FF0000"/>
              </a:solidFill>
            </a:endParaRPr>
          </a:p>
        </p:txBody>
      </p:sp>
      <p:sp>
        <p:nvSpPr>
          <p:cNvPr id="133"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Decrypt as per usual CBC-mode decryption and obtain </a:t>
            </a:r>
            <a:r>
              <a:rPr lang="en-US" sz="1400" dirty="0" smtClean="0">
                <a:solidFill>
                  <a:srgbClr val="0000FF"/>
                </a:solidFill>
                <a:sym typeface="Symbol"/>
              </a:rPr>
              <a:t>m</a:t>
            </a:r>
            <a:r>
              <a:rPr lang="en-US" sz="1400" baseline="-25000" dirty="0" smtClean="0">
                <a:solidFill>
                  <a:srgbClr val="0000FF"/>
                </a:solidFill>
                <a:sym typeface="Symbol"/>
              </a:rPr>
              <a:t>1</a:t>
            </a:r>
            <a:r>
              <a:rPr lang="en-US" sz="1400" dirty="0" smtClean="0">
                <a:solidFill>
                  <a:srgbClr val="0000FF"/>
                </a:solidFill>
                <a:sym typeface="Symbol"/>
              </a:rPr>
              <a:t> || m’</a:t>
            </a:r>
            <a:r>
              <a:rPr lang="en-US" sz="1400" baseline="-25000" dirty="0" smtClean="0">
                <a:solidFill>
                  <a:srgbClr val="0000FF"/>
                </a:solidFill>
                <a:sym typeface="Symbol"/>
              </a:rPr>
              <a:t>2</a:t>
            </a:r>
            <a:endParaRPr lang="en-US" sz="1400" baseline="-25000" dirty="0" smtClean="0">
              <a:solidFill>
                <a:srgbClr val="0000FF"/>
              </a:solidFill>
            </a:endParaRPr>
          </a:p>
        </p:txBody>
      </p:sp>
      <p:sp>
        <p:nvSpPr>
          <p:cNvPr id="135"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Read the </a:t>
            </a:r>
            <a:r>
              <a:rPr lang="en-US" sz="1400" dirty="0" smtClean="0">
                <a:solidFill>
                  <a:srgbClr val="0000FF"/>
                </a:solidFill>
                <a:sym typeface="Symbol"/>
              </a:rPr>
              <a:t>final byte value b</a:t>
            </a:r>
            <a:endParaRPr lang="en-US" sz="1400" baseline="-25000" dirty="0" smtClean="0">
              <a:solidFill>
                <a:srgbClr val="0000FF"/>
              </a:solidFill>
            </a:endParaRPr>
          </a:p>
        </p:txBody>
      </p:sp>
      <p:sp>
        <p:nvSpPr>
          <p:cNvPr id="137"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If the </a:t>
            </a:r>
            <a:r>
              <a:rPr lang="en-US" sz="1400" dirty="0" smtClean="0">
                <a:solidFill>
                  <a:srgbClr val="FF0000"/>
                </a:solidFill>
                <a:sym typeface="Symbol"/>
              </a:rPr>
              <a:t>last b bytes of m’</a:t>
            </a:r>
            <a:r>
              <a:rPr lang="en-US" sz="1400" baseline="-25000" dirty="0" smtClean="0">
                <a:solidFill>
                  <a:srgbClr val="FF0000"/>
                </a:solidFill>
                <a:sym typeface="Symbol"/>
              </a:rPr>
              <a:t>2</a:t>
            </a:r>
            <a:r>
              <a:rPr lang="en-US" sz="1400" dirty="0" smtClean="0">
                <a:solidFill>
                  <a:srgbClr val="FF0000"/>
                </a:solidFill>
                <a:sym typeface="Symbol"/>
              </a:rPr>
              <a:t> </a:t>
            </a:r>
            <a:r>
              <a:rPr lang="en-US" sz="1400" dirty="0" smtClean="0">
                <a:solidFill>
                  <a:srgbClr val="0000FF"/>
                </a:solidFill>
                <a:sym typeface="Symbol"/>
              </a:rPr>
              <a:t>all have value b</a:t>
            </a:r>
            <a:r>
              <a:rPr lang="en-US" sz="1400" dirty="0" smtClean="0">
                <a:sym typeface="Symbol"/>
              </a:rPr>
              <a:t> then strip-off the pad and output m</a:t>
            </a:r>
            <a:endParaRPr lang="en-US" sz="1400" baseline="-25000" dirty="0" smtClean="0">
              <a:solidFill>
                <a:srgbClr val="0000FF"/>
              </a:solidFill>
            </a:endParaRPr>
          </a:p>
        </p:txBody>
      </p:sp>
      <p:sp>
        <p:nvSpPr>
          <p:cNvPr id="138"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Else output bad padding </a:t>
            </a:r>
            <a:r>
              <a:rPr lang="en-US" sz="1400" dirty="0">
                <a:sym typeface="Symbol"/>
              </a:rPr>
              <a:t>(</a:t>
            </a:r>
            <a:r>
              <a:rPr lang="en-US" sz="1400" dirty="0" smtClean="0">
                <a:sym typeface="Symbol"/>
              </a:rPr>
              <a:t>request for re-transmission) </a:t>
            </a:r>
            <a:endParaRPr lang="en-US" sz="1400" baseline="-25000" dirty="0" smtClean="0">
              <a:solidFill>
                <a:srgbClr val="0000FF"/>
              </a:solidFill>
            </a:endParaRPr>
          </a:p>
        </p:txBody>
      </p:sp>
      <p:sp>
        <p:nvSpPr>
          <p:cNvPr id="13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m</a:t>
            </a:r>
            <a:r>
              <a:rPr lang="en-US" sz="1400" dirty="0" smtClean="0">
                <a:sym typeface="Symbol"/>
              </a:rPr>
              <a:t>’</a:t>
            </a:r>
            <a:r>
              <a:rPr lang="en-US" sz="1400" baseline="-25000" dirty="0" smtClean="0">
                <a:sym typeface="Symbol"/>
              </a:rPr>
              <a:t>2</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2</a:t>
            </a:r>
            <a:r>
              <a:rPr lang="en-US" sz="1400" dirty="0" smtClean="0">
                <a:sym typeface="Symbol"/>
              </a:rPr>
              <a:t>)  c</a:t>
            </a:r>
            <a:r>
              <a:rPr lang="en-US" sz="1400" baseline="-25000" dirty="0" smtClean="0">
                <a:sym typeface="Symbol"/>
              </a:rPr>
              <a:t>1</a:t>
            </a:r>
            <a:endParaRPr lang="en-US" sz="1400" baseline="-25000" dirty="0" smtClean="0">
              <a:solidFill>
                <a:srgbClr val="0000FF"/>
              </a:solidFill>
            </a:endParaRPr>
          </a:p>
        </p:txBody>
      </p:sp>
      <p:sp>
        <p:nvSpPr>
          <p:cNvPr id="14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a:t>
            </a:r>
            <a:r>
              <a:rPr lang="en-US" sz="1400" baseline="-25000" dirty="0" smtClean="0">
                <a:sym typeface="Symbol"/>
              </a:rPr>
              <a:t>1</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1</a:t>
            </a:r>
            <a:r>
              <a:rPr lang="en-US" sz="1400" dirty="0" smtClean="0">
                <a:sym typeface="Symbol"/>
              </a:rPr>
              <a:t>)  c</a:t>
            </a:r>
            <a:r>
              <a:rPr lang="en-US" sz="1400" baseline="-25000" dirty="0" smtClean="0">
                <a:sym typeface="Symbol"/>
              </a:rPr>
              <a:t>0</a:t>
            </a:r>
            <a:endParaRPr lang="en-US" sz="1400" baseline="-25000" dirty="0" smtClean="0">
              <a:solidFill>
                <a:srgbClr val="0000FF"/>
              </a:solidFill>
            </a:endParaRPr>
          </a:p>
        </p:txBody>
      </p:sp>
    </p:spTree>
    <p:extLst>
      <p:ext uri="{BB962C8B-B14F-4D97-AF65-F5344CB8AC3E}">
        <p14:creationId xmlns:p14="http://schemas.microsoft.com/office/powerpoint/2010/main" val="1231156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t>k</a:t>
            </a:r>
            <a:endParaRPr lang="en-US" sz="1400" dirty="0">
              <a:solidFill>
                <a:srgbClr val="0000FF"/>
              </a:solidFill>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Enc</a:t>
              </a:r>
              <a:endParaRPr lang="en-US" sz="1400" dirty="0" smtClean="0">
                <a:solidFill>
                  <a:srgbClr val="0000FF"/>
                </a:solidFill>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m</a:t>
              </a:r>
              <a:endParaRPr lang="en-US" sz="1400" dirty="0" smtClean="0">
                <a:solidFill>
                  <a:srgbClr val="0000FF"/>
                </a:solidFill>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Dec</a:t>
              </a:r>
              <a:endParaRPr lang="en-US" sz="1400" dirty="0" smtClean="0">
                <a:solidFill>
                  <a:srgbClr val="0000FF"/>
                </a:solidFill>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ea typeface="+mj-ea"/>
                <a:cs typeface="+mj-cs"/>
              </a:rPr>
              <a:t>Padding Oracle Attack on CBC Mode </a:t>
            </a:r>
            <a:endParaRPr lang="en-US" sz="3200" kern="0" dirty="0">
              <a:solidFill>
                <a:srgbClr val="009900"/>
              </a:solidFill>
              <a:ea typeface="+mj-ea"/>
              <a:cs typeface="+mj-cs"/>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IV</a:t>
                </a:r>
                <a:endParaRPr lang="en-US" sz="1600" baseline="-25000" dirty="0" smtClean="0">
                  <a:solidFill>
                    <a:srgbClr val="0000FF"/>
                  </a:solidFill>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1</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1</a:t>
                </a:r>
                <a:r>
                  <a:rPr lang="en-US" sz="1600" dirty="0" smtClean="0">
                    <a:sym typeface="Symbol"/>
                  </a:rPr>
                  <a:t>c</a:t>
                </a:r>
                <a:r>
                  <a:rPr lang="en-US" sz="1600" baseline="-25000" dirty="0" smtClean="0">
                    <a:sym typeface="Symbol"/>
                  </a:rPr>
                  <a:t>0</a:t>
                </a:r>
                <a:r>
                  <a:rPr lang="en-US" sz="1600" dirty="0" smtClean="0">
                    <a:sym typeface="Symbol"/>
                  </a:rPr>
                  <a:t>)</a:t>
                </a:r>
                <a:endParaRPr lang="en-US" sz="1600" baseline="-25000" dirty="0" smtClean="0">
                  <a:solidFill>
                    <a:srgbClr val="0000FF"/>
                  </a:solidFill>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0</a:t>
                </a:r>
                <a:r>
                  <a:rPr lang="en-US" sz="1600" dirty="0" smtClean="0">
                    <a:sym typeface="Symbol"/>
                  </a:rPr>
                  <a:t> </a:t>
                </a:r>
                <a:endParaRPr lang="en-US" sz="1600" baseline="-25000" dirty="0" smtClean="0">
                  <a:solidFill>
                    <a:srgbClr val="0000FF"/>
                  </a:solidFill>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2</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2 </a:t>
                </a:r>
                <a:r>
                  <a:rPr lang="en-US" sz="1600" dirty="0" smtClean="0">
                    <a:sym typeface="Symbol"/>
                  </a:rPr>
                  <a:t>c</a:t>
                </a:r>
                <a:r>
                  <a:rPr lang="en-US" sz="1600" baseline="-25000" dirty="0" smtClean="0">
                    <a:sym typeface="Symbol"/>
                  </a:rPr>
                  <a:t>1</a:t>
                </a:r>
                <a:r>
                  <a:rPr lang="en-US" sz="1600" dirty="0" smtClean="0">
                    <a:sym typeface="Symbol"/>
                  </a:rPr>
                  <a:t>)</a:t>
                </a:r>
                <a:endParaRPr lang="en-US" sz="1600" baseline="-25000" dirty="0" smtClean="0">
                  <a:solidFill>
                    <a:srgbClr val="0000FF"/>
                  </a:solidFill>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338377" cy="369332"/>
            </a:xfrm>
            <a:prstGeom prst="rect">
              <a:avLst/>
            </a:prstGeom>
            <a:solidFill>
              <a:srgbClr val="FFFF00"/>
            </a:solidFill>
            <a:ln>
              <a:solidFill>
                <a:schemeClr val="tx1"/>
              </a:solidFill>
            </a:ln>
          </p:spPr>
          <p:txBody>
            <a:bodyPr wrap="none">
              <a:spAutoFit/>
            </a:bodyPr>
            <a:lstStyle/>
            <a:p>
              <a:r>
                <a:rPr lang="en-US" dirty="0" smtClean="0">
                  <a:sym typeface="Symbol"/>
                </a:rPr>
                <a:t>Encryption</a:t>
              </a:r>
              <a:endParaRPr lang="en-US" dirty="0"/>
            </a:p>
          </p:txBody>
        </p:sp>
        <p:sp>
          <p:nvSpPr>
            <p:cNvPr id="235" name="Rectangle 234"/>
            <p:cNvSpPr/>
            <p:nvPr/>
          </p:nvSpPr>
          <p:spPr>
            <a:xfrm>
              <a:off x="5796136" y="539388"/>
              <a:ext cx="1366442" cy="369332"/>
            </a:xfrm>
            <a:prstGeom prst="rect">
              <a:avLst/>
            </a:prstGeom>
            <a:solidFill>
              <a:srgbClr val="FFFF00"/>
            </a:solidFill>
            <a:ln>
              <a:solidFill>
                <a:schemeClr val="tx1"/>
              </a:solidFill>
            </a:ln>
          </p:spPr>
          <p:txBody>
            <a:bodyPr wrap="none">
              <a:spAutoFit/>
            </a:bodyPr>
            <a:lstStyle/>
            <a:p>
              <a:r>
                <a:rPr lang="en-US" dirty="0" smtClean="0">
                  <a:sym typeface="Symbol"/>
                </a:rPr>
                <a:t>Decryption</a:t>
              </a:r>
              <a:endParaRPr lang="en-US" dirty="0"/>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t>k</a:t>
            </a:r>
            <a:endParaRPr lang="en-US" sz="1600" dirty="0">
              <a:solidFill>
                <a:srgbClr val="0000FF"/>
              </a:solidFill>
            </a:endParaRPr>
          </a:p>
        </p:txBody>
      </p:sp>
      <p:sp>
        <p:nvSpPr>
          <p:cNvPr id="124" name="Text Box 7"/>
          <p:cNvSpPr txBox="1">
            <a:spLocks noChangeArrowheads="1"/>
          </p:cNvSpPr>
          <p:nvPr/>
        </p:nvSpPr>
        <p:spPr bwMode="auto">
          <a:xfrm>
            <a:off x="4608512" y="5733256"/>
            <a:ext cx="4644008" cy="846386"/>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To do: find m. </a:t>
            </a:r>
          </a:p>
          <a:p>
            <a:pPr>
              <a:spcBef>
                <a:spcPct val="50000"/>
              </a:spcBef>
            </a:pPr>
            <a:r>
              <a:rPr lang="en-US" sz="1400" dirty="0" smtClean="0">
                <a:sym typeface="Symbol"/>
              </a:rPr>
              <a:t>We will see how </a:t>
            </a:r>
            <a:r>
              <a:rPr lang="en-US" sz="1400" dirty="0" err="1" smtClean="0">
                <a:sym typeface="Symbol"/>
              </a:rPr>
              <a:t>adv</a:t>
            </a:r>
            <a:r>
              <a:rPr lang="en-US" sz="1400" dirty="0" smtClean="0">
                <a:sym typeface="Symbol"/>
              </a:rPr>
              <a:t> can find the last byte of m. This can be extended for rest of the message bytes  </a:t>
            </a:r>
            <a:endParaRPr lang="en-US" sz="1400" baseline="-25000" dirty="0" smtClean="0">
              <a:solidFill>
                <a:srgbClr val="FF0000"/>
              </a:solidFill>
            </a:endParaRPr>
          </a:p>
        </p:txBody>
      </p:sp>
      <p:sp>
        <p:nvSpPr>
          <p:cNvPr id="101"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Decrypt as per usual CBC-mode decryption and obtain </a:t>
            </a:r>
            <a:r>
              <a:rPr lang="en-US" sz="1400" dirty="0" smtClean="0">
                <a:solidFill>
                  <a:srgbClr val="0000FF"/>
                </a:solidFill>
                <a:sym typeface="Symbol"/>
              </a:rPr>
              <a:t>m</a:t>
            </a:r>
            <a:r>
              <a:rPr lang="en-US" sz="1400" baseline="-25000" dirty="0" smtClean="0">
                <a:solidFill>
                  <a:srgbClr val="0000FF"/>
                </a:solidFill>
                <a:sym typeface="Symbol"/>
              </a:rPr>
              <a:t>1</a:t>
            </a:r>
            <a:r>
              <a:rPr lang="en-US" sz="1400" dirty="0" smtClean="0">
                <a:solidFill>
                  <a:srgbClr val="0000FF"/>
                </a:solidFill>
                <a:sym typeface="Symbol"/>
              </a:rPr>
              <a:t> || m’</a:t>
            </a:r>
            <a:r>
              <a:rPr lang="en-US" sz="1400" baseline="-25000" dirty="0" smtClean="0">
                <a:solidFill>
                  <a:srgbClr val="0000FF"/>
                </a:solidFill>
                <a:sym typeface="Symbol"/>
              </a:rPr>
              <a:t>2</a:t>
            </a:r>
            <a:endParaRPr lang="en-US" sz="1400" baseline="-25000" dirty="0" smtClean="0">
              <a:solidFill>
                <a:srgbClr val="0000FF"/>
              </a:solidFill>
            </a:endParaRPr>
          </a:p>
        </p:txBody>
      </p:sp>
      <p:sp>
        <p:nvSpPr>
          <p:cNvPr id="102"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Read the </a:t>
            </a:r>
            <a:r>
              <a:rPr lang="en-US" sz="1400" dirty="0" smtClean="0">
                <a:solidFill>
                  <a:srgbClr val="0000FF"/>
                </a:solidFill>
                <a:sym typeface="Symbol"/>
              </a:rPr>
              <a:t>final byte value b</a:t>
            </a:r>
            <a:endParaRPr lang="en-US" sz="1400" baseline="-25000" dirty="0" smtClean="0">
              <a:solidFill>
                <a:srgbClr val="0000FF"/>
              </a:solidFill>
            </a:endParaRPr>
          </a:p>
        </p:txBody>
      </p:sp>
      <p:sp>
        <p:nvSpPr>
          <p:cNvPr id="10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If the </a:t>
            </a:r>
            <a:r>
              <a:rPr lang="en-US" sz="1400" dirty="0" smtClean="0">
                <a:solidFill>
                  <a:srgbClr val="FF0000"/>
                </a:solidFill>
                <a:sym typeface="Symbol"/>
              </a:rPr>
              <a:t>last b bytes of m’</a:t>
            </a:r>
            <a:r>
              <a:rPr lang="en-US" sz="1400" baseline="-25000" dirty="0" smtClean="0">
                <a:solidFill>
                  <a:srgbClr val="FF0000"/>
                </a:solidFill>
                <a:sym typeface="Symbol"/>
              </a:rPr>
              <a:t>2</a:t>
            </a:r>
            <a:r>
              <a:rPr lang="en-US" sz="1400" dirty="0" smtClean="0">
                <a:solidFill>
                  <a:srgbClr val="FF0000"/>
                </a:solidFill>
                <a:sym typeface="Symbol"/>
              </a:rPr>
              <a:t> </a:t>
            </a:r>
            <a:r>
              <a:rPr lang="en-US" sz="1400" dirty="0" smtClean="0">
                <a:solidFill>
                  <a:srgbClr val="0000FF"/>
                </a:solidFill>
                <a:sym typeface="Symbol"/>
              </a:rPr>
              <a:t>all have value b</a:t>
            </a:r>
            <a:r>
              <a:rPr lang="en-US" sz="1400" dirty="0" smtClean="0">
                <a:sym typeface="Symbol"/>
              </a:rPr>
              <a:t> then strip-off the pad and output m</a:t>
            </a:r>
            <a:endParaRPr lang="en-US" sz="1400" baseline="-25000" dirty="0" smtClean="0">
              <a:solidFill>
                <a:srgbClr val="0000FF"/>
              </a:solidFill>
            </a:endParaRPr>
          </a:p>
        </p:txBody>
      </p:sp>
      <p:sp>
        <p:nvSpPr>
          <p:cNvPr id="104"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Else output bad padding </a:t>
            </a:r>
            <a:r>
              <a:rPr lang="en-US" sz="1400" dirty="0">
                <a:sym typeface="Symbol"/>
              </a:rPr>
              <a:t>(</a:t>
            </a:r>
            <a:r>
              <a:rPr lang="en-US" sz="1400" dirty="0" smtClean="0">
                <a:sym typeface="Symbol"/>
              </a:rPr>
              <a:t>request for re-transmission) </a:t>
            </a:r>
            <a:endParaRPr lang="en-US" sz="1400" baseline="-25000" dirty="0" smtClean="0">
              <a:solidFill>
                <a:srgbClr val="0000FF"/>
              </a:solidFill>
            </a:endParaRPr>
          </a:p>
        </p:txBody>
      </p:sp>
      <p:sp>
        <p:nvSpPr>
          <p:cNvPr id="105"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m</a:t>
            </a:r>
            <a:r>
              <a:rPr lang="en-US" sz="1400" dirty="0" smtClean="0">
                <a:sym typeface="Symbol"/>
              </a:rPr>
              <a:t>’</a:t>
            </a:r>
            <a:r>
              <a:rPr lang="en-US" sz="1400" baseline="-25000" dirty="0" smtClean="0">
                <a:sym typeface="Symbol"/>
              </a:rPr>
              <a:t>2</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2</a:t>
            </a:r>
            <a:r>
              <a:rPr lang="en-US" sz="1400" dirty="0" smtClean="0">
                <a:sym typeface="Symbol"/>
              </a:rPr>
              <a:t>)  c</a:t>
            </a:r>
            <a:r>
              <a:rPr lang="en-US" sz="1400" baseline="-25000" dirty="0" smtClean="0">
                <a:sym typeface="Symbol"/>
              </a:rPr>
              <a:t>1</a:t>
            </a:r>
            <a:endParaRPr lang="en-US" sz="1400" baseline="-25000" dirty="0" smtClean="0">
              <a:solidFill>
                <a:srgbClr val="0000FF"/>
              </a:solidFill>
            </a:endParaRPr>
          </a:p>
        </p:txBody>
      </p:sp>
      <p:sp>
        <p:nvSpPr>
          <p:cNvPr id="106"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a:t>
            </a:r>
            <a:r>
              <a:rPr lang="en-US" sz="1400" baseline="-25000" dirty="0" smtClean="0">
                <a:sym typeface="Symbol"/>
              </a:rPr>
              <a:t>1</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1</a:t>
            </a:r>
            <a:r>
              <a:rPr lang="en-US" sz="1400" dirty="0" smtClean="0">
                <a:sym typeface="Symbol"/>
              </a:rPr>
              <a:t>)  c</a:t>
            </a:r>
            <a:r>
              <a:rPr lang="en-US" sz="1400" baseline="-25000" dirty="0" smtClean="0">
                <a:sym typeface="Symbol"/>
              </a:rPr>
              <a:t>0</a:t>
            </a:r>
            <a:endParaRPr lang="en-US" sz="1400" baseline="-25000" dirty="0" smtClean="0">
              <a:solidFill>
                <a:srgbClr val="0000FF"/>
              </a:solidFill>
            </a:endParaRPr>
          </a:p>
        </p:txBody>
      </p:sp>
    </p:spTree>
    <p:extLst>
      <p:ext uri="{BB962C8B-B14F-4D97-AF65-F5344CB8AC3E}">
        <p14:creationId xmlns:p14="http://schemas.microsoft.com/office/powerpoint/2010/main" val="175588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t>k</a:t>
            </a:r>
            <a:endParaRPr lang="en-US" sz="1400" dirty="0">
              <a:solidFill>
                <a:srgbClr val="0000FF"/>
              </a:solidFill>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Enc</a:t>
              </a:r>
              <a:endParaRPr lang="en-US" sz="1400" dirty="0" smtClean="0">
                <a:solidFill>
                  <a:srgbClr val="0000FF"/>
                </a:solidFill>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m</a:t>
              </a:r>
              <a:endParaRPr lang="en-US" sz="1400" dirty="0" smtClean="0">
                <a:solidFill>
                  <a:srgbClr val="0000FF"/>
                </a:solidFill>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Dec</a:t>
              </a:r>
              <a:endParaRPr lang="en-US" sz="1400" dirty="0" smtClean="0">
                <a:solidFill>
                  <a:srgbClr val="0000FF"/>
                </a:solidFill>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ea typeface="+mj-ea"/>
                <a:cs typeface="+mj-cs"/>
              </a:rPr>
              <a:t>Padding Oracle Attack on CBC Mode </a:t>
            </a:r>
            <a:endParaRPr lang="en-US" sz="3200" kern="0" dirty="0">
              <a:solidFill>
                <a:srgbClr val="009900"/>
              </a:solidFill>
              <a:ea typeface="+mj-ea"/>
              <a:cs typeface="+mj-cs"/>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IV</a:t>
                </a:r>
                <a:endParaRPr lang="en-US" sz="1600" baseline="-25000" dirty="0" smtClean="0">
                  <a:solidFill>
                    <a:srgbClr val="0000FF"/>
                  </a:solidFill>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1</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1</a:t>
                </a:r>
                <a:r>
                  <a:rPr lang="en-US" sz="1600" dirty="0" smtClean="0">
                    <a:sym typeface="Symbol"/>
                  </a:rPr>
                  <a:t>c</a:t>
                </a:r>
                <a:r>
                  <a:rPr lang="en-US" sz="1600" baseline="-25000" dirty="0" smtClean="0">
                    <a:sym typeface="Symbol"/>
                  </a:rPr>
                  <a:t>0</a:t>
                </a:r>
                <a:r>
                  <a:rPr lang="en-US" sz="1600" dirty="0" smtClean="0">
                    <a:sym typeface="Symbol"/>
                  </a:rPr>
                  <a:t>)</a:t>
                </a:r>
                <a:endParaRPr lang="en-US" sz="1600" baseline="-25000" dirty="0" smtClean="0">
                  <a:solidFill>
                    <a:srgbClr val="0000FF"/>
                  </a:solidFill>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0</a:t>
                </a:r>
                <a:r>
                  <a:rPr lang="en-US" sz="1600" dirty="0" smtClean="0">
                    <a:sym typeface="Symbol"/>
                  </a:rPr>
                  <a:t> </a:t>
                </a:r>
                <a:endParaRPr lang="en-US" sz="1600" baseline="-25000" dirty="0" smtClean="0">
                  <a:solidFill>
                    <a:srgbClr val="0000FF"/>
                  </a:solidFill>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2</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2 </a:t>
                </a:r>
                <a:r>
                  <a:rPr lang="en-US" sz="1600" dirty="0" smtClean="0">
                    <a:sym typeface="Symbol"/>
                  </a:rPr>
                  <a:t>c</a:t>
                </a:r>
                <a:r>
                  <a:rPr lang="en-US" sz="1600" baseline="-25000" dirty="0" smtClean="0">
                    <a:sym typeface="Symbol"/>
                  </a:rPr>
                  <a:t>1</a:t>
                </a:r>
                <a:r>
                  <a:rPr lang="en-US" sz="1600" dirty="0" smtClean="0">
                    <a:sym typeface="Symbol"/>
                  </a:rPr>
                  <a:t>)</a:t>
                </a:r>
                <a:endParaRPr lang="en-US" sz="1600" baseline="-25000" dirty="0" smtClean="0">
                  <a:solidFill>
                    <a:srgbClr val="0000FF"/>
                  </a:solidFill>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338377" cy="369332"/>
            </a:xfrm>
            <a:prstGeom prst="rect">
              <a:avLst/>
            </a:prstGeom>
            <a:solidFill>
              <a:srgbClr val="FFFF00"/>
            </a:solidFill>
            <a:ln>
              <a:solidFill>
                <a:schemeClr val="tx1"/>
              </a:solidFill>
            </a:ln>
          </p:spPr>
          <p:txBody>
            <a:bodyPr wrap="none">
              <a:spAutoFit/>
            </a:bodyPr>
            <a:lstStyle/>
            <a:p>
              <a:r>
                <a:rPr lang="en-US" dirty="0" smtClean="0">
                  <a:sym typeface="Symbol"/>
                </a:rPr>
                <a:t>Encryption</a:t>
              </a:r>
              <a:endParaRPr lang="en-US" dirty="0"/>
            </a:p>
          </p:txBody>
        </p:sp>
        <p:sp>
          <p:nvSpPr>
            <p:cNvPr id="235" name="Rectangle 234"/>
            <p:cNvSpPr/>
            <p:nvPr/>
          </p:nvSpPr>
          <p:spPr>
            <a:xfrm>
              <a:off x="5796136" y="539388"/>
              <a:ext cx="1366442" cy="369332"/>
            </a:xfrm>
            <a:prstGeom prst="rect">
              <a:avLst/>
            </a:prstGeom>
            <a:solidFill>
              <a:srgbClr val="FFFF00"/>
            </a:solidFill>
            <a:ln>
              <a:solidFill>
                <a:schemeClr val="tx1"/>
              </a:solidFill>
            </a:ln>
          </p:spPr>
          <p:txBody>
            <a:bodyPr wrap="none">
              <a:spAutoFit/>
            </a:bodyPr>
            <a:lstStyle/>
            <a:p>
              <a:r>
                <a:rPr lang="en-US" dirty="0" smtClean="0">
                  <a:sym typeface="Symbol"/>
                </a:rPr>
                <a:t>Decryption</a:t>
              </a:r>
              <a:endParaRPr lang="en-US" dirty="0"/>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t>k</a:t>
            </a:r>
            <a:endParaRPr lang="en-US" sz="1600" dirty="0">
              <a:solidFill>
                <a:srgbClr val="0000FF"/>
              </a:solidFill>
            </a:endParaRPr>
          </a:p>
        </p:txBody>
      </p:sp>
      <p:sp>
        <p:nvSpPr>
          <p:cNvPr id="129" name="Text Box 7"/>
          <p:cNvSpPr txBox="1">
            <a:spLocks noChangeArrowheads="1"/>
          </p:cNvSpPr>
          <p:nvPr/>
        </p:nvSpPr>
        <p:spPr bwMode="auto">
          <a:xfrm>
            <a:off x="4499992" y="5517233"/>
            <a:ext cx="4644008"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Once b is known attacker knows m</a:t>
            </a:r>
            <a:r>
              <a:rPr lang="en-US" sz="2000" baseline="-25000" dirty="0" smtClean="0">
                <a:sym typeface="Symbol"/>
              </a:rPr>
              <a:t>2</a:t>
            </a:r>
            <a:r>
              <a:rPr lang="en-US" sz="1400" dirty="0" smtClean="0">
                <a:sym typeface="Symbol"/>
              </a:rPr>
              <a:t> is of the form:</a:t>
            </a:r>
            <a:endParaRPr lang="en-US" sz="1400" baseline="-25000" dirty="0" smtClean="0">
              <a:solidFill>
                <a:srgbClr val="0000FF"/>
              </a:solidFill>
            </a:endParaRPr>
          </a:p>
        </p:txBody>
      </p:sp>
      <p:grpSp>
        <p:nvGrpSpPr>
          <p:cNvPr id="133" name="Group 132"/>
          <p:cNvGrpSpPr/>
          <p:nvPr/>
        </p:nvGrpSpPr>
        <p:grpSpPr>
          <a:xfrm>
            <a:off x="6948264" y="6021288"/>
            <a:ext cx="1584176" cy="432048"/>
            <a:chOff x="6948264" y="5733256"/>
            <a:chExt cx="1584176" cy="432048"/>
          </a:xfrm>
        </p:grpSpPr>
        <p:sp>
          <p:nvSpPr>
            <p:cNvPr id="135" name="Rectangle 134"/>
            <p:cNvSpPr/>
            <p:nvPr/>
          </p:nvSpPr>
          <p:spPr>
            <a:xfrm>
              <a:off x="694826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137" name="Group 92"/>
            <p:cNvGrpSpPr/>
            <p:nvPr/>
          </p:nvGrpSpPr>
          <p:grpSpPr>
            <a:xfrm>
              <a:off x="7524328" y="5733256"/>
              <a:ext cx="1008112" cy="432048"/>
              <a:chOff x="3995936" y="1556792"/>
              <a:chExt cx="1008112" cy="432048"/>
            </a:xfrm>
          </p:grpSpPr>
          <p:sp>
            <p:nvSpPr>
              <p:cNvPr id="140" name="Rectangle 139"/>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3"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4" name="Straight Connector 143"/>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9" name="Straight Connector 148"/>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2" name="Straight Connector 151"/>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sp>
          <p:nvSpPr>
            <p:cNvPr id="138" name="Rectangle 137"/>
            <p:cNvSpPr/>
            <p:nvPr/>
          </p:nvSpPr>
          <p:spPr>
            <a:xfrm>
              <a:off x="7236296" y="5733256"/>
              <a:ext cx="28803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Text Box 7"/>
            <p:cNvSpPr txBox="1">
              <a:spLocks noChangeArrowheads="1"/>
            </p:cNvSpPr>
            <p:nvPr/>
          </p:nvSpPr>
          <p:spPr bwMode="auto">
            <a:xfrm>
              <a:off x="7236296" y="5785519"/>
              <a:ext cx="288031" cy="307777"/>
            </a:xfrm>
            <a:prstGeom prst="rect">
              <a:avLst/>
            </a:prstGeom>
            <a:solidFill>
              <a:srgbClr val="FF0000"/>
            </a:solidFill>
            <a:ln w="9525">
              <a:noFill/>
              <a:miter lim="800000"/>
              <a:headEnd/>
              <a:tailEnd/>
            </a:ln>
          </p:spPr>
          <p:txBody>
            <a:bodyPr wrap="square">
              <a:spAutoFit/>
            </a:bodyPr>
            <a:lstStyle/>
            <a:p>
              <a:pPr>
                <a:spcBef>
                  <a:spcPct val="50000"/>
                </a:spcBef>
              </a:pPr>
              <a:r>
                <a:rPr lang="en-US" sz="1400" dirty="0" smtClean="0">
                  <a:sym typeface="Symbol"/>
                </a:rPr>
                <a:t>B</a:t>
              </a:r>
            </a:p>
          </p:txBody>
        </p:sp>
      </p:grpSp>
      <p:sp>
        <p:nvSpPr>
          <p:cNvPr id="115"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Decrypt as per usual CBC-mode decryption and obtain </a:t>
            </a:r>
            <a:r>
              <a:rPr lang="en-US" sz="1400" dirty="0" smtClean="0">
                <a:solidFill>
                  <a:srgbClr val="0000FF"/>
                </a:solidFill>
                <a:sym typeface="Symbol"/>
              </a:rPr>
              <a:t>m</a:t>
            </a:r>
            <a:r>
              <a:rPr lang="en-US" sz="1400" baseline="-25000" dirty="0" smtClean="0">
                <a:solidFill>
                  <a:srgbClr val="0000FF"/>
                </a:solidFill>
                <a:sym typeface="Symbol"/>
              </a:rPr>
              <a:t>1</a:t>
            </a:r>
            <a:r>
              <a:rPr lang="en-US" sz="1400" dirty="0" smtClean="0">
                <a:solidFill>
                  <a:srgbClr val="0000FF"/>
                </a:solidFill>
                <a:sym typeface="Symbol"/>
              </a:rPr>
              <a:t> || m’</a:t>
            </a:r>
            <a:r>
              <a:rPr lang="en-US" sz="1400" baseline="-25000" dirty="0" smtClean="0">
                <a:solidFill>
                  <a:srgbClr val="0000FF"/>
                </a:solidFill>
                <a:sym typeface="Symbol"/>
              </a:rPr>
              <a:t>2</a:t>
            </a:r>
            <a:endParaRPr lang="en-US" sz="1400" baseline="-25000" dirty="0" smtClean="0">
              <a:solidFill>
                <a:srgbClr val="0000FF"/>
              </a:solidFill>
            </a:endParaRPr>
          </a:p>
        </p:txBody>
      </p:sp>
      <p:sp>
        <p:nvSpPr>
          <p:cNvPr id="117"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Read the </a:t>
            </a:r>
            <a:r>
              <a:rPr lang="en-US" sz="1400" dirty="0" smtClean="0">
                <a:solidFill>
                  <a:srgbClr val="0000FF"/>
                </a:solidFill>
                <a:sym typeface="Symbol"/>
              </a:rPr>
              <a:t>final byte value b</a:t>
            </a:r>
            <a:endParaRPr lang="en-US" sz="1400" baseline="-25000" dirty="0" smtClean="0">
              <a:solidFill>
                <a:srgbClr val="0000FF"/>
              </a:solidFill>
            </a:endParaRPr>
          </a:p>
        </p:txBody>
      </p:sp>
      <p:sp>
        <p:nvSpPr>
          <p:cNvPr id="120"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If the </a:t>
            </a:r>
            <a:r>
              <a:rPr lang="en-US" sz="1400" dirty="0" smtClean="0">
                <a:solidFill>
                  <a:srgbClr val="FF0000"/>
                </a:solidFill>
                <a:sym typeface="Symbol"/>
              </a:rPr>
              <a:t>last b bytes of m’</a:t>
            </a:r>
            <a:r>
              <a:rPr lang="en-US" sz="1400" baseline="-25000" dirty="0" smtClean="0">
                <a:solidFill>
                  <a:srgbClr val="FF0000"/>
                </a:solidFill>
                <a:sym typeface="Symbol"/>
              </a:rPr>
              <a:t>2</a:t>
            </a:r>
            <a:r>
              <a:rPr lang="en-US" sz="1400" dirty="0" smtClean="0">
                <a:solidFill>
                  <a:srgbClr val="FF0000"/>
                </a:solidFill>
                <a:sym typeface="Symbol"/>
              </a:rPr>
              <a:t> </a:t>
            </a:r>
            <a:r>
              <a:rPr lang="en-US" sz="1400" dirty="0" smtClean="0">
                <a:solidFill>
                  <a:srgbClr val="0000FF"/>
                </a:solidFill>
                <a:sym typeface="Symbol"/>
              </a:rPr>
              <a:t>all have value b</a:t>
            </a:r>
            <a:r>
              <a:rPr lang="en-US" sz="1400" dirty="0" smtClean="0">
                <a:sym typeface="Symbol"/>
              </a:rPr>
              <a:t> then strip-off the pad and output m</a:t>
            </a:r>
            <a:endParaRPr lang="en-US" sz="1400" baseline="-25000" dirty="0" smtClean="0">
              <a:solidFill>
                <a:srgbClr val="0000FF"/>
              </a:solidFill>
            </a:endParaRPr>
          </a:p>
        </p:txBody>
      </p:sp>
      <p:sp>
        <p:nvSpPr>
          <p:cNvPr id="121"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Else output bad padding </a:t>
            </a:r>
            <a:r>
              <a:rPr lang="en-US" sz="1400" dirty="0">
                <a:sym typeface="Symbol"/>
              </a:rPr>
              <a:t>(</a:t>
            </a:r>
            <a:r>
              <a:rPr lang="en-US" sz="1400" dirty="0" smtClean="0">
                <a:sym typeface="Symbol"/>
              </a:rPr>
              <a:t>request for re-transmission) </a:t>
            </a:r>
            <a:endParaRPr lang="en-US" sz="1400" baseline="-25000" dirty="0" smtClean="0">
              <a:solidFill>
                <a:srgbClr val="0000FF"/>
              </a:solidFill>
            </a:endParaRPr>
          </a:p>
        </p:txBody>
      </p:sp>
      <p:sp>
        <p:nvSpPr>
          <p:cNvPr id="122"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m</a:t>
            </a:r>
            <a:r>
              <a:rPr lang="en-US" sz="1400" dirty="0" smtClean="0">
                <a:sym typeface="Symbol"/>
              </a:rPr>
              <a:t>’</a:t>
            </a:r>
            <a:r>
              <a:rPr lang="en-US" sz="1400" baseline="-25000" dirty="0" smtClean="0">
                <a:sym typeface="Symbol"/>
              </a:rPr>
              <a:t>2</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2</a:t>
            </a:r>
            <a:r>
              <a:rPr lang="en-US" sz="1400" dirty="0" smtClean="0">
                <a:sym typeface="Symbol"/>
              </a:rPr>
              <a:t>)  c</a:t>
            </a:r>
            <a:r>
              <a:rPr lang="en-US" sz="1400" baseline="-25000" dirty="0" smtClean="0">
                <a:sym typeface="Symbol"/>
              </a:rPr>
              <a:t>1</a:t>
            </a:r>
            <a:endParaRPr lang="en-US" sz="1400" baseline="-25000" dirty="0" smtClean="0">
              <a:solidFill>
                <a:srgbClr val="0000FF"/>
              </a:solidFill>
            </a:endParaRPr>
          </a:p>
        </p:txBody>
      </p:sp>
      <p:sp>
        <p:nvSpPr>
          <p:cNvPr id="123"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a:t>
            </a:r>
            <a:r>
              <a:rPr lang="en-US" sz="1400" baseline="-25000" dirty="0" smtClean="0">
                <a:sym typeface="Symbol"/>
              </a:rPr>
              <a:t>1</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1</a:t>
            </a:r>
            <a:r>
              <a:rPr lang="en-US" sz="1400" dirty="0" smtClean="0">
                <a:sym typeface="Symbol"/>
              </a:rPr>
              <a:t>)  c</a:t>
            </a:r>
            <a:r>
              <a:rPr lang="en-US" sz="1400" baseline="-25000" dirty="0" smtClean="0">
                <a:sym typeface="Symbol"/>
              </a:rPr>
              <a:t>0</a:t>
            </a:r>
            <a:endParaRPr lang="en-US" sz="1400" baseline="-25000" dirty="0" smtClean="0">
              <a:solidFill>
                <a:srgbClr val="0000FF"/>
              </a:solidFill>
            </a:endParaRPr>
          </a:p>
        </p:txBody>
      </p:sp>
    </p:spTree>
    <p:extLst>
      <p:ext uri="{BB962C8B-B14F-4D97-AF65-F5344CB8AC3E}">
        <p14:creationId xmlns:p14="http://schemas.microsoft.com/office/powerpoint/2010/main" val="22650036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t>k</a:t>
            </a:r>
            <a:endParaRPr lang="en-US" sz="1400" dirty="0">
              <a:solidFill>
                <a:srgbClr val="0000FF"/>
              </a:solidFill>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Enc</a:t>
              </a:r>
              <a:endParaRPr lang="en-US" sz="1400" dirty="0" smtClean="0">
                <a:solidFill>
                  <a:srgbClr val="0000FF"/>
                </a:solidFill>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m</a:t>
              </a:r>
              <a:endParaRPr lang="en-US" sz="1400" dirty="0" smtClean="0">
                <a:solidFill>
                  <a:srgbClr val="0000FF"/>
                </a:solidFill>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Dec</a:t>
              </a:r>
              <a:endParaRPr lang="en-US" sz="1400" dirty="0" smtClean="0">
                <a:solidFill>
                  <a:srgbClr val="0000FF"/>
                </a:solidFill>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ea typeface="+mj-ea"/>
                <a:cs typeface="+mj-cs"/>
              </a:rPr>
              <a:t>Padding Oracle Attack on CBC Mode </a:t>
            </a:r>
            <a:endParaRPr lang="en-US" sz="3200" kern="0" dirty="0">
              <a:solidFill>
                <a:srgbClr val="009900"/>
              </a:solidFill>
              <a:ea typeface="+mj-ea"/>
              <a:cs typeface="+mj-cs"/>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IV</a:t>
                </a:r>
                <a:endParaRPr lang="en-US" sz="1600" baseline="-25000" dirty="0" smtClean="0">
                  <a:solidFill>
                    <a:srgbClr val="0000FF"/>
                  </a:solidFill>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1</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1</a:t>
                </a:r>
                <a:r>
                  <a:rPr lang="en-US" sz="1600" dirty="0" smtClean="0">
                    <a:sym typeface="Symbol"/>
                  </a:rPr>
                  <a:t>c</a:t>
                </a:r>
                <a:r>
                  <a:rPr lang="en-US" sz="1600" baseline="-25000" dirty="0" smtClean="0">
                    <a:sym typeface="Symbol"/>
                  </a:rPr>
                  <a:t>0</a:t>
                </a:r>
                <a:r>
                  <a:rPr lang="en-US" sz="1600" dirty="0" smtClean="0">
                    <a:sym typeface="Symbol"/>
                  </a:rPr>
                  <a:t>)</a:t>
                </a:r>
                <a:endParaRPr lang="en-US" sz="1600" baseline="-25000" dirty="0" smtClean="0">
                  <a:solidFill>
                    <a:srgbClr val="0000FF"/>
                  </a:solidFill>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0</a:t>
                </a:r>
                <a:r>
                  <a:rPr lang="en-US" sz="1600" dirty="0" smtClean="0">
                    <a:sym typeface="Symbol"/>
                  </a:rPr>
                  <a:t> </a:t>
                </a:r>
                <a:endParaRPr lang="en-US" sz="1600" baseline="-25000" dirty="0" smtClean="0">
                  <a:solidFill>
                    <a:srgbClr val="0000FF"/>
                  </a:solidFill>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2</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2 </a:t>
                </a:r>
                <a:r>
                  <a:rPr lang="en-US" sz="1600" dirty="0" smtClean="0">
                    <a:sym typeface="Symbol"/>
                  </a:rPr>
                  <a:t>c</a:t>
                </a:r>
                <a:r>
                  <a:rPr lang="en-US" sz="1600" baseline="-25000" dirty="0" smtClean="0">
                    <a:sym typeface="Symbol"/>
                  </a:rPr>
                  <a:t>1</a:t>
                </a:r>
                <a:r>
                  <a:rPr lang="en-US" sz="1600" dirty="0" smtClean="0">
                    <a:sym typeface="Symbol"/>
                  </a:rPr>
                  <a:t>)</a:t>
                </a:r>
                <a:endParaRPr lang="en-US" sz="1600" baseline="-25000" dirty="0" smtClean="0">
                  <a:solidFill>
                    <a:srgbClr val="0000FF"/>
                  </a:solidFill>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338377" cy="369332"/>
            </a:xfrm>
            <a:prstGeom prst="rect">
              <a:avLst/>
            </a:prstGeom>
            <a:solidFill>
              <a:srgbClr val="FFFF00"/>
            </a:solidFill>
            <a:ln>
              <a:solidFill>
                <a:schemeClr val="tx1"/>
              </a:solidFill>
            </a:ln>
          </p:spPr>
          <p:txBody>
            <a:bodyPr wrap="none">
              <a:spAutoFit/>
            </a:bodyPr>
            <a:lstStyle/>
            <a:p>
              <a:r>
                <a:rPr lang="en-US" dirty="0" smtClean="0">
                  <a:sym typeface="Symbol"/>
                </a:rPr>
                <a:t>Encryption</a:t>
              </a:r>
              <a:endParaRPr lang="en-US" dirty="0"/>
            </a:p>
          </p:txBody>
        </p:sp>
        <p:sp>
          <p:nvSpPr>
            <p:cNvPr id="235" name="Rectangle 234"/>
            <p:cNvSpPr/>
            <p:nvPr/>
          </p:nvSpPr>
          <p:spPr>
            <a:xfrm>
              <a:off x="5796136" y="539388"/>
              <a:ext cx="1366442" cy="369332"/>
            </a:xfrm>
            <a:prstGeom prst="rect">
              <a:avLst/>
            </a:prstGeom>
            <a:solidFill>
              <a:srgbClr val="FFFF00"/>
            </a:solidFill>
            <a:ln>
              <a:solidFill>
                <a:schemeClr val="tx1"/>
              </a:solidFill>
            </a:ln>
          </p:spPr>
          <p:txBody>
            <a:bodyPr wrap="none">
              <a:spAutoFit/>
            </a:bodyPr>
            <a:lstStyle/>
            <a:p>
              <a:r>
                <a:rPr lang="en-US" dirty="0" smtClean="0">
                  <a:sym typeface="Symbol"/>
                </a:rPr>
                <a:t>Decryption</a:t>
              </a:r>
              <a:endParaRPr lang="en-US" dirty="0"/>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t>k</a:t>
            </a:r>
            <a:endParaRPr lang="en-US" sz="1600" dirty="0">
              <a:solidFill>
                <a:srgbClr val="0000FF"/>
              </a:solidFill>
            </a:endParaRPr>
          </a:p>
        </p:txBody>
      </p:sp>
      <p:grpSp>
        <p:nvGrpSpPr>
          <p:cNvPr id="115" name="Group 114"/>
          <p:cNvGrpSpPr/>
          <p:nvPr/>
        </p:nvGrpSpPr>
        <p:grpSpPr>
          <a:xfrm>
            <a:off x="395536" y="6237312"/>
            <a:ext cx="1584176" cy="432048"/>
            <a:chOff x="6948264" y="5733256"/>
            <a:chExt cx="1584176" cy="432048"/>
          </a:xfrm>
        </p:grpSpPr>
        <p:sp>
          <p:nvSpPr>
            <p:cNvPr id="117" name="Rectangle 116"/>
            <p:cNvSpPr/>
            <p:nvPr/>
          </p:nvSpPr>
          <p:spPr>
            <a:xfrm>
              <a:off x="694826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120" name="Group 92"/>
            <p:cNvGrpSpPr/>
            <p:nvPr/>
          </p:nvGrpSpPr>
          <p:grpSpPr>
            <a:xfrm>
              <a:off x="7524328" y="5733256"/>
              <a:ext cx="1008112" cy="432048"/>
              <a:chOff x="3995936" y="1556792"/>
              <a:chExt cx="1008112" cy="432048"/>
            </a:xfrm>
          </p:grpSpPr>
          <p:sp>
            <p:nvSpPr>
              <p:cNvPr id="123" name="Rectangle 122"/>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4" name="Straight Connector 153"/>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8" name="Straight Connector 157"/>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60" name="Straight Connector 15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sp>
          <p:nvSpPr>
            <p:cNvPr id="121" name="Rectangle 120"/>
            <p:cNvSpPr/>
            <p:nvPr/>
          </p:nvSpPr>
          <p:spPr>
            <a:xfrm>
              <a:off x="7236296" y="5733256"/>
              <a:ext cx="28803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2" name="Text Box 7"/>
            <p:cNvSpPr txBox="1">
              <a:spLocks noChangeArrowheads="1"/>
            </p:cNvSpPr>
            <p:nvPr/>
          </p:nvSpPr>
          <p:spPr bwMode="auto">
            <a:xfrm>
              <a:off x="7236296" y="5785519"/>
              <a:ext cx="288031" cy="307777"/>
            </a:xfrm>
            <a:prstGeom prst="rect">
              <a:avLst/>
            </a:prstGeom>
            <a:solidFill>
              <a:srgbClr val="FF0000"/>
            </a:solidFill>
            <a:ln w="9525">
              <a:noFill/>
              <a:miter lim="800000"/>
              <a:headEnd/>
              <a:tailEnd/>
            </a:ln>
          </p:spPr>
          <p:txBody>
            <a:bodyPr wrap="square">
              <a:spAutoFit/>
            </a:bodyPr>
            <a:lstStyle/>
            <a:p>
              <a:pPr>
                <a:spcBef>
                  <a:spcPct val="50000"/>
                </a:spcBef>
              </a:pPr>
              <a:r>
                <a:rPr lang="en-US" sz="1400" dirty="0" smtClean="0">
                  <a:sym typeface="Symbol"/>
                </a:rPr>
                <a:t>B</a:t>
              </a:r>
            </a:p>
          </p:txBody>
        </p:sp>
      </p:grpSp>
      <p:grpSp>
        <p:nvGrpSpPr>
          <p:cNvPr id="162" name="Group 103"/>
          <p:cNvGrpSpPr/>
          <p:nvPr/>
        </p:nvGrpSpPr>
        <p:grpSpPr>
          <a:xfrm>
            <a:off x="4427984" y="4581128"/>
            <a:ext cx="2160240" cy="432048"/>
            <a:chOff x="5364088" y="6165304"/>
            <a:chExt cx="2160240" cy="432048"/>
          </a:xfrm>
        </p:grpSpPr>
        <p:grpSp>
          <p:nvGrpSpPr>
            <p:cNvPr id="165" name="Group 231"/>
            <p:cNvGrpSpPr/>
            <p:nvPr/>
          </p:nvGrpSpPr>
          <p:grpSpPr>
            <a:xfrm>
              <a:off x="5364088" y="6165304"/>
              <a:ext cx="2160240" cy="432048"/>
              <a:chOff x="1979712" y="1686406"/>
              <a:chExt cx="3240360" cy="518458"/>
            </a:xfrm>
          </p:grpSpPr>
          <p:sp>
            <p:nvSpPr>
              <p:cNvPr id="167" name="Rectangle 166"/>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68" name="Straight Connector 167"/>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 Box 7"/>
              <p:cNvSpPr txBox="1">
                <a:spLocks noChangeArrowheads="1"/>
              </p:cNvSpPr>
              <p:nvPr/>
            </p:nvSpPr>
            <p:spPr bwMode="auto">
              <a:xfrm>
                <a:off x="2195736"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185"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sp>
          <p:nvSpPr>
            <p:cNvPr id="166" name="Rectangle 165"/>
            <p:cNvSpPr/>
            <p:nvPr/>
          </p:nvSpPr>
          <p:spPr>
            <a:xfrm>
              <a:off x="608416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grpSp>
      <p:grpSp>
        <p:nvGrpSpPr>
          <p:cNvPr id="186" name="Group 110"/>
          <p:cNvGrpSpPr/>
          <p:nvPr/>
        </p:nvGrpSpPr>
        <p:grpSpPr>
          <a:xfrm>
            <a:off x="3707904" y="4797152"/>
            <a:ext cx="720080" cy="864096"/>
            <a:chOff x="3923928" y="4797152"/>
            <a:chExt cx="720080" cy="864096"/>
          </a:xfrm>
        </p:grpSpPr>
        <p:cxnSp>
          <p:nvCxnSpPr>
            <p:cNvPr id="189" name="Straight Arrow Connector 188"/>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Text Box 7"/>
          <p:cNvSpPr txBox="1">
            <a:spLocks noChangeArrowheads="1"/>
          </p:cNvSpPr>
          <p:nvPr/>
        </p:nvSpPr>
        <p:spPr bwMode="auto">
          <a:xfrm>
            <a:off x="3707904" y="4022194"/>
            <a:ext cx="3528392" cy="630942"/>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sym typeface="Symbol"/>
              </a:rPr>
              <a:t>Last b+1 bytes of c</a:t>
            </a:r>
            <a:r>
              <a:rPr lang="en-US" sz="1400" baseline="-25000" dirty="0" smtClean="0">
                <a:solidFill>
                  <a:srgbClr val="FF0000"/>
                </a:solidFill>
                <a:sym typeface="Symbol"/>
              </a:rPr>
              <a:t>1</a:t>
            </a:r>
            <a:r>
              <a:rPr lang="en-US" sz="1400" dirty="0" smtClean="0">
                <a:solidFill>
                  <a:srgbClr val="FF0000"/>
                </a:solidFill>
                <a:sym typeface="Symbol"/>
              </a:rPr>
              <a:t> changed by </a:t>
            </a:r>
            <a:r>
              <a:rPr lang="en-US" sz="1400" baseline="-25000" dirty="0" smtClean="0">
                <a:solidFill>
                  <a:srgbClr val="FF0000"/>
                </a:solidFill>
                <a:sym typeface="Symbol"/>
              </a:rPr>
              <a:t>1</a:t>
            </a:r>
          </a:p>
          <a:p>
            <a:pPr marL="285750" indent="-285750">
              <a:spcBef>
                <a:spcPct val="50000"/>
              </a:spcBef>
            </a:pPr>
            <a:r>
              <a:rPr lang="en-US" sz="1400" dirty="0" smtClean="0">
                <a:solidFill>
                  <a:srgbClr val="FF0000"/>
                </a:solidFill>
                <a:sym typeface="Symbol"/>
              </a:rPr>
              <a:t> </a:t>
            </a:r>
            <a:r>
              <a:rPr lang="en-US" sz="1400" dirty="0" smtClean="0">
                <a:sym typeface="Symbol"/>
              </a:rPr>
              <a:t></a:t>
            </a:r>
            <a:r>
              <a:rPr lang="en-US" sz="1400" baseline="-25000" dirty="0" smtClean="0">
                <a:sym typeface="Symbol"/>
              </a:rPr>
              <a:t>1</a:t>
            </a:r>
            <a:r>
              <a:rPr lang="en-US" sz="1400" dirty="0" smtClean="0">
                <a:sym typeface="Symbol"/>
              </a:rPr>
              <a:t> </a:t>
            </a:r>
            <a:r>
              <a:rPr lang="en-US" sz="1400" dirty="0">
                <a:sym typeface="Symbol"/>
              </a:rPr>
              <a:t>= (000…  </a:t>
            </a:r>
            <a:r>
              <a:rPr lang="en-US" sz="1400" u="sng" dirty="0" smtClean="0">
                <a:sym typeface="Symbol"/>
              </a:rPr>
              <a:t>1</a:t>
            </a:r>
            <a:r>
              <a:rPr lang="en-US" sz="1400" dirty="0" smtClean="0">
                <a:sym typeface="Symbol"/>
              </a:rPr>
              <a:t> </a:t>
            </a:r>
            <a:r>
              <a:rPr lang="en-US" sz="1400" u="sng" dirty="0">
                <a:sym typeface="Symbol"/>
              </a:rPr>
              <a:t>(b+1)b</a:t>
            </a:r>
            <a:r>
              <a:rPr lang="en-US" sz="1400" dirty="0">
                <a:sym typeface="Symbol"/>
              </a:rPr>
              <a:t> </a:t>
            </a:r>
            <a:r>
              <a:rPr lang="en-US" sz="1400" u="sng" dirty="0">
                <a:sym typeface="Symbol"/>
              </a:rPr>
              <a:t>(b+1)b</a:t>
            </a:r>
            <a:r>
              <a:rPr lang="en-US" sz="1400" dirty="0">
                <a:sym typeface="Symbol"/>
              </a:rPr>
              <a:t> </a:t>
            </a:r>
            <a:r>
              <a:rPr lang="en-US" sz="1400" u="sng" dirty="0">
                <a:sym typeface="Symbol"/>
              </a:rPr>
              <a:t>(b+1) b</a:t>
            </a:r>
            <a:r>
              <a:rPr lang="en-US" sz="1400" dirty="0" smtClean="0">
                <a:sym typeface="Symbol"/>
              </a:rPr>
              <a:t>)</a:t>
            </a:r>
            <a:endParaRPr lang="en-US" sz="1400" baseline="-25000" dirty="0">
              <a:solidFill>
                <a:srgbClr val="0000FF"/>
              </a:solidFill>
            </a:endParaRPr>
          </a:p>
        </p:txBody>
      </p:sp>
      <p:cxnSp>
        <p:nvCxnSpPr>
          <p:cNvPr id="200" name="Straight Arrow Connector 199"/>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5300464" y="4653136"/>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sp>
        <p:nvSpPr>
          <p:cNvPr id="202" name="Rectangle 201"/>
          <p:cNvSpPr/>
          <p:nvPr/>
        </p:nvSpPr>
        <p:spPr>
          <a:xfrm>
            <a:off x="5452864" y="4653136"/>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grpSp>
        <p:nvGrpSpPr>
          <p:cNvPr id="203" name="Group 166"/>
          <p:cNvGrpSpPr/>
          <p:nvPr/>
        </p:nvGrpSpPr>
        <p:grpSpPr>
          <a:xfrm>
            <a:off x="6084168" y="5229200"/>
            <a:ext cx="2304256" cy="307777"/>
            <a:chOff x="6084168" y="5229200"/>
            <a:chExt cx="2304256" cy="307777"/>
          </a:xfrm>
        </p:grpSpPr>
        <p:cxnSp>
          <p:nvCxnSpPr>
            <p:cNvPr id="204" name="Straight Arrow Connector 203"/>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2"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Success/Failure</a:t>
              </a:r>
              <a:endParaRPr lang="en-US" sz="1400" baseline="-25000" dirty="0" smtClean="0">
                <a:solidFill>
                  <a:srgbClr val="0000FF"/>
                </a:solidFill>
              </a:endParaRPr>
            </a:p>
          </p:txBody>
        </p:sp>
      </p:grpSp>
      <p:sp>
        <p:nvSpPr>
          <p:cNvPr id="243" name="Text Box 7"/>
          <p:cNvSpPr txBox="1">
            <a:spLocks noChangeArrowheads="1"/>
          </p:cNvSpPr>
          <p:nvPr/>
        </p:nvSpPr>
        <p:spPr bwMode="auto">
          <a:xfrm>
            <a:off x="971600" y="5733256"/>
            <a:ext cx="199945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B = b / B </a:t>
            </a:r>
            <a:r>
              <a:rPr lang="en-US" sz="1400" dirty="0">
                <a:solidFill>
                  <a:srgbClr val="0000FF"/>
                </a:solidFill>
                <a:sym typeface="Symbol"/>
              </a:rPr>
              <a:t></a:t>
            </a:r>
            <a:r>
              <a:rPr lang="en-US" sz="1400" dirty="0" smtClean="0">
                <a:sym typeface="Symbol"/>
              </a:rPr>
              <a:t> b</a:t>
            </a:r>
            <a:endParaRPr lang="en-US" sz="1400" baseline="-25000" dirty="0" smtClean="0">
              <a:solidFill>
                <a:srgbClr val="0000FF"/>
              </a:solidFill>
            </a:endParaRPr>
          </a:p>
        </p:txBody>
      </p:sp>
      <p:grpSp>
        <p:nvGrpSpPr>
          <p:cNvPr id="244" name="Group 243"/>
          <p:cNvGrpSpPr/>
          <p:nvPr/>
        </p:nvGrpSpPr>
        <p:grpSpPr>
          <a:xfrm>
            <a:off x="7380312" y="5733256"/>
            <a:ext cx="1852529" cy="432048"/>
            <a:chOff x="4788024" y="6165304"/>
            <a:chExt cx="1852529" cy="432048"/>
          </a:xfrm>
        </p:grpSpPr>
        <p:grpSp>
          <p:nvGrpSpPr>
            <p:cNvPr id="245" name="Group 244"/>
            <p:cNvGrpSpPr/>
            <p:nvPr/>
          </p:nvGrpSpPr>
          <p:grpSpPr>
            <a:xfrm>
              <a:off x="4788024" y="6165304"/>
              <a:ext cx="1728192" cy="432048"/>
              <a:chOff x="6588224" y="5733256"/>
              <a:chExt cx="1728192" cy="432048"/>
            </a:xfrm>
          </p:grpSpPr>
          <p:sp>
            <p:nvSpPr>
              <p:cNvPr id="249" name="Rectangle 248"/>
              <p:cNvSpPr/>
              <p:nvPr/>
            </p:nvSpPr>
            <p:spPr>
              <a:xfrm>
                <a:off x="658822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50" name="Group 92"/>
              <p:cNvGrpSpPr/>
              <p:nvPr/>
            </p:nvGrpSpPr>
            <p:grpSpPr>
              <a:xfrm>
                <a:off x="7092280" y="5733256"/>
                <a:ext cx="1224136" cy="432048"/>
                <a:chOff x="3923928" y="1556792"/>
                <a:chExt cx="1224136" cy="432048"/>
              </a:xfrm>
            </p:grpSpPr>
            <p:sp>
              <p:nvSpPr>
                <p:cNvPr id="253" name="Rectangle 252"/>
                <p:cNvSpPr/>
                <p:nvPr/>
              </p:nvSpPr>
              <p:spPr>
                <a:xfrm>
                  <a:off x="3995936" y="1556792"/>
                  <a:ext cx="1152128"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4" name="Text Box 7"/>
                <p:cNvSpPr txBox="1">
                  <a:spLocks noChangeArrowheads="1"/>
                </p:cNvSpPr>
                <p:nvPr/>
              </p:nvSpPr>
              <p:spPr bwMode="auto">
                <a:xfrm>
                  <a:off x="3923928" y="1681063"/>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b+1</a:t>
                  </a:r>
                  <a:endParaRPr lang="en-US" sz="1400" baseline="-25000" dirty="0" smtClean="0">
                    <a:solidFill>
                      <a:srgbClr val="0000FF"/>
                    </a:solidFill>
                  </a:endParaRPr>
                </a:p>
              </p:txBody>
            </p:sp>
            <p:cxnSp>
              <p:nvCxnSpPr>
                <p:cNvPr id="255" name="Straight Connector 254"/>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572000"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860032"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Rectangle 250"/>
              <p:cNvSpPr/>
              <p:nvPr/>
            </p:nvSpPr>
            <p:spPr>
              <a:xfrm>
                <a:off x="6876256" y="5733256"/>
                <a:ext cx="288032" cy="432048"/>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2" name="Text Box 7"/>
              <p:cNvSpPr txBox="1">
                <a:spLocks noChangeArrowheads="1"/>
              </p:cNvSpPr>
              <p:nvPr/>
            </p:nvSpPr>
            <p:spPr bwMode="auto">
              <a:xfrm>
                <a:off x="6804248" y="5888305"/>
                <a:ext cx="432048" cy="276999"/>
              </a:xfrm>
              <a:prstGeom prst="rect">
                <a:avLst/>
              </a:prstGeom>
              <a:noFill/>
              <a:ln w="9525">
                <a:noFill/>
                <a:miter lim="800000"/>
                <a:headEnd/>
                <a:tailEnd/>
              </a:ln>
            </p:spPr>
            <p:txBody>
              <a:bodyPr wrap="square">
                <a:spAutoFit/>
              </a:bodyPr>
              <a:lstStyle/>
              <a:p>
                <a:pPr>
                  <a:spcBef>
                    <a:spcPct val="50000"/>
                  </a:spcBef>
                </a:pPr>
                <a:r>
                  <a:rPr lang="en-US" sz="1200" dirty="0" smtClean="0">
                    <a:sym typeface="Symbol"/>
                  </a:rPr>
                  <a:t>B+1</a:t>
                </a:r>
                <a:endParaRPr lang="en-US" sz="1200" baseline="-25000" dirty="0" smtClean="0">
                  <a:solidFill>
                    <a:srgbClr val="0000FF"/>
                  </a:solidFill>
                </a:endParaRPr>
              </a:p>
            </p:txBody>
          </p:sp>
        </p:grpSp>
        <p:sp>
          <p:nvSpPr>
            <p:cNvPr id="246" name="Text Box 7"/>
            <p:cNvSpPr txBox="1">
              <a:spLocks noChangeArrowheads="1"/>
            </p:cNvSpPr>
            <p:nvPr/>
          </p:nvSpPr>
          <p:spPr bwMode="auto">
            <a:xfrm>
              <a:off x="5580112"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b+1</a:t>
              </a:r>
              <a:endParaRPr lang="en-US" sz="1400" baseline="-25000" dirty="0" smtClean="0">
                <a:solidFill>
                  <a:srgbClr val="0000FF"/>
                </a:solidFill>
              </a:endParaRPr>
            </a:p>
          </p:txBody>
        </p:sp>
        <p:sp>
          <p:nvSpPr>
            <p:cNvPr id="247" name="Text Box 7"/>
            <p:cNvSpPr txBox="1">
              <a:spLocks noChangeArrowheads="1"/>
            </p:cNvSpPr>
            <p:nvPr/>
          </p:nvSpPr>
          <p:spPr bwMode="auto">
            <a:xfrm>
              <a:off x="5868144"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b+1</a:t>
              </a:r>
              <a:endParaRPr lang="en-US" sz="1400" baseline="-25000" dirty="0" smtClean="0">
                <a:solidFill>
                  <a:srgbClr val="0000FF"/>
                </a:solidFill>
              </a:endParaRPr>
            </a:p>
          </p:txBody>
        </p:sp>
        <p:sp>
          <p:nvSpPr>
            <p:cNvPr id="248" name="Text Box 7"/>
            <p:cNvSpPr txBox="1">
              <a:spLocks noChangeArrowheads="1"/>
            </p:cNvSpPr>
            <p:nvPr/>
          </p:nvSpPr>
          <p:spPr bwMode="auto">
            <a:xfrm>
              <a:off x="6156176"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b+1</a:t>
              </a:r>
              <a:endParaRPr lang="en-US" sz="1400" baseline="-25000" dirty="0" smtClean="0">
                <a:solidFill>
                  <a:srgbClr val="0000FF"/>
                </a:solidFill>
              </a:endParaRPr>
            </a:p>
          </p:txBody>
        </p:sp>
      </p:grpSp>
      <p:sp>
        <p:nvSpPr>
          <p:cNvPr id="2" name="Rectangle 1"/>
          <p:cNvSpPr/>
          <p:nvPr/>
        </p:nvSpPr>
        <p:spPr>
          <a:xfrm>
            <a:off x="4499992" y="6330806"/>
            <a:ext cx="4442242" cy="338554"/>
          </a:xfrm>
          <a:prstGeom prst="rect">
            <a:avLst/>
          </a:prstGeom>
        </p:spPr>
        <p:txBody>
          <a:bodyPr wrap="none">
            <a:spAutoFit/>
          </a:bodyPr>
          <a:lstStyle/>
          <a:p>
            <a:pPr marL="285750" indent="-285750">
              <a:spcBef>
                <a:spcPct val="50000"/>
              </a:spcBef>
            </a:pPr>
            <a:r>
              <a:rPr lang="en-US" sz="1600" b="1" dirty="0" smtClean="0">
                <a:solidFill>
                  <a:srgbClr val="FF0000"/>
                </a:solidFill>
                <a:sym typeface="Symbol"/>
              </a:rPr>
              <a:t>Run at most 256 times to know B exactly!!</a:t>
            </a:r>
            <a:endParaRPr lang="en-US" sz="1600" b="1" baseline="-25000" dirty="0">
              <a:solidFill>
                <a:srgbClr val="FF0000"/>
              </a:solidFill>
            </a:endParaRPr>
          </a:p>
        </p:txBody>
      </p:sp>
      <p:sp>
        <p:nvSpPr>
          <p:cNvPr id="151"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Decrypt as per usual CBC-mode decryption and obtain </a:t>
            </a:r>
            <a:r>
              <a:rPr lang="en-US" sz="1400" dirty="0" smtClean="0">
                <a:solidFill>
                  <a:srgbClr val="0000FF"/>
                </a:solidFill>
                <a:sym typeface="Symbol"/>
              </a:rPr>
              <a:t>m</a:t>
            </a:r>
            <a:r>
              <a:rPr lang="en-US" sz="1400" baseline="-25000" dirty="0" smtClean="0">
                <a:solidFill>
                  <a:srgbClr val="0000FF"/>
                </a:solidFill>
                <a:sym typeface="Symbol"/>
              </a:rPr>
              <a:t>1</a:t>
            </a:r>
            <a:r>
              <a:rPr lang="en-US" sz="1400" dirty="0" smtClean="0">
                <a:solidFill>
                  <a:srgbClr val="0000FF"/>
                </a:solidFill>
                <a:sym typeface="Symbol"/>
              </a:rPr>
              <a:t> || m’</a:t>
            </a:r>
            <a:r>
              <a:rPr lang="en-US" sz="1400" baseline="-25000" dirty="0" smtClean="0">
                <a:solidFill>
                  <a:srgbClr val="0000FF"/>
                </a:solidFill>
                <a:sym typeface="Symbol"/>
              </a:rPr>
              <a:t>2</a:t>
            </a:r>
            <a:endParaRPr lang="en-US" sz="1400" baseline="-25000" dirty="0" smtClean="0">
              <a:solidFill>
                <a:srgbClr val="0000FF"/>
              </a:solidFill>
            </a:endParaRPr>
          </a:p>
        </p:txBody>
      </p:sp>
      <p:sp>
        <p:nvSpPr>
          <p:cNvPr id="152"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Read the </a:t>
            </a:r>
            <a:r>
              <a:rPr lang="en-US" sz="1400" dirty="0" smtClean="0">
                <a:solidFill>
                  <a:srgbClr val="0000FF"/>
                </a:solidFill>
                <a:sym typeface="Symbol"/>
              </a:rPr>
              <a:t>final byte value b</a:t>
            </a:r>
            <a:endParaRPr lang="en-US" sz="1400" baseline="-25000" dirty="0" smtClean="0">
              <a:solidFill>
                <a:srgbClr val="0000FF"/>
              </a:solidFill>
            </a:endParaRPr>
          </a:p>
        </p:txBody>
      </p:sp>
      <p:sp>
        <p:nvSpPr>
          <p:cNvPr id="15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If the </a:t>
            </a:r>
            <a:r>
              <a:rPr lang="en-US" sz="1400" dirty="0" smtClean="0">
                <a:solidFill>
                  <a:srgbClr val="FF0000"/>
                </a:solidFill>
                <a:sym typeface="Symbol"/>
              </a:rPr>
              <a:t>last b bytes of m’</a:t>
            </a:r>
            <a:r>
              <a:rPr lang="en-US" sz="1400" baseline="-25000" dirty="0" smtClean="0">
                <a:solidFill>
                  <a:srgbClr val="FF0000"/>
                </a:solidFill>
                <a:sym typeface="Symbol"/>
              </a:rPr>
              <a:t>2</a:t>
            </a:r>
            <a:r>
              <a:rPr lang="en-US" sz="1400" dirty="0" smtClean="0">
                <a:solidFill>
                  <a:srgbClr val="FF0000"/>
                </a:solidFill>
                <a:sym typeface="Symbol"/>
              </a:rPr>
              <a:t> </a:t>
            </a:r>
            <a:r>
              <a:rPr lang="en-US" sz="1400" dirty="0" smtClean="0">
                <a:solidFill>
                  <a:srgbClr val="0000FF"/>
                </a:solidFill>
                <a:sym typeface="Symbol"/>
              </a:rPr>
              <a:t>all have value b</a:t>
            </a:r>
            <a:r>
              <a:rPr lang="en-US" sz="1400" dirty="0" smtClean="0">
                <a:sym typeface="Symbol"/>
              </a:rPr>
              <a:t> then strip-off the pad and output m</a:t>
            </a:r>
            <a:endParaRPr lang="en-US" sz="1400" baseline="-25000" dirty="0" smtClean="0">
              <a:solidFill>
                <a:srgbClr val="0000FF"/>
              </a:solidFill>
            </a:endParaRPr>
          </a:p>
        </p:txBody>
      </p:sp>
      <p:sp>
        <p:nvSpPr>
          <p:cNvPr id="258"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Else output bad padding </a:t>
            </a:r>
            <a:r>
              <a:rPr lang="en-US" sz="1400" dirty="0">
                <a:sym typeface="Symbol"/>
              </a:rPr>
              <a:t>(</a:t>
            </a:r>
            <a:r>
              <a:rPr lang="en-US" sz="1400" dirty="0" smtClean="0">
                <a:sym typeface="Symbol"/>
              </a:rPr>
              <a:t>request for re-transmission) </a:t>
            </a:r>
            <a:endParaRPr lang="en-US" sz="1400" baseline="-25000" dirty="0" smtClean="0">
              <a:solidFill>
                <a:srgbClr val="0000FF"/>
              </a:solidFill>
            </a:endParaRPr>
          </a:p>
        </p:txBody>
      </p:sp>
      <p:sp>
        <p:nvSpPr>
          <p:cNvPr id="25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m</a:t>
            </a:r>
            <a:r>
              <a:rPr lang="en-US" sz="1400" dirty="0" smtClean="0">
                <a:sym typeface="Symbol"/>
              </a:rPr>
              <a:t>’</a:t>
            </a:r>
            <a:r>
              <a:rPr lang="en-US" sz="1400" baseline="-25000" dirty="0" smtClean="0">
                <a:sym typeface="Symbol"/>
              </a:rPr>
              <a:t>2</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2</a:t>
            </a:r>
            <a:r>
              <a:rPr lang="en-US" sz="1400" dirty="0" smtClean="0">
                <a:sym typeface="Symbol"/>
              </a:rPr>
              <a:t>)  c</a:t>
            </a:r>
            <a:r>
              <a:rPr lang="en-US" sz="1400" baseline="-25000" dirty="0" smtClean="0">
                <a:sym typeface="Symbol"/>
              </a:rPr>
              <a:t>1</a:t>
            </a:r>
            <a:endParaRPr lang="en-US" sz="1400" baseline="-25000" dirty="0" smtClean="0">
              <a:solidFill>
                <a:srgbClr val="0000FF"/>
              </a:solidFill>
            </a:endParaRPr>
          </a:p>
        </p:txBody>
      </p:sp>
      <p:sp>
        <p:nvSpPr>
          <p:cNvPr id="26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a:t>
            </a:r>
            <a:r>
              <a:rPr lang="en-US" sz="1400" baseline="-25000" dirty="0" smtClean="0">
                <a:sym typeface="Symbol"/>
              </a:rPr>
              <a:t>1</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1</a:t>
            </a:r>
            <a:r>
              <a:rPr lang="en-US" sz="1400" dirty="0" smtClean="0">
                <a:sym typeface="Symbol"/>
              </a:rPr>
              <a:t>)  c</a:t>
            </a:r>
            <a:r>
              <a:rPr lang="en-US" sz="1400" baseline="-25000" dirty="0" smtClean="0">
                <a:sym typeface="Symbol"/>
              </a:rPr>
              <a:t>0</a:t>
            </a:r>
            <a:endParaRPr lang="en-US" sz="1400" baseline="-25000" dirty="0" smtClean="0">
              <a:solidFill>
                <a:srgbClr val="0000FF"/>
              </a:solidFill>
            </a:endParaRPr>
          </a:p>
        </p:txBody>
      </p:sp>
      <p:grpSp>
        <p:nvGrpSpPr>
          <p:cNvPr id="5" name="Group 4"/>
          <p:cNvGrpSpPr/>
          <p:nvPr/>
        </p:nvGrpSpPr>
        <p:grpSpPr>
          <a:xfrm>
            <a:off x="1619672" y="476672"/>
            <a:ext cx="5040560" cy="3816424"/>
            <a:chOff x="2339752" y="1340768"/>
            <a:chExt cx="4320480" cy="2520280"/>
          </a:xfrm>
        </p:grpSpPr>
        <p:sp>
          <p:nvSpPr>
            <p:cNvPr id="3" name="Explosion 1 2"/>
            <p:cNvSpPr/>
            <p:nvPr/>
          </p:nvSpPr>
          <p:spPr>
            <a:xfrm>
              <a:off x="2339752" y="1340768"/>
              <a:ext cx="4320480" cy="2520280"/>
            </a:xfrm>
            <a:prstGeom prst="irregularSeal1">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p>
          </p:txBody>
        </p:sp>
        <p:sp>
          <p:nvSpPr>
            <p:cNvPr id="4" name="Rectangle 3"/>
            <p:cNvSpPr/>
            <p:nvPr/>
          </p:nvSpPr>
          <p:spPr>
            <a:xfrm>
              <a:off x="3327290" y="2016768"/>
              <a:ext cx="2160240" cy="1036568"/>
            </a:xfrm>
            <a:prstGeom prst="rect">
              <a:avLst/>
            </a:prstGeom>
          </p:spPr>
          <p:txBody>
            <a:bodyPr wrap="square">
              <a:spAutoFit/>
            </a:bodyPr>
            <a:lstStyle/>
            <a:p>
              <a:pPr algn="ctr"/>
              <a:r>
                <a:rPr lang="en-US" sz="2400" b="1" dirty="0" smtClean="0">
                  <a:solidFill>
                    <a:srgbClr val="FF0000"/>
                  </a:solidFill>
                  <a:sym typeface="Symbol"/>
                </a:rPr>
                <a:t>CPA Secure CBC Mode Scheme Broken </a:t>
              </a:r>
              <a:r>
                <a:rPr lang="en-US" sz="2400" b="1" dirty="0" smtClean="0">
                  <a:solidFill>
                    <a:srgbClr val="FF0000"/>
                  </a:solidFill>
                  <a:sym typeface="Wingdings"/>
                </a:rPr>
                <a:t></a:t>
              </a:r>
              <a:r>
                <a:rPr lang="en-US" sz="2400" b="1" dirty="0" smtClean="0">
                  <a:solidFill>
                    <a:srgbClr val="FF0000"/>
                  </a:solidFill>
                  <a:sym typeface="Symbol"/>
                </a:rPr>
                <a:t> </a:t>
              </a:r>
              <a:endParaRPr lang="en-US" sz="2400" dirty="0"/>
            </a:p>
          </p:txBody>
        </p:sp>
      </p:grpSp>
    </p:spTree>
    <p:extLst>
      <p:ext uri="{BB962C8B-B14F-4D97-AF65-F5344CB8AC3E}">
        <p14:creationId xmlns:p14="http://schemas.microsoft.com/office/powerpoint/2010/main" val="2371825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blinds(horizontal)">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188640"/>
            <a:ext cx="9144000" cy="576064"/>
          </a:xfrm>
          <a:prstGeom prst="rect">
            <a:avLst/>
          </a:prstGeom>
        </p:spPr>
        <p:txBody>
          <a:bodyPr/>
          <a:lstStyle/>
          <a:p>
            <a:pPr algn="ctr">
              <a:defRPr/>
            </a:pPr>
            <a:r>
              <a:rPr lang="en-US" sz="4200" kern="0" dirty="0" smtClean="0">
                <a:solidFill>
                  <a:srgbClr val="009900"/>
                </a:solidFill>
                <a:ea typeface="+mj-ea"/>
                <a:cs typeface="+mj-cs"/>
              </a:rPr>
              <a:t>Padding Oracle Attack</a:t>
            </a:r>
            <a:endParaRPr lang="en-US" sz="4200" kern="0" dirty="0">
              <a:solidFill>
                <a:srgbClr val="009900"/>
              </a:solidFill>
              <a:ea typeface="+mj-ea"/>
              <a:cs typeface="+mj-cs"/>
            </a:endParaRPr>
          </a:p>
        </p:txBody>
      </p:sp>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 name="Picture 1"/>
          <p:cNvPicPr>
            <a:picLocks noChangeAspect="1"/>
          </p:cNvPicPr>
          <p:nvPr/>
        </p:nvPicPr>
        <p:blipFill>
          <a:blip r:embed="rId3"/>
          <a:stretch>
            <a:fillRect/>
          </a:stretch>
        </p:blipFill>
        <p:spPr>
          <a:xfrm>
            <a:off x="107504" y="2492896"/>
            <a:ext cx="2068166" cy="2376264"/>
          </a:xfrm>
          <a:prstGeom prst="rect">
            <a:avLst/>
          </a:prstGeom>
        </p:spPr>
      </p:pic>
      <p:sp>
        <p:nvSpPr>
          <p:cNvPr id="3" name="Rectangle 2"/>
          <p:cNvSpPr/>
          <p:nvPr/>
        </p:nvSpPr>
        <p:spPr>
          <a:xfrm>
            <a:off x="2286000" y="3081734"/>
            <a:ext cx="6858000" cy="923330"/>
          </a:xfrm>
          <a:prstGeom prst="rect">
            <a:avLst/>
          </a:prstGeom>
        </p:spPr>
        <p:txBody>
          <a:bodyPr wrap="square">
            <a:spAutoFit/>
          </a:bodyPr>
          <a:lstStyle/>
          <a:p>
            <a:r>
              <a:rPr lang="en-US" dirty="0"/>
              <a:t>Serge </a:t>
            </a:r>
            <a:r>
              <a:rPr lang="en-US" dirty="0" err="1"/>
              <a:t>Vaudenay</a:t>
            </a:r>
            <a:r>
              <a:rPr lang="en-US" dirty="0"/>
              <a:t>:</a:t>
            </a:r>
          </a:p>
          <a:p>
            <a:r>
              <a:rPr lang="en-US" b="1" dirty="0"/>
              <a:t>Security Flaws Induced by CBC Padding - Applications to SSL, IPSEC, WTLS ....</a:t>
            </a:r>
            <a:r>
              <a:rPr lang="en-US" dirty="0"/>
              <a:t> </a:t>
            </a:r>
            <a:r>
              <a:rPr lang="en-US" dirty="0">
                <a:hlinkClick r:id="rId4"/>
              </a:rPr>
              <a:t>EUROCRYPT 2002: 534-546	</a:t>
            </a:r>
          </a:p>
        </p:txBody>
      </p:sp>
    </p:spTree>
    <p:extLst>
      <p:ext uri="{BB962C8B-B14F-4D97-AF65-F5344CB8AC3E}">
        <p14:creationId xmlns:p14="http://schemas.microsoft.com/office/powerpoint/2010/main" val="31994133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188640"/>
            <a:ext cx="9144000" cy="576064"/>
          </a:xfrm>
          <a:prstGeom prst="rect">
            <a:avLst/>
          </a:prstGeom>
        </p:spPr>
        <p:txBody>
          <a:bodyPr/>
          <a:lstStyle/>
          <a:p>
            <a:pPr algn="ctr">
              <a:defRPr/>
            </a:pPr>
            <a:r>
              <a:rPr lang="en-US" sz="4200" kern="0" dirty="0" smtClean="0">
                <a:solidFill>
                  <a:srgbClr val="009900"/>
                </a:solidFill>
                <a:ea typeface="+mj-ea"/>
                <a:cs typeface="+mj-cs"/>
              </a:rPr>
              <a:t>Morale of the Story</a:t>
            </a:r>
            <a:endParaRPr lang="en-US" sz="4200" kern="0" dirty="0">
              <a:solidFill>
                <a:srgbClr val="009900"/>
              </a:solidFill>
              <a:ea typeface="+mj-ea"/>
              <a:cs typeface="+mj-cs"/>
            </a:endParaRPr>
          </a:p>
        </p:txBody>
      </p:sp>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4" name="Text Box 7"/>
          <p:cNvSpPr txBox="1">
            <a:spLocks noChangeArrowheads="1"/>
          </p:cNvSpPr>
          <p:nvPr/>
        </p:nvSpPr>
        <p:spPr bwMode="auto">
          <a:xfrm>
            <a:off x="35496" y="1268760"/>
            <a:ext cx="8856984"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2000" dirty="0" smtClean="0">
                <a:sym typeface="Symbol"/>
              </a:rPr>
              <a:t>Attacker can have </a:t>
            </a:r>
            <a:r>
              <a:rPr lang="en-US" sz="2000" dirty="0" smtClean="0">
                <a:solidFill>
                  <a:srgbClr val="0000FF"/>
                </a:solidFill>
                <a:sym typeface="Symbol"/>
              </a:rPr>
              <a:t>control over “what” is decrypted</a:t>
            </a:r>
            <a:endParaRPr lang="en-US" sz="2000" baseline="-25000" dirty="0" smtClean="0">
              <a:solidFill>
                <a:srgbClr val="0000FF"/>
              </a:solidFill>
            </a:endParaRPr>
          </a:p>
        </p:txBody>
      </p:sp>
      <p:sp>
        <p:nvSpPr>
          <p:cNvPr id="45" name="Text Box 7"/>
          <p:cNvSpPr txBox="1">
            <a:spLocks noChangeArrowheads="1"/>
          </p:cNvSpPr>
          <p:nvPr/>
        </p:nvSpPr>
        <p:spPr bwMode="auto">
          <a:xfrm>
            <a:off x="395536" y="1937737"/>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sym typeface="Symbol"/>
              </a:rPr>
              <a:t>Will help the attacker to break the secrecy !!</a:t>
            </a:r>
            <a:endParaRPr lang="en-US" sz="2000" baseline="-25000" dirty="0" smtClean="0">
              <a:solidFill>
                <a:srgbClr val="0000FF"/>
              </a:solidFill>
            </a:endParaRPr>
          </a:p>
        </p:txBody>
      </p:sp>
      <p:sp>
        <p:nvSpPr>
          <p:cNvPr id="46" name="Text Box 7"/>
          <p:cNvSpPr txBox="1">
            <a:spLocks noChangeArrowheads="1"/>
          </p:cNvSpPr>
          <p:nvPr/>
        </p:nvSpPr>
        <p:spPr bwMode="auto">
          <a:xfrm>
            <a:off x="35496" y="2585809"/>
            <a:ext cx="8856984"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2000" dirty="0" smtClean="0">
                <a:sym typeface="Symbol"/>
              </a:rPr>
              <a:t>Remedy:</a:t>
            </a:r>
            <a:endParaRPr lang="en-US" sz="2000" baseline="-25000" dirty="0" smtClean="0">
              <a:solidFill>
                <a:srgbClr val="0000FF"/>
              </a:solidFill>
            </a:endParaRPr>
          </a:p>
        </p:txBody>
      </p:sp>
      <p:sp>
        <p:nvSpPr>
          <p:cNvPr id="47" name="Text Box 7"/>
          <p:cNvSpPr txBox="1">
            <a:spLocks noChangeArrowheads="1"/>
          </p:cNvSpPr>
          <p:nvPr/>
        </p:nvSpPr>
        <p:spPr bwMode="auto">
          <a:xfrm>
            <a:off x="395536" y="3161873"/>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sym typeface="Symbol"/>
              </a:rPr>
              <a:t>Capture CCA in the security definition.  </a:t>
            </a:r>
            <a:endParaRPr lang="en-US" sz="2000" baseline="-25000" dirty="0" smtClean="0">
              <a:solidFill>
                <a:srgbClr val="0000FF"/>
              </a:solidFill>
            </a:endParaRPr>
          </a:p>
        </p:txBody>
      </p:sp>
      <p:sp>
        <p:nvSpPr>
          <p:cNvPr id="51" name="Text Box 7"/>
          <p:cNvSpPr txBox="1">
            <a:spLocks noChangeArrowheads="1"/>
          </p:cNvSpPr>
          <p:nvPr/>
        </p:nvSpPr>
        <p:spPr bwMode="auto">
          <a:xfrm>
            <a:off x="395536" y="3820978"/>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sym typeface="Symbol"/>
              </a:rPr>
              <a:t>Chosen-</a:t>
            </a:r>
            <a:r>
              <a:rPr lang="en-US" sz="2000" dirty="0" err="1" smtClean="0">
                <a:sym typeface="Symbol"/>
              </a:rPr>
              <a:t>ciphertext</a:t>
            </a:r>
            <a:r>
              <a:rPr lang="en-US" sz="2000" dirty="0" smtClean="0">
                <a:sym typeface="Symbol"/>
              </a:rPr>
              <a:t> attack (CCA) security</a:t>
            </a:r>
            <a:endParaRPr lang="en-US" sz="2000" baseline="-25000" dirty="0" smtClean="0">
              <a:solidFill>
                <a:srgbClr val="0000FF"/>
              </a:solidFill>
            </a:endParaRPr>
          </a:p>
        </p:txBody>
      </p:sp>
    </p:spTree>
    <p:extLst>
      <p:ext uri="{BB962C8B-B14F-4D97-AF65-F5344CB8AC3E}">
        <p14:creationId xmlns:p14="http://schemas.microsoft.com/office/powerpoint/2010/main" val="2039895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linds(horizontal)">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27384"/>
            <a:ext cx="9144000" cy="576064"/>
          </a:xfrm>
          <a:prstGeom prst="rect">
            <a:avLst/>
          </a:prstGeom>
        </p:spPr>
        <p:txBody>
          <a:bodyPr/>
          <a:lstStyle/>
          <a:p>
            <a:pPr algn="ctr">
              <a:defRPr/>
            </a:pPr>
            <a:r>
              <a:rPr lang="en-US" sz="3600" kern="0" dirty="0" smtClean="0">
                <a:solidFill>
                  <a:srgbClr val="009900"/>
                </a:solidFill>
                <a:ea typeface="+mj-ea"/>
                <a:cs typeface="+mj-cs"/>
              </a:rPr>
              <a:t>CCA </a:t>
            </a:r>
            <a:r>
              <a:rPr lang="en-US" sz="3600" kern="0" dirty="0" err="1" smtClean="0">
                <a:solidFill>
                  <a:srgbClr val="009900"/>
                </a:solidFill>
                <a:ea typeface="+mj-ea"/>
                <a:cs typeface="+mj-cs"/>
              </a:rPr>
              <a:t>Indistinguishability</a:t>
            </a:r>
            <a:r>
              <a:rPr lang="en-US" sz="3600" kern="0" dirty="0" smtClean="0">
                <a:solidFill>
                  <a:srgbClr val="009900"/>
                </a:solidFill>
                <a:ea typeface="+mj-ea"/>
                <a:cs typeface="+mj-cs"/>
              </a:rPr>
              <a:t> Experiment</a:t>
            </a:r>
            <a:endParaRPr lang="en-US" sz="3600" kern="0" dirty="0">
              <a:solidFill>
                <a:srgbClr val="009900"/>
              </a:solidFill>
              <a:ea typeface="+mj-ea"/>
              <a:cs typeface="+mj-cs"/>
            </a:endParaRPr>
          </a:p>
        </p:txBody>
      </p:sp>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grpSp>
        <p:nvGrpSpPr>
          <p:cNvPr id="26" name="Group 25"/>
          <p:cNvGrpSpPr/>
          <p:nvPr/>
        </p:nvGrpSpPr>
        <p:grpSpPr>
          <a:xfrm>
            <a:off x="2445441" y="1455749"/>
            <a:ext cx="3385537" cy="338554"/>
            <a:chOff x="2517449" y="2154342"/>
            <a:chExt cx="3385537" cy="338554"/>
          </a:xfrm>
        </p:grpSpPr>
        <p:cxnSp>
          <p:nvCxnSpPr>
            <p:cNvPr id="27" name="Straight Connector 26"/>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7"/>
            <p:cNvSpPr txBox="1">
              <a:spLocks noChangeArrowheads="1"/>
            </p:cNvSpPr>
            <p:nvPr/>
          </p:nvSpPr>
          <p:spPr bwMode="auto">
            <a:xfrm>
              <a:off x="3327427" y="2154342"/>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Query: Plain-text</a:t>
              </a:r>
              <a:endParaRPr lang="en-US" sz="1600" dirty="0" smtClean="0">
                <a:solidFill>
                  <a:srgbClr val="0000FF"/>
                </a:solidFill>
              </a:endParaRPr>
            </a:p>
          </p:txBody>
        </p:sp>
      </p:grpSp>
      <p:grpSp>
        <p:nvGrpSpPr>
          <p:cNvPr id="29" name="Group 28"/>
          <p:cNvGrpSpPr/>
          <p:nvPr/>
        </p:nvGrpSpPr>
        <p:grpSpPr>
          <a:xfrm>
            <a:off x="2411760" y="1938318"/>
            <a:ext cx="3385537" cy="338554"/>
            <a:chOff x="2483768" y="2730406"/>
            <a:chExt cx="3385537" cy="338554"/>
          </a:xfrm>
        </p:grpSpPr>
        <p:cxnSp>
          <p:nvCxnSpPr>
            <p:cNvPr id="30" name="Straight Connector 29"/>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3203848" y="2730406"/>
              <a:ext cx="25202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Response: </a:t>
              </a:r>
              <a:r>
                <a:rPr lang="en-US" sz="1600" dirty="0" err="1" smtClean="0"/>
                <a:t>Ciphertext</a:t>
              </a:r>
              <a:endParaRPr lang="en-US" sz="1600" dirty="0" smtClean="0">
                <a:solidFill>
                  <a:srgbClr val="0000FF"/>
                </a:solidFill>
              </a:endParaRPr>
            </a:p>
          </p:txBody>
        </p:sp>
      </p:grpSp>
      <p:sp>
        <p:nvSpPr>
          <p:cNvPr id="33" name="Text Box 7"/>
          <p:cNvSpPr txBox="1">
            <a:spLocks noChangeArrowheads="1"/>
          </p:cNvSpPr>
          <p:nvPr/>
        </p:nvSpPr>
        <p:spPr bwMode="auto">
          <a:xfrm>
            <a:off x="-43480" y="5013176"/>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Training Phase:</a:t>
            </a:r>
            <a:endParaRPr lang="en-US" sz="1600" dirty="0" smtClean="0">
              <a:solidFill>
                <a:srgbClr val="0000FF"/>
              </a:solidFill>
            </a:endParaRPr>
          </a:p>
        </p:txBody>
      </p:sp>
      <p:grpSp>
        <p:nvGrpSpPr>
          <p:cNvPr id="34" name="Group 33"/>
          <p:cNvGrpSpPr/>
          <p:nvPr/>
        </p:nvGrpSpPr>
        <p:grpSpPr>
          <a:xfrm>
            <a:off x="35496" y="5416188"/>
            <a:ext cx="8827440" cy="1016823"/>
            <a:chOff x="611560" y="4386590"/>
            <a:chExt cx="8827440" cy="1016823"/>
          </a:xfrm>
        </p:grpSpPr>
        <p:sp>
          <p:nvSpPr>
            <p:cNvPr id="35"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ym typeface="Symbol"/>
                </a:rPr>
                <a:t>A is given </a:t>
              </a:r>
              <a:r>
                <a:rPr lang="en-US" sz="1600" dirty="0" smtClean="0">
                  <a:solidFill>
                    <a:srgbClr val="0000FF"/>
                  </a:solidFill>
                  <a:sym typeface="Symbol"/>
                </a:rPr>
                <a:t>oracle access </a:t>
              </a:r>
              <a:r>
                <a:rPr lang="en-US" sz="1600" dirty="0" smtClean="0">
                  <a:sym typeface="Symbol"/>
                </a:rPr>
                <a:t>to </a:t>
              </a:r>
              <a:r>
                <a:rPr lang="en-US" sz="1600" dirty="0" smtClean="0">
                  <a:solidFill>
                    <a:srgbClr val="FF0000"/>
                  </a:solidFill>
                  <a:sym typeface="Symbol"/>
                </a:rPr>
                <a:t>both</a:t>
              </a:r>
              <a:r>
                <a:rPr lang="en-US" sz="1600" dirty="0" smtClean="0">
                  <a:sym typeface="Symbol"/>
                </a:rPr>
                <a:t> </a:t>
              </a:r>
              <a:r>
                <a:rPr lang="en-US" sz="1600" dirty="0" err="1" smtClean="0">
                  <a:sym typeface="Symbol"/>
                </a:rPr>
                <a:t>Enc</a:t>
              </a:r>
              <a:r>
                <a:rPr lang="en-US" sz="1600" baseline="-25000" dirty="0" err="1" smtClean="0">
                  <a:sym typeface="Symbol"/>
                </a:rPr>
                <a:t>k</a:t>
              </a:r>
              <a:r>
                <a:rPr lang="en-US" sz="1600" dirty="0" smtClean="0">
                  <a:sym typeface="Symbol"/>
                </a:rPr>
                <a:t>() and Dec</a:t>
              </a:r>
              <a:r>
                <a:rPr lang="en-US" sz="2000" baseline="-25000" dirty="0" smtClean="0">
                  <a:sym typeface="Symbol"/>
                </a:rPr>
                <a:t>k</a:t>
              </a:r>
              <a:r>
                <a:rPr lang="en-US" sz="1600" dirty="0" smtClean="0">
                  <a:sym typeface="Symbol"/>
                </a:rPr>
                <a:t>()</a:t>
              </a:r>
              <a:endParaRPr lang="en-US" sz="1600" dirty="0" smtClean="0">
                <a:solidFill>
                  <a:srgbClr val="0000FF"/>
                </a:solidFill>
              </a:endParaRPr>
            </a:p>
          </p:txBody>
        </p:sp>
        <p:sp>
          <p:nvSpPr>
            <p:cNvPr id="36" name="Text Box 7"/>
            <p:cNvSpPr txBox="1">
              <a:spLocks noChangeArrowheads="1"/>
            </p:cNvSpPr>
            <p:nvPr/>
          </p:nvSpPr>
          <p:spPr bwMode="auto">
            <a:xfrm>
              <a:off x="611560" y="4818638"/>
              <a:ext cx="8827440" cy="584775"/>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ym typeface="Symbol"/>
                </a:rPr>
                <a:t>A </a:t>
              </a:r>
              <a:r>
                <a:rPr lang="en-US" sz="1600" dirty="0" smtClean="0">
                  <a:solidFill>
                    <a:srgbClr val="FF0000"/>
                  </a:solidFill>
                  <a:sym typeface="Symbol"/>
                </a:rPr>
                <a:t>adaptively</a:t>
              </a:r>
              <a:r>
                <a:rPr lang="en-US" sz="1600" dirty="0" smtClean="0">
                  <a:sym typeface="Symbol"/>
                </a:rPr>
                <a:t> submits its queries (any query is allowed in any order) and receives  response</a:t>
              </a:r>
              <a:endParaRPr lang="en-US" sz="1600" dirty="0" smtClean="0">
                <a:solidFill>
                  <a:srgbClr val="FF0000"/>
                </a:solidFill>
              </a:endParaRPr>
            </a:p>
          </p:txBody>
        </p:sp>
      </p:grpSp>
      <p:pic>
        <p:nvPicPr>
          <p:cNvPr id="41" name="Picture 3"/>
          <p:cNvPicPr>
            <a:picLocks noChangeAspect="1" noChangeArrowheads="1"/>
          </p:cNvPicPr>
          <p:nvPr/>
        </p:nvPicPr>
        <p:blipFill>
          <a:blip r:embed="rId3" cstate="print"/>
          <a:srcRect/>
          <a:stretch>
            <a:fillRect/>
          </a:stretch>
        </p:blipFill>
        <p:spPr bwMode="auto">
          <a:xfrm>
            <a:off x="608778" y="2721839"/>
            <a:ext cx="1514272" cy="872663"/>
          </a:xfrm>
          <a:prstGeom prst="rect">
            <a:avLst/>
          </a:prstGeom>
          <a:noFill/>
          <a:ln w="9525">
            <a:noFill/>
            <a:miter lim="800000"/>
            <a:headEnd/>
            <a:tailEnd/>
          </a:ln>
        </p:spPr>
      </p:pic>
      <p:sp>
        <p:nvSpPr>
          <p:cNvPr id="48" name="Text Box 7"/>
          <p:cNvSpPr txBox="1">
            <a:spLocks noChangeArrowheads="1"/>
          </p:cNvSpPr>
          <p:nvPr/>
        </p:nvSpPr>
        <p:spPr bwMode="auto">
          <a:xfrm>
            <a:off x="395536" y="3594502"/>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I can break </a:t>
            </a:r>
            <a:endParaRPr lang="en-US" sz="1600" dirty="0" smtClean="0">
              <a:solidFill>
                <a:srgbClr val="0000FF"/>
              </a:solidFill>
            </a:endParaRPr>
          </a:p>
        </p:txBody>
      </p:sp>
      <p:grpSp>
        <p:nvGrpSpPr>
          <p:cNvPr id="66" name="Group 65"/>
          <p:cNvGrpSpPr/>
          <p:nvPr/>
        </p:nvGrpSpPr>
        <p:grpSpPr>
          <a:xfrm>
            <a:off x="5850530" y="2397680"/>
            <a:ext cx="3257974" cy="1391360"/>
            <a:chOff x="5850530" y="3088724"/>
            <a:chExt cx="3257974" cy="1391360"/>
          </a:xfrm>
        </p:grpSpPr>
        <p:grpSp>
          <p:nvGrpSpPr>
            <p:cNvPr id="21" name="Group 48"/>
            <p:cNvGrpSpPr/>
            <p:nvPr/>
          </p:nvGrpSpPr>
          <p:grpSpPr>
            <a:xfrm>
              <a:off x="8037512" y="4098557"/>
              <a:ext cx="1070992" cy="338554"/>
              <a:chOff x="7514955" y="5223801"/>
              <a:chExt cx="1207300" cy="617860"/>
            </a:xfrm>
          </p:grpSpPr>
          <p:sp>
            <p:nvSpPr>
              <p:cNvPr id="22" name="Rectangle 21"/>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Gen(1</a:t>
                </a:r>
                <a:r>
                  <a:rPr lang="en-US" sz="1600" baseline="30000" dirty="0" smtClean="0"/>
                  <a:t>n</a:t>
                </a:r>
                <a:r>
                  <a:rPr lang="en-US" sz="1600" dirty="0" smtClean="0"/>
                  <a:t>)</a:t>
                </a:r>
                <a:endParaRPr lang="en-US" sz="1600" dirty="0" smtClean="0">
                  <a:solidFill>
                    <a:srgbClr val="0000FF"/>
                  </a:solidFill>
                </a:endParaRPr>
              </a:p>
            </p:txBody>
          </p:sp>
        </p:grpSp>
        <p:cxnSp>
          <p:nvCxnSpPr>
            <p:cNvPr id="24" name="Straight Connector 23"/>
            <p:cNvCxnSpPr/>
            <p:nvPr/>
          </p:nvCxnSpPr>
          <p:spPr>
            <a:xfrm flipH="1" flipV="1">
              <a:off x="7596336" y="3936788"/>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7"/>
            <p:cNvSpPr txBox="1">
              <a:spLocks noChangeArrowheads="1"/>
            </p:cNvSpPr>
            <p:nvPr/>
          </p:nvSpPr>
          <p:spPr bwMode="auto">
            <a:xfrm rot="18882211">
              <a:off x="7762799" y="3810051"/>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k</a:t>
              </a:r>
              <a:endParaRPr lang="en-US" sz="1600" dirty="0" smtClean="0">
                <a:solidFill>
                  <a:srgbClr val="0000FF"/>
                </a:solidFill>
              </a:endParaRPr>
            </a:p>
          </p:txBody>
        </p:sp>
        <p:pic>
          <p:nvPicPr>
            <p:cNvPr id="38" name="Picture 2"/>
            <p:cNvPicPr>
              <a:picLocks noChangeAspect="1" noChangeArrowheads="1"/>
            </p:cNvPicPr>
            <p:nvPr/>
          </p:nvPicPr>
          <p:blipFill>
            <a:blip r:embed="rId4" cstate="print"/>
            <a:srcRect/>
            <a:stretch>
              <a:fillRect/>
            </a:stretch>
          </p:blipFill>
          <p:spPr bwMode="auto">
            <a:xfrm>
              <a:off x="5850530" y="3088724"/>
              <a:ext cx="1742830" cy="1052806"/>
            </a:xfrm>
            <a:prstGeom prst="rect">
              <a:avLst/>
            </a:prstGeom>
            <a:noFill/>
            <a:ln w="9525">
              <a:noFill/>
              <a:miter lim="800000"/>
              <a:headEnd/>
              <a:tailEnd/>
            </a:ln>
          </p:spPr>
        </p:pic>
        <p:sp>
          <p:nvSpPr>
            <p:cNvPr id="49" name="Text Box 7"/>
            <p:cNvSpPr txBox="1">
              <a:spLocks noChangeArrowheads="1"/>
            </p:cNvSpPr>
            <p:nvPr/>
          </p:nvSpPr>
          <p:spPr bwMode="auto">
            <a:xfrm>
              <a:off x="6116034" y="4141530"/>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Let me verify</a:t>
              </a:r>
              <a:endParaRPr lang="en-US" sz="1600" dirty="0" smtClean="0">
                <a:solidFill>
                  <a:srgbClr val="0000FF"/>
                </a:solidFill>
              </a:endParaRPr>
            </a:p>
          </p:txBody>
        </p:sp>
      </p:grpSp>
      <p:sp>
        <p:nvSpPr>
          <p:cNvPr id="50" name="Text Box 7"/>
          <p:cNvSpPr txBox="1">
            <a:spLocks noChangeArrowheads="1"/>
          </p:cNvSpPr>
          <p:nvPr/>
        </p:nvSpPr>
        <p:spPr bwMode="auto">
          <a:xfrm>
            <a:off x="251520" y="2276872"/>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PPT Attacker A</a:t>
            </a:r>
            <a:endParaRPr lang="en-US" sz="1600" dirty="0" smtClean="0">
              <a:solidFill>
                <a:srgbClr val="0000FF"/>
              </a:solidFill>
            </a:endParaRPr>
          </a:p>
        </p:txBody>
      </p:sp>
      <p:grpSp>
        <p:nvGrpSpPr>
          <p:cNvPr id="51" name="Group 33"/>
          <p:cNvGrpSpPr/>
          <p:nvPr/>
        </p:nvGrpSpPr>
        <p:grpSpPr>
          <a:xfrm>
            <a:off x="6050487" y="786190"/>
            <a:ext cx="3130025" cy="338554"/>
            <a:chOff x="1259632" y="2031231"/>
            <a:chExt cx="3528392" cy="617862"/>
          </a:xfrm>
        </p:grpSpPr>
        <p:sp>
          <p:nvSpPr>
            <p:cNvPr id="54" name="Text Box 7"/>
            <p:cNvSpPr txBox="1">
              <a:spLocks noChangeArrowheads="1"/>
            </p:cNvSpPr>
            <p:nvPr/>
          </p:nvSpPr>
          <p:spPr bwMode="auto">
            <a:xfrm>
              <a:off x="1259632" y="2031231"/>
              <a:ext cx="3528392" cy="617862"/>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 </a:t>
              </a:r>
              <a:r>
                <a:rPr lang="en-US" sz="1600" dirty="0" smtClean="0"/>
                <a:t>(Gen, Enc, Dec),       </a:t>
              </a:r>
              <a:endParaRPr lang="en-US" sz="1600" dirty="0" smtClean="0">
                <a:solidFill>
                  <a:srgbClr val="0000FF"/>
                </a:solidFill>
              </a:endParaRPr>
            </a:p>
          </p:txBody>
        </p:sp>
        <p:pic>
          <p:nvPicPr>
            <p:cNvPr id="55" name="Picture 3"/>
            <p:cNvPicPr>
              <a:picLocks noChangeAspect="1" noChangeArrowheads="1"/>
            </p:cNvPicPr>
            <p:nvPr/>
          </p:nvPicPr>
          <p:blipFill>
            <a:blip r:embed="rId5" cstate="print"/>
            <a:srcRect/>
            <a:stretch>
              <a:fillRect/>
            </a:stretch>
          </p:blipFill>
          <p:spPr bwMode="auto">
            <a:xfrm>
              <a:off x="3518371" y="2162646"/>
              <a:ext cx="443525" cy="394244"/>
            </a:xfrm>
            <a:prstGeom prst="rect">
              <a:avLst/>
            </a:prstGeom>
            <a:noFill/>
            <a:ln w="9525">
              <a:noFill/>
              <a:miter lim="800000"/>
              <a:headEnd/>
              <a:tailEnd/>
            </a:ln>
          </p:spPr>
        </p:pic>
      </p:grpSp>
      <p:grpSp>
        <p:nvGrpSpPr>
          <p:cNvPr id="56" name="Group 74"/>
          <p:cNvGrpSpPr/>
          <p:nvPr/>
        </p:nvGrpSpPr>
        <p:grpSpPr>
          <a:xfrm>
            <a:off x="395536" y="548680"/>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58"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59"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a:t>
              </a:r>
              <a:endParaRPr lang="en-US" sz="1600" dirty="0" smtClean="0">
                <a:solidFill>
                  <a:srgbClr val="0000FF"/>
                </a:solidFill>
              </a:endParaRPr>
            </a:p>
          </p:txBody>
        </p:sp>
      </p:grpSp>
      <p:grpSp>
        <p:nvGrpSpPr>
          <p:cNvPr id="60" name="Group 59"/>
          <p:cNvGrpSpPr/>
          <p:nvPr/>
        </p:nvGrpSpPr>
        <p:grpSpPr>
          <a:xfrm>
            <a:off x="2445441" y="2420889"/>
            <a:ext cx="3385537" cy="338554"/>
            <a:chOff x="2517449" y="2154342"/>
            <a:chExt cx="3385537" cy="338554"/>
          </a:xfrm>
        </p:grpSpPr>
        <p:cxnSp>
          <p:nvCxnSpPr>
            <p:cNvPr id="61" name="Straight Connector 60"/>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27427" y="2154342"/>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Query: Cipher-text</a:t>
              </a:r>
              <a:endParaRPr lang="en-US" sz="1600" dirty="0" smtClean="0">
                <a:solidFill>
                  <a:srgbClr val="0000FF"/>
                </a:solidFill>
              </a:endParaRPr>
            </a:p>
          </p:txBody>
        </p:sp>
      </p:grpSp>
      <p:grpSp>
        <p:nvGrpSpPr>
          <p:cNvPr id="63" name="Group 62"/>
          <p:cNvGrpSpPr/>
          <p:nvPr/>
        </p:nvGrpSpPr>
        <p:grpSpPr>
          <a:xfrm>
            <a:off x="2411760" y="2903458"/>
            <a:ext cx="3385537" cy="338554"/>
            <a:chOff x="2483768" y="2730406"/>
            <a:chExt cx="3385537" cy="338554"/>
          </a:xfrm>
        </p:grpSpPr>
        <p:cxnSp>
          <p:nvCxnSpPr>
            <p:cNvPr id="64" name="Straight Connector 63"/>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3203848" y="2730406"/>
              <a:ext cx="25202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Response: Plaintext</a:t>
              </a:r>
              <a:endParaRPr lang="en-US" sz="1600" dirty="0" smtClean="0">
                <a:solidFill>
                  <a:srgbClr val="0000FF"/>
                </a:solidFill>
              </a:endParaRPr>
            </a:p>
          </p:txBody>
        </p:sp>
      </p:grpSp>
      <p:cxnSp>
        <p:nvCxnSpPr>
          <p:cNvPr id="44" name="Straight Connector 43"/>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5496" y="4949552"/>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895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linds(horizontal)">
                                      <p:cBhvr>
                                        <p:cTn id="10" dur="500"/>
                                        <p:tgtEl>
                                          <p:spTgt spid="5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linds(horizontal)">
                                      <p:cBhvr>
                                        <p:cTn id="13" dur="500"/>
                                        <p:tgtEl>
                                          <p:spTgt spid="50"/>
                                        </p:tgtEl>
                                      </p:cBhvr>
                                    </p:animEffect>
                                  </p:childTnLst>
                                </p:cTn>
                              </p:par>
                              <p:par>
                                <p:cTn id="14" presetID="3" presetClass="entr" presetSubtype="1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linds(horizontal)">
                                      <p:cBhvr>
                                        <p:cTn id="16" dur="500"/>
                                        <p:tgtEl>
                                          <p:spTgt spid="4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linds(horizontal)">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blinds(horizontal)">
                                      <p:cBhvr>
                                        <p:cTn id="24" dur="500"/>
                                        <p:tgtEl>
                                          <p:spTgt spid="6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linds(horizontal)">
                                      <p:cBhvr>
                                        <p:cTn id="29" dur="500"/>
                                        <p:tgtEl>
                                          <p:spTgt spid="33"/>
                                        </p:tgtEl>
                                      </p:cBhvr>
                                    </p:animEffect>
                                  </p:childTnLst>
                                </p:cTn>
                              </p:par>
                              <p:par>
                                <p:cTn id="30" presetID="3" presetClass="entr" presetSubtype="1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linds(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par>
                                <p:cTn id="38" presetID="3"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par>
                                <p:cTn id="41" presetID="3" presetClass="entr" presetSubtype="1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blinds(horizontal)">
                                      <p:cBhvr>
                                        <p:cTn id="43" dur="500"/>
                                        <p:tgtEl>
                                          <p:spTgt spid="60"/>
                                        </p:tgtEl>
                                      </p:cBhvr>
                                    </p:animEffect>
                                  </p:childTnLst>
                                </p:cTn>
                              </p:par>
                              <p:par>
                                <p:cTn id="44" presetID="3" presetClass="entr" presetSubtype="10" fill="hold"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blinds(horizontal)">
                                      <p:cBhvr>
                                        <p:cTn id="4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ea typeface="+mj-ea"/>
                <a:cs typeface="+mj-cs"/>
              </a:rPr>
              <a:t>CCA </a:t>
            </a:r>
            <a:r>
              <a:rPr lang="en-US" sz="3000" kern="0" dirty="0" err="1" smtClean="0">
                <a:solidFill>
                  <a:srgbClr val="009900"/>
                </a:solidFill>
                <a:ea typeface="+mj-ea"/>
                <a:cs typeface="+mj-cs"/>
              </a:rPr>
              <a:t>Indistinguishability</a:t>
            </a:r>
            <a:r>
              <a:rPr lang="en-US" sz="3000" kern="0" dirty="0" smtClean="0">
                <a:solidFill>
                  <a:srgbClr val="009900"/>
                </a:solidFill>
                <a:ea typeface="+mj-ea"/>
                <a:cs typeface="+mj-cs"/>
              </a:rPr>
              <a:t> Experiment</a:t>
            </a:r>
            <a:endParaRPr lang="en-US" sz="3000" kern="0" dirty="0">
              <a:solidFill>
                <a:srgbClr val="009900"/>
              </a:solidFill>
              <a:ea typeface="+mj-ea"/>
              <a:cs typeface="+mj-cs"/>
            </a:endParaRPr>
          </a:p>
        </p:txBody>
      </p:sp>
      <p:grpSp>
        <p:nvGrpSpPr>
          <p:cNvPr id="2" name="Group 33"/>
          <p:cNvGrpSpPr/>
          <p:nvPr/>
        </p:nvGrpSpPr>
        <p:grpSpPr>
          <a:xfrm>
            <a:off x="4250287" y="807676"/>
            <a:ext cx="3130025" cy="338554"/>
            <a:chOff x="1259632" y="2031231"/>
            <a:chExt cx="3528392" cy="617862"/>
          </a:xfrm>
        </p:grpSpPr>
        <p:sp>
          <p:nvSpPr>
            <p:cNvPr id="30" name="Text Box 7"/>
            <p:cNvSpPr txBox="1">
              <a:spLocks noChangeArrowheads="1"/>
            </p:cNvSpPr>
            <p:nvPr/>
          </p:nvSpPr>
          <p:spPr bwMode="auto">
            <a:xfrm>
              <a:off x="1259632" y="2031231"/>
              <a:ext cx="3528392" cy="617862"/>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 </a:t>
              </a:r>
              <a:r>
                <a:rPr lang="en-US" sz="1600" dirty="0" smtClean="0"/>
                <a:t>(Gen, Enc, Dec),       </a:t>
              </a:r>
              <a:endParaRPr lang="en-US" sz="1600" dirty="0" smtClean="0">
                <a:solidFill>
                  <a:srgbClr val="0000FF"/>
                </a:solidFill>
              </a:endParaRPr>
            </a:p>
          </p:txBody>
        </p:sp>
        <p:pic>
          <p:nvPicPr>
            <p:cNvPr id="31" name="Picture 3"/>
            <p:cNvPicPr>
              <a:picLocks noChangeAspect="1" noChangeArrowheads="1"/>
            </p:cNvPicPr>
            <p:nvPr/>
          </p:nvPicPr>
          <p:blipFill>
            <a:blip r:embed="rId3" cstate="print"/>
            <a:srcRect/>
            <a:stretch>
              <a:fillRect/>
            </a:stretch>
          </p:blipFill>
          <p:spPr bwMode="auto">
            <a:xfrm>
              <a:off x="3518371" y="2162646"/>
              <a:ext cx="443525" cy="394244"/>
            </a:xfrm>
            <a:prstGeom prst="rect">
              <a:avLst/>
            </a:prstGeom>
            <a:noFill/>
            <a:ln w="9525">
              <a:noFill/>
              <a:miter lim="800000"/>
              <a:headEnd/>
              <a:tailEnd/>
            </a:ln>
          </p:spPr>
        </p:pic>
      </p:gr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Gen(1</a:t>
              </a:r>
              <a:r>
                <a:rPr lang="en-US" sz="1600" baseline="30000" dirty="0" smtClean="0"/>
                <a:t>n</a:t>
              </a:r>
              <a:r>
                <a:rPr lang="en-US" sz="1600" dirty="0" smtClean="0"/>
                <a:t>)</a:t>
              </a:r>
              <a:endParaRPr lang="en-US" sz="1600" dirty="0" smtClean="0">
                <a:solidFill>
                  <a:srgbClr val="0000FF"/>
                </a:solidFill>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k</a:t>
            </a:r>
            <a:endParaRPr lang="en-US" sz="1600" dirty="0" smtClean="0">
              <a:solidFill>
                <a:srgbClr val="0000FF"/>
              </a:solidFill>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a:t>
              </a:r>
              <a:endParaRPr lang="en-US" sz="1600" dirty="0" smtClean="0">
                <a:solidFill>
                  <a:srgbClr val="0000FF"/>
                </a:solidFill>
              </a:endParaRPr>
            </a:p>
          </p:txBody>
        </p:sp>
      </p:grpSp>
      <p:sp>
        <p:nvSpPr>
          <p:cNvPr id="98" name="Text Box 7"/>
          <p:cNvSpPr txBox="1">
            <a:spLocks noChangeArrowheads="1"/>
          </p:cNvSpPr>
          <p:nvPr/>
        </p:nvSpPr>
        <p:spPr bwMode="auto">
          <a:xfrm>
            <a:off x="-43480" y="4941168"/>
            <a:ext cx="512034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Challenge Phase:</a:t>
            </a:r>
            <a:endParaRPr lang="en-US" sz="1600" dirty="0" smtClean="0">
              <a:solidFill>
                <a:srgbClr val="0000FF"/>
              </a:solidFill>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Training Phase</a:t>
                </a:r>
                <a:endParaRPr lang="en-US" sz="1600" dirty="0" smtClean="0">
                  <a:solidFill>
                    <a:srgbClr val="0000FF"/>
                  </a:solidFill>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 name="Group 40"/>
          <p:cNvGrpSpPr/>
          <p:nvPr/>
        </p:nvGrpSpPr>
        <p:grpSpPr>
          <a:xfrm>
            <a:off x="107504" y="5322694"/>
            <a:ext cx="8927976" cy="1562690"/>
            <a:chOff x="179512" y="4123530"/>
            <a:chExt cx="8532440" cy="1562690"/>
          </a:xfrm>
        </p:grpSpPr>
        <p:sp>
          <p:nvSpPr>
            <p:cNvPr id="42" name="Text Box 7"/>
            <p:cNvSpPr txBox="1">
              <a:spLocks noChangeArrowheads="1"/>
            </p:cNvSpPr>
            <p:nvPr/>
          </p:nvSpPr>
          <p:spPr bwMode="auto">
            <a:xfrm>
              <a:off x="179512" y="412353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ym typeface="Symbol"/>
                </a:rPr>
                <a:t>A submits two equal length </a:t>
              </a:r>
              <a:r>
                <a:rPr lang="en-US" sz="1600" dirty="0" smtClean="0">
                  <a:solidFill>
                    <a:srgbClr val="0000FF"/>
                  </a:solidFill>
                  <a:sym typeface="Symbol"/>
                </a:rPr>
                <a:t>challenge plaintexts</a:t>
              </a:r>
              <a:endParaRPr lang="en-US" sz="1600" dirty="0" smtClean="0">
                <a:solidFill>
                  <a:srgbClr val="0000FF"/>
                </a:solidFill>
              </a:endParaRPr>
            </a:p>
          </p:txBody>
        </p:sp>
        <p:sp>
          <p:nvSpPr>
            <p:cNvPr id="43" name="Text Box 7"/>
            <p:cNvSpPr txBox="1">
              <a:spLocks noChangeArrowheads="1"/>
            </p:cNvSpPr>
            <p:nvPr/>
          </p:nvSpPr>
          <p:spPr bwMode="auto">
            <a:xfrm>
              <a:off x="179512" y="4525381"/>
              <a:ext cx="8532440" cy="584775"/>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ym typeface="Symbol"/>
                </a:rPr>
                <a:t>A is </a:t>
              </a:r>
              <a:r>
                <a:rPr lang="en-US" sz="1600" dirty="0" smtClean="0">
                  <a:solidFill>
                    <a:srgbClr val="FF0000"/>
                  </a:solidFill>
                  <a:sym typeface="Symbol"/>
                </a:rPr>
                <a:t>free to submit any message </a:t>
              </a:r>
              <a:r>
                <a:rPr lang="en-US" sz="1600" dirty="0" smtClean="0">
                  <a:sym typeface="Symbol"/>
                </a:rPr>
                <a:t>of its choice (including the ones </a:t>
              </a:r>
              <a:r>
                <a:rPr lang="en-US" sz="1600" dirty="0" smtClean="0">
                  <a:solidFill>
                    <a:srgbClr val="FF0000"/>
                  </a:solidFill>
                  <a:sym typeface="Symbol"/>
                </a:rPr>
                <a:t>already queried during the training phase</a:t>
              </a:r>
              <a:r>
                <a:rPr lang="en-US" sz="1600" dirty="0" smtClean="0">
                  <a:sym typeface="Symbol"/>
                </a:rPr>
                <a:t>)</a:t>
              </a:r>
              <a:endParaRPr lang="en-US" sz="1600" dirty="0" smtClean="0">
                <a:solidFill>
                  <a:srgbClr val="FF0000"/>
                </a:solidFill>
              </a:endParaRPr>
            </a:p>
          </p:txBody>
        </p:sp>
        <p:sp>
          <p:nvSpPr>
            <p:cNvPr id="44" name="Text Box 7"/>
            <p:cNvSpPr txBox="1">
              <a:spLocks noChangeArrowheads="1"/>
            </p:cNvSpPr>
            <p:nvPr/>
          </p:nvSpPr>
          <p:spPr bwMode="auto">
            <a:xfrm>
              <a:off x="179512" y="5101445"/>
              <a:ext cx="7636771" cy="584775"/>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olidFill>
                    <a:srgbClr val="0000FF"/>
                  </a:solidFill>
                  <a:sym typeface="Symbol"/>
                </a:rPr>
                <a:t>One of the challenge plaintexts is randomly encrypted </a:t>
              </a:r>
              <a:r>
                <a:rPr lang="en-US" sz="1600" dirty="0" smtClean="0">
                  <a:sym typeface="Symbol"/>
                </a:rPr>
                <a:t>for A (using fresh randomness)</a:t>
              </a:r>
              <a:endParaRPr lang="en-US" sz="1600" dirty="0" smtClean="0">
                <a:solidFill>
                  <a:srgbClr val="0000FF"/>
                </a:solidFill>
              </a:endParaRPr>
            </a:p>
          </p:txBody>
        </p: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42"/>
          <p:cNvGrpSpPr/>
          <p:nvPr/>
        </p:nvGrpSpPr>
        <p:grpSpPr>
          <a:xfrm>
            <a:off x="2801305" y="2305906"/>
            <a:ext cx="2702154" cy="338554"/>
            <a:chOff x="1259632" y="1535016"/>
            <a:chExt cx="3046064" cy="617863"/>
          </a:xfrm>
        </p:grpSpPr>
        <p:sp>
          <p:nvSpPr>
            <p:cNvPr id="49" name="Text Box 7"/>
            <p:cNvSpPr txBox="1">
              <a:spLocks noChangeArrowheads="1"/>
            </p:cNvSpPr>
            <p:nvPr/>
          </p:nvSpPr>
          <p:spPr bwMode="auto">
            <a:xfrm>
              <a:off x="1259632" y="1535016"/>
              <a:ext cx="3046064" cy="617863"/>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m</a:t>
              </a:r>
              <a:r>
                <a:rPr lang="en-US" sz="1600" baseline="-25000" dirty="0" smtClean="0"/>
                <a:t>0</a:t>
              </a:r>
              <a:r>
                <a:rPr lang="en-US" sz="1600" dirty="0" smtClean="0"/>
                <a:t>, m</a:t>
              </a:r>
              <a:r>
                <a:rPr lang="en-US" sz="1600" baseline="-25000" dirty="0" smtClean="0"/>
                <a:t>1</a:t>
              </a:r>
              <a:r>
                <a:rPr lang="en-US" sz="1600" dirty="0" smtClean="0">
                  <a:sym typeface="Symbol"/>
                </a:rPr>
                <a:t></a:t>
              </a:r>
              <a:r>
                <a:rPr lang="en-US" sz="1600" dirty="0" smtClean="0"/>
                <a:t>       , |m</a:t>
              </a:r>
              <a:r>
                <a:rPr lang="en-US" sz="1600" baseline="-25000" dirty="0" smtClean="0"/>
                <a:t>0</a:t>
              </a:r>
              <a:r>
                <a:rPr lang="en-US" sz="1600" dirty="0" smtClean="0"/>
                <a:t>| = |m</a:t>
              </a:r>
              <a:r>
                <a:rPr lang="en-US" sz="1600" baseline="-25000" dirty="0" smtClean="0"/>
                <a:t>1</a:t>
              </a:r>
              <a:r>
                <a:rPr lang="en-US" sz="1600" dirty="0" smtClean="0"/>
                <a:t>|</a:t>
              </a:r>
              <a:endParaRPr lang="en-US" sz="1600" dirty="0" smtClean="0">
                <a:solidFill>
                  <a:srgbClr val="0000FF"/>
                </a:solidFill>
              </a:endParaRPr>
            </a:p>
          </p:txBody>
        </p:sp>
        <p:pic>
          <p:nvPicPr>
            <p:cNvPr id="51" name="Picture 3"/>
            <p:cNvPicPr>
              <a:picLocks noChangeAspect="1" noChangeArrowheads="1"/>
            </p:cNvPicPr>
            <p:nvPr/>
          </p:nvPicPr>
          <p:blipFill>
            <a:blip r:embed="rId3" cstate="print"/>
            <a:srcRect/>
            <a:stretch>
              <a:fillRect/>
            </a:stretch>
          </p:blipFill>
          <p:spPr bwMode="auto">
            <a:xfrm>
              <a:off x="2195735" y="1666433"/>
              <a:ext cx="443524" cy="394245"/>
            </a:xfrm>
            <a:prstGeom prst="rect">
              <a:avLst/>
            </a:prstGeom>
            <a:noFill/>
            <a:ln w="9525">
              <a:noFill/>
              <a:miter lim="800000"/>
              <a:headEnd/>
              <a:tailEnd/>
            </a:ln>
          </p:spPr>
        </p:pic>
      </p:grpSp>
      <p:pic>
        <p:nvPicPr>
          <p:cNvPr id="55" name="Picture 4"/>
          <p:cNvPicPr>
            <a:picLocks noChangeAspect="1" noChangeArrowheads="1"/>
          </p:cNvPicPr>
          <p:nvPr/>
        </p:nvPicPr>
        <p:blipFill>
          <a:blip r:embed="rId4" cstate="print"/>
          <a:srcRect/>
          <a:stretch>
            <a:fillRect/>
          </a:stretch>
        </p:blipFill>
        <p:spPr bwMode="auto">
          <a:xfrm>
            <a:off x="7776864" y="1340768"/>
            <a:ext cx="699465" cy="432048"/>
          </a:xfrm>
          <a:prstGeom prst="rect">
            <a:avLst/>
          </a:prstGeom>
          <a:noFill/>
          <a:ln w="9525">
            <a:noFill/>
            <a:miter lim="800000"/>
            <a:headEnd/>
            <a:tailEnd/>
          </a:ln>
        </p:spPr>
      </p:pic>
      <p:grpSp>
        <p:nvGrpSpPr>
          <p:cNvPr id="10"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rPr>
                <a:t>b </a:t>
              </a:r>
              <a:r>
                <a:rPr lang="en-US" sz="1600" dirty="0" smtClean="0">
                  <a:solidFill>
                    <a:srgbClr val="FF0000"/>
                  </a:solidFill>
                  <a:sym typeface="Symbol"/>
                </a:rPr>
                <a:t> {0, 1}</a:t>
              </a:r>
              <a:endParaRPr lang="en-US" sz="1600" dirty="0" smtClean="0">
                <a:solidFill>
                  <a:srgbClr val="FF0000"/>
                </a:solidFill>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c </a:t>
            </a:r>
            <a:r>
              <a:rPr lang="en-US" sz="1600" dirty="0" smtClean="0">
                <a:sym typeface="Symbol"/>
              </a:rPr>
              <a:t> </a:t>
            </a:r>
            <a:r>
              <a:rPr lang="en-US" sz="1600" dirty="0" err="1" smtClean="0">
                <a:sym typeface="Symbol"/>
              </a:rPr>
              <a:t>Enc</a:t>
            </a:r>
            <a:r>
              <a:rPr lang="en-US" sz="1600" baseline="-25000" dirty="0" err="1" smtClean="0">
                <a:sym typeface="Symbol"/>
              </a:rPr>
              <a:t>k</a:t>
            </a:r>
            <a:r>
              <a:rPr lang="en-US" sz="1600" dirty="0" smtClean="0">
                <a:sym typeface="Symbol"/>
              </a:rPr>
              <a:t>(</a:t>
            </a:r>
            <a:r>
              <a:rPr lang="en-US" sz="1600" dirty="0" err="1" smtClean="0">
                <a:sym typeface="Symbol"/>
              </a:rPr>
              <a:t>m</a:t>
            </a:r>
            <a:r>
              <a:rPr lang="en-US" sz="1600" baseline="-25000" dirty="0" err="1" smtClean="0">
                <a:sym typeface="Symbol"/>
              </a:rPr>
              <a:t>b</a:t>
            </a:r>
            <a:r>
              <a:rPr lang="en-US" sz="1600" dirty="0" smtClean="0">
                <a:sym typeface="Symbol"/>
              </a:rPr>
              <a:t>)</a:t>
            </a:r>
            <a:endParaRPr lang="en-US" sz="1600" dirty="0" smtClean="0">
              <a:solidFill>
                <a:srgbClr val="0000FF"/>
              </a:solidFill>
            </a:endParaRPr>
          </a:p>
        </p:txBody>
      </p:sp>
      <p:pic>
        <p:nvPicPr>
          <p:cNvPr id="63" name="Picture 2"/>
          <p:cNvPicPr>
            <a:picLocks noChangeAspect="1" noChangeArrowheads="1"/>
          </p:cNvPicPr>
          <p:nvPr/>
        </p:nvPicPr>
        <p:blipFill>
          <a:blip r:embed="rId5" cstate="print"/>
          <a:srcRect/>
          <a:stretch>
            <a:fillRect/>
          </a:stretch>
        </p:blipFill>
        <p:spPr bwMode="auto">
          <a:xfrm>
            <a:off x="5850530" y="2325672"/>
            <a:ext cx="1742830" cy="1052806"/>
          </a:xfrm>
          <a:prstGeom prst="rect">
            <a:avLst/>
          </a:prstGeom>
          <a:noFill/>
          <a:ln w="9525">
            <a:noFill/>
            <a:miter lim="800000"/>
            <a:headEnd/>
            <a:tailEnd/>
          </a:ln>
        </p:spPr>
      </p:pic>
      <p:pic>
        <p:nvPicPr>
          <p:cNvPr id="64" name="Picture 3"/>
          <p:cNvPicPr>
            <a:picLocks noChangeAspect="1" noChangeArrowheads="1"/>
          </p:cNvPicPr>
          <p:nvPr/>
        </p:nvPicPr>
        <p:blipFill>
          <a:blip r:embed="rId6" cstate="print"/>
          <a:srcRect/>
          <a:stretch>
            <a:fillRect/>
          </a:stretch>
        </p:blipFill>
        <p:spPr bwMode="auto">
          <a:xfrm>
            <a:off x="608778" y="2649831"/>
            <a:ext cx="1514272" cy="872663"/>
          </a:xfrm>
          <a:prstGeom prst="rect">
            <a:avLst/>
          </a:prstGeom>
          <a:noFill/>
          <a:ln w="9525">
            <a:noFill/>
            <a:miter lim="800000"/>
            <a:headEnd/>
            <a:tailEnd/>
          </a:ln>
        </p:spPr>
      </p:pic>
      <p:sp>
        <p:nvSpPr>
          <p:cNvPr id="65"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I can break </a:t>
            </a:r>
            <a:endParaRPr lang="en-US" sz="1600" dirty="0" smtClean="0">
              <a:solidFill>
                <a:srgbClr val="0000FF"/>
              </a:solidFill>
            </a:endParaRPr>
          </a:p>
        </p:txBody>
      </p:sp>
      <p:sp>
        <p:nvSpPr>
          <p:cNvPr id="66"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Let me verify</a:t>
            </a:r>
            <a:endParaRPr lang="en-US" sz="1600" dirty="0" smtClean="0">
              <a:solidFill>
                <a:srgbClr val="0000FF"/>
              </a:solidFill>
            </a:endParaRPr>
          </a:p>
        </p:txBody>
      </p:sp>
      <p:sp>
        <p:nvSpPr>
          <p:cNvPr id="67"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PPT Attacker A</a:t>
            </a:r>
            <a:endParaRPr lang="en-US" sz="1600" dirty="0" smtClean="0">
              <a:solidFill>
                <a:srgbClr val="0000FF"/>
              </a:solidFill>
            </a:endParaRPr>
          </a:p>
        </p:txBody>
      </p:sp>
      <p:cxnSp>
        <p:nvCxnSpPr>
          <p:cNvPr id="41" name="Straight Connector 40"/>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6512" y="4949552"/>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632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683568" y="116632"/>
            <a:ext cx="7920880" cy="720080"/>
          </a:xfrm>
          <a:prstGeom prst="rect">
            <a:avLst/>
          </a:prstGeom>
        </p:spPr>
        <p:txBody>
          <a:bodyPr/>
          <a:lstStyle/>
          <a:p>
            <a:pPr algn="ctr">
              <a:defRPr/>
            </a:pPr>
            <a:r>
              <a:rPr lang="en-US" sz="3600" kern="0" dirty="0" smtClean="0">
                <a:solidFill>
                  <a:srgbClr val="009900"/>
                </a:solidFill>
                <a:ea typeface="+mj-ea"/>
                <a:cs typeface="+mj-cs"/>
              </a:rPr>
              <a:t>Quick Recall and Today’s Roadmap</a:t>
            </a:r>
            <a:endParaRPr lang="en-US" sz="3600" kern="0" dirty="0">
              <a:solidFill>
                <a:srgbClr val="009900"/>
              </a:solidFill>
              <a:ea typeface="+mj-ea"/>
              <a:cs typeface="+mj-cs"/>
            </a:endParaRPr>
          </a:p>
        </p:txBody>
      </p:sp>
      <p:sp>
        <p:nvSpPr>
          <p:cNvPr id="7" name="Text Box 7"/>
          <p:cNvSpPr txBox="1">
            <a:spLocks noChangeArrowheads="1"/>
          </p:cNvSpPr>
          <p:nvPr/>
        </p:nvSpPr>
        <p:spPr bwMode="auto">
          <a:xfrm>
            <a:off x="611560" y="955754"/>
            <a:ext cx="7920880" cy="1815882"/>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rPr>
              <a:t>&gt;&gt; </a:t>
            </a:r>
            <a:r>
              <a:rPr lang="en-US" sz="1600" dirty="0" smtClean="0">
                <a:solidFill>
                  <a:srgbClr val="0000FF"/>
                </a:solidFill>
              </a:rPr>
              <a:t> </a:t>
            </a:r>
            <a:r>
              <a:rPr lang="en-US" sz="1600" dirty="0">
                <a:solidFill>
                  <a:srgbClr val="0000FF"/>
                </a:solidFill>
              </a:rPr>
              <a:t>CPA Security</a:t>
            </a:r>
          </a:p>
          <a:p>
            <a:pPr>
              <a:spcBef>
                <a:spcPct val="50000"/>
              </a:spcBef>
            </a:pPr>
            <a:r>
              <a:rPr lang="en-US" sz="1600" dirty="0" smtClean="0">
                <a:solidFill>
                  <a:srgbClr val="0000FF"/>
                </a:solidFill>
              </a:rPr>
              <a:t>&gt;</a:t>
            </a:r>
            <a:r>
              <a:rPr lang="en-US" sz="1600" dirty="0">
                <a:solidFill>
                  <a:srgbClr val="0000FF"/>
                </a:solidFill>
              </a:rPr>
              <a:t>&gt; </a:t>
            </a:r>
            <a:r>
              <a:rPr lang="en-US" sz="1600" dirty="0" smtClean="0">
                <a:solidFill>
                  <a:srgbClr val="0000FF"/>
                </a:solidFill>
              </a:rPr>
              <a:t>PRF-based </a:t>
            </a:r>
            <a:r>
              <a:rPr lang="en-US" sz="1600" dirty="0">
                <a:solidFill>
                  <a:srgbClr val="0000FF"/>
                </a:solidFill>
              </a:rPr>
              <a:t>construction </a:t>
            </a:r>
            <a:endParaRPr lang="en-US" sz="1600" dirty="0" smtClean="0">
              <a:solidFill>
                <a:srgbClr val="0000FF"/>
              </a:solidFill>
            </a:endParaRPr>
          </a:p>
          <a:p>
            <a:pPr>
              <a:spcBef>
                <a:spcPct val="50000"/>
              </a:spcBef>
            </a:pPr>
            <a:r>
              <a:rPr lang="en-US" sz="1600" dirty="0" smtClean="0">
                <a:solidFill>
                  <a:srgbClr val="0000FF"/>
                </a:solidFill>
              </a:rPr>
              <a:t>&gt;&gt; Proof of Security</a:t>
            </a:r>
          </a:p>
          <a:p>
            <a:pPr>
              <a:spcBef>
                <a:spcPct val="50000"/>
              </a:spcBef>
            </a:pPr>
            <a:r>
              <a:rPr lang="en-US" sz="1600" dirty="0" smtClean="0">
                <a:solidFill>
                  <a:srgbClr val="0000FF"/>
                </a:solidFill>
              </a:rPr>
              <a:t>&gt;&gt;  Extension to CPA-MULT-security</a:t>
            </a:r>
          </a:p>
          <a:p>
            <a:pPr>
              <a:spcBef>
                <a:spcPct val="50000"/>
              </a:spcBef>
            </a:pPr>
            <a:r>
              <a:rPr lang="en-US" sz="1600" dirty="0" smtClean="0">
                <a:solidFill>
                  <a:srgbClr val="0000FF"/>
                </a:solidFill>
              </a:rPr>
              <a:t>&gt;&gt; Modes of Operations (very efficient construction used in practice)</a:t>
            </a:r>
            <a:endParaRPr lang="en-US" sz="1600" dirty="0">
              <a:solidFill>
                <a:srgbClr val="0000FF"/>
              </a:solidFill>
            </a:endParaRPr>
          </a:p>
        </p:txBody>
      </p:sp>
      <p:sp>
        <p:nvSpPr>
          <p:cNvPr id="5" name="Text Box 7"/>
          <p:cNvSpPr txBox="1">
            <a:spLocks noChangeArrowheads="1"/>
          </p:cNvSpPr>
          <p:nvPr/>
        </p:nvSpPr>
        <p:spPr bwMode="auto">
          <a:xfrm>
            <a:off x="611560" y="3413318"/>
            <a:ext cx="7920880" cy="218521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rPr>
              <a:t>&gt;&gt; </a:t>
            </a:r>
            <a:r>
              <a:rPr lang="en-US" sz="1600" dirty="0" smtClean="0">
                <a:solidFill>
                  <a:srgbClr val="0000FF"/>
                </a:solidFill>
              </a:rPr>
              <a:t> CCA Security, more stronger than CPA security </a:t>
            </a:r>
            <a:endParaRPr lang="en-US" sz="1600" dirty="0">
              <a:solidFill>
                <a:srgbClr val="0000FF"/>
              </a:solidFill>
            </a:endParaRPr>
          </a:p>
          <a:p>
            <a:pPr>
              <a:spcBef>
                <a:spcPct val="50000"/>
              </a:spcBef>
            </a:pPr>
            <a:r>
              <a:rPr lang="en-US" sz="1600" dirty="0" smtClean="0">
                <a:solidFill>
                  <a:srgbClr val="0000FF"/>
                </a:solidFill>
              </a:rPr>
              <a:t>&gt;</a:t>
            </a:r>
            <a:r>
              <a:rPr lang="en-US" sz="1600" dirty="0">
                <a:solidFill>
                  <a:srgbClr val="0000FF"/>
                </a:solidFill>
              </a:rPr>
              <a:t>&gt; </a:t>
            </a:r>
            <a:r>
              <a:rPr lang="en-US" sz="1600" dirty="0" smtClean="0">
                <a:solidFill>
                  <a:srgbClr val="0000FF"/>
                </a:solidFill>
              </a:rPr>
              <a:t> Is it practical? Yes we will break CBC Mode CPA secure scheme under CCA</a:t>
            </a:r>
          </a:p>
          <a:p>
            <a:pPr>
              <a:spcBef>
                <a:spcPct val="50000"/>
              </a:spcBef>
            </a:pPr>
            <a:r>
              <a:rPr lang="en-US" sz="1600" dirty="0" smtClean="0">
                <a:solidFill>
                  <a:srgbClr val="0000FF"/>
                </a:solidFill>
              </a:rPr>
              <a:t>&gt;&gt; Introduction to MAC</a:t>
            </a:r>
          </a:p>
          <a:p>
            <a:pPr>
              <a:spcBef>
                <a:spcPct val="50000"/>
              </a:spcBef>
            </a:pPr>
            <a:r>
              <a:rPr lang="en-US" sz="1600" dirty="0" smtClean="0">
                <a:solidFill>
                  <a:srgbClr val="0000FF"/>
                </a:solidFill>
              </a:rPr>
              <a:t>&gt;&gt; Security Definition </a:t>
            </a:r>
          </a:p>
          <a:p>
            <a:pPr>
              <a:spcBef>
                <a:spcPct val="50000"/>
              </a:spcBef>
            </a:pPr>
            <a:r>
              <a:rPr lang="en-US" sz="1600" dirty="0" smtClean="0">
                <a:solidFill>
                  <a:srgbClr val="0000FF"/>
                </a:solidFill>
              </a:rPr>
              <a:t>&gt;&gt; PRF-based scheme</a:t>
            </a:r>
          </a:p>
          <a:p>
            <a:pPr>
              <a:spcBef>
                <a:spcPct val="50000"/>
              </a:spcBef>
            </a:pPr>
            <a:r>
              <a:rPr lang="en-US" sz="1600" dirty="0" smtClean="0">
                <a:solidFill>
                  <a:srgbClr val="0000FF"/>
                </a:solidFill>
              </a:rPr>
              <a:t>&gt;&gt; Domain Extension for MAC</a:t>
            </a:r>
            <a:endParaRPr lang="en-US" sz="1600" dirty="0">
              <a:solidFill>
                <a:srgbClr val="0000FF"/>
              </a:solidFill>
            </a:endParaRPr>
          </a:p>
        </p:txBody>
      </p:sp>
    </p:spTree>
    <p:extLst>
      <p:ext uri="{BB962C8B-B14F-4D97-AF65-F5344CB8AC3E}">
        <p14:creationId xmlns:p14="http://schemas.microsoft.com/office/powerpoint/2010/main" val="127082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ea typeface="+mj-ea"/>
                <a:cs typeface="+mj-cs"/>
              </a:rPr>
              <a:t>CCA </a:t>
            </a:r>
            <a:r>
              <a:rPr lang="en-US" sz="3000" kern="0" dirty="0" err="1" smtClean="0">
                <a:solidFill>
                  <a:srgbClr val="009900"/>
                </a:solidFill>
                <a:ea typeface="+mj-ea"/>
                <a:cs typeface="+mj-cs"/>
              </a:rPr>
              <a:t>Indistinguishability</a:t>
            </a:r>
            <a:r>
              <a:rPr lang="en-US" sz="3000" kern="0" dirty="0" smtClean="0">
                <a:solidFill>
                  <a:srgbClr val="009900"/>
                </a:solidFill>
                <a:ea typeface="+mj-ea"/>
                <a:cs typeface="+mj-cs"/>
              </a:rPr>
              <a:t> Experiment</a:t>
            </a:r>
            <a:endParaRPr lang="en-US" sz="3000" kern="0" dirty="0">
              <a:solidFill>
                <a:srgbClr val="009900"/>
              </a:solidFill>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850530"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grpSp>
        <p:nvGrpSpPr>
          <p:cNvPr id="2" name="Group 33"/>
          <p:cNvGrpSpPr/>
          <p:nvPr/>
        </p:nvGrpSpPr>
        <p:grpSpPr>
          <a:xfrm>
            <a:off x="4250287" y="807676"/>
            <a:ext cx="3130025" cy="338554"/>
            <a:chOff x="1259632" y="2031231"/>
            <a:chExt cx="3528392" cy="617862"/>
          </a:xfrm>
        </p:grpSpPr>
        <p:sp>
          <p:nvSpPr>
            <p:cNvPr id="30" name="Text Box 7"/>
            <p:cNvSpPr txBox="1">
              <a:spLocks noChangeArrowheads="1"/>
            </p:cNvSpPr>
            <p:nvPr/>
          </p:nvSpPr>
          <p:spPr bwMode="auto">
            <a:xfrm>
              <a:off x="1259632" y="2031231"/>
              <a:ext cx="3528392" cy="617862"/>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 </a:t>
              </a:r>
              <a:r>
                <a:rPr lang="en-US" sz="1600" dirty="0" smtClean="0"/>
                <a:t>(Gen, Enc, Dec),       </a:t>
              </a:r>
              <a:endParaRPr lang="en-US" sz="1600" dirty="0" smtClean="0">
                <a:solidFill>
                  <a:srgbClr val="0000FF"/>
                </a:solidFill>
              </a:endParaRPr>
            </a:p>
          </p:txBody>
        </p:sp>
        <p:pic>
          <p:nvPicPr>
            <p:cNvPr id="31" name="Picture 3"/>
            <p:cNvPicPr>
              <a:picLocks noChangeAspect="1" noChangeArrowheads="1"/>
            </p:cNvPicPr>
            <p:nvPr/>
          </p:nvPicPr>
          <p:blipFill>
            <a:blip r:embed="rId5" cstate="print"/>
            <a:srcRect/>
            <a:stretch>
              <a:fillRect/>
            </a:stretch>
          </p:blipFill>
          <p:spPr bwMode="auto">
            <a:xfrm>
              <a:off x="3518371" y="2162646"/>
              <a:ext cx="443525" cy="394244"/>
            </a:xfrm>
            <a:prstGeom prst="rect">
              <a:avLst/>
            </a:prstGeom>
            <a:noFill/>
            <a:ln w="9525">
              <a:noFill/>
              <a:miter lim="800000"/>
              <a:headEnd/>
              <a:tailEnd/>
            </a:ln>
          </p:spPr>
        </p:pic>
      </p:gr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I can break </a:t>
            </a:r>
            <a:endParaRPr lang="en-US" sz="1600" dirty="0" smtClean="0">
              <a:solidFill>
                <a:srgbClr val="0000FF"/>
              </a:solidFill>
            </a:endParaRPr>
          </a:p>
        </p:txBody>
      </p:sp>
      <p:sp>
        <p:nvSpPr>
          <p:cNvPr id="37"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Let me verify</a:t>
            </a:r>
            <a:endParaRPr lang="en-US" sz="1600" dirty="0" smtClean="0">
              <a:solidFill>
                <a:srgbClr val="0000FF"/>
              </a:solidFill>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Gen(1</a:t>
              </a:r>
              <a:r>
                <a:rPr lang="en-US" sz="1600" baseline="30000" dirty="0" smtClean="0"/>
                <a:t>n</a:t>
              </a:r>
              <a:r>
                <a:rPr lang="en-US" sz="1600" dirty="0" smtClean="0"/>
                <a:t>)</a:t>
              </a:r>
              <a:endParaRPr lang="en-US" sz="1600" dirty="0" smtClean="0">
                <a:solidFill>
                  <a:srgbClr val="0000FF"/>
                </a:solidFill>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k</a:t>
            </a:r>
            <a:endParaRPr lang="en-US" sz="1600" dirty="0" smtClean="0">
              <a:solidFill>
                <a:srgbClr val="0000FF"/>
              </a:solidFill>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a:t>
              </a:r>
              <a:endParaRPr lang="en-US" sz="1600" dirty="0" smtClean="0">
                <a:solidFill>
                  <a:srgbClr val="0000FF"/>
                </a:solidFill>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PPT Attacker A</a:t>
            </a:r>
            <a:endParaRPr lang="en-US" sz="1600" dirty="0" smtClean="0">
              <a:solidFill>
                <a:srgbClr val="0000FF"/>
              </a:solidFill>
            </a:endParaRPr>
          </a:p>
        </p:txBody>
      </p:sp>
      <p:sp>
        <p:nvSpPr>
          <p:cNvPr id="98" name="Text Box 7"/>
          <p:cNvSpPr txBox="1">
            <a:spLocks noChangeArrowheads="1"/>
          </p:cNvSpPr>
          <p:nvPr/>
        </p:nvSpPr>
        <p:spPr bwMode="auto">
          <a:xfrm>
            <a:off x="110549" y="5076473"/>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Post-challenge Training Phase:</a:t>
            </a:r>
            <a:endParaRPr lang="en-US" sz="1600" dirty="0" smtClean="0">
              <a:solidFill>
                <a:srgbClr val="0000FF"/>
              </a:solidFill>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Training Phase</a:t>
                </a:r>
                <a:endParaRPr lang="en-US" sz="1600" dirty="0" smtClean="0">
                  <a:solidFill>
                    <a:srgbClr val="0000FF"/>
                  </a:solidFill>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42"/>
          <p:cNvGrpSpPr/>
          <p:nvPr/>
        </p:nvGrpSpPr>
        <p:grpSpPr>
          <a:xfrm>
            <a:off x="2801305" y="2305906"/>
            <a:ext cx="2702154" cy="338554"/>
            <a:chOff x="1259632" y="1535016"/>
            <a:chExt cx="3046064" cy="617863"/>
          </a:xfrm>
        </p:grpSpPr>
        <p:sp>
          <p:nvSpPr>
            <p:cNvPr id="49" name="Text Box 7"/>
            <p:cNvSpPr txBox="1">
              <a:spLocks noChangeArrowheads="1"/>
            </p:cNvSpPr>
            <p:nvPr/>
          </p:nvSpPr>
          <p:spPr bwMode="auto">
            <a:xfrm>
              <a:off x="1259632" y="1535016"/>
              <a:ext cx="3046064" cy="617863"/>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m</a:t>
              </a:r>
              <a:r>
                <a:rPr lang="en-US" sz="1600" baseline="-25000" dirty="0" smtClean="0"/>
                <a:t>0</a:t>
              </a:r>
              <a:r>
                <a:rPr lang="en-US" sz="1600" dirty="0" smtClean="0"/>
                <a:t>, m</a:t>
              </a:r>
              <a:r>
                <a:rPr lang="en-US" sz="1600" baseline="-25000" dirty="0" smtClean="0"/>
                <a:t>1</a:t>
              </a:r>
              <a:r>
                <a:rPr lang="en-US" sz="1600" dirty="0" smtClean="0">
                  <a:sym typeface="Symbol"/>
                </a:rPr>
                <a:t></a:t>
              </a:r>
              <a:r>
                <a:rPr lang="en-US" sz="1600" dirty="0" smtClean="0"/>
                <a:t>       , |m</a:t>
              </a:r>
              <a:r>
                <a:rPr lang="en-US" sz="1600" baseline="-25000" dirty="0" smtClean="0"/>
                <a:t>0</a:t>
              </a:r>
              <a:r>
                <a:rPr lang="en-US" sz="1600" dirty="0" smtClean="0"/>
                <a:t>| = |m</a:t>
              </a:r>
              <a:r>
                <a:rPr lang="en-US" sz="1600" baseline="-25000" dirty="0" smtClean="0"/>
                <a:t>1</a:t>
              </a:r>
              <a:r>
                <a:rPr lang="en-US" sz="1600" dirty="0" smtClean="0"/>
                <a:t>|</a:t>
              </a:r>
              <a:endParaRPr lang="en-US" sz="1600" dirty="0" smtClean="0">
                <a:solidFill>
                  <a:srgbClr val="0000FF"/>
                </a:solidFill>
              </a:endParaRPr>
            </a:p>
          </p:txBody>
        </p:sp>
        <p:pic>
          <p:nvPicPr>
            <p:cNvPr id="51" name="Picture 3"/>
            <p:cNvPicPr>
              <a:picLocks noChangeAspect="1" noChangeArrowheads="1"/>
            </p:cNvPicPr>
            <p:nvPr/>
          </p:nvPicPr>
          <p:blipFill>
            <a:blip r:embed="rId5" cstate="print"/>
            <a:srcRect/>
            <a:stretch>
              <a:fillRect/>
            </a:stretch>
          </p:blipFill>
          <p:spPr bwMode="auto">
            <a:xfrm>
              <a:off x="2195735" y="1666433"/>
              <a:ext cx="443524" cy="394245"/>
            </a:xfrm>
            <a:prstGeom prst="rect">
              <a:avLst/>
            </a:prstGeom>
            <a:noFill/>
            <a:ln w="9525">
              <a:noFill/>
              <a:miter lim="800000"/>
              <a:headEnd/>
              <a:tailEnd/>
            </a:ln>
          </p:spPr>
        </p:pic>
      </p:grpSp>
      <p:pic>
        <p:nvPicPr>
          <p:cNvPr id="55" name="Picture 4"/>
          <p:cNvPicPr>
            <a:picLocks noChangeAspect="1" noChangeArrowheads="1"/>
          </p:cNvPicPr>
          <p:nvPr/>
        </p:nvPicPr>
        <p:blipFill>
          <a:blip r:embed="rId6" cstate="print"/>
          <a:srcRect/>
          <a:stretch>
            <a:fillRect/>
          </a:stretch>
        </p:blipFill>
        <p:spPr bwMode="auto">
          <a:xfrm>
            <a:off x="7776864" y="1340768"/>
            <a:ext cx="699465" cy="432048"/>
          </a:xfrm>
          <a:prstGeom prst="rect">
            <a:avLst/>
          </a:prstGeom>
          <a:noFill/>
          <a:ln w="9525">
            <a:noFill/>
            <a:miter lim="800000"/>
            <a:headEnd/>
            <a:tailEnd/>
          </a:ln>
        </p:spPr>
      </p:pic>
      <p:grpSp>
        <p:nvGrpSpPr>
          <p:cNvPr id="9"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rPr>
                <a:t>b </a:t>
              </a:r>
              <a:r>
                <a:rPr lang="en-US" sz="1600" dirty="0" smtClean="0">
                  <a:solidFill>
                    <a:srgbClr val="FF0000"/>
                  </a:solidFill>
                  <a:sym typeface="Symbol"/>
                </a:rPr>
                <a:t> {0, 1}</a:t>
              </a:r>
              <a:endParaRPr lang="en-US" sz="1600" dirty="0" smtClean="0">
                <a:solidFill>
                  <a:srgbClr val="FF0000"/>
                </a:solidFill>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c </a:t>
            </a:r>
            <a:r>
              <a:rPr lang="en-US" sz="1600" dirty="0" smtClean="0">
                <a:sym typeface="Symbol"/>
              </a:rPr>
              <a:t> </a:t>
            </a:r>
            <a:r>
              <a:rPr lang="en-US" sz="1600" dirty="0" err="1" smtClean="0">
                <a:sym typeface="Symbol"/>
              </a:rPr>
              <a:t>Enc</a:t>
            </a:r>
            <a:r>
              <a:rPr lang="en-US" sz="1600" baseline="-25000" dirty="0" err="1" smtClean="0">
                <a:sym typeface="Symbol"/>
              </a:rPr>
              <a:t>k</a:t>
            </a:r>
            <a:r>
              <a:rPr lang="en-US" sz="1600" dirty="0" smtClean="0">
                <a:sym typeface="Symbol"/>
              </a:rPr>
              <a:t>(</a:t>
            </a:r>
            <a:r>
              <a:rPr lang="en-US" sz="1600" dirty="0" err="1" smtClean="0">
                <a:sym typeface="Symbol"/>
              </a:rPr>
              <a:t>m</a:t>
            </a:r>
            <a:r>
              <a:rPr lang="en-US" sz="1600" baseline="-25000" dirty="0" err="1" smtClean="0">
                <a:sym typeface="Symbol"/>
              </a:rPr>
              <a:t>b</a:t>
            </a:r>
            <a:r>
              <a:rPr lang="en-US" sz="1600" dirty="0" smtClean="0">
                <a:sym typeface="Symbol"/>
              </a:rPr>
              <a:t>)</a:t>
            </a:r>
            <a:endParaRPr lang="en-US" sz="1600" dirty="0" smtClean="0">
              <a:solidFill>
                <a:srgbClr val="0000FF"/>
              </a:solidFill>
            </a:endParaRPr>
          </a:p>
        </p:txBody>
      </p:sp>
      <p:grpSp>
        <p:nvGrpSpPr>
          <p:cNvPr id="10" name="Group 52"/>
          <p:cNvGrpSpPr/>
          <p:nvPr/>
        </p:nvGrpSpPr>
        <p:grpSpPr>
          <a:xfrm>
            <a:off x="251520" y="5580529"/>
            <a:ext cx="8352928" cy="770602"/>
            <a:chOff x="611560" y="4386590"/>
            <a:chExt cx="8352928" cy="770602"/>
          </a:xfrm>
        </p:grpSpPr>
        <p:sp>
          <p:nvSpPr>
            <p:cNvPr id="63"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ym typeface="Symbol"/>
                </a:rPr>
                <a:t>A is given </a:t>
              </a:r>
              <a:r>
                <a:rPr lang="en-US" sz="1600" dirty="0" smtClean="0">
                  <a:solidFill>
                    <a:srgbClr val="0000FF"/>
                  </a:solidFill>
                  <a:sym typeface="Symbol"/>
                </a:rPr>
                <a:t>oracle access </a:t>
              </a:r>
              <a:r>
                <a:rPr lang="en-US" sz="1600" dirty="0" smtClean="0">
                  <a:sym typeface="Symbol"/>
                </a:rPr>
                <a:t>to both </a:t>
              </a:r>
              <a:r>
                <a:rPr lang="en-US" sz="1600" dirty="0" err="1" smtClean="0">
                  <a:sym typeface="Symbol"/>
                </a:rPr>
                <a:t>Enc</a:t>
              </a:r>
              <a:r>
                <a:rPr lang="en-US" sz="1600" baseline="-25000" dirty="0" err="1" smtClean="0">
                  <a:sym typeface="Symbol"/>
                </a:rPr>
                <a:t>k</a:t>
              </a:r>
              <a:r>
                <a:rPr lang="en-US" sz="1600" dirty="0" smtClean="0">
                  <a:sym typeface="Symbol"/>
                </a:rPr>
                <a:t>() and Deck()</a:t>
              </a:r>
              <a:endParaRPr lang="en-US" sz="1600" dirty="0" smtClean="0">
                <a:solidFill>
                  <a:srgbClr val="0000FF"/>
                </a:solidFill>
              </a:endParaRPr>
            </a:p>
          </p:txBody>
        </p:sp>
        <p:sp>
          <p:nvSpPr>
            <p:cNvPr id="64" name="Text Box 7"/>
            <p:cNvSpPr txBox="1">
              <a:spLocks noChangeArrowheads="1"/>
            </p:cNvSpPr>
            <p:nvPr/>
          </p:nvSpPr>
          <p:spPr bwMode="auto">
            <a:xfrm>
              <a:off x="611560" y="4818638"/>
              <a:ext cx="8352928"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ym typeface="Symbol"/>
                </a:rPr>
                <a:t>A </a:t>
              </a:r>
              <a:r>
                <a:rPr lang="en-US" sz="1600" dirty="0" smtClean="0">
                  <a:solidFill>
                    <a:srgbClr val="FF0000"/>
                  </a:solidFill>
                  <a:sym typeface="Symbol"/>
                </a:rPr>
                <a:t>adaptively</a:t>
              </a:r>
              <a:r>
                <a:rPr lang="en-US" sz="1600" dirty="0" smtClean="0">
                  <a:sym typeface="Symbol"/>
                </a:rPr>
                <a:t> submits its encryption/decryption query and receives the response</a:t>
              </a:r>
              <a:endParaRPr lang="en-US" sz="1600" dirty="0" smtClean="0">
                <a:solidFill>
                  <a:srgbClr val="FF0000"/>
                </a:solidFill>
              </a:endParaRPr>
            </a:p>
          </p:txBody>
        </p:sp>
      </p:grpSp>
      <p:grpSp>
        <p:nvGrpSpPr>
          <p:cNvPr id="11" name="Group 65"/>
          <p:cNvGrpSpPr/>
          <p:nvPr/>
        </p:nvGrpSpPr>
        <p:grpSpPr>
          <a:xfrm>
            <a:off x="2517449" y="3183941"/>
            <a:ext cx="3385537" cy="338554"/>
            <a:chOff x="2517449" y="2154342"/>
            <a:chExt cx="3385537" cy="338554"/>
          </a:xfrm>
        </p:grpSpPr>
        <p:cxnSp>
          <p:nvCxnSpPr>
            <p:cNvPr id="67" name="Straight Connector 66"/>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555776" y="2154342"/>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Query: Plain-text/</a:t>
              </a:r>
              <a:r>
                <a:rPr lang="en-US" sz="1600" dirty="0" err="1" smtClean="0"/>
                <a:t>Ciphertext</a:t>
              </a:r>
              <a:endParaRPr lang="en-US" sz="1600" dirty="0" smtClean="0">
                <a:solidFill>
                  <a:srgbClr val="0000FF"/>
                </a:solidFill>
              </a:endParaRPr>
            </a:p>
          </p:txBody>
        </p:sp>
      </p:grpSp>
      <p:grpSp>
        <p:nvGrpSpPr>
          <p:cNvPr id="13" name="Group 68"/>
          <p:cNvGrpSpPr/>
          <p:nvPr/>
        </p:nvGrpSpPr>
        <p:grpSpPr>
          <a:xfrm>
            <a:off x="2483768" y="3666510"/>
            <a:ext cx="3528392" cy="338554"/>
            <a:chOff x="2483768" y="2730406"/>
            <a:chExt cx="3528392" cy="338554"/>
          </a:xfrm>
        </p:grpSpPr>
        <p:cxnSp>
          <p:nvCxnSpPr>
            <p:cNvPr id="70" name="Straight Connector 69"/>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1" name="Text Box 7"/>
            <p:cNvSpPr txBox="1">
              <a:spLocks noChangeArrowheads="1"/>
            </p:cNvSpPr>
            <p:nvPr/>
          </p:nvSpPr>
          <p:spPr bwMode="auto">
            <a:xfrm>
              <a:off x="2627784" y="2730406"/>
              <a:ext cx="33843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Response: </a:t>
              </a:r>
              <a:r>
                <a:rPr lang="en-US" sz="1600" dirty="0" err="1" smtClean="0"/>
                <a:t>Ciphertext</a:t>
              </a:r>
              <a:r>
                <a:rPr lang="en-US" sz="1600" dirty="0" smtClean="0"/>
                <a:t>/Plaintext</a:t>
              </a:r>
              <a:endParaRPr lang="en-US" sz="1600" dirty="0" smtClean="0">
                <a:solidFill>
                  <a:srgbClr val="0000FF"/>
                </a:solidFill>
              </a:endParaRPr>
            </a:p>
          </p:txBody>
        </p:sp>
      </p:grpSp>
      <p:sp>
        <p:nvSpPr>
          <p:cNvPr id="53" name="Text Box 7"/>
          <p:cNvSpPr txBox="1">
            <a:spLocks noChangeArrowheads="1"/>
          </p:cNvSpPr>
          <p:nvPr/>
        </p:nvSpPr>
        <p:spPr bwMode="auto">
          <a:xfrm>
            <a:off x="683568" y="5868561"/>
            <a:ext cx="8352928" cy="584775"/>
          </a:xfrm>
          <a:prstGeom prst="rect">
            <a:avLst/>
          </a:prstGeom>
          <a:solidFill>
            <a:schemeClr val="accent1"/>
          </a:solidFill>
          <a:ln w="9525">
            <a:noFill/>
            <a:miter lim="800000"/>
            <a:headEnd/>
            <a:tailEnd/>
          </a:ln>
        </p:spPr>
        <p:txBody>
          <a:bodyPr wrap="square">
            <a:spAutoFit/>
          </a:bodyPr>
          <a:lstStyle/>
          <a:p>
            <a:pPr>
              <a:spcBef>
                <a:spcPct val="50000"/>
              </a:spcBef>
            </a:pPr>
            <a:r>
              <a:rPr lang="en-US" sz="1600" dirty="0" smtClean="0">
                <a:sym typeface="Symbol"/>
              </a:rPr>
              <a:t>A is restricted from submitting the challenge </a:t>
            </a:r>
            <a:r>
              <a:rPr lang="en-US" sz="1600" dirty="0" err="1" smtClean="0">
                <a:sym typeface="Symbol"/>
              </a:rPr>
              <a:t>ciphertext</a:t>
            </a:r>
            <a:r>
              <a:rPr lang="en-US" sz="1600" dirty="0" smtClean="0">
                <a:sym typeface="Symbol"/>
              </a:rPr>
              <a:t> c as the decryption query  --- otherwise impossible to achieve any security</a:t>
            </a:r>
            <a:endParaRPr lang="en-US" sz="1600" dirty="0" smtClean="0">
              <a:solidFill>
                <a:srgbClr val="FF0000"/>
              </a:solidFill>
            </a:endParaRPr>
          </a:p>
        </p:txBody>
      </p:sp>
      <p:cxnSp>
        <p:nvCxnSpPr>
          <p:cNvPr id="56" name="Straight Connector 55"/>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717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linds(horizont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repeatCount="indefinite" fill="hold" nodeType="click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ea typeface="+mj-ea"/>
                <a:cs typeface="+mj-cs"/>
              </a:rPr>
              <a:t>CCA </a:t>
            </a:r>
            <a:r>
              <a:rPr lang="en-US" sz="3000" kern="0" dirty="0" err="1" smtClean="0">
                <a:solidFill>
                  <a:srgbClr val="009900"/>
                </a:solidFill>
                <a:ea typeface="+mj-ea"/>
                <a:cs typeface="+mj-cs"/>
              </a:rPr>
              <a:t>Indistinguishability</a:t>
            </a:r>
            <a:r>
              <a:rPr lang="en-US" sz="3000" kern="0" dirty="0" smtClean="0">
                <a:solidFill>
                  <a:srgbClr val="009900"/>
                </a:solidFill>
                <a:ea typeface="+mj-ea"/>
                <a:cs typeface="+mj-cs"/>
              </a:rPr>
              <a:t> Experiment</a:t>
            </a:r>
            <a:endParaRPr lang="en-US" sz="3000" kern="0" dirty="0">
              <a:solidFill>
                <a:srgbClr val="009900"/>
              </a:solidFill>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850530" y="2294307"/>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18466"/>
            <a:ext cx="1514272" cy="872663"/>
          </a:xfrm>
          <a:prstGeom prst="rect">
            <a:avLst/>
          </a:prstGeom>
          <a:noFill/>
          <a:ln w="9525">
            <a:noFill/>
            <a:miter lim="800000"/>
            <a:headEnd/>
            <a:tailEnd/>
          </a:ln>
        </p:spPr>
      </p:pic>
      <p:grpSp>
        <p:nvGrpSpPr>
          <p:cNvPr id="2" name="Group 33"/>
          <p:cNvGrpSpPr/>
          <p:nvPr/>
        </p:nvGrpSpPr>
        <p:grpSpPr>
          <a:xfrm>
            <a:off x="4250287" y="807676"/>
            <a:ext cx="3130025" cy="338554"/>
            <a:chOff x="1259632" y="2031231"/>
            <a:chExt cx="3528392" cy="617862"/>
          </a:xfrm>
        </p:grpSpPr>
        <p:sp>
          <p:nvSpPr>
            <p:cNvPr id="30" name="Text Box 7"/>
            <p:cNvSpPr txBox="1">
              <a:spLocks noChangeArrowheads="1"/>
            </p:cNvSpPr>
            <p:nvPr/>
          </p:nvSpPr>
          <p:spPr bwMode="auto">
            <a:xfrm>
              <a:off x="1259632" y="2031231"/>
              <a:ext cx="3528392" cy="617862"/>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 </a:t>
              </a:r>
              <a:r>
                <a:rPr lang="en-US" sz="1600" dirty="0" smtClean="0"/>
                <a:t>(Gen, Enc, Dec),       </a:t>
              </a:r>
              <a:endParaRPr lang="en-US" sz="1600" dirty="0" smtClean="0">
                <a:solidFill>
                  <a:srgbClr val="0000FF"/>
                </a:solidFill>
              </a:endParaRPr>
            </a:p>
          </p:txBody>
        </p:sp>
        <p:pic>
          <p:nvPicPr>
            <p:cNvPr id="31" name="Picture 3"/>
            <p:cNvPicPr>
              <a:picLocks noChangeAspect="1" noChangeArrowheads="1"/>
            </p:cNvPicPr>
            <p:nvPr/>
          </p:nvPicPr>
          <p:blipFill>
            <a:blip r:embed="rId5" cstate="print"/>
            <a:srcRect/>
            <a:stretch>
              <a:fillRect/>
            </a:stretch>
          </p:blipFill>
          <p:spPr bwMode="auto">
            <a:xfrm>
              <a:off x="3518371" y="2162646"/>
              <a:ext cx="443525" cy="394244"/>
            </a:xfrm>
            <a:prstGeom prst="rect">
              <a:avLst/>
            </a:prstGeom>
            <a:noFill/>
            <a:ln w="9525">
              <a:noFill/>
              <a:miter lim="800000"/>
              <a:headEnd/>
              <a:tailEnd/>
            </a:ln>
          </p:spPr>
        </p:pic>
      </p:grpSp>
      <p:sp>
        <p:nvSpPr>
          <p:cNvPr id="36" name="Text Box 7"/>
          <p:cNvSpPr txBox="1">
            <a:spLocks noChangeArrowheads="1"/>
          </p:cNvSpPr>
          <p:nvPr/>
        </p:nvSpPr>
        <p:spPr bwMode="auto">
          <a:xfrm>
            <a:off x="395536" y="3491129"/>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I can break </a:t>
            </a:r>
            <a:endParaRPr lang="en-US" sz="1600" dirty="0" smtClean="0">
              <a:solidFill>
                <a:srgbClr val="0000FF"/>
              </a:solidFill>
            </a:endParaRPr>
          </a:p>
        </p:txBody>
      </p:sp>
      <p:sp>
        <p:nvSpPr>
          <p:cNvPr id="37" name="Text Box 7"/>
          <p:cNvSpPr txBox="1">
            <a:spLocks noChangeArrowheads="1"/>
          </p:cNvSpPr>
          <p:nvPr/>
        </p:nvSpPr>
        <p:spPr bwMode="auto">
          <a:xfrm>
            <a:off x="6116034" y="3347113"/>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Let me verify</a:t>
            </a:r>
            <a:endParaRPr lang="en-US" sz="1600" dirty="0" smtClean="0">
              <a:solidFill>
                <a:srgbClr val="0000FF"/>
              </a:solidFill>
            </a:endParaRPr>
          </a:p>
        </p:txBody>
      </p:sp>
      <p:grpSp>
        <p:nvGrpSpPr>
          <p:cNvPr id="3" name="Group 48"/>
          <p:cNvGrpSpPr/>
          <p:nvPr/>
        </p:nvGrpSpPr>
        <p:grpSpPr>
          <a:xfrm>
            <a:off x="8037512" y="3304140"/>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Gen(1</a:t>
              </a:r>
              <a:r>
                <a:rPr lang="en-US" sz="1600" baseline="30000" dirty="0" smtClean="0"/>
                <a:t>n</a:t>
              </a:r>
              <a:r>
                <a:rPr lang="en-US" sz="1600" dirty="0" smtClean="0"/>
                <a:t>)</a:t>
              </a:r>
              <a:endParaRPr lang="en-US" sz="1600" dirty="0" smtClean="0">
                <a:solidFill>
                  <a:srgbClr val="0000FF"/>
                </a:solidFill>
              </a:endParaRPr>
            </a:p>
          </p:txBody>
        </p:sp>
      </p:grpSp>
      <p:cxnSp>
        <p:nvCxnSpPr>
          <p:cNvPr id="50" name="Straight Connector 49"/>
          <p:cNvCxnSpPr/>
          <p:nvPr/>
        </p:nvCxnSpPr>
        <p:spPr>
          <a:xfrm flipH="1" flipV="1">
            <a:off x="7596336" y="3142371"/>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1563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k</a:t>
            </a:r>
            <a:endParaRPr lang="en-US" sz="1600" dirty="0" smtClean="0">
              <a:solidFill>
                <a:srgbClr val="0000FF"/>
              </a:solidFill>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a:t>
              </a:r>
              <a:endParaRPr lang="en-US" sz="1600" dirty="0" smtClean="0">
                <a:solidFill>
                  <a:srgbClr val="0000FF"/>
                </a:solidFill>
              </a:endParaRPr>
            </a:p>
          </p:txBody>
        </p:sp>
      </p:grpSp>
      <p:sp>
        <p:nvSpPr>
          <p:cNvPr id="54" name="Text Box 7"/>
          <p:cNvSpPr txBox="1">
            <a:spLocks noChangeArrowheads="1"/>
          </p:cNvSpPr>
          <p:nvPr/>
        </p:nvSpPr>
        <p:spPr bwMode="auto">
          <a:xfrm>
            <a:off x="251520" y="2173499"/>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PPT Attacker A</a:t>
            </a:r>
            <a:endParaRPr lang="en-US" sz="1600" dirty="0" smtClean="0">
              <a:solidFill>
                <a:srgbClr val="0000FF"/>
              </a:solidFill>
            </a:endParaRPr>
          </a:p>
        </p:txBody>
      </p:sp>
      <p:sp>
        <p:nvSpPr>
          <p:cNvPr id="98" name="Text Box 7"/>
          <p:cNvSpPr txBox="1">
            <a:spLocks noChangeArrowheads="1"/>
          </p:cNvSpPr>
          <p:nvPr/>
        </p:nvSpPr>
        <p:spPr bwMode="auto">
          <a:xfrm>
            <a:off x="110549" y="5322694"/>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Response Phase:</a:t>
            </a:r>
            <a:endParaRPr lang="en-US" sz="1600" dirty="0" smtClean="0">
              <a:solidFill>
                <a:srgbClr val="0000FF"/>
              </a:solidFill>
            </a:endParaRPr>
          </a:p>
        </p:txBody>
      </p:sp>
      <p:grpSp>
        <p:nvGrpSpPr>
          <p:cNvPr id="6" name="Group 12"/>
          <p:cNvGrpSpPr/>
          <p:nvPr/>
        </p:nvGrpSpPr>
        <p:grpSpPr>
          <a:xfrm>
            <a:off x="2573390" y="1741451"/>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Training Phase</a:t>
                </a:r>
                <a:endParaRPr lang="en-US" sz="1600" dirty="0" smtClean="0">
                  <a:solidFill>
                    <a:srgbClr val="0000FF"/>
                  </a:solidFill>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34582"/>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42"/>
          <p:cNvGrpSpPr/>
          <p:nvPr/>
        </p:nvGrpSpPr>
        <p:grpSpPr>
          <a:xfrm>
            <a:off x="2801305" y="2274541"/>
            <a:ext cx="2702154" cy="338554"/>
            <a:chOff x="1259632" y="1535016"/>
            <a:chExt cx="3046064" cy="617863"/>
          </a:xfrm>
        </p:grpSpPr>
        <p:sp>
          <p:nvSpPr>
            <p:cNvPr id="49" name="Text Box 7"/>
            <p:cNvSpPr txBox="1">
              <a:spLocks noChangeArrowheads="1"/>
            </p:cNvSpPr>
            <p:nvPr/>
          </p:nvSpPr>
          <p:spPr bwMode="auto">
            <a:xfrm>
              <a:off x="1259632" y="1535016"/>
              <a:ext cx="3046064" cy="617863"/>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m</a:t>
              </a:r>
              <a:r>
                <a:rPr lang="en-US" sz="1600" baseline="-25000" dirty="0" smtClean="0"/>
                <a:t>0</a:t>
              </a:r>
              <a:r>
                <a:rPr lang="en-US" sz="1600" dirty="0" smtClean="0"/>
                <a:t>, m</a:t>
              </a:r>
              <a:r>
                <a:rPr lang="en-US" sz="1600" baseline="-25000" dirty="0" smtClean="0"/>
                <a:t>1</a:t>
              </a:r>
              <a:r>
                <a:rPr lang="en-US" sz="1600" dirty="0" smtClean="0">
                  <a:sym typeface="Symbol"/>
                </a:rPr>
                <a:t></a:t>
              </a:r>
              <a:r>
                <a:rPr lang="en-US" sz="1600" dirty="0" smtClean="0"/>
                <a:t>       , |m</a:t>
              </a:r>
              <a:r>
                <a:rPr lang="en-US" sz="1600" baseline="-25000" dirty="0" smtClean="0"/>
                <a:t>0</a:t>
              </a:r>
              <a:r>
                <a:rPr lang="en-US" sz="1600" dirty="0" smtClean="0"/>
                <a:t>| = |m</a:t>
              </a:r>
              <a:r>
                <a:rPr lang="en-US" sz="1600" baseline="-25000" dirty="0" smtClean="0"/>
                <a:t>1</a:t>
              </a:r>
              <a:r>
                <a:rPr lang="en-US" sz="1600" dirty="0" smtClean="0"/>
                <a:t>|</a:t>
              </a:r>
              <a:endParaRPr lang="en-US" sz="1600" dirty="0" smtClean="0">
                <a:solidFill>
                  <a:srgbClr val="0000FF"/>
                </a:solidFill>
              </a:endParaRPr>
            </a:p>
          </p:txBody>
        </p:sp>
        <p:pic>
          <p:nvPicPr>
            <p:cNvPr id="51" name="Picture 3"/>
            <p:cNvPicPr>
              <a:picLocks noChangeAspect="1" noChangeArrowheads="1"/>
            </p:cNvPicPr>
            <p:nvPr/>
          </p:nvPicPr>
          <p:blipFill>
            <a:blip r:embed="rId5" cstate="print"/>
            <a:srcRect/>
            <a:stretch>
              <a:fillRect/>
            </a:stretch>
          </p:blipFill>
          <p:spPr bwMode="auto">
            <a:xfrm>
              <a:off x="2195735" y="1666433"/>
              <a:ext cx="443524" cy="394245"/>
            </a:xfrm>
            <a:prstGeom prst="rect">
              <a:avLst/>
            </a:prstGeom>
            <a:noFill/>
            <a:ln w="9525">
              <a:noFill/>
              <a:miter lim="800000"/>
              <a:headEnd/>
              <a:tailEnd/>
            </a:ln>
          </p:spPr>
        </p:pic>
      </p:grpSp>
      <p:pic>
        <p:nvPicPr>
          <p:cNvPr id="55" name="Picture 4"/>
          <p:cNvPicPr>
            <a:picLocks noChangeAspect="1" noChangeArrowheads="1"/>
          </p:cNvPicPr>
          <p:nvPr/>
        </p:nvPicPr>
        <p:blipFill>
          <a:blip r:embed="rId6" cstate="print"/>
          <a:srcRect/>
          <a:stretch>
            <a:fillRect/>
          </a:stretch>
        </p:blipFill>
        <p:spPr bwMode="auto">
          <a:xfrm>
            <a:off x="7776864" y="1309403"/>
            <a:ext cx="699465" cy="432048"/>
          </a:xfrm>
          <a:prstGeom prst="rect">
            <a:avLst/>
          </a:prstGeom>
          <a:noFill/>
          <a:ln w="9525">
            <a:noFill/>
            <a:miter lim="800000"/>
            <a:headEnd/>
            <a:tailEnd/>
          </a:ln>
        </p:spPr>
      </p:pic>
      <p:grpSp>
        <p:nvGrpSpPr>
          <p:cNvPr id="9" name="Group 59"/>
          <p:cNvGrpSpPr/>
          <p:nvPr/>
        </p:nvGrpSpPr>
        <p:grpSpPr>
          <a:xfrm>
            <a:off x="7002666" y="1669443"/>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rPr>
                <a:t>b </a:t>
              </a:r>
              <a:r>
                <a:rPr lang="en-US" sz="1600" dirty="0" smtClean="0">
                  <a:solidFill>
                    <a:srgbClr val="FF0000"/>
                  </a:solidFill>
                  <a:sym typeface="Symbol"/>
                </a:rPr>
                <a:t> {0, 1}</a:t>
              </a:r>
              <a:endParaRPr lang="en-US" sz="1600" dirty="0" smtClean="0">
                <a:solidFill>
                  <a:srgbClr val="FF0000"/>
                </a:solidFill>
              </a:endParaRPr>
            </a:p>
          </p:txBody>
        </p:sp>
      </p:grpSp>
      <p:cxnSp>
        <p:nvCxnSpPr>
          <p:cNvPr id="61" name="Straight Connector 60"/>
          <p:cNvCxnSpPr/>
          <p:nvPr/>
        </p:nvCxnSpPr>
        <p:spPr>
          <a:xfrm>
            <a:off x="2483768" y="308297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49563"/>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c </a:t>
            </a:r>
            <a:r>
              <a:rPr lang="en-US" sz="1600" dirty="0" smtClean="0">
                <a:sym typeface="Symbol"/>
              </a:rPr>
              <a:t> </a:t>
            </a:r>
            <a:r>
              <a:rPr lang="en-US" sz="1600" dirty="0" err="1" smtClean="0">
                <a:sym typeface="Symbol"/>
              </a:rPr>
              <a:t>Enc</a:t>
            </a:r>
            <a:r>
              <a:rPr lang="en-US" sz="1600" baseline="-25000" dirty="0" err="1" smtClean="0">
                <a:sym typeface="Symbol"/>
              </a:rPr>
              <a:t>k</a:t>
            </a:r>
            <a:r>
              <a:rPr lang="en-US" sz="1600" dirty="0" smtClean="0">
                <a:sym typeface="Symbol"/>
              </a:rPr>
              <a:t>(</a:t>
            </a:r>
            <a:r>
              <a:rPr lang="en-US" sz="1600" dirty="0" err="1" smtClean="0">
                <a:sym typeface="Symbol"/>
              </a:rPr>
              <a:t>m</a:t>
            </a:r>
            <a:r>
              <a:rPr lang="en-US" sz="1600" baseline="-25000" dirty="0" err="1" smtClean="0">
                <a:sym typeface="Symbol"/>
              </a:rPr>
              <a:t>b</a:t>
            </a:r>
            <a:r>
              <a:rPr lang="en-US" sz="1600" dirty="0" smtClean="0">
                <a:sym typeface="Symbol"/>
              </a:rPr>
              <a:t>)</a:t>
            </a:r>
            <a:endParaRPr lang="en-US" sz="1600" dirty="0" smtClean="0">
              <a:solidFill>
                <a:srgbClr val="0000FF"/>
              </a:solidFill>
            </a:endParaRPr>
          </a:p>
        </p:txBody>
      </p:sp>
      <p:grpSp>
        <p:nvGrpSpPr>
          <p:cNvPr id="10" name="Group 71"/>
          <p:cNvGrpSpPr/>
          <p:nvPr/>
        </p:nvGrpSpPr>
        <p:grpSpPr>
          <a:xfrm>
            <a:off x="2339752" y="3307915"/>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Post-challenge Training </a:t>
                </a:r>
                <a:endParaRPr lang="en-US" sz="1600" dirty="0" smtClean="0">
                  <a:solidFill>
                    <a:srgbClr val="0000FF"/>
                  </a:solidFill>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3" name="Group 78"/>
          <p:cNvGrpSpPr/>
          <p:nvPr/>
        </p:nvGrpSpPr>
        <p:grpSpPr>
          <a:xfrm>
            <a:off x="395536" y="5826750"/>
            <a:ext cx="7639816" cy="770602"/>
            <a:chOff x="611560" y="4386590"/>
            <a:chExt cx="7639816" cy="770602"/>
          </a:xfrm>
        </p:grpSpPr>
        <p:sp>
          <p:nvSpPr>
            <p:cNvPr id="80"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ym typeface="Symbol"/>
                </a:rPr>
                <a:t>A finally submits its guess regarding encrypted challenge plain-text</a:t>
              </a:r>
              <a:endParaRPr lang="en-US" sz="1600" dirty="0" smtClean="0">
                <a:solidFill>
                  <a:srgbClr val="0000FF"/>
                </a:solidFill>
              </a:endParaRPr>
            </a:p>
          </p:txBody>
        </p:sp>
        <p:sp>
          <p:nvSpPr>
            <p:cNvPr id="81" name="Text Box 7"/>
            <p:cNvSpPr txBox="1">
              <a:spLocks noChangeArrowheads="1"/>
            </p:cNvSpPr>
            <p:nvPr/>
          </p:nvSpPr>
          <p:spPr bwMode="auto">
            <a:xfrm>
              <a:off x="611560" y="4818638"/>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ym typeface="Symbol"/>
                </a:rPr>
                <a:t>A wins the experiment if its guess is correct</a:t>
              </a:r>
              <a:endParaRPr lang="en-US" sz="1600" dirty="0" smtClean="0">
                <a:solidFill>
                  <a:srgbClr val="FF0000"/>
                </a:solidFill>
              </a:endParaRPr>
            </a:p>
          </p:txBody>
        </p:sp>
      </p:grpSp>
      <p:cxnSp>
        <p:nvCxnSpPr>
          <p:cNvPr id="82" name="Straight Connector 81"/>
          <p:cNvCxnSpPr/>
          <p:nvPr/>
        </p:nvCxnSpPr>
        <p:spPr>
          <a:xfrm>
            <a:off x="2554615" y="4086150"/>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711858" y="3779161"/>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b’ </a:t>
            </a:r>
            <a:r>
              <a:rPr lang="en-US" sz="1600" dirty="0" smtClean="0">
                <a:sym typeface="Symbol"/>
              </a:rPr>
              <a:t> {0, 1}</a:t>
            </a:r>
            <a:endParaRPr lang="en-US" sz="1600" dirty="0" smtClean="0">
              <a:solidFill>
                <a:srgbClr val="0000FF"/>
              </a:solidFill>
            </a:endParaRPr>
          </a:p>
        </p:txBody>
      </p:sp>
      <p:sp>
        <p:nvSpPr>
          <p:cNvPr id="84" name="Text Box 7"/>
          <p:cNvSpPr txBox="1">
            <a:spLocks noChangeArrowheads="1"/>
          </p:cNvSpPr>
          <p:nvPr/>
        </p:nvSpPr>
        <p:spPr bwMode="auto">
          <a:xfrm>
            <a:off x="3511624" y="4192052"/>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Game Output</a:t>
            </a:r>
            <a:endParaRPr lang="en-US" sz="1600" dirty="0" smtClean="0">
              <a:solidFill>
                <a:srgbClr val="0000FF"/>
              </a:solidFill>
            </a:endParaRPr>
          </a:p>
        </p:txBody>
      </p:sp>
      <p:grpSp>
        <p:nvGrpSpPr>
          <p:cNvPr id="14" name="Group 66"/>
          <p:cNvGrpSpPr/>
          <p:nvPr/>
        </p:nvGrpSpPr>
        <p:grpSpPr>
          <a:xfrm>
            <a:off x="2539516" y="4189723"/>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rPr>
                <a:t>b </a:t>
              </a:r>
              <a:r>
                <a:rPr lang="en-US" sz="1600" dirty="0" smtClean="0">
                  <a:solidFill>
                    <a:srgbClr val="FF0000"/>
                  </a:solidFill>
                  <a:sym typeface="Symbol"/>
                </a:rPr>
                <a:t>= b’</a:t>
              </a:r>
              <a:endParaRPr lang="en-US" sz="1600" dirty="0" smtClean="0">
                <a:solidFill>
                  <a:srgbClr val="FF0000"/>
                </a:solidFill>
              </a:endParaRPr>
            </a:p>
          </p:txBody>
        </p:sp>
      </p:grpSp>
      <p:sp>
        <p:nvSpPr>
          <p:cNvPr id="88" name="Text Box 7"/>
          <p:cNvSpPr txBox="1">
            <a:spLocks noChangeArrowheads="1"/>
          </p:cNvSpPr>
          <p:nvPr/>
        </p:nvSpPr>
        <p:spPr bwMode="auto">
          <a:xfrm>
            <a:off x="755576" y="4602614"/>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1 --- attacker won</a:t>
            </a:r>
            <a:endParaRPr lang="en-US" sz="1600" dirty="0" smtClean="0">
              <a:solidFill>
                <a:srgbClr val="0000FF"/>
              </a:solidFill>
            </a:endParaRPr>
          </a:p>
        </p:txBody>
      </p:sp>
      <p:grpSp>
        <p:nvGrpSpPr>
          <p:cNvPr id="15" name="Group 70"/>
          <p:cNvGrpSpPr/>
          <p:nvPr/>
        </p:nvGrpSpPr>
        <p:grpSpPr>
          <a:xfrm>
            <a:off x="4903004" y="4391883"/>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rPr>
                <a:t>b </a:t>
              </a:r>
              <a:r>
                <a:rPr lang="en-US" sz="1600" dirty="0" smtClean="0">
                  <a:solidFill>
                    <a:srgbClr val="0000FF"/>
                  </a:solidFill>
                  <a:sym typeface="Symbol"/>
                </a:rPr>
                <a:t> b’</a:t>
              </a:r>
              <a:endParaRPr lang="en-US" sz="1600" dirty="0" smtClean="0">
                <a:solidFill>
                  <a:srgbClr val="0000FF"/>
                </a:solidFill>
              </a:endParaRPr>
            </a:p>
          </p:txBody>
        </p:sp>
      </p:grpSp>
      <p:sp>
        <p:nvSpPr>
          <p:cNvPr id="92" name="Text Box 7"/>
          <p:cNvSpPr txBox="1">
            <a:spLocks noChangeArrowheads="1"/>
          </p:cNvSpPr>
          <p:nvPr/>
        </p:nvSpPr>
        <p:spPr bwMode="auto">
          <a:xfrm>
            <a:off x="5652120" y="4530606"/>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0 --- attacker lost</a:t>
            </a:r>
            <a:endParaRPr lang="en-US" sz="1600" dirty="0" smtClean="0">
              <a:solidFill>
                <a:srgbClr val="0000FF"/>
              </a:solidFill>
            </a:endParaRPr>
          </a:p>
        </p:txBody>
      </p:sp>
      <p:cxnSp>
        <p:nvCxnSpPr>
          <p:cNvPr id="64" name="Straight Connector 63"/>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432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83" grpId="0"/>
      <p:bldP spid="84" grpId="0"/>
      <p:bldP spid="88" grpId="0"/>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ea typeface="+mj-ea"/>
                <a:cs typeface="+mj-cs"/>
              </a:rPr>
              <a:t>CCA </a:t>
            </a:r>
            <a:r>
              <a:rPr lang="en-US" sz="3000" kern="0" dirty="0" err="1" smtClean="0">
                <a:solidFill>
                  <a:srgbClr val="009900"/>
                </a:solidFill>
                <a:ea typeface="+mj-ea"/>
                <a:cs typeface="+mj-cs"/>
              </a:rPr>
              <a:t>Indistinguishability</a:t>
            </a:r>
            <a:r>
              <a:rPr lang="en-US" sz="3000" kern="0" dirty="0" smtClean="0">
                <a:solidFill>
                  <a:srgbClr val="009900"/>
                </a:solidFill>
                <a:ea typeface="+mj-ea"/>
                <a:cs typeface="+mj-cs"/>
              </a:rPr>
              <a:t> Experiment</a:t>
            </a:r>
            <a:endParaRPr lang="en-US" sz="3000" kern="0" dirty="0">
              <a:solidFill>
                <a:srgbClr val="009900"/>
              </a:solidFill>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850530"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grpSp>
        <p:nvGrpSpPr>
          <p:cNvPr id="2" name="Group 33"/>
          <p:cNvGrpSpPr/>
          <p:nvPr/>
        </p:nvGrpSpPr>
        <p:grpSpPr>
          <a:xfrm>
            <a:off x="4250287" y="807676"/>
            <a:ext cx="3130025" cy="338554"/>
            <a:chOff x="1259632" y="2031231"/>
            <a:chExt cx="3528392" cy="617862"/>
          </a:xfrm>
        </p:grpSpPr>
        <p:sp>
          <p:nvSpPr>
            <p:cNvPr id="30" name="Text Box 7"/>
            <p:cNvSpPr txBox="1">
              <a:spLocks noChangeArrowheads="1"/>
            </p:cNvSpPr>
            <p:nvPr/>
          </p:nvSpPr>
          <p:spPr bwMode="auto">
            <a:xfrm>
              <a:off x="1259632" y="2031231"/>
              <a:ext cx="3528392" cy="617862"/>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 </a:t>
              </a:r>
              <a:r>
                <a:rPr lang="en-US" sz="1600" dirty="0" smtClean="0"/>
                <a:t>(Gen, Enc, Dec),       </a:t>
              </a:r>
              <a:endParaRPr lang="en-US" sz="1600" dirty="0" smtClean="0">
                <a:solidFill>
                  <a:srgbClr val="0000FF"/>
                </a:solidFill>
              </a:endParaRPr>
            </a:p>
          </p:txBody>
        </p:sp>
        <p:pic>
          <p:nvPicPr>
            <p:cNvPr id="31" name="Picture 3"/>
            <p:cNvPicPr>
              <a:picLocks noChangeAspect="1" noChangeArrowheads="1"/>
            </p:cNvPicPr>
            <p:nvPr/>
          </p:nvPicPr>
          <p:blipFill>
            <a:blip r:embed="rId5" cstate="print"/>
            <a:srcRect/>
            <a:stretch>
              <a:fillRect/>
            </a:stretch>
          </p:blipFill>
          <p:spPr bwMode="auto">
            <a:xfrm>
              <a:off x="3518371" y="2162646"/>
              <a:ext cx="443525" cy="394244"/>
            </a:xfrm>
            <a:prstGeom prst="rect">
              <a:avLst/>
            </a:prstGeom>
            <a:noFill/>
            <a:ln w="9525">
              <a:noFill/>
              <a:miter lim="800000"/>
              <a:headEnd/>
              <a:tailEnd/>
            </a:ln>
          </p:spPr>
        </p:pic>
      </p:gr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I can break </a:t>
            </a:r>
            <a:endParaRPr lang="en-US" sz="1600" dirty="0" smtClean="0">
              <a:solidFill>
                <a:srgbClr val="0000FF"/>
              </a:solidFill>
            </a:endParaRPr>
          </a:p>
        </p:txBody>
      </p:sp>
      <p:sp>
        <p:nvSpPr>
          <p:cNvPr id="37"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Let me verify</a:t>
            </a:r>
            <a:endParaRPr lang="en-US" sz="1600" dirty="0" smtClean="0">
              <a:solidFill>
                <a:srgbClr val="0000FF"/>
              </a:solidFill>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Gen(1</a:t>
              </a:r>
              <a:r>
                <a:rPr lang="en-US" sz="1600" baseline="30000" dirty="0" smtClean="0"/>
                <a:t>n</a:t>
              </a:r>
              <a:r>
                <a:rPr lang="en-US" sz="1600" dirty="0" smtClean="0"/>
                <a:t>)</a:t>
              </a:r>
              <a:endParaRPr lang="en-US" sz="1600" dirty="0" smtClean="0">
                <a:solidFill>
                  <a:srgbClr val="0000FF"/>
                </a:solidFill>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k</a:t>
            </a:r>
            <a:endParaRPr lang="en-US" sz="1600" dirty="0" smtClean="0">
              <a:solidFill>
                <a:srgbClr val="0000FF"/>
              </a:solidFill>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a:t>
              </a:r>
              <a:endParaRPr lang="en-US" sz="1600" dirty="0" smtClean="0">
                <a:solidFill>
                  <a:srgbClr val="0000FF"/>
                </a:solidFill>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PPT Attacker A</a:t>
            </a:r>
            <a:endParaRPr lang="en-US" sz="1600" dirty="0" smtClean="0">
              <a:solidFill>
                <a:srgbClr val="0000FF"/>
              </a:solidFill>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Training Phase</a:t>
                </a:r>
                <a:endParaRPr lang="en-US" sz="1600" dirty="0" smtClean="0">
                  <a:solidFill>
                    <a:srgbClr val="0000FF"/>
                  </a:solidFill>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42"/>
          <p:cNvGrpSpPr/>
          <p:nvPr/>
        </p:nvGrpSpPr>
        <p:grpSpPr>
          <a:xfrm>
            <a:off x="2801305" y="2305906"/>
            <a:ext cx="2702154" cy="338554"/>
            <a:chOff x="1259632" y="1535016"/>
            <a:chExt cx="3046064" cy="617863"/>
          </a:xfrm>
        </p:grpSpPr>
        <p:sp>
          <p:nvSpPr>
            <p:cNvPr id="49" name="Text Box 7"/>
            <p:cNvSpPr txBox="1">
              <a:spLocks noChangeArrowheads="1"/>
            </p:cNvSpPr>
            <p:nvPr/>
          </p:nvSpPr>
          <p:spPr bwMode="auto">
            <a:xfrm>
              <a:off x="1259632" y="1535016"/>
              <a:ext cx="3046064" cy="617863"/>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m</a:t>
              </a:r>
              <a:r>
                <a:rPr lang="en-US" sz="1600" baseline="-25000" dirty="0" smtClean="0"/>
                <a:t>0</a:t>
              </a:r>
              <a:r>
                <a:rPr lang="en-US" sz="1600" dirty="0" smtClean="0"/>
                <a:t>, m</a:t>
              </a:r>
              <a:r>
                <a:rPr lang="en-US" sz="1600" baseline="-25000" dirty="0" smtClean="0"/>
                <a:t>1</a:t>
              </a:r>
              <a:r>
                <a:rPr lang="en-US" sz="1600" dirty="0" smtClean="0">
                  <a:sym typeface="Symbol"/>
                </a:rPr>
                <a:t></a:t>
              </a:r>
              <a:r>
                <a:rPr lang="en-US" sz="1600" dirty="0" smtClean="0"/>
                <a:t>       , |m</a:t>
              </a:r>
              <a:r>
                <a:rPr lang="en-US" sz="1600" baseline="-25000" dirty="0" smtClean="0"/>
                <a:t>0</a:t>
              </a:r>
              <a:r>
                <a:rPr lang="en-US" sz="1600" dirty="0" smtClean="0"/>
                <a:t>| = |m</a:t>
              </a:r>
              <a:r>
                <a:rPr lang="en-US" sz="1600" baseline="-25000" dirty="0" smtClean="0"/>
                <a:t>1</a:t>
              </a:r>
              <a:r>
                <a:rPr lang="en-US" sz="1600" dirty="0" smtClean="0"/>
                <a:t>|</a:t>
              </a:r>
              <a:endParaRPr lang="en-US" sz="1600" dirty="0" smtClean="0">
                <a:solidFill>
                  <a:srgbClr val="0000FF"/>
                </a:solidFill>
              </a:endParaRPr>
            </a:p>
          </p:txBody>
        </p:sp>
        <p:pic>
          <p:nvPicPr>
            <p:cNvPr id="51" name="Picture 3"/>
            <p:cNvPicPr>
              <a:picLocks noChangeAspect="1" noChangeArrowheads="1"/>
            </p:cNvPicPr>
            <p:nvPr/>
          </p:nvPicPr>
          <p:blipFill>
            <a:blip r:embed="rId5" cstate="print"/>
            <a:srcRect/>
            <a:stretch>
              <a:fillRect/>
            </a:stretch>
          </p:blipFill>
          <p:spPr bwMode="auto">
            <a:xfrm>
              <a:off x="2195735" y="1666433"/>
              <a:ext cx="443524" cy="394245"/>
            </a:xfrm>
            <a:prstGeom prst="rect">
              <a:avLst/>
            </a:prstGeom>
            <a:noFill/>
            <a:ln w="9525">
              <a:noFill/>
              <a:miter lim="800000"/>
              <a:headEnd/>
              <a:tailEnd/>
            </a:ln>
          </p:spPr>
        </p:pic>
      </p:grpSp>
      <p:pic>
        <p:nvPicPr>
          <p:cNvPr id="55" name="Picture 4"/>
          <p:cNvPicPr>
            <a:picLocks noChangeAspect="1" noChangeArrowheads="1"/>
          </p:cNvPicPr>
          <p:nvPr/>
        </p:nvPicPr>
        <p:blipFill>
          <a:blip r:embed="rId6" cstate="print"/>
          <a:srcRect/>
          <a:stretch>
            <a:fillRect/>
          </a:stretch>
        </p:blipFill>
        <p:spPr bwMode="auto">
          <a:xfrm>
            <a:off x="7776864" y="1340768"/>
            <a:ext cx="699465" cy="432048"/>
          </a:xfrm>
          <a:prstGeom prst="rect">
            <a:avLst/>
          </a:prstGeom>
          <a:noFill/>
          <a:ln w="9525">
            <a:noFill/>
            <a:miter lim="800000"/>
            <a:headEnd/>
            <a:tailEnd/>
          </a:ln>
        </p:spPr>
      </p:pic>
      <p:grpSp>
        <p:nvGrpSpPr>
          <p:cNvPr id="9"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rPr>
                <a:t>b </a:t>
              </a:r>
              <a:r>
                <a:rPr lang="en-US" sz="1600" dirty="0" smtClean="0">
                  <a:solidFill>
                    <a:srgbClr val="FF0000"/>
                  </a:solidFill>
                  <a:sym typeface="Symbol"/>
                </a:rPr>
                <a:t> {0, 1}</a:t>
              </a:r>
              <a:endParaRPr lang="en-US" sz="1600" dirty="0" smtClean="0">
                <a:solidFill>
                  <a:srgbClr val="FF0000"/>
                </a:solidFill>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c </a:t>
            </a:r>
            <a:r>
              <a:rPr lang="en-US" sz="1600" dirty="0" smtClean="0">
                <a:sym typeface="Symbol"/>
              </a:rPr>
              <a:t> </a:t>
            </a:r>
            <a:r>
              <a:rPr lang="en-US" sz="1600" dirty="0" err="1" smtClean="0">
                <a:sym typeface="Symbol"/>
              </a:rPr>
              <a:t>Enc</a:t>
            </a:r>
            <a:r>
              <a:rPr lang="en-US" sz="1600" baseline="-25000" dirty="0" err="1" smtClean="0">
                <a:sym typeface="Symbol"/>
              </a:rPr>
              <a:t>k</a:t>
            </a:r>
            <a:r>
              <a:rPr lang="en-US" sz="1600" dirty="0" smtClean="0">
                <a:sym typeface="Symbol"/>
              </a:rPr>
              <a:t>(</a:t>
            </a:r>
            <a:r>
              <a:rPr lang="en-US" sz="1600" dirty="0" err="1" smtClean="0">
                <a:sym typeface="Symbol"/>
              </a:rPr>
              <a:t>m</a:t>
            </a:r>
            <a:r>
              <a:rPr lang="en-US" sz="1600" baseline="-25000" dirty="0" err="1" smtClean="0">
                <a:sym typeface="Symbol"/>
              </a:rPr>
              <a:t>b</a:t>
            </a:r>
            <a:r>
              <a:rPr lang="en-US" sz="1600" dirty="0" smtClean="0">
                <a:sym typeface="Symbol"/>
              </a:rPr>
              <a:t>)</a:t>
            </a:r>
            <a:endParaRPr lang="en-US" sz="1600" dirty="0" smtClean="0">
              <a:solidFill>
                <a:srgbClr val="0000FF"/>
              </a:solidFill>
            </a:endParaRPr>
          </a:p>
        </p:txBody>
      </p:sp>
      <p:grpSp>
        <p:nvGrpSpPr>
          <p:cNvPr id="10" name="Group 71"/>
          <p:cNvGrpSpPr/>
          <p:nvPr/>
        </p:nvGrpSpPr>
        <p:grpSpPr>
          <a:xfrm>
            <a:off x="2339752" y="3339280"/>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Post-challenge Training </a:t>
                </a:r>
                <a:endParaRPr lang="en-US" sz="1600" dirty="0" smtClean="0">
                  <a:solidFill>
                    <a:srgbClr val="0000FF"/>
                  </a:solidFill>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554615" y="411751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711858" y="3810526"/>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b’ </a:t>
            </a:r>
            <a:r>
              <a:rPr lang="en-US" sz="1600" dirty="0" smtClean="0">
                <a:sym typeface="Symbol"/>
              </a:rPr>
              <a:t> {0, 1}</a:t>
            </a:r>
            <a:endParaRPr lang="en-US" sz="1600" dirty="0" smtClean="0">
              <a:solidFill>
                <a:srgbClr val="0000FF"/>
              </a:solidFill>
            </a:endParaRPr>
          </a:p>
        </p:txBody>
      </p:sp>
      <p:sp>
        <p:nvSpPr>
          <p:cNvPr id="84" name="Text Box 7"/>
          <p:cNvSpPr txBox="1">
            <a:spLocks noChangeArrowheads="1"/>
          </p:cNvSpPr>
          <p:nvPr/>
        </p:nvSpPr>
        <p:spPr bwMode="auto">
          <a:xfrm>
            <a:off x="3511624" y="4223417"/>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Game Output</a:t>
            </a:r>
            <a:endParaRPr lang="en-US" sz="1600" dirty="0" smtClean="0">
              <a:solidFill>
                <a:srgbClr val="0000FF"/>
              </a:solidFill>
            </a:endParaRPr>
          </a:p>
        </p:txBody>
      </p:sp>
      <p:grpSp>
        <p:nvGrpSpPr>
          <p:cNvPr id="13" name="Group 66"/>
          <p:cNvGrpSpPr/>
          <p:nvPr/>
        </p:nvGrpSpPr>
        <p:grpSpPr>
          <a:xfrm>
            <a:off x="2539516" y="4221088"/>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rPr>
                <a:t>b </a:t>
              </a:r>
              <a:r>
                <a:rPr lang="en-US" sz="1600" dirty="0" smtClean="0">
                  <a:solidFill>
                    <a:srgbClr val="FF0000"/>
                  </a:solidFill>
                  <a:sym typeface="Symbol"/>
                </a:rPr>
                <a:t>= b’</a:t>
              </a:r>
              <a:endParaRPr lang="en-US" sz="1600" dirty="0" smtClean="0">
                <a:solidFill>
                  <a:srgbClr val="FF0000"/>
                </a:solidFill>
              </a:endParaRPr>
            </a:p>
          </p:txBody>
        </p:sp>
      </p:grpSp>
      <p:sp>
        <p:nvSpPr>
          <p:cNvPr id="88" name="Text Box 7"/>
          <p:cNvSpPr txBox="1">
            <a:spLocks noChangeArrowheads="1"/>
          </p:cNvSpPr>
          <p:nvPr/>
        </p:nvSpPr>
        <p:spPr bwMode="auto">
          <a:xfrm>
            <a:off x="755576" y="4633979"/>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1 --- attacker won</a:t>
            </a:r>
            <a:endParaRPr lang="en-US" sz="1600" dirty="0" smtClean="0">
              <a:solidFill>
                <a:srgbClr val="0000FF"/>
              </a:solidFill>
            </a:endParaRPr>
          </a:p>
        </p:txBody>
      </p:sp>
      <p:grpSp>
        <p:nvGrpSpPr>
          <p:cNvPr id="14" name="Group 70"/>
          <p:cNvGrpSpPr/>
          <p:nvPr/>
        </p:nvGrpSpPr>
        <p:grpSpPr>
          <a:xfrm>
            <a:off x="4903004" y="4423248"/>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rPr>
                <a:t>b </a:t>
              </a:r>
              <a:r>
                <a:rPr lang="en-US" sz="1600" dirty="0" smtClean="0">
                  <a:solidFill>
                    <a:srgbClr val="0000FF"/>
                  </a:solidFill>
                  <a:sym typeface="Symbol"/>
                </a:rPr>
                <a:t> b’</a:t>
              </a:r>
              <a:endParaRPr lang="en-US" sz="1600" dirty="0" smtClean="0">
                <a:solidFill>
                  <a:srgbClr val="0000FF"/>
                </a:solidFill>
              </a:endParaRPr>
            </a:p>
          </p:txBody>
        </p:sp>
      </p:grpSp>
      <p:sp>
        <p:nvSpPr>
          <p:cNvPr id="92" name="Text Box 7"/>
          <p:cNvSpPr txBox="1">
            <a:spLocks noChangeArrowheads="1"/>
          </p:cNvSpPr>
          <p:nvPr/>
        </p:nvSpPr>
        <p:spPr bwMode="auto">
          <a:xfrm>
            <a:off x="5652120" y="4561971"/>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0 --- attacker lost</a:t>
            </a:r>
            <a:endParaRPr lang="en-US" sz="1600" dirty="0" smtClean="0">
              <a:solidFill>
                <a:srgbClr val="0000FF"/>
              </a:solidFill>
            </a:endParaRPr>
          </a:p>
        </p:txBody>
      </p:sp>
      <p:grpSp>
        <p:nvGrpSpPr>
          <p:cNvPr id="15" name="Group 62"/>
          <p:cNvGrpSpPr/>
          <p:nvPr/>
        </p:nvGrpSpPr>
        <p:grpSpPr>
          <a:xfrm>
            <a:off x="1196008" y="5691446"/>
            <a:ext cx="3808040" cy="977914"/>
            <a:chOff x="1196008" y="8643774"/>
            <a:chExt cx="3808040" cy="977914"/>
          </a:xfrm>
        </p:grpSpPr>
        <p:sp>
          <p:nvSpPr>
            <p:cNvPr id="64" name="Text Box 7"/>
            <p:cNvSpPr txBox="1">
              <a:spLocks noChangeArrowheads="1"/>
            </p:cNvSpPr>
            <p:nvPr/>
          </p:nvSpPr>
          <p:spPr bwMode="auto">
            <a:xfrm>
              <a:off x="3635896" y="8852247"/>
              <a:ext cx="1368152" cy="769441"/>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sym typeface="Symbol"/>
                </a:rPr>
                <a:t>½</a:t>
              </a:r>
              <a:r>
                <a:rPr lang="en-US" sz="1600" dirty="0" smtClean="0">
                  <a:sym typeface="Symbol"/>
                </a:rPr>
                <a:t> + </a:t>
              </a:r>
              <a:r>
                <a:rPr lang="en-US" sz="1600" dirty="0" err="1" smtClean="0">
                  <a:sym typeface="Symbol"/>
                </a:rPr>
                <a:t>negl</a:t>
              </a:r>
              <a:r>
                <a:rPr lang="en-US" sz="1600" dirty="0" smtClean="0">
                  <a:sym typeface="Symbol"/>
                </a:rPr>
                <a:t>(n)</a:t>
              </a:r>
            </a:p>
            <a:p>
              <a:pPr marL="457200" indent="-457200">
                <a:spcBef>
                  <a:spcPct val="50000"/>
                </a:spcBef>
              </a:pPr>
              <a:endParaRPr lang="en-US" sz="1600" dirty="0" smtClean="0">
                <a:solidFill>
                  <a:srgbClr val="0000FF"/>
                </a:solidFill>
              </a:endParaRPr>
            </a:p>
          </p:txBody>
        </p:sp>
        <p:grpSp>
          <p:nvGrpSpPr>
            <p:cNvPr id="16" name="Group 83"/>
            <p:cNvGrpSpPr/>
            <p:nvPr/>
          </p:nvGrpSpPr>
          <p:grpSpPr>
            <a:xfrm>
              <a:off x="1196008" y="8643774"/>
              <a:ext cx="2799928" cy="792088"/>
              <a:chOff x="5588496" y="5013176"/>
              <a:chExt cx="2799928" cy="792088"/>
            </a:xfrm>
          </p:grpSpPr>
          <p:grpSp>
            <p:nvGrpSpPr>
              <p:cNvPr id="17" name="Group 81"/>
              <p:cNvGrpSpPr/>
              <p:nvPr/>
            </p:nvGrpSpPr>
            <p:grpSpPr>
              <a:xfrm>
                <a:off x="5588496" y="5013176"/>
                <a:ext cx="2143472" cy="792088"/>
                <a:chOff x="5588496" y="4869160"/>
                <a:chExt cx="2143472" cy="792088"/>
              </a:xfrm>
            </p:grpSpPr>
            <p:sp>
              <p:nvSpPr>
                <p:cNvPr id="68"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Pr</a:t>
                  </a:r>
                  <a:endParaRPr lang="en-US" sz="1600" dirty="0" smtClean="0">
                    <a:solidFill>
                      <a:srgbClr val="0000FF"/>
                    </a:solidFill>
                  </a:endParaRPr>
                </a:p>
              </p:txBody>
            </p:sp>
            <p:grpSp>
              <p:nvGrpSpPr>
                <p:cNvPr id="18" name="Group 80"/>
                <p:cNvGrpSpPr/>
                <p:nvPr/>
              </p:nvGrpSpPr>
              <p:grpSpPr>
                <a:xfrm>
                  <a:off x="5940152" y="4869160"/>
                  <a:ext cx="1791816" cy="792088"/>
                  <a:chOff x="5940152" y="4869160"/>
                  <a:chExt cx="1791816" cy="792088"/>
                </a:xfrm>
              </p:grpSpPr>
              <p:grpSp>
                <p:nvGrpSpPr>
                  <p:cNvPr id="19" name="Group 54"/>
                  <p:cNvGrpSpPr/>
                  <p:nvPr/>
                </p:nvGrpSpPr>
                <p:grpSpPr>
                  <a:xfrm>
                    <a:off x="5948536" y="4869160"/>
                    <a:ext cx="1503784" cy="792088"/>
                    <a:chOff x="700336" y="5013176"/>
                    <a:chExt cx="1503784" cy="792088"/>
                  </a:xfrm>
                </p:grpSpPr>
                <p:sp>
                  <p:nvSpPr>
                    <p:cNvPr id="94"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95" name="Text Box 7"/>
                    <p:cNvSpPr txBox="1">
                      <a:spLocks noChangeArrowheads="1"/>
                    </p:cNvSpPr>
                    <p:nvPr/>
                  </p:nvSpPr>
                  <p:spPr bwMode="auto">
                    <a:xfrm>
                      <a:off x="1051992"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96" name="Text Box 7"/>
                    <p:cNvSpPr txBox="1">
                      <a:spLocks noChangeArrowheads="1"/>
                    </p:cNvSpPr>
                    <p:nvPr/>
                  </p:nvSpPr>
                  <p:spPr bwMode="auto">
                    <a:xfrm>
                      <a:off x="1124000" y="501317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a:t>
                      </a:r>
                      <a:endParaRPr lang="en-US" sz="1600" dirty="0" smtClean="0">
                        <a:solidFill>
                          <a:srgbClr val="0000FF"/>
                        </a:solidFill>
                      </a:endParaRPr>
                    </a:p>
                  </p:txBody>
                </p:sp>
              </p:grpSp>
              <p:sp>
                <p:nvSpPr>
                  <p:cNvPr id="71"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1</a:t>
                    </a:r>
                    <a:endParaRPr lang="en-US" sz="1600" dirty="0" smtClean="0">
                      <a:solidFill>
                        <a:srgbClr val="0000FF"/>
                      </a:solidFill>
                    </a:endParaRPr>
                  </a:p>
                </p:txBody>
              </p:sp>
              <p:sp>
                <p:nvSpPr>
                  <p:cNvPr id="93" name="Double Bracket 92"/>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sp>
            <p:nvSpPr>
              <p:cNvPr id="67" name="Text Box 7"/>
              <p:cNvSpPr txBox="1">
                <a:spLocks noChangeArrowheads="1"/>
              </p:cNvSpPr>
              <p:nvPr/>
            </p:nvSpPr>
            <p:spPr bwMode="auto">
              <a:xfrm>
                <a:off x="7820744"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a:t>
                </a:r>
                <a:endParaRPr lang="en-US" sz="1600" dirty="0" smtClean="0">
                  <a:solidFill>
                    <a:srgbClr val="0000FF"/>
                  </a:solidFill>
                </a:endParaRPr>
              </a:p>
            </p:txBody>
          </p:sp>
        </p:grpSp>
      </p:grpSp>
      <p:sp>
        <p:nvSpPr>
          <p:cNvPr id="97" name="Text Box 7"/>
          <p:cNvSpPr txBox="1">
            <a:spLocks noChangeArrowheads="1"/>
          </p:cNvSpPr>
          <p:nvPr/>
        </p:nvSpPr>
        <p:spPr bwMode="auto">
          <a:xfrm>
            <a:off x="107504" y="5259398"/>
            <a:ext cx="9001000"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 is </a:t>
            </a:r>
            <a:r>
              <a:rPr lang="en-US" sz="1600" dirty="0" smtClean="0">
                <a:solidFill>
                  <a:srgbClr val="FF0000"/>
                </a:solidFill>
                <a:sym typeface="Symbol"/>
              </a:rPr>
              <a:t>CCA-secure</a:t>
            </a:r>
            <a:r>
              <a:rPr lang="en-US" sz="1600" dirty="0" smtClean="0">
                <a:sym typeface="Symbol"/>
              </a:rPr>
              <a:t> if for every PPT A, there is a negligible function </a:t>
            </a:r>
            <a:r>
              <a:rPr lang="en-US" sz="1600" dirty="0" err="1" smtClean="0">
                <a:sym typeface="Symbol"/>
              </a:rPr>
              <a:t>negl</a:t>
            </a:r>
            <a:r>
              <a:rPr lang="en-US" sz="1600" dirty="0" smtClean="0">
                <a:sym typeface="Symbol"/>
              </a:rPr>
              <a:t>, such that:</a:t>
            </a:r>
            <a:endParaRPr lang="en-US" sz="1600" dirty="0" smtClean="0">
              <a:solidFill>
                <a:srgbClr val="0000FF"/>
              </a:solidFill>
            </a:endParaRPr>
          </a:p>
        </p:txBody>
      </p:sp>
      <p:cxnSp>
        <p:nvCxnSpPr>
          <p:cNvPr id="69" name="Straight Connector 68"/>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680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ea typeface="+mj-ea"/>
                <a:cs typeface="+mj-cs"/>
              </a:rPr>
              <a:t>CCA Security for Multiple Encryptions</a:t>
            </a:r>
            <a:endParaRPr lang="en-US" sz="3000" kern="0" dirty="0">
              <a:solidFill>
                <a:srgbClr val="009900"/>
              </a:solidFill>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796136"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grpSp>
        <p:nvGrpSpPr>
          <p:cNvPr id="2" name="Group 33"/>
          <p:cNvGrpSpPr/>
          <p:nvPr/>
        </p:nvGrpSpPr>
        <p:grpSpPr>
          <a:xfrm>
            <a:off x="4250287" y="807676"/>
            <a:ext cx="3130025" cy="338554"/>
            <a:chOff x="1259632" y="2031231"/>
            <a:chExt cx="3528392" cy="617862"/>
          </a:xfrm>
        </p:grpSpPr>
        <p:sp>
          <p:nvSpPr>
            <p:cNvPr id="30" name="Text Box 7"/>
            <p:cNvSpPr txBox="1">
              <a:spLocks noChangeArrowheads="1"/>
            </p:cNvSpPr>
            <p:nvPr/>
          </p:nvSpPr>
          <p:spPr bwMode="auto">
            <a:xfrm>
              <a:off x="1259632" y="2031231"/>
              <a:ext cx="3528392" cy="617862"/>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 </a:t>
              </a:r>
              <a:r>
                <a:rPr lang="en-US" sz="1600" dirty="0" smtClean="0"/>
                <a:t>(Gen, Enc, Dec),       </a:t>
              </a:r>
              <a:endParaRPr lang="en-US" sz="1600" dirty="0" smtClean="0">
                <a:solidFill>
                  <a:srgbClr val="0000FF"/>
                </a:solidFill>
              </a:endParaRPr>
            </a:p>
          </p:txBody>
        </p:sp>
        <p:pic>
          <p:nvPicPr>
            <p:cNvPr id="31" name="Picture 3"/>
            <p:cNvPicPr>
              <a:picLocks noChangeAspect="1" noChangeArrowheads="1"/>
            </p:cNvPicPr>
            <p:nvPr/>
          </p:nvPicPr>
          <p:blipFill>
            <a:blip r:embed="rId5" cstate="print"/>
            <a:srcRect/>
            <a:stretch>
              <a:fillRect/>
            </a:stretch>
          </p:blipFill>
          <p:spPr bwMode="auto">
            <a:xfrm>
              <a:off x="3518371" y="2162646"/>
              <a:ext cx="443525" cy="394244"/>
            </a:xfrm>
            <a:prstGeom prst="rect">
              <a:avLst/>
            </a:prstGeom>
            <a:noFill/>
            <a:ln w="9525">
              <a:noFill/>
              <a:miter lim="800000"/>
              <a:headEnd/>
              <a:tailEnd/>
            </a:ln>
          </p:spPr>
        </p:pic>
      </p:gr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I can break </a:t>
            </a:r>
            <a:endParaRPr lang="en-US" sz="1600" dirty="0" smtClean="0">
              <a:solidFill>
                <a:srgbClr val="0000FF"/>
              </a:solidFill>
            </a:endParaRPr>
          </a:p>
        </p:txBody>
      </p:sp>
      <p:sp>
        <p:nvSpPr>
          <p:cNvPr id="37" name="Text Box 7"/>
          <p:cNvSpPr txBox="1">
            <a:spLocks noChangeArrowheads="1"/>
          </p:cNvSpPr>
          <p:nvPr/>
        </p:nvSpPr>
        <p:spPr bwMode="auto">
          <a:xfrm>
            <a:off x="6061640"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Let me verify</a:t>
            </a:r>
            <a:endParaRPr lang="en-US" sz="1600" dirty="0" smtClean="0">
              <a:solidFill>
                <a:srgbClr val="0000FF"/>
              </a:solidFill>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Gen(1</a:t>
              </a:r>
              <a:r>
                <a:rPr lang="en-US" sz="1600" baseline="30000" dirty="0" smtClean="0"/>
                <a:t>n</a:t>
              </a:r>
              <a:r>
                <a:rPr lang="en-US" sz="1600" dirty="0" smtClean="0"/>
                <a:t>)</a:t>
              </a:r>
              <a:endParaRPr lang="en-US" sz="1600" dirty="0" smtClean="0">
                <a:solidFill>
                  <a:srgbClr val="0000FF"/>
                </a:solidFill>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k</a:t>
            </a:r>
            <a:endParaRPr lang="en-US" sz="1600" dirty="0" smtClean="0">
              <a:solidFill>
                <a:srgbClr val="0000FF"/>
              </a:solidFill>
            </a:endParaRPr>
          </a:p>
        </p:txBody>
      </p:sp>
      <p:grpSp>
        <p:nvGrpSpPr>
          <p:cNvPr id="4" name="Group 74"/>
          <p:cNvGrpSpPr/>
          <p:nvPr/>
        </p:nvGrpSpPr>
        <p:grpSpPr>
          <a:xfrm>
            <a:off x="1907704" y="548680"/>
            <a:ext cx="2232248" cy="864096"/>
            <a:chOff x="4868416" y="1463298"/>
            <a:chExt cx="2232248" cy="864096"/>
          </a:xfrm>
        </p:grpSpPr>
        <p:sp>
          <p:nvSpPr>
            <p:cNvPr id="57" name="Text Box 7"/>
            <p:cNvSpPr txBox="1">
              <a:spLocks noChangeArrowheads="1"/>
            </p:cNvSpPr>
            <p:nvPr/>
          </p:nvSpPr>
          <p:spPr bwMode="auto">
            <a:xfrm>
              <a:off x="4868416"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74" name="Text Box 7"/>
            <p:cNvSpPr txBox="1">
              <a:spLocks noChangeArrowheads="1"/>
            </p:cNvSpPr>
            <p:nvPr/>
          </p:nvSpPr>
          <p:spPr bwMode="auto">
            <a:xfrm>
              <a:off x="5056312" y="1463298"/>
              <a:ext cx="118025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cca-mult</a:t>
              </a:r>
              <a:endParaRPr lang="en-US" sz="1600" dirty="0" smtClean="0">
                <a:solidFill>
                  <a:srgbClr val="0000FF"/>
                </a:solidFill>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PPT Attacker A</a:t>
            </a:r>
            <a:endParaRPr lang="en-US" sz="1600" dirty="0" smtClean="0">
              <a:solidFill>
                <a:srgbClr val="0000FF"/>
              </a:solidFill>
            </a:endParaRPr>
          </a:p>
        </p:txBody>
      </p:sp>
      <p:grpSp>
        <p:nvGrpSpPr>
          <p:cNvPr id="6" name="Group 12"/>
          <p:cNvGrpSpPr/>
          <p:nvPr/>
        </p:nvGrpSpPr>
        <p:grpSpPr>
          <a:xfrm>
            <a:off x="2411760" y="168309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Training Phase</a:t>
                </a:r>
                <a:endParaRPr lang="en-US" sz="1600" dirty="0" smtClean="0">
                  <a:solidFill>
                    <a:srgbClr val="0000FF"/>
                  </a:solidFill>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55" name="Picture 4"/>
          <p:cNvPicPr>
            <a:picLocks noChangeAspect="1" noChangeArrowheads="1"/>
          </p:cNvPicPr>
          <p:nvPr/>
        </p:nvPicPr>
        <p:blipFill>
          <a:blip r:embed="rId6" cstate="print"/>
          <a:srcRect/>
          <a:stretch>
            <a:fillRect/>
          </a:stretch>
        </p:blipFill>
        <p:spPr bwMode="auto">
          <a:xfrm>
            <a:off x="7776864" y="1340768"/>
            <a:ext cx="699465" cy="432048"/>
          </a:xfrm>
          <a:prstGeom prst="rect">
            <a:avLst/>
          </a:prstGeom>
          <a:noFill/>
          <a:ln w="9525">
            <a:noFill/>
            <a:miter lim="800000"/>
            <a:headEnd/>
            <a:tailEnd/>
          </a:ln>
        </p:spPr>
      </p:pic>
      <p:grpSp>
        <p:nvGrpSpPr>
          <p:cNvPr id="8"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rPr>
                <a:t>b </a:t>
              </a:r>
              <a:r>
                <a:rPr lang="en-US" sz="1600" dirty="0" smtClean="0">
                  <a:solidFill>
                    <a:srgbClr val="FF0000"/>
                  </a:solidFill>
                  <a:sym typeface="Symbol"/>
                </a:rPr>
                <a:t> {0, 1}</a:t>
              </a:r>
              <a:endParaRPr lang="en-US" sz="1600" dirty="0" smtClean="0">
                <a:solidFill>
                  <a:srgbClr val="FF0000"/>
                </a:solidFill>
              </a:endParaRPr>
            </a:p>
          </p:txBody>
        </p:sp>
      </p:grpSp>
      <p:grpSp>
        <p:nvGrpSpPr>
          <p:cNvPr id="9" name="Group 71"/>
          <p:cNvGrpSpPr/>
          <p:nvPr/>
        </p:nvGrpSpPr>
        <p:grpSpPr>
          <a:xfrm>
            <a:off x="2267744" y="3501008"/>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Post-challenge Training </a:t>
                </a:r>
                <a:endParaRPr lang="en-US" sz="1600" dirty="0" smtClean="0">
                  <a:solidFill>
                    <a:srgbClr val="0000FF"/>
                  </a:solidFill>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339752" y="424004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496995" y="3933056"/>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b’ </a:t>
            </a:r>
            <a:r>
              <a:rPr lang="en-US" sz="1600" dirty="0" smtClean="0">
                <a:sym typeface="Symbol"/>
              </a:rPr>
              <a:t> {0, 1}</a:t>
            </a:r>
            <a:endParaRPr lang="en-US" sz="1600" dirty="0" smtClean="0">
              <a:solidFill>
                <a:srgbClr val="0000FF"/>
              </a:solidFill>
            </a:endParaRPr>
          </a:p>
        </p:txBody>
      </p:sp>
      <p:sp>
        <p:nvSpPr>
          <p:cNvPr id="84" name="Text Box 7"/>
          <p:cNvSpPr txBox="1">
            <a:spLocks noChangeArrowheads="1"/>
          </p:cNvSpPr>
          <p:nvPr/>
        </p:nvSpPr>
        <p:spPr bwMode="auto">
          <a:xfrm>
            <a:off x="3439616" y="4367433"/>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Game Output</a:t>
            </a:r>
            <a:endParaRPr lang="en-US" sz="1600" dirty="0" smtClean="0">
              <a:solidFill>
                <a:srgbClr val="0000FF"/>
              </a:solidFill>
            </a:endParaRPr>
          </a:p>
        </p:txBody>
      </p:sp>
      <p:grpSp>
        <p:nvGrpSpPr>
          <p:cNvPr id="11" name="Group 66"/>
          <p:cNvGrpSpPr/>
          <p:nvPr/>
        </p:nvGrpSpPr>
        <p:grpSpPr>
          <a:xfrm>
            <a:off x="2467508" y="4365104"/>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rPr>
                <a:t>b </a:t>
              </a:r>
              <a:r>
                <a:rPr lang="en-US" sz="1600" dirty="0" smtClean="0">
                  <a:solidFill>
                    <a:srgbClr val="FF0000"/>
                  </a:solidFill>
                  <a:sym typeface="Symbol"/>
                </a:rPr>
                <a:t>= b’</a:t>
              </a:r>
              <a:endParaRPr lang="en-US" sz="1600" dirty="0" smtClean="0">
                <a:solidFill>
                  <a:srgbClr val="FF0000"/>
                </a:solidFill>
              </a:endParaRPr>
            </a:p>
          </p:txBody>
        </p:sp>
      </p:grpSp>
      <p:sp>
        <p:nvSpPr>
          <p:cNvPr id="88" name="Text Box 7"/>
          <p:cNvSpPr txBox="1">
            <a:spLocks noChangeArrowheads="1"/>
          </p:cNvSpPr>
          <p:nvPr/>
        </p:nvSpPr>
        <p:spPr bwMode="auto">
          <a:xfrm>
            <a:off x="683568" y="4725144"/>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1 --- attacker won</a:t>
            </a:r>
            <a:endParaRPr lang="en-US" sz="1600" dirty="0" smtClean="0">
              <a:solidFill>
                <a:srgbClr val="0000FF"/>
              </a:solidFill>
            </a:endParaRPr>
          </a:p>
        </p:txBody>
      </p:sp>
      <p:grpSp>
        <p:nvGrpSpPr>
          <p:cNvPr id="13" name="Group 70"/>
          <p:cNvGrpSpPr/>
          <p:nvPr/>
        </p:nvGrpSpPr>
        <p:grpSpPr>
          <a:xfrm>
            <a:off x="4830996" y="4567264"/>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rPr>
                <a:t>b </a:t>
              </a:r>
              <a:r>
                <a:rPr lang="en-US" sz="1600" dirty="0" smtClean="0">
                  <a:solidFill>
                    <a:srgbClr val="0000FF"/>
                  </a:solidFill>
                  <a:sym typeface="Symbol"/>
                </a:rPr>
                <a:t> b’</a:t>
              </a:r>
              <a:endParaRPr lang="en-US" sz="1600" dirty="0" smtClean="0">
                <a:solidFill>
                  <a:srgbClr val="0000FF"/>
                </a:solidFill>
              </a:endParaRPr>
            </a:p>
          </p:txBody>
        </p:sp>
      </p:grpSp>
      <p:sp>
        <p:nvSpPr>
          <p:cNvPr id="92" name="Text Box 7"/>
          <p:cNvSpPr txBox="1">
            <a:spLocks noChangeArrowheads="1"/>
          </p:cNvSpPr>
          <p:nvPr/>
        </p:nvSpPr>
        <p:spPr bwMode="auto">
          <a:xfrm>
            <a:off x="5580112" y="4705987"/>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0 --- attacker lost</a:t>
            </a:r>
            <a:endParaRPr lang="en-US" sz="1600" dirty="0" smtClean="0">
              <a:solidFill>
                <a:srgbClr val="0000FF"/>
              </a:solidFill>
            </a:endParaRPr>
          </a:p>
        </p:txBody>
      </p:sp>
      <p:cxnSp>
        <p:nvCxnSpPr>
          <p:cNvPr id="79" name="Straight Connector 78"/>
          <p:cNvCxnSpPr/>
          <p:nvPr/>
        </p:nvCxnSpPr>
        <p:spPr>
          <a:xfrm>
            <a:off x="2339752" y="2564904"/>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 Box 7"/>
          <p:cNvSpPr txBox="1">
            <a:spLocks noChangeArrowheads="1"/>
          </p:cNvSpPr>
          <p:nvPr/>
        </p:nvSpPr>
        <p:spPr bwMode="auto">
          <a:xfrm>
            <a:off x="2615008" y="2514382"/>
            <a:ext cx="325778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(freedom to choose any pair)</a:t>
            </a:r>
            <a:endParaRPr lang="en-US" sz="1600" dirty="0" smtClean="0">
              <a:solidFill>
                <a:srgbClr val="0000FF"/>
              </a:solidFill>
            </a:endParaRPr>
          </a:p>
        </p:txBody>
      </p:sp>
      <p:grpSp>
        <p:nvGrpSpPr>
          <p:cNvPr id="19" name="Group 80"/>
          <p:cNvGrpSpPr/>
          <p:nvPr/>
        </p:nvGrpSpPr>
        <p:grpSpPr>
          <a:xfrm>
            <a:off x="2195736" y="2045895"/>
            <a:ext cx="2016224" cy="497523"/>
            <a:chOff x="2987824" y="1347301"/>
            <a:chExt cx="2016224" cy="497523"/>
          </a:xfrm>
        </p:grpSpPr>
        <p:sp>
          <p:nvSpPr>
            <p:cNvPr id="98" name="Text Box 7"/>
            <p:cNvSpPr txBox="1">
              <a:spLocks noChangeArrowheads="1"/>
            </p:cNvSpPr>
            <p:nvPr/>
          </p:nvSpPr>
          <p:spPr bwMode="auto">
            <a:xfrm>
              <a:off x="2987824" y="1506270"/>
              <a:ext cx="201622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M</a:t>
              </a:r>
              <a:r>
                <a:rPr lang="en-US" sz="1600" baseline="-25000" dirty="0" smtClean="0"/>
                <a:t>0</a:t>
              </a:r>
              <a:r>
                <a:rPr lang="en-US" sz="1600" dirty="0" smtClean="0"/>
                <a:t> = (m</a:t>
              </a:r>
              <a:r>
                <a:rPr lang="en-US" sz="1600" baseline="-25000" dirty="0" smtClean="0"/>
                <a:t>0,1</a:t>
              </a:r>
              <a:r>
                <a:rPr lang="en-US" sz="1600" dirty="0" smtClean="0"/>
                <a:t>, …, m</a:t>
              </a:r>
              <a:r>
                <a:rPr lang="en-US" sz="1600" baseline="-25000" dirty="0" smtClean="0"/>
                <a:t>0, t</a:t>
              </a:r>
              <a:r>
                <a:rPr lang="en-US" sz="1600" dirty="0" smtClean="0"/>
                <a:t>)</a:t>
              </a:r>
              <a:endParaRPr lang="en-US" sz="1600" dirty="0" smtClean="0">
                <a:solidFill>
                  <a:srgbClr val="0000FF"/>
                </a:solidFill>
              </a:endParaRPr>
            </a:p>
          </p:txBody>
        </p:sp>
        <p:sp>
          <p:nvSpPr>
            <p:cNvPr id="99" name="Text Box 7"/>
            <p:cNvSpPr txBox="1">
              <a:spLocks noChangeArrowheads="1"/>
            </p:cNvSpPr>
            <p:nvPr/>
          </p:nvSpPr>
          <p:spPr bwMode="auto">
            <a:xfrm>
              <a:off x="3059832" y="1347301"/>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a:t>
              </a:r>
              <a:endParaRPr lang="en-US" sz="1600" dirty="0" smtClean="0">
                <a:solidFill>
                  <a:srgbClr val="0000FF"/>
                </a:solidFill>
              </a:endParaRPr>
            </a:p>
          </p:txBody>
        </p:sp>
      </p:grpSp>
      <p:grpSp>
        <p:nvGrpSpPr>
          <p:cNvPr id="21" name="Group 99"/>
          <p:cNvGrpSpPr/>
          <p:nvPr/>
        </p:nvGrpSpPr>
        <p:grpSpPr>
          <a:xfrm>
            <a:off x="4211960" y="2060848"/>
            <a:ext cx="2016224" cy="482570"/>
            <a:chOff x="5148064" y="1196752"/>
            <a:chExt cx="2016224" cy="482570"/>
          </a:xfrm>
        </p:grpSpPr>
        <p:sp>
          <p:nvSpPr>
            <p:cNvPr id="101" name="Text Box 7"/>
            <p:cNvSpPr txBox="1">
              <a:spLocks noChangeArrowheads="1"/>
            </p:cNvSpPr>
            <p:nvPr/>
          </p:nvSpPr>
          <p:spPr bwMode="auto">
            <a:xfrm>
              <a:off x="5148064" y="1340768"/>
              <a:ext cx="201622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M</a:t>
              </a:r>
              <a:r>
                <a:rPr lang="en-US" sz="1600" baseline="-25000" dirty="0"/>
                <a:t>1</a:t>
              </a:r>
              <a:r>
                <a:rPr lang="en-US" sz="1600" dirty="0" smtClean="0"/>
                <a:t> = (m</a:t>
              </a:r>
              <a:r>
                <a:rPr lang="en-US" sz="1600" baseline="-25000" dirty="0"/>
                <a:t>1</a:t>
              </a:r>
              <a:r>
                <a:rPr lang="en-US" sz="1600" baseline="-25000" dirty="0" smtClean="0"/>
                <a:t>,1</a:t>
              </a:r>
              <a:r>
                <a:rPr lang="en-US" sz="1600" dirty="0" smtClean="0"/>
                <a:t>, …, m</a:t>
              </a:r>
              <a:r>
                <a:rPr lang="en-US" sz="1600" baseline="-25000" dirty="0"/>
                <a:t>1</a:t>
              </a:r>
              <a:r>
                <a:rPr lang="en-US" sz="1600" baseline="-25000" dirty="0" smtClean="0"/>
                <a:t>, t</a:t>
              </a:r>
              <a:r>
                <a:rPr lang="en-US" sz="1600" dirty="0" smtClean="0"/>
                <a:t>)</a:t>
              </a:r>
              <a:endParaRPr lang="en-US" sz="1600" dirty="0" smtClean="0">
                <a:solidFill>
                  <a:srgbClr val="0000FF"/>
                </a:solidFill>
              </a:endParaRPr>
            </a:p>
          </p:txBody>
        </p:sp>
        <p:sp>
          <p:nvSpPr>
            <p:cNvPr id="102" name="Text Box 7"/>
            <p:cNvSpPr txBox="1">
              <a:spLocks noChangeArrowheads="1"/>
            </p:cNvSpPr>
            <p:nvPr/>
          </p:nvSpPr>
          <p:spPr bwMode="auto">
            <a:xfrm>
              <a:off x="5220072" y="1196752"/>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a:t>
              </a:r>
              <a:endParaRPr lang="en-US" sz="1600" dirty="0" smtClean="0">
                <a:solidFill>
                  <a:srgbClr val="0000FF"/>
                </a:solidFill>
              </a:endParaRPr>
            </a:p>
          </p:txBody>
        </p:sp>
      </p:grpSp>
      <p:cxnSp>
        <p:nvCxnSpPr>
          <p:cNvPr id="103" name="Straight Connector 102"/>
          <p:cNvCxnSpPr/>
          <p:nvPr/>
        </p:nvCxnSpPr>
        <p:spPr>
          <a:xfrm>
            <a:off x="2351366" y="3279837"/>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2339752" y="2946430"/>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c</a:t>
            </a:r>
            <a:r>
              <a:rPr lang="en-US" sz="1600" baseline="-25000" dirty="0" smtClean="0"/>
              <a:t>1</a:t>
            </a:r>
            <a:r>
              <a:rPr lang="en-US" sz="1600" dirty="0" smtClean="0"/>
              <a:t> </a:t>
            </a:r>
            <a:r>
              <a:rPr lang="en-US" sz="1600" dirty="0" smtClean="0">
                <a:sym typeface="Symbol"/>
              </a:rPr>
              <a:t> </a:t>
            </a:r>
            <a:r>
              <a:rPr lang="en-US" sz="1600" dirty="0" err="1" smtClean="0">
                <a:sym typeface="Symbol"/>
              </a:rPr>
              <a:t>Enc</a:t>
            </a:r>
            <a:r>
              <a:rPr lang="en-US" sz="1600" baseline="-25000" dirty="0" err="1" smtClean="0">
                <a:sym typeface="Symbol"/>
              </a:rPr>
              <a:t>k</a:t>
            </a:r>
            <a:r>
              <a:rPr lang="en-US" sz="1600" dirty="0" smtClean="0">
                <a:sym typeface="Symbol"/>
              </a:rPr>
              <a:t>(m</a:t>
            </a:r>
            <a:r>
              <a:rPr lang="en-US" sz="1600" baseline="-25000" dirty="0" smtClean="0">
                <a:sym typeface="Symbol"/>
              </a:rPr>
              <a:t>b,1</a:t>
            </a:r>
            <a:r>
              <a:rPr lang="en-US" sz="1600" dirty="0" smtClean="0">
                <a:sym typeface="Symbol"/>
              </a:rPr>
              <a:t>)</a:t>
            </a:r>
            <a:endParaRPr lang="en-US" sz="1600" dirty="0" smtClean="0">
              <a:solidFill>
                <a:srgbClr val="0000FF"/>
              </a:solidFill>
            </a:endParaRPr>
          </a:p>
        </p:txBody>
      </p:sp>
      <p:sp>
        <p:nvSpPr>
          <p:cNvPr id="105" name="Text Box 7"/>
          <p:cNvSpPr txBox="1">
            <a:spLocks noChangeArrowheads="1"/>
          </p:cNvSpPr>
          <p:nvPr/>
        </p:nvSpPr>
        <p:spPr bwMode="auto">
          <a:xfrm>
            <a:off x="4119515" y="2924944"/>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a:t>
            </a:r>
            <a:r>
              <a:rPr lang="en-US" sz="1600" baseline="-25000" dirty="0" err="1" smtClean="0"/>
              <a:t>t</a:t>
            </a:r>
            <a:r>
              <a:rPr lang="en-US" sz="1600" dirty="0" smtClean="0"/>
              <a:t> </a:t>
            </a:r>
            <a:r>
              <a:rPr lang="en-US" sz="1600" dirty="0" smtClean="0">
                <a:sym typeface="Symbol"/>
              </a:rPr>
              <a:t> </a:t>
            </a:r>
            <a:r>
              <a:rPr lang="en-US" sz="1600" dirty="0" err="1" smtClean="0">
                <a:sym typeface="Symbol"/>
              </a:rPr>
              <a:t>Enc</a:t>
            </a:r>
            <a:r>
              <a:rPr lang="en-US" sz="1600" baseline="-25000" dirty="0" err="1" smtClean="0">
                <a:sym typeface="Symbol"/>
              </a:rPr>
              <a:t>k</a:t>
            </a:r>
            <a:r>
              <a:rPr lang="en-US" sz="1600" dirty="0" smtClean="0">
                <a:sym typeface="Symbol"/>
              </a:rPr>
              <a:t>(</a:t>
            </a:r>
            <a:r>
              <a:rPr lang="en-US" sz="1600" dirty="0" err="1" smtClean="0">
                <a:sym typeface="Symbol"/>
              </a:rPr>
              <a:t>m</a:t>
            </a:r>
            <a:r>
              <a:rPr lang="en-US" sz="1600" baseline="-25000" dirty="0" err="1" smtClean="0">
                <a:sym typeface="Symbol"/>
              </a:rPr>
              <a:t>b</a:t>
            </a:r>
            <a:r>
              <a:rPr lang="en-US" sz="1600" baseline="-25000" dirty="0" smtClean="0">
                <a:sym typeface="Symbol"/>
              </a:rPr>
              <a:t>, t</a:t>
            </a:r>
            <a:r>
              <a:rPr lang="en-US" sz="1600" dirty="0" smtClean="0">
                <a:sym typeface="Symbol"/>
              </a:rPr>
              <a:t>)</a:t>
            </a:r>
            <a:endParaRPr lang="en-US" sz="1600" dirty="0" smtClean="0">
              <a:solidFill>
                <a:srgbClr val="0000FF"/>
              </a:solidFill>
            </a:endParaRPr>
          </a:p>
        </p:txBody>
      </p:sp>
      <p:sp>
        <p:nvSpPr>
          <p:cNvPr id="106" name="Text Box 7"/>
          <p:cNvSpPr txBox="1">
            <a:spLocks noChangeArrowheads="1"/>
          </p:cNvSpPr>
          <p:nvPr/>
        </p:nvSpPr>
        <p:spPr bwMode="auto">
          <a:xfrm>
            <a:off x="3779912" y="2946430"/>
            <a:ext cx="70937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 </a:t>
            </a:r>
            <a:endParaRPr lang="en-US" sz="1600" dirty="0" smtClean="0">
              <a:solidFill>
                <a:srgbClr val="0000FF"/>
              </a:solidFill>
            </a:endParaRPr>
          </a:p>
        </p:txBody>
      </p:sp>
      <p:grpSp>
        <p:nvGrpSpPr>
          <p:cNvPr id="22" name="Group 106"/>
          <p:cNvGrpSpPr/>
          <p:nvPr/>
        </p:nvGrpSpPr>
        <p:grpSpPr>
          <a:xfrm>
            <a:off x="3140224" y="5661248"/>
            <a:ext cx="3808040" cy="1008112"/>
            <a:chOff x="1196008" y="8613576"/>
            <a:chExt cx="3808040" cy="1008112"/>
          </a:xfrm>
        </p:grpSpPr>
        <p:sp>
          <p:nvSpPr>
            <p:cNvPr id="108" name="Text Box 7"/>
            <p:cNvSpPr txBox="1">
              <a:spLocks noChangeArrowheads="1"/>
            </p:cNvSpPr>
            <p:nvPr/>
          </p:nvSpPr>
          <p:spPr bwMode="auto">
            <a:xfrm>
              <a:off x="3635896" y="8852247"/>
              <a:ext cx="1368152" cy="769441"/>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sym typeface="Symbol"/>
                </a:rPr>
                <a:t>½</a:t>
              </a:r>
              <a:r>
                <a:rPr lang="en-US" sz="1600" dirty="0" smtClean="0">
                  <a:sym typeface="Symbol"/>
                </a:rPr>
                <a:t> + </a:t>
              </a:r>
              <a:r>
                <a:rPr lang="en-US" sz="1600" dirty="0" err="1" smtClean="0">
                  <a:sym typeface="Symbol"/>
                </a:rPr>
                <a:t>negl</a:t>
              </a:r>
              <a:r>
                <a:rPr lang="en-US" sz="1600" dirty="0" smtClean="0">
                  <a:sym typeface="Symbol"/>
                </a:rPr>
                <a:t>(n)</a:t>
              </a:r>
            </a:p>
            <a:p>
              <a:pPr marL="457200" indent="-457200">
                <a:spcBef>
                  <a:spcPct val="50000"/>
                </a:spcBef>
              </a:pPr>
              <a:endParaRPr lang="en-US" sz="1600" dirty="0" smtClean="0">
                <a:solidFill>
                  <a:srgbClr val="0000FF"/>
                </a:solidFill>
              </a:endParaRPr>
            </a:p>
          </p:txBody>
        </p:sp>
        <p:grpSp>
          <p:nvGrpSpPr>
            <p:cNvPr id="23" name="Group 83"/>
            <p:cNvGrpSpPr/>
            <p:nvPr/>
          </p:nvGrpSpPr>
          <p:grpSpPr>
            <a:xfrm>
              <a:off x="1196008" y="8613576"/>
              <a:ext cx="2799928" cy="822286"/>
              <a:chOff x="5588496" y="4982978"/>
              <a:chExt cx="2799928" cy="822286"/>
            </a:xfrm>
          </p:grpSpPr>
          <p:grpSp>
            <p:nvGrpSpPr>
              <p:cNvPr id="24" name="Group 81"/>
              <p:cNvGrpSpPr/>
              <p:nvPr/>
            </p:nvGrpSpPr>
            <p:grpSpPr>
              <a:xfrm>
                <a:off x="5588496" y="4982978"/>
                <a:ext cx="2143472" cy="822286"/>
                <a:chOff x="5588496" y="4838962"/>
                <a:chExt cx="2143472" cy="822286"/>
              </a:xfrm>
            </p:grpSpPr>
            <p:sp>
              <p:nvSpPr>
                <p:cNvPr id="112"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Pr</a:t>
                  </a:r>
                  <a:endParaRPr lang="en-US" sz="1600" dirty="0" smtClean="0">
                    <a:solidFill>
                      <a:srgbClr val="0000FF"/>
                    </a:solidFill>
                  </a:endParaRPr>
                </a:p>
              </p:txBody>
            </p:sp>
            <p:grpSp>
              <p:nvGrpSpPr>
                <p:cNvPr id="25" name="Group 80"/>
                <p:cNvGrpSpPr/>
                <p:nvPr/>
              </p:nvGrpSpPr>
              <p:grpSpPr>
                <a:xfrm>
                  <a:off x="5940152" y="4838962"/>
                  <a:ext cx="1791816" cy="822286"/>
                  <a:chOff x="5940152" y="4838962"/>
                  <a:chExt cx="1791816" cy="822286"/>
                </a:xfrm>
              </p:grpSpPr>
              <p:grpSp>
                <p:nvGrpSpPr>
                  <p:cNvPr id="26" name="Group 54"/>
                  <p:cNvGrpSpPr/>
                  <p:nvPr/>
                </p:nvGrpSpPr>
                <p:grpSpPr>
                  <a:xfrm>
                    <a:off x="5948536" y="4838962"/>
                    <a:ext cx="1503784" cy="822286"/>
                    <a:chOff x="700336" y="4982978"/>
                    <a:chExt cx="1503784" cy="822286"/>
                  </a:xfrm>
                </p:grpSpPr>
                <p:sp>
                  <p:nvSpPr>
                    <p:cNvPr id="117"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118" name="Text Box 7"/>
                    <p:cNvSpPr txBox="1">
                      <a:spLocks noChangeArrowheads="1"/>
                    </p:cNvSpPr>
                    <p:nvPr/>
                  </p:nvSpPr>
                  <p:spPr bwMode="auto">
                    <a:xfrm>
                      <a:off x="1051992"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119" name="Text Box 7"/>
                    <p:cNvSpPr txBox="1">
                      <a:spLocks noChangeArrowheads="1"/>
                    </p:cNvSpPr>
                    <p:nvPr/>
                  </p:nvSpPr>
                  <p:spPr bwMode="auto">
                    <a:xfrm>
                      <a:off x="1051992" y="4982978"/>
                      <a:ext cx="107500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cca-mult</a:t>
                      </a:r>
                      <a:endParaRPr lang="en-US" sz="1600" dirty="0" smtClean="0">
                        <a:solidFill>
                          <a:srgbClr val="0000FF"/>
                        </a:solidFill>
                      </a:endParaRPr>
                    </a:p>
                  </p:txBody>
                </p:sp>
              </p:grpSp>
              <p:sp>
                <p:nvSpPr>
                  <p:cNvPr id="115"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1</a:t>
                    </a:r>
                    <a:endParaRPr lang="en-US" sz="1600" dirty="0" smtClean="0">
                      <a:solidFill>
                        <a:srgbClr val="0000FF"/>
                      </a:solidFill>
                    </a:endParaRPr>
                  </a:p>
                </p:txBody>
              </p:sp>
              <p:sp>
                <p:nvSpPr>
                  <p:cNvPr id="116" name="Double Bracket 115"/>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sp>
            <p:nvSpPr>
              <p:cNvPr id="111" name="Text Box 7"/>
              <p:cNvSpPr txBox="1">
                <a:spLocks noChangeArrowheads="1"/>
              </p:cNvSpPr>
              <p:nvPr/>
            </p:nvSpPr>
            <p:spPr bwMode="auto">
              <a:xfrm>
                <a:off x="7820744"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a:t>
                </a:r>
                <a:endParaRPr lang="en-US" sz="1600" dirty="0" smtClean="0">
                  <a:solidFill>
                    <a:srgbClr val="0000FF"/>
                  </a:solidFill>
                </a:endParaRPr>
              </a:p>
            </p:txBody>
          </p:sp>
        </p:grpSp>
      </p:grpSp>
      <p:sp>
        <p:nvSpPr>
          <p:cNvPr id="120" name="Text Box 7"/>
          <p:cNvSpPr txBox="1">
            <a:spLocks noChangeArrowheads="1"/>
          </p:cNvSpPr>
          <p:nvPr/>
        </p:nvSpPr>
        <p:spPr bwMode="auto">
          <a:xfrm>
            <a:off x="107504" y="5229200"/>
            <a:ext cx="9001000" cy="584775"/>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 is </a:t>
            </a:r>
            <a:r>
              <a:rPr lang="en-US" sz="1600" dirty="0" smtClean="0">
                <a:solidFill>
                  <a:srgbClr val="FF0000"/>
                </a:solidFill>
                <a:sym typeface="Symbol"/>
              </a:rPr>
              <a:t>CCA-secure for multiple encryptions </a:t>
            </a:r>
            <a:r>
              <a:rPr lang="en-US" sz="1600" dirty="0" smtClean="0">
                <a:sym typeface="Symbol"/>
              </a:rPr>
              <a:t> if for every PPT A, there is a negligible function </a:t>
            </a:r>
            <a:r>
              <a:rPr lang="en-US" sz="1600" dirty="0" err="1" smtClean="0">
                <a:sym typeface="Symbol"/>
              </a:rPr>
              <a:t>negl</a:t>
            </a:r>
            <a:r>
              <a:rPr lang="en-US" sz="1600" dirty="0" smtClean="0">
                <a:sym typeface="Symbol"/>
              </a:rPr>
              <a:t>, such that:</a:t>
            </a:r>
            <a:endParaRPr lang="en-US" sz="1600" dirty="0" smtClean="0">
              <a:solidFill>
                <a:srgbClr val="0000FF"/>
              </a:solidFill>
            </a:endParaRPr>
          </a:p>
        </p:txBody>
      </p:sp>
      <p:cxnSp>
        <p:nvCxnSpPr>
          <p:cNvPr id="89" name="Straight Connector 88"/>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0" y="5013176"/>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593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2" grpId="0"/>
      <p:bldP spid="54" grpId="0"/>
      <p:bldP spid="83" grpId="0"/>
      <p:bldP spid="84" grpId="0"/>
      <p:bldP spid="88" grpId="0"/>
      <p:bldP spid="92" grpId="0"/>
      <p:bldP spid="80" grpId="0"/>
      <p:bldP spid="104" grpId="0"/>
      <p:bldP spid="105" grpId="0"/>
      <p:bldP spid="106" grpId="0"/>
      <p:bldP spid="1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6512" y="44624"/>
            <a:ext cx="9217024" cy="648072"/>
          </a:xfrm>
          <a:prstGeom prst="rect">
            <a:avLst/>
          </a:prstGeom>
        </p:spPr>
        <p:txBody>
          <a:bodyPr/>
          <a:lstStyle/>
          <a:p>
            <a:pPr algn="ctr">
              <a:defRPr/>
            </a:pPr>
            <a:r>
              <a:rPr lang="en-US" sz="3000" kern="0" dirty="0" smtClean="0">
                <a:solidFill>
                  <a:srgbClr val="009900"/>
                </a:solidFill>
                <a:ea typeface="+mj-ea"/>
                <a:cs typeface="+mj-cs"/>
              </a:rPr>
              <a:t>CCA Multiple-message </a:t>
            </a:r>
            <a:r>
              <a:rPr lang="en-US" sz="3000" kern="0" dirty="0" err="1" smtClean="0">
                <a:solidFill>
                  <a:srgbClr val="009900"/>
                </a:solidFill>
                <a:ea typeface="+mj-ea"/>
                <a:cs typeface="+mj-cs"/>
              </a:rPr>
              <a:t>vs</a:t>
            </a:r>
            <a:r>
              <a:rPr lang="en-US" sz="3000" kern="0" dirty="0" smtClean="0">
                <a:solidFill>
                  <a:srgbClr val="009900"/>
                </a:solidFill>
                <a:ea typeface="+mj-ea"/>
                <a:cs typeface="+mj-cs"/>
              </a:rPr>
              <a:t> Single-message Security</a:t>
            </a:r>
            <a:endParaRPr lang="en-US" sz="3000" kern="0" dirty="0">
              <a:solidFill>
                <a:srgbClr val="009900"/>
              </a:solidFill>
              <a:ea typeface="+mj-ea"/>
              <a:cs typeface="+mj-cs"/>
            </a:endParaRPr>
          </a:p>
        </p:txBody>
      </p:sp>
      <p:grpSp>
        <p:nvGrpSpPr>
          <p:cNvPr id="3" name="Group 7"/>
          <p:cNvGrpSpPr/>
          <p:nvPr/>
        </p:nvGrpSpPr>
        <p:grpSpPr>
          <a:xfrm>
            <a:off x="179512" y="836712"/>
            <a:ext cx="8609148" cy="864096"/>
            <a:chOff x="283332" y="1124744"/>
            <a:chExt cx="8609148" cy="864096"/>
          </a:xfrm>
        </p:grpSpPr>
        <p:sp>
          <p:nvSpPr>
            <p:cNvPr id="95" name="Text Box 7"/>
            <p:cNvSpPr txBox="1">
              <a:spLocks noChangeArrowheads="1"/>
            </p:cNvSpPr>
            <p:nvPr/>
          </p:nvSpPr>
          <p:spPr bwMode="auto">
            <a:xfrm>
              <a:off x="283332" y="1372706"/>
              <a:ext cx="8609148"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sym typeface="Symbol"/>
                </a:rPr>
                <a:t>Experiment                 is a </a:t>
              </a:r>
              <a:r>
                <a:rPr lang="en-US" sz="2000" dirty="0" smtClean="0">
                  <a:solidFill>
                    <a:srgbClr val="0000FF"/>
                  </a:solidFill>
                  <a:sym typeface="Symbol"/>
                </a:rPr>
                <a:t>special case </a:t>
              </a:r>
              <a:r>
                <a:rPr lang="en-US" sz="2000" dirty="0" smtClean="0">
                  <a:sym typeface="Symbol"/>
                </a:rPr>
                <a:t>of</a:t>
              </a:r>
              <a:endParaRPr lang="en-US" sz="2000" dirty="0" smtClean="0">
                <a:solidFill>
                  <a:srgbClr val="0000FF"/>
                </a:solidFill>
              </a:endParaRPr>
            </a:p>
          </p:txBody>
        </p:sp>
        <p:grpSp>
          <p:nvGrpSpPr>
            <p:cNvPr id="4" name="Group 2"/>
            <p:cNvGrpSpPr/>
            <p:nvPr/>
          </p:nvGrpSpPr>
          <p:grpSpPr>
            <a:xfrm>
              <a:off x="2204120" y="1124744"/>
              <a:ext cx="1719808" cy="864096"/>
              <a:chOff x="1708448" y="3212976"/>
              <a:chExt cx="1719808" cy="864096"/>
            </a:xfrm>
          </p:grpSpPr>
          <p:sp>
            <p:nvSpPr>
              <p:cNvPr id="83" name="Text Box 7"/>
              <p:cNvSpPr txBox="1">
                <a:spLocks noChangeArrowheads="1"/>
              </p:cNvSpPr>
              <p:nvPr/>
            </p:nvSpPr>
            <p:spPr bwMode="auto">
              <a:xfrm>
                <a:off x="1708448" y="350100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96" name="Text Box 7"/>
              <p:cNvSpPr txBox="1">
                <a:spLocks noChangeArrowheads="1"/>
              </p:cNvSpPr>
              <p:nvPr/>
            </p:nvSpPr>
            <p:spPr bwMode="auto">
              <a:xfrm>
                <a:off x="2060104" y="373851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97" name="Text Box 7"/>
              <p:cNvSpPr txBox="1">
                <a:spLocks noChangeArrowheads="1"/>
              </p:cNvSpPr>
              <p:nvPr/>
            </p:nvSpPr>
            <p:spPr bwMode="auto">
              <a:xfrm>
                <a:off x="2140496" y="3212976"/>
                <a:ext cx="128776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a:t>
                </a:r>
                <a:endParaRPr lang="en-US" sz="1600" dirty="0" smtClean="0">
                  <a:solidFill>
                    <a:srgbClr val="0000FF"/>
                  </a:solidFill>
                </a:endParaRPr>
              </a:p>
            </p:txBody>
          </p:sp>
        </p:grpSp>
        <p:grpSp>
          <p:nvGrpSpPr>
            <p:cNvPr id="5" name="Group 97"/>
            <p:cNvGrpSpPr/>
            <p:nvPr/>
          </p:nvGrpSpPr>
          <p:grpSpPr>
            <a:xfrm>
              <a:off x="5732512" y="1124744"/>
              <a:ext cx="1575792" cy="864096"/>
              <a:chOff x="1708448" y="3212976"/>
              <a:chExt cx="1575792" cy="864096"/>
            </a:xfrm>
          </p:grpSpPr>
          <p:sp>
            <p:nvSpPr>
              <p:cNvPr id="99" name="Text Box 7"/>
              <p:cNvSpPr txBox="1">
                <a:spLocks noChangeArrowheads="1"/>
              </p:cNvSpPr>
              <p:nvPr/>
            </p:nvSpPr>
            <p:spPr bwMode="auto">
              <a:xfrm>
                <a:off x="1708448" y="350100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100" name="Text Box 7"/>
              <p:cNvSpPr txBox="1">
                <a:spLocks noChangeArrowheads="1"/>
              </p:cNvSpPr>
              <p:nvPr/>
            </p:nvSpPr>
            <p:spPr bwMode="auto">
              <a:xfrm>
                <a:off x="2060104" y="373851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101" name="Text Box 7"/>
              <p:cNvSpPr txBox="1">
                <a:spLocks noChangeArrowheads="1"/>
              </p:cNvSpPr>
              <p:nvPr/>
            </p:nvSpPr>
            <p:spPr bwMode="auto">
              <a:xfrm>
                <a:off x="2060104" y="3212976"/>
                <a:ext cx="12241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cca-mult</a:t>
                </a:r>
                <a:endParaRPr lang="en-US" sz="1600" dirty="0" smtClean="0">
                  <a:solidFill>
                    <a:srgbClr val="0000FF"/>
                  </a:solidFill>
                </a:endParaRPr>
              </a:p>
            </p:txBody>
          </p:sp>
        </p:grpSp>
      </p:grpSp>
      <p:grpSp>
        <p:nvGrpSpPr>
          <p:cNvPr id="8" name="Group 11"/>
          <p:cNvGrpSpPr/>
          <p:nvPr/>
        </p:nvGrpSpPr>
        <p:grpSpPr>
          <a:xfrm>
            <a:off x="715380" y="1628800"/>
            <a:ext cx="8609148" cy="576064"/>
            <a:chOff x="715380" y="2132856"/>
            <a:chExt cx="8609148" cy="576064"/>
          </a:xfrm>
        </p:grpSpPr>
        <p:sp>
          <p:nvSpPr>
            <p:cNvPr id="103" name="Text Box 7"/>
            <p:cNvSpPr txBox="1">
              <a:spLocks noChangeArrowheads="1"/>
            </p:cNvSpPr>
            <p:nvPr/>
          </p:nvSpPr>
          <p:spPr bwMode="auto">
            <a:xfrm>
              <a:off x="715380" y="2308810"/>
              <a:ext cx="8609148" cy="400110"/>
            </a:xfrm>
            <a:prstGeom prst="rect">
              <a:avLst/>
            </a:prstGeom>
            <a:noFill/>
            <a:ln w="9525">
              <a:noFill/>
              <a:miter lim="800000"/>
              <a:headEnd/>
              <a:tailEnd/>
            </a:ln>
          </p:spPr>
          <p:txBody>
            <a:bodyPr wrap="square">
              <a:spAutoFit/>
            </a:bodyPr>
            <a:lstStyle/>
            <a:p>
              <a:pPr marL="342900" indent="-342900">
                <a:spcBef>
                  <a:spcPct val="50000"/>
                </a:spcBef>
                <a:buFont typeface="Wingdings" pitchFamily="2" charset="2"/>
                <a:buChar char="Ø"/>
              </a:pPr>
              <a:r>
                <a:rPr lang="en-US" sz="2000" dirty="0" smtClean="0">
                  <a:sym typeface="Symbol"/>
                </a:rPr>
                <a:t>Set  </a:t>
              </a:r>
              <a:r>
                <a:rPr lang="en-US" sz="2000" dirty="0" smtClean="0">
                  <a:solidFill>
                    <a:srgbClr val="FF0000"/>
                  </a:solidFill>
                  <a:sym typeface="Symbol"/>
                </a:rPr>
                <a:t>|M</a:t>
              </a:r>
              <a:r>
                <a:rPr lang="en-US" sz="2000" baseline="-25000" dirty="0" smtClean="0">
                  <a:solidFill>
                    <a:srgbClr val="FF0000"/>
                  </a:solidFill>
                  <a:sym typeface="Symbol"/>
                </a:rPr>
                <a:t>0</a:t>
              </a:r>
              <a:r>
                <a:rPr lang="en-US" sz="2000" dirty="0" smtClean="0">
                  <a:solidFill>
                    <a:srgbClr val="FF0000"/>
                  </a:solidFill>
                  <a:sym typeface="Symbol"/>
                </a:rPr>
                <a:t>| = |M</a:t>
              </a:r>
              <a:r>
                <a:rPr lang="en-US" sz="2000" baseline="-25000" dirty="0" smtClean="0">
                  <a:solidFill>
                    <a:srgbClr val="FF0000"/>
                  </a:solidFill>
                  <a:sym typeface="Symbol"/>
                </a:rPr>
                <a:t>1</a:t>
              </a:r>
              <a:r>
                <a:rPr lang="en-US" sz="2000" dirty="0" smtClean="0">
                  <a:solidFill>
                    <a:srgbClr val="FF0000"/>
                  </a:solidFill>
                  <a:sym typeface="Symbol"/>
                </a:rPr>
                <a:t>| = 1 </a:t>
              </a:r>
              <a:endParaRPr lang="en-US" sz="2000" dirty="0" smtClean="0">
                <a:solidFill>
                  <a:srgbClr val="FF0000"/>
                </a:solidFill>
              </a:endParaRPr>
            </a:p>
          </p:txBody>
        </p:sp>
        <p:sp>
          <p:nvSpPr>
            <p:cNvPr id="112" name="Text Box 7"/>
            <p:cNvSpPr txBox="1">
              <a:spLocks noChangeArrowheads="1"/>
            </p:cNvSpPr>
            <p:nvPr/>
          </p:nvSpPr>
          <p:spPr bwMode="auto">
            <a:xfrm>
              <a:off x="1835696" y="2132856"/>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sym typeface="Symbol"/>
                </a:rPr>
                <a:t></a:t>
              </a:r>
              <a:endParaRPr lang="en-US" sz="1600" dirty="0" smtClean="0">
                <a:solidFill>
                  <a:srgbClr val="FF0000"/>
                </a:solidFill>
              </a:endParaRPr>
            </a:p>
          </p:txBody>
        </p:sp>
        <p:sp>
          <p:nvSpPr>
            <p:cNvPr id="113" name="Text Box 7"/>
            <p:cNvSpPr txBox="1">
              <a:spLocks noChangeArrowheads="1"/>
            </p:cNvSpPr>
            <p:nvPr/>
          </p:nvSpPr>
          <p:spPr bwMode="auto">
            <a:xfrm>
              <a:off x="2627784" y="2154342"/>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sym typeface="Symbol"/>
                </a:rPr>
                <a:t></a:t>
              </a:r>
              <a:endParaRPr lang="en-US" sz="1600" dirty="0" smtClean="0">
                <a:solidFill>
                  <a:srgbClr val="FF0000"/>
                </a:solidFill>
              </a:endParaRPr>
            </a:p>
          </p:txBody>
        </p:sp>
      </p:grpSp>
      <p:sp>
        <p:nvSpPr>
          <p:cNvPr id="114" name="Text Box 7"/>
          <p:cNvSpPr txBox="1">
            <a:spLocks noChangeArrowheads="1"/>
          </p:cNvSpPr>
          <p:nvPr/>
        </p:nvSpPr>
        <p:spPr bwMode="auto">
          <a:xfrm>
            <a:off x="107504" y="2348880"/>
            <a:ext cx="8609148" cy="707886"/>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sym typeface="Symbol"/>
              </a:rPr>
              <a:t>Any cipher that is </a:t>
            </a:r>
            <a:r>
              <a:rPr lang="en-US" sz="2000" dirty="0" smtClean="0">
                <a:solidFill>
                  <a:srgbClr val="0000FF"/>
                </a:solidFill>
                <a:sym typeface="Symbol"/>
              </a:rPr>
              <a:t>CCA-secure for multiple encryptions </a:t>
            </a:r>
            <a:r>
              <a:rPr lang="en-US" sz="2000" dirty="0" smtClean="0">
                <a:sym typeface="Symbol"/>
              </a:rPr>
              <a:t>is also CCA-secure (for single encryption)</a:t>
            </a:r>
            <a:endParaRPr lang="en-US" sz="2000" dirty="0" smtClean="0">
              <a:solidFill>
                <a:srgbClr val="0000FF"/>
              </a:solidFill>
            </a:endParaRPr>
          </a:p>
        </p:txBody>
      </p:sp>
      <p:sp>
        <p:nvSpPr>
          <p:cNvPr id="115" name="Text Box 7"/>
          <p:cNvSpPr txBox="1">
            <a:spLocks noChangeArrowheads="1"/>
          </p:cNvSpPr>
          <p:nvPr/>
        </p:nvSpPr>
        <p:spPr bwMode="auto">
          <a:xfrm>
            <a:off x="107504" y="3212976"/>
            <a:ext cx="8609148"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sym typeface="Symbol"/>
              </a:rPr>
              <a:t>What about the </a:t>
            </a:r>
            <a:r>
              <a:rPr lang="en-US" sz="2000" dirty="0" smtClean="0">
                <a:solidFill>
                  <a:srgbClr val="FF0000"/>
                </a:solidFill>
                <a:sym typeface="Symbol"/>
              </a:rPr>
              <a:t>converse</a:t>
            </a:r>
            <a:r>
              <a:rPr lang="en-US" sz="2000" dirty="0" smtClean="0">
                <a:sym typeface="Symbol"/>
              </a:rPr>
              <a:t> ?</a:t>
            </a:r>
            <a:endParaRPr lang="en-US" sz="2000" dirty="0" smtClean="0">
              <a:solidFill>
                <a:srgbClr val="0000FF"/>
              </a:solidFill>
            </a:endParaRPr>
          </a:p>
        </p:txBody>
      </p:sp>
      <p:pic>
        <p:nvPicPr>
          <p:cNvPr id="13" name="Picture 2" descr="https://encrypted-tbn1.gstatic.com/images?q=tbn:ANd9GcQGpeIkLg9PS_PWZVn5JEj0ROeW2vown72wa-kcKAkU_HDkybJ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359" y="3068960"/>
            <a:ext cx="1440160" cy="1446589"/>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7"/>
          <p:cNvSpPr txBox="1">
            <a:spLocks noChangeArrowheads="1"/>
          </p:cNvSpPr>
          <p:nvPr/>
        </p:nvSpPr>
        <p:spPr bwMode="auto">
          <a:xfrm>
            <a:off x="323528" y="4593322"/>
            <a:ext cx="8496944" cy="707886"/>
          </a:xfrm>
          <a:prstGeom prst="rect">
            <a:avLst/>
          </a:prstGeom>
          <a:noFill/>
          <a:ln w="9525">
            <a:solidFill>
              <a:srgbClr val="333399"/>
            </a:solidFill>
            <a:miter lim="800000"/>
            <a:headEnd/>
            <a:tailEnd/>
          </a:ln>
        </p:spPr>
        <p:txBody>
          <a:bodyPr wrap="square">
            <a:spAutoFit/>
          </a:bodyPr>
          <a:lstStyle/>
          <a:p>
            <a:pPr>
              <a:spcBef>
                <a:spcPct val="50000"/>
              </a:spcBef>
            </a:pPr>
            <a:r>
              <a:rPr lang="en-US" sz="2000" dirty="0" smtClean="0">
                <a:sym typeface="Symbol"/>
              </a:rPr>
              <a:t>Theorem: Any cipher that is </a:t>
            </a:r>
            <a:r>
              <a:rPr lang="en-US" sz="2000" dirty="0" smtClean="0">
                <a:solidFill>
                  <a:srgbClr val="FF0000"/>
                </a:solidFill>
                <a:sym typeface="Symbol"/>
              </a:rPr>
              <a:t>CCA-secure is also CCA-secure for multiple encryptions</a:t>
            </a:r>
            <a:endParaRPr lang="en-US" sz="2000" dirty="0" smtClean="0">
              <a:solidFill>
                <a:srgbClr val="FF0000"/>
              </a:solidFill>
            </a:endParaRPr>
          </a:p>
        </p:txBody>
      </p:sp>
      <p:sp>
        <p:nvSpPr>
          <p:cNvPr id="37" name="Text Box 7"/>
          <p:cNvSpPr txBox="1">
            <a:spLocks noChangeArrowheads="1"/>
          </p:cNvSpPr>
          <p:nvPr/>
        </p:nvSpPr>
        <p:spPr bwMode="auto">
          <a:xfrm>
            <a:off x="467544" y="5601434"/>
            <a:ext cx="8321116" cy="707886"/>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&gt;&gt; Sufficient to prove CCA-security for </a:t>
            </a:r>
            <a:r>
              <a:rPr lang="en-US" sz="2000" dirty="0" smtClean="0">
                <a:solidFill>
                  <a:srgbClr val="FF0000"/>
                </a:solidFill>
                <a:sym typeface="Symbol"/>
              </a:rPr>
              <a:t>single message</a:t>
            </a:r>
            <a:r>
              <a:rPr lang="en-US" sz="2000" dirty="0" smtClean="0">
                <a:sym typeface="Symbol"/>
              </a:rPr>
              <a:t>; rest is </a:t>
            </a:r>
            <a:r>
              <a:rPr lang="en-US" sz="2000" dirty="0" smtClean="0">
                <a:solidFill>
                  <a:srgbClr val="FF0000"/>
                </a:solidFill>
                <a:sym typeface="Symbol"/>
              </a:rPr>
              <a:t>“for free”</a:t>
            </a:r>
            <a:endParaRPr lang="en-US" sz="2000" dirty="0" smtClean="0">
              <a:solidFill>
                <a:srgbClr val="FF0000"/>
              </a:solidFill>
            </a:endParaRPr>
          </a:p>
        </p:txBody>
      </p:sp>
      <p:sp>
        <p:nvSpPr>
          <p:cNvPr id="6" name="AutoShape 2" descr="data:image/jpeg;base64,/9j/4AAQSkZJRgABAQAAAQABAAD/2wCEAAkGBxQSEhUSExQVFRUXGBsbGBcYFx0dHxkeHhgcHxojIiIkHygsGx4oIh0XLTotJSwvOi4vHCE0ODMtNywwMCsBCgoKDg0OGxAQGy0mICY0NDQ3LDQ0LDcsNywsLCw0Ly0sLC0sLDQsNCwsLC8sLywsLCwsNCwsLCwsLCw0NCwsLP/AABEIAFEAVwMBEQACEQEDEQH/xAAbAAACAwEBAQAAAAAAAAAAAAAABQMGBwQCAf/EADwQAAIABAMEBwUGBQUAAAAAAAECAAMEERIhMQUGQVETImFxgZGxFCMygqEHM0JSYnKSorLR8TRTwcLh/8QAGwEAAQUBAQAAAAAAAAAAAAAAAAIDBAUGAQf/xAAyEQABAwIEAwUIAgMAAAAAAAABAAIDBBEFEiExQVFhEzJxgZEGFCKhscHR4TPwQlLx/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AOZMIkkbG0vdsEprS42CQUIae3tE/h93LPwp29rdsUcc5qXdq/u8B9z9lJcBGMrd+JULbSlqqGZPFLKYe5lrZSyjjaxNuwAWuIuYYXyjNqokkrIzYkJpQ1LBghfpEdccqZl1hliBtkSLrnxB7DDEpdE6xTjbOFwoNpV4BcvO6GRKtje9izHRQeAAtpmSQOEKgDpjpsuSObG25XhK+UyCdJmdMiMMeLMpcfELi4IB8VvDlRG6Nt/7ZJie2TZRVRNI/TSheWT7yUP6l5N6+lOaj3R4c3uHccuoUoN7UWO/NWOnnq6h1N1YXB5gxfNcHC42UUgg2Kkjq4iBCIEKmb2VpmTxJB6ssXbtc6eQ/qjMY/VHSEHqVOpWaZl01re4dRkMBHhax+l4aZKAA3gu2ubpTv7uROrZkqfTzuiZFw20yBNrZH8xyI5RsmPaG5XfJVEkbi8Pba/VPdl7O9nWmpy2NpUtyzaa2HgCSf4TFTicwLx1uVJp48keXkuHeLd72+mn0wfo36UsD3jL6GJGGzAM9QUiqiLwPI+i5t2t132fSVInTummTVwjwDBBoLkl+XKHqyVohPIA/Ncp43B93bm3yTira6MDnkfSMjNKHROaeSsmixUG6FXhZ5BOR66dn5x3XsfExPwCrL4zE7ht4JFUy3xBWmNCoaIEIgQsy6bHNmufxTHPhiIH0AjA4m8vqHnqraMWaAnkiaGWxzBFiPCGBP8KC3VdVLXTUGEWYDRi1jbhfLWLyD2hDI7SNuR/dVGdS3NwVLTTCCWY4nbU92gHYM/MxWS4k6Z+dyc7GwsF8nt1sanC1rHkw4X+ucOQYq6B2ZvouGEOFiomdmILsDbQDS/M8zHKzF31Oh0HL8pTIAxQVc/I9sQXz3aQnA3VLtnTsFTJP68J+YFfUiJuCyZKpvXRJnF2FaBG6VWiBCIELJwnWmIbizupt2ORGCrQWTu8VbsOgX3dSqZxMkYgZ0g9aWxsWT8LqeII+vGLF+Dsq4hNAbE7jhdMmoyOyvVg9qw5ODLPJxbyOh8DGfqMPqoD8bD48FIbI12xU6zweI84gkOS0PUAakDxjoa46BCjWcX+7VpnaoyHexy+sWFNhVXP3WkDmdE26VjdyqtWbSM+p9mVgRLGKcVzCngmLi3O2nfFpU4cyhhzPN3nbkm45jI7QaJnRdaokKP8AdT+U3P0BhrCmZqlniuzGzCtKjdKqRAhECFmm89MZNW/BZnvF8cm8j6iMnjNPlmz8CrGnfdngqNvtSzpZSvpGZJ0oEMV4r3cbcoVgtZ2bjC/Y7eK5Ux5hmG4Tvdv7aqedLEuvTo3yvMVSyHPkLkfWNUq9Xdt6NkTZZZaikzGV2UG9uRtY98NOjjPeATjS87XXJX757GpkuZ0lzyljGf5QbeMdbHG3ugLjs/G6zfej7XZ1SopNnS2lhurj/G1/yj8PfCnvaxpc42ASQC42Ce7sbJFHT4LM0wnFNYKWux5kA5xha2d9XNn4cPBWsbAxtlad0aYtV9dSploWwtkbtkCOeWKLTA4QZC++yZqnWZbmr/GoVeiBCIEJNvTsX2qVZbCYlzLJ58Qew/2PCIlZSiojynfgnYpMjrrNlcglHFiMmVhpzBjGSwujdlOhCswQdlQd59xCWM2lAIOZl8u6LyixcBuSb1/KjvpwXXCh2ZuYW+8mKh5W084sPemv1aVcwUkQbcuB8P2vW0NyDpJcTDy/94Q26uji75TdTBCG6O15f8Vl3U3TWkUzcLTJpOEPhOFSTYAG1tSM4pa2ufVEM2byvqq2OJrNeK0VmWSSBmsiXi/e7Xt45H+IRWGQO24mwSgCd19myMCLa3TYk6/EuXH0udOUdpZne9xtiNtV1wGQkq8x6EqlECEQIRAhId492JdV1wejmgWDga9jDj6iIdXRR1A135p6KYs8FQ6/ZFRTn3ks2/OnWU+I08QIzk+GTR8LjoprZmO2K4BUg8j5RAMZCdX01Y0uIBESdkXTfZU1wqSnVlBmBkLKRiAJJtfWzAeYhusppIbSOFrg/j6Ia4O2TSbIYltOtMRvlUL/AMqfOK5sgFugPqbpdkx2bLx1EsHRcT95FgPLFfwi89nIGvqDI7do+qj1Ti1luaa7c2n0eGWjWdsycuog1bPK/AX487RpcTr20kV/8jsFDhiznolVDtlkxYLzJdvjmucKtf8AMblgRyuARwuYq6PGHtae38hxT0kAOy6qXeBg46UDozf3gVlVeVy2RB07yIsYMTD35XttfqE06DS4Vii1UdECEQIXJUbLkzM3ky2P6kU+ohDo2O3AKUHOGxX2n2bJl/BKlp+1FHoIGxtbsAFwuJ3KQbytaoS/GUbeD5+ojMe0zSRH5qdR7FLWnxlAxTVymuZZowuE6jYmtcgEiwH6jY+UWlFUS0rXOiHxO0/abexr+9svQWUWucRJ4PiszczcdY95PZEWV9S4l7zc8+P68koBo0C90qNMbExyGjEZfInD9zZ8socjkjj1cbfXzP2CS4HgmVNQ+0TOidmeVhu4a2t+qLgDLU/LFvhFNHVSmWxs30JP4UeZ5jbbirdGwVeiBCIEIgQiBCr++VKWlJMW2KW2pNhhbJrngNPIRV4vTianN+GqkUz8r1TaiZMAuQqDm7r/ANSb/SMW2Nl7Xv4A/eytLqHZZAmM+d7WxMLFjfMgHQDQeMPVHaMAaRbp0SRYpsK65tfEeQzPkIisgmlNmgldOVupTWh2VPm5kdEnNviPcvD5vKLqk9nXuIdObDlxUaSraO7qrLRUaylwoO0k6k8yeJjWwQRwsDIxYKve8uNyuiHUlECEQIRAhECF4m/Ce4wIWY7t/wCrHefWKin/AJVNl7iZfabpK8YRi2zUUnFd32b/AHJ7/wC8SMN/jTdV3lcYslGRA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648" y="3260039"/>
            <a:ext cx="1348511" cy="1255510"/>
          </a:xfrm>
          <a:prstGeom prst="rect">
            <a:avLst/>
          </a:prstGeom>
        </p:spPr>
      </p:pic>
    </p:spTree>
    <p:extLst>
      <p:ext uri="{BB962C8B-B14F-4D97-AF65-F5344CB8AC3E}">
        <p14:creationId xmlns:p14="http://schemas.microsoft.com/office/powerpoint/2010/main" val="34311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P spid="36" grpId="0" animBg="1"/>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0" y="4581128"/>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ea typeface="+mj-ea"/>
                <a:cs typeface="+mj-cs"/>
              </a:rPr>
              <a:t>CCA Security is Stronger Than CPA-security </a:t>
            </a:r>
            <a:endParaRPr lang="en-US" sz="3000" kern="0" dirty="0">
              <a:solidFill>
                <a:srgbClr val="009900"/>
              </a:solidFill>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652120" y="2164221"/>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4762" y="2577823"/>
            <a:ext cx="1514272" cy="872663"/>
          </a:xfrm>
          <a:prstGeom prst="rect">
            <a:avLst/>
          </a:prstGeom>
          <a:noFill/>
          <a:ln w="9525">
            <a:noFill/>
            <a:miter lim="800000"/>
            <a:headEnd/>
            <a:tailEnd/>
          </a:ln>
        </p:spPr>
      </p:pic>
      <p:grpSp>
        <p:nvGrpSpPr>
          <p:cNvPr id="2" name="Group 33"/>
          <p:cNvGrpSpPr/>
          <p:nvPr/>
        </p:nvGrpSpPr>
        <p:grpSpPr>
          <a:xfrm>
            <a:off x="2522095" y="692696"/>
            <a:ext cx="3130025" cy="338554"/>
            <a:chOff x="1259632" y="2031231"/>
            <a:chExt cx="3528392" cy="617862"/>
          </a:xfrm>
        </p:grpSpPr>
        <p:sp>
          <p:nvSpPr>
            <p:cNvPr id="30" name="Text Box 7"/>
            <p:cNvSpPr txBox="1">
              <a:spLocks noChangeArrowheads="1"/>
            </p:cNvSpPr>
            <p:nvPr/>
          </p:nvSpPr>
          <p:spPr bwMode="auto">
            <a:xfrm>
              <a:off x="1259632" y="2031231"/>
              <a:ext cx="3528392" cy="617862"/>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 </a:t>
              </a:r>
              <a:r>
                <a:rPr lang="en-US" sz="1600" dirty="0" smtClean="0"/>
                <a:t>(Gen, Enc, Dec),       , n</a:t>
              </a:r>
              <a:endParaRPr lang="en-US" sz="1600" dirty="0" smtClean="0">
                <a:solidFill>
                  <a:srgbClr val="0000FF"/>
                </a:solidFill>
              </a:endParaRPr>
            </a:p>
          </p:txBody>
        </p:sp>
        <p:pic>
          <p:nvPicPr>
            <p:cNvPr id="31" name="Picture 3"/>
            <p:cNvPicPr>
              <a:picLocks noChangeAspect="1" noChangeArrowheads="1"/>
            </p:cNvPicPr>
            <p:nvPr/>
          </p:nvPicPr>
          <p:blipFill>
            <a:blip r:embed="rId5" cstate="print"/>
            <a:srcRect/>
            <a:stretch>
              <a:fillRect/>
            </a:stretch>
          </p:blipFill>
          <p:spPr bwMode="auto">
            <a:xfrm>
              <a:off x="3518371" y="2162646"/>
              <a:ext cx="443525" cy="394244"/>
            </a:xfrm>
            <a:prstGeom prst="rect">
              <a:avLst/>
            </a:prstGeom>
            <a:noFill/>
            <a:ln w="9525">
              <a:noFill/>
              <a:miter lim="800000"/>
              <a:headEnd/>
              <a:tailEnd/>
            </a:ln>
          </p:spPr>
        </p:pic>
      </p:grpSp>
      <p:sp>
        <p:nvSpPr>
          <p:cNvPr id="36" name="Text Box 7"/>
          <p:cNvSpPr txBox="1">
            <a:spLocks noChangeArrowheads="1"/>
          </p:cNvSpPr>
          <p:nvPr/>
        </p:nvSpPr>
        <p:spPr bwMode="auto">
          <a:xfrm>
            <a:off x="251520" y="3450486"/>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I can break </a:t>
            </a:r>
            <a:endParaRPr lang="en-US" sz="1600" dirty="0" smtClean="0">
              <a:solidFill>
                <a:srgbClr val="0000FF"/>
              </a:solidFill>
            </a:endParaRPr>
          </a:p>
        </p:txBody>
      </p:sp>
      <p:sp>
        <p:nvSpPr>
          <p:cNvPr id="37" name="Text Box 7"/>
          <p:cNvSpPr txBox="1">
            <a:spLocks noChangeArrowheads="1"/>
          </p:cNvSpPr>
          <p:nvPr/>
        </p:nvSpPr>
        <p:spPr bwMode="auto">
          <a:xfrm>
            <a:off x="5917624" y="3306470"/>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Let me verify</a:t>
            </a:r>
            <a:endParaRPr lang="en-US" sz="1600" dirty="0" smtClean="0">
              <a:solidFill>
                <a:srgbClr val="0000FF"/>
              </a:solidFill>
            </a:endParaRPr>
          </a:p>
        </p:txBody>
      </p:sp>
      <p:grpSp>
        <p:nvGrpSpPr>
          <p:cNvPr id="3" name="Group 48"/>
          <p:cNvGrpSpPr/>
          <p:nvPr/>
        </p:nvGrpSpPr>
        <p:grpSpPr>
          <a:xfrm>
            <a:off x="7893496" y="3016108"/>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Gen(1</a:t>
              </a:r>
              <a:r>
                <a:rPr lang="en-US" sz="1600" baseline="30000" dirty="0" smtClean="0"/>
                <a:t>n</a:t>
              </a:r>
              <a:r>
                <a:rPr lang="en-US" sz="1600" dirty="0" smtClean="0"/>
                <a:t>)</a:t>
              </a:r>
              <a:endParaRPr lang="en-US" sz="1600" dirty="0" smtClean="0">
                <a:solidFill>
                  <a:srgbClr val="0000FF"/>
                </a:solidFill>
              </a:endParaRPr>
            </a:p>
          </p:txBody>
        </p:sp>
      </p:grpSp>
      <p:cxnSp>
        <p:nvCxnSpPr>
          <p:cNvPr id="50" name="Straight Connector 49"/>
          <p:cNvCxnSpPr/>
          <p:nvPr/>
        </p:nvCxnSpPr>
        <p:spPr>
          <a:xfrm flipH="1" flipV="1">
            <a:off x="7991233" y="2705638"/>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8163876" y="2578901"/>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k</a:t>
            </a:r>
            <a:endParaRPr lang="en-US" sz="1600" dirty="0" smtClean="0">
              <a:solidFill>
                <a:srgbClr val="0000FF"/>
              </a:solidFill>
            </a:endParaRPr>
          </a:p>
        </p:txBody>
      </p:sp>
      <p:grpSp>
        <p:nvGrpSpPr>
          <p:cNvPr id="4" name="Group 74"/>
          <p:cNvGrpSpPr/>
          <p:nvPr/>
        </p:nvGrpSpPr>
        <p:grpSpPr>
          <a:xfrm>
            <a:off x="179512" y="548680"/>
            <a:ext cx="2232248" cy="864096"/>
            <a:chOff x="4868416" y="1463298"/>
            <a:chExt cx="2232248" cy="864096"/>
          </a:xfrm>
        </p:grpSpPr>
        <p:sp>
          <p:nvSpPr>
            <p:cNvPr id="57" name="Text Box 7"/>
            <p:cNvSpPr txBox="1">
              <a:spLocks noChangeArrowheads="1"/>
            </p:cNvSpPr>
            <p:nvPr/>
          </p:nvSpPr>
          <p:spPr bwMode="auto">
            <a:xfrm>
              <a:off x="4868416"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PrivK</a:t>
              </a:r>
              <a:r>
                <a:rPr lang="en-US" sz="1600" dirty="0" smtClean="0"/>
                <a:t>      (n)</a:t>
              </a:r>
              <a:endParaRPr lang="en-US" sz="1600" dirty="0" smtClean="0">
                <a:solidFill>
                  <a:srgbClr val="0000FF"/>
                </a:solidFill>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sp>
          <p:nvSpPr>
            <p:cNvPr id="74" name="Text Box 7"/>
            <p:cNvSpPr txBox="1">
              <a:spLocks noChangeArrowheads="1"/>
            </p:cNvSpPr>
            <p:nvPr/>
          </p:nvSpPr>
          <p:spPr bwMode="auto">
            <a:xfrm>
              <a:off x="5056312" y="1463298"/>
              <a:ext cx="118025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cca</a:t>
              </a:r>
              <a:endParaRPr lang="en-US" sz="1600" dirty="0" smtClean="0">
                <a:solidFill>
                  <a:srgbClr val="0000FF"/>
                </a:solidFill>
              </a:endParaRPr>
            </a:p>
          </p:txBody>
        </p:sp>
      </p:grpSp>
      <p:sp>
        <p:nvSpPr>
          <p:cNvPr id="54" name="Text Box 7"/>
          <p:cNvSpPr txBox="1">
            <a:spLocks noChangeArrowheads="1"/>
          </p:cNvSpPr>
          <p:nvPr/>
        </p:nvSpPr>
        <p:spPr bwMode="auto">
          <a:xfrm>
            <a:off x="107504" y="2132856"/>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PPT Attacker A</a:t>
            </a:r>
            <a:endParaRPr lang="en-US" sz="1600" dirty="0" smtClean="0">
              <a:solidFill>
                <a:srgbClr val="0000FF"/>
              </a:solidFill>
            </a:endParaRPr>
          </a:p>
        </p:txBody>
      </p:sp>
      <p:pic>
        <p:nvPicPr>
          <p:cNvPr id="55" name="Picture 4"/>
          <p:cNvPicPr>
            <a:picLocks noChangeAspect="1" noChangeArrowheads="1"/>
          </p:cNvPicPr>
          <p:nvPr/>
        </p:nvPicPr>
        <p:blipFill>
          <a:blip r:embed="rId6" cstate="print"/>
          <a:srcRect/>
          <a:stretch>
            <a:fillRect/>
          </a:stretch>
        </p:blipFill>
        <p:spPr bwMode="auto">
          <a:xfrm>
            <a:off x="7506438" y="1276567"/>
            <a:ext cx="699465" cy="432048"/>
          </a:xfrm>
          <a:prstGeom prst="rect">
            <a:avLst/>
          </a:prstGeom>
          <a:noFill/>
          <a:ln w="9525">
            <a:noFill/>
            <a:miter lim="800000"/>
            <a:headEnd/>
            <a:tailEnd/>
          </a:ln>
        </p:spPr>
      </p:pic>
      <p:grpSp>
        <p:nvGrpSpPr>
          <p:cNvPr id="8" name="Group 59"/>
          <p:cNvGrpSpPr/>
          <p:nvPr/>
        </p:nvGrpSpPr>
        <p:grpSpPr>
          <a:xfrm>
            <a:off x="6732240" y="1636607"/>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rPr>
                <a:t>b </a:t>
              </a:r>
              <a:r>
                <a:rPr lang="en-US" sz="1600" dirty="0" smtClean="0">
                  <a:solidFill>
                    <a:srgbClr val="FF0000"/>
                  </a:solidFill>
                  <a:sym typeface="Symbol"/>
                </a:rPr>
                <a:t> {0, 1}</a:t>
              </a:r>
              <a:endParaRPr lang="en-US" sz="1600" dirty="0" smtClean="0">
                <a:solidFill>
                  <a:srgbClr val="FF0000"/>
                </a:solidFill>
              </a:endParaRPr>
            </a:p>
          </p:txBody>
        </p:sp>
      </p:grpSp>
      <p:sp>
        <p:nvSpPr>
          <p:cNvPr id="89" name="Text Box 7"/>
          <p:cNvSpPr txBox="1">
            <a:spLocks noChangeArrowheads="1"/>
          </p:cNvSpPr>
          <p:nvPr/>
        </p:nvSpPr>
        <p:spPr bwMode="auto">
          <a:xfrm>
            <a:off x="5690447" y="764704"/>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Enc</a:t>
            </a:r>
            <a:r>
              <a:rPr lang="en-US" sz="2000" baseline="-25000" dirty="0" err="1" smtClean="0"/>
              <a:t>k</a:t>
            </a:r>
            <a:r>
              <a:rPr lang="en-US" sz="1600" dirty="0" smtClean="0"/>
              <a:t>(m) </a:t>
            </a:r>
            <a:r>
              <a:rPr lang="en-US" sz="1600" dirty="0" smtClean="0">
                <a:sym typeface="Symbol"/>
              </a:rPr>
              <a:t> (r, </a:t>
            </a:r>
            <a:r>
              <a:rPr lang="en-US" sz="1600" dirty="0" err="1" smtClean="0">
                <a:sym typeface="Symbol"/>
              </a:rPr>
              <a:t>F</a:t>
            </a:r>
            <a:r>
              <a:rPr lang="en-US" sz="2000" baseline="-25000" dirty="0" err="1" smtClean="0">
                <a:sym typeface="Symbol"/>
              </a:rPr>
              <a:t>k</a:t>
            </a:r>
            <a:r>
              <a:rPr lang="en-US" sz="1600" dirty="0" smtClean="0">
                <a:sym typeface="Symbol"/>
              </a:rPr>
              <a:t>(r)  m)</a:t>
            </a:r>
            <a:endParaRPr lang="en-US" sz="1600" dirty="0" smtClean="0">
              <a:solidFill>
                <a:srgbClr val="0000FF"/>
              </a:solidFill>
            </a:endParaRPr>
          </a:p>
        </p:txBody>
      </p:sp>
      <p:pic>
        <p:nvPicPr>
          <p:cNvPr id="100" name="Picture 2"/>
          <p:cNvPicPr>
            <a:picLocks noChangeAspect="1" noChangeArrowheads="1"/>
          </p:cNvPicPr>
          <p:nvPr/>
        </p:nvPicPr>
        <p:blipFill>
          <a:blip r:embed="rId7" cstate="print"/>
          <a:srcRect/>
          <a:stretch>
            <a:fillRect/>
          </a:stretch>
        </p:blipFill>
        <p:spPr bwMode="auto">
          <a:xfrm>
            <a:off x="7452320" y="2204864"/>
            <a:ext cx="511790" cy="665067"/>
          </a:xfrm>
          <a:prstGeom prst="rect">
            <a:avLst/>
          </a:prstGeom>
          <a:noFill/>
          <a:ln w="9525">
            <a:noFill/>
            <a:miter lim="800000"/>
            <a:headEnd/>
            <a:tailEnd/>
          </a:ln>
        </p:spPr>
      </p:pic>
      <p:sp>
        <p:nvSpPr>
          <p:cNvPr id="107" name="Text Box 7"/>
          <p:cNvSpPr txBox="1">
            <a:spLocks noChangeArrowheads="1"/>
          </p:cNvSpPr>
          <p:nvPr/>
        </p:nvSpPr>
        <p:spPr bwMode="auto">
          <a:xfrm rot="182692">
            <a:off x="7533050" y="2862877"/>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F</a:t>
            </a:r>
            <a:endParaRPr lang="en-US" sz="1600" dirty="0" smtClean="0">
              <a:solidFill>
                <a:srgbClr val="0000FF"/>
              </a:solidFill>
            </a:endParaRPr>
          </a:p>
        </p:txBody>
      </p:sp>
      <p:grpSp>
        <p:nvGrpSpPr>
          <p:cNvPr id="113" name="Group 112"/>
          <p:cNvGrpSpPr/>
          <p:nvPr/>
        </p:nvGrpSpPr>
        <p:grpSpPr>
          <a:xfrm>
            <a:off x="2195736" y="1340768"/>
            <a:ext cx="3528392" cy="379197"/>
            <a:chOff x="2195736" y="1506270"/>
            <a:chExt cx="3528392" cy="379197"/>
          </a:xfrm>
        </p:grpSpPr>
        <p:cxnSp>
          <p:nvCxnSpPr>
            <p:cNvPr id="79" name="Straight Connector 78"/>
            <p:cNvCxnSpPr/>
            <p:nvPr/>
          </p:nvCxnSpPr>
          <p:spPr>
            <a:xfrm>
              <a:off x="2195736" y="188546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Text Box 7"/>
            <p:cNvSpPr txBox="1">
              <a:spLocks noChangeArrowheads="1"/>
            </p:cNvSpPr>
            <p:nvPr/>
          </p:nvSpPr>
          <p:spPr bwMode="auto">
            <a:xfrm>
              <a:off x="2267744" y="1525427"/>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m</a:t>
              </a:r>
              <a:r>
                <a:rPr lang="en-US" sz="1600" baseline="-25000" dirty="0" smtClean="0"/>
                <a:t>0</a:t>
              </a:r>
              <a:r>
                <a:rPr lang="en-US" sz="1600" dirty="0" smtClean="0"/>
                <a:t> = (00…0)</a:t>
              </a:r>
              <a:endParaRPr lang="en-US" sz="1600" dirty="0" smtClean="0">
                <a:solidFill>
                  <a:srgbClr val="0000FF"/>
                </a:solidFill>
              </a:endParaRPr>
            </a:p>
          </p:txBody>
        </p:sp>
        <p:sp>
          <p:nvSpPr>
            <p:cNvPr id="109" name="Text Box 7"/>
            <p:cNvSpPr txBox="1">
              <a:spLocks noChangeArrowheads="1"/>
            </p:cNvSpPr>
            <p:nvPr/>
          </p:nvSpPr>
          <p:spPr bwMode="auto">
            <a:xfrm>
              <a:off x="4355976" y="1506270"/>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m</a:t>
              </a:r>
              <a:r>
                <a:rPr lang="en-US" sz="1600" baseline="-25000" dirty="0" smtClean="0"/>
                <a:t>1</a:t>
              </a:r>
              <a:r>
                <a:rPr lang="en-US" sz="1600" dirty="0" smtClean="0"/>
                <a:t> = (11…1)</a:t>
              </a:r>
              <a:endParaRPr lang="en-US" sz="1600" dirty="0" smtClean="0">
                <a:solidFill>
                  <a:srgbClr val="0000FF"/>
                </a:solidFill>
              </a:endParaRPr>
            </a:p>
          </p:txBody>
        </p:sp>
      </p:grpSp>
      <p:grpSp>
        <p:nvGrpSpPr>
          <p:cNvPr id="114" name="Group 113"/>
          <p:cNvGrpSpPr/>
          <p:nvPr/>
        </p:nvGrpSpPr>
        <p:grpSpPr>
          <a:xfrm>
            <a:off x="2207350" y="1895346"/>
            <a:ext cx="3385537" cy="360040"/>
            <a:chOff x="2207350" y="2060848"/>
            <a:chExt cx="3385537" cy="360040"/>
          </a:xfrm>
        </p:grpSpPr>
        <p:cxnSp>
          <p:nvCxnSpPr>
            <p:cNvPr id="103" name="Straight Connector 102"/>
            <p:cNvCxnSpPr/>
            <p:nvPr/>
          </p:nvCxnSpPr>
          <p:spPr>
            <a:xfrm>
              <a:off x="2207350" y="242088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0" name="Text Box 7"/>
            <p:cNvSpPr txBox="1">
              <a:spLocks noChangeArrowheads="1"/>
            </p:cNvSpPr>
            <p:nvPr/>
          </p:nvSpPr>
          <p:spPr bwMode="auto">
            <a:xfrm>
              <a:off x="2411760"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c* = (r, s*) = (r, </a:t>
              </a:r>
              <a:r>
                <a:rPr lang="en-US" sz="1600" dirty="0" err="1" smtClean="0"/>
                <a:t>F</a:t>
              </a:r>
              <a:r>
                <a:rPr lang="en-US" sz="2000" baseline="-25000" dirty="0" err="1" smtClean="0"/>
                <a:t>k</a:t>
              </a:r>
              <a:r>
                <a:rPr lang="en-US" sz="1600" dirty="0" smtClean="0"/>
                <a:t>(r) </a:t>
              </a:r>
              <a:r>
                <a:rPr lang="en-US" sz="1600" dirty="0" smtClean="0">
                  <a:sym typeface="Symbol"/>
                </a:rPr>
                <a:t> </a:t>
              </a:r>
              <a:r>
                <a:rPr lang="en-US" sz="1600" dirty="0" err="1" smtClean="0">
                  <a:sym typeface="Symbol"/>
                </a:rPr>
                <a:t>m</a:t>
              </a:r>
              <a:r>
                <a:rPr lang="en-US" sz="1600" baseline="-25000" dirty="0" err="1" smtClean="0">
                  <a:sym typeface="Symbol"/>
                </a:rPr>
                <a:t>b</a:t>
              </a:r>
              <a:r>
                <a:rPr lang="en-US" sz="1600" dirty="0" smtClean="0"/>
                <a:t>)</a:t>
              </a:r>
              <a:endParaRPr lang="en-US" sz="1600" dirty="0" smtClean="0">
                <a:solidFill>
                  <a:srgbClr val="0000FF"/>
                </a:solidFill>
              </a:endParaRPr>
            </a:p>
          </p:txBody>
        </p:sp>
      </p:grpSp>
      <p:grpSp>
        <p:nvGrpSpPr>
          <p:cNvPr id="123" name="Group 122"/>
          <p:cNvGrpSpPr/>
          <p:nvPr/>
        </p:nvGrpSpPr>
        <p:grpSpPr>
          <a:xfrm>
            <a:off x="2195736" y="2399402"/>
            <a:ext cx="3528392" cy="698594"/>
            <a:chOff x="2195736" y="2399402"/>
            <a:chExt cx="3528392" cy="698594"/>
          </a:xfrm>
        </p:grpSpPr>
        <p:cxnSp>
          <p:nvCxnSpPr>
            <p:cNvPr id="82" name="Straight Connector 81"/>
            <p:cNvCxnSpPr/>
            <p:nvPr/>
          </p:nvCxnSpPr>
          <p:spPr>
            <a:xfrm>
              <a:off x="2195736" y="2759442"/>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2411760" y="2399402"/>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Plz</a:t>
              </a:r>
              <a:r>
                <a:rPr lang="en-US" sz="1600" dirty="0" smtClean="0"/>
                <a:t> decrypt c = (r, s)  for me</a:t>
              </a:r>
              <a:endParaRPr lang="en-US" sz="1600" dirty="0" smtClean="0">
                <a:solidFill>
                  <a:srgbClr val="0000FF"/>
                </a:solidFill>
              </a:endParaRPr>
            </a:p>
          </p:txBody>
        </p:sp>
        <p:sp>
          <p:nvSpPr>
            <p:cNvPr id="122" name="Text Box 7"/>
            <p:cNvSpPr txBox="1">
              <a:spLocks noChangeArrowheads="1"/>
            </p:cNvSpPr>
            <p:nvPr/>
          </p:nvSpPr>
          <p:spPr bwMode="auto">
            <a:xfrm>
              <a:off x="2195736" y="2759442"/>
              <a:ext cx="352839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(s is same as s* with 1</a:t>
              </a:r>
              <a:r>
                <a:rPr lang="en-US" sz="1600" baseline="30000" dirty="0" smtClean="0"/>
                <a:t>st</a:t>
              </a:r>
              <a:r>
                <a:rPr lang="en-US" sz="1600" dirty="0" smtClean="0"/>
                <a:t> bit flipped)</a:t>
              </a:r>
              <a:endParaRPr lang="en-US" sz="1600" dirty="0" smtClean="0">
                <a:solidFill>
                  <a:srgbClr val="0000FF"/>
                </a:solidFill>
              </a:endParaRPr>
            </a:p>
          </p:txBody>
        </p:sp>
      </p:grpSp>
      <p:grpSp>
        <p:nvGrpSpPr>
          <p:cNvPr id="124" name="Group 123"/>
          <p:cNvGrpSpPr/>
          <p:nvPr/>
        </p:nvGrpSpPr>
        <p:grpSpPr>
          <a:xfrm>
            <a:off x="2267744" y="3212976"/>
            <a:ext cx="4176464" cy="360040"/>
            <a:chOff x="2207350" y="2060848"/>
            <a:chExt cx="4176464" cy="360040"/>
          </a:xfrm>
        </p:grpSpPr>
        <p:cxnSp>
          <p:nvCxnSpPr>
            <p:cNvPr id="125" name="Straight Connector 124"/>
            <p:cNvCxnSpPr/>
            <p:nvPr/>
          </p:nvCxnSpPr>
          <p:spPr>
            <a:xfrm>
              <a:off x="2207350" y="242088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6" name="Text Box 7"/>
            <p:cNvSpPr txBox="1">
              <a:spLocks noChangeArrowheads="1"/>
            </p:cNvSpPr>
            <p:nvPr/>
          </p:nvSpPr>
          <p:spPr bwMode="auto">
            <a:xfrm>
              <a:off x="3359478"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m = Dec</a:t>
              </a:r>
              <a:r>
                <a:rPr lang="en-US" sz="2400" baseline="-25000" dirty="0" smtClean="0"/>
                <a:t>k</a:t>
              </a:r>
              <a:r>
                <a:rPr lang="en-US" sz="1600" dirty="0" smtClean="0"/>
                <a:t>(c)</a:t>
              </a:r>
              <a:endParaRPr lang="en-US" sz="1600" dirty="0" smtClean="0">
                <a:solidFill>
                  <a:srgbClr val="0000FF"/>
                </a:solidFill>
              </a:endParaRPr>
            </a:p>
          </p:txBody>
        </p:sp>
      </p:grpSp>
      <p:grpSp>
        <p:nvGrpSpPr>
          <p:cNvPr id="131" name="Group 130"/>
          <p:cNvGrpSpPr/>
          <p:nvPr/>
        </p:nvGrpSpPr>
        <p:grpSpPr>
          <a:xfrm>
            <a:off x="2267744" y="3717032"/>
            <a:ext cx="3816424" cy="698594"/>
            <a:chOff x="2267744" y="3717032"/>
            <a:chExt cx="3816424" cy="698594"/>
          </a:xfrm>
        </p:grpSpPr>
        <p:grpSp>
          <p:nvGrpSpPr>
            <p:cNvPr id="127" name="Group 126"/>
            <p:cNvGrpSpPr/>
            <p:nvPr/>
          </p:nvGrpSpPr>
          <p:grpSpPr>
            <a:xfrm>
              <a:off x="2267744" y="3717032"/>
              <a:ext cx="3816424" cy="360040"/>
              <a:chOff x="2207350" y="2060848"/>
              <a:chExt cx="3816424" cy="360040"/>
            </a:xfrm>
          </p:grpSpPr>
          <p:cxnSp>
            <p:nvCxnSpPr>
              <p:cNvPr id="128" name="Straight Connector 127"/>
              <p:cNvCxnSpPr/>
              <p:nvPr/>
            </p:nvCxnSpPr>
            <p:spPr>
              <a:xfrm>
                <a:off x="2207350" y="2420888"/>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9" name="Text Box 7"/>
              <p:cNvSpPr txBox="1">
                <a:spLocks noChangeArrowheads="1"/>
              </p:cNvSpPr>
              <p:nvPr/>
            </p:nvSpPr>
            <p:spPr bwMode="auto">
              <a:xfrm>
                <a:off x="2999438"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b’ = 0 if m = 100…0</a:t>
                </a:r>
                <a:endParaRPr lang="en-US" sz="1600" dirty="0" smtClean="0">
                  <a:solidFill>
                    <a:srgbClr val="0000FF"/>
                  </a:solidFill>
                </a:endParaRPr>
              </a:p>
            </p:txBody>
          </p:sp>
        </p:grpSp>
        <p:sp>
          <p:nvSpPr>
            <p:cNvPr id="130" name="Text Box 7"/>
            <p:cNvSpPr txBox="1">
              <a:spLocks noChangeArrowheads="1"/>
            </p:cNvSpPr>
            <p:nvPr/>
          </p:nvSpPr>
          <p:spPr bwMode="auto">
            <a:xfrm>
              <a:off x="3059832" y="4077072"/>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b’ = 1 if m = 011…1</a:t>
              </a:r>
              <a:endParaRPr lang="en-US" sz="1600" dirty="0" smtClean="0">
                <a:solidFill>
                  <a:srgbClr val="0000FF"/>
                </a:solidFill>
              </a:endParaRPr>
            </a:p>
          </p:txBody>
        </p:sp>
      </p:grpSp>
      <p:sp>
        <p:nvSpPr>
          <p:cNvPr id="133" name="Text Box 7"/>
          <p:cNvSpPr txBox="1">
            <a:spLocks noChangeArrowheads="1"/>
          </p:cNvSpPr>
          <p:nvPr/>
        </p:nvSpPr>
        <p:spPr bwMode="auto">
          <a:xfrm>
            <a:off x="35496" y="460261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ym typeface="Symbol"/>
              </a:rPr>
              <a:t>No encryption-oracle service used in the above attack !!</a:t>
            </a:r>
            <a:endParaRPr lang="en-US" sz="1600" baseline="-25000" dirty="0" smtClean="0">
              <a:solidFill>
                <a:srgbClr val="0000FF"/>
              </a:solidFill>
            </a:endParaRPr>
          </a:p>
        </p:txBody>
      </p:sp>
      <p:sp>
        <p:nvSpPr>
          <p:cNvPr id="134" name="Text Box 7"/>
          <p:cNvSpPr txBox="1">
            <a:spLocks noChangeArrowheads="1"/>
          </p:cNvSpPr>
          <p:nvPr/>
        </p:nvSpPr>
        <p:spPr bwMode="auto">
          <a:xfrm>
            <a:off x="35496" y="503466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ym typeface="Symbol"/>
              </a:rPr>
              <a:t>What is the probability of A winning the game above ?</a:t>
            </a:r>
            <a:endParaRPr lang="en-US" sz="1600" baseline="-25000" dirty="0" smtClean="0">
              <a:solidFill>
                <a:srgbClr val="0000FF"/>
              </a:solidFill>
            </a:endParaRPr>
          </a:p>
        </p:txBody>
      </p:sp>
      <p:sp>
        <p:nvSpPr>
          <p:cNvPr id="135" name="Text Box 7"/>
          <p:cNvSpPr txBox="1">
            <a:spLocks noChangeArrowheads="1"/>
          </p:cNvSpPr>
          <p:nvPr/>
        </p:nvSpPr>
        <p:spPr bwMode="auto">
          <a:xfrm>
            <a:off x="323528" y="546671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If </a:t>
            </a:r>
            <a:r>
              <a:rPr lang="en-US" sz="1600" dirty="0" err="1" smtClean="0">
                <a:sym typeface="Symbol"/>
              </a:rPr>
              <a:t>m</a:t>
            </a:r>
            <a:r>
              <a:rPr lang="en-US" sz="1600" baseline="-25000" dirty="0" err="1" smtClean="0">
                <a:sym typeface="Symbol"/>
              </a:rPr>
              <a:t>b</a:t>
            </a:r>
            <a:r>
              <a:rPr lang="en-US" sz="1600" dirty="0" smtClean="0">
                <a:sym typeface="Symbol"/>
              </a:rPr>
              <a:t> = (00…0) then m = (100…0). So A outputs b’ = 0 = b with probability 1</a:t>
            </a:r>
            <a:endParaRPr lang="en-US" sz="1600" baseline="-25000" dirty="0" smtClean="0">
              <a:solidFill>
                <a:srgbClr val="0000FF"/>
              </a:solidFill>
            </a:endParaRPr>
          </a:p>
        </p:txBody>
      </p:sp>
      <p:sp>
        <p:nvSpPr>
          <p:cNvPr id="136" name="Text Box 7"/>
          <p:cNvSpPr txBox="1">
            <a:spLocks noChangeArrowheads="1"/>
          </p:cNvSpPr>
          <p:nvPr/>
        </p:nvSpPr>
        <p:spPr bwMode="auto">
          <a:xfrm>
            <a:off x="323528" y="589875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If </a:t>
            </a:r>
            <a:r>
              <a:rPr lang="en-US" sz="1600" dirty="0" err="1" smtClean="0">
                <a:sym typeface="Symbol"/>
              </a:rPr>
              <a:t>m</a:t>
            </a:r>
            <a:r>
              <a:rPr lang="en-US" sz="1600" baseline="-25000" dirty="0" err="1" smtClean="0">
                <a:sym typeface="Symbol"/>
              </a:rPr>
              <a:t>b</a:t>
            </a:r>
            <a:r>
              <a:rPr lang="en-US" sz="1600" dirty="0" smtClean="0">
                <a:sym typeface="Symbol"/>
              </a:rPr>
              <a:t> = (11…1) then m = (011…1). So A outputs b’ = 1 = b with probability 1</a:t>
            </a:r>
            <a:endParaRPr lang="en-US" sz="1600" baseline="-25000" dirty="0" smtClean="0">
              <a:solidFill>
                <a:srgbClr val="0000FF"/>
              </a:solidFill>
            </a:endParaRPr>
          </a:p>
        </p:txBody>
      </p:sp>
      <p:pic>
        <p:nvPicPr>
          <p:cNvPr id="138" name="Picture 137" descr="download.jpg"/>
          <p:cNvPicPr>
            <a:picLocks noChangeAspect="1"/>
          </p:cNvPicPr>
          <p:nvPr/>
        </p:nvPicPr>
        <p:blipFill>
          <a:blip r:embed="rId8" cstate="print"/>
          <a:stretch>
            <a:fillRect/>
          </a:stretch>
        </p:blipFill>
        <p:spPr>
          <a:xfrm>
            <a:off x="7812360" y="5733256"/>
            <a:ext cx="1199640" cy="939924"/>
          </a:xfrm>
          <a:prstGeom prst="rect">
            <a:avLst/>
          </a:prstGeom>
        </p:spPr>
      </p:pic>
    </p:spTree>
    <p:extLst>
      <p:ext uri="{BB962C8B-B14F-4D97-AF65-F5344CB8AC3E}">
        <p14:creationId xmlns:p14="http://schemas.microsoft.com/office/powerpoint/2010/main" val="755593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linds(horizontal)">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linds(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blinds(horizontal)">
                                      <p:cBhvr>
                                        <p:cTn id="31" dur="500"/>
                                        <p:tgtEl>
                                          <p:spTgt spid="1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blinds(horizontal)">
                                      <p:cBhvr>
                                        <p:cTn id="36" dur="500"/>
                                        <p:tgtEl>
                                          <p:spTgt spid="12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blinds(horizontal)">
                                      <p:cBhvr>
                                        <p:cTn id="41" dur="500"/>
                                        <p:tgtEl>
                                          <p:spTgt spid="12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1"/>
                                        </p:tgtEl>
                                        <p:attrNameLst>
                                          <p:attrName>style.visibility</p:attrName>
                                        </p:attrNameLst>
                                      </p:cBhvr>
                                      <p:to>
                                        <p:strVal val="visible"/>
                                      </p:to>
                                    </p:set>
                                    <p:animEffect transition="in" filter="blinds(horizontal)">
                                      <p:cBhvr>
                                        <p:cTn id="46" dur="500"/>
                                        <p:tgtEl>
                                          <p:spTgt spid="13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blinds(horizontal)">
                                      <p:cBhvr>
                                        <p:cTn id="51" dur="500"/>
                                        <p:tgtEl>
                                          <p:spTgt spid="1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34"/>
                                        </p:tgtEl>
                                        <p:attrNameLst>
                                          <p:attrName>style.visibility</p:attrName>
                                        </p:attrNameLst>
                                      </p:cBhvr>
                                      <p:to>
                                        <p:strVal val="visible"/>
                                      </p:to>
                                    </p:set>
                                    <p:animEffect transition="in" filter="blinds(horizontal)">
                                      <p:cBhvr>
                                        <p:cTn id="56" dur="500"/>
                                        <p:tgtEl>
                                          <p:spTgt spid="13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35"/>
                                        </p:tgtEl>
                                        <p:attrNameLst>
                                          <p:attrName>style.visibility</p:attrName>
                                        </p:attrNameLst>
                                      </p:cBhvr>
                                      <p:to>
                                        <p:strVal val="visible"/>
                                      </p:to>
                                    </p:set>
                                    <p:animEffect transition="in" filter="blinds(horizontal)">
                                      <p:cBhvr>
                                        <p:cTn id="61" dur="500"/>
                                        <p:tgtEl>
                                          <p:spTgt spid="13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36"/>
                                        </p:tgtEl>
                                        <p:attrNameLst>
                                          <p:attrName>style.visibility</p:attrName>
                                        </p:attrNameLst>
                                      </p:cBhvr>
                                      <p:to>
                                        <p:strVal val="visible"/>
                                      </p:to>
                                    </p:set>
                                    <p:animEffect transition="in" filter="blinds(horizontal)">
                                      <p:cBhvr>
                                        <p:cTn id="66" dur="500"/>
                                        <p:tgtEl>
                                          <p:spTgt spid="136"/>
                                        </p:tgtEl>
                                      </p:cBhvr>
                                    </p:animEffect>
                                  </p:childTnLst>
                                </p:cTn>
                              </p:par>
                              <p:par>
                                <p:cTn id="67" presetID="3" presetClass="entr" presetSubtype="10" fill="hold" nodeType="with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blinds(horizontal)">
                                      <p:cBhvr>
                                        <p:cTn id="69"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33" grpId="0"/>
      <p:bldP spid="134" grpId="0"/>
      <p:bldP spid="135" grpId="0"/>
      <p:bldP spid="1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6512" y="44624"/>
            <a:ext cx="9217024" cy="648072"/>
          </a:xfrm>
          <a:prstGeom prst="rect">
            <a:avLst/>
          </a:prstGeom>
        </p:spPr>
        <p:txBody>
          <a:bodyPr/>
          <a:lstStyle/>
          <a:p>
            <a:pPr algn="ctr">
              <a:defRPr/>
            </a:pPr>
            <a:r>
              <a:rPr lang="en-US" sz="3000" kern="0" dirty="0" smtClean="0">
                <a:solidFill>
                  <a:srgbClr val="009900"/>
                </a:solidFill>
                <a:ea typeface="+mj-ea"/>
                <a:cs typeface="+mj-cs"/>
              </a:rPr>
              <a:t>Towards Achieving CCA-Security </a:t>
            </a:r>
            <a:endParaRPr lang="en-US" sz="3000" kern="0" dirty="0">
              <a:solidFill>
                <a:srgbClr val="009900"/>
              </a:solidFill>
              <a:ea typeface="+mj-ea"/>
              <a:cs typeface="+mj-cs"/>
            </a:endParaRPr>
          </a:p>
        </p:txBody>
      </p:sp>
      <p:sp>
        <p:nvSpPr>
          <p:cNvPr id="6" name="AutoShape 2" descr="data:image/jpeg;base64,/9j/4AAQSkZJRgABAQAAAQABAAD/2wCEAAkGBxQSEhUSExQVFRUXGBsbGBcYFx0dHxkeHhgcHxojIiIkHygsGx4oIh0XLTotJSwvOi4vHCE0ODMtNywwMCsBCgoKDg0OGxAQGy0mICY0NDQ3LDQ0LDcsNywsLCw0Ly0sLC0sLDQsNCwsLC8sLywsLCwsNCwsLCwsLCw0NCwsLP/AABEIAFEAVwMBEQACEQEDEQH/xAAbAAACAwEBAQAAAAAAAAAAAAAABQMGBwQCAf/EADwQAAIABAMEBwUGBQUAAAAAAAECAAMEERIhMQUGQVETImFxgZGxFCMygqEHM0JSYnKSorLR8TRTwcLh/8QAGwEAAQUBAQAAAAAAAAAAAAAAAAIDBAUGAQf/xAAyEQABAwIEAwUIAgMAAAAAAAABAAIDBBEFEiExQVFhEzJxgZEGFCKhscHR4TPwQlLx/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AOZMIkkbG0vdsEprS42CQUIae3tE/h93LPwp29rdsUcc5qXdq/u8B9z9lJcBGMrd+JULbSlqqGZPFLKYe5lrZSyjjaxNuwAWuIuYYXyjNqokkrIzYkJpQ1LBghfpEdccqZl1hliBtkSLrnxB7DDEpdE6xTjbOFwoNpV4BcvO6GRKtje9izHRQeAAtpmSQOEKgDpjpsuSObG25XhK+UyCdJmdMiMMeLMpcfELi4IB8VvDlRG6Nt/7ZJie2TZRVRNI/TSheWT7yUP6l5N6+lOaj3R4c3uHccuoUoN7UWO/NWOnnq6h1N1YXB5gxfNcHC42UUgg2Kkjq4iBCIEKmb2VpmTxJB6ssXbtc6eQ/qjMY/VHSEHqVOpWaZl01re4dRkMBHhax+l4aZKAA3gu2ubpTv7uROrZkqfTzuiZFw20yBNrZH8xyI5RsmPaG5XfJVEkbi8Pba/VPdl7O9nWmpy2NpUtyzaa2HgCSf4TFTicwLx1uVJp48keXkuHeLd72+mn0wfo36UsD3jL6GJGGzAM9QUiqiLwPI+i5t2t132fSVInTummTVwjwDBBoLkl+XKHqyVohPIA/Ncp43B93bm3yTira6MDnkfSMjNKHROaeSsmixUG6FXhZ5BOR66dn5x3XsfExPwCrL4zE7ht4JFUy3xBWmNCoaIEIgQsy6bHNmufxTHPhiIH0AjA4m8vqHnqraMWaAnkiaGWxzBFiPCGBP8KC3VdVLXTUGEWYDRi1jbhfLWLyD2hDI7SNuR/dVGdS3NwVLTTCCWY4nbU92gHYM/MxWS4k6Z+dyc7GwsF8nt1sanC1rHkw4X+ucOQYq6B2ZvouGEOFiomdmILsDbQDS/M8zHKzF31Oh0HL8pTIAxQVc/I9sQXz3aQnA3VLtnTsFTJP68J+YFfUiJuCyZKpvXRJnF2FaBG6VWiBCIELJwnWmIbizupt2ORGCrQWTu8VbsOgX3dSqZxMkYgZ0g9aWxsWT8LqeII+vGLF+Dsq4hNAbE7jhdMmoyOyvVg9qw5ODLPJxbyOh8DGfqMPqoD8bD48FIbI12xU6zweI84gkOS0PUAakDxjoa46BCjWcX+7VpnaoyHexy+sWFNhVXP3WkDmdE26VjdyqtWbSM+p9mVgRLGKcVzCngmLi3O2nfFpU4cyhhzPN3nbkm45jI7QaJnRdaokKP8AdT+U3P0BhrCmZqlniuzGzCtKjdKqRAhECFmm89MZNW/BZnvF8cm8j6iMnjNPlmz8CrGnfdngqNvtSzpZSvpGZJ0oEMV4r3cbcoVgtZ2bjC/Y7eK5Ux5hmG4Tvdv7aqedLEuvTo3yvMVSyHPkLkfWNUq9Xdt6NkTZZZaikzGV2UG9uRtY98NOjjPeATjS87XXJX757GpkuZ0lzyljGf5QbeMdbHG3ugLjs/G6zfej7XZ1SopNnS2lhurj/G1/yj8PfCnvaxpc42ASQC42Ce7sbJFHT4LM0wnFNYKWux5kA5xha2d9XNn4cPBWsbAxtlad0aYtV9dSploWwtkbtkCOeWKLTA4QZC++yZqnWZbmr/GoVeiBCIEJNvTsX2qVZbCYlzLJ58Qew/2PCIlZSiojynfgnYpMjrrNlcglHFiMmVhpzBjGSwujdlOhCswQdlQd59xCWM2lAIOZl8u6LyixcBuSb1/KjvpwXXCh2ZuYW+8mKh5W084sPemv1aVcwUkQbcuB8P2vW0NyDpJcTDy/94Q26uji75TdTBCG6O15f8Vl3U3TWkUzcLTJpOEPhOFSTYAG1tSM4pa2ufVEM2byvqq2OJrNeK0VmWSSBmsiXi/e7Xt45H+IRWGQO24mwSgCd19myMCLa3TYk6/EuXH0udOUdpZne9xtiNtV1wGQkq8x6EqlECEQIRAhId492JdV1wejmgWDga9jDj6iIdXRR1A135p6KYs8FQ6/ZFRTn3ks2/OnWU+I08QIzk+GTR8LjoprZmO2K4BUg8j5RAMZCdX01Y0uIBESdkXTfZU1wqSnVlBmBkLKRiAJJtfWzAeYhusppIbSOFrg/j6Ia4O2TSbIYltOtMRvlUL/AMqfOK5sgFugPqbpdkx2bLx1EsHRcT95FgPLFfwi89nIGvqDI7do+qj1Ti1luaa7c2n0eGWjWdsycuog1bPK/AX487RpcTr20kV/8jsFDhiznolVDtlkxYLzJdvjmucKtf8AMblgRyuARwuYq6PGHtae38hxT0kAOy6qXeBg46UDozf3gVlVeVy2RB07yIsYMTD35XttfqE06DS4Vii1UdECEQIXJUbLkzM3ky2P6kU+ohDo2O3AKUHOGxX2n2bJl/BKlp+1FHoIGxtbsAFwuJ3KQbytaoS/GUbeD5+ojMe0zSRH5qdR7FLWnxlAxTVymuZZowuE6jYmtcgEiwH6jY+UWlFUS0rXOiHxO0/abexr+9svQWUWucRJ4PiszczcdY95PZEWV9S4l7zc8+P68koBo0C90qNMbExyGjEZfInD9zZ8socjkjj1cbfXzP2CS4HgmVNQ+0TOidmeVhu4a2t+qLgDLU/LFvhFNHVSmWxs30JP4UeZ5jbbirdGwVeiBCIEIgQiBCr++VKWlJMW2KW2pNhhbJrngNPIRV4vTianN+GqkUz8r1TaiZMAuQqDm7r/ANSb/SMW2Nl7Xv4A/eytLqHZZAmM+d7WxMLFjfMgHQDQeMPVHaMAaRbp0SRYpsK65tfEeQzPkIisgmlNmgldOVupTWh2VPm5kdEnNviPcvD5vKLqk9nXuIdObDlxUaSraO7qrLRUaylwoO0k6k8yeJjWwQRwsDIxYKve8uNyuiHUlECEQIRAhECF4m/Ce4wIWY7t/wCrHefWKin/AJVNl7iZfabpK8YRi2zUUnFd32b/AHJ7/wC8SMN/jTdV3lcYslGRAh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Text Box 7"/>
          <p:cNvSpPr txBox="1">
            <a:spLocks noChangeArrowheads="1"/>
          </p:cNvSpPr>
          <p:nvPr/>
        </p:nvSpPr>
        <p:spPr bwMode="auto">
          <a:xfrm>
            <a:off x="827584" y="2700208"/>
            <a:ext cx="8208912" cy="584776"/>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This is called malleability.  CPA-secure scheme does not guarantee non-malleability </a:t>
            </a:r>
            <a:endParaRPr lang="en-US" sz="1600" baseline="-25000" dirty="0" smtClean="0">
              <a:solidFill>
                <a:srgbClr val="0000FF"/>
              </a:solidFill>
            </a:endParaRPr>
          </a:p>
        </p:txBody>
      </p:sp>
      <p:sp>
        <p:nvSpPr>
          <p:cNvPr id="29" name="Text Box 7"/>
          <p:cNvSpPr txBox="1">
            <a:spLocks noChangeArrowheads="1"/>
          </p:cNvSpPr>
          <p:nvPr/>
        </p:nvSpPr>
        <p:spPr bwMode="auto">
          <a:xfrm>
            <a:off x="323528" y="930206"/>
            <a:ext cx="4392488" cy="369332"/>
          </a:xfrm>
          <a:prstGeom prst="rect">
            <a:avLst/>
          </a:prstGeom>
          <a:noFill/>
          <a:ln w="9525">
            <a:noFill/>
            <a:miter lim="800000"/>
            <a:headEnd/>
            <a:tailEnd/>
          </a:ln>
        </p:spPr>
        <p:txBody>
          <a:bodyPr wrap="square">
            <a:spAutoFit/>
          </a:bodyPr>
          <a:lstStyle/>
          <a:p>
            <a:pPr>
              <a:spcBef>
                <a:spcPct val="50000"/>
              </a:spcBef>
            </a:pPr>
            <a:r>
              <a:rPr lang="en-US" dirty="0" smtClean="0">
                <a:sym typeface="Symbol"/>
              </a:rPr>
              <a:t>What capability of </a:t>
            </a:r>
            <a:r>
              <a:rPr lang="en-US" dirty="0" err="1" smtClean="0">
                <a:sym typeface="Symbol"/>
              </a:rPr>
              <a:t>adv</a:t>
            </a:r>
            <a:r>
              <a:rPr lang="en-US" dirty="0" smtClean="0">
                <a:sym typeface="Symbol"/>
              </a:rPr>
              <a:t> lets him win?</a:t>
            </a:r>
            <a:endParaRPr lang="en-US" baseline="-25000" dirty="0" smtClean="0">
              <a:solidFill>
                <a:srgbClr val="0000FF"/>
              </a:solidFill>
            </a:endParaRPr>
          </a:p>
        </p:txBody>
      </p:sp>
      <p:sp>
        <p:nvSpPr>
          <p:cNvPr id="30" name="Rectangle 29"/>
          <p:cNvSpPr/>
          <p:nvPr/>
        </p:nvSpPr>
        <p:spPr>
          <a:xfrm>
            <a:off x="467544" y="3626440"/>
            <a:ext cx="8352928" cy="369332"/>
          </a:xfrm>
          <a:prstGeom prst="rect">
            <a:avLst/>
          </a:prstGeom>
        </p:spPr>
        <p:txBody>
          <a:bodyPr wrap="square">
            <a:spAutoFit/>
          </a:bodyPr>
          <a:lstStyle/>
          <a:p>
            <a:pPr>
              <a:spcBef>
                <a:spcPct val="50000"/>
              </a:spcBef>
            </a:pPr>
            <a:r>
              <a:rPr lang="en-US" dirty="0" smtClean="0">
                <a:sym typeface="Symbol"/>
              </a:rPr>
              <a:t>Need a SKE so that</a:t>
            </a:r>
          </a:p>
        </p:txBody>
      </p:sp>
      <p:sp>
        <p:nvSpPr>
          <p:cNvPr id="31" name="Text Box 7"/>
          <p:cNvSpPr txBox="1">
            <a:spLocks noChangeArrowheads="1"/>
          </p:cNvSpPr>
          <p:nvPr/>
        </p:nvSpPr>
        <p:spPr bwMode="auto">
          <a:xfrm>
            <a:off x="827584" y="1487686"/>
            <a:ext cx="8136904" cy="1077218"/>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Easy to manipulate</a:t>
            </a:r>
            <a:r>
              <a:rPr lang="en-US" sz="1600" dirty="0">
                <a:solidFill>
                  <a:srgbClr val="0000FF"/>
                </a:solidFill>
                <a:sym typeface="Symbol"/>
              </a:rPr>
              <a:t> </a:t>
            </a:r>
            <a:r>
              <a:rPr lang="en-US" sz="1600" dirty="0" smtClean="0">
                <a:solidFill>
                  <a:srgbClr val="0000FF"/>
                </a:solidFill>
                <a:sym typeface="Symbol"/>
              </a:rPr>
              <a:t>known </a:t>
            </a:r>
            <a:r>
              <a:rPr lang="en-US" sz="1600" dirty="0" err="1" smtClean="0">
                <a:solidFill>
                  <a:srgbClr val="0000FF"/>
                </a:solidFill>
                <a:sym typeface="Symbol"/>
              </a:rPr>
              <a:t>ciphertexts</a:t>
            </a:r>
            <a:r>
              <a:rPr lang="en-US" sz="1600" dirty="0" smtClean="0">
                <a:solidFill>
                  <a:srgbClr val="0000FF"/>
                </a:solidFill>
                <a:sym typeface="Symbol"/>
              </a:rPr>
              <a:t> </a:t>
            </a:r>
            <a:r>
              <a:rPr lang="en-US" sz="1600" dirty="0" smtClean="0">
                <a:sym typeface="Symbol"/>
              </a:rPr>
              <a:t>to obtain new </a:t>
            </a:r>
            <a:r>
              <a:rPr lang="en-US" sz="1600" dirty="0" err="1" smtClean="0">
                <a:sym typeface="Symbol"/>
              </a:rPr>
              <a:t>ciphertexts</a:t>
            </a:r>
            <a:r>
              <a:rPr lang="en-US" sz="1600" dirty="0">
                <a:sym typeface="Symbol"/>
              </a:rPr>
              <a:t> </a:t>
            </a:r>
            <a:r>
              <a:rPr lang="en-US" sz="1600" dirty="0" smtClean="0">
                <a:sym typeface="Symbol"/>
              </a:rPr>
              <a:t>so that the relation between the underlying messages are known to </a:t>
            </a:r>
            <a:r>
              <a:rPr lang="en-US" sz="1600" dirty="0" err="1" smtClean="0">
                <a:sym typeface="Symbol"/>
              </a:rPr>
              <a:t>him..then</a:t>
            </a:r>
            <a:r>
              <a:rPr lang="en-US" sz="1600" dirty="0" smtClean="0">
                <a:sym typeface="Symbol"/>
              </a:rPr>
              <a:t> he gets DO service on the changed </a:t>
            </a:r>
            <a:r>
              <a:rPr lang="en-US" sz="1600" dirty="0" err="1" smtClean="0">
                <a:sym typeface="Symbol"/>
              </a:rPr>
              <a:t>ciphertext</a:t>
            </a:r>
            <a:r>
              <a:rPr lang="en-US" sz="1600" dirty="0" smtClean="0">
                <a:sym typeface="Symbol"/>
              </a:rPr>
              <a:t> to get the message.. Using the relation retrieve the original message</a:t>
            </a:r>
            <a:endParaRPr lang="en-US" sz="1600" baseline="-25000" dirty="0" smtClean="0">
              <a:solidFill>
                <a:srgbClr val="0000FF"/>
              </a:solidFill>
            </a:endParaRPr>
          </a:p>
        </p:txBody>
      </p:sp>
      <p:sp>
        <p:nvSpPr>
          <p:cNvPr id="32" name="Text Box 7"/>
          <p:cNvSpPr txBox="1">
            <a:spLocks noChangeArrowheads="1"/>
          </p:cNvSpPr>
          <p:nvPr/>
        </p:nvSpPr>
        <p:spPr bwMode="auto">
          <a:xfrm>
            <a:off x="827584" y="5589240"/>
            <a:ext cx="806489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Together, the above two makes DO useless to the adversary.</a:t>
            </a:r>
            <a:endParaRPr lang="en-US" sz="1600" baseline="-25000" dirty="0" smtClean="0">
              <a:solidFill>
                <a:srgbClr val="0000FF"/>
              </a:solidFill>
            </a:endParaRPr>
          </a:p>
        </p:txBody>
      </p:sp>
      <p:sp>
        <p:nvSpPr>
          <p:cNvPr id="2" name="Rectangle 1"/>
          <p:cNvSpPr/>
          <p:nvPr/>
        </p:nvSpPr>
        <p:spPr>
          <a:xfrm>
            <a:off x="755576" y="4149080"/>
            <a:ext cx="8172400" cy="338554"/>
          </a:xfrm>
          <a:prstGeom prst="rect">
            <a:avLst/>
          </a:prstGeom>
        </p:spPr>
        <p:txBody>
          <a:bodyPr wrap="square">
            <a:spAutoFit/>
          </a:bodyPr>
          <a:lstStyle/>
          <a:p>
            <a:r>
              <a:rPr lang="en-US" sz="1600" dirty="0">
                <a:sym typeface="Symbol"/>
              </a:rPr>
              <a:t> &gt;&gt; Creating a new </a:t>
            </a:r>
            <a:r>
              <a:rPr lang="en-US" sz="1600" dirty="0" err="1">
                <a:sym typeface="Symbol"/>
              </a:rPr>
              <a:t>ciphertext</a:t>
            </a:r>
            <a:r>
              <a:rPr lang="en-US" sz="1600" dirty="0">
                <a:sym typeface="Symbol"/>
              </a:rPr>
              <a:t> </a:t>
            </a:r>
            <a:r>
              <a:rPr lang="en-US" sz="1600" dirty="0" smtClean="0">
                <a:sym typeface="Symbol"/>
              </a:rPr>
              <a:t>will be nearly impossible…</a:t>
            </a:r>
            <a:endParaRPr lang="en-US" sz="1600" dirty="0"/>
          </a:p>
        </p:txBody>
      </p:sp>
      <p:sp>
        <p:nvSpPr>
          <p:cNvPr id="9" name="Rectangle 8"/>
          <p:cNvSpPr/>
          <p:nvPr/>
        </p:nvSpPr>
        <p:spPr>
          <a:xfrm>
            <a:off x="827584" y="4676943"/>
            <a:ext cx="8207896" cy="584776"/>
          </a:xfrm>
          <a:prstGeom prst="rect">
            <a:avLst/>
          </a:prstGeom>
        </p:spPr>
        <p:txBody>
          <a:bodyPr wrap="square">
            <a:spAutoFit/>
          </a:bodyPr>
          <a:lstStyle/>
          <a:p>
            <a:r>
              <a:rPr lang="en-US" sz="1600" dirty="0" smtClean="0">
                <a:sym typeface="Symbol"/>
              </a:rPr>
              <a:t>&gt;&gt; Changing </a:t>
            </a:r>
            <a:r>
              <a:rPr lang="en-US" sz="1600" dirty="0">
                <a:sym typeface="Symbol"/>
              </a:rPr>
              <a:t>a </a:t>
            </a:r>
            <a:r>
              <a:rPr lang="en-US" sz="1600" dirty="0" err="1">
                <a:sym typeface="Symbol"/>
              </a:rPr>
              <a:t>ciphertext</a:t>
            </a:r>
            <a:r>
              <a:rPr lang="en-US" sz="1600" dirty="0">
                <a:sym typeface="Symbol"/>
              </a:rPr>
              <a:t> should either result in an incorrect </a:t>
            </a:r>
            <a:r>
              <a:rPr lang="en-US" sz="1600" dirty="0" err="1">
                <a:sym typeface="Symbol"/>
              </a:rPr>
              <a:t>ciphertext</a:t>
            </a:r>
            <a:r>
              <a:rPr lang="en-US" sz="1600" dirty="0">
                <a:sym typeface="Symbol"/>
              </a:rPr>
              <a:t> or should decrypt to a plaintext which is unrelated to the original plaintext</a:t>
            </a:r>
            <a:endParaRPr lang="en-US" sz="1600" dirty="0"/>
          </a:p>
        </p:txBody>
      </p:sp>
      <p:sp>
        <p:nvSpPr>
          <p:cNvPr id="10" name="Rectangle 9"/>
          <p:cNvSpPr/>
          <p:nvPr/>
        </p:nvSpPr>
        <p:spPr>
          <a:xfrm>
            <a:off x="755576" y="6237312"/>
            <a:ext cx="7485080" cy="369332"/>
          </a:xfrm>
          <a:prstGeom prst="rect">
            <a:avLst/>
          </a:prstGeom>
          <a:solidFill>
            <a:srgbClr val="FFFF00"/>
          </a:solidFill>
        </p:spPr>
        <p:txBody>
          <a:bodyPr wrap="none">
            <a:spAutoFit/>
          </a:bodyPr>
          <a:lstStyle/>
          <a:p>
            <a:pPr algn="ctr">
              <a:defRPr/>
            </a:pPr>
            <a:r>
              <a:rPr lang="en-US" kern="0" dirty="0">
                <a:solidFill>
                  <a:srgbClr val="009900"/>
                </a:solidFill>
              </a:rPr>
              <a:t>Message Authentication Codes (MAC</a:t>
            </a:r>
            <a:r>
              <a:rPr lang="en-US" kern="0" dirty="0" smtClean="0">
                <a:solidFill>
                  <a:srgbClr val="009900"/>
                </a:solidFill>
              </a:rPr>
              <a:t>) helps us to get such a cipher!!</a:t>
            </a:r>
            <a:endParaRPr lang="en-US" kern="0" dirty="0">
              <a:solidFill>
                <a:srgbClr val="009900"/>
              </a:solidFill>
            </a:endParaRPr>
          </a:p>
        </p:txBody>
      </p:sp>
    </p:spTree>
    <p:extLst>
      <p:ext uri="{BB962C8B-B14F-4D97-AF65-F5344CB8AC3E}">
        <p14:creationId xmlns:p14="http://schemas.microsoft.com/office/powerpoint/2010/main" val="1301334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2" grpId="0"/>
      <p:bldP spid="9"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ea typeface="+mj-ea"/>
                <a:cs typeface="+mj-cs"/>
              </a:rPr>
              <a:t>Message Integrity and Authentication</a:t>
            </a:r>
            <a:endParaRPr lang="en-US" sz="3000" kern="0" dirty="0">
              <a:solidFill>
                <a:srgbClr val="009900"/>
              </a:solidFill>
              <a:ea typeface="+mj-ea"/>
              <a:cs typeface="+mj-cs"/>
            </a:endParaRPr>
          </a:p>
        </p:txBody>
      </p:sp>
      <p:sp>
        <p:nvSpPr>
          <p:cNvPr id="61" name="Text Box 7"/>
          <p:cNvSpPr txBox="1">
            <a:spLocks noChangeArrowheads="1"/>
          </p:cNvSpPr>
          <p:nvPr/>
        </p:nvSpPr>
        <p:spPr bwMode="auto">
          <a:xfrm>
            <a:off x="35496" y="828001"/>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ym typeface="Symbol"/>
              </a:rPr>
              <a:t>In secure-communication, is it enough to keep privacy of the message?</a:t>
            </a:r>
            <a:endParaRPr lang="en-US" sz="1600" baseline="-25000" dirty="0" smtClean="0">
              <a:solidFill>
                <a:srgbClr val="0000FF"/>
              </a:solidFill>
            </a:endParaRPr>
          </a:p>
        </p:txBody>
      </p:sp>
      <p:sp>
        <p:nvSpPr>
          <p:cNvPr id="63" name="Text Box 7"/>
          <p:cNvSpPr txBox="1">
            <a:spLocks noChangeArrowheads="1"/>
          </p:cNvSpPr>
          <p:nvPr/>
        </p:nvSpPr>
        <p:spPr bwMode="auto">
          <a:xfrm>
            <a:off x="323528" y="1332057"/>
            <a:ext cx="9073008"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What is the guarantee that a message received by R indeed originated from S and vice-versa ? --- </a:t>
            </a:r>
            <a:r>
              <a:rPr lang="en-US" sz="1600" dirty="0" smtClean="0">
                <a:solidFill>
                  <a:srgbClr val="0000FF"/>
                </a:solidFill>
                <a:sym typeface="Symbol"/>
              </a:rPr>
              <a:t>issue of message authentication</a:t>
            </a:r>
            <a:endParaRPr lang="en-US" sz="1600" baseline="-25000" dirty="0" smtClean="0">
              <a:solidFill>
                <a:srgbClr val="0000FF"/>
              </a:solidFill>
            </a:endParaRPr>
          </a:p>
        </p:txBody>
      </p:sp>
      <p:sp>
        <p:nvSpPr>
          <p:cNvPr id="64" name="Text Box 7"/>
          <p:cNvSpPr txBox="1">
            <a:spLocks noChangeArrowheads="1"/>
          </p:cNvSpPr>
          <p:nvPr/>
        </p:nvSpPr>
        <p:spPr bwMode="auto">
          <a:xfrm>
            <a:off x="323528" y="1988840"/>
            <a:ext cx="9073008"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Even if it is confirmed that the message received by R originated from S, what is the guarantee that the message content is genuine ? --- </a:t>
            </a:r>
            <a:r>
              <a:rPr lang="en-US" sz="1600" dirty="0" smtClean="0">
                <a:solidFill>
                  <a:srgbClr val="FF0000"/>
                </a:solidFill>
                <a:sym typeface="Symbol"/>
              </a:rPr>
              <a:t>issue of message integrity</a:t>
            </a:r>
            <a:endParaRPr lang="en-US" sz="1600" baseline="-25000" dirty="0" smtClean="0">
              <a:solidFill>
                <a:srgbClr val="FF0000"/>
              </a:solidFill>
            </a:endParaRPr>
          </a:p>
        </p:txBody>
      </p:sp>
      <p:sp>
        <p:nvSpPr>
          <p:cNvPr id="65" name="Text Box 7"/>
          <p:cNvSpPr txBox="1">
            <a:spLocks noChangeArrowheads="1"/>
          </p:cNvSpPr>
          <p:nvPr/>
        </p:nvSpPr>
        <p:spPr bwMode="auto">
          <a:xfrm>
            <a:off x="323528" y="270892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Message integrity and authentication are also part of secure communication</a:t>
            </a:r>
            <a:endParaRPr lang="en-US" sz="1600" baseline="-25000" dirty="0" smtClean="0">
              <a:solidFill>
                <a:srgbClr val="0000FF"/>
              </a:solidFill>
            </a:endParaRPr>
          </a:p>
        </p:txBody>
      </p:sp>
      <p:sp>
        <p:nvSpPr>
          <p:cNvPr id="70" name="Text Box 7"/>
          <p:cNvSpPr txBox="1">
            <a:spLocks noChangeArrowheads="1"/>
          </p:cNvSpPr>
          <p:nvPr/>
        </p:nvSpPr>
        <p:spPr bwMode="auto">
          <a:xfrm>
            <a:off x="179512" y="472514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600" dirty="0" smtClean="0">
                <a:sym typeface="Symbol"/>
              </a:rPr>
              <a:t>Encryption scheme does not help (unless designed with specific purpose of MI and MA).</a:t>
            </a:r>
            <a:endParaRPr lang="en-US" sz="1600" baseline="-25000" dirty="0" smtClean="0">
              <a:solidFill>
                <a:srgbClr val="0000FF"/>
              </a:solidFill>
            </a:endParaRPr>
          </a:p>
        </p:txBody>
      </p:sp>
      <p:sp>
        <p:nvSpPr>
          <p:cNvPr id="13" name="Text Box 7"/>
          <p:cNvSpPr txBox="1">
            <a:spLocks noChangeArrowheads="1"/>
          </p:cNvSpPr>
          <p:nvPr/>
        </p:nvSpPr>
        <p:spPr bwMode="auto">
          <a:xfrm>
            <a:off x="35496" y="352249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ym typeface="Symbol"/>
              </a:rPr>
              <a:t>Message authentication/integrity is important even when privacy is not a concern</a:t>
            </a:r>
            <a:endParaRPr lang="en-US" sz="1600" baseline="-25000" dirty="0" smtClean="0">
              <a:solidFill>
                <a:srgbClr val="0000FF"/>
              </a:solidFill>
            </a:endParaRPr>
          </a:p>
        </p:txBody>
      </p:sp>
      <p:sp>
        <p:nvSpPr>
          <p:cNvPr id="14" name="Text Box 7"/>
          <p:cNvSpPr txBox="1">
            <a:spLocks noChangeArrowheads="1"/>
          </p:cNvSpPr>
          <p:nvPr/>
        </p:nvSpPr>
        <p:spPr bwMode="auto">
          <a:xfrm>
            <a:off x="323528" y="402655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Any kind of access control system needs them. Think of bank, institute, any organization </a:t>
            </a:r>
            <a:endParaRPr lang="en-US" sz="1600" baseline="-25000" dirty="0" smtClean="0">
              <a:solidFill>
                <a:srgbClr val="0000FF"/>
              </a:solidFill>
            </a:endParaRPr>
          </a:p>
        </p:txBody>
      </p:sp>
      <p:sp>
        <p:nvSpPr>
          <p:cNvPr id="15" name="Text Box 7"/>
          <p:cNvSpPr txBox="1">
            <a:spLocks noChangeArrowheads="1"/>
          </p:cNvSpPr>
          <p:nvPr/>
        </p:nvSpPr>
        <p:spPr bwMode="auto">
          <a:xfrm>
            <a:off x="395536" y="5250686"/>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sym typeface="Symbol"/>
              </a:rPr>
              <a:t>Consider all the CPA secure schemes considered so far (PRF-based, modes of operations); none provide MI/MA </a:t>
            </a:r>
            <a:endParaRPr lang="en-US" sz="1600" baseline="-25000" dirty="0" smtClean="0">
              <a:solidFill>
                <a:srgbClr val="0000FF"/>
              </a:solidFill>
            </a:endParaRPr>
          </a:p>
        </p:txBody>
      </p:sp>
      <p:sp>
        <p:nvSpPr>
          <p:cNvPr id="16" name="Text Box 7"/>
          <p:cNvSpPr txBox="1">
            <a:spLocks noChangeArrowheads="1"/>
          </p:cNvSpPr>
          <p:nvPr/>
        </p:nvSpPr>
        <p:spPr bwMode="auto">
          <a:xfrm>
            <a:off x="395536" y="5868560"/>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sym typeface="Symbol"/>
              </a:rPr>
              <a:t>Spoofing attack is easy. Changing </a:t>
            </a:r>
            <a:r>
              <a:rPr lang="en-US" sz="1600" dirty="0" err="1" smtClean="0">
                <a:sym typeface="Symbol"/>
              </a:rPr>
              <a:t>ciphertext</a:t>
            </a:r>
            <a:r>
              <a:rPr lang="en-US" sz="1600" dirty="0" smtClean="0">
                <a:sym typeface="Symbol"/>
              </a:rPr>
              <a:t> and thereby changing the underlying message is easy!!</a:t>
            </a:r>
            <a:endParaRPr lang="en-US" sz="1600" baseline="-25000" dirty="0" smtClean="0">
              <a:solidFill>
                <a:srgbClr val="0000FF"/>
              </a:solidFill>
            </a:endParaRPr>
          </a:p>
        </p:txBody>
      </p:sp>
    </p:spTree>
    <p:extLst>
      <p:ext uri="{BB962C8B-B14F-4D97-AF65-F5344CB8AC3E}">
        <p14:creationId xmlns:p14="http://schemas.microsoft.com/office/powerpoint/2010/main" val="3413789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linds(horizontal)">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70"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24544" y="-27384"/>
            <a:ext cx="9541122" cy="757808"/>
          </a:xfrm>
          <a:prstGeom prst="rect">
            <a:avLst/>
          </a:prstGeom>
        </p:spPr>
        <p:txBody>
          <a:bodyPr/>
          <a:lstStyle/>
          <a:p>
            <a:pPr algn="ctr">
              <a:defRPr/>
            </a:pPr>
            <a:r>
              <a:rPr lang="en-US" sz="3200" kern="0" dirty="0" smtClean="0">
                <a:solidFill>
                  <a:srgbClr val="009900"/>
                </a:solidFill>
                <a:ea typeface="+mj-ea"/>
                <a:cs typeface="+mj-cs"/>
              </a:rPr>
              <a:t>  Message Authentication in Private Key Setting</a:t>
            </a:r>
            <a:endParaRPr lang="en-US" sz="3200" kern="0" dirty="0">
              <a:solidFill>
                <a:srgbClr val="009900"/>
              </a:solidFill>
              <a:ea typeface="+mj-ea"/>
              <a:cs typeface="+mj-cs"/>
            </a:endParaRPr>
          </a:p>
        </p:txBody>
      </p:sp>
      <p:sp>
        <p:nvSpPr>
          <p:cNvPr id="15" name="Text Box 7"/>
          <p:cNvSpPr txBox="1">
            <a:spLocks noChangeArrowheads="1"/>
          </p:cNvSpPr>
          <p:nvPr/>
        </p:nvSpPr>
        <p:spPr bwMode="auto">
          <a:xfrm>
            <a:off x="107504" y="3284984"/>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t>Secret key k </a:t>
            </a:r>
            <a:r>
              <a:rPr lang="en-US" sz="2000" dirty="0" smtClean="0">
                <a:solidFill>
                  <a:srgbClr val="0000FF"/>
                </a:solidFill>
              </a:rPr>
              <a:t>shared in advance </a:t>
            </a:r>
            <a:r>
              <a:rPr lang="en-US" sz="2000" dirty="0" smtClean="0"/>
              <a:t>(by “some” mechanism)</a:t>
            </a:r>
            <a:endParaRPr lang="en-US" sz="2000" dirty="0" smtClean="0">
              <a:solidFill>
                <a:srgbClr val="0000FF"/>
              </a:solidFill>
            </a:endParaRPr>
          </a:p>
        </p:txBody>
      </p:sp>
      <p:pic>
        <p:nvPicPr>
          <p:cNvPr id="26626" name="Picture 2"/>
          <p:cNvPicPr>
            <a:picLocks noChangeAspect="1" noChangeArrowheads="1"/>
          </p:cNvPicPr>
          <p:nvPr/>
        </p:nvPicPr>
        <p:blipFill>
          <a:blip r:embed="rId3" cstate="print"/>
          <a:srcRect/>
          <a:stretch>
            <a:fillRect/>
          </a:stretch>
        </p:blipFill>
        <p:spPr bwMode="auto">
          <a:xfrm>
            <a:off x="8028384" y="1224817"/>
            <a:ext cx="792088" cy="1052055"/>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899592" y="1124745"/>
            <a:ext cx="792088" cy="1058758"/>
          </a:xfrm>
          <a:prstGeom prst="rect">
            <a:avLst/>
          </a:prstGeom>
          <a:noFill/>
          <a:ln w="9525">
            <a:noFill/>
            <a:miter lim="800000"/>
            <a:headEnd/>
            <a:tailEnd/>
          </a:ln>
        </p:spPr>
      </p:pic>
      <p:cxnSp>
        <p:nvCxnSpPr>
          <p:cNvPr id="27" name="Straight Arrow Connector 26"/>
          <p:cNvCxnSpPr>
            <a:endCxn id="44" idx="1"/>
          </p:cNvCxnSpPr>
          <p:nvPr/>
        </p:nvCxnSpPr>
        <p:spPr>
          <a:xfrm>
            <a:off x="4067944" y="1700808"/>
            <a:ext cx="1800200"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5" name="Text Box 7"/>
          <p:cNvSpPr txBox="1">
            <a:spLocks noChangeArrowheads="1"/>
          </p:cNvSpPr>
          <p:nvPr/>
        </p:nvSpPr>
        <p:spPr bwMode="auto">
          <a:xfrm>
            <a:off x="619944" y="2132856"/>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t>k</a:t>
            </a:r>
            <a:endParaRPr lang="en-US" dirty="0" smtClean="0">
              <a:solidFill>
                <a:srgbClr val="0000FF"/>
              </a:solidFill>
            </a:endParaRPr>
          </a:p>
        </p:txBody>
      </p:sp>
      <p:sp>
        <p:nvSpPr>
          <p:cNvPr id="36" name="Text Box 7"/>
          <p:cNvSpPr txBox="1">
            <a:spLocks noChangeArrowheads="1"/>
          </p:cNvSpPr>
          <p:nvPr/>
        </p:nvSpPr>
        <p:spPr bwMode="auto">
          <a:xfrm>
            <a:off x="8252792" y="2276872"/>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t>k</a:t>
            </a:r>
            <a:endParaRPr lang="en-US" dirty="0" smtClean="0">
              <a:solidFill>
                <a:srgbClr val="0000FF"/>
              </a:solidFill>
            </a:endParaRPr>
          </a:p>
        </p:txBody>
      </p:sp>
      <p:pic>
        <p:nvPicPr>
          <p:cNvPr id="26628" name="Picture 4"/>
          <p:cNvPicPr>
            <a:picLocks noChangeAspect="1" noChangeArrowheads="1"/>
          </p:cNvPicPr>
          <p:nvPr/>
        </p:nvPicPr>
        <p:blipFill>
          <a:blip r:embed="rId5" cstate="print"/>
          <a:srcRect/>
          <a:stretch>
            <a:fillRect/>
          </a:stretch>
        </p:blipFill>
        <p:spPr bwMode="auto">
          <a:xfrm>
            <a:off x="3851920" y="2204864"/>
            <a:ext cx="864096" cy="864096"/>
          </a:xfrm>
          <a:prstGeom prst="rect">
            <a:avLst/>
          </a:prstGeom>
          <a:noFill/>
          <a:ln w="9525">
            <a:noFill/>
            <a:miter lim="800000"/>
            <a:headEnd/>
            <a:tailEnd/>
          </a:ln>
        </p:spPr>
      </p:pic>
      <p:grpSp>
        <p:nvGrpSpPr>
          <p:cNvPr id="2" name="Group 18"/>
          <p:cNvGrpSpPr/>
          <p:nvPr/>
        </p:nvGrpSpPr>
        <p:grpSpPr>
          <a:xfrm>
            <a:off x="4644008" y="1916832"/>
            <a:ext cx="648072" cy="576064"/>
            <a:chOff x="5868144" y="4293096"/>
            <a:chExt cx="648072" cy="576064"/>
          </a:xfrm>
        </p:grpSpPr>
        <p:cxnSp>
          <p:nvCxnSpPr>
            <p:cNvPr id="21" name="Straight Connector 20"/>
            <p:cNvCxnSpPr/>
            <p:nvPr/>
          </p:nvCxnSpPr>
          <p:spPr>
            <a:xfrm>
              <a:off x="5868144" y="4869160"/>
              <a:ext cx="6480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516216" y="4293096"/>
              <a:ext cx="0" cy="576064"/>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grpSp>
      <p:pic>
        <p:nvPicPr>
          <p:cNvPr id="76803" name="Picture 3"/>
          <p:cNvPicPr>
            <a:picLocks noChangeAspect="1" noChangeArrowheads="1"/>
          </p:cNvPicPr>
          <p:nvPr/>
        </p:nvPicPr>
        <p:blipFill>
          <a:blip r:embed="rId6" cstate="print"/>
          <a:srcRect/>
          <a:stretch>
            <a:fillRect/>
          </a:stretch>
        </p:blipFill>
        <p:spPr bwMode="auto">
          <a:xfrm>
            <a:off x="971600" y="2235952"/>
            <a:ext cx="576064" cy="568218"/>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rot="10800000">
            <a:off x="7740352" y="2348880"/>
            <a:ext cx="576064" cy="568218"/>
          </a:xfrm>
          <a:prstGeom prst="rect">
            <a:avLst/>
          </a:prstGeom>
          <a:noFill/>
          <a:ln w="9525">
            <a:noFill/>
            <a:miter lim="800000"/>
            <a:headEnd/>
            <a:tailEnd/>
          </a:ln>
        </p:spPr>
      </p:pic>
      <p:sp>
        <p:nvSpPr>
          <p:cNvPr id="32" name="Text Box 7"/>
          <p:cNvSpPr txBox="1">
            <a:spLocks noChangeArrowheads="1"/>
          </p:cNvSpPr>
          <p:nvPr/>
        </p:nvSpPr>
        <p:spPr bwMode="auto">
          <a:xfrm>
            <a:off x="251520" y="1239143"/>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t>m</a:t>
            </a:r>
            <a:endParaRPr lang="en-US" dirty="0" smtClean="0">
              <a:solidFill>
                <a:srgbClr val="0000FF"/>
              </a:solidFill>
            </a:endParaRPr>
          </a:p>
        </p:txBody>
      </p:sp>
      <p:cxnSp>
        <p:nvCxnSpPr>
          <p:cNvPr id="33" name="Straight Arrow Connector 32"/>
          <p:cNvCxnSpPr/>
          <p:nvPr/>
        </p:nvCxnSpPr>
        <p:spPr>
          <a:xfrm>
            <a:off x="179512" y="1700808"/>
            <a:ext cx="648072"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Text Box 7"/>
          <p:cNvSpPr txBox="1">
            <a:spLocks noChangeArrowheads="1"/>
          </p:cNvSpPr>
          <p:nvPr/>
        </p:nvSpPr>
        <p:spPr bwMode="auto">
          <a:xfrm>
            <a:off x="107504" y="3903439"/>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t>m is the </a:t>
            </a:r>
            <a:r>
              <a:rPr lang="en-US" sz="2000" dirty="0" smtClean="0">
                <a:solidFill>
                  <a:srgbClr val="0000FF"/>
                </a:solidFill>
              </a:rPr>
              <a:t>plain-text</a:t>
            </a:r>
          </a:p>
        </p:txBody>
      </p:sp>
      <p:grpSp>
        <p:nvGrpSpPr>
          <p:cNvPr id="42" name="Group 41"/>
          <p:cNvGrpSpPr/>
          <p:nvPr/>
        </p:nvGrpSpPr>
        <p:grpSpPr>
          <a:xfrm>
            <a:off x="2195736" y="1412776"/>
            <a:ext cx="2232248" cy="576064"/>
            <a:chOff x="2123728" y="1916832"/>
            <a:chExt cx="2232248" cy="576064"/>
          </a:xfrm>
        </p:grpSpPr>
        <p:sp>
          <p:nvSpPr>
            <p:cNvPr id="40" name="Rectangle 39"/>
            <p:cNvSpPr/>
            <p:nvPr/>
          </p:nvSpPr>
          <p:spPr>
            <a:xfrm>
              <a:off x="2123728" y="1916832"/>
              <a:ext cx="18722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Text Box 7"/>
            <p:cNvSpPr txBox="1">
              <a:spLocks noChangeArrowheads="1"/>
            </p:cNvSpPr>
            <p:nvPr/>
          </p:nvSpPr>
          <p:spPr bwMode="auto">
            <a:xfrm>
              <a:off x="2195736" y="2020778"/>
              <a:ext cx="2160240"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00FF"/>
                  </a:solidFill>
                </a:rPr>
                <a:t>Tag Generation</a:t>
              </a:r>
            </a:p>
          </p:txBody>
        </p:sp>
      </p:grpSp>
      <p:grpSp>
        <p:nvGrpSpPr>
          <p:cNvPr id="43" name="Group 42"/>
          <p:cNvGrpSpPr/>
          <p:nvPr/>
        </p:nvGrpSpPr>
        <p:grpSpPr>
          <a:xfrm>
            <a:off x="5868144" y="1412776"/>
            <a:ext cx="1512168" cy="576064"/>
            <a:chOff x="2123728" y="1916832"/>
            <a:chExt cx="1512168" cy="576064"/>
          </a:xfrm>
        </p:grpSpPr>
        <p:sp>
          <p:nvSpPr>
            <p:cNvPr id="44" name="Rectangle 43"/>
            <p:cNvSpPr/>
            <p:nvPr/>
          </p:nvSpPr>
          <p:spPr>
            <a:xfrm>
              <a:off x="2123728" y="1916832"/>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45" name="Text Box 7"/>
            <p:cNvSpPr txBox="1">
              <a:spLocks noChangeArrowheads="1"/>
            </p:cNvSpPr>
            <p:nvPr/>
          </p:nvSpPr>
          <p:spPr bwMode="auto">
            <a:xfrm>
              <a:off x="2123728" y="2020778"/>
              <a:ext cx="151216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00FF"/>
                  </a:solidFill>
                </a:rPr>
                <a:t>Verification</a:t>
              </a:r>
            </a:p>
          </p:txBody>
        </p:sp>
      </p:grpSp>
      <p:cxnSp>
        <p:nvCxnSpPr>
          <p:cNvPr id="55" name="Straight Arrow Connector 54"/>
          <p:cNvCxnSpPr/>
          <p:nvPr/>
        </p:nvCxnSpPr>
        <p:spPr>
          <a:xfrm>
            <a:off x="1763688" y="1700808"/>
            <a:ext cx="432048"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8" name="Text Box 7"/>
          <p:cNvSpPr txBox="1">
            <a:spLocks noChangeArrowheads="1"/>
          </p:cNvSpPr>
          <p:nvPr/>
        </p:nvSpPr>
        <p:spPr bwMode="auto">
          <a:xfrm>
            <a:off x="1691680" y="1239143"/>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t>m</a:t>
            </a:r>
            <a:endParaRPr lang="en-US" sz="2400" dirty="0" smtClean="0">
              <a:solidFill>
                <a:srgbClr val="0000FF"/>
              </a:solidFill>
            </a:endParaRPr>
          </a:p>
        </p:txBody>
      </p:sp>
      <p:grpSp>
        <p:nvGrpSpPr>
          <p:cNvPr id="63" name="Group 62"/>
          <p:cNvGrpSpPr/>
          <p:nvPr/>
        </p:nvGrpSpPr>
        <p:grpSpPr>
          <a:xfrm>
            <a:off x="1619672" y="2060848"/>
            <a:ext cx="1080120" cy="576064"/>
            <a:chOff x="1619672" y="2636912"/>
            <a:chExt cx="1080120" cy="576064"/>
          </a:xfrm>
        </p:grpSpPr>
        <p:cxnSp>
          <p:nvCxnSpPr>
            <p:cNvPr id="60" name="Straight Connector 59"/>
            <p:cNvCxnSpPr/>
            <p:nvPr/>
          </p:nvCxnSpPr>
          <p:spPr>
            <a:xfrm>
              <a:off x="1619672" y="3212976"/>
              <a:ext cx="108012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699792" y="2636912"/>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64" name="Text Box 7"/>
          <p:cNvSpPr txBox="1">
            <a:spLocks noChangeArrowheads="1"/>
          </p:cNvSpPr>
          <p:nvPr/>
        </p:nvSpPr>
        <p:spPr bwMode="auto">
          <a:xfrm>
            <a:off x="4508376" y="1268760"/>
            <a:ext cx="855712" cy="369332"/>
          </a:xfrm>
          <a:prstGeom prst="rect">
            <a:avLst/>
          </a:prstGeom>
          <a:noFill/>
          <a:ln w="9525">
            <a:noFill/>
            <a:miter lim="800000"/>
            <a:headEnd/>
            <a:tailEnd/>
          </a:ln>
        </p:spPr>
        <p:txBody>
          <a:bodyPr wrap="square">
            <a:spAutoFit/>
          </a:bodyPr>
          <a:lstStyle/>
          <a:p>
            <a:pPr marL="457200" indent="-457200">
              <a:spcBef>
                <a:spcPct val="50000"/>
              </a:spcBef>
            </a:pPr>
            <a:r>
              <a:rPr lang="en-US" dirty="0" err="1" smtClean="0"/>
              <a:t>m,t</a:t>
            </a:r>
            <a:endParaRPr lang="en-US" dirty="0" smtClean="0">
              <a:solidFill>
                <a:srgbClr val="0000FF"/>
              </a:solidFill>
            </a:endParaRPr>
          </a:p>
        </p:txBody>
      </p:sp>
      <p:sp>
        <p:nvSpPr>
          <p:cNvPr id="65" name="Text Box 7"/>
          <p:cNvSpPr txBox="1">
            <a:spLocks noChangeArrowheads="1"/>
          </p:cNvSpPr>
          <p:nvPr/>
        </p:nvSpPr>
        <p:spPr bwMode="auto">
          <a:xfrm>
            <a:off x="107504" y="4437112"/>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a:t>t</a:t>
            </a:r>
            <a:r>
              <a:rPr lang="en-US" sz="2000" dirty="0" smtClean="0"/>
              <a:t> is the </a:t>
            </a:r>
            <a:r>
              <a:rPr lang="en-US" sz="2000" dirty="0" smtClean="0">
                <a:solidFill>
                  <a:srgbClr val="0000FF"/>
                </a:solidFill>
              </a:rPr>
              <a:t>tag</a:t>
            </a:r>
            <a:r>
              <a:rPr lang="en-US" sz="2000" dirty="0" smtClean="0"/>
              <a:t> </a:t>
            </a:r>
            <a:endParaRPr lang="en-US" sz="2000" dirty="0" smtClean="0">
              <a:solidFill>
                <a:srgbClr val="0000FF"/>
              </a:solidFill>
            </a:endParaRPr>
          </a:p>
        </p:txBody>
      </p:sp>
      <p:grpSp>
        <p:nvGrpSpPr>
          <p:cNvPr id="69" name="Group 68"/>
          <p:cNvGrpSpPr/>
          <p:nvPr/>
        </p:nvGrpSpPr>
        <p:grpSpPr>
          <a:xfrm>
            <a:off x="6516216" y="1988840"/>
            <a:ext cx="1080120" cy="576064"/>
            <a:chOff x="6516216" y="2564904"/>
            <a:chExt cx="1080120" cy="576064"/>
          </a:xfrm>
        </p:grpSpPr>
        <p:cxnSp>
          <p:nvCxnSpPr>
            <p:cNvPr id="67" name="Straight Connector 66"/>
            <p:cNvCxnSpPr/>
            <p:nvPr/>
          </p:nvCxnSpPr>
          <p:spPr>
            <a:xfrm>
              <a:off x="6516216" y="3140968"/>
              <a:ext cx="108012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516216" y="2564904"/>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p:nvPr/>
        </p:nvCxnSpPr>
        <p:spPr>
          <a:xfrm>
            <a:off x="7452320" y="1700808"/>
            <a:ext cx="576064"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1" name="Text Box 7"/>
          <p:cNvSpPr txBox="1">
            <a:spLocks noChangeArrowheads="1"/>
          </p:cNvSpPr>
          <p:nvPr/>
        </p:nvSpPr>
        <p:spPr bwMode="auto">
          <a:xfrm>
            <a:off x="7452320" y="1268760"/>
            <a:ext cx="576064"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t>0/1</a:t>
            </a:r>
            <a:endParaRPr lang="en-US" dirty="0" smtClean="0">
              <a:solidFill>
                <a:srgbClr val="0000FF"/>
              </a:solidFill>
            </a:endParaRPr>
          </a:p>
        </p:txBody>
      </p:sp>
      <p:sp>
        <p:nvSpPr>
          <p:cNvPr id="76" name="Text Box 7"/>
          <p:cNvSpPr txBox="1">
            <a:spLocks noChangeArrowheads="1"/>
          </p:cNvSpPr>
          <p:nvPr/>
        </p:nvSpPr>
        <p:spPr bwMode="auto">
          <a:xfrm>
            <a:off x="107504" y="5013176"/>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solidFill>
                  <a:srgbClr val="0000FF"/>
                </a:solidFill>
              </a:rPr>
              <a:t>Symmetry</a:t>
            </a:r>
            <a:r>
              <a:rPr lang="en-US" sz="2000" dirty="0" smtClean="0"/>
              <a:t>: same key used for encryption and decryption</a:t>
            </a:r>
            <a:endParaRPr lang="en-US" sz="2000" dirty="0" smtClean="0">
              <a:solidFill>
                <a:srgbClr val="0000FF"/>
              </a:solidFill>
            </a:endParaRPr>
          </a:p>
        </p:txBody>
      </p:sp>
    </p:spTree>
    <p:extLst>
      <p:ext uri="{BB962C8B-B14F-4D97-AF65-F5344CB8AC3E}">
        <p14:creationId xmlns:p14="http://schemas.microsoft.com/office/powerpoint/2010/main" val="2929161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76803"/>
                                        </p:tgtEl>
                                        <p:attrNameLst>
                                          <p:attrName>style.visibility</p:attrName>
                                        </p:attrNameLst>
                                      </p:cBhvr>
                                      <p:to>
                                        <p:strVal val="visible"/>
                                      </p:to>
                                    </p:set>
                                    <p:animEffect transition="in" filter="blinds(horizontal)">
                                      <p:cBhvr>
                                        <p:cTn id="10" dur="500"/>
                                        <p:tgtEl>
                                          <p:spTgt spid="7680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par>
                                <p:cTn id="25" presetID="3" presetClass="entr" presetSubtype="1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linds(horizontal)">
                                      <p:cBhvr>
                                        <p:cTn id="35" dur="500"/>
                                        <p:tgtEl>
                                          <p:spTgt spid="5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par>
                                <p:cTn id="39" presetID="3"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linds(horizontal)">
                                      <p:cBhvr>
                                        <p:cTn id="41" dur="500"/>
                                        <p:tgtEl>
                                          <p:spTgt spid="42"/>
                                        </p:tgtEl>
                                      </p:cBhvr>
                                    </p:animEffect>
                                  </p:childTnLst>
                                </p:cTn>
                              </p:par>
                              <p:par>
                                <p:cTn id="42" presetID="3" presetClass="entr" presetSubtype="1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blinds(horizontal)">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blinds(horizontal)">
                                      <p:cBhvr>
                                        <p:cTn id="49" dur="500"/>
                                        <p:tgtEl>
                                          <p:spTgt spid="65"/>
                                        </p:tgtEl>
                                      </p:cBhvr>
                                    </p:animEffect>
                                  </p:childTnLst>
                                </p:cTn>
                              </p:par>
                              <p:par>
                                <p:cTn id="50" presetID="3" presetClass="entr" presetSubtype="1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blinds(horizontal)">
                                      <p:cBhvr>
                                        <p:cTn id="55" dur="500"/>
                                        <p:tgtEl>
                                          <p:spTgt spid="6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linds(horizontal)">
                                      <p:cBhvr>
                                        <p:cTn id="60" dur="500"/>
                                        <p:tgtEl>
                                          <p:spTgt spid="43"/>
                                        </p:tgtEl>
                                      </p:cBhvr>
                                    </p:animEffect>
                                  </p:childTnLst>
                                </p:cTn>
                              </p:par>
                              <p:par>
                                <p:cTn id="61" presetID="3" presetClass="entr" presetSubtype="1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linds(horizontal)">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blinds(horizontal)">
                                      <p:cBhvr>
                                        <p:cTn id="68" dur="500"/>
                                        <p:tgtEl>
                                          <p:spTgt spid="71"/>
                                        </p:tgtEl>
                                      </p:cBhvr>
                                    </p:animEffect>
                                  </p:childTnLst>
                                </p:cTn>
                              </p:par>
                              <p:par>
                                <p:cTn id="69" presetID="3" presetClass="entr" presetSubtype="1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blinds(horizontal)">
                                      <p:cBhvr>
                                        <p:cTn id="71" dur="500"/>
                                        <p:tgtEl>
                                          <p:spTgt spid="70"/>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26628"/>
                                        </p:tgtEl>
                                        <p:attrNameLst>
                                          <p:attrName>style.visibility</p:attrName>
                                        </p:attrNameLst>
                                      </p:cBhvr>
                                      <p:to>
                                        <p:strVal val="visible"/>
                                      </p:to>
                                    </p:set>
                                    <p:animEffect transition="in" filter="blinds(horizontal)">
                                      <p:cBhvr>
                                        <p:cTn id="76" dur="500"/>
                                        <p:tgtEl>
                                          <p:spTgt spid="26628"/>
                                        </p:tgtEl>
                                      </p:cBhvr>
                                    </p:animEffect>
                                  </p:childTnLst>
                                </p:cTn>
                              </p:par>
                              <p:par>
                                <p:cTn id="77" presetID="3" presetClass="entr" presetSubtype="10" fill="hold" nodeType="with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blinds(horizontal)">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blinds(horizontal)">
                                      <p:cBhvr>
                                        <p:cTn id="8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6" grpId="0"/>
      <p:bldP spid="32" grpId="0"/>
      <p:bldP spid="39" grpId="0"/>
      <p:bldP spid="58" grpId="0"/>
      <p:bldP spid="64" grpId="0"/>
      <p:bldP spid="65" grpId="0"/>
      <p:bldP spid="71" grpId="0"/>
      <p:bldP spid="7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8620"/>
            <a:ext cx="9144000" cy="468052"/>
          </a:xfrm>
          <a:prstGeom prst="rect">
            <a:avLst/>
          </a:prstGeom>
        </p:spPr>
        <p:txBody>
          <a:bodyPr/>
          <a:lstStyle/>
          <a:p>
            <a:pPr algn="ctr">
              <a:defRPr/>
            </a:pPr>
            <a:r>
              <a:rPr lang="en-US" sz="3000" kern="0" dirty="0" smtClean="0">
                <a:solidFill>
                  <a:srgbClr val="009900"/>
                </a:solidFill>
                <a:ea typeface="+mj-ea"/>
                <a:cs typeface="+mj-cs"/>
              </a:rPr>
              <a:t>Syntax of Message Authentication Codes (MAC)</a:t>
            </a:r>
            <a:endParaRPr lang="en-US" sz="3000" kern="0" dirty="0">
              <a:solidFill>
                <a:srgbClr val="009900"/>
              </a:solidFill>
              <a:ea typeface="+mj-ea"/>
              <a:cs typeface="+mj-cs"/>
            </a:endParaRPr>
          </a:p>
        </p:txBody>
      </p:sp>
      <p:sp>
        <p:nvSpPr>
          <p:cNvPr id="18" name="Text Box 7"/>
          <p:cNvSpPr txBox="1">
            <a:spLocks noChangeArrowheads="1"/>
          </p:cNvSpPr>
          <p:nvPr/>
        </p:nvSpPr>
        <p:spPr bwMode="auto">
          <a:xfrm>
            <a:off x="331912" y="692696"/>
            <a:ext cx="76964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A MAC is a 3-tuple </a:t>
            </a:r>
            <a:r>
              <a:rPr lang="en-US" sz="1600" dirty="0" smtClean="0">
                <a:solidFill>
                  <a:srgbClr val="0000FF"/>
                </a:solidFill>
                <a:sym typeface="Symbol"/>
              </a:rPr>
              <a:t>(Gen, Mac, </a:t>
            </a:r>
            <a:r>
              <a:rPr lang="en-US" sz="1600" dirty="0" err="1" smtClean="0">
                <a:solidFill>
                  <a:srgbClr val="0000FF"/>
                </a:solidFill>
                <a:sym typeface="Symbol"/>
              </a:rPr>
              <a:t>Vrfy</a:t>
            </a:r>
            <a:r>
              <a:rPr lang="en-US" sz="1600" dirty="0" smtClean="0">
                <a:solidFill>
                  <a:srgbClr val="0000FF"/>
                </a:solidFill>
                <a:sym typeface="Symbol"/>
              </a:rPr>
              <a:t>) </a:t>
            </a:r>
            <a:r>
              <a:rPr lang="en-US" sz="1600" dirty="0" smtClean="0">
                <a:sym typeface="Symbol"/>
              </a:rPr>
              <a:t>of algorithms with the following syntax </a:t>
            </a:r>
            <a:endParaRPr lang="en-US" sz="1600" baseline="-25000" dirty="0" smtClean="0">
              <a:solidFill>
                <a:srgbClr val="0000FF"/>
              </a:solidFill>
            </a:endParaRPr>
          </a:p>
        </p:txBody>
      </p:sp>
      <p:grpSp>
        <p:nvGrpSpPr>
          <p:cNvPr id="19" name="Group 18"/>
          <p:cNvGrpSpPr/>
          <p:nvPr/>
        </p:nvGrpSpPr>
        <p:grpSpPr>
          <a:xfrm>
            <a:off x="1403648" y="1916832"/>
            <a:ext cx="783704" cy="504056"/>
            <a:chOff x="1763688" y="2708920"/>
            <a:chExt cx="783704" cy="504056"/>
          </a:xfrm>
        </p:grpSpPr>
        <p:sp>
          <p:nvSpPr>
            <p:cNvPr id="21" name="Rectangle 20"/>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t>Gen</a:t>
              </a:r>
              <a:endParaRPr lang="en-US" sz="1600" dirty="0" smtClean="0">
                <a:solidFill>
                  <a:srgbClr val="0000FF"/>
                </a:solidFill>
              </a:endParaRPr>
            </a:p>
          </p:txBody>
        </p:sp>
      </p:grpSp>
      <p:cxnSp>
        <p:nvCxnSpPr>
          <p:cNvPr id="23" name="Straight Arrow Connector 22"/>
          <p:cNvCxnSpPr/>
          <p:nvPr/>
        </p:nvCxnSpPr>
        <p:spPr>
          <a:xfrm>
            <a:off x="460375" y="213285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791580" y="177281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t>1</a:t>
            </a:r>
            <a:r>
              <a:rPr lang="en-US" sz="1600" baseline="30000" dirty="0" smtClean="0"/>
              <a:t>n</a:t>
            </a:r>
            <a:endParaRPr lang="en-US" sz="1600" baseline="30000" dirty="0" smtClean="0">
              <a:solidFill>
                <a:srgbClr val="0000FF"/>
              </a:solidFill>
            </a:endParaRPr>
          </a:p>
        </p:txBody>
      </p:sp>
      <p:cxnSp>
        <p:nvCxnSpPr>
          <p:cNvPr id="25" name="Straight Arrow Connector 24"/>
          <p:cNvCxnSpPr/>
          <p:nvPr/>
        </p:nvCxnSpPr>
        <p:spPr>
          <a:xfrm>
            <a:off x="2051720" y="213285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7"/>
          <p:cNvSpPr txBox="1">
            <a:spLocks noChangeArrowheads="1"/>
          </p:cNvSpPr>
          <p:nvPr/>
        </p:nvSpPr>
        <p:spPr bwMode="auto">
          <a:xfrm>
            <a:off x="2231740" y="177281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t>k</a:t>
            </a:r>
            <a:endParaRPr lang="en-US" sz="1600" baseline="30000" dirty="0" smtClean="0">
              <a:solidFill>
                <a:srgbClr val="0000FF"/>
              </a:solidFill>
            </a:endParaRPr>
          </a:p>
        </p:txBody>
      </p:sp>
      <p:sp>
        <p:nvSpPr>
          <p:cNvPr id="29" name="Text Box 7"/>
          <p:cNvSpPr txBox="1">
            <a:spLocks noChangeArrowheads="1"/>
          </p:cNvSpPr>
          <p:nvPr/>
        </p:nvSpPr>
        <p:spPr bwMode="auto">
          <a:xfrm>
            <a:off x="3923928" y="2154342"/>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t>Output: key k (usually </a:t>
            </a:r>
            <a:r>
              <a:rPr lang="en-US" sz="1600" dirty="0" smtClean="0">
                <a:solidFill>
                  <a:srgbClr val="FF0000"/>
                </a:solidFill>
              </a:rPr>
              <a:t>uniform at random </a:t>
            </a:r>
            <a:r>
              <a:rPr lang="en-US" sz="1600" dirty="0" smtClean="0"/>
              <a:t>from {0, 1}</a:t>
            </a:r>
            <a:r>
              <a:rPr lang="en-US" sz="2000" baseline="30000" dirty="0" smtClean="0"/>
              <a:t>n</a:t>
            </a:r>
            <a:r>
              <a:rPr lang="en-US" sz="1600" dirty="0" smtClean="0"/>
              <a:t> </a:t>
            </a:r>
            <a:endParaRPr lang="en-US" sz="1600" baseline="30000" dirty="0" smtClean="0">
              <a:solidFill>
                <a:srgbClr val="0000FF"/>
              </a:solidFill>
            </a:endParaRPr>
          </a:p>
        </p:txBody>
      </p:sp>
      <p:sp>
        <p:nvSpPr>
          <p:cNvPr id="30" name="Text Box 7"/>
          <p:cNvSpPr txBox="1">
            <a:spLocks noChangeArrowheads="1"/>
          </p:cNvSpPr>
          <p:nvPr/>
        </p:nvSpPr>
        <p:spPr bwMode="auto">
          <a:xfrm>
            <a:off x="3923928" y="1772816"/>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t>Input:  </a:t>
            </a:r>
            <a:r>
              <a:rPr lang="en-US" sz="1600" dirty="0" smtClean="0">
                <a:sym typeface="Symbol"/>
              </a:rPr>
              <a:t>1</a:t>
            </a:r>
            <a:r>
              <a:rPr lang="en-US" sz="1600" baseline="30000" dirty="0" smtClean="0">
                <a:sym typeface="Symbol"/>
              </a:rPr>
              <a:t>n</a:t>
            </a:r>
            <a:endParaRPr lang="en-US" sz="1600" baseline="30000" dirty="0" smtClean="0">
              <a:solidFill>
                <a:srgbClr val="0000FF"/>
              </a:solidFill>
            </a:endParaRPr>
          </a:p>
        </p:txBody>
      </p:sp>
      <p:sp>
        <p:nvSpPr>
          <p:cNvPr id="31" name="Text Box 7"/>
          <p:cNvSpPr txBox="1">
            <a:spLocks noChangeArrowheads="1"/>
          </p:cNvSpPr>
          <p:nvPr/>
        </p:nvSpPr>
        <p:spPr bwMode="auto">
          <a:xfrm>
            <a:off x="3923928" y="2564904"/>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t>Running time: O(Poly(n)); MUST be randomized</a:t>
            </a:r>
            <a:endParaRPr lang="en-US" sz="1600" baseline="30000" dirty="0" smtClean="0">
              <a:solidFill>
                <a:srgbClr val="0000FF"/>
              </a:solidFill>
            </a:endParaRPr>
          </a:p>
        </p:txBody>
      </p:sp>
      <p:grpSp>
        <p:nvGrpSpPr>
          <p:cNvPr id="33" name="Group 32"/>
          <p:cNvGrpSpPr/>
          <p:nvPr/>
        </p:nvGrpSpPr>
        <p:grpSpPr>
          <a:xfrm>
            <a:off x="1518829" y="4005064"/>
            <a:ext cx="783704" cy="504056"/>
            <a:chOff x="1763688" y="2708920"/>
            <a:chExt cx="783704" cy="504056"/>
          </a:xfrm>
        </p:grpSpPr>
        <p:sp>
          <p:nvSpPr>
            <p:cNvPr id="34" name="Rectangle 33"/>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t>Mac</a:t>
              </a:r>
              <a:endParaRPr lang="en-US" sz="1600" dirty="0" smtClean="0">
                <a:solidFill>
                  <a:srgbClr val="0000FF"/>
                </a:solidFill>
              </a:endParaRPr>
            </a:p>
          </p:txBody>
        </p:sp>
      </p:grpSp>
      <p:grpSp>
        <p:nvGrpSpPr>
          <p:cNvPr id="46" name="Group 45"/>
          <p:cNvGrpSpPr/>
          <p:nvPr/>
        </p:nvGrpSpPr>
        <p:grpSpPr>
          <a:xfrm>
            <a:off x="503548" y="3933056"/>
            <a:ext cx="1151271" cy="360040"/>
            <a:chOff x="503548" y="5733256"/>
            <a:chExt cx="1151271" cy="360040"/>
          </a:xfrm>
        </p:grpSpPr>
        <p:cxnSp>
          <p:nvCxnSpPr>
            <p:cNvPr id="36" name="Straight Arrow Connector 35"/>
            <p:cNvCxnSpPr/>
            <p:nvPr/>
          </p:nvCxnSpPr>
          <p:spPr>
            <a:xfrm>
              <a:off x="575556"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 Box 7"/>
            <p:cNvSpPr txBox="1">
              <a:spLocks noChangeArrowheads="1"/>
            </p:cNvSpPr>
            <p:nvPr/>
          </p:nvSpPr>
          <p:spPr bwMode="auto">
            <a:xfrm>
              <a:off x="503548" y="5733256"/>
              <a:ext cx="1151271" cy="338554"/>
            </a:xfrm>
            <a:prstGeom prst="rect">
              <a:avLst/>
            </a:prstGeom>
            <a:noFill/>
            <a:ln w="9525">
              <a:noFill/>
              <a:miter lim="800000"/>
              <a:headEnd/>
              <a:tailEnd/>
            </a:ln>
          </p:spPr>
          <p:txBody>
            <a:bodyPr wrap="square">
              <a:spAutoFit/>
            </a:bodyPr>
            <a:lstStyle/>
            <a:p>
              <a:pPr>
                <a:spcBef>
                  <a:spcPct val="50000"/>
                </a:spcBef>
              </a:pPr>
              <a:r>
                <a:rPr lang="en-US" sz="1600" dirty="0" smtClean="0"/>
                <a:t>m</a:t>
              </a:r>
              <a:r>
                <a:rPr lang="en-US" sz="1600" dirty="0" smtClean="0">
                  <a:sym typeface="Symbol"/>
                </a:rPr>
                <a:t>{0, </a:t>
              </a:r>
              <a:r>
                <a:rPr lang="en-US" sz="1600" dirty="0" smtClean="0"/>
                <a:t>1}</a:t>
              </a:r>
              <a:r>
                <a:rPr lang="en-US" sz="1600" baseline="30000" dirty="0"/>
                <a:t>*</a:t>
              </a:r>
              <a:endParaRPr lang="en-US" sz="1600" baseline="30000" dirty="0" smtClean="0">
                <a:solidFill>
                  <a:srgbClr val="0000FF"/>
                </a:solidFill>
              </a:endParaRPr>
            </a:p>
          </p:txBody>
        </p:sp>
      </p:grpSp>
      <p:cxnSp>
        <p:nvCxnSpPr>
          <p:cNvPr id="38" name="Straight Arrow Connector 37"/>
          <p:cNvCxnSpPr/>
          <p:nvPr/>
        </p:nvCxnSpPr>
        <p:spPr>
          <a:xfrm>
            <a:off x="2166901" y="4293096"/>
            <a:ext cx="4968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2159732" y="3954542"/>
            <a:ext cx="1476164" cy="338554"/>
          </a:xfrm>
          <a:prstGeom prst="rect">
            <a:avLst/>
          </a:prstGeom>
          <a:noFill/>
          <a:ln w="9525">
            <a:noFill/>
            <a:miter lim="800000"/>
            <a:headEnd/>
            <a:tailEnd/>
          </a:ln>
        </p:spPr>
        <p:txBody>
          <a:bodyPr wrap="square">
            <a:spAutoFit/>
          </a:bodyPr>
          <a:lstStyle/>
          <a:p>
            <a:pPr>
              <a:spcBef>
                <a:spcPct val="50000"/>
              </a:spcBef>
            </a:pPr>
            <a:r>
              <a:rPr lang="en-US" sz="1600" dirty="0" smtClean="0"/>
              <a:t>Tag t</a:t>
            </a:r>
            <a:endParaRPr lang="en-US" sz="1600" baseline="30000" dirty="0" smtClean="0">
              <a:solidFill>
                <a:srgbClr val="0000FF"/>
              </a:solidFill>
            </a:endParaRPr>
          </a:p>
        </p:txBody>
      </p:sp>
      <p:cxnSp>
        <p:nvCxnSpPr>
          <p:cNvPr id="42" name="Straight Arrow Connector 41"/>
          <p:cNvCxnSpPr/>
          <p:nvPr/>
        </p:nvCxnSpPr>
        <p:spPr>
          <a:xfrm>
            <a:off x="1799692" y="3501008"/>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7"/>
          <p:cNvSpPr txBox="1">
            <a:spLocks noChangeArrowheads="1"/>
          </p:cNvSpPr>
          <p:nvPr/>
        </p:nvSpPr>
        <p:spPr bwMode="auto">
          <a:xfrm>
            <a:off x="1799692" y="3501008"/>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t>k</a:t>
            </a:r>
            <a:endParaRPr lang="en-US" sz="1600" baseline="30000" dirty="0" smtClean="0">
              <a:solidFill>
                <a:srgbClr val="0000FF"/>
              </a:solidFill>
            </a:endParaRPr>
          </a:p>
        </p:txBody>
      </p:sp>
      <p:grpSp>
        <p:nvGrpSpPr>
          <p:cNvPr id="52" name="Group 51"/>
          <p:cNvGrpSpPr/>
          <p:nvPr/>
        </p:nvGrpSpPr>
        <p:grpSpPr>
          <a:xfrm>
            <a:off x="1482825" y="5805264"/>
            <a:ext cx="783704" cy="504056"/>
            <a:chOff x="1763688" y="2708920"/>
            <a:chExt cx="783704" cy="504056"/>
          </a:xfrm>
        </p:grpSpPr>
        <p:sp>
          <p:nvSpPr>
            <p:cNvPr id="53" name="Rectangle 52"/>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t>Vrfy</a:t>
              </a:r>
              <a:endParaRPr lang="en-US" sz="1600" dirty="0" smtClean="0">
                <a:solidFill>
                  <a:srgbClr val="0000FF"/>
                </a:solidFill>
              </a:endParaRPr>
            </a:p>
          </p:txBody>
        </p:sp>
      </p:grpSp>
      <p:grpSp>
        <p:nvGrpSpPr>
          <p:cNvPr id="55" name="Group 54"/>
          <p:cNvGrpSpPr/>
          <p:nvPr/>
        </p:nvGrpSpPr>
        <p:grpSpPr>
          <a:xfrm>
            <a:off x="179512" y="5661248"/>
            <a:ext cx="1296144" cy="432048"/>
            <a:chOff x="359532" y="5661248"/>
            <a:chExt cx="1296144" cy="432048"/>
          </a:xfrm>
        </p:grpSpPr>
        <p:cxnSp>
          <p:nvCxnSpPr>
            <p:cNvPr id="56" name="Straight Arrow Connector 55"/>
            <p:cNvCxnSpPr/>
            <p:nvPr/>
          </p:nvCxnSpPr>
          <p:spPr>
            <a:xfrm>
              <a:off x="712403"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359532" y="5661248"/>
              <a:ext cx="1296144" cy="338554"/>
            </a:xfrm>
            <a:prstGeom prst="rect">
              <a:avLst/>
            </a:prstGeom>
            <a:noFill/>
            <a:ln w="9525">
              <a:noFill/>
              <a:miter lim="800000"/>
              <a:headEnd/>
              <a:tailEnd/>
            </a:ln>
          </p:spPr>
          <p:txBody>
            <a:bodyPr wrap="square">
              <a:spAutoFit/>
            </a:bodyPr>
            <a:lstStyle/>
            <a:p>
              <a:pPr>
                <a:spcBef>
                  <a:spcPct val="50000"/>
                </a:spcBef>
              </a:pPr>
              <a:r>
                <a:rPr lang="en-US" sz="1600" dirty="0" smtClean="0"/>
                <a:t>m</a:t>
              </a:r>
              <a:r>
                <a:rPr lang="en-US" sz="1600" dirty="0" smtClean="0">
                  <a:sym typeface="Symbol"/>
                </a:rPr>
                <a:t>{0, </a:t>
              </a:r>
              <a:r>
                <a:rPr lang="en-US" sz="1600" dirty="0" smtClean="0"/>
                <a:t>1}</a:t>
              </a:r>
              <a:r>
                <a:rPr lang="en-US" sz="1600" baseline="30000" dirty="0" smtClean="0"/>
                <a:t>*</a:t>
              </a:r>
              <a:r>
                <a:rPr lang="en-US" sz="1600" dirty="0" smtClean="0"/>
                <a:t>,</a:t>
              </a:r>
              <a:r>
                <a:rPr lang="en-US" sz="1600" baseline="30000" dirty="0" smtClean="0"/>
                <a:t> </a:t>
              </a:r>
              <a:r>
                <a:rPr lang="en-US" sz="1600" dirty="0" smtClean="0"/>
                <a:t>t</a:t>
              </a:r>
              <a:endParaRPr lang="en-US" sz="1600" dirty="0" smtClean="0">
                <a:solidFill>
                  <a:srgbClr val="0000FF"/>
                </a:solidFill>
              </a:endParaRPr>
            </a:p>
          </p:txBody>
        </p:sp>
      </p:grpSp>
      <p:cxnSp>
        <p:nvCxnSpPr>
          <p:cNvPr id="58" name="Straight Arrow Connector 57"/>
          <p:cNvCxnSpPr/>
          <p:nvPr/>
        </p:nvCxnSpPr>
        <p:spPr>
          <a:xfrm>
            <a:off x="2130897" y="6093296"/>
            <a:ext cx="4968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2231740" y="5754742"/>
            <a:ext cx="1476164" cy="338554"/>
          </a:xfrm>
          <a:prstGeom prst="rect">
            <a:avLst/>
          </a:prstGeom>
          <a:noFill/>
          <a:ln w="9525">
            <a:noFill/>
            <a:miter lim="800000"/>
            <a:headEnd/>
            <a:tailEnd/>
          </a:ln>
        </p:spPr>
        <p:txBody>
          <a:bodyPr wrap="square">
            <a:spAutoFit/>
          </a:bodyPr>
          <a:lstStyle/>
          <a:p>
            <a:pPr>
              <a:spcBef>
                <a:spcPct val="50000"/>
              </a:spcBef>
            </a:pPr>
            <a:r>
              <a:rPr lang="en-US" sz="1600" dirty="0" smtClean="0"/>
              <a:t>0/1</a:t>
            </a:r>
            <a:endParaRPr lang="en-US" sz="1600" baseline="30000" dirty="0" smtClean="0">
              <a:solidFill>
                <a:srgbClr val="0000FF"/>
              </a:solidFill>
            </a:endParaRPr>
          </a:p>
        </p:txBody>
      </p:sp>
      <p:cxnSp>
        <p:nvCxnSpPr>
          <p:cNvPr id="72" name="Straight Arrow Connector 71"/>
          <p:cNvCxnSpPr/>
          <p:nvPr/>
        </p:nvCxnSpPr>
        <p:spPr>
          <a:xfrm>
            <a:off x="1763688" y="5301208"/>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 Box 7"/>
          <p:cNvSpPr txBox="1">
            <a:spLocks noChangeArrowheads="1"/>
          </p:cNvSpPr>
          <p:nvPr/>
        </p:nvSpPr>
        <p:spPr bwMode="auto">
          <a:xfrm>
            <a:off x="1763688" y="5301208"/>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t>k</a:t>
            </a:r>
            <a:endParaRPr lang="en-US" sz="1600" baseline="30000" dirty="0" smtClean="0">
              <a:solidFill>
                <a:srgbClr val="0000FF"/>
              </a:solidFill>
            </a:endParaRPr>
          </a:p>
        </p:txBody>
      </p:sp>
      <p:sp>
        <p:nvSpPr>
          <p:cNvPr id="99" name="Text Box 7"/>
          <p:cNvSpPr txBox="1">
            <a:spLocks noChangeArrowheads="1"/>
          </p:cNvSpPr>
          <p:nvPr/>
        </p:nvSpPr>
        <p:spPr bwMode="auto">
          <a:xfrm>
            <a:off x="2051720" y="6114782"/>
            <a:ext cx="1656184" cy="338554"/>
          </a:xfrm>
          <a:prstGeom prst="rect">
            <a:avLst/>
          </a:prstGeom>
          <a:noFill/>
          <a:ln w="9525">
            <a:noFill/>
            <a:miter lim="800000"/>
            <a:headEnd/>
            <a:tailEnd/>
          </a:ln>
        </p:spPr>
        <p:txBody>
          <a:bodyPr wrap="square">
            <a:spAutoFit/>
          </a:bodyPr>
          <a:lstStyle/>
          <a:p>
            <a:pPr>
              <a:spcBef>
                <a:spcPct val="50000"/>
              </a:spcBef>
            </a:pPr>
            <a:r>
              <a:rPr lang="en-US" sz="1600" dirty="0" smtClean="0"/>
              <a:t>(Invalid/Valid)</a:t>
            </a:r>
            <a:endParaRPr lang="en-US" sz="1600" baseline="30000" dirty="0" smtClean="0">
              <a:solidFill>
                <a:srgbClr val="0000FF"/>
              </a:solidFill>
            </a:endParaRPr>
          </a:p>
        </p:txBody>
      </p:sp>
      <p:sp>
        <p:nvSpPr>
          <p:cNvPr id="62" name="Text Box 7"/>
          <p:cNvSpPr txBox="1">
            <a:spLocks noChangeArrowheads="1"/>
          </p:cNvSpPr>
          <p:nvPr/>
        </p:nvSpPr>
        <p:spPr bwMode="auto">
          <a:xfrm>
            <a:off x="179512" y="1340768"/>
            <a:ext cx="8496944" cy="400110"/>
          </a:xfrm>
          <a:prstGeom prst="rect">
            <a:avLst/>
          </a:prstGeom>
          <a:noFill/>
          <a:ln w="9525">
            <a:noFill/>
            <a:miter lim="800000"/>
            <a:headEnd/>
            <a:tailEnd/>
          </a:ln>
        </p:spPr>
        <p:txBody>
          <a:bodyPr wrap="square">
            <a:spAutoFit/>
          </a:bodyPr>
          <a:lstStyle/>
          <a:p>
            <a:pPr marL="457200" indent="-457200">
              <a:spcBef>
                <a:spcPct val="50000"/>
              </a:spcBef>
              <a:buFont typeface="+mj-lt"/>
              <a:buAutoNum type="arabicPeriod"/>
            </a:pPr>
            <a:r>
              <a:rPr lang="en-US" sz="2000" dirty="0" smtClean="0"/>
              <a:t>Key-generation Algorithm </a:t>
            </a:r>
            <a:r>
              <a:rPr lang="en-US" sz="2000" dirty="0" smtClean="0">
                <a:solidFill>
                  <a:srgbClr val="0000FF"/>
                </a:solidFill>
              </a:rPr>
              <a:t>(Gen(1</a:t>
            </a:r>
            <a:r>
              <a:rPr lang="en-US" sz="2000" baseline="30000" dirty="0" smtClean="0">
                <a:solidFill>
                  <a:srgbClr val="0000FF"/>
                </a:solidFill>
              </a:rPr>
              <a:t>n</a:t>
            </a:r>
            <a:r>
              <a:rPr lang="en-US" sz="2000" dirty="0" smtClean="0">
                <a:solidFill>
                  <a:srgbClr val="0000FF"/>
                </a:solidFill>
              </a:rPr>
              <a:t>)):</a:t>
            </a:r>
          </a:p>
        </p:txBody>
      </p:sp>
      <p:sp>
        <p:nvSpPr>
          <p:cNvPr id="63" name="Text Box 7"/>
          <p:cNvSpPr txBox="1">
            <a:spLocks noChangeArrowheads="1"/>
          </p:cNvSpPr>
          <p:nvPr/>
        </p:nvSpPr>
        <p:spPr bwMode="auto">
          <a:xfrm>
            <a:off x="179512" y="3068960"/>
            <a:ext cx="849694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2. Tag Generation Algorithm </a:t>
            </a:r>
            <a:r>
              <a:rPr lang="en-US" sz="2000" dirty="0" smtClean="0">
                <a:solidFill>
                  <a:srgbClr val="0000FF"/>
                </a:solidFill>
              </a:rPr>
              <a:t>(Mac</a:t>
            </a:r>
            <a:r>
              <a:rPr lang="en-US" sz="2000" baseline="-25000" dirty="0" smtClean="0">
                <a:solidFill>
                  <a:srgbClr val="0000FF"/>
                </a:solidFill>
              </a:rPr>
              <a:t>k</a:t>
            </a:r>
            <a:r>
              <a:rPr lang="en-US" sz="2000" dirty="0" smtClean="0">
                <a:solidFill>
                  <a:srgbClr val="0000FF"/>
                </a:solidFill>
              </a:rPr>
              <a:t>(m)); m from {0,1}*:</a:t>
            </a:r>
          </a:p>
        </p:txBody>
      </p:sp>
      <p:sp>
        <p:nvSpPr>
          <p:cNvPr id="64" name="Text Box 7"/>
          <p:cNvSpPr txBox="1">
            <a:spLocks noChangeArrowheads="1"/>
          </p:cNvSpPr>
          <p:nvPr/>
        </p:nvSpPr>
        <p:spPr bwMode="auto">
          <a:xfrm>
            <a:off x="179512" y="4797152"/>
            <a:ext cx="849694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3. </a:t>
            </a:r>
            <a:r>
              <a:rPr lang="en-US" sz="2000" dirty="0" err="1" smtClean="0"/>
              <a:t>Veification</a:t>
            </a:r>
            <a:r>
              <a:rPr lang="en-US" sz="2000" dirty="0" smtClean="0"/>
              <a:t> Algorithm </a:t>
            </a:r>
            <a:r>
              <a:rPr lang="en-US" sz="2000" dirty="0" smtClean="0">
                <a:solidFill>
                  <a:srgbClr val="0000FF"/>
                </a:solidFill>
              </a:rPr>
              <a:t>(</a:t>
            </a:r>
            <a:r>
              <a:rPr lang="en-US" sz="2000" dirty="0" err="1" smtClean="0">
                <a:solidFill>
                  <a:srgbClr val="0000FF"/>
                </a:solidFill>
              </a:rPr>
              <a:t>Vrfy</a:t>
            </a:r>
            <a:r>
              <a:rPr lang="en-US" sz="2000" baseline="-25000" dirty="0" err="1" smtClean="0">
                <a:solidFill>
                  <a:srgbClr val="0000FF"/>
                </a:solidFill>
              </a:rPr>
              <a:t>k</a:t>
            </a:r>
            <a:r>
              <a:rPr lang="en-US" sz="2000" dirty="0" smtClean="0">
                <a:solidFill>
                  <a:srgbClr val="0000FF"/>
                </a:solidFill>
              </a:rPr>
              <a:t>(</a:t>
            </a:r>
            <a:r>
              <a:rPr lang="en-US" sz="2000" dirty="0" err="1" smtClean="0">
                <a:solidFill>
                  <a:srgbClr val="0000FF"/>
                </a:solidFill>
              </a:rPr>
              <a:t>m,t</a:t>
            </a:r>
            <a:r>
              <a:rPr lang="en-US" sz="2000" dirty="0" smtClean="0">
                <a:solidFill>
                  <a:srgbClr val="0000FF"/>
                </a:solidFill>
              </a:rPr>
              <a:t>)):</a:t>
            </a:r>
          </a:p>
        </p:txBody>
      </p:sp>
      <p:sp>
        <p:nvSpPr>
          <p:cNvPr id="65" name="Text Box 7"/>
          <p:cNvSpPr txBox="1">
            <a:spLocks noChangeArrowheads="1"/>
          </p:cNvSpPr>
          <p:nvPr/>
        </p:nvSpPr>
        <p:spPr bwMode="auto">
          <a:xfrm>
            <a:off x="3923928" y="3904020"/>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t>Output: Tag t</a:t>
            </a:r>
            <a:endParaRPr lang="en-US" sz="1600" baseline="30000" dirty="0" smtClean="0">
              <a:solidFill>
                <a:srgbClr val="0000FF"/>
              </a:solidFill>
            </a:endParaRPr>
          </a:p>
        </p:txBody>
      </p:sp>
      <p:sp>
        <p:nvSpPr>
          <p:cNvPr id="66" name="Text Box 7"/>
          <p:cNvSpPr txBox="1">
            <a:spLocks noChangeArrowheads="1"/>
          </p:cNvSpPr>
          <p:nvPr/>
        </p:nvSpPr>
        <p:spPr bwMode="auto">
          <a:xfrm>
            <a:off x="3923928" y="3522494"/>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t>Input:  </a:t>
            </a:r>
            <a:r>
              <a:rPr lang="en-US" sz="1600" dirty="0" err="1" smtClean="0">
                <a:sym typeface="Symbol"/>
              </a:rPr>
              <a:t>m,k</a:t>
            </a:r>
            <a:endParaRPr lang="en-US" sz="1600" baseline="30000" dirty="0" smtClean="0">
              <a:solidFill>
                <a:srgbClr val="0000FF"/>
              </a:solidFill>
            </a:endParaRPr>
          </a:p>
        </p:txBody>
      </p:sp>
      <p:sp>
        <p:nvSpPr>
          <p:cNvPr id="67" name="Text Box 7"/>
          <p:cNvSpPr txBox="1">
            <a:spLocks noChangeArrowheads="1"/>
          </p:cNvSpPr>
          <p:nvPr/>
        </p:nvSpPr>
        <p:spPr bwMode="auto">
          <a:xfrm>
            <a:off x="3923928" y="4314582"/>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t>Running time: O(Poly(n));  Deterministic/Randomized</a:t>
            </a:r>
            <a:endParaRPr lang="en-US" sz="1600" baseline="30000" dirty="0" smtClean="0">
              <a:solidFill>
                <a:srgbClr val="0000FF"/>
              </a:solidFill>
            </a:endParaRPr>
          </a:p>
        </p:txBody>
      </p:sp>
      <p:sp>
        <p:nvSpPr>
          <p:cNvPr id="68" name="Text Box 7"/>
          <p:cNvSpPr txBox="1">
            <a:spLocks noChangeArrowheads="1"/>
          </p:cNvSpPr>
          <p:nvPr/>
        </p:nvSpPr>
        <p:spPr bwMode="auto">
          <a:xfrm>
            <a:off x="3923928" y="5704220"/>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t>Output: 0/1</a:t>
            </a:r>
            <a:endParaRPr lang="en-US" sz="1600" baseline="30000" dirty="0" smtClean="0">
              <a:solidFill>
                <a:srgbClr val="0000FF"/>
              </a:solidFill>
            </a:endParaRPr>
          </a:p>
        </p:txBody>
      </p:sp>
      <p:sp>
        <p:nvSpPr>
          <p:cNvPr id="69" name="Text Box 7"/>
          <p:cNvSpPr txBox="1">
            <a:spLocks noChangeArrowheads="1"/>
          </p:cNvSpPr>
          <p:nvPr/>
        </p:nvSpPr>
        <p:spPr bwMode="auto">
          <a:xfrm>
            <a:off x="3923928" y="5322694"/>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t>Input:  (</a:t>
            </a:r>
            <a:r>
              <a:rPr lang="en-US" sz="1600" dirty="0" err="1" smtClean="0">
                <a:sym typeface="Symbol"/>
              </a:rPr>
              <a:t>m,t</a:t>
            </a:r>
            <a:r>
              <a:rPr lang="en-US" sz="1600" dirty="0" smtClean="0">
                <a:sym typeface="Symbol"/>
              </a:rPr>
              <a:t>),k</a:t>
            </a:r>
            <a:endParaRPr lang="en-US" sz="1600" baseline="30000" dirty="0" smtClean="0">
              <a:solidFill>
                <a:srgbClr val="0000FF"/>
              </a:solidFill>
            </a:endParaRPr>
          </a:p>
        </p:txBody>
      </p:sp>
      <p:sp>
        <p:nvSpPr>
          <p:cNvPr id="70" name="Text Box 7"/>
          <p:cNvSpPr txBox="1">
            <a:spLocks noChangeArrowheads="1"/>
          </p:cNvSpPr>
          <p:nvPr/>
        </p:nvSpPr>
        <p:spPr bwMode="auto">
          <a:xfrm>
            <a:off x="3923928" y="6114782"/>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t>Running time: O(Poly(n));  Deterministic (usually)</a:t>
            </a:r>
            <a:endParaRPr lang="en-US" sz="1600" baseline="30000" dirty="0" smtClean="0">
              <a:solidFill>
                <a:srgbClr val="0000FF"/>
              </a:solidFill>
            </a:endParaRPr>
          </a:p>
        </p:txBody>
      </p:sp>
    </p:spTree>
    <p:extLst>
      <p:ext uri="{BB962C8B-B14F-4D97-AF65-F5344CB8AC3E}">
        <p14:creationId xmlns:p14="http://schemas.microsoft.com/office/powerpoint/2010/main" val="1651756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par>
                                <p:cTn id="42" presetID="3" presetClass="entr" presetSubtype="1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linds(horizontal)">
                                      <p:cBhvr>
                                        <p:cTn id="44" dur="500"/>
                                        <p:tgtEl>
                                          <p:spTgt spid="46"/>
                                        </p:tgtEl>
                                      </p:cBhvr>
                                    </p:animEffect>
                                  </p:childTnLst>
                                </p:cTn>
                              </p:par>
                              <p:par>
                                <p:cTn id="45" presetID="3" presetClass="entr" presetSubtype="1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par>
                                <p:cTn id="51" presetID="3" presetClass="entr" presetSubtype="1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linds(horizontal)">
                                      <p:cBhvr>
                                        <p:cTn id="53" dur="500"/>
                                        <p:tgtEl>
                                          <p:spTgt spid="4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blinds(horizontal)">
                                      <p:cBhvr>
                                        <p:cTn id="56" dur="500"/>
                                        <p:tgtEl>
                                          <p:spTgt spid="6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linds(horizontal)">
                                      <p:cBhvr>
                                        <p:cTn id="62" dur="500"/>
                                        <p:tgtEl>
                                          <p:spTgt spid="6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linds(horizontal)">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blinds(horizontal)">
                                      <p:cBhvr>
                                        <p:cTn id="70" dur="500"/>
                                        <p:tgtEl>
                                          <p:spTgt spid="52"/>
                                        </p:tgtEl>
                                      </p:cBhvr>
                                    </p:animEffect>
                                  </p:childTnLst>
                                </p:cTn>
                              </p:par>
                              <p:par>
                                <p:cTn id="71" presetID="3" presetClass="entr" presetSubtype="1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linds(horizontal)">
                                      <p:cBhvr>
                                        <p:cTn id="73" dur="500"/>
                                        <p:tgtEl>
                                          <p:spTgt spid="55"/>
                                        </p:tgtEl>
                                      </p:cBhvr>
                                    </p:animEffect>
                                  </p:childTnLst>
                                </p:cTn>
                              </p:par>
                              <p:par>
                                <p:cTn id="74" presetID="3" presetClass="entr" presetSubtype="10"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blinds(horizontal)">
                                      <p:cBhvr>
                                        <p:cTn id="76" dur="500"/>
                                        <p:tgtEl>
                                          <p:spTgt spid="5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3" presetClass="entr" presetSubtype="10" fill="hold" nodeType="with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linds(horizontal)">
                                      <p:cBhvr>
                                        <p:cTn id="82" dur="500"/>
                                        <p:tgtEl>
                                          <p:spTgt spid="7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blinds(horizontal)">
                                      <p:cBhvr>
                                        <p:cTn id="85" dur="500"/>
                                        <p:tgtEl>
                                          <p:spTgt spid="7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blinds(horizontal)">
                                      <p:cBhvr>
                                        <p:cTn id="88" dur="500"/>
                                        <p:tgtEl>
                                          <p:spTgt spid="9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blinds(horizontal)">
                                      <p:cBhvr>
                                        <p:cTn id="91" dur="500"/>
                                        <p:tgtEl>
                                          <p:spTgt spid="6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blinds(horizontal)">
                                      <p:cBhvr>
                                        <p:cTn id="94" dur="500"/>
                                        <p:tgtEl>
                                          <p:spTgt spid="69"/>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blinds(horizontal)">
                                      <p:cBhvr>
                                        <p:cTn id="9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1" grpId="0"/>
      <p:bldP spid="39" grpId="0"/>
      <p:bldP spid="43" grpId="0"/>
      <p:bldP spid="59" grpId="0"/>
      <p:bldP spid="73" grpId="0"/>
      <p:bldP spid="99" grpId="0"/>
      <p:bldP spid="62" grpId="0"/>
      <p:bldP spid="63" grpId="0"/>
      <p:bldP spid="64" grpId="0"/>
      <p:bldP spid="65" grpId="0"/>
      <p:bldP spid="66" grpId="0"/>
      <p:bldP spid="67" grpId="0"/>
      <p:bldP spid="68" grpId="0"/>
      <p:bldP spid="69"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683568" y="44624"/>
            <a:ext cx="7920880" cy="648072"/>
          </a:xfrm>
          <a:prstGeom prst="rect">
            <a:avLst/>
          </a:prstGeom>
        </p:spPr>
        <p:txBody>
          <a:bodyPr/>
          <a:lstStyle/>
          <a:p>
            <a:pPr algn="ctr">
              <a:defRPr/>
            </a:pPr>
            <a:r>
              <a:rPr lang="en-US" sz="3400" kern="0" dirty="0" smtClean="0">
                <a:solidFill>
                  <a:srgbClr val="009900"/>
                </a:solidFill>
                <a:ea typeface="+mj-ea"/>
                <a:cs typeface="+mj-cs"/>
              </a:rPr>
              <a:t> Chosen-</a:t>
            </a:r>
            <a:r>
              <a:rPr lang="en-US" sz="3400" kern="0" dirty="0" err="1" smtClean="0">
                <a:solidFill>
                  <a:srgbClr val="009900"/>
                </a:solidFill>
                <a:ea typeface="+mj-ea"/>
                <a:cs typeface="+mj-cs"/>
              </a:rPr>
              <a:t>Ciphertext</a:t>
            </a:r>
            <a:r>
              <a:rPr lang="en-US" sz="3400" kern="0" dirty="0" smtClean="0">
                <a:solidFill>
                  <a:srgbClr val="009900"/>
                </a:solidFill>
                <a:ea typeface="+mj-ea"/>
                <a:cs typeface="+mj-cs"/>
              </a:rPr>
              <a:t> Attacks (CCA)</a:t>
            </a:r>
          </a:p>
          <a:p>
            <a:pPr algn="ctr">
              <a:defRPr/>
            </a:pPr>
            <a:r>
              <a:rPr lang="en-US" sz="3400" kern="0" dirty="0" smtClean="0">
                <a:solidFill>
                  <a:srgbClr val="009900"/>
                </a:solidFill>
                <a:ea typeface="+mj-ea"/>
                <a:cs typeface="+mj-cs"/>
              </a:rPr>
              <a:t>(Single-message Security)</a:t>
            </a:r>
            <a:endParaRPr lang="en-US" sz="3400" kern="0" dirty="0">
              <a:solidFill>
                <a:srgbClr val="009900"/>
              </a:solidFill>
              <a:ea typeface="+mj-ea"/>
              <a:cs typeface="+mj-cs"/>
            </a:endParaRPr>
          </a:p>
        </p:txBody>
      </p:sp>
      <p:pic>
        <p:nvPicPr>
          <p:cNvPr id="11" name="Picture 2"/>
          <p:cNvPicPr>
            <a:picLocks noChangeAspect="1" noChangeArrowheads="1"/>
          </p:cNvPicPr>
          <p:nvPr/>
        </p:nvPicPr>
        <p:blipFill>
          <a:blip r:embed="rId3" cstate="print"/>
          <a:srcRect/>
          <a:stretch>
            <a:fillRect/>
          </a:stretch>
        </p:blipFill>
        <p:spPr bwMode="auto">
          <a:xfrm>
            <a:off x="7668344" y="1584857"/>
            <a:ext cx="792088" cy="1052055"/>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531168" y="1484785"/>
            <a:ext cx="792088" cy="1058758"/>
          </a:xfrm>
          <a:prstGeom prst="rect">
            <a:avLst/>
          </a:prstGeom>
          <a:noFill/>
          <a:ln w="9525">
            <a:noFill/>
            <a:miter lim="800000"/>
            <a:headEnd/>
            <a:tailEnd/>
          </a:ln>
        </p:spPr>
      </p:pic>
      <p:sp>
        <p:nvSpPr>
          <p:cNvPr id="15" name="Text Box 7"/>
          <p:cNvSpPr txBox="1">
            <a:spLocks noChangeArrowheads="1"/>
          </p:cNvSpPr>
          <p:nvPr/>
        </p:nvSpPr>
        <p:spPr bwMode="auto">
          <a:xfrm>
            <a:off x="251520" y="2492896"/>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t>k</a:t>
            </a:r>
            <a:endParaRPr lang="en-US" sz="2400" dirty="0" smtClean="0">
              <a:solidFill>
                <a:srgbClr val="0000FF"/>
              </a:solidFill>
            </a:endParaRPr>
          </a:p>
        </p:txBody>
      </p:sp>
      <p:sp>
        <p:nvSpPr>
          <p:cNvPr id="16" name="Text Box 7"/>
          <p:cNvSpPr txBox="1">
            <a:spLocks noChangeArrowheads="1"/>
          </p:cNvSpPr>
          <p:nvPr/>
        </p:nvSpPr>
        <p:spPr bwMode="auto">
          <a:xfrm>
            <a:off x="8252792" y="2564904"/>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t>k</a:t>
            </a:r>
            <a:endParaRPr lang="en-US" sz="2400" dirty="0" smtClean="0">
              <a:solidFill>
                <a:srgbClr val="0000FF"/>
              </a:solidFill>
            </a:endParaRPr>
          </a:p>
        </p:txBody>
      </p:sp>
      <p:cxnSp>
        <p:nvCxnSpPr>
          <p:cNvPr id="25" name="Straight Connector 24"/>
          <p:cNvCxnSpPr/>
          <p:nvPr/>
        </p:nvCxnSpPr>
        <p:spPr>
          <a:xfrm>
            <a:off x="5364088" y="2780928"/>
            <a:ext cx="2880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652120" y="2060848"/>
            <a:ext cx="0" cy="720080"/>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 name="Text Box 7"/>
          <p:cNvSpPr txBox="1">
            <a:spLocks noChangeArrowheads="1"/>
          </p:cNvSpPr>
          <p:nvPr/>
        </p:nvSpPr>
        <p:spPr bwMode="auto">
          <a:xfrm>
            <a:off x="5292080" y="2132856"/>
            <a:ext cx="43204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t>??</a:t>
            </a:r>
            <a:endParaRPr lang="en-US" dirty="0" smtClean="0">
              <a:solidFill>
                <a:srgbClr val="0000FF"/>
              </a:solidFill>
            </a:endParaRPr>
          </a:p>
        </p:txBody>
      </p:sp>
      <p:pic>
        <p:nvPicPr>
          <p:cNvPr id="28" name="Picture 3"/>
          <p:cNvPicPr>
            <a:picLocks noChangeAspect="1" noChangeArrowheads="1"/>
          </p:cNvPicPr>
          <p:nvPr/>
        </p:nvPicPr>
        <p:blipFill>
          <a:blip r:embed="rId5" cstate="print"/>
          <a:srcRect/>
          <a:stretch>
            <a:fillRect/>
          </a:stretch>
        </p:blipFill>
        <p:spPr bwMode="auto">
          <a:xfrm>
            <a:off x="603176" y="2595992"/>
            <a:ext cx="576064" cy="568218"/>
          </a:xfrm>
          <a:prstGeom prst="rect">
            <a:avLst/>
          </a:prstGeom>
          <a:noFill/>
          <a:ln w="9525">
            <a:noFill/>
            <a:miter lim="800000"/>
            <a:headEnd/>
            <a:tailEnd/>
          </a:ln>
        </p:spPr>
      </p:pic>
      <p:pic>
        <p:nvPicPr>
          <p:cNvPr id="29" name="Picture 3"/>
          <p:cNvPicPr>
            <a:picLocks noChangeAspect="1" noChangeArrowheads="1"/>
          </p:cNvPicPr>
          <p:nvPr/>
        </p:nvPicPr>
        <p:blipFill>
          <a:blip r:embed="rId5" cstate="print"/>
          <a:srcRect/>
          <a:stretch>
            <a:fillRect/>
          </a:stretch>
        </p:blipFill>
        <p:spPr bwMode="auto">
          <a:xfrm rot="10800000">
            <a:off x="7740352" y="2636912"/>
            <a:ext cx="576064" cy="568218"/>
          </a:xfrm>
          <a:prstGeom prst="rect">
            <a:avLst/>
          </a:prstGeom>
          <a:noFill/>
          <a:ln w="9525">
            <a:noFill/>
            <a:miter lim="800000"/>
            <a:headEnd/>
            <a:tailEnd/>
          </a:ln>
        </p:spPr>
      </p:pic>
      <p:grpSp>
        <p:nvGrpSpPr>
          <p:cNvPr id="3" name="Group 31"/>
          <p:cNvGrpSpPr/>
          <p:nvPr/>
        </p:nvGrpSpPr>
        <p:grpSpPr>
          <a:xfrm>
            <a:off x="2051720" y="1772816"/>
            <a:ext cx="1512168" cy="576064"/>
            <a:chOff x="2123728" y="1916832"/>
            <a:chExt cx="1512168" cy="576064"/>
          </a:xfrm>
        </p:grpSpPr>
        <p:sp>
          <p:nvSpPr>
            <p:cNvPr id="33" name="Rectangle 32"/>
            <p:cNvSpPr/>
            <p:nvPr/>
          </p:nvSpPr>
          <p:spPr>
            <a:xfrm>
              <a:off x="2123728" y="19168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 Box 7"/>
            <p:cNvSpPr txBox="1">
              <a:spLocks noChangeArrowheads="1"/>
            </p:cNvSpPr>
            <p:nvPr/>
          </p:nvSpPr>
          <p:spPr bwMode="auto">
            <a:xfrm>
              <a:off x="2123728" y="2020778"/>
              <a:ext cx="1512168"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Enc</a:t>
              </a:r>
              <a:endParaRPr lang="en-US" sz="2000" dirty="0" smtClean="0">
                <a:solidFill>
                  <a:srgbClr val="0000FF"/>
                </a:solidFill>
              </a:endParaRPr>
            </a:p>
          </p:txBody>
        </p:sp>
      </p:grpSp>
      <p:cxnSp>
        <p:nvCxnSpPr>
          <p:cNvPr id="38" name="Straight Arrow Connector 37"/>
          <p:cNvCxnSpPr/>
          <p:nvPr/>
        </p:nvCxnSpPr>
        <p:spPr>
          <a:xfrm>
            <a:off x="1475656" y="2060848"/>
            <a:ext cx="504056"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Text Box 7"/>
          <p:cNvSpPr txBox="1">
            <a:spLocks noChangeArrowheads="1"/>
          </p:cNvSpPr>
          <p:nvPr/>
        </p:nvSpPr>
        <p:spPr bwMode="auto">
          <a:xfrm>
            <a:off x="1475656" y="1660738"/>
            <a:ext cx="50405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m </a:t>
            </a:r>
            <a:endParaRPr lang="en-US" sz="2000" baseline="-25000" dirty="0" smtClean="0">
              <a:solidFill>
                <a:srgbClr val="0000FF"/>
              </a:solidFill>
            </a:endParaRPr>
          </a:p>
        </p:txBody>
      </p:sp>
      <p:cxnSp>
        <p:nvCxnSpPr>
          <p:cNvPr id="42" name="Straight Arrow Connector 41"/>
          <p:cNvCxnSpPr/>
          <p:nvPr/>
        </p:nvCxnSpPr>
        <p:spPr>
          <a:xfrm flipV="1">
            <a:off x="2267744" y="2348880"/>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5" name="Text Box 7"/>
          <p:cNvSpPr txBox="1">
            <a:spLocks noChangeArrowheads="1"/>
          </p:cNvSpPr>
          <p:nvPr/>
        </p:nvSpPr>
        <p:spPr bwMode="auto">
          <a:xfrm>
            <a:off x="3419872" y="1628800"/>
            <a:ext cx="180020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c = </a:t>
            </a:r>
            <a:r>
              <a:rPr lang="en-US" sz="2000" dirty="0" err="1" smtClean="0"/>
              <a:t>Enc</a:t>
            </a:r>
            <a:r>
              <a:rPr lang="en-US" sz="2000" baseline="-25000" dirty="0" err="1" smtClean="0"/>
              <a:t>k</a:t>
            </a:r>
            <a:r>
              <a:rPr lang="en-US" sz="2000" dirty="0" smtClean="0"/>
              <a:t>(m)</a:t>
            </a:r>
            <a:endParaRPr lang="en-US" sz="2000" baseline="-25000" dirty="0" smtClean="0">
              <a:solidFill>
                <a:srgbClr val="0000FF"/>
              </a:solidFill>
            </a:endParaRPr>
          </a:p>
        </p:txBody>
      </p:sp>
      <p:cxnSp>
        <p:nvCxnSpPr>
          <p:cNvPr id="36" name="Straight Arrow Connector 35"/>
          <p:cNvCxnSpPr/>
          <p:nvPr/>
        </p:nvCxnSpPr>
        <p:spPr>
          <a:xfrm>
            <a:off x="1331640" y="2924944"/>
            <a:ext cx="936104" cy="0"/>
          </a:xfrm>
          <a:prstGeom prst="straightConnector1">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sp>
        <p:nvSpPr>
          <p:cNvPr id="43" name="Text Box 7"/>
          <p:cNvSpPr txBox="1">
            <a:spLocks noChangeArrowheads="1"/>
          </p:cNvSpPr>
          <p:nvPr/>
        </p:nvSpPr>
        <p:spPr bwMode="auto">
          <a:xfrm>
            <a:off x="2411760" y="3933056"/>
            <a:ext cx="525658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(m</a:t>
            </a:r>
            <a:r>
              <a:rPr lang="en-US" sz="2000" baseline="-25000" dirty="0" smtClean="0"/>
              <a:t>1</a:t>
            </a:r>
            <a:r>
              <a:rPr lang="en-US" sz="2000" dirty="0" smtClean="0"/>
              <a:t>, c</a:t>
            </a:r>
            <a:r>
              <a:rPr lang="en-US" sz="2000" baseline="-25000" dirty="0" smtClean="0"/>
              <a:t>1</a:t>
            </a:r>
            <a:r>
              <a:rPr lang="en-US" sz="2000" dirty="0" smtClean="0"/>
              <a:t>), (m</a:t>
            </a:r>
            <a:r>
              <a:rPr lang="en-US" sz="2000" baseline="-25000" dirty="0" smtClean="0"/>
              <a:t>2</a:t>
            </a:r>
            <a:r>
              <a:rPr lang="en-US" sz="2000" dirty="0" smtClean="0"/>
              <a:t>, c</a:t>
            </a:r>
            <a:r>
              <a:rPr lang="en-US" sz="2000" baseline="-25000" dirty="0" smtClean="0"/>
              <a:t>2</a:t>
            </a:r>
            <a:r>
              <a:rPr lang="en-US" sz="2000" dirty="0" smtClean="0"/>
              <a:t>), …, (</a:t>
            </a:r>
            <a:r>
              <a:rPr lang="en-US" sz="2000" dirty="0" err="1" smtClean="0"/>
              <a:t>m</a:t>
            </a:r>
            <a:r>
              <a:rPr lang="en-US" sz="2000" baseline="-25000" dirty="0" err="1" smtClean="0"/>
              <a:t>t</a:t>
            </a:r>
            <a:r>
              <a:rPr lang="en-US" sz="2000" dirty="0" smtClean="0"/>
              <a:t>, c</a:t>
            </a:r>
            <a:r>
              <a:rPr lang="en-US" sz="2000" baseline="-25000" dirty="0" smtClean="0"/>
              <a:t>t</a:t>
            </a:r>
            <a:r>
              <a:rPr lang="en-US" sz="2000" dirty="0" smtClean="0"/>
              <a:t>): </a:t>
            </a:r>
            <a:r>
              <a:rPr lang="en-US" sz="2000" dirty="0" err="1" smtClean="0"/>
              <a:t>c</a:t>
            </a:r>
            <a:r>
              <a:rPr lang="en-US" sz="2000" baseline="-25000" dirty="0" err="1" smtClean="0"/>
              <a:t>i</a:t>
            </a:r>
            <a:r>
              <a:rPr lang="en-US" sz="2000" dirty="0" smtClean="0"/>
              <a:t> = </a:t>
            </a:r>
            <a:r>
              <a:rPr lang="en-US" sz="2000" dirty="0" err="1" smtClean="0"/>
              <a:t>Enc</a:t>
            </a:r>
            <a:r>
              <a:rPr lang="en-US" sz="2000" baseline="-25000" dirty="0" err="1" smtClean="0"/>
              <a:t>k</a:t>
            </a:r>
            <a:r>
              <a:rPr lang="en-US" sz="2000" dirty="0" smtClean="0"/>
              <a:t>(m</a:t>
            </a:r>
            <a:r>
              <a:rPr lang="en-US" sz="2000" baseline="-25000" dirty="0" smtClean="0"/>
              <a:t>i</a:t>
            </a:r>
            <a:r>
              <a:rPr lang="en-US" sz="2000" dirty="0" smtClean="0"/>
              <a:t>)</a:t>
            </a:r>
            <a:endParaRPr lang="en-US" sz="2000" baseline="-25000" dirty="0" smtClean="0">
              <a:solidFill>
                <a:srgbClr val="0000FF"/>
              </a:solidFill>
            </a:endParaRPr>
          </a:p>
        </p:txBody>
      </p:sp>
      <p:cxnSp>
        <p:nvCxnSpPr>
          <p:cNvPr id="45" name="Straight Arrow Connector 44"/>
          <p:cNvCxnSpPr/>
          <p:nvPr/>
        </p:nvCxnSpPr>
        <p:spPr>
          <a:xfrm>
            <a:off x="2771800" y="2060848"/>
            <a:ext cx="3672408"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3" name="Text Box 7"/>
          <p:cNvSpPr txBox="1">
            <a:spLocks noChangeArrowheads="1"/>
          </p:cNvSpPr>
          <p:nvPr/>
        </p:nvSpPr>
        <p:spPr bwMode="auto">
          <a:xfrm>
            <a:off x="251520" y="5405153"/>
            <a:ext cx="8892480" cy="584776"/>
          </a:xfrm>
          <a:prstGeom prst="rect">
            <a:avLst/>
          </a:prstGeom>
          <a:noFill/>
          <a:ln w="9525">
            <a:noFill/>
            <a:miter lim="800000"/>
            <a:headEnd/>
            <a:tailEnd/>
          </a:ln>
        </p:spPr>
        <p:txBody>
          <a:bodyPr wrap="square">
            <a:spAutoFit/>
          </a:bodyPr>
          <a:lstStyle/>
          <a:p>
            <a:pPr>
              <a:spcBef>
                <a:spcPct val="50000"/>
              </a:spcBef>
            </a:pPr>
            <a:r>
              <a:rPr lang="en-US" sz="1600" dirty="0" smtClean="0"/>
              <a:t>&gt;&gt;  Adversary </a:t>
            </a:r>
            <a:r>
              <a:rPr lang="en-US" sz="1600" dirty="0" smtClean="0">
                <a:solidFill>
                  <a:srgbClr val="FF0000"/>
                </a:solidFill>
              </a:rPr>
              <a:t>influences</a:t>
            </a:r>
            <a:r>
              <a:rPr lang="en-US" sz="1600" dirty="0" smtClean="0"/>
              <a:t> the honest parties to get </a:t>
            </a:r>
            <a:r>
              <a:rPr lang="en-US" sz="1600" dirty="0" smtClean="0">
                <a:solidFill>
                  <a:srgbClr val="0000FF"/>
                </a:solidFill>
              </a:rPr>
              <a:t>encryption</a:t>
            </a:r>
            <a:r>
              <a:rPr lang="en-US" sz="1600" dirty="0" smtClean="0"/>
              <a:t> of plain-texts + decryption of </a:t>
            </a:r>
            <a:r>
              <a:rPr lang="en-US" sz="1600" dirty="0" err="1" smtClean="0"/>
              <a:t>ciphertexts</a:t>
            </a:r>
            <a:r>
              <a:rPr lang="en-US" sz="1600" dirty="0" smtClean="0"/>
              <a:t> of </a:t>
            </a:r>
            <a:r>
              <a:rPr lang="en-US" sz="1600" dirty="0" smtClean="0">
                <a:solidFill>
                  <a:srgbClr val="0000FF"/>
                </a:solidFill>
              </a:rPr>
              <a:t>its choice</a:t>
            </a:r>
          </a:p>
        </p:txBody>
      </p:sp>
      <p:pic>
        <p:nvPicPr>
          <p:cNvPr id="80898" name="Picture 2"/>
          <p:cNvPicPr>
            <a:picLocks noChangeAspect="1" noChangeArrowheads="1"/>
          </p:cNvPicPr>
          <p:nvPr/>
        </p:nvPicPr>
        <p:blipFill>
          <a:blip r:embed="rId6" cstate="print"/>
          <a:srcRect/>
          <a:stretch>
            <a:fillRect/>
          </a:stretch>
        </p:blipFill>
        <p:spPr bwMode="auto">
          <a:xfrm>
            <a:off x="4283967" y="2492896"/>
            <a:ext cx="1129867" cy="1080120"/>
          </a:xfrm>
          <a:prstGeom prst="rect">
            <a:avLst/>
          </a:prstGeom>
          <a:noFill/>
          <a:ln w="9525">
            <a:noFill/>
            <a:miter lim="800000"/>
            <a:headEnd/>
            <a:tailEnd/>
          </a:ln>
        </p:spPr>
      </p:pic>
      <p:grpSp>
        <p:nvGrpSpPr>
          <p:cNvPr id="56" name="Group 55"/>
          <p:cNvGrpSpPr/>
          <p:nvPr/>
        </p:nvGrpSpPr>
        <p:grpSpPr>
          <a:xfrm>
            <a:off x="2699792" y="2348880"/>
            <a:ext cx="1440160" cy="1080120"/>
            <a:chOff x="2771800" y="2636912"/>
            <a:chExt cx="1440160" cy="1080120"/>
          </a:xfrm>
        </p:grpSpPr>
        <p:cxnSp>
          <p:nvCxnSpPr>
            <p:cNvPr id="46" name="Straight Arrow Connector 45"/>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rot="1857484">
              <a:off x="3482436" y="2696240"/>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m</a:t>
              </a:r>
              <a:r>
                <a:rPr lang="en-US" sz="2000" baseline="-25000" dirty="0" smtClean="0"/>
                <a:t>1</a:t>
              </a:r>
              <a:endParaRPr lang="en-US" sz="2000" baseline="-25000" dirty="0" smtClean="0">
                <a:solidFill>
                  <a:srgbClr val="0000FF"/>
                </a:solidFill>
              </a:endParaRPr>
            </a:p>
          </p:txBody>
        </p:sp>
        <p:sp>
          <p:nvSpPr>
            <p:cNvPr id="50"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c</a:t>
              </a:r>
              <a:r>
                <a:rPr lang="en-US" sz="2000" baseline="-25000" dirty="0" smtClean="0"/>
                <a:t>1</a:t>
              </a:r>
              <a:endParaRPr lang="en-US" sz="2000" baseline="-25000" dirty="0" smtClean="0">
                <a:solidFill>
                  <a:srgbClr val="0000FF"/>
                </a:solidFill>
              </a:endParaRPr>
            </a:p>
          </p:txBody>
        </p:sp>
        <p:cxnSp>
          <p:nvCxnSpPr>
            <p:cNvPr id="54" name="Straight Arrow Connector 53"/>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699792" y="2348880"/>
            <a:ext cx="1440160" cy="1080120"/>
            <a:chOff x="2771800" y="2636912"/>
            <a:chExt cx="1440160" cy="1080120"/>
          </a:xfrm>
        </p:grpSpPr>
        <p:cxnSp>
          <p:nvCxnSpPr>
            <p:cNvPr id="60" name="Straight Arrow Connector 59"/>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1" name="Text Box 7"/>
            <p:cNvSpPr txBox="1">
              <a:spLocks noChangeArrowheads="1"/>
            </p:cNvSpPr>
            <p:nvPr/>
          </p:nvSpPr>
          <p:spPr bwMode="auto">
            <a:xfrm rot="1857484">
              <a:off x="3482436" y="2696240"/>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m</a:t>
              </a:r>
              <a:r>
                <a:rPr lang="en-US" sz="2000" baseline="-25000" dirty="0" smtClean="0"/>
                <a:t>2</a:t>
              </a:r>
              <a:endParaRPr lang="en-US" sz="2000" baseline="-25000" dirty="0" smtClean="0">
                <a:solidFill>
                  <a:srgbClr val="0000FF"/>
                </a:solidFill>
              </a:endParaRPr>
            </a:p>
          </p:txBody>
        </p:sp>
        <p:sp>
          <p:nvSpPr>
            <p:cNvPr id="62"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c</a:t>
              </a:r>
              <a:r>
                <a:rPr lang="en-US" sz="2000" baseline="-25000" dirty="0" smtClean="0"/>
                <a:t>2</a:t>
              </a:r>
              <a:endParaRPr lang="en-US" sz="2000" baseline="-25000" dirty="0" smtClean="0">
                <a:solidFill>
                  <a:srgbClr val="0000FF"/>
                </a:solidFill>
              </a:endParaRPr>
            </a:p>
          </p:txBody>
        </p:sp>
        <p:cxnSp>
          <p:nvCxnSpPr>
            <p:cNvPr id="63" name="Straight Arrow Connector 62"/>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2699792" y="2348880"/>
            <a:ext cx="1440160" cy="1080120"/>
            <a:chOff x="2771800" y="2636912"/>
            <a:chExt cx="1440160" cy="1080120"/>
          </a:xfrm>
        </p:grpSpPr>
        <p:cxnSp>
          <p:nvCxnSpPr>
            <p:cNvPr id="65" name="Straight Arrow Connector 64"/>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6" name="Text Box 7"/>
            <p:cNvSpPr txBox="1">
              <a:spLocks noChangeArrowheads="1"/>
            </p:cNvSpPr>
            <p:nvPr/>
          </p:nvSpPr>
          <p:spPr bwMode="auto">
            <a:xfrm rot="1857484">
              <a:off x="3502009" y="2693198"/>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smtClean="0"/>
                <a:t>m</a:t>
              </a:r>
              <a:r>
                <a:rPr lang="en-US" sz="2000" baseline="-25000" dirty="0" err="1" smtClean="0"/>
                <a:t>t</a:t>
              </a:r>
              <a:endParaRPr lang="en-US" sz="2000" baseline="-25000" dirty="0" smtClean="0">
                <a:solidFill>
                  <a:srgbClr val="0000FF"/>
                </a:solidFill>
              </a:endParaRPr>
            </a:p>
          </p:txBody>
        </p:sp>
        <p:sp>
          <p:nvSpPr>
            <p:cNvPr id="67"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c</a:t>
              </a:r>
              <a:r>
                <a:rPr lang="en-US" sz="2000" baseline="-25000" dirty="0" smtClean="0"/>
                <a:t>t</a:t>
              </a:r>
              <a:endParaRPr lang="en-US" sz="2000" baseline="-25000" dirty="0" smtClean="0">
                <a:solidFill>
                  <a:srgbClr val="0000FF"/>
                </a:solidFill>
              </a:endParaRPr>
            </a:p>
          </p:txBody>
        </p:sp>
        <p:cxnSp>
          <p:nvCxnSpPr>
            <p:cNvPr id="68" name="Straight Arrow Connector 67"/>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70" name="Text Box 7"/>
          <p:cNvSpPr txBox="1">
            <a:spLocks noChangeArrowheads="1"/>
          </p:cNvSpPr>
          <p:nvPr/>
        </p:nvSpPr>
        <p:spPr bwMode="auto">
          <a:xfrm>
            <a:off x="216024" y="6165304"/>
            <a:ext cx="8892480" cy="338554"/>
          </a:xfrm>
          <a:prstGeom prst="rect">
            <a:avLst/>
          </a:prstGeom>
          <a:noFill/>
          <a:ln w="9525">
            <a:noFill/>
            <a:miter lim="800000"/>
            <a:headEnd/>
            <a:tailEnd/>
          </a:ln>
        </p:spPr>
        <p:txBody>
          <a:bodyPr wrap="square">
            <a:spAutoFit/>
          </a:bodyPr>
          <a:lstStyle/>
          <a:p>
            <a:pPr>
              <a:spcBef>
                <a:spcPct val="50000"/>
              </a:spcBef>
            </a:pPr>
            <a:r>
              <a:rPr lang="en-US" sz="1600" dirty="0" smtClean="0"/>
              <a:t>&gt;&gt; </a:t>
            </a:r>
            <a:r>
              <a:rPr lang="en-US" sz="1600" dirty="0" err="1" smtClean="0"/>
              <a:t>Adv’s</a:t>
            </a:r>
            <a:r>
              <a:rPr lang="en-US" sz="1600" dirty="0" smtClean="0"/>
              <a:t> Goal: to determine the plain-text encrypted in a </a:t>
            </a:r>
            <a:r>
              <a:rPr lang="en-US" sz="1600" dirty="0" smtClean="0">
                <a:solidFill>
                  <a:srgbClr val="0000FF"/>
                </a:solidFill>
              </a:rPr>
              <a:t>new</a:t>
            </a:r>
            <a:r>
              <a:rPr lang="en-US" sz="1600" dirty="0" smtClean="0"/>
              <a:t> cipher-text</a:t>
            </a:r>
            <a:endParaRPr lang="en-US" sz="1600" dirty="0" smtClean="0">
              <a:solidFill>
                <a:srgbClr val="0000FF"/>
              </a:solidFill>
            </a:endParaRPr>
          </a:p>
        </p:txBody>
      </p:sp>
      <p:pic>
        <p:nvPicPr>
          <p:cNvPr id="48" name="Picture 2"/>
          <p:cNvPicPr>
            <a:picLocks noChangeAspect="1" noChangeArrowheads="1"/>
          </p:cNvPicPr>
          <p:nvPr/>
        </p:nvPicPr>
        <p:blipFill>
          <a:blip r:embed="rId6" cstate="print"/>
          <a:srcRect/>
          <a:stretch>
            <a:fillRect/>
          </a:stretch>
        </p:blipFill>
        <p:spPr bwMode="auto">
          <a:xfrm>
            <a:off x="1187623" y="5129808"/>
            <a:ext cx="1129867" cy="877240"/>
          </a:xfrm>
          <a:prstGeom prst="rect">
            <a:avLst/>
          </a:prstGeom>
          <a:noFill/>
          <a:ln w="9525">
            <a:noFill/>
            <a:miter lim="800000"/>
            <a:headEnd/>
            <a:tailEnd/>
          </a:ln>
        </p:spPr>
      </p:pic>
      <p:grpSp>
        <p:nvGrpSpPr>
          <p:cNvPr id="23" name="Group 22"/>
          <p:cNvGrpSpPr/>
          <p:nvPr/>
        </p:nvGrpSpPr>
        <p:grpSpPr>
          <a:xfrm>
            <a:off x="2411758" y="5048508"/>
            <a:ext cx="2016225" cy="972780"/>
            <a:chOff x="-2196753" y="3896380"/>
            <a:chExt cx="2016225" cy="972780"/>
          </a:xfrm>
        </p:grpSpPr>
        <p:pic>
          <p:nvPicPr>
            <p:cNvPr id="2" name="Picture 1"/>
            <p:cNvPicPr>
              <a:picLocks noChangeAspect="1"/>
            </p:cNvPicPr>
            <p:nvPr/>
          </p:nvPicPr>
          <p:blipFill>
            <a:blip r:embed="rId7"/>
            <a:stretch>
              <a:fillRect/>
            </a:stretch>
          </p:blipFill>
          <p:spPr>
            <a:xfrm>
              <a:off x="-2183684" y="3933056"/>
              <a:ext cx="2003155" cy="936104"/>
            </a:xfrm>
            <a:prstGeom prst="rect">
              <a:avLst/>
            </a:prstGeom>
          </p:spPr>
        </p:pic>
        <p:sp>
          <p:nvSpPr>
            <p:cNvPr id="4" name="Rectangle 3"/>
            <p:cNvSpPr/>
            <p:nvPr/>
          </p:nvSpPr>
          <p:spPr>
            <a:xfrm>
              <a:off x="-2196753" y="3896380"/>
              <a:ext cx="2016225" cy="307777"/>
            </a:xfrm>
            <a:prstGeom prst="rect">
              <a:avLst/>
            </a:prstGeom>
            <a:solidFill>
              <a:srgbClr val="FFFF00"/>
            </a:solidFill>
            <a:ln>
              <a:solidFill>
                <a:srgbClr val="339933"/>
              </a:solidFill>
            </a:ln>
          </p:spPr>
          <p:txBody>
            <a:bodyPr wrap="square">
              <a:spAutoFit/>
            </a:bodyPr>
            <a:lstStyle/>
            <a:p>
              <a:pPr>
                <a:spcBef>
                  <a:spcPct val="50000"/>
                </a:spcBef>
              </a:pPr>
              <a:r>
                <a:rPr lang="en-US" sz="1400" dirty="0" smtClean="0"/>
                <a:t>Encryption Oracle</a:t>
              </a:r>
              <a:endParaRPr lang="en-US" sz="1400" dirty="0">
                <a:solidFill>
                  <a:srgbClr val="0000FF"/>
                </a:solidFill>
              </a:endParaRPr>
            </a:p>
          </p:txBody>
        </p:sp>
      </p:grpSp>
      <p:grpSp>
        <p:nvGrpSpPr>
          <p:cNvPr id="44" name="Group 31"/>
          <p:cNvGrpSpPr/>
          <p:nvPr/>
        </p:nvGrpSpPr>
        <p:grpSpPr>
          <a:xfrm>
            <a:off x="6444208" y="1772816"/>
            <a:ext cx="1512168" cy="576064"/>
            <a:chOff x="2123728" y="1916832"/>
            <a:chExt cx="1512168" cy="576064"/>
          </a:xfrm>
        </p:grpSpPr>
        <p:sp>
          <p:nvSpPr>
            <p:cNvPr id="47" name="Rectangle 46"/>
            <p:cNvSpPr/>
            <p:nvPr/>
          </p:nvSpPr>
          <p:spPr>
            <a:xfrm>
              <a:off x="2123728" y="19168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 Box 7"/>
            <p:cNvSpPr txBox="1">
              <a:spLocks noChangeArrowheads="1"/>
            </p:cNvSpPr>
            <p:nvPr/>
          </p:nvSpPr>
          <p:spPr bwMode="auto">
            <a:xfrm>
              <a:off x="2123728" y="2020778"/>
              <a:ext cx="1512168"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Dec</a:t>
              </a:r>
              <a:endParaRPr lang="en-US" sz="2000" dirty="0" smtClean="0">
                <a:solidFill>
                  <a:srgbClr val="0000FF"/>
                </a:solidFill>
              </a:endParaRPr>
            </a:p>
          </p:txBody>
        </p:sp>
      </p:grpSp>
      <p:cxnSp>
        <p:nvCxnSpPr>
          <p:cNvPr id="52" name="Straight Arrow Connector 51"/>
          <p:cNvCxnSpPr/>
          <p:nvPr/>
        </p:nvCxnSpPr>
        <p:spPr>
          <a:xfrm flipV="1">
            <a:off x="6804248" y="2348880"/>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804248" y="2924944"/>
            <a:ext cx="936104" cy="0"/>
          </a:xfrm>
          <a:prstGeom prst="straightConnector1">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5436096" y="2346689"/>
            <a:ext cx="1161480" cy="1082311"/>
            <a:chOff x="2699792" y="2202673"/>
            <a:chExt cx="1161480" cy="1082311"/>
          </a:xfrm>
        </p:grpSpPr>
        <p:cxnSp>
          <p:nvCxnSpPr>
            <p:cNvPr id="72" name="Straight Arrow Connector 71"/>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3"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t>c</a:t>
              </a:r>
              <a:r>
                <a:rPr lang="en-US" sz="2000" baseline="-25000" dirty="0" smtClean="0"/>
                <a:t>1</a:t>
              </a:r>
              <a:endParaRPr lang="en-US" sz="2000" baseline="-25000" dirty="0" smtClean="0">
                <a:solidFill>
                  <a:srgbClr val="0000FF"/>
                </a:solidFill>
              </a:endParaRPr>
            </a:p>
          </p:txBody>
        </p:sp>
        <p:sp>
          <p:nvSpPr>
            <p:cNvPr id="74"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t>m</a:t>
              </a:r>
              <a:r>
                <a:rPr lang="en-US" sz="2000" baseline="-25000" dirty="0" smtClean="0"/>
                <a:t>1</a:t>
              </a:r>
              <a:endParaRPr lang="en-US" sz="2000" baseline="-25000" dirty="0" smtClean="0">
                <a:solidFill>
                  <a:srgbClr val="0000FF"/>
                </a:solidFill>
              </a:endParaRPr>
            </a:p>
          </p:txBody>
        </p:sp>
        <p:cxnSp>
          <p:nvCxnSpPr>
            <p:cNvPr id="75" name="Straight Arrow Connector 74"/>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76" name="Text Box 7"/>
          <p:cNvSpPr txBox="1">
            <a:spLocks noChangeArrowheads="1"/>
          </p:cNvSpPr>
          <p:nvPr/>
        </p:nvSpPr>
        <p:spPr bwMode="auto">
          <a:xfrm>
            <a:off x="2411760" y="4253026"/>
            <a:ext cx="525658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(c</a:t>
            </a:r>
            <a:r>
              <a:rPr lang="en-US" sz="2000" baseline="-25000" dirty="0" smtClean="0"/>
              <a:t>1</a:t>
            </a:r>
            <a:r>
              <a:rPr lang="en-US" sz="2000" dirty="0" smtClean="0"/>
              <a:t>, m</a:t>
            </a:r>
            <a:r>
              <a:rPr lang="en-US" sz="2000" baseline="-25000" dirty="0" smtClean="0"/>
              <a:t>1</a:t>
            </a:r>
            <a:r>
              <a:rPr lang="en-US" sz="2000" dirty="0" smtClean="0"/>
              <a:t>), (c</a:t>
            </a:r>
            <a:r>
              <a:rPr lang="en-US" sz="2000" baseline="-25000" dirty="0" smtClean="0"/>
              <a:t>2</a:t>
            </a:r>
            <a:r>
              <a:rPr lang="en-US" sz="2000" dirty="0" smtClean="0"/>
              <a:t>, m</a:t>
            </a:r>
            <a:r>
              <a:rPr lang="en-US" sz="2000" baseline="-25000" dirty="0" smtClean="0"/>
              <a:t>2</a:t>
            </a:r>
            <a:r>
              <a:rPr lang="en-US" sz="2000" dirty="0" smtClean="0"/>
              <a:t>), …, (</a:t>
            </a:r>
            <a:r>
              <a:rPr lang="en-US" sz="2000" dirty="0" err="1"/>
              <a:t>c</a:t>
            </a:r>
            <a:r>
              <a:rPr lang="en-US" sz="2000" baseline="-25000" dirty="0" err="1" smtClean="0"/>
              <a:t>t</a:t>
            </a:r>
            <a:r>
              <a:rPr lang="en-US" sz="2000" dirty="0" smtClean="0"/>
              <a:t>, </a:t>
            </a:r>
            <a:r>
              <a:rPr lang="en-US" sz="2000" dirty="0" err="1" smtClean="0"/>
              <a:t>m</a:t>
            </a:r>
            <a:r>
              <a:rPr lang="en-US" sz="2000" baseline="-25000" dirty="0" err="1" smtClean="0"/>
              <a:t>t</a:t>
            </a:r>
            <a:r>
              <a:rPr lang="en-US" sz="2000" dirty="0" smtClean="0"/>
              <a:t>): m</a:t>
            </a:r>
            <a:r>
              <a:rPr lang="en-US" sz="2000" baseline="-25000" dirty="0" smtClean="0"/>
              <a:t>i</a:t>
            </a:r>
            <a:r>
              <a:rPr lang="en-US" sz="2000" dirty="0" smtClean="0"/>
              <a:t> = Dec</a:t>
            </a:r>
            <a:r>
              <a:rPr lang="en-US" sz="2000" baseline="-25000" dirty="0" smtClean="0"/>
              <a:t>k</a:t>
            </a:r>
            <a:r>
              <a:rPr lang="en-US" sz="2000" dirty="0" smtClean="0"/>
              <a:t>(c</a:t>
            </a:r>
            <a:r>
              <a:rPr lang="en-US" sz="2000" baseline="-25000" dirty="0" smtClean="0"/>
              <a:t>i</a:t>
            </a:r>
            <a:r>
              <a:rPr lang="en-US" sz="2000" dirty="0" smtClean="0"/>
              <a:t>)</a:t>
            </a:r>
            <a:endParaRPr lang="en-US" sz="2000" baseline="-25000" dirty="0" smtClean="0">
              <a:solidFill>
                <a:srgbClr val="0000FF"/>
              </a:solidFill>
            </a:endParaRPr>
          </a:p>
        </p:txBody>
      </p:sp>
      <p:grpSp>
        <p:nvGrpSpPr>
          <p:cNvPr id="77" name="Group 76"/>
          <p:cNvGrpSpPr/>
          <p:nvPr/>
        </p:nvGrpSpPr>
        <p:grpSpPr>
          <a:xfrm>
            <a:off x="5436096" y="2348880"/>
            <a:ext cx="1161480" cy="1082311"/>
            <a:chOff x="2699792" y="2202673"/>
            <a:chExt cx="1161480" cy="1082311"/>
          </a:xfrm>
        </p:grpSpPr>
        <p:cxnSp>
          <p:nvCxnSpPr>
            <p:cNvPr id="78" name="Straight Arrow Connector 77"/>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9"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t>c</a:t>
              </a:r>
              <a:r>
                <a:rPr lang="en-US" sz="2000" baseline="-25000" dirty="0" smtClean="0"/>
                <a:t>2</a:t>
              </a:r>
              <a:endParaRPr lang="en-US" sz="2000" baseline="-25000" dirty="0" smtClean="0">
                <a:solidFill>
                  <a:srgbClr val="0000FF"/>
                </a:solidFill>
              </a:endParaRPr>
            </a:p>
          </p:txBody>
        </p:sp>
        <p:sp>
          <p:nvSpPr>
            <p:cNvPr id="80"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m</a:t>
              </a:r>
              <a:r>
                <a:rPr lang="en-US" sz="2000" baseline="-25000" dirty="0" smtClean="0"/>
                <a:t>2</a:t>
              </a:r>
              <a:endParaRPr lang="en-US" sz="2000" baseline="-25000" dirty="0" smtClean="0">
                <a:solidFill>
                  <a:srgbClr val="0000FF"/>
                </a:solidFill>
              </a:endParaRPr>
            </a:p>
          </p:txBody>
        </p:sp>
        <p:cxnSp>
          <p:nvCxnSpPr>
            <p:cNvPr id="81" name="Straight Arrow Connector 80"/>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436096" y="2348880"/>
            <a:ext cx="1161480" cy="1082311"/>
            <a:chOff x="2699792" y="2202673"/>
            <a:chExt cx="1161480" cy="1082311"/>
          </a:xfrm>
        </p:grpSpPr>
        <p:cxnSp>
          <p:nvCxnSpPr>
            <p:cNvPr id="83" name="Straight Arrow Connector 82"/>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4"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a:t>c</a:t>
              </a:r>
              <a:r>
                <a:rPr lang="en-US" sz="2000" baseline="-25000" dirty="0" err="1" smtClean="0"/>
                <a:t>t</a:t>
              </a:r>
              <a:endParaRPr lang="en-US" sz="2000" baseline="-25000" dirty="0" smtClean="0">
                <a:solidFill>
                  <a:srgbClr val="0000FF"/>
                </a:solidFill>
              </a:endParaRPr>
            </a:p>
          </p:txBody>
        </p:sp>
        <p:sp>
          <p:nvSpPr>
            <p:cNvPr id="85"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a:t>m</a:t>
              </a:r>
              <a:r>
                <a:rPr lang="en-US" sz="2000" baseline="-25000" dirty="0" err="1" smtClean="0"/>
                <a:t>t</a:t>
              </a:r>
              <a:endParaRPr lang="en-US" sz="2000" baseline="-25000" dirty="0" smtClean="0">
                <a:solidFill>
                  <a:srgbClr val="0000FF"/>
                </a:solidFill>
              </a:endParaRPr>
            </a:p>
          </p:txBody>
        </p:sp>
        <p:cxnSp>
          <p:nvCxnSpPr>
            <p:cNvPr id="86" name="Straight Arrow Connector 85"/>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4499991" y="5048508"/>
            <a:ext cx="2016225" cy="972780"/>
            <a:chOff x="-2196753" y="3896380"/>
            <a:chExt cx="2016225" cy="972780"/>
          </a:xfrm>
        </p:grpSpPr>
        <p:pic>
          <p:nvPicPr>
            <p:cNvPr id="88" name="Picture 87"/>
            <p:cNvPicPr>
              <a:picLocks noChangeAspect="1"/>
            </p:cNvPicPr>
            <p:nvPr/>
          </p:nvPicPr>
          <p:blipFill>
            <a:blip r:embed="rId7"/>
            <a:stretch>
              <a:fillRect/>
            </a:stretch>
          </p:blipFill>
          <p:spPr>
            <a:xfrm>
              <a:off x="-2183684" y="3933056"/>
              <a:ext cx="2003155" cy="936104"/>
            </a:xfrm>
            <a:prstGeom prst="rect">
              <a:avLst/>
            </a:prstGeom>
          </p:spPr>
        </p:pic>
        <p:sp>
          <p:nvSpPr>
            <p:cNvPr id="89" name="Rectangle 88"/>
            <p:cNvSpPr/>
            <p:nvPr/>
          </p:nvSpPr>
          <p:spPr>
            <a:xfrm>
              <a:off x="-2196753" y="3896380"/>
              <a:ext cx="2016225" cy="307777"/>
            </a:xfrm>
            <a:prstGeom prst="rect">
              <a:avLst/>
            </a:prstGeom>
            <a:solidFill>
              <a:srgbClr val="FFFF00"/>
            </a:solidFill>
            <a:ln>
              <a:solidFill>
                <a:srgbClr val="339933"/>
              </a:solidFill>
            </a:ln>
          </p:spPr>
          <p:txBody>
            <a:bodyPr wrap="square">
              <a:spAutoFit/>
            </a:bodyPr>
            <a:lstStyle/>
            <a:p>
              <a:pPr>
                <a:spcBef>
                  <a:spcPct val="50000"/>
                </a:spcBef>
              </a:pPr>
              <a:r>
                <a:rPr lang="en-US" sz="1400" dirty="0" smtClean="0"/>
                <a:t>Decryption Oracle</a:t>
              </a:r>
              <a:endParaRPr lang="en-US" sz="1400" dirty="0">
                <a:solidFill>
                  <a:srgbClr val="0000FF"/>
                </a:solidFill>
              </a:endParaRPr>
            </a:p>
          </p:txBody>
        </p:sp>
      </p:grpSp>
      <p:sp>
        <p:nvSpPr>
          <p:cNvPr id="5" name="Rectangle 4"/>
          <p:cNvSpPr/>
          <p:nvPr/>
        </p:nvSpPr>
        <p:spPr>
          <a:xfrm>
            <a:off x="288032" y="4730368"/>
            <a:ext cx="8748464" cy="1938992"/>
          </a:xfrm>
          <a:prstGeom prst="rect">
            <a:avLst/>
          </a:prstGeom>
          <a:solidFill>
            <a:srgbClr val="CCFFCC"/>
          </a:solidFill>
        </p:spPr>
        <p:txBody>
          <a:bodyPr wrap="square">
            <a:spAutoFit/>
          </a:bodyPr>
          <a:lstStyle/>
          <a:p>
            <a:r>
              <a:rPr lang="en-US" sz="2000" dirty="0" smtClean="0"/>
              <a:t>&gt;&gt; CCA is more powerful than CPA (subsumes CPA)</a:t>
            </a:r>
          </a:p>
          <a:p>
            <a:endParaRPr lang="en-US" sz="2000" dirty="0" smtClean="0"/>
          </a:p>
          <a:p>
            <a:r>
              <a:rPr lang="en-US" sz="2000" dirty="0" smtClean="0"/>
              <a:t>&gt;&gt; Getting Decryption Oracle (DO) Service is much easier than getting Encryption Oracle service</a:t>
            </a:r>
          </a:p>
          <a:p>
            <a:endParaRPr lang="en-US" sz="2000" dirty="0" smtClean="0"/>
          </a:p>
          <a:p>
            <a:r>
              <a:rPr lang="en-US" sz="2000" dirty="0" smtClean="0"/>
              <a:t>&gt;&gt;  A little help from DO can be very very detrimental.</a:t>
            </a:r>
            <a:endParaRPr lang="en-US" sz="2000" dirty="0"/>
          </a:p>
        </p:txBody>
      </p:sp>
    </p:spTree>
    <p:extLst>
      <p:ext uri="{BB962C8B-B14F-4D97-AF65-F5344CB8AC3E}">
        <p14:creationId xmlns:p14="http://schemas.microsoft.com/office/powerpoint/2010/main" val="2787849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898"/>
                                        </p:tgtEl>
                                        <p:attrNameLst>
                                          <p:attrName>style.visibility</p:attrName>
                                        </p:attrNameLst>
                                      </p:cBhvr>
                                      <p:to>
                                        <p:strVal val="visible"/>
                                      </p:to>
                                    </p:set>
                                    <p:animEffect transition="in" filter="blinds(horizontal)">
                                      <p:cBhvr>
                                        <p:cTn id="12" dur="500"/>
                                        <p:tgtEl>
                                          <p:spTgt spid="80898"/>
                                        </p:tgtEl>
                                      </p:cBhvr>
                                    </p:animEffect>
                                  </p:childTnLst>
                                </p:cTn>
                              </p:par>
                              <p:par>
                                <p:cTn id="13" presetID="3" presetClass="entr" presetSubtype="1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linds(horizontal)">
                                      <p:cBhvr>
                                        <p:cTn id="18" dur="500"/>
                                        <p:tgtEl>
                                          <p:spTgt spid="42"/>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linds(horizont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par>
                                <p:cTn id="38" presetID="3" presetClass="entr" presetSubtype="1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linds(horizontal)">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42"/>
                                        </p:tgtEl>
                                      </p:cBhvr>
                                    </p:animEffect>
                                    <p:set>
                                      <p:cBhvr>
                                        <p:cTn id="51" dur="1" fill="hold">
                                          <p:stCondLst>
                                            <p:cond delay="499"/>
                                          </p:stCondLst>
                                        </p:cTn>
                                        <p:tgtEl>
                                          <p:spTgt spid="42"/>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3"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childTnLst>
                                </p:cTn>
                              </p:par>
                              <p:par>
                                <p:cTn id="66" presetID="3" presetClass="entr" presetSubtype="10" fill="hold" nodeType="with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blinds(horizontal)">
                                      <p:cBhvr>
                                        <p:cTn id="68" dur="500"/>
                                        <p:tgtEl>
                                          <p:spTgt spid="71"/>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71"/>
                                        </p:tgtEl>
                                        <p:attrNameLst>
                                          <p:attrName>style.visibility</p:attrName>
                                        </p:attrNameLst>
                                      </p:cBhvr>
                                      <p:to>
                                        <p:strVal val="hidden"/>
                                      </p:to>
                                    </p:set>
                                  </p:childTnLst>
                                </p:cTn>
                              </p:par>
                              <p:par>
                                <p:cTn id="73" presetID="3" presetClass="entr" presetSubtype="10"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blinds(horizontal)">
                                      <p:cBhvr>
                                        <p:cTn id="75" dur="500"/>
                                        <p:tgtEl>
                                          <p:spTgt spid="77"/>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77"/>
                                        </p:tgtEl>
                                        <p:attrNameLst>
                                          <p:attrName>style.visibility</p:attrName>
                                        </p:attrNameLst>
                                      </p:cBhvr>
                                      <p:to>
                                        <p:strVal val="hidden"/>
                                      </p:to>
                                    </p:set>
                                  </p:childTnLst>
                                </p:cTn>
                              </p:par>
                              <p:par>
                                <p:cTn id="80" presetID="3" presetClass="entr" presetSubtype="10" fill="hold"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linds(horizontal)">
                                      <p:cBhvr>
                                        <p:cTn id="82" dur="500"/>
                                        <p:tgtEl>
                                          <p:spTgt spid="82"/>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4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5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82"/>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55" grpId="0"/>
      <p:bldP spid="43" grpId="0"/>
      <p:bldP spid="53" grpId="0"/>
      <p:bldP spid="70" grpId="0"/>
      <p:bldP spid="76"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24544" y="-27384"/>
            <a:ext cx="9541122" cy="648072"/>
          </a:xfrm>
          <a:prstGeom prst="rect">
            <a:avLst/>
          </a:prstGeom>
        </p:spPr>
        <p:txBody>
          <a:bodyPr/>
          <a:lstStyle/>
          <a:p>
            <a:pPr algn="ctr">
              <a:defRPr/>
            </a:pPr>
            <a:r>
              <a:rPr lang="en-US" sz="3800" kern="0" dirty="0" smtClean="0">
                <a:solidFill>
                  <a:srgbClr val="009900"/>
                </a:solidFill>
                <a:ea typeface="+mj-ea"/>
                <a:cs typeface="+mj-cs"/>
              </a:rPr>
              <a:t>  Syntax of MAC</a:t>
            </a:r>
            <a:endParaRPr lang="en-US" sz="3800" kern="0" dirty="0">
              <a:solidFill>
                <a:srgbClr val="009900"/>
              </a:solidFill>
              <a:ea typeface="+mj-ea"/>
              <a:cs typeface="+mj-cs"/>
            </a:endParaRPr>
          </a:p>
        </p:txBody>
      </p:sp>
      <p:sp>
        <p:nvSpPr>
          <p:cNvPr id="15" name="Text Box 7"/>
          <p:cNvSpPr txBox="1">
            <a:spLocks noChangeArrowheads="1"/>
          </p:cNvSpPr>
          <p:nvPr/>
        </p:nvSpPr>
        <p:spPr bwMode="auto">
          <a:xfrm>
            <a:off x="107504" y="836712"/>
            <a:ext cx="9036496"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t>Any MAC defines the following </a:t>
            </a:r>
            <a:r>
              <a:rPr lang="en-US" sz="2000" dirty="0" smtClean="0">
                <a:solidFill>
                  <a:srgbClr val="0000FF"/>
                </a:solidFill>
              </a:rPr>
              <a:t>three space </a:t>
            </a:r>
            <a:r>
              <a:rPr lang="en-US" sz="2000" dirty="0" smtClean="0"/>
              <a:t>(sets):</a:t>
            </a:r>
            <a:endParaRPr lang="en-US" sz="2000" dirty="0" smtClean="0">
              <a:solidFill>
                <a:srgbClr val="0000FF"/>
              </a:solidFill>
            </a:endParaRPr>
          </a:p>
        </p:txBody>
      </p:sp>
      <p:sp>
        <p:nvSpPr>
          <p:cNvPr id="46" name="Text Box 7"/>
          <p:cNvSpPr txBox="1">
            <a:spLocks noChangeArrowheads="1"/>
          </p:cNvSpPr>
          <p:nvPr/>
        </p:nvSpPr>
        <p:spPr bwMode="auto">
          <a:xfrm>
            <a:off x="611560" y="1946449"/>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t>Set of all possible keys output by algorithm Gen</a:t>
            </a:r>
            <a:endParaRPr lang="en-US" sz="1600" dirty="0" smtClean="0">
              <a:solidFill>
                <a:srgbClr val="0000FF"/>
              </a:solidFill>
            </a:endParaRPr>
          </a:p>
        </p:txBody>
      </p:sp>
      <p:sp>
        <p:nvSpPr>
          <p:cNvPr id="39" name="Text Box 7"/>
          <p:cNvSpPr txBox="1">
            <a:spLocks noChangeArrowheads="1"/>
          </p:cNvSpPr>
          <p:nvPr/>
        </p:nvSpPr>
        <p:spPr bwMode="auto">
          <a:xfrm>
            <a:off x="323528" y="1340768"/>
            <a:ext cx="3312368" cy="400110"/>
          </a:xfrm>
          <a:prstGeom prst="rect">
            <a:avLst/>
          </a:prstGeom>
          <a:noFill/>
          <a:ln w="9525">
            <a:noFill/>
            <a:miter lim="800000"/>
            <a:headEnd/>
            <a:tailEnd/>
          </a:ln>
        </p:spPr>
        <p:txBody>
          <a:bodyPr wrap="square">
            <a:spAutoFit/>
          </a:bodyPr>
          <a:lstStyle/>
          <a:p>
            <a:pPr marL="457200" indent="-457200">
              <a:spcBef>
                <a:spcPct val="50000"/>
              </a:spcBef>
              <a:buFont typeface="+mj-lt"/>
              <a:buAutoNum type="arabicPeriod"/>
            </a:pPr>
            <a:r>
              <a:rPr lang="en-US" sz="2000" dirty="0" smtClean="0"/>
              <a:t>Key space (</a:t>
            </a:r>
            <a:r>
              <a:rPr lang="en-US" sz="2000" dirty="0" smtClean="0">
                <a:latin typeface="Gigi" pitchFamily="82" charset="0"/>
                <a:cs typeface="Calibri" pitchFamily="34" charset="0"/>
              </a:rPr>
              <a:t>  </a:t>
            </a:r>
            <a:r>
              <a:rPr lang="en-US" sz="2000" dirty="0" smtClean="0">
                <a:latin typeface="Comic Sans MS"/>
                <a:cs typeface="Comic Sans MS"/>
              </a:rPr>
              <a:t>K </a:t>
            </a:r>
            <a:r>
              <a:rPr lang="en-US" sz="2000" dirty="0" smtClean="0"/>
              <a:t>):</a:t>
            </a:r>
          </a:p>
        </p:txBody>
      </p:sp>
      <p:sp>
        <p:nvSpPr>
          <p:cNvPr id="26" name="Text Box 7"/>
          <p:cNvSpPr txBox="1">
            <a:spLocks noChangeArrowheads="1"/>
          </p:cNvSpPr>
          <p:nvPr/>
        </p:nvSpPr>
        <p:spPr bwMode="auto">
          <a:xfrm>
            <a:off x="323528" y="2450505"/>
            <a:ext cx="662473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2.  Plain-text (message) space (M):</a:t>
            </a:r>
          </a:p>
        </p:txBody>
      </p:sp>
      <p:sp>
        <p:nvSpPr>
          <p:cNvPr id="29" name="Text Box 7"/>
          <p:cNvSpPr txBox="1">
            <a:spLocks noChangeArrowheads="1"/>
          </p:cNvSpPr>
          <p:nvPr/>
        </p:nvSpPr>
        <p:spPr bwMode="auto">
          <a:xfrm>
            <a:off x="611560" y="3016116"/>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t>Set of all possible “legal” message (i.e. those supported by Mac)</a:t>
            </a:r>
            <a:endParaRPr lang="en-US" sz="1600" dirty="0" smtClean="0">
              <a:solidFill>
                <a:srgbClr val="0000FF"/>
              </a:solidFill>
            </a:endParaRPr>
          </a:p>
        </p:txBody>
      </p:sp>
      <p:sp>
        <p:nvSpPr>
          <p:cNvPr id="31" name="Text Box 7"/>
          <p:cNvSpPr txBox="1">
            <a:spLocks noChangeArrowheads="1"/>
          </p:cNvSpPr>
          <p:nvPr/>
        </p:nvSpPr>
        <p:spPr bwMode="auto">
          <a:xfrm>
            <a:off x="323528" y="3530625"/>
            <a:ext cx="662473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t>3.  Tag space (T):</a:t>
            </a:r>
          </a:p>
        </p:txBody>
      </p:sp>
      <p:sp>
        <p:nvSpPr>
          <p:cNvPr id="35" name="Text Box 7"/>
          <p:cNvSpPr txBox="1">
            <a:spLocks noChangeArrowheads="1"/>
          </p:cNvSpPr>
          <p:nvPr/>
        </p:nvSpPr>
        <p:spPr bwMode="auto">
          <a:xfrm>
            <a:off x="611560" y="4066619"/>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t>Set of all tags output by algorithm Mac</a:t>
            </a:r>
            <a:endParaRPr lang="en-US" sz="1600" dirty="0" smtClean="0">
              <a:solidFill>
                <a:srgbClr val="0000FF"/>
              </a:solidFill>
            </a:endParaRPr>
          </a:p>
        </p:txBody>
      </p:sp>
      <p:sp>
        <p:nvSpPr>
          <p:cNvPr id="36" name="Text Box 7"/>
          <p:cNvSpPr txBox="1">
            <a:spLocks noChangeArrowheads="1"/>
          </p:cNvSpPr>
          <p:nvPr/>
        </p:nvSpPr>
        <p:spPr bwMode="auto">
          <a:xfrm>
            <a:off x="611560" y="4498667"/>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t>The sets  M and  K </a:t>
            </a:r>
            <a:r>
              <a:rPr lang="en-US" sz="1600" dirty="0" smtClean="0">
                <a:solidFill>
                  <a:srgbClr val="0000FF"/>
                </a:solidFill>
              </a:rPr>
              <a:t>together define </a:t>
            </a:r>
            <a:r>
              <a:rPr lang="en-US" sz="1600" dirty="0" smtClean="0"/>
              <a:t>the set T</a:t>
            </a:r>
            <a:endParaRPr lang="en-US" sz="1600" dirty="0" smtClean="0">
              <a:solidFill>
                <a:srgbClr val="0000FF"/>
              </a:solidFill>
            </a:endParaRPr>
          </a:p>
        </p:txBody>
      </p:sp>
      <p:sp>
        <p:nvSpPr>
          <p:cNvPr id="44" name="Text Box 7"/>
          <p:cNvSpPr txBox="1">
            <a:spLocks noChangeArrowheads="1"/>
          </p:cNvSpPr>
          <p:nvPr/>
        </p:nvSpPr>
        <p:spPr bwMode="auto">
          <a:xfrm>
            <a:off x="144016" y="5085184"/>
            <a:ext cx="9036496"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t>Any MAC is defined by specifying (Gen, Mac, </a:t>
            </a:r>
            <a:r>
              <a:rPr lang="en-US" sz="2000" dirty="0" err="1" smtClean="0"/>
              <a:t>Vrfy</a:t>
            </a:r>
            <a:r>
              <a:rPr lang="en-US" sz="2000" dirty="0" smtClean="0"/>
              <a:t>) and M</a:t>
            </a:r>
            <a:endParaRPr lang="en-US" sz="2000" dirty="0" smtClean="0">
              <a:solidFill>
                <a:srgbClr val="0000FF"/>
              </a:solidFill>
            </a:endParaRPr>
          </a:p>
        </p:txBody>
      </p:sp>
      <p:sp>
        <p:nvSpPr>
          <p:cNvPr id="12" name="Text Box 7"/>
          <p:cNvSpPr txBox="1">
            <a:spLocks noChangeArrowheads="1"/>
          </p:cNvSpPr>
          <p:nvPr/>
        </p:nvSpPr>
        <p:spPr bwMode="auto">
          <a:xfrm>
            <a:off x="251520" y="5805264"/>
            <a:ext cx="8856984" cy="584776"/>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Correctness: For every n, every k output by Gen and every message m the following should hold :</a:t>
            </a:r>
            <a:endParaRPr lang="en-US" sz="1600" baseline="-25000" dirty="0" smtClean="0">
              <a:solidFill>
                <a:srgbClr val="0000FF"/>
              </a:solidFill>
            </a:endParaRPr>
          </a:p>
        </p:txBody>
      </p:sp>
      <p:sp>
        <p:nvSpPr>
          <p:cNvPr id="13" name="Text Box 7"/>
          <p:cNvSpPr txBox="1">
            <a:spLocks noChangeArrowheads="1"/>
          </p:cNvSpPr>
          <p:nvPr/>
        </p:nvSpPr>
        <p:spPr bwMode="auto">
          <a:xfrm>
            <a:off x="3275856" y="6287834"/>
            <a:ext cx="2880320" cy="338554"/>
          </a:xfrm>
          <a:prstGeom prst="rect">
            <a:avLst/>
          </a:prstGeom>
          <a:noFill/>
          <a:ln w="9525">
            <a:noFill/>
            <a:miter lim="800000"/>
            <a:headEnd/>
            <a:tailEnd/>
          </a:ln>
        </p:spPr>
        <p:txBody>
          <a:bodyPr wrap="square">
            <a:spAutoFit/>
          </a:bodyPr>
          <a:lstStyle/>
          <a:p>
            <a:pPr>
              <a:spcBef>
                <a:spcPct val="50000"/>
              </a:spcBef>
            </a:pPr>
            <a:r>
              <a:rPr lang="en-US" sz="1600" dirty="0" err="1" smtClean="0"/>
              <a:t>Vrfy</a:t>
            </a:r>
            <a:r>
              <a:rPr lang="en-US" sz="2400" baseline="-25000" dirty="0" err="1" smtClean="0"/>
              <a:t>k</a:t>
            </a:r>
            <a:r>
              <a:rPr lang="en-US" sz="1600" dirty="0" smtClean="0"/>
              <a:t>(m, Mac</a:t>
            </a:r>
            <a:r>
              <a:rPr lang="en-US" sz="2400" baseline="-25000" dirty="0" smtClean="0"/>
              <a:t>k</a:t>
            </a:r>
            <a:r>
              <a:rPr lang="en-US" sz="1600" dirty="0" smtClean="0"/>
              <a:t>(m)) = 1</a:t>
            </a:r>
            <a:endParaRPr lang="en-US" sz="2000" baseline="30000" dirty="0" smtClean="0">
              <a:solidFill>
                <a:srgbClr val="0000FF"/>
              </a:solidFill>
            </a:endParaRPr>
          </a:p>
        </p:txBody>
      </p:sp>
    </p:spTree>
    <p:extLst>
      <p:ext uri="{BB962C8B-B14F-4D97-AF65-F5344CB8AC3E}">
        <p14:creationId xmlns:p14="http://schemas.microsoft.com/office/powerpoint/2010/main" val="3435660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9" grpId="0"/>
      <p:bldP spid="35" grpId="0"/>
      <p:bldP spid="36" grpId="0"/>
      <p:bldP spid="44"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44624"/>
            <a:ext cx="9216578" cy="648072"/>
          </a:xfrm>
          <a:prstGeom prst="rect">
            <a:avLst/>
          </a:prstGeom>
        </p:spPr>
        <p:txBody>
          <a:bodyPr/>
          <a:lstStyle/>
          <a:p>
            <a:pPr algn="ctr">
              <a:defRPr/>
            </a:pPr>
            <a:r>
              <a:rPr lang="en-US" sz="3600" kern="0" dirty="0" smtClean="0">
                <a:solidFill>
                  <a:srgbClr val="009900"/>
                </a:solidFill>
                <a:ea typeface="+mj-ea"/>
                <a:cs typeface="+mj-cs"/>
              </a:rPr>
              <a:t>  Towards Defining Security of MAC</a:t>
            </a:r>
            <a:endParaRPr lang="en-US" sz="3600" kern="0" dirty="0">
              <a:solidFill>
                <a:srgbClr val="009900"/>
              </a:solidFill>
              <a:ea typeface="+mj-ea"/>
              <a:cs typeface="+mj-cs"/>
            </a:endParaRPr>
          </a:p>
        </p:txBody>
      </p:sp>
      <p:pic>
        <p:nvPicPr>
          <p:cNvPr id="30" name="Picture 4"/>
          <p:cNvPicPr>
            <a:picLocks noChangeAspect="1" noChangeArrowheads="1"/>
          </p:cNvPicPr>
          <p:nvPr/>
        </p:nvPicPr>
        <p:blipFill>
          <a:blip r:embed="rId3" cstate="print"/>
          <a:srcRect/>
          <a:stretch>
            <a:fillRect/>
          </a:stretch>
        </p:blipFill>
        <p:spPr bwMode="auto">
          <a:xfrm>
            <a:off x="539552" y="1700808"/>
            <a:ext cx="1152128" cy="1152128"/>
          </a:xfrm>
          <a:prstGeom prst="rect">
            <a:avLst/>
          </a:prstGeom>
          <a:noFill/>
          <a:ln w="9525">
            <a:noFill/>
            <a:miter lim="800000"/>
            <a:headEnd/>
            <a:tailEnd/>
          </a:ln>
        </p:spPr>
      </p:pic>
      <p:sp>
        <p:nvSpPr>
          <p:cNvPr id="5" name="Rectangle 4"/>
          <p:cNvSpPr/>
          <p:nvPr/>
        </p:nvSpPr>
        <p:spPr>
          <a:xfrm>
            <a:off x="395536" y="980728"/>
            <a:ext cx="4572000" cy="369332"/>
          </a:xfrm>
          <a:prstGeom prst="rect">
            <a:avLst/>
          </a:prstGeom>
        </p:spPr>
        <p:txBody>
          <a:bodyPr>
            <a:spAutoFit/>
          </a:bodyPr>
          <a:lstStyle/>
          <a:p>
            <a:r>
              <a:rPr lang="en-US" dirty="0" smtClean="0"/>
              <a:t>Two components of a security definition:</a:t>
            </a:r>
            <a:endParaRPr lang="en-US" dirty="0"/>
          </a:p>
        </p:txBody>
      </p:sp>
      <p:sp>
        <p:nvSpPr>
          <p:cNvPr id="23" name="Rectangle 22"/>
          <p:cNvSpPr/>
          <p:nvPr/>
        </p:nvSpPr>
        <p:spPr>
          <a:xfrm>
            <a:off x="1619672" y="4797152"/>
            <a:ext cx="1008112" cy="369332"/>
          </a:xfrm>
          <a:prstGeom prst="rect">
            <a:avLst/>
          </a:prstGeom>
        </p:spPr>
        <p:txBody>
          <a:bodyPr wrap="square">
            <a:spAutoFit/>
          </a:bodyPr>
          <a:lstStyle/>
          <a:p>
            <a:r>
              <a:rPr lang="en-US" dirty="0" smtClean="0">
                <a:solidFill>
                  <a:srgbClr val="0000FF"/>
                </a:solidFill>
              </a:rPr>
              <a:t>Break:</a:t>
            </a:r>
            <a:endParaRPr lang="en-US" dirty="0">
              <a:solidFill>
                <a:srgbClr val="0000FF"/>
              </a:solidFill>
            </a:endParaRPr>
          </a:p>
        </p:txBody>
      </p:sp>
      <p:sp>
        <p:nvSpPr>
          <p:cNvPr id="24" name="Rectangle 23"/>
          <p:cNvSpPr/>
          <p:nvPr/>
        </p:nvSpPr>
        <p:spPr>
          <a:xfrm>
            <a:off x="1475656" y="1425550"/>
            <a:ext cx="7344816" cy="369332"/>
          </a:xfrm>
          <a:prstGeom prst="rect">
            <a:avLst/>
          </a:prstGeom>
        </p:spPr>
        <p:txBody>
          <a:bodyPr wrap="square">
            <a:spAutoFit/>
          </a:bodyPr>
          <a:lstStyle/>
          <a:p>
            <a:r>
              <a:rPr lang="en-US" dirty="0" smtClean="0">
                <a:solidFill>
                  <a:srgbClr val="FF0000"/>
                </a:solidFill>
              </a:rPr>
              <a:t>Threat:</a:t>
            </a:r>
            <a:endParaRPr lang="en-US" dirty="0"/>
          </a:p>
        </p:txBody>
      </p:sp>
      <p:pic>
        <p:nvPicPr>
          <p:cNvPr id="25" name="Picture 24"/>
          <p:cNvPicPr>
            <a:picLocks noChangeAspect="1"/>
          </p:cNvPicPr>
          <p:nvPr/>
        </p:nvPicPr>
        <p:blipFill>
          <a:blip r:embed="rId4"/>
          <a:stretch>
            <a:fillRect/>
          </a:stretch>
        </p:blipFill>
        <p:spPr>
          <a:xfrm>
            <a:off x="632739" y="5229200"/>
            <a:ext cx="1490989" cy="1152128"/>
          </a:xfrm>
          <a:prstGeom prst="rect">
            <a:avLst/>
          </a:prstGeom>
        </p:spPr>
      </p:pic>
      <p:sp>
        <p:nvSpPr>
          <p:cNvPr id="7" name="Rectangle 6"/>
          <p:cNvSpPr/>
          <p:nvPr/>
        </p:nvSpPr>
        <p:spPr>
          <a:xfrm>
            <a:off x="2411760" y="1425550"/>
            <a:ext cx="6480720" cy="369332"/>
          </a:xfrm>
          <a:prstGeom prst="rect">
            <a:avLst/>
          </a:prstGeom>
        </p:spPr>
        <p:txBody>
          <a:bodyPr wrap="square">
            <a:spAutoFit/>
          </a:bodyPr>
          <a:lstStyle/>
          <a:p>
            <a:r>
              <a:rPr lang="en-US" dirty="0" smtClean="0"/>
              <a:t>&gt;</a:t>
            </a:r>
            <a:r>
              <a:rPr lang="en-US" dirty="0"/>
              <a:t>&gt; </a:t>
            </a:r>
            <a:r>
              <a:rPr lang="en-US" dirty="0" smtClean="0"/>
              <a:t>Computationally Bounded / negligible success prob.</a:t>
            </a:r>
          </a:p>
        </p:txBody>
      </p:sp>
      <p:sp>
        <p:nvSpPr>
          <p:cNvPr id="8" name="Rectangle 7"/>
          <p:cNvSpPr/>
          <p:nvPr/>
        </p:nvSpPr>
        <p:spPr>
          <a:xfrm>
            <a:off x="2483768" y="4820959"/>
            <a:ext cx="6336704" cy="1200329"/>
          </a:xfrm>
          <a:prstGeom prst="rect">
            <a:avLst/>
          </a:prstGeom>
        </p:spPr>
        <p:txBody>
          <a:bodyPr wrap="square">
            <a:spAutoFit/>
          </a:bodyPr>
          <a:lstStyle/>
          <a:p>
            <a:r>
              <a:rPr lang="en-US" dirty="0" smtClean="0"/>
              <a:t>&gt;</a:t>
            </a:r>
            <a:r>
              <a:rPr lang="en-US" dirty="0"/>
              <a:t>&gt; </a:t>
            </a:r>
            <a:r>
              <a:rPr lang="en-US" dirty="0" smtClean="0"/>
              <a:t>New (</a:t>
            </a:r>
            <a:r>
              <a:rPr lang="en-US" dirty="0" err="1" smtClean="0"/>
              <a:t>m,t</a:t>
            </a:r>
            <a:r>
              <a:rPr lang="en-US" dirty="0" smtClean="0"/>
              <a:t>) pair such that </a:t>
            </a:r>
            <a:r>
              <a:rPr lang="en-US" dirty="0" err="1" smtClean="0"/>
              <a:t>adv</a:t>
            </a:r>
            <a:r>
              <a:rPr lang="en-US" dirty="0" smtClean="0"/>
              <a:t> has not seen a tag on m </a:t>
            </a:r>
          </a:p>
          <a:p>
            <a:endParaRPr lang="en-US" dirty="0" smtClean="0"/>
          </a:p>
          <a:p>
            <a:r>
              <a:rPr lang="en-US" dirty="0" smtClean="0"/>
              <a:t>&gt;</a:t>
            </a:r>
            <a:r>
              <a:rPr lang="en-US" dirty="0"/>
              <a:t>&gt; </a:t>
            </a:r>
            <a:r>
              <a:rPr lang="en-US" dirty="0" smtClean="0"/>
              <a:t>New (</a:t>
            </a:r>
            <a:r>
              <a:rPr lang="en-US" dirty="0" err="1" smtClean="0"/>
              <a:t>m,t</a:t>
            </a:r>
            <a:r>
              <a:rPr lang="en-US" dirty="0" smtClean="0"/>
              <a:t>) such that </a:t>
            </a:r>
            <a:r>
              <a:rPr lang="en-US" dirty="0" err="1" smtClean="0"/>
              <a:t>adv</a:t>
            </a:r>
            <a:r>
              <a:rPr lang="en-US" dirty="0" smtClean="0"/>
              <a:t> has not seen (</a:t>
            </a:r>
            <a:r>
              <a:rPr lang="en-US" dirty="0" err="1" smtClean="0"/>
              <a:t>m,t</a:t>
            </a:r>
            <a:r>
              <a:rPr lang="en-US" dirty="0" smtClean="0"/>
              <a:t>) before–- stronger notion</a:t>
            </a:r>
            <a:endParaRPr lang="en-US" dirty="0"/>
          </a:p>
        </p:txBody>
      </p:sp>
      <p:sp>
        <p:nvSpPr>
          <p:cNvPr id="2" name="Rectangle 1"/>
          <p:cNvSpPr/>
          <p:nvPr/>
        </p:nvSpPr>
        <p:spPr>
          <a:xfrm>
            <a:off x="2412776" y="2276872"/>
            <a:ext cx="6767736" cy="369332"/>
          </a:xfrm>
          <a:prstGeom prst="rect">
            <a:avLst/>
          </a:prstGeom>
        </p:spPr>
        <p:txBody>
          <a:bodyPr wrap="square">
            <a:spAutoFit/>
          </a:bodyPr>
          <a:lstStyle/>
          <a:p>
            <a:r>
              <a:rPr lang="en-US" dirty="0"/>
              <a:t>&gt;&gt; What kind of attacks he can mount</a:t>
            </a:r>
            <a:r>
              <a:rPr lang="en-US" dirty="0" smtClean="0"/>
              <a:t>?</a:t>
            </a:r>
          </a:p>
        </p:txBody>
      </p:sp>
      <p:sp>
        <p:nvSpPr>
          <p:cNvPr id="3" name="Rectangle 2"/>
          <p:cNvSpPr/>
          <p:nvPr/>
        </p:nvSpPr>
        <p:spPr>
          <a:xfrm>
            <a:off x="2699792" y="2708920"/>
            <a:ext cx="6264696" cy="738664"/>
          </a:xfrm>
          <a:prstGeom prst="rect">
            <a:avLst/>
          </a:prstGeom>
        </p:spPr>
        <p:txBody>
          <a:bodyPr wrap="square">
            <a:spAutoFit/>
          </a:bodyPr>
          <a:lstStyle/>
          <a:p>
            <a:pPr marL="285750" indent="-285750">
              <a:buFont typeface="Wingdings" charset="2"/>
              <a:buChar char="q"/>
            </a:pPr>
            <a:r>
              <a:rPr lang="en-US" sz="1400" dirty="0" smtClean="0">
                <a:solidFill>
                  <a:srgbClr val="0000FF"/>
                </a:solidFill>
              </a:rPr>
              <a:t>Chosen </a:t>
            </a:r>
            <a:r>
              <a:rPr lang="en-US" sz="1400" dirty="0">
                <a:solidFill>
                  <a:srgbClr val="0000FF"/>
                </a:solidFill>
              </a:rPr>
              <a:t>Message Attack (CMA) </a:t>
            </a:r>
            <a:r>
              <a:rPr lang="en-US" sz="1400" dirty="0"/>
              <a:t>--- in spirit of </a:t>
            </a:r>
            <a:r>
              <a:rPr lang="en-US" sz="1400" dirty="0" smtClean="0"/>
              <a:t>CPA; models the fact that </a:t>
            </a:r>
            <a:r>
              <a:rPr lang="en-US" sz="1400" dirty="0" err="1" smtClean="0"/>
              <a:t>adv</a:t>
            </a:r>
            <a:r>
              <a:rPr lang="en-US" sz="1400" dirty="0" smtClean="0"/>
              <a:t> can influence the honest parties to authenticate a message of its choice.</a:t>
            </a:r>
          </a:p>
        </p:txBody>
      </p:sp>
      <p:sp>
        <p:nvSpPr>
          <p:cNvPr id="4" name="Rectangle 3"/>
          <p:cNvSpPr/>
          <p:nvPr/>
        </p:nvSpPr>
        <p:spPr>
          <a:xfrm>
            <a:off x="2699792" y="3555593"/>
            <a:ext cx="6336704" cy="738664"/>
          </a:xfrm>
          <a:prstGeom prst="rect">
            <a:avLst/>
          </a:prstGeom>
        </p:spPr>
        <p:txBody>
          <a:bodyPr wrap="square">
            <a:spAutoFit/>
          </a:bodyPr>
          <a:lstStyle/>
          <a:p>
            <a:pPr marL="285750" indent="-285750">
              <a:buFont typeface="Wingdings" charset="2"/>
              <a:buChar char="q"/>
            </a:pPr>
            <a:r>
              <a:rPr lang="en-US" sz="1400" dirty="0">
                <a:solidFill>
                  <a:srgbClr val="0000FF"/>
                </a:solidFill>
              </a:rPr>
              <a:t>Chosen Message and Verification Attack (CMVA) </a:t>
            </a:r>
            <a:r>
              <a:rPr lang="en-US" sz="1400" dirty="0"/>
              <a:t>--- in spirit of CCA models the fact that the </a:t>
            </a:r>
            <a:r>
              <a:rPr lang="en-US" sz="1400" dirty="0" err="1"/>
              <a:t>adv</a:t>
            </a:r>
            <a:r>
              <a:rPr lang="en-US" sz="1400" dirty="0"/>
              <a:t> can influence the honest parties to authenticate messages and verify tag, message pair of its choice.  </a:t>
            </a:r>
          </a:p>
        </p:txBody>
      </p:sp>
      <p:sp>
        <p:nvSpPr>
          <p:cNvPr id="6" name="Rectangle 5"/>
          <p:cNvSpPr/>
          <p:nvPr/>
        </p:nvSpPr>
        <p:spPr>
          <a:xfrm>
            <a:off x="2411760" y="1844824"/>
            <a:ext cx="4572000" cy="369332"/>
          </a:xfrm>
          <a:prstGeom prst="rect">
            <a:avLst/>
          </a:prstGeom>
        </p:spPr>
        <p:txBody>
          <a:bodyPr>
            <a:spAutoFit/>
          </a:bodyPr>
          <a:lstStyle/>
          <a:p>
            <a:r>
              <a:rPr lang="en-US" dirty="0" smtClean="0"/>
              <a:t>&gt;</a:t>
            </a:r>
            <a:r>
              <a:rPr lang="en-US" dirty="0"/>
              <a:t>&gt; Randomized</a:t>
            </a:r>
          </a:p>
        </p:txBody>
      </p:sp>
    </p:spTree>
    <p:extLst>
      <p:ext uri="{BB962C8B-B14F-4D97-AF65-F5344CB8AC3E}">
        <p14:creationId xmlns:p14="http://schemas.microsoft.com/office/powerpoint/2010/main" val="312511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3"/>
                                        </p:tgtEl>
                                        <p:attrNameLst>
                                          <p:attrName>fillcolor</p:attrName>
                                        </p:attrNameLst>
                                      </p:cBhvr>
                                      <p:to>
                                        <a:schemeClr val="folHlink"/>
                                      </p:to>
                                    </p:animClr>
                                    <p:set>
                                      <p:cBhvr>
                                        <p:cTn id="39" dur="2000" fill="hold"/>
                                        <p:tgtEl>
                                          <p:spTgt spid="3"/>
                                        </p:tgtEl>
                                        <p:attrNameLst>
                                          <p:attrName>fill.type</p:attrName>
                                        </p:attrNameLst>
                                      </p:cBhvr>
                                      <p:to>
                                        <p:strVal val="solid"/>
                                      </p:to>
                                    </p:set>
                                    <p:set>
                                      <p:cBhvr>
                                        <p:cTn id="40" dur="2000" fill="hold"/>
                                        <p:tgtEl>
                                          <p:spTgt spid="3"/>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P spid="7" grpId="0"/>
      <p:bldP spid="8" grpId="0"/>
      <p:bldP spid="2" grpId="0"/>
      <p:bldP spid="3" grpId="0"/>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ea typeface="+mj-ea"/>
                <a:cs typeface="+mj-cs"/>
              </a:rPr>
              <a:t>MAC Experiment</a:t>
            </a:r>
            <a:endParaRPr lang="en-US" sz="3000" kern="0" dirty="0">
              <a:solidFill>
                <a:srgbClr val="009900"/>
              </a:solidFill>
              <a:ea typeface="+mj-ea"/>
              <a:cs typeface="+mj-cs"/>
            </a:endParaRPr>
          </a:p>
        </p:txBody>
      </p:sp>
      <p:grpSp>
        <p:nvGrpSpPr>
          <p:cNvPr id="59"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Experiment Mac-forge       (n)</a:t>
              </a:r>
              <a:endParaRPr lang="en-US" sz="1600" dirty="0" smtClean="0">
                <a:solidFill>
                  <a:srgbClr val="0000FF"/>
                </a:solidFill>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 </a:t>
            </a:r>
            <a:r>
              <a:rPr lang="en-US" sz="1600" dirty="0" smtClean="0"/>
              <a:t>(Gen, Mac, </a:t>
            </a:r>
            <a:r>
              <a:rPr lang="en-US" sz="1600" dirty="0" err="1" smtClean="0"/>
              <a:t>Vrfy</a:t>
            </a:r>
            <a:r>
              <a:rPr lang="en-US" sz="1600" dirty="0" smtClean="0"/>
              <a:t>),  n</a:t>
            </a:r>
            <a:endParaRPr lang="en-US" sz="1600" dirty="0" smtClean="0">
              <a:solidFill>
                <a:srgbClr val="0000FF"/>
              </a:solidFill>
            </a:endParaRPr>
          </a:p>
        </p:txBody>
      </p:sp>
      <p:grpSp>
        <p:nvGrpSpPr>
          <p:cNvPr id="74"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I can break </a:t>
              </a:r>
              <a:endParaRPr lang="en-US" sz="1600" dirty="0" smtClean="0">
                <a:solidFill>
                  <a:srgbClr val="0000FF"/>
                </a:solidFill>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Run time: Poly(n)</a:t>
              </a:r>
              <a:endParaRPr lang="en-US" sz="1600" dirty="0" smtClean="0">
                <a:solidFill>
                  <a:srgbClr val="0000FF"/>
                </a:solidFill>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Attacker A</a:t>
              </a:r>
              <a:endParaRPr lang="en-US" sz="1600" dirty="0" smtClean="0">
                <a:solidFill>
                  <a:srgbClr val="0000FF"/>
                </a:solidFill>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Let me verify</a:t>
            </a:r>
            <a:endParaRPr lang="en-US" sz="1600" dirty="0" smtClean="0">
              <a:solidFill>
                <a:srgbClr val="0000FF"/>
              </a:solidFill>
            </a:endParaRPr>
          </a:p>
        </p:txBody>
      </p:sp>
      <p:sp>
        <p:nvSpPr>
          <p:cNvPr id="78" name="Text Box 7"/>
          <p:cNvSpPr txBox="1">
            <a:spLocks noChangeArrowheads="1"/>
          </p:cNvSpPr>
          <p:nvPr/>
        </p:nvSpPr>
        <p:spPr bwMode="auto">
          <a:xfrm>
            <a:off x="35496" y="5373216"/>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ym typeface="Symbol"/>
              </a:rPr>
              <a:t>Training phase :</a:t>
            </a:r>
            <a:endParaRPr lang="en-US" sz="1600" baseline="-25000" dirty="0" smtClean="0">
              <a:solidFill>
                <a:srgbClr val="0000FF"/>
              </a:solidFill>
            </a:endParaRPr>
          </a:p>
        </p:txBody>
      </p:sp>
      <p:sp>
        <p:nvSpPr>
          <p:cNvPr id="79" name="Text Box 7"/>
          <p:cNvSpPr txBox="1">
            <a:spLocks noChangeArrowheads="1"/>
          </p:cNvSpPr>
          <p:nvPr/>
        </p:nvSpPr>
        <p:spPr bwMode="auto">
          <a:xfrm>
            <a:off x="395536" y="5754742"/>
            <a:ext cx="84969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A gets tag for several messages of its choice adaptively --- </a:t>
            </a:r>
            <a:r>
              <a:rPr lang="en-US" sz="1600" dirty="0" smtClean="0">
                <a:solidFill>
                  <a:srgbClr val="0000FF"/>
                </a:solidFill>
                <a:sym typeface="Symbol"/>
              </a:rPr>
              <a:t>access to Mac-oracle</a:t>
            </a:r>
            <a:endParaRPr lang="en-US" sz="1600" baseline="-25000" dirty="0" smtClean="0">
              <a:solidFill>
                <a:srgbClr val="0000FF"/>
              </a:solidFill>
            </a:endParaRPr>
          </a:p>
        </p:txBody>
      </p:sp>
      <p:grpSp>
        <p:nvGrpSpPr>
          <p:cNvPr id="88" name="Group 87"/>
          <p:cNvGrpSpPr/>
          <p:nvPr/>
        </p:nvGrpSpPr>
        <p:grpSpPr>
          <a:xfrm>
            <a:off x="2482607" y="2298358"/>
            <a:ext cx="3745577" cy="338554"/>
            <a:chOff x="2482607" y="2298358"/>
            <a:chExt cx="3745577" cy="338554"/>
          </a:xfrm>
        </p:grpSpPr>
        <p:cxnSp>
          <p:nvCxnSpPr>
            <p:cNvPr id="81" name="Straight Connector 80"/>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Plz</a:t>
              </a:r>
              <a:r>
                <a:rPr lang="en-US" sz="1600" dirty="0" smtClean="0"/>
                <a:t> give me the tag for m</a:t>
              </a:r>
              <a:r>
                <a:rPr lang="en-US" sz="1600" baseline="-25000" dirty="0" smtClean="0"/>
                <a:t>1</a:t>
              </a:r>
              <a:endParaRPr lang="en-US" sz="1600" baseline="-25000" dirty="0" smtClean="0">
                <a:solidFill>
                  <a:srgbClr val="0000FF"/>
                </a:solidFill>
              </a:endParaRPr>
            </a:p>
          </p:txBody>
        </p:sp>
      </p:grpSp>
      <p:grpSp>
        <p:nvGrpSpPr>
          <p:cNvPr id="83"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Gen(1</a:t>
              </a:r>
              <a:r>
                <a:rPr lang="en-US" sz="1600" baseline="30000" dirty="0" smtClean="0"/>
                <a:t>n</a:t>
              </a:r>
              <a:r>
                <a:rPr lang="en-US" sz="1600" dirty="0" smtClean="0"/>
                <a:t>)</a:t>
              </a:r>
              <a:endParaRPr lang="en-US" sz="1600" dirty="0" smtClean="0">
                <a:solidFill>
                  <a:srgbClr val="0000FF"/>
                </a:solidFill>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k</a:t>
            </a:r>
            <a:endParaRPr lang="en-US" sz="1600" dirty="0" smtClean="0">
              <a:solidFill>
                <a:srgbClr val="0000FF"/>
              </a:solidFill>
            </a:endParaRPr>
          </a:p>
        </p:txBody>
      </p:sp>
      <p:grpSp>
        <p:nvGrpSpPr>
          <p:cNvPr id="96" name="Group 95"/>
          <p:cNvGrpSpPr/>
          <p:nvPr/>
        </p:nvGrpSpPr>
        <p:grpSpPr>
          <a:xfrm>
            <a:off x="2483768" y="2780928"/>
            <a:ext cx="3385537" cy="405415"/>
            <a:chOff x="2483768" y="2780928"/>
            <a:chExt cx="3385537" cy="405415"/>
          </a:xfrm>
        </p:grpSpPr>
        <p:cxnSp>
          <p:nvCxnSpPr>
            <p:cNvPr id="90" name="Straight Connector 89"/>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3"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t</a:t>
              </a:r>
              <a:r>
                <a:rPr lang="en-US" sz="2000" baseline="-25000" dirty="0" smtClean="0"/>
                <a:t>1</a:t>
              </a:r>
              <a:r>
                <a:rPr lang="en-US" sz="1600" dirty="0" smtClean="0"/>
                <a:t> </a:t>
              </a:r>
              <a:r>
                <a:rPr lang="en-US" sz="1600" dirty="0" smtClean="0">
                  <a:sym typeface="Symbol"/>
                </a:rPr>
                <a:t> Mac</a:t>
              </a:r>
              <a:r>
                <a:rPr lang="en-US" sz="2400" baseline="-25000" dirty="0" smtClean="0">
                  <a:sym typeface="Symbol"/>
                </a:rPr>
                <a:t>k</a:t>
              </a:r>
              <a:r>
                <a:rPr lang="en-US" sz="1600" dirty="0" smtClean="0">
                  <a:sym typeface="Symbol"/>
                </a:rPr>
                <a:t>(m</a:t>
              </a:r>
              <a:r>
                <a:rPr lang="en-US" sz="2000" baseline="-25000" dirty="0" smtClean="0">
                  <a:sym typeface="Symbol"/>
                </a:rPr>
                <a:t>1</a:t>
              </a:r>
              <a:r>
                <a:rPr lang="en-US" sz="1600" dirty="0" smtClean="0">
                  <a:sym typeface="Symbol"/>
                </a:rPr>
                <a:t>)</a:t>
              </a:r>
              <a:endParaRPr lang="en-US" sz="1600" baseline="-25000" dirty="0" smtClean="0">
                <a:solidFill>
                  <a:srgbClr val="0000FF"/>
                </a:solidFill>
              </a:endParaRPr>
            </a:p>
          </p:txBody>
        </p:sp>
      </p:grpSp>
      <p:cxnSp>
        <p:nvCxnSpPr>
          <p:cNvPr id="30" name="Straight Connector 29"/>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2482607" y="2276872"/>
            <a:ext cx="3745577" cy="338554"/>
            <a:chOff x="2482607" y="2298358"/>
            <a:chExt cx="3745577" cy="338554"/>
          </a:xfrm>
        </p:grpSpPr>
        <p:cxnSp>
          <p:nvCxnSpPr>
            <p:cNvPr id="34" name="Straight Connector 33"/>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Plz</a:t>
              </a:r>
              <a:r>
                <a:rPr lang="en-US" sz="1600" dirty="0" smtClean="0"/>
                <a:t> give me the tag for m</a:t>
              </a:r>
              <a:r>
                <a:rPr lang="en-US" sz="1600" baseline="-25000" dirty="0"/>
                <a:t>2</a:t>
              </a:r>
              <a:endParaRPr lang="en-US" sz="1600" baseline="-25000" dirty="0" smtClean="0">
                <a:solidFill>
                  <a:srgbClr val="0000FF"/>
                </a:solidFill>
              </a:endParaRPr>
            </a:p>
          </p:txBody>
        </p:sp>
      </p:grpSp>
      <p:grpSp>
        <p:nvGrpSpPr>
          <p:cNvPr id="36" name="Group 35"/>
          <p:cNvGrpSpPr/>
          <p:nvPr/>
        </p:nvGrpSpPr>
        <p:grpSpPr>
          <a:xfrm>
            <a:off x="2483768" y="2759442"/>
            <a:ext cx="3385537" cy="405415"/>
            <a:chOff x="2483768" y="2780928"/>
            <a:chExt cx="3385537" cy="405415"/>
          </a:xfrm>
        </p:grpSpPr>
        <p:cxnSp>
          <p:nvCxnSpPr>
            <p:cNvPr id="37" name="Straight Connector 36"/>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t</a:t>
              </a:r>
              <a:r>
                <a:rPr lang="en-US" sz="2000" baseline="-25000" dirty="0"/>
                <a:t>2</a:t>
              </a:r>
              <a:r>
                <a:rPr lang="en-US" sz="1600" dirty="0" smtClean="0"/>
                <a:t> </a:t>
              </a:r>
              <a:r>
                <a:rPr lang="en-US" sz="1600" dirty="0" smtClean="0">
                  <a:sym typeface="Symbol"/>
                </a:rPr>
                <a:t> Mac</a:t>
              </a:r>
              <a:r>
                <a:rPr lang="en-US" sz="2400" baseline="-25000" dirty="0" smtClean="0">
                  <a:sym typeface="Symbol"/>
                </a:rPr>
                <a:t>k</a:t>
              </a:r>
              <a:r>
                <a:rPr lang="en-US" sz="1600" dirty="0" smtClean="0">
                  <a:sym typeface="Symbol"/>
                </a:rPr>
                <a:t>(m</a:t>
              </a:r>
              <a:r>
                <a:rPr lang="en-US" sz="2000" baseline="-25000" dirty="0">
                  <a:sym typeface="Symbol"/>
                </a:rPr>
                <a:t>2</a:t>
              </a:r>
              <a:r>
                <a:rPr lang="en-US" sz="1600" dirty="0" smtClean="0">
                  <a:sym typeface="Symbol"/>
                </a:rPr>
                <a:t>)</a:t>
              </a:r>
              <a:endParaRPr lang="en-US" sz="1600" baseline="-25000" dirty="0" smtClean="0">
                <a:solidFill>
                  <a:srgbClr val="0000FF"/>
                </a:solidFill>
              </a:endParaRPr>
            </a:p>
          </p:txBody>
        </p:sp>
      </p:grpSp>
      <p:grpSp>
        <p:nvGrpSpPr>
          <p:cNvPr id="39" name="Group 38"/>
          <p:cNvGrpSpPr/>
          <p:nvPr/>
        </p:nvGrpSpPr>
        <p:grpSpPr>
          <a:xfrm>
            <a:off x="2483768" y="2276872"/>
            <a:ext cx="3745577" cy="338554"/>
            <a:chOff x="2482607" y="2298358"/>
            <a:chExt cx="3745577" cy="338554"/>
          </a:xfrm>
        </p:grpSpPr>
        <p:cxnSp>
          <p:nvCxnSpPr>
            <p:cNvPr id="40" name="Straight Connector 39"/>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Plz</a:t>
              </a:r>
              <a:r>
                <a:rPr lang="en-US" sz="1600" dirty="0" smtClean="0"/>
                <a:t> give me the tag for m</a:t>
              </a:r>
              <a:r>
                <a:rPr lang="en-US" sz="1600" baseline="-25000" dirty="0"/>
                <a:t>l</a:t>
              </a:r>
              <a:endParaRPr lang="en-US" sz="1600" baseline="-25000" dirty="0" smtClean="0">
                <a:solidFill>
                  <a:srgbClr val="0000FF"/>
                </a:solidFill>
              </a:endParaRPr>
            </a:p>
          </p:txBody>
        </p:sp>
      </p:grpSp>
      <p:grpSp>
        <p:nvGrpSpPr>
          <p:cNvPr id="42" name="Group 41"/>
          <p:cNvGrpSpPr/>
          <p:nvPr/>
        </p:nvGrpSpPr>
        <p:grpSpPr>
          <a:xfrm>
            <a:off x="2484929" y="2759442"/>
            <a:ext cx="3385537" cy="405415"/>
            <a:chOff x="2483768" y="2780928"/>
            <a:chExt cx="3385537" cy="405415"/>
          </a:xfrm>
        </p:grpSpPr>
        <p:cxnSp>
          <p:nvCxnSpPr>
            <p:cNvPr id="43" name="Straight Connector 42"/>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t>t</a:t>
              </a:r>
              <a:r>
                <a:rPr lang="en-US" sz="2000" baseline="-25000" dirty="0" err="1"/>
                <a:t>l</a:t>
              </a:r>
              <a:r>
                <a:rPr lang="en-US" sz="1600" dirty="0" smtClean="0"/>
                <a:t> </a:t>
              </a:r>
              <a:r>
                <a:rPr lang="en-US" sz="1600" dirty="0" smtClean="0">
                  <a:sym typeface="Symbol"/>
                </a:rPr>
                <a:t> Mac</a:t>
              </a:r>
              <a:r>
                <a:rPr lang="en-US" sz="2400" baseline="-25000" dirty="0" smtClean="0">
                  <a:sym typeface="Symbol"/>
                </a:rPr>
                <a:t>k</a:t>
              </a:r>
              <a:r>
                <a:rPr lang="en-US" sz="1600" dirty="0" smtClean="0">
                  <a:sym typeface="Symbol"/>
                </a:rPr>
                <a:t>(m</a:t>
              </a:r>
              <a:r>
                <a:rPr lang="en-US" sz="2000" baseline="-25000" dirty="0">
                  <a:sym typeface="Symbol"/>
                </a:rPr>
                <a:t>l</a:t>
              </a:r>
              <a:r>
                <a:rPr lang="en-US" sz="1600" dirty="0" smtClean="0">
                  <a:sym typeface="Symbol"/>
                </a:rPr>
                <a:t>)</a:t>
              </a:r>
              <a:endParaRPr lang="en-US" sz="1600" baseline="-25000" dirty="0" smtClean="0">
                <a:solidFill>
                  <a:srgbClr val="0000FF"/>
                </a:solidFill>
              </a:endParaRPr>
            </a:p>
          </p:txBody>
        </p:sp>
      </p:grpSp>
    </p:spTree>
    <p:extLst>
      <p:ext uri="{BB962C8B-B14F-4D97-AF65-F5344CB8AC3E}">
        <p14:creationId xmlns:p14="http://schemas.microsoft.com/office/powerpoint/2010/main" val="755593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500"/>
                                        <p:tgtEl>
                                          <p:spTgt spid="83"/>
                                        </p:tgtEl>
                                      </p:cBhvr>
                                    </p:animEffect>
                                  </p:childTnLst>
                                </p:cTn>
                              </p:par>
                              <p:par>
                                <p:cTn id="8" presetID="3" presetClass="entr" presetSubtype="1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blinds(horizontal)">
                                      <p:cBhvr>
                                        <p:cTn id="10" dur="500"/>
                                        <p:tgtEl>
                                          <p:spTgt spid="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blinds(horizontal)">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linds(horizontal)">
                                      <p:cBhvr>
                                        <p:cTn id="18" dur="500"/>
                                        <p:tgtEl>
                                          <p:spTgt spid="88"/>
                                        </p:tgtEl>
                                      </p:cBhvr>
                                    </p:animEffect>
                                  </p:childTnLst>
                                </p:cTn>
                              </p:par>
                              <p:par>
                                <p:cTn id="19" presetID="3" presetClass="entr" presetSubtype="1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blinds(horizontal)">
                                      <p:cBhvr>
                                        <p:cTn id="21" dur="500"/>
                                        <p:tgtEl>
                                          <p:spTgt spid="9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linds(horizontal)">
                                      <p:cBhvr>
                                        <p:cTn id="29" dur="500"/>
                                        <p:tgtEl>
                                          <p:spTgt spid="36"/>
                                        </p:tgtEl>
                                      </p:cBhvr>
                                    </p:animEffect>
                                  </p:childTnLst>
                                </p:cTn>
                              </p:par>
                              <p:par>
                                <p:cTn id="30" presetID="1" presetClass="exit" presetSubtype="0" fill="hold" nodeType="withEffect">
                                  <p:stCondLst>
                                    <p:cond delay="0"/>
                                  </p:stCondLst>
                                  <p:childTnLst>
                                    <p:set>
                                      <p:cBhvr>
                                        <p:cTn id="31" dur="1" fill="hold">
                                          <p:stCondLst>
                                            <p:cond delay="0"/>
                                          </p:stCondLst>
                                        </p:cTn>
                                        <p:tgtEl>
                                          <p:spTgt spid="8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9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linds(horizontal)">
                                      <p:cBhvr>
                                        <p:cTn id="38" dur="500"/>
                                        <p:tgtEl>
                                          <p:spTgt spid="39"/>
                                        </p:tgtEl>
                                      </p:cBhvr>
                                    </p:animEffect>
                                  </p:childTnLst>
                                </p:cTn>
                              </p:par>
                              <p:par>
                                <p:cTn id="39" presetID="3"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linds(horizontal)">
                                      <p:cBhvr>
                                        <p:cTn id="41" dur="500"/>
                                        <p:tgtEl>
                                          <p:spTgt spid="42"/>
                                        </p:tgtEl>
                                      </p:cBhvr>
                                    </p:animEffect>
                                  </p:childTnLst>
                                </p:cTn>
                              </p:par>
                              <p:par>
                                <p:cTn id="42" presetID="1" presetClass="exit" presetSubtype="0" fill="hold" nodeType="withEffect">
                                  <p:stCondLst>
                                    <p:cond delay="0"/>
                                  </p:stCondLst>
                                  <p:childTnLst>
                                    <p:set>
                                      <p:cBhvr>
                                        <p:cTn id="43" dur="1" fill="hold">
                                          <p:stCondLst>
                                            <p:cond delay="0"/>
                                          </p:stCondLst>
                                        </p:cTn>
                                        <p:tgtEl>
                                          <p:spTgt spid="3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ea typeface="+mj-ea"/>
                <a:cs typeface="+mj-cs"/>
              </a:rPr>
              <a:t>MAC Authentication Experiment</a:t>
            </a:r>
            <a:endParaRPr lang="en-US" sz="3000" kern="0" dirty="0">
              <a:solidFill>
                <a:srgbClr val="009900"/>
              </a:solidFill>
              <a:ea typeface="+mj-ea"/>
              <a:cs typeface="+mj-cs"/>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Experiment Mac-forge       (n)</a:t>
              </a:r>
              <a:endParaRPr lang="en-US" sz="1600" dirty="0" smtClean="0">
                <a:solidFill>
                  <a:srgbClr val="0000FF"/>
                </a:solidFill>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 </a:t>
            </a:r>
            <a:r>
              <a:rPr lang="en-US" sz="1600" dirty="0" smtClean="0"/>
              <a:t>(Gen, Mac, </a:t>
            </a:r>
            <a:r>
              <a:rPr lang="en-US" sz="1600" dirty="0" err="1" smtClean="0"/>
              <a:t>Vrfy</a:t>
            </a:r>
            <a:r>
              <a:rPr lang="en-US" sz="1600" dirty="0" smtClean="0"/>
              <a:t>),  n</a:t>
            </a:r>
            <a:endParaRPr lang="en-US" sz="1600" dirty="0" smtClean="0">
              <a:solidFill>
                <a:srgbClr val="0000FF"/>
              </a:solidFill>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I can break </a:t>
              </a:r>
              <a:endParaRPr lang="en-US" sz="1600" dirty="0" smtClean="0">
                <a:solidFill>
                  <a:srgbClr val="0000FF"/>
                </a:solidFill>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Run time: Poly(n)</a:t>
              </a:r>
              <a:endParaRPr lang="en-US" sz="1600" dirty="0" smtClean="0">
                <a:solidFill>
                  <a:srgbClr val="0000FF"/>
                </a:solidFill>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Attacker A</a:t>
              </a:r>
              <a:endParaRPr lang="en-US" sz="1600" dirty="0" smtClean="0">
                <a:solidFill>
                  <a:srgbClr val="0000FF"/>
                </a:solidFill>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Let me verify</a:t>
            </a:r>
            <a:endParaRPr lang="en-US" sz="1600" dirty="0" smtClean="0">
              <a:solidFill>
                <a:srgbClr val="0000FF"/>
              </a:solidFill>
            </a:endParaRPr>
          </a:p>
        </p:txBody>
      </p:sp>
      <p:sp>
        <p:nvSpPr>
          <p:cNvPr id="78" name="Text Box 7"/>
          <p:cNvSpPr txBox="1">
            <a:spLocks noChangeArrowheads="1"/>
          </p:cNvSpPr>
          <p:nvPr/>
        </p:nvSpPr>
        <p:spPr bwMode="auto">
          <a:xfrm>
            <a:off x="251520" y="3964994"/>
            <a:ext cx="2520280"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 </a:t>
            </a:r>
            <a:r>
              <a:rPr lang="en-US" sz="1600" dirty="0" smtClean="0">
                <a:solidFill>
                  <a:srgbClr val="FF0000"/>
                </a:solidFill>
                <a:sym typeface="Symbol"/>
              </a:rPr>
              <a:t>Q = {(m</a:t>
            </a:r>
            <a:r>
              <a:rPr lang="en-US" sz="2000" baseline="-25000" dirty="0" smtClean="0">
                <a:solidFill>
                  <a:srgbClr val="FF0000"/>
                </a:solidFill>
                <a:sym typeface="Symbol"/>
              </a:rPr>
              <a:t>1</a:t>
            </a:r>
            <a:r>
              <a:rPr lang="en-US" sz="1600" dirty="0" smtClean="0">
                <a:solidFill>
                  <a:srgbClr val="FF0000"/>
                </a:solidFill>
                <a:sym typeface="Symbol"/>
              </a:rPr>
              <a:t>, …,m</a:t>
            </a:r>
            <a:r>
              <a:rPr lang="en-US" sz="2000" baseline="-25000" dirty="0" smtClean="0">
                <a:solidFill>
                  <a:srgbClr val="FF0000"/>
                </a:solidFill>
                <a:latin typeface="Gigi" pitchFamily="82" charset="0"/>
                <a:sym typeface="Symbol"/>
              </a:rPr>
              <a:t>l </a:t>
            </a:r>
            <a:r>
              <a:rPr lang="en-US" sz="1600" dirty="0" smtClean="0">
                <a:solidFill>
                  <a:srgbClr val="FF0000"/>
                </a:solidFill>
                <a:sym typeface="Symbol"/>
              </a:rPr>
              <a:t>} </a:t>
            </a:r>
            <a:endParaRPr lang="en-US" sz="1600" baseline="-25000" dirty="0" smtClean="0">
              <a:solidFill>
                <a:srgbClr val="0000FF"/>
              </a:solidFill>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Gen(1</a:t>
              </a:r>
              <a:r>
                <a:rPr lang="en-US" sz="1600" baseline="30000" dirty="0" smtClean="0"/>
                <a:t>n</a:t>
              </a:r>
              <a:r>
                <a:rPr lang="en-US" sz="1600" dirty="0" smtClean="0"/>
                <a:t>)</a:t>
              </a:r>
              <a:endParaRPr lang="en-US" sz="1600" dirty="0" smtClean="0">
                <a:solidFill>
                  <a:srgbClr val="0000FF"/>
                </a:solidFill>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k</a:t>
            </a:r>
            <a:endParaRPr lang="en-US" sz="1600" dirty="0" smtClean="0">
              <a:solidFill>
                <a:srgbClr val="0000FF"/>
              </a:solidFill>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Training Phase</a:t>
                </a:r>
                <a:endParaRPr lang="en-US" sz="1600" dirty="0" smtClean="0">
                  <a:solidFill>
                    <a:srgbClr val="0000FF"/>
                  </a:solidFill>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Forged tag generated by A</a:t>
                </a:r>
                <a:endParaRPr lang="en-US" sz="1600" baseline="-25000" dirty="0" smtClean="0">
                  <a:solidFill>
                    <a:srgbClr val="0000FF"/>
                  </a:solidFill>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(m, t)</a:t>
              </a:r>
              <a:endParaRPr lang="en-US" sz="1600" dirty="0" smtClean="0">
                <a:solidFill>
                  <a:srgbClr val="0000FF"/>
                </a:solidFill>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sym typeface="Symbol"/>
              </a:rPr>
              <a:t>g</a:t>
            </a:r>
            <a:r>
              <a:rPr lang="en-US" sz="1600" dirty="0" smtClean="0">
                <a:solidFill>
                  <a:srgbClr val="0000FF"/>
                </a:solidFill>
                <a:sym typeface="Symbol"/>
              </a:rPr>
              <a:t>ame output </a:t>
            </a:r>
            <a:endParaRPr lang="en-US" sz="1600" baseline="-25000" dirty="0" smtClean="0">
              <a:solidFill>
                <a:srgbClr val="0000FF"/>
              </a:solidFill>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1 (A succeeds) if </a:t>
            </a:r>
            <a:r>
              <a:rPr lang="en-US" sz="1600" dirty="0" err="1" smtClean="0">
                <a:sym typeface="Symbol"/>
              </a:rPr>
              <a:t>Vrfy</a:t>
            </a:r>
            <a:r>
              <a:rPr lang="en-US" sz="2000" baseline="-25000" dirty="0" err="1" smtClean="0">
                <a:sym typeface="Symbol"/>
              </a:rPr>
              <a:t>k</a:t>
            </a:r>
            <a:r>
              <a:rPr lang="en-US" sz="1600" dirty="0" smtClean="0">
                <a:sym typeface="Symbol"/>
              </a:rPr>
              <a:t>(m, t) = 1 and m  Q</a:t>
            </a:r>
            <a:endParaRPr lang="en-US" sz="1600" baseline="-25000" dirty="0" smtClean="0">
              <a:solidFill>
                <a:srgbClr val="0000FF"/>
              </a:solidFill>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0 (A fails) otherwise</a:t>
            </a:r>
            <a:endParaRPr lang="en-US" sz="1600" baseline="-25000" dirty="0" smtClean="0">
              <a:solidFill>
                <a:srgbClr val="0000FF"/>
              </a:solidFill>
            </a:endParaRPr>
          </a:p>
        </p:txBody>
      </p:sp>
      <p:sp>
        <p:nvSpPr>
          <p:cNvPr id="45" name="Text Box 7"/>
          <p:cNvSpPr txBox="1">
            <a:spLocks noChangeArrowheads="1"/>
          </p:cNvSpPr>
          <p:nvPr/>
        </p:nvSpPr>
        <p:spPr bwMode="auto">
          <a:xfrm>
            <a:off x="323528" y="5589240"/>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 is </a:t>
            </a:r>
            <a:r>
              <a:rPr lang="en-US" sz="1600" dirty="0" smtClean="0">
                <a:solidFill>
                  <a:srgbClr val="0000FF"/>
                </a:solidFill>
                <a:sym typeface="Symbol"/>
              </a:rPr>
              <a:t>existentially </a:t>
            </a:r>
            <a:r>
              <a:rPr lang="en-US" sz="1600" dirty="0" err="1" smtClean="0">
                <a:solidFill>
                  <a:srgbClr val="0000FF"/>
                </a:solidFill>
                <a:sym typeface="Symbol"/>
              </a:rPr>
              <a:t>unforgeable</a:t>
            </a:r>
            <a:r>
              <a:rPr lang="en-US" sz="1600" dirty="0" smtClean="0">
                <a:solidFill>
                  <a:srgbClr val="0000FF"/>
                </a:solidFill>
                <a:sym typeface="Symbol"/>
              </a:rPr>
              <a:t> under an adaptive chosen message attack </a:t>
            </a:r>
            <a:r>
              <a:rPr lang="en-US" sz="1600" dirty="0" smtClean="0">
                <a:sym typeface="Symbol"/>
              </a:rPr>
              <a:t>or CMA- secure if</a:t>
            </a:r>
            <a:endParaRPr lang="en-US" sz="1600" baseline="-25000" dirty="0" smtClean="0">
              <a:solidFill>
                <a:srgbClr val="0000FF"/>
              </a:solidFill>
            </a:endParaRPr>
          </a:p>
        </p:txBody>
      </p:sp>
      <p:grpSp>
        <p:nvGrpSpPr>
          <p:cNvPr id="46" name="Group 58"/>
          <p:cNvGrpSpPr/>
          <p:nvPr/>
        </p:nvGrpSpPr>
        <p:grpSpPr>
          <a:xfrm>
            <a:off x="2267744" y="5999802"/>
            <a:ext cx="4499992" cy="522640"/>
            <a:chOff x="-1080120" y="868650"/>
            <a:chExt cx="4499992" cy="522640"/>
          </a:xfrm>
        </p:grpSpPr>
        <p:sp>
          <p:nvSpPr>
            <p:cNvPr id="49" name="Text Box 7"/>
            <p:cNvSpPr txBox="1">
              <a:spLocks noChangeArrowheads="1"/>
            </p:cNvSpPr>
            <p:nvPr/>
          </p:nvSpPr>
          <p:spPr bwMode="auto">
            <a:xfrm>
              <a:off x="-1080120" y="868650"/>
              <a:ext cx="449999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              Pr [Mac-forge       (n) = 1] </a:t>
              </a:r>
              <a:r>
                <a:rPr lang="en-US" sz="1600" dirty="0" smtClean="0">
                  <a:sym typeface="Symbol"/>
                </a:rPr>
                <a:t> </a:t>
              </a:r>
              <a:r>
                <a:rPr lang="en-US" sz="1600" dirty="0" err="1" smtClean="0">
                  <a:sym typeface="Symbol"/>
                </a:rPr>
                <a:t>negl</a:t>
              </a:r>
              <a:r>
                <a:rPr lang="en-US" sz="1600" dirty="0" smtClean="0">
                  <a:sym typeface="Symbol"/>
                </a:rPr>
                <a:t>(n)</a:t>
              </a:r>
              <a:r>
                <a:rPr lang="en-US" sz="1600" dirty="0" smtClean="0"/>
                <a:t> </a:t>
              </a:r>
              <a:endParaRPr lang="en-US" sz="1600" dirty="0" smtClean="0">
                <a:solidFill>
                  <a:srgbClr val="0000FF"/>
                </a:solidFill>
              </a:endParaRPr>
            </a:p>
          </p:txBody>
        </p:sp>
        <p:sp>
          <p:nvSpPr>
            <p:cNvPr id="50"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611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ea typeface="+mj-ea"/>
                <a:cs typeface="+mj-cs"/>
              </a:rPr>
              <a:t>MAC Authentication Experiment</a:t>
            </a:r>
            <a:endParaRPr lang="en-US" sz="3000" kern="0" dirty="0">
              <a:solidFill>
                <a:srgbClr val="009900"/>
              </a:solidFill>
              <a:ea typeface="+mj-ea"/>
              <a:cs typeface="+mj-cs"/>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Experiment Mac-</a:t>
              </a:r>
              <a:r>
                <a:rPr lang="en-US" sz="1600" dirty="0" err="1" smtClean="0"/>
                <a:t>sforge</a:t>
              </a:r>
              <a:r>
                <a:rPr lang="en-US" sz="1600" dirty="0" smtClean="0"/>
                <a:t>       (n)</a:t>
              </a:r>
              <a:endParaRPr lang="en-US" sz="1600" dirty="0" smtClean="0">
                <a:solidFill>
                  <a:srgbClr val="0000FF"/>
                </a:solidFill>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 = </a:t>
            </a:r>
            <a:r>
              <a:rPr lang="en-US" sz="1600" dirty="0" smtClean="0"/>
              <a:t>(Gen, Mac, </a:t>
            </a:r>
            <a:r>
              <a:rPr lang="en-US" sz="1600" dirty="0" err="1" smtClean="0"/>
              <a:t>Vrfy</a:t>
            </a:r>
            <a:r>
              <a:rPr lang="en-US" sz="1600" dirty="0" smtClean="0"/>
              <a:t>),  n</a:t>
            </a:r>
            <a:endParaRPr lang="en-US" sz="1600" dirty="0" smtClean="0">
              <a:solidFill>
                <a:srgbClr val="0000FF"/>
              </a:solidFill>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I can break </a:t>
              </a:r>
              <a:endParaRPr lang="en-US" sz="1600" dirty="0" smtClean="0">
                <a:solidFill>
                  <a:srgbClr val="0000FF"/>
                </a:solidFill>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Run time: Poly(n)</a:t>
              </a:r>
              <a:endParaRPr lang="en-US" sz="1600" dirty="0" smtClean="0">
                <a:solidFill>
                  <a:srgbClr val="0000FF"/>
                </a:solidFill>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Attacker A</a:t>
              </a:r>
              <a:endParaRPr lang="en-US" sz="1600" dirty="0" smtClean="0">
                <a:solidFill>
                  <a:srgbClr val="0000FF"/>
                </a:solidFill>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Let me verify</a:t>
            </a:r>
            <a:endParaRPr lang="en-US" sz="1600" dirty="0" smtClean="0">
              <a:solidFill>
                <a:srgbClr val="0000FF"/>
              </a:solidFill>
            </a:endParaRPr>
          </a:p>
        </p:txBody>
      </p:sp>
      <p:sp>
        <p:nvSpPr>
          <p:cNvPr id="78" name="Text Box 7"/>
          <p:cNvSpPr txBox="1">
            <a:spLocks noChangeArrowheads="1"/>
          </p:cNvSpPr>
          <p:nvPr/>
        </p:nvSpPr>
        <p:spPr bwMode="auto">
          <a:xfrm>
            <a:off x="251520" y="3964994"/>
            <a:ext cx="2520280" cy="400110"/>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 </a:t>
            </a:r>
            <a:r>
              <a:rPr lang="en-US" sz="1600" dirty="0" smtClean="0">
                <a:solidFill>
                  <a:srgbClr val="FF0000"/>
                </a:solidFill>
                <a:sym typeface="Symbol"/>
              </a:rPr>
              <a:t>Q = {(m</a:t>
            </a:r>
            <a:r>
              <a:rPr lang="en-US" sz="2000" baseline="-25000" dirty="0" smtClean="0">
                <a:solidFill>
                  <a:srgbClr val="FF0000"/>
                </a:solidFill>
                <a:sym typeface="Symbol"/>
              </a:rPr>
              <a:t>1</a:t>
            </a:r>
            <a:r>
              <a:rPr lang="en-US" sz="1600" dirty="0" smtClean="0">
                <a:solidFill>
                  <a:srgbClr val="FF0000"/>
                </a:solidFill>
                <a:sym typeface="Symbol"/>
              </a:rPr>
              <a:t>, t</a:t>
            </a:r>
            <a:r>
              <a:rPr lang="en-US" sz="1600" baseline="-25000" dirty="0" smtClean="0">
                <a:solidFill>
                  <a:srgbClr val="FF0000"/>
                </a:solidFill>
                <a:sym typeface="Symbol"/>
              </a:rPr>
              <a:t>1</a:t>
            </a:r>
            <a:r>
              <a:rPr lang="en-US" sz="1600" dirty="0" smtClean="0">
                <a:solidFill>
                  <a:srgbClr val="FF0000"/>
                </a:solidFill>
                <a:sym typeface="Symbol"/>
              </a:rPr>
              <a:t>), …,(m</a:t>
            </a:r>
            <a:r>
              <a:rPr lang="en-US" sz="2000" baseline="-25000" dirty="0" smtClean="0">
                <a:solidFill>
                  <a:srgbClr val="FF0000"/>
                </a:solidFill>
                <a:latin typeface="Gigi" pitchFamily="82" charset="0"/>
                <a:sym typeface="Symbol"/>
              </a:rPr>
              <a:t>l </a:t>
            </a:r>
            <a:r>
              <a:rPr lang="en-US" sz="2000" dirty="0" smtClean="0">
                <a:solidFill>
                  <a:srgbClr val="FF0000"/>
                </a:solidFill>
                <a:latin typeface="Gigi" pitchFamily="82" charset="0"/>
                <a:sym typeface="Symbol"/>
              </a:rPr>
              <a:t>, </a:t>
            </a:r>
            <a:r>
              <a:rPr lang="en-US" sz="2000" dirty="0" err="1" smtClean="0">
                <a:solidFill>
                  <a:srgbClr val="FF0000"/>
                </a:solidFill>
                <a:sym typeface="Symbol"/>
              </a:rPr>
              <a:t>t</a:t>
            </a:r>
            <a:r>
              <a:rPr lang="en-US" sz="2000" baseline="-25000" dirty="0" err="1" smtClean="0">
                <a:solidFill>
                  <a:srgbClr val="FF0000"/>
                </a:solidFill>
                <a:latin typeface="Gigi" pitchFamily="82" charset="0"/>
                <a:sym typeface="Symbol"/>
              </a:rPr>
              <a:t>l</a:t>
            </a:r>
            <a:r>
              <a:rPr lang="en-US" sz="1600" dirty="0" smtClean="0">
                <a:solidFill>
                  <a:srgbClr val="FF0000"/>
                </a:solidFill>
                <a:sym typeface="Symbol"/>
              </a:rPr>
              <a:t>)} </a:t>
            </a:r>
            <a:endParaRPr lang="en-US" sz="1600" baseline="-25000" dirty="0" smtClean="0">
              <a:solidFill>
                <a:srgbClr val="0000FF"/>
              </a:solidFill>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Gen(1</a:t>
              </a:r>
              <a:r>
                <a:rPr lang="en-US" sz="1600" baseline="30000" dirty="0" smtClean="0"/>
                <a:t>n</a:t>
              </a:r>
              <a:r>
                <a:rPr lang="en-US" sz="1600" dirty="0" smtClean="0"/>
                <a:t>)</a:t>
              </a:r>
              <a:endParaRPr lang="en-US" sz="1600" dirty="0" smtClean="0">
                <a:solidFill>
                  <a:srgbClr val="0000FF"/>
                </a:solidFill>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k</a:t>
            </a:r>
            <a:endParaRPr lang="en-US" sz="1600" dirty="0" smtClean="0">
              <a:solidFill>
                <a:srgbClr val="0000FF"/>
              </a:solidFill>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Training Phase</a:t>
                </a:r>
                <a:endParaRPr lang="en-US" sz="1600" dirty="0" smtClean="0">
                  <a:solidFill>
                    <a:srgbClr val="0000FF"/>
                  </a:solidFill>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Forged tag generated by A</a:t>
                </a:r>
                <a:endParaRPr lang="en-US" sz="1600" baseline="-25000" dirty="0" smtClean="0">
                  <a:solidFill>
                    <a:srgbClr val="0000FF"/>
                  </a:solidFill>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(m, t)</a:t>
              </a:r>
              <a:endParaRPr lang="en-US" sz="1600" dirty="0" smtClean="0">
                <a:solidFill>
                  <a:srgbClr val="0000FF"/>
                </a:solidFill>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sym typeface="Symbol"/>
              </a:rPr>
              <a:t>g</a:t>
            </a:r>
            <a:r>
              <a:rPr lang="en-US" sz="1600" dirty="0" smtClean="0">
                <a:solidFill>
                  <a:srgbClr val="0000FF"/>
                </a:solidFill>
                <a:sym typeface="Symbol"/>
              </a:rPr>
              <a:t>ame output </a:t>
            </a:r>
            <a:endParaRPr lang="en-US" sz="1600" baseline="-25000" dirty="0" smtClean="0">
              <a:solidFill>
                <a:srgbClr val="0000FF"/>
              </a:solidFill>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1 (A succeeds) if </a:t>
            </a:r>
            <a:r>
              <a:rPr lang="en-US" sz="1600" dirty="0" err="1" smtClean="0">
                <a:sym typeface="Symbol"/>
              </a:rPr>
              <a:t>Vrfy</a:t>
            </a:r>
            <a:r>
              <a:rPr lang="en-US" sz="2000" baseline="-25000" dirty="0" err="1" smtClean="0">
                <a:sym typeface="Symbol"/>
              </a:rPr>
              <a:t>k</a:t>
            </a:r>
            <a:r>
              <a:rPr lang="en-US" sz="1600" dirty="0" smtClean="0">
                <a:sym typeface="Symbol"/>
              </a:rPr>
              <a:t>(m, t) = 1 and (m, t)  Q</a:t>
            </a:r>
            <a:endParaRPr lang="en-US" sz="1600" baseline="-25000" dirty="0" smtClean="0">
              <a:solidFill>
                <a:srgbClr val="0000FF"/>
              </a:solidFill>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0 (A fails) otherwise</a:t>
            </a:r>
            <a:endParaRPr lang="en-US" sz="1600" baseline="-25000" dirty="0" smtClean="0">
              <a:solidFill>
                <a:srgbClr val="0000FF"/>
              </a:solidFill>
            </a:endParaRPr>
          </a:p>
        </p:txBody>
      </p:sp>
      <p:sp>
        <p:nvSpPr>
          <p:cNvPr id="45" name="Text Box 7"/>
          <p:cNvSpPr txBox="1">
            <a:spLocks noChangeArrowheads="1"/>
          </p:cNvSpPr>
          <p:nvPr/>
        </p:nvSpPr>
        <p:spPr bwMode="auto">
          <a:xfrm>
            <a:off x="323528" y="5898758"/>
            <a:ext cx="8820472" cy="584776"/>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 is </a:t>
            </a:r>
            <a:r>
              <a:rPr lang="en-US" sz="1600" dirty="0" smtClean="0">
                <a:solidFill>
                  <a:srgbClr val="0000FF"/>
                </a:solidFill>
                <a:sym typeface="Symbol"/>
              </a:rPr>
              <a:t>existentially </a:t>
            </a:r>
            <a:r>
              <a:rPr lang="en-US" sz="1600" dirty="0" err="1" smtClean="0">
                <a:solidFill>
                  <a:srgbClr val="0000FF"/>
                </a:solidFill>
                <a:sym typeface="Symbol"/>
              </a:rPr>
              <a:t>unforgeable</a:t>
            </a:r>
            <a:r>
              <a:rPr lang="en-US" sz="1600" dirty="0" smtClean="0">
                <a:solidFill>
                  <a:srgbClr val="0000FF"/>
                </a:solidFill>
                <a:sym typeface="Symbol"/>
              </a:rPr>
              <a:t> under an adaptive chosen message attack </a:t>
            </a:r>
            <a:r>
              <a:rPr lang="en-US" sz="1600" dirty="0" smtClean="0">
                <a:sym typeface="Symbol"/>
              </a:rPr>
              <a:t>or strong CMA-secure if</a:t>
            </a:r>
            <a:endParaRPr lang="en-US" sz="1600" baseline="-25000" dirty="0" smtClean="0">
              <a:solidFill>
                <a:srgbClr val="0000FF"/>
              </a:solidFill>
            </a:endParaRPr>
          </a:p>
        </p:txBody>
      </p:sp>
      <p:grpSp>
        <p:nvGrpSpPr>
          <p:cNvPr id="46" name="Group 58"/>
          <p:cNvGrpSpPr/>
          <p:nvPr/>
        </p:nvGrpSpPr>
        <p:grpSpPr>
          <a:xfrm>
            <a:off x="2267744" y="6309320"/>
            <a:ext cx="4499992" cy="522640"/>
            <a:chOff x="-1080120" y="868650"/>
            <a:chExt cx="4499992" cy="522640"/>
          </a:xfrm>
        </p:grpSpPr>
        <p:sp>
          <p:nvSpPr>
            <p:cNvPr id="49" name="Text Box 7"/>
            <p:cNvSpPr txBox="1">
              <a:spLocks noChangeArrowheads="1"/>
            </p:cNvSpPr>
            <p:nvPr/>
          </p:nvSpPr>
          <p:spPr bwMode="auto">
            <a:xfrm>
              <a:off x="-1080120" y="868650"/>
              <a:ext cx="449999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              Pr [Mac-</a:t>
              </a:r>
              <a:r>
                <a:rPr lang="en-US" sz="1600" dirty="0" err="1" smtClean="0"/>
                <a:t>sforge</a:t>
              </a:r>
              <a:r>
                <a:rPr lang="en-US" sz="1600" dirty="0" smtClean="0"/>
                <a:t>       (n) = 1] </a:t>
              </a:r>
              <a:r>
                <a:rPr lang="en-US" sz="1600" dirty="0" smtClean="0">
                  <a:sym typeface="Symbol"/>
                </a:rPr>
                <a:t> </a:t>
              </a:r>
              <a:r>
                <a:rPr lang="en-US" sz="1600" dirty="0" err="1" smtClean="0">
                  <a:sym typeface="Symbol"/>
                </a:rPr>
                <a:t>negl</a:t>
              </a:r>
              <a:r>
                <a:rPr lang="en-US" sz="1600" dirty="0" smtClean="0">
                  <a:sym typeface="Symbol"/>
                </a:rPr>
                <a:t>(n)</a:t>
              </a:r>
              <a:r>
                <a:rPr lang="en-US" sz="1600" dirty="0" smtClean="0"/>
                <a:t> </a:t>
              </a:r>
              <a:endParaRPr lang="en-US" sz="1600" dirty="0" smtClean="0">
                <a:solidFill>
                  <a:srgbClr val="0000FF"/>
                </a:solidFill>
              </a:endParaRPr>
            </a:p>
          </p:txBody>
        </p:sp>
        <p:sp>
          <p:nvSpPr>
            <p:cNvPr id="50"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t>A, </a:t>
              </a:r>
              <a:r>
                <a:rPr lang="en-US" sz="1600" dirty="0" smtClean="0">
                  <a:sym typeface="Symbol"/>
                </a:rPr>
                <a:t></a:t>
              </a:r>
              <a:endParaRPr lang="en-US" sz="1600" dirty="0" smtClean="0">
                <a:solidFill>
                  <a:srgbClr val="0000FF"/>
                </a:solidFill>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593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80528" y="-27384"/>
            <a:ext cx="9468544" cy="648072"/>
          </a:xfrm>
          <a:prstGeom prst="rect">
            <a:avLst/>
          </a:prstGeom>
        </p:spPr>
        <p:txBody>
          <a:bodyPr/>
          <a:lstStyle/>
          <a:p>
            <a:pPr algn="ctr">
              <a:defRPr/>
            </a:pPr>
            <a:r>
              <a:rPr lang="en-US" sz="3000" kern="0" dirty="0" smtClean="0">
                <a:solidFill>
                  <a:srgbClr val="009900"/>
                </a:solidFill>
                <a:ea typeface="+mj-ea"/>
                <a:cs typeface="+mj-cs"/>
              </a:rPr>
              <a:t>What is not Captured in MAC Security Definition</a:t>
            </a:r>
            <a:endParaRPr lang="en-US" sz="3000" kern="0" dirty="0">
              <a:solidFill>
                <a:srgbClr val="009900"/>
              </a:solidFill>
              <a:ea typeface="+mj-ea"/>
              <a:cs typeface="+mj-cs"/>
            </a:endParaRPr>
          </a:p>
        </p:txBody>
      </p:sp>
      <p:sp>
        <p:nvSpPr>
          <p:cNvPr id="46" name="Text Box 7"/>
          <p:cNvSpPr txBox="1">
            <a:spLocks noChangeArrowheads="1"/>
          </p:cNvSpPr>
          <p:nvPr/>
        </p:nvSpPr>
        <p:spPr bwMode="auto">
          <a:xfrm>
            <a:off x="467544" y="2780928"/>
            <a:ext cx="885698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Let a bank user X sends the following instruction to the bank:</a:t>
            </a:r>
            <a:endParaRPr lang="en-US" sz="1600" baseline="-25000" dirty="0" smtClean="0">
              <a:solidFill>
                <a:srgbClr val="0000FF"/>
              </a:solidFill>
            </a:endParaRPr>
          </a:p>
        </p:txBody>
      </p:sp>
      <p:sp>
        <p:nvSpPr>
          <p:cNvPr id="51" name="Text Box 7"/>
          <p:cNvSpPr txBox="1">
            <a:spLocks noChangeArrowheads="1"/>
          </p:cNvSpPr>
          <p:nvPr/>
        </p:nvSpPr>
        <p:spPr bwMode="auto">
          <a:xfrm>
            <a:off x="1475656" y="3068960"/>
            <a:ext cx="5040560"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“transfer $1000 from account #X to account #Y“</a:t>
            </a:r>
            <a:endParaRPr lang="en-US" sz="1600" baseline="-25000" dirty="0" smtClean="0">
              <a:solidFill>
                <a:srgbClr val="0000FF"/>
              </a:solidFill>
            </a:endParaRPr>
          </a:p>
        </p:txBody>
      </p:sp>
      <p:sp>
        <p:nvSpPr>
          <p:cNvPr id="58" name="Text Box 7"/>
          <p:cNvSpPr txBox="1">
            <a:spLocks noChangeArrowheads="1"/>
          </p:cNvSpPr>
          <p:nvPr/>
        </p:nvSpPr>
        <p:spPr bwMode="auto">
          <a:xfrm>
            <a:off x="467544" y="3573016"/>
            <a:ext cx="8856984" cy="584776"/>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What if an attacker simply sends 10 copies of the original (message, tag) pair </a:t>
            </a:r>
            <a:r>
              <a:rPr lang="en-US" sz="1600" dirty="0">
                <a:sym typeface="Symbol"/>
              </a:rPr>
              <a:t>--Bank will consider each request genuine --- disaster for </a:t>
            </a:r>
            <a:r>
              <a:rPr lang="en-US" sz="1600" dirty="0" smtClean="0">
                <a:sym typeface="Symbol"/>
              </a:rPr>
              <a:t>X</a:t>
            </a:r>
            <a:endParaRPr lang="en-US" sz="1600" baseline="-25000" dirty="0">
              <a:solidFill>
                <a:srgbClr val="0000FF"/>
              </a:solidFill>
            </a:endParaRPr>
          </a:p>
        </p:txBody>
      </p:sp>
      <p:sp>
        <p:nvSpPr>
          <p:cNvPr id="60" name="Text Box 7"/>
          <p:cNvSpPr txBox="1">
            <a:spLocks noChangeArrowheads="1"/>
          </p:cNvSpPr>
          <p:nvPr/>
        </p:nvSpPr>
        <p:spPr bwMode="auto">
          <a:xfrm>
            <a:off x="467544" y="4293096"/>
            <a:ext cx="482453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The above attack is called </a:t>
            </a:r>
            <a:r>
              <a:rPr lang="en-US" sz="1600" dirty="0" smtClean="0">
                <a:solidFill>
                  <a:srgbClr val="0000FF"/>
                </a:solidFill>
                <a:sym typeface="Symbol"/>
              </a:rPr>
              <a:t>replay attack</a:t>
            </a:r>
            <a:endParaRPr lang="en-US" sz="1600" baseline="-25000" dirty="0" smtClean="0">
              <a:solidFill>
                <a:srgbClr val="0000FF"/>
              </a:solidFill>
            </a:endParaRPr>
          </a:p>
        </p:txBody>
      </p:sp>
      <p:sp>
        <p:nvSpPr>
          <p:cNvPr id="62" name="Text Box 7"/>
          <p:cNvSpPr txBox="1">
            <a:spLocks noChangeArrowheads="1"/>
          </p:cNvSpPr>
          <p:nvPr/>
        </p:nvSpPr>
        <p:spPr bwMode="auto">
          <a:xfrm>
            <a:off x="251520" y="479715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600" dirty="0" smtClean="0">
                <a:sym typeface="Symbol"/>
              </a:rPr>
              <a:t>Why Replay Attack is not taken care in MAC Definition</a:t>
            </a:r>
            <a:endParaRPr lang="en-US" sz="1600" baseline="-25000" dirty="0" smtClean="0">
              <a:solidFill>
                <a:srgbClr val="0000FF"/>
              </a:solidFill>
            </a:endParaRPr>
          </a:p>
        </p:txBody>
      </p:sp>
      <p:sp>
        <p:nvSpPr>
          <p:cNvPr id="63" name="Text Box 7"/>
          <p:cNvSpPr txBox="1">
            <a:spLocks noChangeArrowheads="1"/>
          </p:cNvSpPr>
          <p:nvPr/>
        </p:nvSpPr>
        <p:spPr bwMode="auto">
          <a:xfrm>
            <a:off x="467544" y="6186790"/>
            <a:ext cx="813690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Additional techniques like </a:t>
            </a:r>
            <a:r>
              <a:rPr lang="en-US" sz="1600" dirty="0" smtClean="0">
                <a:solidFill>
                  <a:srgbClr val="FF0000"/>
                </a:solidFill>
                <a:sym typeface="Symbol"/>
              </a:rPr>
              <a:t>(synchronized) counters, timestamp</a:t>
            </a:r>
            <a:r>
              <a:rPr lang="en-US" sz="1600" dirty="0" smtClean="0">
                <a:sym typeface="Symbol"/>
              </a:rPr>
              <a:t>, etc are used</a:t>
            </a:r>
            <a:endParaRPr lang="en-US" sz="1600" baseline="-25000" dirty="0" smtClean="0">
              <a:solidFill>
                <a:srgbClr val="0000FF"/>
              </a:solidFill>
            </a:endParaRPr>
          </a:p>
        </p:txBody>
      </p:sp>
      <p:sp>
        <p:nvSpPr>
          <p:cNvPr id="2" name="Rectangle 1"/>
          <p:cNvSpPr/>
          <p:nvPr/>
        </p:nvSpPr>
        <p:spPr>
          <a:xfrm>
            <a:off x="251520" y="764704"/>
            <a:ext cx="8640960" cy="646331"/>
          </a:xfrm>
          <a:prstGeom prst="rect">
            <a:avLst/>
          </a:prstGeom>
        </p:spPr>
        <p:txBody>
          <a:bodyPr wrap="square">
            <a:spAutoFit/>
          </a:bodyPr>
          <a:lstStyle/>
          <a:p>
            <a:pPr marL="285750" indent="-285750">
              <a:spcBef>
                <a:spcPct val="50000"/>
              </a:spcBef>
              <a:buFont typeface="Wingdings" pitchFamily="2" charset="2"/>
              <a:buChar char="q"/>
            </a:pPr>
            <a:r>
              <a:rPr lang="en-US" dirty="0" smtClean="0">
                <a:sym typeface="Symbol"/>
              </a:rPr>
              <a:t>If A returns (</a:t>
            </a:r>
            <a:r>
              <a:rPr lang="en-US" dirty="0" err="1" smtClean="0">
                <a:sym typeface="Symbol"/>
              </a:rPr>
              <a:t>m,t</a:t>
            </a:r>
            <a:r>
              <a:rPr lang="en-US" dirty="0" smtClean="0">
                <a:sym typeface="Symbol"/>
              </a:rPr>
              <a:t>) for a already queried message, we don’t consider that as the break.</a:t>
            </a:r>
            <a:endParaRPr lang="en-US" baseline="-25000" dirty="0">
              <a:solidFill>
                <a:srgbClr val="0000FF"/>
              </a:solidFill>
            </a:endParaRPr>
          </a:p>
        </p:txBody>
      </p:sp>
      <p:sp>
        <p:nvSpPr>
          <p:cNvPr id="17" name="Rectangle 16"/>
          <p:cNvSpPr/>
          <p:nvPr/>
        </p:nvSpPr>
        <p:spPr>
          <a:xfrm>
            <a:off x="467544" y="1486525"/>
            <a:ext cx="8640960" cy="830997"/>
          </a:xfrm>
          <a:prstGeom prst="rect">
            <a:avLst/>
          </a:prstGeom>
        </p:spPr>
        <p:txBody>
          <a:bodyPr wrap="square">
            <a:spAutoFit/>
          </a:bodyPr>
          <a:lstStyle/>
          <a:p>
            <a:pPr>
              <a:spcBef>
                <a:spcPct val="50000"/>
              </a:spcBef>
            </a:pPr>
            <a:r>
              <a:rPr lang="en-US" sz="1600" dirty="0" smtClean="0">
                <a:sym typeface="Symbol"/>
              </a:rPr>
              <a:t>&gt;&gt; What it captures in real scenario?  if (</a:t>
            </a:r>
            <a:r>
              <a:rPr lang="en-US" sz="1600" dirty="0" err="1" smtClean="0">
                <a:sym typeface="Symbol"/>
              </a:rPr>
              <a:t>m,t</a:t>
            </a:r>
            <a:r>
              <a:rPr lang="en-US" sz="1600" dirty="0" smtClean="0">
                <a:sym typeface="Symbol"/>
              </a:rPr>
              <a:t>) is a valid pair generated by the sender, then there is no harm if the receiver accepts it even though </a:t>
            </a:r>
            <a:r>
              <a:rPr lang="en-US" sz="1600" dirty="0" err="1" smtClean="0">
                <a:sym typeface="Symbol"/>
              </a:rPr>
              <a:t>adv</a:t>
            </a:r>
            <a:r>
              <a:rPr lang="en-US" sz="1600" dirty="0" smtClean="0">
                <a:sym typeface="Symbol"/>
              </a:rPr>
              <a:t> forwards it (may be at a later point of time)</a:t>
            </a:r>
            <a:endParaRPr lang="en-US" sz="1600" baseline="-25000" dirty="0">
              <a:solidFill>
                <a:srgbClr val="0000FF"/>
              </a:solidFill>
            </a:endParaRPr>
          </a:p>
        </p:txBody>
      </p:sp>
      <p:sp>
        <p:nvSpPr>
          <p:cNvPr id="18" name="Rectangle 17"/>
          <p:cNvSpPr/>
          <p:nvPr/>
        </p:nvSpPr>
        <p:spPr>
          <a:xfrm>
            <a:off x="467544" y="2348880"/>
            <a:ext cx="3096344" cy="338554"/>
          </a:xfrm>
          <a:prstGeom prst="rect">
            <a:avLst/>
          </a:prstGeom>
        </p:spPr>
        <p:txBody>
          <a:bodyPr wrap="square">
            <a:spAutoFit/>
          </a:bodyPr>
          <a:lstStyle/>
          <a:p>
            <a:pPr>
              <a:spcBef>
                <a:spcPct val="50000"/>
              </a:spcBef>
            </a:pPr>
            <a:r>
              <a:rPr lang="en-US" sz="1600" dirty="0" smtClean="0">
                <a:sym typeface="Symbol"/>
              </a:rPr>
              <a:t>&gt;&gt; Is it problematic?</a:t>
            </a:r>
            <a:endParaRPr lang="en-US" sz="1600" baseline="-25000" dirty="0">
              <a:solidFill>
                <a:srgbClr val="0000FF"/>
              </a:solidFill>
            </a:endParaRPr>
          </a:p>
        </p:txBody>
      </p:sp>
      <p:sp>
        <p:nvSpPr>
          <p:cNvPr id="19" name="Text Box 7"/>
          <p:cNvSpPr txBox="1">
            <a:spLocks noChangeArrowheads="1"/>
          </p:cNvSpPr>
          <p:nvPr/>
        </p:nvSpPr>
        <p:spPr bwMode="auto">
          <a:xfrm>
            <a:off x="467544" y="5250686"/>
            <a:ext cx="8676456"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Whether this attack is of concern depends on actual application scenario</a:t>
            </a:r>
            <a:endParaRPr lang="en-US" sz="1600" baseline="-25000" dirty="0" smtClean="0">
              <a:solidFill>
                <a:srgbClr val="0000FF"/>
              </a:solidFill>
            </a:endParaRPr>
          </a:p>
        </p:txBody>
      </p:sp>
      <p:sp>
        <p:nvSpPr>
          <p:cNvPr id="21" name="Text Box 7"/>
          <p:cNvSpPr txBox="1">
            <a:spLocks noChangeArrowheads="1"/>
          </p:cNvSpPr>
          <p:nvPr/>
        </p:nvSpPr>
        <p:spPr bwMode="auto">
          <a:xfrm>
            <a:off x="467544" y="5610726"/>
            <a:ext cx="8676456" cy="584776"/>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So it is better to deal with this in the outer protocol (that </a:t>
            </a:r>
            <a:r>
              <a:rPr lang="en-US" sz="1600" dirty="0" err="1" smtClean="0">
                <a:sym typeface="Symbol"/>
              </a:rPr>
              <a:t>uased</a:t>
            </a:r>
            <a:r>
              <a:rPr lang="en-US" sz="1600" dirty="0" smtClean="0">
                <a:sym typeface="Symbol"/>
              </a:rPr>
              <a:t> MAC for authentication)</a:t>
            </a:r>
            <a:endParaRPr lang="en-US" sz="1600" baseline="-25000" dirty="0" smtClean="0">
              <a:solidFill>
                <a:srgbClr val="0000FF"/>
              </a:solidFill>
            </a:endParaRPr>
          </a:p>
        </p:txBody>
      </p:sp>
    </p:spTree>
    <p:extLst>
      <p:ext uri="{BB962C8B-B14F-4D97-AF65-F5344CB8AC3E}">
        <p14:creationId xmlns:p14="http://schemas.microsoft.com/office/powerpoint/2010/main" val="755593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58" grpId="0"/>
      <p:bldP spid="60" grpId="0"/>
      <p:bldP spid="62" grpId="0"/>
      <p:bldP spid="63" grpId="0"/>
      <p:bldP spid="17" grpId="0"/>
      <p:bldP spid="18" grpId="0"/>
      <p:bldP spid="19"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051720" y="2690187"/>
            <a:ext cx="3714750" cy="1588765"/>
          </a:xfrm>
          <a:prstGeom prst="rect">
            <a:avLst/>
          </a:prstGeom>
          <a:noFill/>
          <a:ln w="9525">
            <a:noFill/>
            <a:miter lim="800000"/>
            <a:headEnd/>
            <a:tailEnd/>
          </a:ln>
        </p:spPr>
      </p:pic>
    </p:spTree>
    <p:extLst>
      <p:ext uri="{BB962C8B-B14F-4D97-AF65-F5344CB8AC3E}">
        <p14:creationId xmlns:p14="http://schemas.microsoft.com/office/powerpoint/2010/main" val="12390682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611560" y="44624"/>
            <a:ext cx="7560840" cy="720080"/>
          </a:xfrm>
          <a:prstGeom prst="rect">
            <a:avLst/>
          </a:prstGeom>
        </p:spPr>
        <p:txBody>
          <a:bodyPr/>
          <a:lstStyle/>
          <a:p>
            <a:pPr algn="ctr">
              <a:defRPr/>
            </a:pPr>
            <a:r>
              <a:rPr lang="en-US" sz="3200" kern="0" dirty="0" smtClean="0">
                <a:solidFill>
                  <a:srgbClr val="009900"/>
                </a:solidFill>
                <a:ea typeface="+mj-ea"/>
                <a:cs typeface="+mj-cs"/>
              </a:rPr>
              <a:t>DO Service is Practical</a:t>
            </a:r>
            <a:endParaRPr lang="en-US" sz="3200" kern="0" dirty="0">
              <a:solidFill>
                <a:srgbClr val="009900"/>
              </a:solidFill>
              <a:ea typeface="+mj-ea"/>
              <a:cs typeface="+mj-cs"/>
            </a:endParaRPr>
          </a:p>
        </p:txBody>
      </p:sp>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2" name="Text Box 7"/>
          <p:cNvSpPr txBox="1">
            <a:spLocks noChangeArrowheads="1"/>
          </p:cNvSpPr>
          <p:nvPr/>
        </p:nvSpPr>
        <p:spPr bwMode="auto">
          <a:xfrm>
            <a:off x="251520" y="1127646"/>
            <a:ext cx="1619672" cy="1077218"/>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m = transfer $x from my account to account #y</a:t>
            </a:r>
            <a:endParaRPr lang="en-US" sz="1600" baseline="-25000" dirty="0" smtClean="0">
              <a:solidFill>
                <a:srgbClr val="0000FF"/>
              </a:solidFill>
            </a:endParaRPr>
          </a:p>
        </p:txBody>
      </p:sp>
      <p:pic>
        <p:nvPicPr>
          <p:cNvPr id="39" name="Picture 38" descr="download.jpg"/>
          <p:cNvPicPr>
            <a:picLocks noChangeAspect="1"/>
          </p:cNvPicPr>
          <p:nvPr/>
        </p:nvPicPr>
        <p:blipFill>
          <a:blip r:embed="rId3" cstate="print"/>
          <a:stretch>
            <a:fillRect/>
          </a:stretch>
        </p:blipFill>
        <p:spPr>
          <a:xfrm>
            <a:off x="467544" y="2276872"/>
            <a:ext cx="717997" cy="1106747"/>
          </a:xfrm>
          <a:prstGeom prst="rect">
            <a:avLst/>
          </a:prstGeom>
        </p:spPr>
      </p:pic>
      <p:sp>
        <p:nvSpPr>
          <p:cNvPr id="40" name="Text Box 7"/>
          <p:cNvSpPr txBox="1">
            <a:spLocks noChangeArrowheads="1"/>
          </p:cNvSpPr>
          <p:nvPr/>
        </p:nvSpPr>
        <p:spPr bwMode="auto">
          <a:xfrm>
            <a:off x="35496" y="3573016"/>
            <a:ext cx="1619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Bank customer </a:t>
            </a:r>
            <a:endParaRPr lang="en-US" sz="1600" baseline="-25000" dirty="0" smtClean="0">
              <a:solidFill>
                <a:srgbClr val="0000FF"/>
              </a:solidFill>
            </a:endParaRPr>
          </a:p>
        </p:txBody>
      </p:sp>
      <p:grpSp>
        <p:nvGrpSpPr>
          <p:cNvPr id="41" name="Group 27"/>
          <p:cNvGrpSpPr/>
          <p:nvPr/>
        </p:nvGrpSpPr>
        <p:grpSpPr>
          <a:xfrm>
            <a:off x="2339752" y="2636912"/>
            <a:ext cx="711696" cy="360040"/>
            <a:chOff x="2771800" y="2636912"/>
            <a:chExt cx="711696" cy="360040"/>
          </a:xfrm>
        </p:grpSpPr>
        <p:sp>
          <p:nvSpPr>
            <p:cNvPr id="42" name="Rectangle 41"/>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Enc</a:t>
              </a:r>
              <a:endParaRPr lang="en-US" sz="1600" baseline="-25000" dirty="0" smtClean="0">
                <a:solidFill>
                  <a:srgbClr val="0000FF"/>
                </a:solidFill>
              </a:endParaRPr>
            </a:p>
          </p:txBody>
        </p:sp>
      </p:grpSp>
      <p:cxnSp>
        <p:nvCxnSpPr>
          <p:cNvPr id="44" name="Straight Arrow Connector 43"/>
          <p:cNvCxnSpPr/>
          <p:nvPr/>
        </p:nvCxnSpPr>
        <p:spPr>
          <a:xfrm>
            <a:off x="1259632" y="2852936"/>
            <a:ext cx="10081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162805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m</a:t>
            </a:r>
            <a:endParaRPr lang="en-US" sz="1600" baseline="-25000" dirty="0" smtClean="0">
              <a:solidFill>
                <a:srgbClr val="0000FF"/>
              </a:solidFill>
            </a:endParaRPr>
          </a:p>
        </p:txBody>
      </p:sp>
      <p:cxnSp>
        <p:nvCxnSpPr>
          <p:cNvPr id="46" name="Straight Arrow Connector 45"/>
          <p:cNvCxnSpPr/>
          <p:nvPr/>
        </p:nvCxnSpPr>
        <p:spPr>
          <a:xfrm>
            <a:off x="2915816" y="2852936"/>
            <a:ext cx="108012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306821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c</a:t>
            </a:r>
            <a:endParaRPr lang="en-US" sz="1600" baseline="-25000" dirty="0" smtClean="0">
              <a:solidFill>
                <a:srgbClr val="0000FF"/>
              </a:solidFill>
            </a:endParaRPr>
          </a:p>
        </p:txBody>
      </p:sp>
      <p:pic>
        <p:nvPicPr>
          <p:cNvPr id="52" name="Picture 51" descr="download.jpg"/>
          <p:cNvPicPr>
            <a:picLocks noChangeAspect="1"/>
          </p:cNvPicPr>
          <p:nvPr/>
        </p:nvPicPr>
        <p:blipFill>
          <a:blip r:embed="rId4" cstate="print"/>
          <a:stretch>
            <a:fillRect/>
          </a:stretch>
        </p:blipFill>
        <p:spPr>
          <a:xfrm>
            <a:off x="7884368" y="2204864"/>
            <a:ext cx="1152128" cy="1080119"/>
          </a:xfrm>
          <a:prstGeom prst="rect">
            <a:avLst/>
          </a:prstGeom>
        </p:spPr>
      </p:pic>
      <p:sp>
        <p:nvSpPr>
          <p:cNvPr id="53" name="Text Box 7"/>
          <p:cNvSpPr txBox="1">
            <a:spLocks noChangeArrowheads="1"/>
          </p:cNvSpPr>
          <p:nvPr/>
        </p:nvSpPr>
        <p:spPr bwMode="auto">
          <a:xfrm>
            <a:off x="8244408" y="3356992"/>
            <a:ext cx="68356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Bank</a:t>
            </a:r>
            <a:endParaRPr lang="en-US" sz="1600" baseline="-25000" dirty="0" smtClean="0">
              <a:solidFill>
                <a:srgbClr val="0000FF"/>
              </a:solidFill>
            </a:endParaRPr>
          </a:p>
        </p:txBody>
      </p:sp>
    </p:spTree>
    <p:extLst>
      <p:ext uri="{BB962C8B-B14F-4D97-AF65-F5344CB8AC3E}">
        <p14:creationId xmlns:p14="http://schemas.microsoft.com/office/powerpoint/2010/main" val="2039895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linds(horizontal)">
                                      <p:cBhvr>
                                        <p:cTn id="10" dur="500"/>
                                        <p:tgtEl>
                                          <p:spTgt spid="45"/>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500"/>
                                        <p:tgtEl>
                                          <p:spTgt spid="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linds(horizontal)">
                                      <p:cBhvr>
                                        <p:cTn id="21" dur="500"/>
                                        <p:tgtEl>
                                          <p:spTgt spid="47"/>
                                        </p:tgtEl>
                                      </p:cBhvr>
                                    </p:animEffect>
                                  </p:childTnLst>
                                </p:cTn>
                              </p:par>
                              <p:par>
                                <p:cTn id="22" presetID="3" presetClass="entr" presetSubtype="1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linds(horizont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5"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7"/>
          <p:cNvSpPr txBox="1">
            <a:spLocks noChangeArrowheads="1"/>
          </p:cNvSpPr>
          <p:nvPr/>
        </p:nvSpPr>
        <p:spPr bwMode="auto">
          <a:xfrm>
            <a:off x="6084168"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c’</a:t>
            </a:r>
            <a:endParaRPr lang="en-US" sz="1600" baseline="-25000" dirty="0" smtClean="0">
              <a:solidFill>
                <a:srgbClr val="0000FF"/>
              </a:solidFill>
            </a:endParaRPr>
          </a:p>
        </p:txBody>
      </p:sp>
      <p:grpSp>
        <p:nvGrpSpPr>
          <p:cNvPr id="40" name="Group 27"/>
          <p:cNvGrpSpPr/>
          <p:nvPr/>
        </p:nvGrpSpPr>
        <p:grpSpPr>
          <a:xfrm>
            <a:off x="6516216" y="2636912"/>
            <a:ext cx="711696" cy="360040"/>
            <a:chOff x="2771800" y="2636912"/>
            <a:chExt cx="711696" cy="360040"/>
          </a:xfrm>
        </p:grpSpPr>
        <p:sp>
          <p:nvSpPr>
            <p:cNvPr id="41" name="Rectangle 40"/>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Dec</a:t>
              </a:r>
              <a:endParaRPr lang="en-US" sz="1600" baseline="-25000" dirty="0" smtClean="0">
                <a:solidFill>
                  <a:srgbClr val="0000FF"/>
                </a:solidFill>
              </a:endParaRPr>
            </a:p>
          </p:txBody>
        </p:sp>
      </p:grpSp>
      <p:sp>
        <p:nvSpPr>
          <p:cNvPr id="45" name="Text Box 7"/>
          <p:cNvSpPr txBox="1">
            <a:spLocks noChangeArrowheads="1"/>
          </p:cNvSpPr>
          <p:nvPr/>
        </p:nvSpPr>
        <p:spPr bwMode="auto">
          <a:xfrm>
            <a:off x="7316688" y="2492896"/>
            <a:ext cx="495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m’</a:t>
            </a:r>
            <a:endParaRPr lang="en-US" sz="1600" baseline="-25000" dirty="0" smtClean="0">
              <a:solidFill>
                <a:srgbClr val="0000FF"/>
              </a:solidFill>
            </a:endParaRPr>
          </a:p>
        </p:txBody>
      </p:sp>
      <p:pic>
        <p:nvPicPr>
          <p:cNvPr id="22" name="Picture 21" descr="download.jpg"/>
          <p:cNvPicPr>
            <a:picLocks noChangeAspect="1"/>
          </p:cNvPicPr>
          <p:nvPr/>
        </p:nvPicPr>
        <p:blipFill>
          <a:blip r:embed="rId3" cstate="print"/>
          <a:stretch>
            <a:fillRect/>
          </a:stretch>
        </p:blipFill>
        <p:spPr>
          <a:xfrm>
            <a:off x="7884368" y="2204864"/>
            <a:ext cx="1152128" cy="1080119"/>
          </a:xfrm>
          <a:prstGeom prst="rect">
            <a:avLst/>
          </a:prstGeom>
        </p:spPr>
      </p:pic>
      <p:sp>
        <p:nvSpPr>
          <p:cNvPr id="53" name="Down Arrow 52"/>
          <p:cNvSpPr/>
          <p:nvPr/>
        </p:nvSpPr>
        <p:spPr>
          <a:xfrm>
            <a:off x="4860032" y="1890773"/>
            <a:ext cx="504056" cy="1034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loud Callout 2"/>
          <p:cNvSpPr/>
          <p:nvPr/>
        </p:nvSpPr>
        <p:spPr>
          <a:xfrm>
            <a:off x="3563888" y="2132856"/>
            <a:ext cx="5472608" cy="79208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download.jpg"/>
          <p:cNvPicPr>
            <a:picLocks noChangeAspect="1"/>
          </p:cNvPicPr>
          <p:nvPr/>
        </p:nvPicPr>
        <p:blipFill>
          <a:blip r:embed="rId4" cstate="print"/>
          <a:stretch>
            <a:fillRect/>
          </a:stretch>
        </p:blipFill>
        <p:spPr>
          <a:xfrm>
            <a:off x="4525830" y="3068960"/>
            <a:ext cx="1126290" cy="908298"/>
          </a:xfrm>
          <a:prstGeom prst="rect">
            <a:avLst/>
          </a:prstGeom>
        </p:spPr>
      </p:pic>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5" name="Picture 14" descr="download.jpg"/>
          <p:cNvPicPr>
            <a:picLocks noChangeAspect="1"/>
          </p:cNvPicPr>
          <p:nvPr/>
        </p:nvPicPr>
        <p:blipFill>
          <a:blip r:embed="rId5" cstate="print"/>
          <a:stretch>
            <a:fillRect/>
          </a:stretch>
        </p:blipFill>
        <p:spPr>
          <a:xfrm>
            <a:off x="467544" y="2276872"/>
            <a:ext cx="717997" cy="1106747"/>
          </a:xfrm>
          <a:prstGeom prst="rect">
            <a:avLst/>
          </a:prstGeom>
        </p:spPr>
      </p:pic>
      <p:sp>
        <p:nvSpPr>
          <p:cNvPr id="21" name="Text Box 7"/>
          <p:cNvSpPr txBox="1">
            <a:spLocks noChangeArrowheads="1"/>
          </p:cNvSpPr>
          <p:nvPr/>
        </p:nvSpPr>
        <p:spPr bwMode="auto">
          <a:xfrm>
            <a:off x="35496" y="3573016"/>
            <a:ext cx="1619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Bank customer </a:t>
            </a:r>
            <a:endParaRPr lang="en-US" sz="1600" baseline="-25000" dirty="0" smtClean="0">
              <a:solidFill>
                <a:srgbClr val="0000FF"/>
              </a:solidFill>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3" name="Text Box 7"/>
          <p:cNvSpPr txBox="1">
            <a:spLocks noChangeArrowheads="1"/>
          </p:cNvSpPr>
          <p:nvPr/>
        </p:nvSpPr>
        <p:spPr bwMode="auto">
          <a:xfrm>
            <a:off x="8244408" y="3356992"/>
            <a:ext cx="68356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Bank</a:t>
            </a:r>
            <a:endParaRPr lang="en-US" sz="1600" baseline="-25000" dirty="0" smtClean="0">
              <a:solidFill>
                <a:srgbClr val="0000FF"/>
              </a:solidFill>
            </a:endParaRPr>
          </a:p>
        </p:txBody>
      </p:sp>
      <p:grpSp>
        <p:nvGrpSpPr>
          <p:cNvPr id="2" name="Group 27"/>
          <p:cNvGrpSpPr/>
          <p:nvPr/>
        </p:nvGrpSpPr>
        <p:grpSpPr>
          <a:xfrm>
            <a:off x="2339752" y="2636912"/>
            <a:ext cx="711696" cy="360040"/>
            <a:chOff x="2771800" y="2636912"/>
            <a:chExt cx="711696" cy="360040"/>
          </a:xfrm>
        </p:grpSpPr>
        <p:sp>
          <p:nvSpPr>
            <p:cNvPr id="26" name="Rectangle 25"/>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Enc</a:t>
              </a:r>
              <a:endParaRPr lang="en-US" sz="1600" baseline="-25000" dirty="0" smtClean="0">
                <a:solidFill>
                  <a:srgbClr val="0000FF"/>
                </a:solidFill>
              </a:endParaRPr>
            </a:p>
          </p:txBody>
        </p:sp>
      </p:grpSp>
      <p:cxnSp>
        <p:nvCxnSpPr>
          <p:cNvPr id="30" name="Straight Arrow Connector 29"/>
          <p:cNvCxnSpPr/>
          <p:nvPr/>
        </p:nvCxnSpPr>
        <p:spPr>
          <a:xfrm>
            <a:off x="1259632" y="2852936"/>
            <a:ext cx="10081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162805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m</a:t>
            </a:r>
            <a:endParaRPr lang="en-US" sz="1600" baseline="-25000" dirty="0" smtClean="0">
              <a:solidFill>
                <a:srgbClr val="0000FF"/>
              </a:solidFill>
            </a:endParaRPr>
          </a:p>
        </p:txBody>
      </p:sp>
      <p:sp>
        <p:nvSpPr>
          <p:cNvPr id="32" name="Text Box 7"/>
          <p:cNvSpPr txBox="1">
            <a:spLocks noChangeArrowheads="1"/>
          </p:cNvSpPr>
          <p:nvPr/>
        </p:nvSpPr>
        <p:spPr bwMode="auto">
          <a:xfrm>
            <a:off x="251520" y="1127646"/>
            <a:ext cx="1619672" cy="1077218"/>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m = transfer $x from my account to account #y</a:t>
            </a:r>
            <a:endParaRPr lang="en-US" sz="1600" baseline="-25000" dirty="0" smtClean="0">
              <a:solidFill>
                <a:srgbClr val="0000FF"/>
              </a:solidFill>
            </a:endParaRPr>
          </a:p>
        </p:txBody>
      </p:sp>
      <p:cxnSp>
        <p:nvCxnSpPr>
          <p:cNvPr id="33" name="Straight Arrow Connector 32"/>
          <p:cNvCxnSpPr/>
          <p:nvPr/>
        </p:nvCxnSpPr>
        <p:spPr>
          <a:xfrm>
            <a:off x="2915816" y="2852936"/>
            <a:ext cx="108012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Text Box 7"/>
          <p:cNvSpPr txBox="1">
            <a:spLocks noChangeArrowheads="1"/>
          </p:cNvSpPr>
          <p:nvPr/>
        </p:nvSpPr>
        <p:spPr bwMode="auto">
          <a:xfrm>
            <a:off x="306821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c</a:t>
            </a:r>
            <a:endParaRPr lang="en-US" sz="1600" baseline="-25000" dirty="0" smtClean="0">
              <a:solidFill>
                <a:srgbClr val="0000FF"/>
              </a:solidFill>
            </a:endParaRPr>
          </a:p>
        </p:txBody>
      </p:sp>
      <p:cxnSp>
        <p:nvCxnSpPr>
          <p:cNvPr id="24" name="Straight Connector 23"/>
          <p:cNvCxnSpPr/>
          <p:nvPr/>
        </p:nvCxnSpPr>
        <p:spPr>
          <a:xfrm>
            <a:off x="3995936" y="2852936"/>
            <a:ext cx="0" cy="5760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95936" y="3429000"/>
            <a:ext cx="504056" cy="0"/>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36096" y="3429000"/>
            <a:ext cx="504056"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40152" y="2852936"/>
            <a:ext cx="0" cy="5760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940152" y="2852936"/>
            <a:ext cx="57606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020272" y="2852936"/>
            <a:ext cx="86409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7"/>
          <p:cNvSpPr txBox="1">
            <a:spLocks noChangeArrowheads="1"/>
          </p:cNvSpPr>
          <p:nvPr/>
        </p:nvSpPr>
        <p:spPr bwMode="auto">
          <a:xfrm>
            <a:off x="7164288" y="1055638"/>
            <a:ext cx="2151856" cy="1077218"/>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m’ = transfer $10000x from my account to account #y</a:t>
            </a:r>
            <a:endParaRPr lang="en-US" sz="1600" baseline="-25000" dirty="0" smtClean="0">
              <a:solidFill>
                <a:srgbClr val="0000FF"/>
              </a:solidFill>
            </a:endParaRPr>
          </a:p>
        </p:txBody>
      </p:sp>
      <p:cxnSp>
        <p:nvCxnSpPr>
          <p:cNvPr id="48" name="Straight Arrow Connector 47"/>
          <p:cNvCxnSpPr/>
          <p:nvPr/>
        </p:nvCxnSpPr>
        <p:spPr>
          <a:xfrm flipH="1">
            <a:off x="1979712" y="1700808"/>
            <a:ext cx="46085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1907704" y="980728"/>
            <a:ext cx="5104184" cy="338554"/>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600" dirty="0" smtClean="0">
                <a:sym typeface="Symbol"/>
              </a:rPr>
              <a:t>Dear customer: “did you instructed us to transfer  </a:t>
            </a:r>
            <a:endParaRPr lang="en-US" sz="1600" baseline="-25000" dirty="0" smtClean="0">
              <a:solidFill>
                <a:srgbClr val="0000FF"/>
              </a:solidFill>
            </a:endParaRPr>
          </a:p>
        </p:txBody>
      </p:sp>
      <p:sp>
        <p:nvSpPr>
          <p:cNvPr id="50" name="Text Box 7"/>
          <p:cNvSpPr txBox="1">
            <a:spLocks noChangeArrowheads="1"/>
          </p:cNvSpPr>
          <p:nvPr/>
        </p:nvSpPr>
        <p:spPr bwMode="auto">
          <a:xfrm>
            <a:off x="1907704" y="1268760"/>
            <a:ext cx="5112568" cy="338554"/>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600" dirty="0" smtClean="0">
                <a:sym typeface="Symbol"/>
              </a:rPr>
              <a:t>$10000x from your account to account #y ?”</a:t>
            </a:r>
            <a:endParaRPr lang="en-US" sz="1600" baseline="-25000" dirty="0" smtClean="0">
              <a:solidFill>
                <a:srgbClr val="0000FF"/>
              </a:solidFill>
            </a:endParaRPr>
          </a:p>
        </p:txBody>
      </p:sp>
      <p:pic>
        <p:nvPicPr>
          <p:cNvPr id="52" name="Picture 51" descr="download.jpg"/>
          <p:cNvPicPr>
            <a:picLocks noChangeAspect="1"/>
          </p:cNvPicPr>
          <p:nvPr/>
        </p:nvPicPr>
        <p:blipFill>
          <a:blip r:embed="rId6" cstate="print"/>
          <a:stretch>
            <a:fillRect/>
          </a:stretch>
        </p:blipFill>
        <p:spPr>
          <a:xfrm>
            <a:off x="1115616" y="548680"/>
            <a:ext cx="571699" cy="635323"/>
          </a:xfrm>
          <a:prstGeom prst="rect">
            <a:avLst/>
          </a:prstGeom>
        </p:spPr>
      </p:pic>
      <p:sp>
        <p:nvSpPr>
          <p:cNvPr id="54" name="Text Box 7"/>
          <p:cNvSpPr txBox="1">
            <a:spLocks noChangeArrowheads="1"/>
          </p:cNvSpPr>
          <p:nvPr/>
        </p:nvSpPr>
        <p:spPr bwMode="auto">
          <a:xfrm>
            <a:off x="4004320" y="2298358"/>
            <a:ext cx="510418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I see! So c’ is the encryption for the message m’ !</a:t>
            </a:r>
            <a:endParaRPr lang="en-US" sz="1600" baseline="-25000" dirty="0" smtClean="0">
              <a:solidFill>
                <a:srgbClr val="0000FF"/>
              </a:solidFill>
            </a:endParaRPr>
          </a:p>
        </p:txBody>
      </p:sp>
      <p:sp>
        <p:nvSpPr>
          <p:cNvPr id="56" name="Text Box 7"/>
          <p:cNvSpPr txBox="1">
            <a:spLocks noChangeArrowheads="1"/>
          </p:cNvSpPr>
          <p:nvPr/>
        </p:nvSpPr>
        <p:spPr bwMode="auto">
          <a:xfrm>
            <a:off x="115888" y="4602614"/>
            <a:ext cx="8848600"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sym typeface="Symbol"/>
              </a:rPr>
              <a:t>S</a:t>
            </a:r>
            <a:r>
              <a:rPr lang="en-US" sz="1600" dirty="0" smtClean="0">
                <a:sym typeface="Symbol"/>
              </a:rPr>
              <a:t>imilar scenarios:</a:t>
            </a:r>
            <a:endParaRPr lang="en-US" sz="1600" baseline="-25000" dirty="0" smtClean="0">
              <a:solidFill>
                <a:srgbClr val="0000FF"/>
              </a:solidFill>
            </a:endParaRPr>
          </a:p>
        </p:txBody>
      </p:sp>
      <p:sp>
        <p:nvSpPr>
          <p:cNvPr id="57" name="Text Box 7"/>
          <p:cNvSpPr txBox="1">
            <a:spLocks noChangeArrowheads="1"/>
          </p:cNvSpPr>
          <p:nvPr/>
        </p:nvSpPr>
        <p:spPr bwMode="auto">
          <a:xfrm>
            <a:off x="504056" y="5046275"/>
            <a:ext cx="8676456" cy="830997"/>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An attacker sends an arbitrary </a:t>
            </a:r>
            <a:r>
              <a:rPr lang="en-US" sz="1600" dirty="0" err="1" smtClean="0">
                <a:sym typeface="Symbol"/>
              </a:rPr>
              <a:t>ciphertext</a:t>
            </a:r>
            <a:r>
              <a:rPr lang="en-US" sz="1600" dirty="0" smtClean="0">
                <a:sym typeface="Symbol"/>
              </a:rPr>
              <a:t> c’(for an unknown message) to army headquarters and waits for the </a:t>
            </a:r>
            <a:r>
              <a:rPr lang="en-US" sz="1600" dirty="0" err="1" smtClean="0">
                <a:sym typeface="Symbol"/>
              </a:rPr>
              <a:t>ciphertext</a:t>
            </a:r>
            <a:r>
              <a:rPr lang="en-US" sz="1600" dirty="0" smtClean="0">
                <a:sym typeface="Symbol"/>
              </a:rPr>
              <a:t> to be decrypted and observes the behavior/movements of the army --- will give an hint what c’ corresponds to</a:t>
            </a:r>
            <a:endParaRPr lang="en-US" sz="1600" baseline="-25000" dirty="0" smtClean="0">
              <a:solidFill>
                <a:srgbClr val="0000FF"/>
              </a:solidFill>
            </a:endParaRPr>
          </a:p>
        </p:txBody>
      </p:sp>
      <p:sp>
        <p:nvSpPr>
          <p:cNvPr id="60" name="Text Box 7"/>
          <p:cNvSpPr txBox="1">
            <a:spLocks noChangeArrowheads="1"/>
          </p:cNvSpPr>
          <p:nvPr/>
        </p:nvSpPr>
        <p:spPr bwMode="auto">
          <a:xfrm>
            <a:off x="539552" y="5949280"/>
            <a:ext cx="8280920" cy="584776"/>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&gt;&gt; As a part of the protocol, an honest party may give DO service; Think of a simple authentication protocol used in a small company.</a:t>
            </a:r>
            <a:endParaRPr lang="en-US" sz="1600" baseline="-25000" dirty="0" smtClean="0">
              <a:solidFill>
                <a:srgbClr val="0000FF"/>
              </a:solidFill>
            </a:endParaRPr>
          </a:p>
        </p:txBody>
      </p:sp>
      <p:sp>
        <p:nvSpPr>
          <p:cNvPr id="51" name="Rectangle 2"/>
          <p:cNvSpPr txBox="1">
            <a:spLocks noChangeArrowheads="1"/>
          </p:cNvSpPr>
          <p:nvPr/>
        </p:nvSpPr>
        <p:spPr>
          <a:xfrm>
            <a:off x="0" y="44624"/>
            <a:ext cx="9144000" cy="720080"/>
          </a:xfrm>
          <a:prstGeom prst="rect">
            <a:avLst/>
          </a:prstGeom>
        </p:spPr>
        <p:txBody>
          <a:bodyPr/>
          <a:lstStyle/>
          <a:p>
            <a:pPr algn="ctr">
              <a:defRPr/>
            </a:pPr>
            <a:r>
              <a:rPr lang="en-US" sz="3200" kern="0" dirty="0" smtClean="0">
                <a:solidFill>
                  <a:srgbClr val="009900"/>
                </a:solidFill>
                <a:ea typeface="+mj-ea"/>
                <a:cs typeface="+mj-cs"/>
              </a:rPr>
              <a:t>DO Service is Practical</a:t>
            </a:r>
            <a:endParaRPr lang="en-US" sz="3200" kern="0" dirty="0">
              <a:solidFill>
                <a:srgbClr val="009900"/>
              </a:solidFill>
              <a:ea typeface="+mj-ea"/>
              <a:cs typeface="+mj-cs"/>
            </a:endParaRPr>
          </a:p>
        </p:txBody>
      </p:sp>
      <p:sp>
        <p:nvSpPr>
          <p:cNvPr id="4" name="Rectangle 3"/>
          <p:cNvSpPr/>
          <p:nvPr/>
        </p:nvSpPr>
        <p:spPr>
          <a:xfrm>
            <a:off x="1619672" y="4005064"/>
            <a:ext cx="6481838" cy="369332"/>
          </a:xfrm>
          <a:prstGeom prst="rect">
            <a:avLst/>
          </a:prstGeom>
          <a:solidFill>
            <a:srgbClr val="CCFFCC"/>
          </a:solidFill>
        </p:spPr>
        <p:txBody>
          <a:bodyPr wrap="none">
            <a:spAutoFit/>
          </a:bodyPr>
          <a:lstStyle/>
          <a:p>
            <a:pPr marL="285750" indent="-285750">
              <a:spcBef>
                <a:spcPct val="50000"/>
              </a:spcBef>
            </a:pPr>
            <a:r>
              <a:rPr lang="en-US" dirty="0" err="1" smtClean="0">
                <a:sym typeface="Symbol"/>
              </a:rPr>
              <a:t>Adv</a:t>
            </a:r>
            <a:r>
              <a:rPr lang="en-US" dirty="0" smtClean="0">
                <a:sym typeface="Symbol"/>
              </a:rPr>
              <a:t> no longer an eavesdropper, he is  active and malicious!!</a:t>
            </a:r>
            <a:endParaRPr lang="en-US" baseline="-25000" dirty="0">
              <a:solidFill>
                <a:srgbClr val="0000FF"/>
              </a:solidFill>
            </a:endParaRPr>
          </a:p>
        </p:txBody>
      </p:sp>
    </p:spTree>
    <p:extLst>
      <p:ext uri="{BB962C8B-B14F-4D97-AF65-F5344CB8AC3E}">
        <p14:creationId xmlns:p14="http://schemas.microsoft.com/office/powerpoint/2010/main" val="2039895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linds(horizontal)">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linds(horizontal)">
                                      <p:cBhvr>
                                        <p:cTn id="24" dur="500"/>
                                        <p:tgtEl>
                                          <p:spTgt spid="4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linds(horizontal)">
                                      <p:cBhvr>
                                        <p:cTn id="35" dur="500"/>
                                        <p:tgtEl>
                                          <p:spTgt spid="5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linds(horizontal)">
                                      <p:cBhvr>
                                        <p:cTn id="38" dur="500"/>
                                        <p:tgtEl>
                                          <p:spTgt spid="5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linds(horizontal)">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linds(horizontal)">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blinds(horizontal)">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3" presetClass="entr" presetSubtype="1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linds(horizontal)">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linds(horizontal)">
                                      <p:cBhvr>
                                        <p:cTn id="67" dur="500"/>
                                        <p:tgtEl>
                                          <p:spTgt spid="5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blinds(horizontal)">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blinds(horizontal)">
                                      <p:cBhvr>
                                        <p:cTn id="7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P spid="53" grpId="0" animBg="1"/>
      <p:bldP spid="3" grpId="0" animBg="1"/>
      <p:bldP spid="46" grpId="0"/>
      <p:bldP spid="49" grpId="0" animBg="1"/>
      <p:bldP spid="50" grpId="0" animBg="1"/>
      <p:bldP spid="54" grpId="0"/>
      <p:bldP spid="56" grpId="0"/>
      <p:bldP spid="57" grpId="0"/>
      <p:bldP spid="60"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2051720" y="-27384"/>
            <a:ext cx="6120680" cy="504056"/>
          </a:xfrm>
          <a:prstGeom prst="rect">
            <a:avLst/>
          </a:prstGeom>
        </p:spPr>
        <p:txBody>
          <a:bodyPr/>
          <a:lstStyle/>
          <a:p>
            <a:pPr>
              <a:defRPr/>
            </a:pPr>
            <a:r>
              <a:rPr lang="en-US" sz="3200" kern="0" dirty="0" smtClean="0">
                <a:solidFill>
                  <a:srgbClr val="009900"/>
                </a:solidFill>
                <a:ea typeface="+mj-ea"/>
                <a:cs typeface="+mj-cs"/>
              </a:rPr>
              <a:t>DO is Extremely Powerful</a:t>
            </a:r>
            <a:endParaRPr lang="en-US" sz="3200" kern="0" dirty="0">
              <a:solidFill>
                <a:srgbClr val="009900"/>
              </a:solidFill>
              <a:ea typeface="+mj-ea"/>
              <a:cs typeface="+mj-cs"/>
            </a:endParaRPr>
          </a:p>
        </p:txBody>
      </p:sp>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7" name="Text Box 7"/>
          <p:cNvSpPr txBox="1">
            <a:spLocks noChangeArrowheads="1"/>
          </p:cNvSpPr>
          <p:nvPr/>
        </p:nvSpPr>
        <p:spPr bwMode="auto">
          <a:xfrm>
            <a:off x="35496" y="620688"/>
            <a:ext cx="9108504"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sym typeface="Symbol"/>
              </a:rPr>
              <a:t>E</a:t>
            </a:r>
            <a:r>
              <a:rPr lang="en-US" sz="1600" dirty="0" smtClean="0">
                <a:sym typeface="Symbol"/>
              </a:rPr>
              <a:t>ven the knowledge of </a:t>
            </a:r>
            <a:r>
              <a:rPr lang="en-US" sz="1600" dirty="0" smtClean="0">
                <a:solidFill>
                  <a:srgbClr val="FF0000"/>
                </a:solidFill>
                <a:sym typeface="Symbol"/>
              </a:rPr>
              <a:t>whether a modified </a:t>
            </a:r>
            <a:r>
              <a:rPr lang="en-US" sz="1600" dirty="0" err="1" smtClean="0">
                <a:solidFill>
                  <a:srgbClr val="FF0000"/>
                </a:solidFill>
                <a:sym typeface="Symbol"/>
              </a:rPr>
              <a:t>ciphertext</a:t>
            </a:r>
            <a:r>
              <a:rPr lang="en-US" sz="1600" dirty="0" smtClean="0">
                <a:solidFill>
                  <a:srgbClr val="FF0000"/>
                </a:solidFill>
                <a:sym typeface="Symbol"/>
              </a:rPr>
              <a:t> decrypted correctly or not</a:t>
            </a:r>
            <a:r>
              <a:rPr lang="en-US" sz="1600" dirty="0" smtClean="0">
                <a:sym typeface="Symbol"/>
              </a:rPr>
              <a:t> can help an attacker to completely find the underlying plaintext !!</a:t>
            </a:r>
            <a:endParaRPr lang="en-US" sz="1600" baseline="-25000" dirty="0" smtClean="0">
              <a:solidFill>
                <a:srgbClr val="0000FF"/>
              </a:solidFill>
            </a:endParaRPr>
          </a:p>
        </p:txBody>
      </p:sp>
      <p:sp>
        <p:nvSpPr>
          <p:cNvPr id="51" name="Text Box 7"/>
          <p:cNvSpPr txBox="1">
            <a:spLocks noChangeArrowheads="1"/>
          </p:cNvSpPr>
          <p:nvPr/>
        </p:nvSpPr>
        <p:spPr bwMode="auto">
          <a:xfrm>
            <a:off x="35496" y="1340768"/>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olidFill>
                  <a:srgbClr val="0000FF"/>
                </a:solidFill>
                <a:sym typeface="Symbol"/>
              </a:rPr>
              <a:t>Padding oracle attack </a:t>
            </a:r>
            <a:r>
              <a:rPr lang="en-US" sz="1600" dirty="0" smtClean="0">
                <a:sym typeface="Symbol"/>
              </a:rPr>
              <a:t>--- can be easily launched on several practically deployed ciphers</a:t>
            </a:r>
            <a:endParaRPr lang="en-US" sz="1600" baseline="-25000" dirty="0" smtClean="0">
              <a:solidFill>
                <a:srgbClr val="0000FF"/>
              </a:solidFill>
            </a:endParaRPr>
          </a:p>
        </p:txBody>
      </p:sp>
      <p:sp>
        <p:nvSpPr>
          <p:cNvPr id="59" name="Text Box 7"/>
          <p:cNvSpPr txBox="1">
            <a:spLocks noChangeArrowheads="1"/>
          </p:cNvSpPr>
          <p:nvPr/>
        </p:nvSpPr>
        <p:spPr bwMode="auto">
          <a:xfrm>
            <a:off x="35496" y="1794302"/>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ym typeface="Symbol"/>
              </a:rPr>
              <a:t>CBC-mode of encryption and decryption when |m| </a:t>
            </a:r>
            <a:r>
              <a:rPr lang="en-US" sz="1600" dirty="0">
                <a:sym typeface="Symbol"/>
              </a:rPr>
              <a:t>=</a:t>
            </a:r>
            <a:r>
              <a:rPr lang="en-US" sz="1600" dirty="0" smtClean="0">
                <a:sym typeface="Symbol"/>
              </a:rPr>
              <a:t> multiple of block length L in bytes</a:t>
            </a:r>
            <a:endParaRPr lang="en-US" sz="1600" baseline="-25000" dirty="0" smtClean="0">
              <a:solidFill>
                <a:srgbClr val="0000FF"/>
              </a:solidFill>
            </a:endParaRPr>
          </a:p>
        </p:txBody>
      </p:sp>
      <p:grpSp>
        <p:nvGrpSpPr>
          <p:cNvPr id="130" name="Group 129"/>
          <p:cNvGrpSpPr/>
          <p:nvPr/>
        </p:nvGrpSpPr>
        <p:grpSpPr>
          <a:xfrm>
            <a:off x="899592" y="2852933"/>
            <a:ext cx="3240360" cy="2448275"/>
            <a:chOff x="35496" y="2636912"/>
            <a:chExt cx="3240360" cy="2448275"/>
          </a:xfrm>
        </p:grpSpPr>
        <p:grpSp>
          <p:nvGrpSpPr>
            <p:cNvPr id="121" name="Group 120"/>
            <p:cNvGrpSpPr/>
            <p:nvPr/>
          </p:nvGrpSpPr>
          <p:grpSpPr>
            <a:xfrm>
              <a:off x="35496" y="2636912"/>
              <a:ext cx="3240360" cy="2448275"/>
              <a:chOff x="35496" y="2636912"/>
              <a:chExt cx="3240360" cy="2448275"/>
            </a:xfrm>
          </p:grpSpPr>
          <p:grpSp>
            <p:nvGrpSpPr>
              <p:cNvPr id="63" name="Group 44"/>
              <p:cNvGrpSpPr/>
              <p:nvPr/>
            </p:nvGrpSpPr>
            <p:grpSpPr>
              <a:xfrm>
                <a:off x="1417767" y="2636912"/>
                <a:ext cx="1858089" cy="400113"/>
                <a:chOff x="1979712" y="1677018"/>
                <a:chExt cx="3212290" cy="532309"/>
              </a:xfrm>
            </p:grpSpPr>
            <p:sp>
              <p:nvSpPr>
                <p:cNvPr id="64" name="Rectangle 63"/>
                <p:cNvSpPr/>
                <p:nvPr/>
              </p:nvSpPr>
              <p:spPr>
                <a:xfrm>
                  <a:off x="1979712" y="1772816"/>
                  <a:ext cx="321229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66" name="Straight Connector 6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471483" y="1677018"/>
                  <a:ext cx="853192" cy="532304"/>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69" name="Text Box 7"/>
                <p:cNvSpPr txBox="1">
                  <a:spLocks noChangeArrowheads="1"/>
                </p:cNvSpPr>
                <p:nvPr/>
              </p:nvSpPr>
              <p:spPr bwMode="auto">
                <a:xfrm>
                  <a:off x="4003180" y="1677022"/>
                  <a:ext cx="1064334" cy="532305"/>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grpSp>
          <p:sp>
            <p:nvSpPr>
              <p:cNvPr id="71" name="Text Box 7"/>
              <p:cNvSpPr txBox="1">
                <a:spLocks noChangeArrowheads="1"/>
              </p:cNvSpPr>
              <p:nvPr/>
            </p:nvSpPr>
            <p:spPr bwMode="auto">
              <a:xfrm>
                <a:off x="593865" y="2699631"/>
                <a:ext cx="593759" cy="369332"/>
              </a:xfrm>
              <a:prstGeom prst="rect">
                <a:avLst/>
              </a:prstGeom>
              <a:noFill/>
              <a:ln w="9525">
                <a:noFill/>
                <a:miter lim="800000"/>
                <a:headEnd/>
                <a:tailEnd/>
              </a:ln>
            </p:spPr>
            <p:txBody>
              <a:bodyPr wrap="square">
                <a:spAutoFit/>
              </a:bodyPr>
              <a:lstStyle/>
              <a:p>
                <a:pPr>
                  <a:spcBef>
                    <a:spcPct val="50000"/>
                  </a:spcBef>
                </a:pPr>
                <a:r>
                  <a:rPr lang="en-US" dirty="0">
                    <a:sym typeface="Symbol"/>
                  </a:rPr>
                  <a:t>m</a:t>
                </a:r>
                <a:endParaRPr lang="en-US" baseline="-25000" dirty="0" smtClean="0">
                  <a:solidFill>
                    <a:srgbClr val="0000FF"/>
                  </a:solidFill>
                </a:endParaRPr>
              </a:p>
            </p:txBody>
          </p:sp>
          <p:cxnSp>
            <p:nvCxnSpPr>
              <p:cNvPr id="72" name="Straight Arrow Connector 71"/>
              <p:cNvCxnSpPr/>
              <p:nvPr/>
            </p:nvCxnSpPr>
            <p:spPr>
              <a:xfrm>
                <a:off x="978000" y="2867590"/>
                <a:ext cx="35646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6" name="Group 77"/>
              <p:cNvGrpSpPr/>
              <p:nvPr/>
            </p:nvGrpSpPr>
            <p:grpSpPr>
              <a:xfrm>
                <a:off x="1709329" y="3629051"/>
                <a:ext cx="990463" cy="216504"/>
                <a:chOff x="2555776" y="2492896"/>
                <a:chExt cx="1712325" cy="288036"/>
              </a:xfrm>
            </p:grpSpPr>
            <p:cxnSp>
              <p:nvCxnSpPr>
                <p:cNvPr id="78" name="Straight Arrow Connector 77"/>
                <p:cNvCxnSpPr/>
                <p:nvPr/>
              </p:nvCxnSpPr>
              <p:spPr>
                <a:xfrm>
                  <a:off x="2555776"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268101" y="2492900"/>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2" name="Text Box 7"/>
              <p:cNvSpPr txBox="1">
                <a:spLocks noChangeArrowheads="1"/>
              </p:cNvSpPr>
              <p:nvPr/>
            </p:nvSpPr>
            <p:spPr bwMode="auto">
              <a:xfrm>
                <a:off x="755576" y="3645027"/>
                <a:ext cx="309963" cy="369332"/>
              </a:xfrm>
              <a:prstGeom prst="rect">
                <a:avLst/>
              </a:prstGeom>
              <a:noFill/>
              <a:ln w="9525">
                <a:noFill/>
                <a:miter lim="800000"/>
                <a:headEnd/>
                <a:tailEnd/>
              </a:ln>
            </p:spPr>
            <p:txBody>
              <a:bodyPr wrap="square">
                <a:spAutoFit/>
              </a:bodyPr>
              <a:lstStyle/>
              <a:p>
                <a:pPr>
                  <a:spcBef>
                    <a:spcPct val="50000"/>
                  </a:spcBef>
                </a:pPr>
                <a:r>
                  <a:rPr lang="en-US" dirty="0" smtClean="0">
                    <a:sym typeface="Symbol"/>
                  </a:rPr>
                  <a:t>k</a:t>
                </a:r>
                <a:endParaRPr lang="en-US" baseline="-25000" dirty="0" smtClean="0">
                  <a:solidFill>
                    <a:srgbClr val="0000FF"/>
                  </a:solidFill>
                </a:endParaRPr>
              </a:p>
            </p:txBody>
          </p:sp>
          <p:grpSp>
            <p:nvGrpSpPr>
              <p:cNvPr id="84" name="Group 50"/>
              <p:cNvGrpSpPr/>
              <p:nvPr/>
            </p:nvGrpSpPr>
            <p:grpSpPr>
              <a:xfrm>
                <a:off x="1667677" y="3829620"/>
                <a:ext cx="596675" cy="503063"/>
                <a:chOff x="2483768" y="2759728"/>
                <a:chExt cx="1031540" cy="669272"/>
              </a:xfrm>
            </p:grpSpPr>
            <p:pic>
              <p:nvPicPr>
                <p:cNvPr id="85"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8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87" name="Text Box 7"/>
              <p:cNvSpPr txBox="1">
                <a:spLocks noChangeArrowheads="1"/>
              </p:cNvSpPr>
              <p:nvPr/>
            </p:nvSpPr>
            <p:spPr bwMode="auto">
              <a:xfrm>
                <a:off x="1685894" y="3200265"/>
                <a:ext cx="221810" cy="300746"/>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sp>
            <p:nvSpPr>
              <p:cNvPr id="88" name="Text Box 7"/>
              <p:cNvSpPr txBox="1">
                <a:spLocks noChangeArrowheads="1"/>
              </p:cNvSpPr>
              <p:nvPr/>
            </p:nvSpPr>
            <p:spPr bwMode="auto">
              <a:xfrm>
                <a:off x="2699792" y="3140971"/>
                <a:ext cx="221810" cy="300746"/>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grpSp>
            <p:nvGrpSpPr>
              <p:cNvPr id="90" name="Group 51"/>
              <p:cNvGrpSpPr/>
              <p:nvPr/>
            </p:nvGrpSpPr>
            <p:grpSpPr>
              <a:xfrm>
                <a:off x="2612115" y="3829620"/>
                <a:ext cx="596675" cy="503063"/>
                <a:chOff x="2483768" y="2759728"/>
                <a:chExt cx="1031540" cy="669272"/>
              </a:xfrm>
            </p:grpSpPr>
            <p:pic>
              <p:nvPicPr>
                <p:cNvPr id="91"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92"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96" name="Text Box 7"/>
              <p:cNvSpPr txBox="1">
                <a:spLocks noChangeArrowheads="1"/>
              </p:cNvSpPr>
              <p:nvPr/>
            </p:nvSpPr>
            <p:spPr bwMode="auto">
              <a:xfrm>
                <a:off x="179512" y="3275695"/>
                <a:ext cx="537282" cy="369332"/>
              </a:xfrm>
              <a:prstGeom prst="rect">
                <a:avLst/>
              </a:prstGeom>
              <a:noFill/>
              <a:ln w="9525">
                <a:noFill/>
                <a:miter lim="800000"/>
                <a:headEnd/>
                <a:tailEnd/>
              </a:ln>
            </p:spPr>
            <p:txBody>
              <a:bodyPr wrap="square">
                <a:spAutoFit/>
              </a:bodyPr>
              <a:lstStyle/>
              <a:p>
                <a:pPr>
                  <a:spcBef>
                    <a:spcPct val="50000"/>
                  </a:spcBef>
                </a:pPr>
                <a:r>
                  <a:rPr lang="en-US" dirty="0" smtClean="0">
                    <a:sym typeface="Symbol"/>
                  </a:rPr>
                  <a:t>IV</a:t>
                </a:r>
                <a:endParaRPr lang="en-US" baseline="-25000" dirty="0" smtClean="0">
                  <a:solidFill>
                    <a:srgbClr val="0000FF"/>
                  </a:solidFill>
                </a:endParaRPr>
              </a:p>
            </p:txBody>
          </p:sp>
          <p:cxnSp>
            <p:nvCxnSpPr>
              <p:cNvPr id="97" name="Straight Arrow Connector 96"/>
              <p:cNvCxnSpPr/>
              <p:nvPr/>
            </p:nvCxnSpPr>
            <p:spPr>
              <a:xfrm>
                <a:off x="698393" y="3356995"/>
                <a:ext cx="106529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59778" y="3683179"/>
                <a:ext cx="7766" cy="8979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 Box 7"/>
              <p:cNvSpPr txBox="1">
                <a:spLocks noChangeArrowheads="1"/>
              </p:cNvSpPr>
              <p:nvPr/>
            </p:nvSpPr>
            <p:spPr bwMode="auto">
              <a:xfrm>
                <a:off x="1664148" y="4685077"/>
                <a:ext cx="675604"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100" name="Text Box 7"/>
              <p:cNvSpPr txBox="1">
                <a:spLocks noChangeArrowheads="1"/>
              </p:cNvSpPr>
              <p:nvPr/>
            </p:nvSpPr>
            <p:spPr bwMode="auto">
              <a:xfrm>
                <a:off x="262815" y="4653139"/>
                <a:ext cx="564769"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0</a:t>
                </a:r>
                <a:r>
                  <a:rPr lang="en-US" sz="2000" dirty="0" smtClean="0">
                    <a:sym typeface="Symbol"/>
                  </a:rPr>
                  <a:t> </a:t>
                </a:r>
                <a:endParaRPr lang="en-US" sz="2000" baseline="-25000" dirty="0" smtClean="0">
                  <a:solidFill>
                    <a:srgbClr val="0000FF"/>
                  </a:solidFill>
                </a:endParaRPr>
              </a:p>
            </p:txBody>
          </p:sp>
          <p:cxnSp>
            <p:nvCxnSpPr>
              <p:cNvPr id="101" name="Straight Arrow Connector 100"/>
              <p:cNvCxnSpPr/>
              <p:nvPr/>
            </p:nvCxnSpPr>
            <p:spPr>
              <a:xfrm>
                <a:off x="1875936" y="4332684"/>
                <a:ext cx="0" cy="3788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2" name="Group 108"/>
              <p:cNvGrpSpPr/>
              <p:nvPr/>
            </p:nvGrpSpPr>
            <p:grpSpPr>
              <a:xfrm>
                <a:off x="1875936" y="3356995"/>
                <a:ext cx="957989" cy="1192191"/>
                <a:chOff x="2843808" y="2130951"/>
                <a:chExt cx="1656184" cy="1586083"/>
              </a:xfrm>
            </p:grpSpPr>
            <p:cxnSp>
              <p:nvCxnSpPr>
                <p:cNvPr id="103" name="Straight Arrow Connector 102"/>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770148" y="2130952"/>
                  <a:ext cx="9764" cy="158608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779912" y="2130951"/>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6" name="Text Box 7"/>
              <p:cNvSpPr txBox="1">
                <a:spLocks noChangeArrowheads="1"/>
              </p:cNvSpPr>
              <p:nvPr/>
            </p:nvSpPr>
            <p:spPr bwMode="auto">
              <a:xfrm>
                <a:off x="2638281" y="4711561"/>
                <a:ext cx="493559" cy="369332"/>
              </a:xfrm>
              <a:prstGeom prst="rect">
                <a:avLst/>
              </a:prstGeom>
              <a:noFill/>
              <a:ln w="9525">
                <a:noFill/>
                <a:miter lim="800000"/>
                <a:headEnd/>
                <a:tailEnd/>
              </a:ln>
            </p:spPr>
            <p:txBody>
              <a:bodyPr wrap="square">
                <a:spAutoFit/>
              </a:bodyPr>
              <a:lstStyle/>
              <a:p>
                <a:pPr>
                  <a:spcBef>
                    <a:spcPct val="50000"/>
                  </a:spcBef>
                </a:pPr>
                <a:r>
                  <a:rPr lang="en-US" dirty="0" smtClean="0">
                    <a:sym typeface="Symbol"/>
                  </a:rPr>
                  <a:t>c</a:t>
                </a:r>
                <a:r>
                  <a:rPr lang="en-US" baseline="-25000" dirty="0" smtClean="0">
                    <a:sym typeface="Symbol"/>
                  </a:rPr>
                  <a:t>2</a:t>
                </a:r>
                <a:endParaRPr lang="en-US" baseline="-25000" dirty="0" smtClean="0">
                  <a:solidFill>
                    <a:srgbClr val="0000FF"/>
                  </a:solidFill>
                </a:endParaRPr>
              </a:p>
            </p:txBody>
          </p:sp>
          <p:cxnSp>
            <p:nvCxnSpPr>
              <p:cNvPr id="107" name="Straight Arrow Connector 106"/>
              <p:cNvCxnSpPr/>
              <p:nvPr/>
            </p:nvCxnSpPr>
            <p:spPr>
              <a:xfrm>
                <a:off x="2833925" y="4332684"/>
                <a:ext cx="0" cy="3788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1" name="Picture 2" descr="https://encrypted-tbn0.gstatic.com/images?q=tbn:ANd9GcQxHMoOydLUvL6F7c-Mbo5t85iqunS-YHMpPEE4HWBwac4Fq-lc8A"/>
              <p:cNvPicPr>
                <a:picLocks noChangeAspect="1" noChangeArrowheads="1"/>
              </p:cNvPicPr>
              <p:nvPr/>
            </p:nvPicPr>
            <p:blipFill>
              <a:blip r:embed="rId4" cstate="print"/>
              <a:srcRect/>
              <a:stretch>
                <a:fillRect/>
              </a:stretch>
            </p:blipFill>
            <p:spPr bwMode="auto">
              <a:xfrm>
                <a:off x="35496" y="2707968"/>
                <a:ext cx="333213" cy="433003"/>
              </a:xfrm>
              <a:prstGeom prst="rect">
                <a:avLst/>
              </a:prstGeom>
              <a:noFill/>
            </p:spPr>
          </p:pic>
          <p:cxnSp>
            <p:nvCxnSpPr>
              <p:cNvPr id="112" name="Straight Arrow Connector 111"/>
              <p:cNvCxnSpPr/>
              <p:nvPr/>
            </p:nvCxnSpPr>
            <p:spPr>
              <a:xfrm>
                <a:off x="1907704" y="2996955"/>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1907704" y="3501011"/>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915816" y="2996955"/>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2915816" y="3429003"/>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a:off x="899592" y="3645024"/>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0" name="Text Box 7"/>
          <p:cNvSpPr txBox="1">
            <a:spLocks noChangeArrowheads="1"/>
          </p:cNvSpPr>
          <p:nvPr/>
        </p:nvSpPr>
        <p:spPr bwMode="auto">
          <a:xfrm>
            <a:off x="5590608" y="2987660"/>
            <a:ext cx="1861711" cy="369332"/>
          </a:xfrm>
          <a:prstGeom prst="rect">
            <a:avLst/>
          </a:prstGeom>
          <a:noFill/>
          <a:ln w="9525">
            <a:noFill/>
            <a:miter lim="800000"/>
            <a:headEnd/>
            <a:tailEnd/>
          </a:ln>
        </p:spPr>
        <p:txBody>
          <a:bodyPr wrap="square">
            <a:spAutoFit/>
          </a:bodyPr>
          <a:lstStyle/>
          <a:p>
            <a:pPr>
              <a:spcBef>
                <a:spcPct val="50000"/>
              </a:spcBef>
            </a:pPr>
            <a:r>
              <a:rPr lang="en-US" dirty="0" smtClean="0">
                <a:sym typeface="Symbol"/>
              </a:rPr>
              <a:t>m</a:t>
            </a:r>
            <a:r>
              <a:rPr lang="en-US" baseline="-25000" dirty="0" smtClean="0">
                <a:sym typeface="Symbol"/>
              </a:rPr>
              <a:t>2</a:t>
            </a:r>
            <a:r>
              <a:rPr lang="en-US" dirty="0" smtClean="0">
                <a:sym typeface="Symbol"/>
              </a:rPr>
              <a:t> = F</a:t>
            </a:r>
            <a:r>
              <a:rPr lang="en-US" baseline="30000" dirty="0" smtClean="0">
                <a:sym typeface="Symbol"/>
              </a:rPr>
              <a:t>-1</a:t>
            </a:r>
            <a:r>
              <a:rPr lang="en-US" dirty="0" smtClean="0">
                <a:sym typeface="Symbol"/>
              </a:rPr>
              <a:t>(c</a:t>
            </a:r>
            <a:r>
              <a:rPr lang="en-US" baseline="-25000" dirty="0" smtClean="0">
                <a:sym typeface="Symbol"/>
              </a:rPr>
              <a:t>2</a:t>
            </a:r>
            <a:r>
              <a:rPr lang="en-US" dirty="0" smtClean="0">
                <a:sym typeface="Symbol"/>
              </a:rPr>
              <a:t>)  c</a:t>
            </a:r>
            <a:r>
              <a:rPr lang="en-US" baseline="-25000" dirty="0" smtClean="0">
                <a:sym typeface="Symbol"/>
              </a:rPr>
              <a:t>1</a:t>
            </a:r>
            <a:endParaRPr lang="en-US" baseline="-25000" dirty="0" smtClean="0">
              <a:solidFill>
                <a:srgbClr val="0000FF"/>
              </a:solidFill>
            </a:endParaRPr>
          </a:p>
        </p:txBody>
      </p:sp>
      <p:sp>
        <p:nvSpPr>
          <p:cNvPr id="171" name="Text Box 7"/>
          <p:cNvSpPr txBox="1">
            <a:spLocks noChangeArrowheads="1"/>
          </p:cNvSpPr>
          <p:nvPr/>
        </p:nvSpPr>
        <p:spPr bwMode="auto">
          <a:xfrm>
            <a:off x="5580112" y="3419708"/>
            <a:ext cx="1944216" cy="369332"/>
          </a:xfrm>
          <a:prstGeom prst="rect">
            <a:avLst/>
          </a:prstGeom>
          <a:noFill/>
          <a:ln w="9525">
            <a:noFill/>
            <a:miter lim="800000"/>
            <a:headEnd/>
            <a:tailEnd/>
          </a:ln>
        </p:spPr>
        <p:txBody>
          <a:bodyPr wrap="square">
            <a:spAutoFit/>
          </a:bodyPr>
          <a:lstStyle/>
          <a:p>
            <a:pPr>
              <a:spcBef>
                <a:spcPct val="50000"/>
              </a:spcBef>
            </a:pPr>
            <a:r>
              <a:rPr lang="en-US" dirty="0" smtClean="0">
                <a:sym typeface="Symbol"/>
              </a:rPr>
              <a:t>m</a:t>
            </a:r>
            <a:r>
              <a:rPr lang="en-US" baseline="-25000" dirty="0" smtClean="0">
                <a:sym typeface="Symbol"/>
              </a:rPr>
              <a:t>1</a:t>
            </a:r>
            <a:r>
              <a:rPr lang="en-US" dirty="0" smtClean="0">
                <a:sym typeface="Symbol"/>
              </a:rPr>
              <a:t> = F</a:t>
            </a:r>
            <a:r>
              <a:rPr lang="en-US" baseline="30000" dirty="0" smtClean="0">
                <a:sym typeface="Symbol"/>
              </a:rPr>
              <a:t>-1</a:t>
            </a:r>
            <a:r>
              <a:rPr lang="en-US" dirty="0" smtClean="0">
                <a:sym typeface="Symbol"/>
              </a:rPr>
              <a:t>(c</a:t>
            </a:r>
            <a:r>
              <a:rPr lang="en-US" baseline="-25000" dirty="0" smtClean="0">
                <a:sym typeface="Symbol"/>
              </a:rPr>
              <a:t>1</a:t>
            </a:r>
            <a:r>
              <a:rPr lang="en-US" dirty="0" smtClean="0">
                <a:sym typeface="Symbol"/>
              </a:rPr>
              <a:t>)  c</a:t>
            </a:r>
            <a:r>
              <a:rPr lang="en-US" baseline="-25000" dirty="0" smtClean="0">
                <a:sym typeface="Symbol"/>
              </a:rPr>
              <a:t>0</a:t>
            </a:r>
            <a:endParaRPr lang="en-US" baseline="-25000" dirty="0" smtClean="0">
              <a:solidFill>
                <a:srgbClr val="0000FF"/>
              </a:solidFill>
            </a:endParaRPr>
          </a:p>
        </p:txBody>
      </p:sp>
      <p:sp>
        <p:nvSpPr>
          <p:cNvPr id="173" name="Text Box 7"/>
          <p:cNvSpPr txBox="1">
            <a:spLocks noChangeArrowheads="1"/>
          </p:cNvSpPr>
          <p:nvPr/>
        </p:nvSpPr>
        <p:spPr bwMode="auto">
          <a:xfrm>
            <a:off x="3347864" y="1700808"/>
            <a:ext cx="2952328" cy="400110"/>
          </a:xfrm>
          <a:prstGeom prst="rect">
            <a:avLst/>
          </a:prstGeom>
          <a:solidFill>
            <a:srgbClr val="CCFFCC"/>
          </a:solidFill>
          <a:ln w="9525">
            <a:noFill/>
            <a:miter lim="800000"/>
            <a:headEnd/>
            <a:tailEnd/>
          </a:ln>
        </p:spPr>
        <p:txBody>
          <a:bodyPr wrap="square">
            <a:spAutoFit/>
          </a:bodyPr>
          <a:lstStyle/>
          <a:p>
            <a:pPr>
              <a:spcBef>
                <a:spcPct val="50000"/>
              </a:spcBef>
            </a:pPr>
            <a:r>
              <a:rPr lang="en-US" sz="2000" dirty="0" smtClean="0">
                <a:sym typeface="Symbol"/>
              </a:rPr>
              <a:t>But what if </a:t>
            </a:r>
            <a:r>
              <a:rPr lang="en-US" sz="2000" dirty="0" smtClean="0">
                <a:solidFill>
                  <a:srgbClr val="0000FF"/>
                </a:solidFill>
                <a:sym typeface="Symbol"/>
              </a:rPr>
              <a:t>|m|  l L</a:t>
            </a:r>
            <a:r>
              <a:rPr lang="en-US" sz="2000" dirty="0">
                <a:sym typeface="Symbol"/>
              </a:rPr>
              <a:t>?</a:t>
            </a:r>
            <a:endParaRPr lang="en-US" sz="2000" baseline="-25000" dirty="0" smtClean="0">
              <a:solidFill>
                <a:srgbClr val="0000FF"/>
              </a:solidFill>
            </a:endParaRPr>
          </a:p>
        </p:txBody>
      </p:sp>
      <p:sp>
        <p:nvSpPr>
          <p:cNvPr id="174" name="Text Box 7"/>
          <p:cNvSpPr txBox="1">
            <a:spLocks noChangeArrowheads="1"/>
          </p:cNvSpPr>
          <p:nvPr/>
        </p:nvSpPr>
        <p:spPr bwMode="auto">
          <a:xfrm>
            <a:off x="0" y="5394702"/>
            <a:ext cx="51125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olidFill>
                  <a:srgbClr val="FF0000"/>
                </a:solidFill>
                <a:sym typeface="Symbol"/>
              </a:rPr>
              <a:t>PKCS#5 padding </a:t>
            </a:r>
            <a:r>
              <a:rPr lang="en-US" sz="1600" dirty="0" smtClean="0">
                <a:sym typeface="Symbol"/>
              </a:rPr>
              <a:t>--- a popular padding</a:t>
            </a:r>
            <a:endParaRPr lang="en-US" sz="1600" baseline="-25000" dirty="0" smtClean="0">
              <a:solidFill>
                <a:srgbClr val="0000FF"/>
              </a:solidFill>
            </a:endParaRPr>
          </a:p>
        </p:txBody>
      </p:sp>
      <p:sp>
        <p:nvSpPr>
          <p:cNvPr id="175" name="Text Box 7"/>
          <p:cNvSpPr txBox="1">
            <a:spLocks noChangeArrowheads="1"/>
          </p:cNvSpPr>
          <p:nvPr/>
        </p:nvSpPr>
        <p:spPr bwMode="auto">
          <a:xfrm>
            <a:off x="107504" y="5725706"/>
            <a:ext cx="8784976" cy="584775"/>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 &gt;&gt; Let </a:t>
            </a:r>
            <a:r>
              <a:rPr lang="en-US" sz="1600" dirty="0" smtClean="0">
                <a:solidFill>
                  <a:srgbClr val="FF0000"/>
                </a:solidFill>
                <a:sym typeface="Symbol"/>
              </a:rPr>
              <a:t>b be the number of bytes</a:t>
            </a:r>
            <a:r>
              <a:rPr lang="en-US" sz="1600" dirty="0" smtClean="0">
                <a:sym typeface="Symbol"/>
              </a:rPr>
              <a:t> need to be appended in the last block of m to make its length L bytes</a:t>
            </a:r>
            <a:endParaRPr lang="en-US" sz="1600" baseline="-25000" dirty="0" smtClean="0">
              <a:solidFill>
                <a:srgbClr val="0000FF"/>
              </a:solidFill>
            </a:endParaRPr>
          </a:p>
        </p:txBody>
      </p:sp>
      <p:sp>
        <p:nvSpPr>
          <p:cNvPr id="176" name="Text Box 7"/>
          <p:cNvSpPr txBox="1">
            <a:spLocks noChangeArrowheads="1"/>
          </p:cNvSpPr>
          <p:nvPr/>
        </p:nvSpPr>
        <p:spPr bwMode="auto">
          <a:xfrm>
            <a:off x="2564160" y="5970766"/>
            <a:ext cx="207984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sym typeface="Symbol"/>
              </a:rPr>
              <a:t>--- </a:t>
            </a:r>
            <a:r>
              <a:rPr lang="en-US" sz="1600" dirty="0" smtClean="0">
                <a:solidFill>
                  <a:srgbClr val="0000FF"/>
                </a:solidFill>
                <a:sym typeface="Symbol"/>
              </a:rPr>
              <a:t>1  b  L</a:t>
            </a:r>
            <a:endParaRPr lang="en-US" sz="1600" baseline="-25000" dirty="0" smtClean="0">
              <a:solidFill>
                <a:srgbClr val="0000FF"/>
              </a:solidFill>
            </a:endParaRPr>
          </a:p>
        </p:txBody>
      </p:sp>
      <p:sp>
        <p:nvSpPr>
          <p:cNvPr id="178" name="Text Box 7"/>
          <p:cNvSpPr txBox="1">
            <a:spLocks noChangeArrowheads="1"/>
          </p:cNvSpPr>
          <p:nvPr/>
        </p:nvSpPr>
        <p:spPr bwMode="auto">
          <a:xfrm>
            <a:off x="179512" y="6402814"/>
            <a:ext cx="9073008"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sym typeface="Symbol"/>
              </a:rPr>
              <a:t>&gt;&gt; Append b bytes to the last block of m</a:t>
            </a:r>
            <a:r>
              <a:rPr lang="en-US" sz="1600" dirty="0" smtClean="0">
                <a:sym typeface="Symbol"/>
              </a:rPr>
              <a:t>, each of them representing the </a:t>
            </a:r>
            <a:r>
              <a:rPr lang="en-US" sz="1600" dirty="0" smtClean="0">
                <a:solidFill>
                  <a:srgbClr val="FF0000"/>
                </a:solidFill>
                <a:sym typeface="Symbol"/>
              </a:rPr>
              <a:t>integer value b</a:t>
            </a:r>
            <a:endParaRPr lang="en-US" sz="1600" baseline="-25000" dirty="0" smtClean="0">
              <a:solidFill>
                <a:srgbClr val="FF0000"/>
              </a:solidFill>
            </a:endParaRPr>
          </a:p>
        </p:txBody>
      </p:sp>
      <p:sp>
        <p:nvSpPr>
          <p:cNvPr id="7" name="Rectangle 6"/>
          <p:cNvSpPr/>
          <p:nvPr/>
        </p:nvSpPr>
        <p:spPr>
          <a:xfrm>
            <a:off x="1865471" y="2339588"/>
            <a:ext cx="1338377" cy="369332"/>
          </a:xfrm>
          <a:prstGeom prst="rect">
            <a:avLst/>
          </a:prstGeom>
          <a:solidFill>
            <a:srgbClr val="FFFF00"/>
          </a:solidFill>
          <a:ln>
            <a:solidFill>
              <a:schemeClr val="tx1"/>
            </a:solidFill>
          </a:ln>
        </p:spPr>
        <p:txBody>
          <a:bodyPr wrap="none">
            <a:spAutoFit/>
          </a:bodyPr>
          <a:lstStyle/>
          <a:p>
            <a:r>
              <a:rPr lang="en-US" dirty="0" smtClean="0">
                <a:sym typeface="Symbol"/>
              </a:rPr>
              <a:t>Encryption</a:t>
            </a:r>
            <a:endParaRPr lang="en-US" dirty="0"/>
          </a:p>
        </p:txBody>
      </p:sp>
      <p:sp>
        <p:nvSpPr>
          <p:cNvPr id="67" name="Rectangle 66"/>
          <p:cNvSpPr/>
          <p:nvPr/>
        </p:nvSpPr>
        <p:spPr>
          <a:xfrm>
            <a:off x="6301902" y="2339588"/>
            <a:ext cx="1366442" cy="369332"/>
          </a:xfrm>
          <a:prstGeom prst="rect">
            <a:avLst/>
          </a:prstGeom>
          <a:solidFill>
            <a:srgbClr val="FFFF00"/>
          </a:solidFill>
          <a:ln>
            <a:solidFill>
              <a:schemeClr val="tx1"/>
            </a:solidFill>
          </a:ln>
        </p:spPr>
        <p:txBody>
          <a:bodyPr wrap="none">
            <a:spAutoFit/>
          </a:bodyPr>
          <a:lstStyle/>
          <a:p>
            <a:r>
              <a:rPr lang="en-US" dirty="0" smtClean="0">
                <a:sym typeface="Symbol"/>
              </a:rPr>
              <a:t>Decryption</a:t>
            </a:r>
            <a:endParaRPr lang="en-US" dirty="0"/>
          </a:p>
        </p:txBody>
      </p:sp>
      <p:grpSp>
        <p:nvGrpSpPr>
          <p:cNvPr id="9" name="Group 8"/>
          <p:cNvGrpSpPr/>
          <p:nvPr/>
        </p:nvGrpSpPr>
        <p:grpSpPr>
          <a:xfrm>
            <a:off x="0" y="2276872"/>
            <a:ext cx="9180512" cy="3096344"/>
            <a:chOff x="0" y="2132856"/>
            <a:chExt cx="9180512" cy="3096344"/>
          </a:xfrm>
        </p:grpSpPr>
        <p:cxnSp>
          <p:nvCxnSpPr>
            <p:cNvPr id="60" name="Straight Connector 59"/>
            <p:cNvCxnSpPr/>
            <p:nvPr/>
          </p:nvCxnSpPr>
          <p:spPr>
            <a:xfrm>
              <a:off x="4860032" y="2132856"/>
              <a:ext cx="0" cy="3096344"/>
            </a:xfrm>
            <a:prstGeom prst="line">
              <a:avLst/>
            </a:prstGeom>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p:nvCxnSpPr>
          <p:spPr>
            <a:xfrm>
              <a:off x="0" y="2132856"/>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3" name="Straight Connector 72"/>
            <p:cNvCxnSpPr/>
            <p:nvPr/>
          </p:nvCxnSpPr>
          <p:spPr>
            <a:xfrm>
              <a:off x="0" y="5229200"/>
              <a:ext cx="9180512" cy="0"/>
            </a:xfrm>
            <a:prstGeom prst="line">
              <a:avLst/>
            </a:prstGeom>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039895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linds(horizontal)">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blinds(horizontal)">
                                      <p:cBhvr>
                                        <p:cTn id="28" dur="500"/>
                                        <p:tgtEl>
                                          <p:spTgt spid="13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0"/>
                                        </p:tgtEl>
                                        <p:attrNameLst>
                                          <p:attrName>style.visibility</p:attrName>
                                        </p:attrNameLst>
                                      </p:cBhvr>
                                      <p:to>
                                        <p:strVal val="visible"/>
                                      </p:to>
                                    </p:set>
                                    <p:animEffect transition="in" filter="blinds(horizontal)">
                                      <p:cBhvr>
                                        <p:cTn id="33" dur="500"/>
                                        <p:tgtEl>
                                          <p:spTgt spid="17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1"/>
                                        </p:tgtEl>
                                        <p:attrNameLst>
                                          <p:attrName>style.visibility</p:attrName>
                                        </p:attrNameLst>
                                      </p:cBhvr>
                                      <p:to>
                                        <p:strVal val="visible"/>
                                      </p:to>
                                    </p:set>
                                    <p:animEffect transition="in" filter="blinds(horizontal)">
                                      <p:cBhvr>
                                        <p:cTn id="36" dur="500"/>
                                        <p:tgtEl>
                                          <p:spTgt spid="17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3"/>
                                        </p:tgtEl>
                                        <p:attrNameLst>
                                          <p:attrName>style.visibility</p:attrName>
                                        </p:attrNameLst>
                                      </p:cBhvr>
                                      <p:to>
                                        <p:strVal val="visible"/>
                                      </p:to>
                                    </p:set>
                                    <p:animEffect transition="in" filter="blinds(horizontal)">
                                      <p:cBhvr>
                                        <p:cTn id="41" dur="500"/>
                                        <p:tgtEl>
                                          <p:spTgt spid="17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74"/>
                                        </p:tgtEl>
                                        <p:attrNameLst>
                                          <p:attrName>style.visibility</p:attrName>
                                        </p:attrNameLst>
                                      </p:cBhvr>
                                      <p:to>
                                        <p:strVal val="visible"/>
                                      </p:to>
                                    </p:set>
                                    <p:animEffect transition="in" filter="blinds(horizontal)">
                                      <p:cBhvr>
                                        <p:cTn id="46" dur="500"/>
                                        <p:tgtEl>
                                          <p:spTgt spid="17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blinds(horizontal)">
                                      <p:cBhvr>
                                        <p:cTn id="51" dur="500"/>
                                        <p:tgtEl>
                                          <p:spTgt spid="17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76"/>
                                        </p:tgtEl>
                                        <p:attrNameLst>
                                          <p:attrName>style.visibility</p:attrName>
                                        </p:attrNameLst>
                                      </p:cBhvr>
                                      <p:to>
                                        <p:strVal val="visible"/>
                                      </p:to>
                                    </p:set>
                                    <p:animEffect transition="in" filter="blinds(horizontal)">
                                      <p:cBhvr>
                                        <p:cTn id="54" dur="500"/>
                                        <p:tgtEl>
                                          <p:spTgt spid="17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78"/>
                                        </p:tgtEl>
                                        <p:attrNameLst>
                                          <p:attrName>style.visibility</p:attrName>
                                        </p:attrNameLst>
                                      </p:cBhvr>
                                      <p:to>
                                        <p:strVal val="visible"/>
                                      </p:to>
                                    </p:set>
                                    <p:animEffect transition="in" filter="blinds(horizontal)">
                                      <p:cBhvr>
                                        <p:cTn id="59"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9" grpId="0"/>
      <p:bldP spid="170" grpId="0"/>
      <p:bldP spid="171" grpId="0"/>
      <p:bldP spid="173" grpId="0" animBg="1"/>
      <p:bldP spid="174" grpId="0"/>
      <p:bldP spid="175" grpId="0"/>
      <p:bldP spid="176" grpId="0"/>
      <p:bldP spid="178" grpId="0"/>
      <p:bldP spid="7"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512" y="548680"/>
            <a:ext cx="9217024" cy="3600400"/>
            <a:chOff x="-36512" y="548680"/>
            <a:chExt cx="9217024" cy="3600400"/>
          </a:xfrm>
        </p:grpSpPr>
        <p:sp>
          <p:nvSpPr>
            <p:cNvPr id="101" name="Rectangle 100"/>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5" name="Group 94"/>
            <p:cNvGrpSpPr/>
            <p:nvPr/>
          </p:nvGrpSpPr>
          <p:grpSpPr>
            <a:xfrm>
              <a:off x="-36512" y="548680"/>
              <a:ext cx="9217024" cy="3600400"/>
              <a:chOff x="0" y="1484784"/>
              <a:chExt cx="9217024" cy="3600400"/>
            </a:xfrm>
          </p:grpSpPr>
          <p:cxnSp>
            <p:nvCxnSpPr>
              <p:cNvPr id="96" name="Straight Connector 95"/>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97" name="Straight Connector 96"/>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8" name="Straight Connector 97"/>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0"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ea typeface="+mj-ea"/>
                <a:cs typeface="+mj-cs"/>
              </a:rPr>
              <a:t> CBC Mode with PKCS#5 Padding </a:t>
            </a:r>
            <a:endParaRPr lang="en-US" sz="3200" kern="0" dirty="0">
              <a:solidFill>
                <a:srgbClr val="009900"/>
              </a:solidFill>
              <a:ea typeface="+mj-ea"/>
              <a:cs typeface="+mj-cs"/>
            </a:endParaRPr>
          </a:p>
        </p:txBody>
      </p:sp>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grpSp>
        <p:nvGrpSpPr>
          <p:cNvPr id="60" name="Group 44"/>
          <p:cNvGrpSpPr/>
          <p:nvPr/>
        </p:nvGrpSpPr>
        <p:grpSpPr>
          <a:xfrm>
            <a:off x="1259632" y="1351221"/>
            <a:ext cx="2264060" cy="432048"/>
            <a:chOff x="1979712" y="1772816"/>
            <a:chExt cx="2264060" cy="432048"/>
          </a:xfrm>
        </p:grpSpPr>
        <p:sp>
          <p:nvSpPr>
            <p:cNvPr id="61" name="Rectangle 60"/>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62" name="Straight Connector 61"/>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67"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grpSp>
      <p:sp>
        <p:nvSpPr>
          <p:cNvPr id="73"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grpSp>
        <p:nvGrpSpPr>
          <p:cNvPr id="93" name="Group 92"/>
          <p:cNvGrpSpPr/>
          <p:nvPr/>
        </p:nvGrpSpPr>
        <p:grpSpPr>
          <a:xfrm>
            <a:off x="3491880" y="1351221"/>
            <a:ext cx="1008112" cy="432048"/>
            <a:chOff x="3995936" y="1556792"/>
            <a:chExt cx="1008112" cy="432048"/>
          </a:xfrm>
        </p:grpSpPr>
        <p:sp>
          <p:nvSpPr>
            <p:cNvPr id="75" name="Rectangle 74"/>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77" name="Straight Connector 76"/>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81" name="Straight Connector 80"/>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84" name="Straight Connector 83"/>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cxnSp>
        <p:nvCxnSpPr>
          <p:cNvPr id="108" name="Straight Arrow Connector 107"/>
          <p:cNvCxnSpPr>
            <a:endCxn id="61"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259632" y="1043444"/>
            <a:ext cx="1656184" cy="307777"/>
            <a:chOff x="827584" y="816967"/>
            <a:chExt cx="1656184" cy="307777"/>
          </a:xfrm>
        </p:grpSpPr>
        <p:cxnSp>
          <p:nvCxnSpPr>
            <p:cNvPr id="110" name="Straight Arrow Connector 109"/>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19" name="Group 118"/>
          <p:cNvGrpSpPr/>
          <p:nvPr/>
        </p:nvGrpSpPr>
        <p:grpSpPr>
          <a:xfrm>
            <a:off x="2915816" y="1043444"/>
            <a:ext cx="1656184" cy="307777"/>
            <a:chOff x="827584" y="816967"/>
            <a:chExt cx="1656184" cy="307777"/>
          </a:xfrm>
        </p:grpSpPr>
        <p:cxnSp>
          <p:nvCxnSpPr>
            <p:cNvPr id="120" name="Straight Arrow Connector 119"/>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2"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98" name="Group 197"/>
          <p:cNvGrpSpPr/>
          <p:nvPr/>
        </p:nvGrpSpPr>
        <p:grpSpPr>
          <a:xfrm>
            <a:off x="107504" y="1619508"/>
            <a:ext cx="4384104" cy="2468016"/>
            <a:chOff x="107504" y="1216497"/>
            <a:chExt cx="4384104" cy="2468016"/>
          </a:xfrm>
        </p:grpSpPr>
        <p:cxnSp>
          <p:nvCxnSpPr>
            <p:cNvPr id="129" name="Straight Arrow Connector 128"/>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cxnSp>
          <p:nvCxnSpPr>
            <p:cNvPr id="135" name="Straight Arrow Connector 134"/>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6" name="Group 50"/>
            <p:cNvGrpSpPr/>
            <p:nvPr/>
          </p:nvGrpSpPr>
          <p:grpSpPr>
            <a:xfrm>
              <a:off x="1651484" y="2243479"/>
              <a:ext cx="1031540" cy="669272"/>
              <a:chOff x="2483768" y="2759728"/>
              <a:chExt cx="1031540" cy="669272"/>
            </a:xfrm>
          </p:grpSpPr>
          <p:pic>
            <p:nvPicPr>
              <p:cNvPr id="137"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38"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39"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sp>
          <p:nvSpPr>
            <p:cNvPr id="140"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grpSp>
          <p:nvGrpSpPr>
            <p:cNvPr id="142" name="Group 51"/>
            <p:cNvGrpSpPr/>
            <p:nvPr/>
          </p:nvGrpSpPr>
          <p:grpSpPr>
            <a:xfrm>
              <a:off x="3284240" y="2243479"/>
              <a:ext cx="1031540" cy="669272"/>
              <a:chOff x="2483768" y="2759728"/>
              <a:chExt cx="1031540" cy="669272"/>
            </a:xfrm>
          </p:grpSpPr>
          <p:pic>
            <p:nvPicPr>
              <p:cNvPr id="143"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4"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49"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IV</a:t>
              </a:r>
              <a:endParaRPr lang="en-US" sz="1600" baseline="-25000" dirty="0" smtClean="0">
                <a:solidFill>
                  <a:srgbClr val="0000FF"/>
                </a:solidFill>
              </a:endParaRPr>
            </a:p>
          </p:txBody>
        </p:sp>
        <p:cxnSp>
          <p:nvCxnSpPr>
            <p:cNvPr id="151" name="Straight Arrow Connector 150"/>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1</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1</a:t>
              </a:r>
              <a:r>
                <a:rPr lang="en-US" sz="1600" dirty="0" smtClean="0">
                  <a:sym typeface="Symbol"/>
                </a:rPr>
                <a:t>c</a:t>
              </a:r>
              <a:r>
                <a:rPr lang="en-US" sz="1600" baseline="-25000" dirty="0" smtClean="0">
                  <a:sym typeface="Symbol"/>
                </a:rPr>
                <a:t>0</a:t>
              </a:r>
              <a:r>
                <a:rPr lang="en-US" sz="1600" dirty="0" smtClean="0">
                  <a:sym typeface="Symbol"/>
                </a:rPr>
                <a:t>)</a:t>
              </a:r>
              <a:endParaRPr lang="en-US" sz="1600" baseline="-25000" dirty="0" smtClean="0">
                <a:solidFill>
                  <a:srgbClr val="0000FF"/>
                </a:solidFill>
              </a:endParaRPr>
            </a:p>
          </p:txBody>
        </p:sp>
        <p:sp>
          <p:nvSpPr>
            <p:cNvPr id="153"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0</a:t>
              </a:r>
              <a:r>
                <a:rPr lang="en-US" sz="1600" dirty="0" smtClean="0">
                  <a:sym typeface="Symbol"/>
                </a:rPr>
                <a:t> </a:t>
              </a:r>
              <a:endParaRPr lang="en-US" sz="1600" baseline="-25000" dirty="0" smtClean="0">
                <a:solidFill>
                  <a:srgbClr val="0000FF"/>
                </a:solidFill>
              </a:endParaRPr>
            </a:p>
          </p:txBody>
        </p:sp>
        <p:cxnSp>
          <p:nvCxnSpPr>
            <p:cNvPr id="154" name="Straight Arrow Connector 153"/>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6" name="Group 108"/>
            <p:cNvGrpSpPr/>
            <p:nvPr/>
          </p:nvGrpSpPr>
          <p:grpSpPr>
            <a:xfrm>
              <a:off x="2011524" y="1760623"/>
              <a:ext cx="1656184" cy="1440160"/>
              <a:chOff x="2843808" y="2276872"/>
              <a:chExt cx="1656184" cy="1440160"/>
            </a:xfrm>
          </p:grpSpPr>
          <p:cxnSp>
            <p:nvCxnSpPr>
              <p:cNvPr id="157" name="Straight Arrow Connector 156"/>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60" name="Straight Arrow Connector 159"/>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1"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2</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2 </a:t>
              </a:r>
              <a:r>
                <a:rPr lang="en-US" sz="1600" dirty="0" smtClean="0">
                  <a:sym typeface="Symbol"/>
                </a:rPr>
                <a:t>c</a:t>
              </a:r>
              <a:r>
                <a:rPr lang="en-US" sz="1600" baseline="-25000" dirty="0" smtClean="0">
                  <a:sym typeface="Symbol"/>
                </a:rPr>
                <a:t>1</a:t>
              </a:r>
              <a:r>
                <a:rPr lang="en-US" sz="1600" dirty="0" smtClean="0">
                  <a:sym typeface="Symbol"/>
                </a:rPr>
                <a:t>)</a:t>
              </a:r>
              <a:endParaRPr lang="en-US" sz="1600" baseline="-25000" dirty="0" smtClean="0">
                <a:solidFill>
                  <a:srgbClr val="0000FF"/>
                </a:solidFill>
              </a:endParaRPr>
            </a:p>
          </p:txBody>
        </p:sp>
        <p:cxnSp>
          <p:nvCxnSpPr>
            <p:cNvPr id="162" name="Straight Arrow Connector 161"/>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0" name="Picture 2" descr="https://encrypted-tbn0.gstatic.com/images?q=tbn:ANd9GcQxHMoOydLUvL6F7c-Mbo5t85iqunS-YHMpPEE4HWBwac4Fq-lc8A"/>
            <p:cNvPicPr>
              <a:picLocks noChangeAspect="1" noChangeArrowheads="1"/>
            </p:cNvPicPr>
            <p:nvPr/>
          </p:nvPicPr>
          <p:blipFill>
            <a:blip r:embed="rId4" cstate="print"/>
            <a:srcRect/>
            <a:stretch>
              <a:fillRect/>
            </a:stretch>
          </p:blipFill>
          <p:spPr bwMode="auto">
            <a:xfrm>
              <a:off x="107504" y="1216497"/>
              <a:ext cx="360040" cy="360040"/>
            </a:xfrm>
            <a:prstGeom prst="rect">
              <a:avLst/>
            </a:prstGeom>
            <a:noFill/>
          </p:spPr>
        </p:pic>
        <p:cxnSp>
          <p:nvCxnSpPr>
            <p:cNvPr id="185" name="Straight Connector 184"/>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0"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Decrypt as per usual CBC-mode decryption and obtain </a:t>
            </a:r>
            <a:r>
              <a:rPr lang="en-US" sz="1400" dirty="0" smtClean="0">
                <a:solidFill>
                  <a:srgbClr val="0000FF"/>
                </a:solidFill>
                <a:sym typeface="Symbol"/>
              </a:rPr>
              <a:t>m</a:t>
            </a:r>
            <a:r>
              <a:rPr lang="en-US" sz="1400" baseline="-25000" dirty="0" smtClean="0">
                <a:solidFill>
                  <a:srgbClr val="0000FF"/>
                </a:solidFill>
                <a:sym typeface="Symbol"/>
              </a:rPr>
              <a:t>1</a:t>
            </a:r>
            <a:r>
              <a:rPr lang="en-US" sz="1400" dirty="0" smtClean="0">
                <a:solidFill>
                  <a:srgbClr val="0000FF"/>
                </a:solidFill>
                <a:sym typeface="Symbol"/>
              </a:rPr>
              <a:t> || m’</a:t>
            </a:r>
            <a:r>
              <a:rPr lang="en-US" sz="1400" baseline="-25000" dirty="0" smtClean="0">
                <a:solidFill>
                  <a:srgbClr val="0000FF"/>
                </a:solidFill>
                <a:sym typeface="Symbol"/>
              </a:rPr>
              <a:t>2</a:t>
            </a:r>
            <a:endParaRPr lang="en-US" sz="1400" baseline="-25000" dirty="0" smtClean="0">
              <a:solidFill>
                <a:srgbClr val="0000FF"/>
              </a:solidFill>
            </a:endParaRPr>
          </a:p>
        </p:txBody>
      </p:sp>
      <p:sp>
        <p:nvSpPr>
          <p:cNvPr id="201"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Read the </a:t>
            </a:r>
            <a:r>
              <a:rPr lang="en-US" sz="1400" dirty="0" smtClean="0">
                <a:solidFill>
                  <a:srgbClr val="0000FF"/>
                </a:solidFill>
                <a:sym typeface="Symbol"/>
              </a:rPr>
              <a:t>final byte value b</a:t>
            </a:r>
            <a:endParaRPr lang="en-US" sz="1400" baseline="-25000" dirty="0" smtClean="0">
              <a:solidFill>
                <a:srgbClr val="0000FF"/>
              </a:solidFill>
            </a:endParaRPr>
          </a:p>
        </p:txBody>
      </p:sp>
      <p:sp>
        <p:nvSpPr>
          <p:cNvPr id="202"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If the </a:t>
            </a:r>
            <a:r>
              <a:rPr lang="en-US" sz="1400" dirty="0" smtClean="0">
                <a:solidFill>
                  <a:srgbClr val="FF0000"/>
                </a:solidFill>
                <a:sym typeface="Symbol"/>
              </a:rPr>
              <a:t>last b bytes of m’</a:t>
            </a:r>
            <a:r>
              <a:rPr lang="en-US" sz="1400" baseline="-25000" dirty="0" smtClean="0">
                <a:solidFill>
                  <a:srgbClr val="FF0000"/>
                </a:solidFill>
                <a:sym typeface="Symbol"/>
              </a:rPr>
              <a:t>2</a:t>
            </a:r>
            <a:r>
              <a:rPr lang="en-US" sz="1400" dirty="0" smtClean="0">
                <a:solidFill>
                  <a:srgbClr val="FF0000"/>
                </a:solidFill>
                <a:sym typeface="Symbol"/>
              </a:rPr>
              <a:t> </a:t>
            </a:r>
            <a:r>
              <a:rPr lang="en-US" sz="1400" dirty="0" smtClean="0">
                <a:solidFill>
                  <a:srgbClr val="0000FF"/>
                </a:solidFill>
                <a:sym typeface="Symbol"/>
              </a:rPr>
              <a:t>all have value b</a:t>
            </a:r>
            <a:r>
              <a:rPr lang="en-US" sz="1400" dirty="0" smtClean="0">
                <a:sym typeface="Symbol"/>
              </a:rPr>
              <a:t> then strip-off the pad and output m</a:t>
            </a:r>
            <a:endParaRPr lang="en-US" sz="1400" baseline="-25000" dirty="0" smtClean="0">
              <a:solidFill>
                <a:srgbClr val="0000FF"/>
              </a:solidFill>
            </a:endParaRPr>
          </a:p>
        </p:txBody>
      </p:sp>
      <p:sp>
        <p:nvSpPr>
          <p:cNvPr id="203"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Else output bad padding </a:t>
            </a:r>
            <a:r>
              <a:rPr lang="en-US" sz="1400" dirty="0">
                <a:sym typeface="Symbol"/>
              </a:rPr>
              <a:t>(</a:t>
            </a:r>
            <a:r>
              <a:rPr lang="en-US" sz="1400" dirty="0" smtClean="0">
                <a:sym typeface="Symbol"/>
              </a:rPr>
              <a:t>request for re-transmission) </a:t>
            </a:r>
            <a:endParaRPr lang="en-US" sz="1400" baseline="-25000" dirty="0" smtClean="0">
              <a:solidFill>
                <a:srgbClr val="0000FF"/>
              </a:solidFill>
            </a:endParaRPr>
          </a:p>
        </p:txBody>
      </p:sp>
      <p:pic>
        <p:nvPicPr>
          <p:cNvPr id="205" name="Picture 2"/>
          <p:cNvPicPr>
            <a:picLocks noChangeAspect="1" noChangeArrowheads="1"/>
          </p:cNvPicPr>
          <p:nvPr/>
        </p:nvPicPr>
        <p:blipFill>
          <a:blip r:embed="rId5" cstate="print"/>
          <a:srcRect/>
          <a:stretch>
            <a:fillRect/>
          </a:stretch>
        </p:blipFill>
        <p:spPr bwMode="auto">
          <a:xfrm>
            <a:off x="8172400" y="4562544"/>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6" cstate="print"/>
          <a:srcRect/>
          <a:stretch>
            <a:fillRect/>
          </a:stretch>
        </p:blipFill>
        <p:spPr bwMode="auto">
          <a:xfrm>
            <a:off x="683568" y="4562544"/>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262879"/>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sp>
        <p:nvSpPr>
          <p:cNvPr id="209" name="Text Box 7"/>
          <p:cNvSpPr txBox="1">
            <a:spLocks noChangeArrowheads="1"/>
          </p:cNvSpPr>
          <p:nvPr/>
        </p:nvSpPr>
        <p:spPr bwMode="auto">
          <a:xfrm>
            <a:off x="8316416" y="5190871"/>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grpSp>
        <p:nvGrpSpPr>
          <p:cNvPr id="219" name="Group 218"/>
          <p:cNvGrpSpPr/>
          <p:nvPr/>
        </p:nvGrpSpPr>
        <p:grpSpPr>
          <a:xfrm>
            <a:off x="1763688" y="4706560"/>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Enc</a:t>
              </a:r>
              <a:endParaRPr lang="en-US" sz="1400" dirty="0" smtClean="0">
                <a:solidFill>
                  <a:srgbClr val="0000FF"/>
                </a:solidFill>
              </a:endParaRPr>
            </a:p>
          </p:txBody>
        </p:sp>
      </p:grpSp>
      <p:grpSp>
        <p:nvGrpSpPr>
          <p:cNvPr id="225" name="Group 224"/>
          <p:cNvGrpSpPr/>
          <p:nvPr/>
        </p:nvGrpSpPr>
        <p:grpSpPr>
          <a:xfrm>
            <a:off x="1259632" y="4490536"/>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m</a:t>
              </a:r>
              <a:endParaRPr lang="en-US" sz="1400" dirty="0" smtClean="0">
                <a:solidFill>
                  <a:srgbClr val="0000FF"/>
                </a:solidFill>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grpSp>
      <p:cxnSp>
        <p:nvCxnSpPr>
          <p:cNvPr id="231" name="Straight Arrow Connector 230"/>
          <p:cNvCxnSpPr/>
          <p:nvPr/>
        </p:nvCxnSpPr>
        <p:spPr>
          <a:xfrm>
            <a:off x="2411760" y="4922584"/>
            <a:ext cx="56886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3275856" y="4418528"/>
            <a:ext cx="3240360" cy="432048"/>
            <a:chOff x="1979712" y="1772816"/>
            <a:chExt cx="3240360" cy="43204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237"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sp>
        <p:nvSpPr>
          <p:cNvPr id="239" name="Text Box 7"/>
          <p:cNvSpPr txBox="1">
            <a:spLocks noChangeArrowheads="1"/>
          </p:cNvSpPr>
          <p:nvPr/>
        </p:nvSpPr>
        <p:spPr bwMode="auto">
          <a:xfrm>
            <a:off x="107504" y="5589240"/>
            <a:ext cx="90364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sym typeface="Symbol"/>
              </a:rPr>
              <a:t>A</a:t>
            </a:r>
            <a:r>
              <a:rPr lang="en-US" sz="1600" dirty="0" smtClean="0">
                <a:sym typeface="Symbol"/>
              </a:rPr>
              <a:t>n attacker can modify the </a:t>
            </a:r>
            <a:r>
              <a:rPr lang="en-US" sz="1600" dirty="0" err="1" smtClean="0">
                <a:sym typeface="Symbol"/>
              </a:rPr>
              <a:t>ciphertext</a:t>
            </a:r>
            <a:r>
              <a:rPr lang="en-US" sz="1600" dirty="0" err="1">
                <a:sym typeface="Symbol"/>
              </a:rPr>
              <a:t>s</a:t>
            </a:r>
            <a:r>
              <a:rPr lang="en-US" sz="1600" dirty="0" smtClean="0">
                <a:sym typeface="Symbol"/>
              </a:rPr>
              <a:t> and </a:t>
            </a:r>
            <a:r>
              <a:rPr lang="en-US" sz="1600" dirty="0" smtClean="0">
                <a:solidFill>
                  <a:srgbClr val="FF0000"/>
                </a:solidFill>
                <a:sym typeface="Symbol"/>
              </a:rPr>
              <a:t>learn b</a:t>
            </a:r>
            <a:r>
              <a:rPr lang="en-US" sz="1600" dirty="0" smtClean="0">
                <a:sym typeface="Symbol"/>
              </a:rPr>
              <a:t> </a:t>
            </a:r>
            <a:r>
              <a:rPr lang="en-US" sz="1600" dirty="0" smtClean="0">
                <a:solidFill>
                  <a:srgbClr val="FF0000"/>
                </a:solidFill>
                <a:sym typeface="Symbol"/>
              </a:rPr>
              <a:t>(|m| leaked) and m.</a:t>
            </a:r>
            <a:endParaRPr lang="en-US" sz="1600" baseline="-25000" dirty="0" smtClean="0">
              <a:solidFill>
                <a:srgbClr val="FF0000"/>
              </a:solidFill>
            </a:endParaRPr>
          </a:p>
        </p:txBody>
      </p:sp>
      <p:sp>
        <p:nvSpPr>
          <p:cNvPr id="240" name="Text Box 7"/>
          <p:cNvSpPr txBox="1">
            <a:spLocks noChangeArrowheads="1"/>
          </p:cNvSpPr>
          <p:nvPr/>
        </p:nvSpPr>
        <p:spPr bwMode="auto">
          <a:xfrm>
            <a:off x="107504" y="6021288"/>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ym typeface="Symbol"/>
              </a:rPr>
              <a:t>Hint: What will happen to the decryption of m</a:t>
            </a:r>
            <a:r>
              <a:rPr lang="en-US" sz="1600" baseline="-25000" dirty="0" smtClean="0">
                <a:sym typeface="Symbol"/>
              </a:rPr>
              <a:t>2</a:t>
            </a:r>
            <a:r>
              <a:rPr lang="en-US" sz="1600" dirty="0" smtClean="0">
                <a:sym typeface="Symbol"/>
              </a:rPr>
              <a:t> if the </a:t>
            </a:r>
            <a:r>
              <a:rPr lang="en-US" sz="1600" dirty="0" err="1" smtClean="0">
                <a:sym typeface="Symbol"/>
              </a:rPr>
              <a:t>i</a:t>
            </a:r>
            <a:r>
              <a:rPr lang="en-US" sz="1600" baseline="30000" dirty="0" err="1" smtClean="0">
                <a:sym typeface="Symbol"/>
              </a:rPr>
              <a:t>th</a:t>
            </a:r>
            <a:r>
              <a:rPr lang="en-US" sz="1600" dirty="0" smtClean="0">
                <a:sym typeface="Symbol"/>
              </a:rPr>
              <a:t> byte of c</a:t>
            </a:r>
            <a:r>
              <a:rPr lang="en-US" sz="2000" baseline="-25000" dirty="0" smtClean="0">
                <a:sym typeface="Symbol"/>
              </a:rPr>
              <a:t>1</a:t>
            </a:r>
            <a:r>
              <a:rPr lang="en-US" sz="1600" dirty="0" smtClean="0">
                <a:sym typeface="Symbol"/>
              </a:rPr>
              <a:t> is modified by  ?</a:t>
            </a:r>
            <a:endParaRPr lang="en-US" sz="1600" baseline="-25000" dirty="0" smtClean="0">
              <a:solidFill>
                <a:srgbClr val="FF0000"/>
              </a:solidFill>
            </a:endParaRPr>
          </a:p>
        </p:txBody>
      </p:sp>
      <p:sp>
        <p:nvSpPr>
          <p:cNvPr id="241" name="Text Box 7"/>
          <p:cNvSpPr txBox="1">
            <a:spLocks noChangeArrowheads="1"/>
          </p:cNvSpPr>
          <p:nvPr/>
        </p:nvSpPr>
        <p:spPr bwMode="auto">
          <a:xfrm>
            <a:off x="395536" y="6474822"/>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ym typeface="Symbol"/>
              </a:rPr>
              <a:t>m’</a:t>
            </a:r>
            <a:r>
              <a:rPr lang="en-US" sz="1600" baseline="-25000" dirty="0" smtClean="0">
                <a:sym typeface="Symbol"/>
              </a:rPr>
              <a:t>2</a:t>
            </a:r>
            <a:r>
              <a:rPr lang="en-US" sz="1600" dirty="0" smtClean="0">
                <a:sym typeface="Symbol"/>
              </a:rPr>
              <a:t> on decryption will be modified by  at </a:t>
            </a:r>
            <a:r>
              <a:rPr lang="en-US" sz="1600" dirty="0" err="1" smtClean="0">
                <a:sym typeface="Symbol"/>
              </a:rPr>
              <a:t>i</a:t>
            </a:r>
            <a:r>
              <a:rPr lang="en-US" sz="1600" baseline="30000" dirty="0" err="1" smtClean="0">
                <a:sym typeface="Symbol"/>
              </a:rPr>
              <a:t>th</a:t>
            </a:r>
            <a:r>
              <a:rPr lang="en-US" sz="1600" dirty="0" smtClean="0">
                <a:sym typeface="Symbol"/>
              </a:rPr>
              <a:t> byte !!</a:t>
            </a:r>
            <a:endParaRPr lang="en-US" sz="1600" baseline="-25000" dirty="0" smtClean="0">
              <a:solidFill>
                <a:srgbClr val="FF0000"/>
              </a:solidFill>
            </a:endParaRPr>
          </a:p>
        </p:txBody>
      </p:sp>
      <p:sp>
        <p:nvSpPr>
          <p:cNvPr id="92" name="Rectangle 91"/>
          <p:cNvSpPr/>
          <p:nvPr/>
        </p:nvSpPr>
        <p:spPr>
          <a:xfrm>
            <a:off x="1865471" y="539388"/>
            <a:ext cx="1338377" cy="369332"/>
          </a:xfrm>
          <a:prstGeom prst="rect">
            <a:avLst/>
          </a:prstGeom>
          <a:solidFill>
            <a:srgbClr val="FFFF00"/>
          </a:solidFill>
          <a:ln>
            <a:solidFill>
              <a:schemeClr val="tx1"/>
            </a:solidFill>
          </a:ln>
        </p:spPr>
        <p:txBody>
          <a:bodyPr wrap="none">
            <a:spAutoFit/>
          </a:bodyPr>
          <a:lstStyle/>
          <a:p>
            <a:r>
              <a:rPr lang="en-US" dirty="0" smtClean="0">
                <a:sym typeface="Symbol"/>
              </a:rPr>
              <a:t>Encryption</a:t>
            </a:r>
            <a:endParaRPr lang="en-US" dirty="0"/>
          </a:p>
        </p:txBody>
      </p:sp>
      <p:sp>
        <p:nvSpPr>
          <p:cNvPr id="94" name="Rectangle 93"/>
          <p:cNvSpPr/>
          <p:nvPr/>
        </p:nvSpPr>
        <p:spPr>
          <a:xfrm>
            <a:off x="5796136" y="539388"/>
            <a:ext cx="1366442" cy="369332"/>
          </a:xfrm>
          <a:prstGeom prst="rect">
            <a:avLst/>
          </a:prstGeom>
          <a:solidFill>
            <a:srgbClr val="FFFF00"/>
          </a:solidFill>
          <a:ln>
            <a:solidFill>
              <a:schemeClr val="tx1"/>
            </a:solidFill>
          </a:ln>
        </p:spPr>
        <p:txBody>
          <a:bodyPr wrap="none">
            <a:spAutoFit/>
          </a:bodyPr>
          <a:lstStyle/>
          <a:p>
            <a:r>
              <a:rPr lang="en-US" dirty="0" smtClean="0">
                <a:sym typeface="Symbol"/>
              </a:rPr>
              <a:t>Decryption</a:t>
            </a:r>
            <a:endParaRPr lang="en-US" dirty="0"/>
          </a:p>
        </p:txBody>
      </p:sp>
      <p:sp>
        <p:nvSpPr>
          <p:cNvPr id="2" name="Rectangle 1"/>
          <p:cNvSpPr/>
          <p:nvPr/>
        </p:nvSpPr>
        <p:spPr>
          <a:xfrm>
            <a:off x="5940152" y="4922584"/>
            <a:ext cx="2448272" cy="738664"/>
          </a:xfrm>
          <a:prstGeom prst="rect">
            <a:avLst/>
          </a:prstGeom>
        </p:spPr>
        <p:txBody>
          <a:bodyPr wrap="square">
            <a:spAutoFit/>
          </a:bodyPr>
          <a:lstStyle/>
          <a:p>
            <a:r>
              <a:rPr lang="en-US" sz="1400" dirty="0" smtClean="0">
                <a:sym typeface="Symbol"/>
              </a:rPr>
              <a:t>If decryption successful, do nothing </a:t>
            </a:r>
          </a:p>
          <a:p>
            <a:r>
              <a:rPr lang="en-US" sz="1400" dirty="0" smtClean="0">
                <a:sym typeface="Symbol"/>
              </a:rPr>
              <a:t>else ask for retransmission</a:t>
            </a:r>
            <a:endParaRPr lang="en-US" sz="1400" dirty="0"/>
          </a:p>
        </p:txBody>
      </p:sp>
      <p:sp>
        <p:nvSpPr>
          <p:cNvPr id="9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m</a:t>
            </a:r>
            <a:r>
              <a:rPr lang="en-US" sz="1400" dirty="0" smtClean="0">
                <a:sym typeface="Symbol"/>
              </a:rPr>
              <a:t>’</a:t>
            </a:r>
            <a:r>
              <a:rPr lang="en-US" sz="1400" baseline="-25000" dirty="0" smtClean="0">
                <a:sym typeface="Symbol"/>
              </a:rPr>
              <a:t>2</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2</a:t>
            </a:r>
            <a:r>
              <a:rPr lang="en-US" sz="1400" dirty="0" smtClean="0">
                <a:sym typeface="Symbol"/>
              </a:rPr>
              <a:t>)  c</a:t>
            </a:r>
            <a:r>
              <a:rPr lang="en-US" sz="1400" baseline="-25000" dirty="0" smtClean="0">
                <a:sym typeface="Symbol"/>
              </a:rPr>
              <a:t>1</a:t>
            </a:r>
            <a:endParaRPr lang="en-US" sz="1400" baseline="-25000" dirty="0" smtClean="0">
              <a:solidFill>
                <a:srgbClr val="0000FF"/>
              </a:solidFill>
            </a:endParaRPr>
          </a:p>
        </p:txBody>
      </p:sp>
      <p:sp>
        <p:nvSpPr>
          <p:cNvPr id="10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a:t>
            </a:r>
            <a:r>
              <a:rPr lang="en-US" sz="1400" baseline="-25000" dirty="0" smtClean="0">
                <a:sym typeface="Symbol"/>
              </a:rPr>
              <a:t>1</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1</a:t>
            </a:r>
            <a:r>
              <a:rPr lang="en-US" sz="1400" dirty="0" smtClean="0">
                <a:sym typeface="Symbol"/>
              </a:rPr>
              <a:t>)  c</a:t>
            </a:r>
            <a:r>
              <a:rPr lang="en-US" sz="1400" baseline="-25000" dirty="0" smtClean="0">
                <a:sym typeface="Symbol"/>
              </a:rPr>
              <a:t>0</a:t>
            </a:r>
            <a:endParaRPr lang="en-US" sz="1400" baseline="-25000" dirty="0" smtClean="0">
              <a:solidFill>
                <a:srgbClr val="0000FF"/>
              </a:solidFill>
            </a:endParaRPr>
          </a:p>
        </p:txBody>
      </p:sp>
    </p:spTree>
    <p:extLst>
      <p:ext uri="{BB962C8B-B14F-4D97-AF65-F5344CB8AC3E}">
        <p14:creationId xmlns:p14="http://schemas.microsoft.com/office/powerpoint/2010/main" val="2039895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par>
                                <p:cTn id="8" presetID="3" presetClass="entr" presetSubtype="1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blinds(horizontal)">
                                      <p:cBhvr>
                                        <p:cTn id="10" dur="500"/>
                                        <p:tgtEl>
                                          <p:spTgt spid="108"/>
                                        </p:tgtEl>
                                      </p:cBhvr>
                                    </p:animEffect>
                                  </p:childTnLst>
                                </p:cTn>
                              </p:par>
                              <p:par>
                                <p:cTn id="11" presetID="3" presetClass="entr" presetSubtype="1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linds(horizontal)">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linds(horizontal)">
                                      <p:cBhvr>
                                        <p:cTn id="18" dur="500"/>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blinds(horizontal)">
                                      <p:cBhvr>
                                        <p:cTn id="23" dur="500"/>
                                        <p:tgtEl>
                                          <p:spTgt spid="118"/>
                                        </p:tgtEl>
                                      </p:cBhvr>
                                    </p:animEffect>
                                  </p:childTnLst>
                                </p:cTn>
                              </p:par>
                              <p:par>
                                <p:cTn id="24" presetID="3" presetClass="entr" presetSubtype="10" fill="hold"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blinds(horizontal)">
                                      <p:cBhvr>
                                        <p:cTn id="26" dur="500"/>
                                        <p:tgtEl>
                                          <p:spTgt spid="1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blinds(horizontal)">
                                      <p:cBhvr>
                                        <p:cTn id="31" dur="500"/>
                                        <p:tgtEl>
                                          <p:spTgt spid="19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blinds(horizontal)">
                                      <p:cBhvr>
                                        <p:cTn id="36" dur="500"/>
                                        <p:tgtEl>
                                          <p:spTgt spid="20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blinds(horizontal)">
                                      <p:cBhvr>
                                        <p:cTn id="39" dur="500"/>
                                        <p:tgtEl>
                                          <p:spTgt spid="9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blinds(horizontal)">
                                      <p:cBhvr>
                                        <p:cTn id="42" dur="500"/>
                                        <p:tgtEl>
                                          <p:spTgt spid="10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1"/>
                                        </p:tgtEl>
                                        <p:attrNameLst>
                                          <p:attrName>style.visibility</p:attrName>
                                        </p:attrNameLst>
                                      </p:cBhvr>
                                      <p:to>
                                        <p:strVal val="visible"/>
                                      </p:to>
                                    </p:set>
                                    <p:animEffect transition="in" filter="blinds(horizontal)">
                                      <p:cBhvr>
                                        <p:cTn id="47" dur="500"/>
                                        <p:tgtEl>
                                          <p:spTgt spid="20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blinds(horizontal)">
                                      <p:cBhvr>
                                        <p:cTn id="52" dur="500"/>
                                        <p:tgtEl>
                                          <p:spTgt spid="20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blinds(horizontal)">
                                      <p:cBhvr>
                                        <p:cTn id="57" dur="500"/>
                                        <p:tgtEl>
                                          <p:spTgt spid="20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blinds(horizontal)">
                                      <p:cBhvr>
                                        <p:cTn id="62" dur="500"/>
                                        <p:tgtEl>
                                          <p:spTgt spid="205"/>
                                        </p:tgtEl>
                                      </p:cBhvr>
                                    </p:animEffect>
                                  </p:childTnLst>
                                </p:cTn>
                              </p:par>
                              <p:par>
                                <p:cTn id="63" presetID="3" presetClass="entr" presetSubtype="10" fill="hold" nodeType="withEffect">
                                  <p:stCondLst>
                                    <p:cond delay="0"/>
                                  </p:stCondLst>
                                  <p:childTnLst>
                                    <p:set>
                                      <p:cBhvr>
                                        <p:cTn id="64" dur="1" fill="hold">
                                          <p:stCondLst>
                                            <p:cond delay="0"/>
                                          </p:stCondLst>
                                        </p:cTn>
                                        <p:tgtEl>
                                          <p:spTgt spid="206"/>
                                        </p:tgtEl>
                                        <p:attrNameLst>
                                          <p:attrName>style.visibility</p:attrName>
                                        </p:attrNameLst>
                                      </p:cBhvr>
                                      <p:to>
                                        <p:strVal val="visible"/>
                                      </p:to>
                                    </p:set>
                                    <p:animEffect transition="in" filter="blinds(horizontal)">
                                      <p:cBhvr>
                                        <p:cTn id="65" dur="500"/>
                                        <p:tgtEl>
                                          <p:spTgt spid="20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07"/>
                                        </p:tgtEl>
                                        <p:attrNameLst>
                                          <p:attrName>style.visibility</p:attrName>
                                        </p:attrNameLst>
                                      </p:cBhvr>
                                      <p:to>
                                        <p:strVal val="visible"/>
                                      </p:to>
                                    </p:set>
                                    <p:animEffect transition="in" filter="blinds(horizontal)">
                                      <p:cBhvr>
                                        <p:cTn id="68" dur="500"/>
                                        <p:tgtEl>
                                          <p:spTgt spid="207"/>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09"/>
                                        </p:tgtEl>
                                        <p:attrNameLst>
                                          <p:attrName>style.visibility</p:attrName>
                                        </p:attrNameLst>
                                      </p:cBhvr>
                                      <p:to>
                                        <p:strVal val="visible"/>
                                      </p:to>
                                    </p:set>
                                    <p:animEffect transition="in" filter="blinds(horizontal)">
                                      <p:cBhvr>
                                        <p:cTn id="71" dur="500"/>
                                        <p:tgtEl>
                                          <p:spTgt spid="209"/>
                                        </p:tgtEl>
                                      </p:cBhvr>
                                    </p:animEffect>
                                  </p:childTnLst>
                                </p:cTn>
                              </p:par>
                              <p:par>
                                <p:cTn id="72" presetID="3" presetClass="entr" presetSubtype="10" fill="hold" nodeType="withEffect">
                                  <p:stCondLst>
                                    <p:cond delay="0"/>
                                  </p:stCondLst>
                                  <p:childTnLst>
                                    <p:set>
                                      <p:cBhvr>
                                        <p:cTn id="73" dur="1" fill="hold">
                                          <p:stCondLst>
                                            <p:cond delay="0"/>
                                          </p:stCondLst>
                                        </p:cTn>
                                        <p:tgtEl>
                                          <p:spTgt spid="219"/>
                                        </p:tgtEl>
                                        <p:attrNameLst>
                                          <p:attrName>style.visibility</p:attrName>
                                        </p:attrNameLst>
                                      </p:cBhvr>
                                      <p:to>
                                        <p:strVal val="visible"/>
                                      </p:to>
                                    </p:set>
                                    <p:animEffect transition="in" filter="blinds(horizontal)">
                                      <p:cBhvr>
                                        <p:cTn id="74" dur="500"/>
                                        <p:tgtEl>
                                          <p:spTgt spid="219"/>
                                        </p:tgtEl>
                                      </p:cBhvr>
                                    </p:animEffect>
                                  </p:childTnLst>
                                </p:cTn>
                              </p:par>
                              <p:par>
                                <p:cTn id="75" presetID="3" presetClass="entr" presetSubtype="10" fill="hold" nodeType="withEffect">
                                  <p:stCondLst>
                                    <p:cond delay="0"/>
                                  </p:stCondLst>
                                  <p:childTnLst>
                                    <p:set>
                                      <p:cBhvr>
                                        <p:cTn id="76" dur="1" fill="hold">
                                          <p:stCondLst>
                                            <p:cond delay="0"/>
                                          </p:stCondLst>
                                        </p:cTn>
                                        <p:tgtEl>
                                          <p:spTgt spid="225"/>
                                        </p:tgtEl>
                                        <p:attrNameLst>
                                          <p:attrName>style.visibility</p:attrName>
                                        </p:attrNameLst>
                                      </p:cBhvr>
                                      <p:to>
                                        <p:strVal val="visible"/>
                                      </p:to>
                                    </p:set>
                                    <p:animEffect transition="in" filter="blinds(horizontal)">
                                      <p:cBhvr>
                                        <p:cTn id="77" dur="500"/>
                                        <p:tgtEl>
                                          <p:spTgt spid="225"/>
                                        </p:tgtEl>
                                      </p:cBhvr>
                                    </p:animEffect>
                                  </p:childTnLst>
                                </p:cTn>
                              </p:par>
                              <p:par>
                                <p:cTn id="78" presetID="3" presetClass="entr" presetSubtype="10" fill="hold" nodeType="withEffect">
                                  <p:stCondLst>
                                    <p:cond delay="0"/>
                                  </p:stCondLst>
                                  <p:childTnLst>
                                    <p:set>
                                      <p:cBhvr>
                                        <p:cTn id="79" dur="1" fill="hold">
                                          <p:stCondLst>
                                            <p:cond delay="0"/>
                                          </p:stCondLst>
                                        </p:cTn>
                                        <p:tgtEl>
                                          <p:spTgt spid="231"/>
                                        </p:tgtEl>
                                        <p:attrNameLst>
                                          <p:attrName>style.visibility</p:attrName>
                                        </p:attrNameLst>
                                      </p:cBhvr>
                                      <p:to>
                                        <p:strVal val="visible"/>
                                      </p:to>
                                    </p:set>
                                    <p:animEffect transition="in" filter="blinds(horizontal)">
                                      <p:cBhvr>
                                        <p:cTn id="80" dur="500"/>
                                        <p:tgtEl>
                                          <p:spTgt spid="231"/>
                                        </p:tgtEl>
                                      </p:cBhvr>
                                    </p:animEffect>
                                  </p:childTnLst>
                                </p:cTn>
                              </p:par>
                              <p:par>
                                <p:cTn id="81" presetID="3" presetClass="entr" presetSubtype="10" fill="hold" nodeType="withEffect">
                                  <p:stCondLst>
                                    <p:cond delay="0"/>
                                  </p:stCondLst>
                                  <p:childTnLst>
                                    <p:set>
                                      <p:cBhvr>
                                        <p:cTn id="82" dur="1" fill="hold">
                                          <p:stCondLst>
                                            <p:cond delay="0"/>
                                          </p:stCondLst>
                                        </p:cTn>
                                        <p:tgtEl>
                                          <p:spTgt spid="232"/>
                                        </p:tgtEl>
                                        <p:attrNameLst>
                                          <p:attrName>style.visibility</p:attrName>
                                        </p:attrNameLst>
                                      </p:cBhvr>
                                      <p:to>
                                        <p:strVal val="visible"/>
                                      </p:to>
                                    </p:set>
                                    <p:animEffect transition="in" filter="blinds(horizontal)">
                                      <p:cBhvr>
                                        <p:cTn id="83" dur="500"/>
                                        <p:tgtEl>
                                          <p:spTgt spid="232"/>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blinds(horizontal)">
                                      <p:cBhvr>
                                        <p:cTn id="90" dur="500"/>
                                        <p:tgtEl>
                                          <p:spTgt spid="23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40"/>
                                        </p:tgtEl>
                                        <p:attrNameLst>
                                          <p:attrName>style.visibility</p:attrName>
                                        </p:attrNameLst>
                                      </p:cBhvr>
                                      <p:to>
                                        <p:strVal val="visible"/>
                                      </p:to>
                                    </p:set>
                                    <p:animEffect transition="in" filter="blinds(horizontal)">
                                      <p:cBhvr>
                                        <p:cTn id="95" dur="500"/>
                                        <p:tgtEl>
                                          <p:spTgt spid="24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41"/>
                                        </p:tgtEl>
                                        <p:attrNameLst>
                                          <p:attrName>style.visibility</p:attrName>
                                        </p:attrNameLst>
                                      </p:cBhvr>
                                      <p:to>
                                        <p:strVal val="visible"/>
                                      </p:to>
                                    </p:set>
                                    <p:animEffect transition="in" filter="blinds(horizontal)">
                                      <p:cBhvr>
                                        <p:cTn id="100"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00" grpId="0"/>
      <p:bldP spid="201" grpId="0"/>
      <p:bldP spid="202" grpId="0"/>
      <p:bldP spid="203" grpId="0"/>
      <p:bldP spid="207" grpId="0" animBg="1"/>
      <p:bldP spid="209" grpId="0" animBg="1"/>
      <p:bldP spid="239" grpId="0"/>
      <p:bldP spid="240" grpId="0"/>
      <p:bldP spid="241" grpId="0"/>
      <p:bldP spid="2"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t>k</a:t>
            </a:r>
            <a:endParaRPr lang="en-US" sz="1400" dirty="0">
              <a:solidFill>
                <a:srgbClr val="0000FF"/>
              </a:solidFill>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Enc</a:t>
              </a:r>
              <a:endParaRPr lang="en-US" sz="1400" dirty="0" smtClean="0">
                <a:solidFill>
                  <a:srgbClr val="0000FF"/>
                </a:solidFill>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m</a:t>
              </a:r>
              <a:endParaRPr lang="en-US" sz="1400" dirty="0" smtClean="0">
                <a:solidFill>
                  <a:srgbClr val="0000FF"/>
                </a:solidFill>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sp>
          <p:nvSpPr>
            <p:cNvPr id="103" name="Rectangle 102"/>
            <p:cNvSpPr/>
            <p:nvPr/>
          </p:nvSpPr>
          <p:spPr>
            <a:xfrm>
              <a:off x="536408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sym typeface="Symbol"/>
              </a:rPr>
              <a:t>1</a:t>
            </a:r>
            <a:r>
              <a:rPr lang="en-US" sz="1400" baseline="30000" dirty="0" smtClean="0">
                <a:solidFill>
                  <a:srgbClr val="FF0000"/>
                </a:solidFill>
                <a:sym typeface="Symbol"/>
              </a:rPr>
              <a:t>st</a:t>
            </a:r>
            <a:r>
              <a:rPr lang="en-US" sz="1400" dirty="0" smtClean="0">
                <a:solidFill>
                  <a:srgbClr val="FF0000"/>
                </a:solidFill>
                <a:sym typeface="Symbol"/>
              </a:rPr>
              <a:t> byte of c</a:t>
            </a:r>
            <a:r>
              <a:rPr lang="en-US" baseline="-25000" dirty="0" smtClean="0">
                <a:solidFill>
                  <a:srgbClr val="FF0000"/>
                </a:solidFill>
                <a:sym typeface="Symbol"/>
              </a:rPr>
              <a:t>1</a:t>
            </a:r>
            <a:r>
              <a:rPr lang="en-US" sz="1400" dirty="0" smtClean="0">
                <a:solidFill>
                  <a:srgbClr val="FF0000"/>
                </a:solidFill>
                <a:sym typeface="Symbol"/>
              </a:rPr>
              <a:t> changed</a:t>
            </a:r>
            <a:endParaRPr lang="en-US" sz="1400" baseline="-25000" dirty="0" smtClean="0">
              <a:solidFill>
                <a:srgbClr val="FF0000"/>
              </a:solidFill>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Dec</a:t>
              </a:r>
              <a:endParaRPr lang="en-US" sz="1400" dirty="0" smtClean="0">
                <a:solidFill>
                  <a:srgbClr val="0000FF"/>
                </a:solidFill>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a:off x="6012160" y="5229200"/>
            <a:ext cx="2376264" cy="307777"/>
            <a:chOff x="6012160" y="5229200"/>
            <a:chExt cx="2376264" cy="307777"/>
          </a:xfrm>
        </p:grpSpPr>
        <p:cxnSp>
          <p:nvCxnSpPr>
            <p:cNvPr id="165" name="Straight Arrow Connector 164"/>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Text Box 7"/>
            <p:cNvSpPr txBox="1">
              <a:spLocks noChangeArrowheads="1"/>
            </p:cNvSpPr>
            <p:nvPr/>
          </p:nvSpPr>
          <p:spPr bwMode="auto">
            <a:xfrm>
              <a:off x="6012160" y="5229200"/>
              <a:ext cx="237626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Failure, Retransmit please</a:t>
              </a:r>
              <a:endParaRPr lang="en-US" sz="1400" baseline="-25000" dirty="0" smtClean="0">
                <a:solidFill>
                  <a:srgbClr val="0000FF"/>
                </a:solidFill>
              </a:endParaRPr>
            </a:p>
          </p:txBody>
        </p:sp>
      </p:grpSp>
      <p:sp>
        <p:nvSpPr>
          <p:cNvPr id="168" name="Text Box 7"/>
          <p:cNvSpPr txBox="1">
            <a:spLocks noChangeArrowheads="1"/>
          </p:cNvSpPr>
          <p:nvPr/>
        </p:nvSpPr>
        <p:spPr bwMode="auto">
          <a:xfrm>
            <a:off x="2267744" y="5733256"/>
            <a:ext cx="703312"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b = L</a:t>
            </a:r>
            <a:endParaRPr lang="en-US" sz="1400" baseline="-25000" dirty="0" smtClean="0">
              <a:solidFill>
                <a:srgbClr val="0000FF"/>
              </a:solidFill>
            </a:endParaRPr>
          </a:p>
        </p:txBody>
      </p: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ea typeface="+mj-ea"/>
                <a:cs typeface="+mj-cs"/>
              </a:rPr>
              <a:t>Padding Oracle Attack on CBC Mode </a:t>
            </a:r>
            <a:endParaRPr lang="en-US" sz="3200" kern="0" dirty="0">
              <a:solidFill>
                <a:srgbClr val="009900"/>
              </a:solidFill>
              <a:ea typeface="+mj-ea"/>
              <a:cs typeface="+mj-cs"/>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IV</a:t>
                </a:r>
                <a:endParaRPr lang="en-US" sz="1600" baseline="-25000" dirty="0" smtClean="0">
                  <a:solidFill>
                    <a:srgbClr val="0000FF"/>
                  </a:solidFill>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1</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1</a:t>
                </a:r>
                <a:r>
                  <a:rPr lang="en-US" sz="1600" dirty="0" smtClean="0">
                    <a:sym typeface="Symbol"/>
                  </a:rPr>
                  <a:t>c</a:t>
                </a:r>
                <a:r>
                  <a:rPr lang="en-US" sz="1600" baseline="-25000" dirty="0" smtClean="0">
                    <a:sym typeface="Symbol"/>
                  </a:rPr>
                  <a:t>0</a:t>
                </a:r>
                <a:r>
                  <a:rPr lang="en-US" sz="1600" dirty="0" smtClean="0">
                    <a:sym typeface="Symbol"/>
                  </a:rPr>
                  <a:t>)</a:t>
                </a:r>
                <a:endParaRPr lang="en-US" sz="1600" baseline="-25000" dirty="0" smtClean="0">
                  <a:solidFill>
                    <a:srgbClr val="0000FF"/>
                  </a:solidFill>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0</a:t>
                </a:r>
                <a:r>
                  <a:rPr lang="en-US" sz="1600" dirty="0" smtClean="0">
                    <a:sym typeface="Symbol"/>
                  </a:rPr>
                  <a:t> </a:t>
                </a:r>
                <a:endParaRPr lang="en-US" sz="1600" baseline="-25000" dirty="0" smtClean="0">
                  <a:solidFill>
                    <a:srgbClr val="0000FF"/>
                  </a:solidFill>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2</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2 </a:t>
                </a:r>
                <a:r>
                  <a:rPr lang="en-US" sz="1600" dirty="0" smtClean="0">
                    <a:sym typeface="Symbol"/>
                  </a:rPr>
                  <a:t>c</a:t>
                </a:r>
                <a:r>
                  <a:rPr lang="en-US" sz="1600" baseline="-25000" dirty="0" smtClean="0">
                    <a:sym typeface="Symbol"/>
                  </a:rPr>
                  <a:t>1</a:t>
                </a:r>
                <a:r>
                  <a:rPr lang="en-US" sz="1600" dirty="0" smtClean="0">
                    <a:sym typeface="Symbol"/>
                  </a:rPr>
                  <a:t>)</a:t>
                </a:r>
                <a:endParaRPr lang="en-US" sz="1600" baseline="-25000" dirty="0" smtClean="0">
                  <a:solidFill>
                    <a:srgbClr val="0000FF"/>
                  </a:solidFill>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338377" cy="369332"/>
            </a:xfrm>
            <a:prstGeom prst="rect">
              <a:avLst/>
            </a:prstGeom>
            <a:solidFill>
              <a:srgbClr val="FFFF00"/>
            </a:solidFill>
            <a:ln>
              <a:solidFill>
                <a:schemeClr val="tx1"/>
              </a:solidFill>
            </a:ln>
          </p:spPr>
          <p:txBody>
            <a:bodyPr wrap="none">
              <a:spAutoFit/>
            </a:bodyPr>
            <a:lstStyle/>
            <a:p>
              <a:r>
                <a:rPr lang="en-US" dirty="0" smtClean="0">
                  <a:sym typeface="Symbol"/>
                </a:rPr>
                <a:t>Encryption</a:t>
              </a:r>
              <a:endParaRPr lang="en-US" dirty="0"/>
            </a:p>
          </p:txBody>
        </p:sp>
        <p:sp>
          <p:nvSpPr>
            <p:cNvPr id="235" name="Rectangle 234"/>
            <p:cNvSpPr/>
            <p:nvPr/>
          </p:nvSpPr>
          <p:spPr>
            <a:xfrm>
              <a:off x="5796136" y="539388"/>
              <a:ext cx="1366442" cy="369332"/>
            </a:xfrm>
            <a:prstGeom prst="rect">
              <a:avLst/>
            </a:prstGeom>
            <a:solidFill>
              <a:srgbClr val="FFFF00"/>
            </a:solidFill>
            <a:ln>
              <a:solidFill>
                <a:schemeClr val="tx1"/>
              </a:solidFill>
            </a:ln>
          </p:spPr>
          <p:txBody>
            <a:bodyPr wrap="none">
              <a:spAutoFit/>
            </a:bodyPr>
            <a:lstStyle/>
            <a:p>
              <a:r>
                <a:rPr lang="en-US" dirty="0" smtClean="0">
                  <a:sym typeface="Symbol"/>
                </a:rPr>
                <a:t>Decryption</a:t>
              </a:r>
              <a:endParaRPr lang="en-US" dirty="0"/>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t>k</a:t>
            </a:r>
            <a:endParaRPr lang="en-US" sz="1600" dirty="0">
              <a:solidFill>
                <a:srgbClr val="0000FF"/>
              </a:solidFill>
            </a:endParaRPr>
          </a:p>
        </p:txBody>
      </p:sp>
      <p:sp>
        <p:nvSpPr>
          <p:cNvPr id="117"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Decrypt as per usual CBC-mode decryption and obtain </a:t>
            </a:r>
            <a:r>
              <a:rPr lang="en-US" sz="1400" dirty="0" smtClean="0">
                <a:solidFill>
                  <a:srgbClr val="0000FF"/>
                </a:solidFill>
                <a:sym typeface="Symbol"/>
              </a:rPr>
              <a:t>m</a:t>
            </a:r>
            <a:r>
              <a:rPr lang="en-US" sz="1400" baseline="-25000" dirty="0" smtClean="0">
                <a:solidFill>
                  <a:srgbClr val="0000FF"/>
                </a:solidFill>
                <a:sym typeface="Symbol"/>
              </a:rPr>
              <a:t>1</a:t>
            </a:r>
            <a:r>
              <a:rPr lang="en-US" sz="1400" dirty="0" smtClean="0">
                <a:solidFill>
                  <a:srgbClr val="0000FF"/>
                </a:solidFill>
                <a:sym typeface="Symbol"/>
              </a:rPr>
              <a:t> || m’</a:t>
            </a:r>
            <a:r>
              <a:rPr lang="en-US" sz="1400" baseline="-25000" dirty="0" smtClean="0">
                <a:solidFill>
                  <a:srgbClr val="0000FF"/>
                </a:solidFill>
                <a:sym typeface="Symbol"/>
              </a:rPr>
              <a:t>2</a:t>
            </a:r>
            <a:endParaRPr lang="en-US" sz="1400" baseline="-25000" dirty="0" smtClean="0">
              <a:solidFill>
                <a:srgbClr val="0000FF"/>
              </a:solidFill>
            </a:endParaRPr>
          </a:p>
        </p:txBody>
      </p:sp>
      <p:sp>
        <p:nvSpPr>
          <p:cNvPr id="120"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Read the </a:t>
            </a:r>
            <a:r>
              <a:rPr lang="en-US" sz="1400" dirty="0" smtClean="0">
                <a:solidFill>
                  <a:srgbClr val="0000FF"/>
                </a:solidFill>
                <a:sym typeface="Symbol"/>
              </a:rPr>
              <a:t>final byte value b</a:t>
            </a:r>
            <a:endParaRPr lang="en-US" sz="1400" baseline="-25000" dirty="0" smtClean="0">
              <a:solidFill>
                <a:srgbClr val="0000FF"/>
              </a:solidFill>
            </a:endParaRPr>
          </a:p>
        </p:txBody>
      </p:sp>
      <p:sp>
        <p:nvSpPr>
          <p:cNvPr id="121"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If the </a:t>
            </a:r>
            <a:r>
              <a:rPr lang="en-US" sz="1400" dirty="0" smtClean="0">
                <a:solidFill>
                  <a:srgbClr val="FF0000"/>
                </a:solidFill>
                <a:sym typeface="Symbol"/>
              </a:rPr>
              <a:t>last b bytes of m’</a:t>
            </a:r>
            <a:r>
              <a:rPr lang="en-US" sz="1400" baseline="-25000" dirty="0" smtClean="0">
                <a:solidFill>
                  <a:srgbClr val="FF0000"/>
                </a:solidFill>
                <a:sym typeface="Symbol"/>
              </a:rPr>
              <a:t>2</a:t>
            </a:r>
            <a:r>
              <a:rPr lang="en-US" sz="1400" dirty="0" smtClean="0">
                <a:solidFill>
                  <a:srgbClr val="FF0000"/>
                </a:solidFill>
                <a:sym typeface="Symbol"/>
              </a:rPr>
              <a:t> </a:t>
            </a:r>
            <a:r>
              <a:rPr lang="en-US" sz="1400" dirty="0" smtClean="0">
                <a:solidFill>
                  <a:srgbClr val="0000FF"/>
                </a:solidFill>
                <a:sym typeface="Symbol"/>
              </a:rPr>
              <a:t>all have value b</a:t>
            </a:r>
            <a:r>
              <a:rPr lang="en-US" sz="1400" dirty="0" smtClean="0">
                <a:sym typeface="Symbol"/>
              </a:rPr>
              <a:t> then strip-off the pad and output m</a:t>
            </a:r>
            <a:endParaRPr lang="en-US" sz="1400" baseline="-25000" dirty="0" smtClean="0">
              <a:solidFill>
                <a:srgbClr val="0000FF"/>
              </a:solidFill>
            </a:endParaRPr>
          </a:p>
        </p:txBody>
      </p:sp>
      <p:sp>
        <p:nvSpPr>
          <p:cNvPr id="122"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Else output bad padding </a:t>
            </a:r>
            <a:r>
              <a:rPr lang="en-US" sz="1400" dirty="0">
                <a:sym typeface="Symbol"/>
              </a:rPr>
              <a:t>(</a:t>
            </a:r>
            <a:r>
              <a:rPr lang="en-US" sz="1400" dirty="0" smtClean="0">
                <a:sym typeface="Symbol"/>
              </a:rPr>
              <a:t>request for re-transmission) </a:t>
            </a:r>
            <a:endParaRPr lang="en-US" sz="1400" baseline="-25000" dirty="0" smtClean="0">
              <a:solidFill>
                <a:srgbClr val="0000FF"/>
              </a:solidFill>
            </a:endParaRPr>
          </a:p>
        </p:txBody>
      </p:sp>
      <p:sp>
        <p:nvSpPr>
          <p:cNvPr id="124"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m</a:t>
            </a:r>
            <a:r>
              <a:rPr lang="en-US" sz="1400" dirty="0" smtClean="0">
                <a:sym typeface="Symbol"/>
              </a:rPr>
              <a:t>’</a:t>
            </a:r>
            <a:r>
              <a:rPr lang="en-US" sz="1400" baseline="-25000" dirty="0" smtClean="0">
                <a:sym typeface="Symbol"/>
              </a:rPr>
              <a:t>2</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2</a:t>
            </a:r>
            <a:r>
              <a:rPr lang="en-US" sz="1400" dirty="0" smtClean="0">
                <a:sym typeface="Symbol"/>
              </a:rPr>
              <a:t>)  c</a:t>
            </a:r>
            <a:r>
              <a:rPr lang="en-US" sz="1400" baseline="-25000" dirty="0" smtClean="0">
                <a:sym typeface="Symbol"/>
              </a:rPr>
              <a:t>1</a:t>
            </a:r>
            <a:endParaRPr lang="en-US" sz="1400" baseline="-25000" dirty="0" smtClean="0">
              <a:solidFill>
                <a:srgbClr val="0000FF"/>
              </a:solidFill>
            </a:endParaRPr>
          </a:p>
        </p:txBody>
      </p:sp>
      <p:sp>
        <p:nvSpPr>
          <p:cNvPr id="129"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a:t>
            </a:r>
            <a:r>
              <a:rPr lang="en-US" sz="1400" baseline="-25000" dirty="0" smtClean="0">
                <a:sym typeface="Symbol"/>
              </a:rPr>
              <a:t>1</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1</a:t>
            </a:r>
            <a:r>
              <a:rPr lang="en-US" sz="1400" dirty="0" smtClean="0">
                <a:sym typeface="Symbol"/>
              </a:rPr>
              <a:t>)  c</a:t>
            </a:r>
            <a:r>
              <a:rPr lang="en-US" sz="1400" baseline="-25000" dirty="0" smtClean="0">
                <a:sym typeface="Symbol"/>
              </a:rPr>
              <a:t>0</a:t>
            </a:r>
            <a:endParaRPr lang="en-US" sz="1400" baseline="-25000" dirty="0" smtClean="0">
              <a:solidFill>
                <a:srgbClr val="0000FF"/>
              </a:solidFill>
            </a:endParaRPr>
          </a:p>
        </p:txBody>
      </p:sp>
    </p:spTree>
    <p:extLst>
      <p:ext uri="{BB962C8B-B14F-4D97-AF65-F5344CB8AC3E}">
        <p14:creationId xmlns:p14="http://schemas.microsoft.com/office/powerpoint/2010/main" val="2039895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linds(horizontal)">
                                      <p:cBhvr>
                                        <p:cTn id="7" dur="500"/>
                                        <p:tgtEl>
                                          <p:spTgt spid="111"/>
                                        </p:tgtEl>
                                      </p:cBhvr>
                                    </p:animEffect>
                                  </p:childTnLst>
                                </p:cTn>
                              </p:par>
                              <p:par>
                                <p:cTn id="8" presetID="3" presetClass="entr" presetSubtype="1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blinds(horizontal)">
                                      <p:cBhvr>
                                        <p:cTn id="10" dur="500"/>
                                        <p:tgtEl>
                                          <p:spTgt spid="10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blinds(horizontal)">
                                      <p:cBhvr>
                                        <p:cTn id="13" dur="5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blinds(horizontal)">
                                      <p:cBhvr>
                                        <p:cTn id="18" dur="500"/>
                                        <p:tgtEl>
                                          <p:spTgt spid="123"/>
                                        </p:tgtEl>
                                      </p:cBhvr>
                                    </p:animEffect>
                                  </p:childTnLst>
                                </p:cTn>
                              </p:par>
                              <p:par>
                                <p:cTn id="19" presetID="3" presetClass="entr" presetSubtype="1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blinds(horizontal)">
                                      <p:cBhvr>
                                        <p:cTn id="21" dur="500"/>
                                        <p:tgtEl>
                                          <p:spTgt spid="1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blinds(horizontal)">
                                      <p:cBhvr>
                                        <p:cTn id="28" dur="500"/>
                                        <p:tgtEl>
                                          <p:spTgt spid="16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8"/>
                                        </p:tgtEl>
                                        <p:attrNameLst>
                                          <p:attrName>style.visibility</p:attrName>
                                        </p:attrNameLst>
                                      </p:cBhvr>
                                      <p:to>
                                        <p:strVal val="visible"/>
                                      </p:to>
                                    </p:set>
                                    <p:animEffect transition="in" filter="blinds(horizontal)">
                                      <p:cBhvr>
                                        <p:cTn id="33"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68"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t>k</a:t>
            </a:r>
            <a:endParaRPr lang="en-US" sz="1400" dirty="0">
              <a:solidFill>
                <a:srgbClr val="0000FF"/>
              </a:solidFill>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Enc</a:t>
              </a:r>
              <a:endParaRPr lang="en-US" sz="1400" dirty="0" smtClean="0">
                <a:solidFill>
                  <a:srgbClr val="0000FF"/>
                </a:solidFill>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m</a:t>
              </a:r>
              <a:endParaRPr lang="en-US" sz="1400" dirty="0" smtClean="0">
                <a:solidFill>
                  <a:srgbClr val="0000FF"/>
                </a:solidFill>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k</a:t>
              </a:r>
              <a:endParaRPr lang="en-US" sz="1400" dirty="0" smtClean="0">
                <a:solidFill>
                  <a:srgbClr val="0000FF"/>
                </a:solidFill>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1</a:t>
                </a:r>
                <a:endParaRPr lang="en-US" sz="2000" baseline="-25000" dirty="0" smtClean="0">
                  <a:solidFill>
                    <a:srgbClr val="0000FF"/>
                  </a:solidFill>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c</a:t>
                </a:r>
                <a:r>
                  <a:rPr lang="en-US" sz="2000" baseline="-25000" dirty="0" smtClean="0">
                    <a:sym typeface="Symbol"/>
                  </a:rPr>
                  <a:t>2</a:t>
                </a:r>
                <a:endParaRPr lang="en-US" sz="2000" baseline="-25000" dirty="0" smtClean="0">
                  <a:solidFill>
                    <a:srgbClr val="0000FF"/>
                  </a:solidFill>
                </a:endParaRPr>
              </a:p>
            </p:txBody>
          </p:sp>
        </p:grpSp>
        <p:sp>
          <p:nvSpPr>
            <p:cNvPr id="103" name="Rectangle 102"/>
            <p:cNvSpPr/>
            <p:nvPr/>
          </p:nvSpPr>
          <p:spPr>
            <a:xfrm>
              <a:off x="536408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sym typeface="Symbol"/>
              </a:rPr>
              <a:t>1</a:t>
            </a:r>
            <a:r>
              <a:rPr lang="en-US" sz="1400" baseline="30000" dirty="0" smtClean="0">
                <a:solidFill>
                  <a:srgbClr val="FF0000"/>
                </a:solidFill>
                <a:sym typeface="Symbol"/>
              </a:rPr>
              <a:t>st</a:t>
            </a:r>
            <a:r>
              <a:rPr lang="en-US" sz="1400" dirty="0" smtClean="0">
                <a:solidFill>
                  <a:srgbClr val="FF0000"/>
                </a:solidFill>
                <a:sym typeface="Symbol"/>
              </a:rPr>
              <a:t> byte of c</a:t>
            </a:r>
            <a:r>
              <a:rPr lang="en-US" baseline="-25000" dirty="0" smtClean="0">
                <a:solidFill>
                  <a:srgbClr val="FF0000"/>
                </a:solidFill>
                <a:sym typeface="Symbol"/>
              </a:rPr>
              <a:t>1</a:t>
            </a:r>
            <a:r>
              <a:rPr lang="en-US" sz="1400" dirty="0" smtClean="0">
                <a:solidFill>
                  <a:srgbClr val="FF0000"/>
                </a:solidFill>
                <a:sym typeface="Symbol"/>
              </a:rPr>
              <a:t> changed</a:t>
            </a:r>
            <a:endParaRPr lang="en-US" sz="1400" baseline="-25000" dirty="0" smtClean="0">
              <a:solidFill>
                <a:srgbClr val="FF0000"/>
              </a:solidFill>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Dec</a:t>
              </a:r>
              <a:endParaRPr lang="en-US" sz="1400" dirty="0" smtClean="0">
                <a:solidFill>
                  <a:srgbClr val="0000FF"/>
                </a:solidFill>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ea typeface="+mj-ea"/>
                <a:cs typeface="+mj-cs"/>
              </a:rPr>
              <a:t>Padding Oracle Attack on CBC Mode </a:t>
            </a:r>
            <a:endParaRPr lang="en-US" sz="3200" kern="0" dirty="0">
              <a:solidFill>
                <a:srgbClr val="009900"/>
              </a:solidFill>
              <a:ea typeface="+mj-ea"/>
              <a:cs typeface="+mj-cs"/>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smtClean="0">
                    <a:sym typeface="Symbol"/>
                  </a:rPr>
                  <a:t>1</a:t>
                </a:r>
                <a:endParaRPr lang="en-US" sz="2000" baseline="-25000" dirty="0" smtClean="0">
                  <a:solidFill>
                    <a:srgbClr val="0000FF"/>
                  </a:solidFill>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r>
                  <a:rPr lang="en-US" sz="2000" baseline="-25000" dirty="0">
                    <a:sym typeface="Symbol"/>
                  </a:rPr>
                  <a:t>2</a:t>
                </a:r>
                <a:endParaRPr lang="en-US" sz="2000" baseline="-25000" dirty="0" smtClean="0">
                  <a:solidFill>
                    <a:srgbClr val="0000FF"/>
                  </a:solidFill>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m</a:t>
              </a:r>
              <a:endParaRPr lang="en-US" sz="2000" baseline="-25000" dirty="0" smtClean="0">
                <a:solidFill>
                  <a:srgbClr val="0000FF"/>
                </a:solidFill>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a:t>
                </a:r>
                <a:endParaRPr lang="en-US" sz="1400" baseline="-25000" dirty="0" smtClean="0">
                  <a:solidFill>
                    <a:srgbClr val="0000FF"/>
                  </a:solidFill>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L</a:t>
                </a:r>
                <a:endParaRPr lang="en-US" sz="1400" baseline="-25000" dirty="0" smtClean="0">
                  <a:solidFill>
                    <a:srgbClr val="0000FF"/>
                  </a:solidFill>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k</a:t>
                </a:r>
                <a:endParaRPr lang="en-US" sz="2000" baseline="-25000" dirty="0" smtClean="0">
                  <a:solidFill>
                    <a:srgbClr val="0000FF"/>
                  </a:solidFill>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ym typeface="Symbol"/>
                  </a:rPr>
                  <a:t></a:t>
                </a:r>
                <a:endParaRPr lang="en-US" sz="2000" baseline="-25000" dirty="0" smtClean="0"/>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sym typeface="Symbol"/>
                    </a:rPr>
                    <a:t>F</a:t>
                  </a:r>
                  <a:endParaRPr lang="en-US" sz="2000" baseline="-25000" dirty="0" smtClean="0">
                    <a:solidFill>
                      <a:srgbClr val="FF0000"/>
                    </a:solidFill>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IV</a:t>
                </a:r>
                <a:endParaRPr lang="en-US" sz="1600" baseline="-25000" dirty="0" smtClean="0">
                  <a:solidFill>
                    <a:srgbClr val="0000FF"/>
                  </a:solidFill>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1</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1</a:t>
                </a:r>
                <a:r>
                  <a:rPr lang="en-US" sz="1600" dirty="0" smtClean="0">
                    <a:sym typeface="Symbol"/>
                  </a:rPr>
                  <a:t>c</a:t>
                </a:r>
                <a:r>
                  <a:rPr lang="en-US" sz="1600" baseline="-25000" dirty="0" smtClean="0">
                    <a:sym typeface="Symbol"/>
                  </a:rPr>
                  <a:t>0</a:t>
                </a:r>
                <a:r>
                  <a:rPr lang="en-US" sz="1600" dirty="0" smtClean="0">
                    <a:sym typeface="Symbol"/>
                  </a:rPr>
                  <a:t>)</a:t>
                </a:r>
                <a:endParaRPr lang="en-US" sz="1600" baseline="-25000" dirty="0" smtClean="0">
                  <a:solidFill>
                    <a:srgbClr val="0000FF"/>
                  </a:solidFill>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0</a:t>
                </a:r>
                <a:r>
                  <a:rPr lang="en-US" sz="1600" dirty="0" smtClean="0">
                    <a:sym typeface="Symbol"/>
                  </a:rPr>
                  <a:t> </a:t>
                </a:r>
                <a:endParaRPr lang="en-US" sz="1600" baseline="-25000" dirty="0" smtClean="0">
                  <a:solidFill>
                    <a:srgbClr val="0000FF"/>
                  </a:solidFill>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sym typeface="Symbol"/>
                  </a:rPr>
                  <a:t>c</a:t>
                </a:r>
                <a:r>
                  <a:rPr lang="en-US" sz="1600" baseline="-25000" dirty="0" smtClean="0">
                    <a:sym typeface="Symbol"/>
                  </a:rPr>
                  <a:t>2</a:t>
                </a:r>
                <a:r>
                  <a:rPr lang="en-US" sz="1600" dirty="0" smtClean="0">
                    <a:sym typeface="Symbol"/>
                  </a:rPr>
                  <a:t> = </a:t>
                </a:r>
                <a:r>
                  <a:rPr lang="en-US" sz="1600" dirty="0" err="1" smtClean="0">
                    <a:sym typeface="Symbol"/>
                  </a:rPr>
                  <a:t>F</a:t>
                </a:r>
                <a:r>
                  <a:rPr lang="en-US" sz="1600" baseline="-25000" dirty="0" err="1" smtClean="0">
                    <a:sym typeface="Symbol"/>
                  </a:rPr>
                  <a:t>k</a:t>
                </a:r>
                <a:r>
                  <a:rPr lang="en-US" sz="1600" dirty="0" smtClean="0">
                    <a:sym typeface="Symbol"/>
                  </a:rPr>
                  <a:t>(m’</a:t>
                </a:r>
                <a:r>
                  <a:rPr lang="en-US" sz="1600" baseline="-25000" dirty="0" smtClean="0">
                    <a:sym typeface="Symbol"/>
                  </a:rPr>
                  <a:t>2 </a:t>
                </a:r>
                <a:r>
                  <a:rPr lang="en-US" sz="1600" dirty="0" smtClean="0">
                    <a:sym typeface="Symbol"/>
                  </a:rPr>
                  <a:t>c</a:t>
                </a:r>
                <a:r>
                  <a:rPr lang="en-US" sz="1600" baseline="-25000" dirty="0" smtClean="0">
                    <a:sym typeface="Symbol"/>
                  </a:rPr>
                  <a:t>1</a:t>
                </a:r>
                <a:r>
                  <a:rPr lang="en-US" sz="1600" dirty="0" smtClean="0">
                    <a:sym typeface="Symbol"/>
                  </a:rPr>
                  <a:t>)</a:t>
                </a:r>
                <a:endParaRPr lang="en-US" sz="1600" baseline="-25000" dirty="0" smtClean="0">
                  <a:solidFill>
                    <a:srgbClr val="0000FF"/>
                  </a:solidFill>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338377" cy="369332"/>
            </a:xfrm>
            <a:prstGeom prst="rect">
              <a:avLst/>
            </a:prstGeom>
            <a:solidFill>
              <a:srgbClr val="FFFF00"/>
            </a:solidFill>
            <a:ln>
              <a:solidFill>
                <a:schemeClr val="tx1"/>
              </a:solidFill>
            </a:ln>
          </p:spPr>
          <p:txBody>
            <a:bodyPr wrap="none">
              <a:spAutoFit/>
            </a:bodyPr>
            <a:lstStyle/>
            <a:p>
              <a:r>
                <a:rPr lang="en-US" dirty="0" smtClean="0">
                  <a:sym typeface="Symbol"/>
                </a:rPr>
                <a:t>Encryption</a:t>
              </a:r>
              <a:endParaRPr lang="en-US" dirty="0"/>
            </a:p>
          </p:txBody>
        </p:sp>
        <p:sp>
          <p:nvSpPr>
            <p:cNvPr id="235" name="Rectangle 234"/>
            <p:cNvSpPr/>
            <p:nvPr/>
          </p:nvSpPr>
          <p:spPr>
            <a:xfrm>
              <a:off x="5796136" y="539388"/>
              <a:ext cx="1366442" cy="369332"/>
            </a:xfrm>
            <a:prstGeom prst="rect">
              <a:avLst/>
            </a:prstGeom>
            <a:solidFill>
              <a:srgbClr val="FFFF00"/>
            </a:solidFill>
            <a:ln>
              <a:solidFill>
                <a:schemeClr val="tx1"/>
              </a:solidFill>
            </a:ln>
          </p:spPr>
          <p:txBody>
            <a:bodyPr wrap="none">
              <a:spAutoFit/>
            </a:bodyPr>
            <a:lstStyle/>
            <a:p>
              <a:r>
                <a:rPr lang="en-US" dirty="0" smtClean="0">
                  <a:sym typeface="Symbol"/>
                </a:rPr>
                <a:t>Decryption</a:t>
              </a:r>
              <a:endParaRPr lang="en-US" dirty="0"/>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t>k</a:t>
            </a:r>
            <a:endParaRPr lang="en-US" sz="1600" dirty="0">
              <a:solidFill>
                <a:srgbClr val="0000FF"/>
              </a:solidFill>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Success</a:t>
              </a:r>
              <a:endParaRPr lang="en-US" sz="1400" baseline="-25000" dirty="0" smtClean="0">
                <a:solidFill>
                  <a:srgbClr val="0000FF"/>
                </a:solidFill>
              </a:endParaRPr>
            </a:p>
          </p:txBody>
        </p:sp>
      </p:grpSp>
      <p:sp>
        <p:nvSpPr>
          <p:cNvPr id="122" name="Text Box 7"/>
          <p:cNvSpPr txBox="1">
            <a:spLocks noChangeArrowheads="1"/>
          </p:cNvSpPr>
          <p:nvPr/>
        </p:nvSpPr>
        <p:spPr bwMode="auto">
          <a:xfrm>
            <a:off x="2267744" y="5733256"/>
            <a:ext cx="703312"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b &lt; L</a:t>
            </a:r>
            <a:endParaRPr lang="en-US" sz="1400" baseline="-25000" dirty="0" smtClean="0">
              <a:solidFill>
                <a:srgbClr val="0000FF"/>
              </a:solidFill>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Decrypt as per usual CBC-mode decryption and obtain </a:t>
            </a:r>
            <a:r>
              <a:rPr lang="en-US" sz="1400" dirty="0" smtClean="0">
                <a:solidFill>
                  <a:srgbClr val="0000FF"/>
                </a:solidFill>
                <a:sym typeface="Symbol"/>
              </a:rPr>
              <a:t>m</a:t>
            </a:r>
            <a:r>
              <a:rPr lang="en-US" sz="1400" baseline="-25000" dirty="0" smtClean="0">
                <a:solidFill>
                  <a:srgbClr val="0000FF"/>
                </a:solidFill>
                <a:sym typeface="Symbol"/>
              </a:rPr>
              <a:t>1</a:t>
            </a:r>
            <a:r>
              <a:rPr lang="en-US" sz="1400" dirty="0" smtClean="0">
                <a:solidFill>
                  <a:srgbClr val="0000FF"/>
                </a:solidFill>
                <a:sym typeface="Symbol"/>
              </a:rPr>
              <a:t> || m’</a:t>
            </a:r>
            <a:r>
              <a:rPr lang="en-US" sz="1400" baseline="-25000" dirty="0" smtClean="0">
                <a:solidFill>
                  <a:srgbClr val="0000FF"/>
                </a:solidFill>
                <a:sym typeface="Symbol"/>
              </a:rPr>
              <a:t>2</a:t>
            </a:r>
            <a:endParaRPr lang="en-US" sz="1400" baseline="-25000" dirty="0" smtClean="0">
              <a:solidFill>
                <a:srgbClr val="0000FF"/>
              </a:solidFill>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Read the </a:t>
            </a:r>
            <a:r>
              <a:rPr lang="en-US" sz="1400" dirty="0" smtClean="0">
                <a:solidFill>
                  <a:srgbClr val="0000FF"/>
                </a:solidFill>
                <a:sym typeface="Symbol"/>
              </a:rPr>
              <a:t>final byte value b</a:t>
            </a:r>
            <a:endParaRPr lang="en-US" sz="1400" baseline="-25000" dirty="0" smtClean="0">
              <a:solidFill>
                <a:srgbClr val="0000FF"/>
              </a:solidFill>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If the </a:t>
            </a:r>
            <a:r>
              <a:rPr lang="en-US" sz="1400" dirty="0" smtClean="0">
                <a:solidFill>
                  <a:srgbClr val="FF0000"/>
                </a:solidFill>
                <a:sym typeface="Symbol"/>
              </a:rPr>
              <a:t>last b bytes of m’</a:t>
            </a:r>
            <a:r>
              <a:rPr lang="en-US" sz="1400" baseline="-25000" dirty="0" smtClean="0">
                <a:solidFill>
                  <a:srgbClr val="FF0000"/>
                </a:solidFill>
                <a:sym typeface="Symbol"/>
              </a:rPr>
              <a:t>2</a:t>
            </a:r>
            <a:r>
              <a:rPr lang="en-US" sz="1400" dirty="0" smtClean="0">
                <a:solidFill>
                  <a:srgbClr val="FF0000"/>
                </a:solidFill>
                <a:sym typeface="Symbol"/>
              </a:rPr>
              <a:t> </a:t>
            </a:r>
            <a:r>
              <a:rPr lang="en-US" sz="1400" dirty="0" smtClean="0">
                <a:solidFill>
                  <a:srgbClr val="0000FF"/>
                </a:solidFill>
                <a:sym typeface="Symbol"/>
              </a:rPr>
              <a:t>all have value b</a:t>
            </a:r>
            <a:r>
              <a:rPr lang="en-US" sz="1400" dirty="0" smtClean="0">
                <a:sym typeface="Symbol"/>
              </a:rPr>
              <a:t> then strip-off the pad and output m</a:t>
            </a:r>
            <a:endParaRPr lang="en-US" sz="1400" baseline="-25000" dirty="0" smtClean="0">
              <a:solidFill>
                <a:srgbClr val="0000FF"/>
              </a:solidFill>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Else output bad padding </a:t>
            </a:r>
            <a:r>
              <a:rPr lang="en-US" sz="1400" dirty="0">
                <a:sym typeface="Symbol"/>
              </a:rPr>
              <a:t>(</a:t>
            </a:r>
            <a:r>
              <a:rPr lang="en-US" sz="1400" dirty="0" smtClean="0">
                <a:sym typeface="Symbol"/>
              </a:rPr>
              <a:t>request for re-transmission) </a:t>
            </a:r>
            <a:endParaRPr lang="en-US" sz="1400" baseline="-25000" dirty="0" smtClean="0">
              <a:solidFill>
                <a:srgbClr val="0000FF"/>
              </a:solidFill>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m</a:t>
            </a:r>
            <a:r>
              <a:rPr lang="en-US" sz="1400" dirty="0" smtClean="0">
                <a:sym typeface="Symbol"/>
              </a:rPr>
              <a:t>’</a:t>
            </a:r>
            <a:r>
              <a:rPr lang="en-US" sz="1400" baseline="-25000" dirty="0" smtClean="0">
                <a:sym typeface="Symbol"/>
              </a:rPr>
              <a:t>2</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2</a:t>
            </a:r>
            <a:r>
              <a:rPr lang="en-US" sz="1400" dirty="0" smtClean="0">
                <a:sym typeface="Symbol"/>
              </a:rPr>
              <a:t>)  c</a:t>
            </a:r>
            <a:r>
              <a:rPr lang="en-US" sz="1400" baseline="-25000" dirty="0" smtClean="0">
                <a:sym typeface="Symbol"/>
              </a:rPr>
              <a:t>1</a:t>
            </a:r>
            <a:endParaRPr lang="en-US" sz="1400" baseline="-25000" dirty="0" smtClean="0">
              <a:solidFill>
                <a:srgbClr val="0000FF"/>
              </a:solidFill>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a:t>
            </a:r>
            <a:r>
              <a:rPr lang="en-US" sz="1400" baseline="-25000" dirty="0" smtClean="0">
                <a:sym typeface="Symbol"/>
              </a:rPr>
              <a:t>1</a:t>
            </a:r>
            <a:r>
              <a:rPr lang="en-US" sz="1400" dirty="0" smtClean="0">
                <a:sym typeface="Symbol"/>
              </a:rPr>
              <a:t> = F</a:t>
            </a:r>
            <a:r>
              <a:rPr lang="en-US" sz="1400" baseline="30000" dirty="0" smtClean="0">
                <a:sym typeface="Symbol"/>
              </a:rPr>
              <a:t>-1</a:t>
            </a:r>
            <a:r>
              <a:rPr lang="en-US" sz="1400" dirty="0" smtClean="0">
                <a:sym typeface="Symbol"/>
              </a:rPr>
              <a:t>(c</a:t>
            </a:r>
            <a:r>
              <a:rPr lang="en-US" sz="1400" baseline="-25000" dirty="0" smtClean="0">
                <a:sym typeface="Symbol"/>
              </a:rPr>
              <a:t>1</a:t>
            </a:r>
            <a:r>
              <a:rPr lang="en-US" sz="1400" dirty="0" smtClean="0">
                <a:sym typeface="Symbol"/>
              </a:rPr>
              <a:t>)  c</a:t>
            </a:r>
            <a:r>
              <a:rPr lang="en-US" sz="1400" baseline="-25000" dirty="0" smtClean="0">
                <a:sym typeface="Symbol"/>
              </a:rPr>
              <a:t>0</a:t>
            </a:r>
            <a:endParaRPr lang="en-US" sz="1400" baseline="-25000" dirty="0" smtClean="0">
              <a:solidFill>
                <a:srgbClr val="0000FF"/>
              </a:solidFill>
            </a:endParaRPr>
          </a:p>
        </p:txBody>
      </p:sp>
    </p:spTree>
    <p:extLst>
      <p:ext uri="{BB962C8B-B14F-4D97-AF65-F5344CB8AC3E}">
        <p14:creationId xmlns:p14="http://schemas.microsoft.com/office/powerpoint/2010/main" val="15535027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 $a = \frac{b}{c}$&#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 name="FIRSTARPITA@YFGMNGSFUVWXY5M7" val="3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58005</TotalTime>
  <Words>4984</Words>
  <Application>Microsoft Macintosh PowerPoint</Application>
  <PresentationFormat>On-screen Show (4:3)</PresentationFormat>
  <Paragraphs>865</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Cryptography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Ivan Damgård</dc:creator>
  <cp:lastModifiedBy>ARPITA PATRA</cp:lastModifiedBy>
  <cp:revision>3932</cp:revision>
  <dcterms:created xsi:type="dcterms:W3CDTF">2003-02-23T15:18:48Z</dcterms:created>
  <dcterms:modified xsi:type="dcterms:W3CDTF">2015-03-09T06:04:25Z</dcterms:modified>
</cp:coreProperties>
</file>