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1609" r:id="rId2"/>
    <p:sldId id="1610" r:id="rId3"/>
    <p:sldId id="1611" r:id="rId4"/>
    <p:sldId id="1612" r:id="rId5"/>
    <p:sldId id="1600" r:id="rId6"/>
    <p:sldId id="1613" r:id="rId7"/>
    <p:sldId id="1601" r:id="rId8"/>
    <p:sldId id="1602" r:id="rId9"/>
    <p:sldId id="1603" r:id="rId10"/>
    <p:sldId id="1604" r:id="rId11"/>
    <p:sldId id="1605" r:id="rId12"/>
    <p:sldId id="1607" r:id="rId13"/>
    <p:sldId id="1606" r:id="rId14"/>
    <p:sldId id="1555" r:id="rId15"/>
    <p:sldId id="1556" r:id="rId16"/>
    <p:sldId id="1557" r:id="rId17"/>
    <p:sldId id="1614" r:id="rId18"/>
    <p:sldId id="1615" r:id="rId19"/>
  </p:sldIdLst>
  <p:sldSz cx="9144000" cy="6858000" type="screen4x3"/>
  <p:notesSz cx="6858000" cy="9144000"/>
  <p:custDataLst>
    <p:tags r:id="rId23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EFE"/>
    <a:srgbClr val="FF0000"/>
    <a:srgbClr val="0000FF"/>
    <a:srgbClr val="FFFF99"/>
    <a:srgbClr val="00FF00"/>
    <a:srgbClr val="D2F5FA"/>
    <a:srgbClr val="0BC1E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>
      <p:cViewPr>
        <p:scale>
          <a:sx n="75" d="100"/>
          <a:sy n="75" d="100"/>
        </p:scale>
        <p:origin x="-14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There are lots of applications out there for authentication</a:t>
            </a:r>
            <a:r>
              <a:rPr lang="en-US" baseline="0" dirty="0" smtClean="0">
                <a:latin typeface="Arial" pitchFamily="34" charset="0"/>
              </a:rPr>
              <a:t> where resource constrained devices are involved. RFID chips in identity cards. Randomization is a bane for such </a:t>
            </a:r>
            <a:r>
              <a:rPr lang="en-US" baseline="0" dirty="0" err="1" smtClean="0">
                <a:latin typeface="Arial" pitchFamily="34" charset="0"/>
              </a:rPr>
              <a:t>devices..need</a:t>
            </a:r>
            <a:r>
              <a:rPr lang="en-US" baseline="0" dirty="0" smtClean="0">
                <a:latin typeface="Arial" pitchFamily="34" charset="0"/>
              </a:rPr>
              <a:t> to go for determinism..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They complement each other so nicely. What do you think</a:t>
            </a:r>
            <a:r>
              <a:rPr lang="en-US" baseline="0" dirty="0" smtClean="0">
                <a:latin typeface="Arial" pitchFamily="34" charset="0"/>
              </a:rPr>
              <a:t> about them as a couple. Let’s marry them off. Think of their child. Wonderful features. Privacy and </a:t>
            </a:r>
            <a:r>
              <a:rPr lang="en-US" baseline="0" dirty="0" err="1" smtClean="0">
                <a:latin typeface="Arial" pitchFamily="34" charset="0"/>
              </a:rPr>
              <a:t>authetication</a:t>
            </a:r>
            <a:r>
              <a:rPr lang="en-US" baseline="0" dirty="0" smtClean="0">
                <a:latin typeface="Arial" pitchFamily="34" charset="0"/>
              </a:rPr>
              <a:t> together! But w are not the ones to note it first and foresee the qualities of their child.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Needs new style of security definitions: real world/ ideal world, can captures a</a:t>
            </a:r>
            <a:r>
              <a:rPr lang="en-US" baseline="0" dirty="0" smtClean="0">
                <a:latin typeface="Arial" pitchFamily="34" charset="0"/>
              </a:rPr>
              <a:t> lot more scenarios that occur in practice which cannot be captured via game based definitions.. Will be taught in my next course..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One reason why we did not construct a scheme secure with CCA-security, but</a:t>
            </a:r>
            <a:r>
              <a:rPr lang="en-US" baseline="0" dirty="0" smtClean="0">
                <a:latin typeface="Arial" pitchFamily="34" charset="0"/>
              </a:rPr>
              <a:t> moved to even more stronger security notion of Authenticated Encryption is: so far we don’t have a scheme that is simple and is secure according to the first notion but insecure according to the second notion.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CPA secure Encryption scheme it was easy…just encrypt</a:t>
            </a:r>
            <a:r>
              <a:rPr lang="en-US" baseline="0" dirty="0" smtClean="0">
                <a:latin typeface="Arial" pitchFamily="34" charset="0"/>
              </a:rPr>
              <a:t> for individual </a:t>
            </a:r>
            <a:r>
              <a:rPr lang="en-US" baseline="0" dirty="0" err="1" smtClean="0">
                <a:latin typeface="Arial" pitchFamily="34" charset="0"/>
              </a:rPr>
              <a:t>blocks..similar</a:t>
            </a:r>
            <a:r>
              <a:rPr lang="en-US" baseline="0" dirty="0" smtClean="0">
                <a:latin typeface="Arial" pitchFamily="34" charset="0"/>
              </a:rPr>
              <a:t> idea does not </a:t>
            </a:r>
            <a:r>
              <a:rPr lang="en-US" baseline="0" dirty="0" err="1" smtClean="0">
                <a:latin typeface="Arial" pitchFamily="34" charset="0"/>
              </a:rPr>
              <a:t>work..this</a:t>
            </a:r>
            <a:r>
              <a:rPr lang="en-US" baseline="0" dirty="0" smtClean="0">
                <a:latin typeface="Arial" pitchFamily="34" charset="0"/>
              </a:rPr>
              <a:t> shows that MAC is a completely different ball game.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3/16/15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dblp.uni-trier.de/pers/hd/y/Yung:Moti" TargetMode="External"/><Relationship Id="rId6" Type="http://schemas.openxmlformats.org/officeDocument/2006/relationships/hyperlink" Target="http://dblp.uni-trier.de/db/conf/fse/fse2000.html%23KatzY00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hyperlink" Target="http://dblp.uni-trier.de/pers/hd/n/Namprempre:Chanathip" TargetMode="External"/><Relationship Id="rId10" Type="http://schemas.openxmlformats.org/officeDocument/2006/relationships/hyperlink" Target="http://dblp.uni-trier.de/db/conf/asiacrypt/asiacrypt2000.html%23BellareN00" TargetMode="External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5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1321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Domain Extension for MAC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51520" y="1556792"/>
            <a:ext cx="900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500" dirty="0" smtClean="0">
                <a:sym typeface="Symbol"/>
              </a:rPr>
              <a:t>Prevent the previous attack by additionally </a:t>
            </a:r>
            <a:r>
              <a:rPr lang="en-US" sz="1500" dirty="0" smtClean="0">
                <a:solidFill>
                  <a:srgbClr val="FF0000"/>
                </a:solidFill>
                <a:sym typeface="Symbol"/>
              </a:rPr>
              <a:t>authenticating a random identifier with each block; a fresh random identifier for each message 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051720" y="2617167"/>
            <a:ext cx="5040560" cy="432048"/>
            <a:chOff x="1979712" y="1772816"/>
            <a:chExt cx="5040560" cy="432048"/>
          </a:xfrm>
        </p:grpSpPr>
        <p:sp>
          <p:nvSpPr>
            <p:cNvPr id="55" name="Rectangle 54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884004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540188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196372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99592" y="2617167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291444" y="2828256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939788" y="3585209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05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" y="3601336"/>
            <a:ext cx="280006" cy="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Arrow Connector 108"/>
          <p:cNvCxnSpPr/>
          <p:nvPr/>
        </p:nvCxnSpPr>
        <p:spPr>
          <a:xfrm>
            <a:off x="2483768" y="3049215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067944" y="3049215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796136" y="3049215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3"/>
          <p:cNvGrpSpPr/>
          <p:nvPr/>
        </p:nvGrpSpPr>
        <p:grpSpPr>
          <a:xfrm>
            <a:off x="1187624" y="3337247"/>
            <a:ext cx="5536232" cy="811833"/>
            <a:chOff x="1187624" y="3913311"/>
            <a:chExt cx="5536232" cy="811833"/>
          </a:xfrm>
        </p:grpSpPr>
        <p:grpSp>
          <p:nvGrpSpPr>
            <p:cNvPr id="4" name="Group 105"/>
            <p:cNvGrpSpPr/>
            <p:nvPr/>
          </p:nvGrpSpPr>
          <p:grpSpPr>
            <a:xfrm>
              <a:off x="1187624" y="3913311"/>
              <a:ext cx="5400600" cy="288032"/>
              <a:chOff x="1187624" y="4005064"/>
              <a:chExt cx="5400600" cy="288032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187624" y="4005064"/>
                <a:ext cx="5400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658822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860032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3275856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18762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2"/>
            <p:cNvGrpSpPr/>
            <p:nvPr/>
          </p:nvGrpSpPr>
          <p:grpSpPr>
            <a:xfrm>
              <a:off x="2411760" y="4201343"/>
              <a:ext cx="4312096" cy="523801"/>
              <a:chOff x="2411760" y="4201343"/>
              <a:chExt cx="4312096" cy="52380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11760" y="4221088"/>
                <a:ext cx="93610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95936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45832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4148336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115" name="Straight Arrow Connector 114"/>
          <p:cNvCxnSpPr/>
          <p:nvPr/>
        </p:nvCxnSpPr>
        <p:spPr>
          <a:xfrm>
            <a:off x="2915816" y="412933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259632" y="4437112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(r || l || 1 || 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468180" y="412933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196372" y="412933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004048" y="2420888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051720" y="2420888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4220344" y="2276872"/>
            <a:ext cx="78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3563888" y="4437112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(r || l || 2 || 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9" name="Text Box 7"/>
          <p:cNvSpPr txBox="1">
            <a:spLocks noChangeArrowheads="1"/>
          </p:cNvSpPr>
          <p:nvPr/>
        </p:nvSpPr>
        <p:spPr bwMode="auto">
          <a:xfrm>
            <a:off x="5868144" y="4437112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(r || l || 3 || 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275856" y="1196752"/>
            <a:ext cx="21602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Attempt IV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51520" y="836712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Warning!!  Simple ideas do not work !!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555776" y="2636912"/>
            <a:ext cx="288032" cy="432048"/>
            <a:chOff x="1619672" y="1700808"/>
            <a:chExt cx="288032" cy="432048"/>
          </a:xfrm>
        </p:grpSpPr>
        <p:sp>
          <p:nvSpPr>
            <p:cNvPr id="71" name="Rectangle 7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11960" y="2636912"/>
            <a:ext cx="288032" cy="432048"/>
            <a:chOff x="1619672" y="1700808"/>
            <a:chExt cx="288032" cy="432048"/>
          </a:xfrm>
        </p:grpSpPr>
        <p:sp>
          <p:nvSpPr>
            <p:cNvPr id="81" name="Rectangle 8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136" y="2636912"/>
            <a:ext cx="288032" cy="432048"/>
            <a:chOff x="1619672" y="1700808"/>
            <a:chExt cx="288032" cy="432048"/>
          </a:xfrm>
        </p:grpSpPr>
        <p:sp>
          <p:nvSpPr>
            <p:cNvPr id="84" name="Rectangle 83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267744" y="2636912"/>
            <a:ext cx="288032" cy="432048"/>
            <a:chOff x="1619672" y="1700808"/>
            <a:chExt cx="288032" cy="432048"/>
          </a:xfrm>
        </p:grpSpPr>
        <p:sp>
          <p:nvSpPr>
            <p:cNvPr id="87" name="Rectangle 86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923928" y="2636912"/>
            <a:ext cx="288032" cy="432048"/>
            <a:chOff x="1619672" y="1700808"/>
            <a:chExt cx="288032" cy="432048"/>
          </a:xfrm>
        </p:grpSpPr>
        <p:sp>
          <p:nvSpPr>
            <p:cNvPr id="91" name="Rectangle 9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508104" y="2636912"/>
            <a:ext cx="288032" cy="432048"/>
            <a:chOff x="1619672" y="1700808"/>
            <a:chExt cx="288032" cy="432048"/>
          </a:xfrm>
        </p:grpSpPr>
        <p:sp>
          <p:nvSpPr>
            <p:cNvPr id="98" name="Rectangle 97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79712" y="2636912"/>
            <a:ext cx="288032" cy="432048"/>
            <a:chOff x="1619672" y="1700808"/>
            <a:chExt cx="288032" cy="432048"/>
          </a:xfrm>
        </p:grpSpPr>
        <p:sp>
          <p:nvSpPr>
            <p:cNvPr id="118" name="Rectangle 117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635896" y="2636912"/>
            <a:ext cx="288032" cy="432048"/>
            <a:chOff x="1619672" y="1700808"/>
            <a:chExt cx="288032" cy="432048"/>
          </a:xfrm>
        </p:grpSpPr>
        <p:sp>
          <p:nvSpPr>
            <p:cNvPr id="124" name="Rectangle 123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72" y="2636912"/>
            <a:ext cx="288032" cy="432048"/>
            <a:chOff x="1619672" y="1700808"/>
            <a:chExt cx="288032" cy="432048"/>
          </a:xfrm>
        </p:grpSpPr>
        <p:sp>
          <p:nvSpPr>
            <p:cNvPr id="132" name="Rectangle 131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0" y="4941168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864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500" dirty="0" smtClean="0">
                <a:sym typeface="Symbol"/>
              </a:rPr>
              <a:t>Is this construction secure ? --- yes (it is in fact a randomized MAC)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395536" y="5914147"/>
            <a:ext cx="864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500" dirty="0" smtClean="0">
                <a:sym typeface="Symbol"/>
              </a:rPr>
              <a:t>But this is </a:t>
            </a:r>
            <a:r>
              <a:rPr lang="en-US" sz="1500" dirty="0" smtClean="0">
                <a:solidFill>
                  <a:srgbClr val="FF0000"/>
                </a:solidFill>
                <a:sym typeface="Symbol"/>
              </a:rPr>
              <a:t>highly inefficient </a:t>
            </a:r>
            <a:r>
              <a:rPr lang="en-US" sz="1500" dirty="0" smtClean="0">
                <a:sym typeface="Symbol"/>
              </a:rPr>
              <a:t>--- each invocation of Mac is now invoked only on </a:t>
            </a:r>
            <a:r>
              <a:rPr lang="en-US" sz="1500" dirty="0" smtClean="0">
                <a:solidFill>
                  <a:srgbClr val="FF0000"/>
                </a:solidFill>
                <a:sym typeface="Symbol"/>
              </a:rPr>
              <a:t>n/4 bits of m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67544" y="6346195"/>
            <a:ext cx="864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500" dirty="0" smtClean="0">
                <a:sym typeface="Symbol"/>
              </a:rPr>
              <a:t>So if </a:t>
            </a:r>
            <a:r>
              <a:rPr lang="en-US" sz="1500" dirty="0" smtClean="0">
                <a:solidFill>
                  <a:srgbClr val="0000FF"/>
                </a:solidFill>
                <a:sym typeface="Symbol"/>
              </a:rPr>
              <a:t>|m| = </a:t>
            </a:r>
            <a:r>
              <a:rPr lang="en-US" sz="1500" dirty="0" err="1" smtClean="0">
                <a:solidFill>
                  <a:srgbClr val="0000FF"/>
                </a:solidFill>
                <a:sym typeface="Symbol"/>
              </a:rPr>
              <a:t>dn</a:t>
            </a:r>
            <a:r>
              <a:rPr lang="en-US" sz="1500" dirty="0" smtClean="0">
                <a:solidFill>
                  <a:srgbClr val="0000FF"/>
                </a:solidFill>
                <a:sym typeface="Symbol"/>
              </a:rPr>
              <a:t> bits</a:t>
            </a:r>
            <a:r>
              <a:rPr lang="en-US" sz="1500" dirty="0" smtClean="0">
                <a:sym typeface="Symbol"/>
              </a:rPr>
              <a:t>, then it requires </a:t>
            </a:r>
            <a:r>
              <a:rPr lang="en-US" sz="1500" dirty="0" smtClean="0">
                <a:solidFill>
                  <a:srgbClr val="0000FF"/>
                </a:solidFill>
                <a:sym typeface="Symbol"/>
              </a:rPr>
              <a:t>4d invocations of Mac algorithm </a:t>
            </a:r>
            <a:r>
              <a:rPr lang="en-US" sz="1500" dirty="0" smtClean="0">
                <a:sym typeface="Symbol"/>
              </a:rPr>
              <a:t>and </a:t>
            </a:r>
            <a:r>
              <a:rPr lang="en-US" sz="1500" dirty="0" smtClean="0">
                <a:solidFill>
                  <a:srgbClr val="0000FF"/>
                </a:solidFill>
                <a:sym typeface="Symbol"/>
              </a:rPr>
              <a:t>tag size is 4dn bits</a:t>
            </a:r>
            <a:endParaRPr lang="en-US" sz="15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251520" y="836712"/>
            <a:ext cx="280831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ym typeface="Symbol"/>
              </a:rPr>
              <a:t>Ahhhh</a:t>
            </a:r>
            <a:r>
              <a:rPr lang="en-US" sz="2400" dirty="0" smtClean="0">
                <a:sym typeface="Symbol"/>
              </a:rPr>
              <a:t> Finally!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2336068" cy="30777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(m) = t =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395536" y="5482099"/>
            <a:ext cx="66967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500" dirty="0" smtClean="0">
                <a:sym typeface="Symbol"/>
              </a:rPr>
              <a:t>Is Randomization necessary for domain extension?-- NO 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16" grpId="0"/>
      <p:bldP spid="128" grpId="0"/>
      <p:bldP spid="129" grpId="0"/>
      <p:bldP spid="68" grpId="0"/>
      <p:bldP spid="78" grpId="0"/>
      <p:bldP spid="79" grpId="0"/>
      <p:bldP spid="99" grpId="0"/>
      <p:bldP spid="106" grpId="0" animBg="1"/>
      <p:bldP spid="121" grpId="0" animBg="1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Proof of Domain Extension for MAC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051720" y="1032991"/>
            <a:ext cx="5040560" cy="432048"/>
            <a:chOff x="1979712" y="1772816"/>
            <a:chExt cx="5040560" cy="432048"/>
          </a:xfrm>
        </p:grpSpPr>
        <p:sp>
          <p:nvSpPr>
            <p:cNvPr id="55" name="Rectangle 54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884004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540188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196372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99592" y="1032991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291444" y="1244080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939788" y="2001033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05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" y="2017160"/>
            <a:ext cx="280006" cy="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Arrow Connector 108"/>
          <p:cNvCxnSpPr/>
          <p:nvPr/>
        </p:nvCxnSpPr>
        <p:spPr>
          <a:xfrm>
            <a:off x="2411760" y="1465039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995936" y="1465039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724128" y="1465039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3"/>
          <p:cNvGrpSpPr/>
          <p:nvPr/>
        </p:nvGrpSpPr>
        <p:grpSpPr>
          <a:xfrm>
            <a:off x="1187624" y="1753071"/>
            <a:ext cx="5536232" cy="811833"/>
            <a:chOff x="1187624" y="3913311"/>
            <a:chExt cx="5536232" cy="811833"/>
          </a:xfrm>
        </p:grpSpPr>
        <p:grpSp>
          <p:nvGrpSpPr>
            <p:cNvPr id="4" name="Group 105"/>
            <p:cNvGrpSpPr/>
            <p:nvPr/>
          </p:nvGrpSpPr>
          <p:grpSpPr>
            <a:xfrm>
              <a:off x="1187624" y="3913311"/>
              <a:ext cx="5400600" cy="288032"/>
              <a:chOff x="1187624" y="4005064"/>
              <a:chExt cx="5400600" cy="288032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187624" y="4005064"/>
                <a:ext cx="5400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658822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860032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334786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18762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2"/>
            <p:cNvGrpSpPr/>
            <p:nvPr/>
          </p:nvGrpSpPr>
          <p:grpSpPr>
            <a:xfrm>
              <a:off x="2411760" y="4201343"/>
              <a:ext cx="4312096" cy="523801"/>
              <a:chOff x="2411760" y="4201343"/>
              <a:chExt cx="4312096" cy="52380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11760" y="4221088"/>
                <a:ext cx="93610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95936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45832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4148336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115" name="Straight Arrow Connector 114"/>
          <p:cNvCxnSpPr/>
          <p:nvPr/>
        </p:nvCxnSpPr>
        <p:spPr>
          <a:xfrm>
            <a:off x="2915816" y="2545159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468180" y="2545159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196372" y="2545159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6804248" y="2093366"/>
            <a:ext cx="2336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(m) = t =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004048" y="836712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051720" y="836712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4427984" y="692696"/>
            <a:ext cx="78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79512" y="3645024"/>
            <a:ext cx="846043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Theorem: If  ’ = (Mac’, </a:t>
            </a: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’) is CMA-secure for fixed-length message of length n, then   = (Mac, </a:t>
            </a: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) is CMA-secure for arbitrary –length messages.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555776" y="1052736"/>
            <a:ext cx="288032" cy="432048"/>
            <a:chOff x="1619672" y="1700808"/>
            <a:chExt cx="288032" cy="432048"/>
          </a:xfrm>
        </p:grpSpPr>
        <p:sp>
          <p:nvSpPr>
            <p:cNvPr id="92" name="Rectangle 91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11960" y="1052736"/>
            <a:ext cx="288032" cy="432048"/>
            <a:chOff x="1619672" y="1700808"/>
            <a:chExt cx="288032" cy="432048"/>
          </a:xfrm>
        </p:grpSpPr>
        <p:sp>
          <p:nvSpPr>
            <p:cNvPr id="107" name="Rectangle 106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136" y="1052736"/>
            <a:ext cx="288032" cy="432048"/>
            <a:chOff x="1619672" y="1700808"/>
            <a:chExt cx="288032" cy="432048"/>
          </a:xfrm>
        </p:grpSpPr>
        <p:sp>
          <p:nvSpPr>
            <p:cNvPr id="120" name="Rectangle 119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67744" y="1052736"/>
            <a:ext cx="288032" cy="432048"/>
            <a:chOff x="1619672" y="1700808"/>
            <a:chExt cx="288032" cy="432048"/>
          </a:xfrm>
        </p:grpSpPr>
        <p:sp>
          <p:nvSpPr>
            <p:cNvPr id="125" name="Rectangle 124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923928" y="1052736"/>
            <a:ext cx="288032" cy="432048"/>
            <a:chOff x="1619672" y="1700808"/>
            <a:chExt cx="288032" cy="432048"/>
          </a:xfrm>
        </p:grpSpPr>
        <p:sp>
          <p:nvSpPr>
            <p:cNvPr id="130" name="Rectangle 129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08104" y="1052736"/>
            <a:ext cx="288032" cy="432048"/>
            <a:chOff x="1619672" y="1700808"/>
            <a:chExt cx="288032" cy="432048"/>
          </a:xfrm>
        </p:grpSpPr>
        <p:sp>
          <p:nvSpPr>
            <p:cNvPr id="133" name="Rectangle 132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979712" y="1052736"/>
            <a:ext cx="288032" cy="432048"/>
            <a:chOff x="1619672" y="1700808"/>
            <a:chExt cx="288032" cy="432048"/>
          </a:xfrm>
        </p:grpSpPr>
        <p:sp>
          <p:nvSpPr>
            <p:cNvPr id="136" name="Rectangle 135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635896" y="1052736"/>
            <a:ext cx="288032" cy="432048"/>
            <a:chOff x="1619672" y="1700808"/>
            <a:chExt cx="288032" cy="432048"/>
          </a:xfrm>
        </p:grpSpPr>
        <p:sp>
          <p:nvSpPr>
            <p:cNvPr id="139" name="Rectangle 138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220072" y="1052736"/>
            <a:ext cx="288032" cy="432048"/>
            <a:chOff x="1619672" y="1700808"/>
            <a:chExt cx="288032" cy="432048"/>
          </a:xfrm>
        </p:grpSpPr>
        <p:sp>
          <p:nvSpPr>
            <p:cNvPr id="142" name="Rectangle 141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79512" y="4284384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sym typeface="Symbol"/>
              </a:rPr>
              <a:t>Proof: On the board.</a:t>
            </a:r>
            <a:endParaRPr lang="en-US" sz="1600" baseline="-25000" dirty="0" smtClean="0">
              <a:solidFill>
                <a:srgbClr val="008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3429000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259632" y="2852936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(r || l || 1 || 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563888" y="2852936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(r || l || 2 || 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868144" y="2852936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(r || l || 3 || 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4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CBC-MAC for Arbitrary-length Messages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107504" y="692696"/>
            <a:ext cx="864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Let F: {0, 1}</a:t>
            </a:r>
            <a:r>
              <a:rPr lang="en-US" sz="2000" baseline="30000" dirty="0" smtClean="0">
                <a:sym typeface="Symbol"/>
              </a:rPr>
              <a:t>n</a:t>
            </a:r>
            <a:r>
              <a:rPr lang="en-US" sz="1500" dirty="0" smtClean="0">
                <a:sym typeface="Symbol"/>
              </a:rPr>
              <a:t> x {0, 1}</a:t>
            </a:r>
            <a:r>
              <a:rPr lang="en-US" sz="2000" baseline="30000" dirty="0" smtClean="0">
                <a:sym typeface="Symbol"/>
              </a:rPr>
              <a:t>n</a:t>
            </a:r>
            <a:r>
              <a:rPr lang="en-US" sz="1500" dirty="0" smtClean="0">
                <a:sym typeface="Symbol"/>
              </a:rPr>
              <a:t>  {0, 1}</a:t>
            </a:r>
            <a:r>
              <a:rPr lang="en-US" sz="2000" baseline="30000" dirty="0" smtClean="0">
                <a:sym typeface="Symbol"/>
              </a:rPr>
              <a:t>n</a:t>
            </a:r>
            <a:r>
              <a:rPr lang="en-US" sz="1500" dirty="0" smtClean="0">
                <a:sym typeface="Symbol"/>
              </a:rPr>
              <a:t> be a PRF, whose key k is agreed between S and R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07504" y="1161619"/>
            <a:ext cx="89289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Let S has a message m with |m| = </a:t>
            </a:r>
            <a:r>
              <a:rPr lang="en-US" sz="1500" dirty="0" err="1" smtClean="0">
                <a:sym typeface="Symbol"/>
              </a:rPr>
              <a:t>dn</a:t>
            </a:r>
            <a:r>
              <a:rPr lang="en-US" sz="1500" dirty="0" smtClean="0">
                <a:sym typeface="Symbol"/>
              </a:rPr>
              <a:t>, where d is some polynomial in n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771800" y="1979548"/>
            <a:ext cx="5040560" cy="432048"/>
            <a:chOff x="1979712" y="1772816"/>
            <a:chExt cx="5040560" cy="432048"/>
          </a:xfrm>
        </p:grpSpPr>
        <p:sp>
          <p:nvSpPr>
            <p:cNvPr id="92" name="Rectangle 91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619672" y="197954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2011524" y="2190637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635896" y="241159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0"/>
          <p:cNvGrpSpPr/>
          <p:nvPr/>
        </p:nvGrpSpPr>
        <p:grpSpPr>
          <a:xfrm>
            <a:off x="3203848" y="3470516"/>
            <a:ext cx="1031540" cy="669272"/>
            <a:chOff x="2483768" y="2759728"/>
            <a:chExt cx="1031540" cy="669272"/>
          </a:xfrm>
        </p:grpSpPr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3468452" y="2803574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142" name="Text Box 7"/>
          <p:cNvSpPr txBox="1">
            <a:spLocks noChangeArrowheads="1"/>
          </p:cNvSpPr>
          <p:nvPr/>
        </p:nvSpPr>
        <p:spPr bwMode="auto">
          <a:xfrm>
            <a:off x="5124636" y="2771636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143" name="Text Box 7"/>
          <p:cNvSpPr txBox="1">
            <a:spLocks noChangeArrowheads="1"/>
          </p:cNvSpPr>
          <p:nvPr/>
        </p:nvSpPr>
        <p:spPr bwMode="auto">
          <a:xfrm>
            <a:off x="6852828" y="2803574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4" name="Group 51"/>
          <p:cNvGrpSpPr/>
          <p:nvPr/>
        </p:nvGrpSpPr>
        <p:grpSpPr>
          <a:xfrm>
            <a:off x="4836604" y="3470516"/>
            <a:ext cx="1031540" cy="669272"/>
            <a:chOff x="2483768" y="2759728"/>
            <a:chExt cx="1031540" cy="669272"/>
          </a:xfrm>
        </p:grpSpPr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6564796" y="3470516"/>
            <a:ext cx="1031540" cy="669272"/>
            <a:chOff x="2483768" y="2759728"/>
            <a:chExt cx="1031540" cy="669272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50" name="Straight Arrow Connector 149"/>
          <p:cNvCxnSpPr/>
          <p:nvPr/>
        </p:nvCxnSpPr>
        <p:spPr>
          <a:xfrm>
            <a:off x="3635896" y="3100898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292080" y="241159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4"/>
          <p:cNvGrpSpPr/>
          <p:nvPr/>
        </p:nvGrpSpPr>
        <p:grpSpPr>
          <a:xfrm>
            <a:off x="3563888" y="2987660"/>
            <a:ext cx="1656184" cy="1440160"/>
            <a:chOff x="3491880" y="2883714"/>
            <a:chExt cx="1656184" cy="1440160"/>
          </a:xfrm>
        </p:grpSpPr>
        <p:cxnSp>
          <p:nvCxnSpPr>
            <p:cNvPr id="156" name="Straight Arrow Connector 155"/>
            <p:cNvCxnSpPr/>
            <p:nvPr/>
          </p:nvCxnSpPr>
          <p:spPr>
            <a:xfrm>
              <a:off x="3491880" y="4035842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8"/>
            <p:cNvGrpSpPr/>
            <p:nvPr/>
          </p:nvGrpSpPr>
          <p:grpSpPr>
            <a:xfrm>
              <a:off x="3491880" y="2883714"/>
              <a:ext cx="1656184" cy="1440160"/>
              <a:chOff x="2843808" y="2276872"/>
              <a:chExt cx="1656184" cy="1440160"/>
            </a:xfrm>
          </p:grpSpPr>
          <p:cxnSp>
            <p:nvCxnSpPr>
              <p:cNvPr id="159" name="Straight Arrow Connector 158"/>
              <p:cNvCxnSpPr/>
              <p:nvPr/>
            </p:nvCxnSpPr>
            <p:spPr>
              <a:xfrm>
                <a:off x="2843808" y="3717032"/>
                <a:ext cx="936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3779912" y="2276872"/>
                <a:ext cx="0" cy="14401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3779912" y="2276872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2" name="Straight Arrow Connector 161"/>
          <p:cNvCxnSpPr/>
          <p:nvPr/>
        </p:nvCxnSpPr>
        <p:spPr>
          <a:xfrm>
            <a:off x="5292080" y="305966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5"/>
          <p:cNvGrpSpPr/>
          <p:nvPr/>
        </p:nvGrpSpPr>
        <p:grpSpPr>
          <a:xfrm>
            <a:off x="5220072" y="2987660"/>
            <a:ext cx="1656184" cy="1440160"/>
            <a:chOff x="5148064" y="2883714"/>
            <a:chExt cx="1656184" cy="1440160"/>
          </a:xfrm>
        </p:grpSpPr>
        <p:cxnSp>
          <p:nvCxnSpPr>
            <p:cNvPr id="164" name="Straight Arrow Connector 163"/>
            <p:cNvCxnSpPr/>
            <p:nvPr/>
          </p:nvCxnSpPr>
          <p:spPr>
            <a:xfrm>
              <a:off x="5148064" y="4035842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13"/>
            <p:cNvGrpSpPr/>
            <p:nvPr/>
          </p:nvGrpSpPr>
          <p:grpSpPr>
            <a:xfrm>
              <a:off x="5148064" y="2883714"/>
              <a:ext cx="1656184" cy="1440160"/>
              <a:chOff x="2843808" y="2276872"/>
              <a:chExt cx="1656184" cy="1440160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>
                <a:off x="2843808" y="3717032"/>
                <a:ext cx="936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3779912" y="2276872"/>
                <a:ext cx="0" cy="14401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3779912" y="2276872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9" name="Straight Arrow Connector 168"/>
          <p:cNvCxnSpPr/>
          <p:nvPr/>
        </p:nvCxnSpPr>
        <p:spPr>
          <a:xfrm>
            <a:off x="7020272" y="241159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7020272" y="305966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6236568" y="4643844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= Mac</a:t>
            </a:r>
            <a:r>
              <a:rPr lang="en-US" baseline="-25000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6948264" y="41397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0"/>
          <p:cNvGrpSpPr/>
          <p:nvPr/>
        </p:nvGrpSpPr>
        <p:grpSpPr>
          <a:xfrm>
            <a:off x="1596244" y="3460938"/>
            <a:ext cx="1031540" cy="669272"/>
            <a:chOff x="2483768" y="2759728"/>
            <a:chExt cx="1031540" cy="669272"/>
          </a:xfrm>
        </p:grpSpPr>
        <p:pic>
          <p:nvPicPr>
            <p:cNvPr id="1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95772" y="3100898"/>
            <a:ext cx="5936468" cy="400110"/>
            <a:chOff x="723764" y="2996952"/>
            <a:chExt cx="5936468" cy="400110"/>
          </a:xfrm>
        </p:grpSpPr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723764" y="299695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1115616" y="3068960"/>
              <a:ext cx="5544616" cy="318810"/>
              <a:chOff x="1043608" y="3068960"/>
              <a:chExt cx="5544616" cy="318810"/>
            </a:xfrm>
          </p:grpSpPr>
          <p:grpSp>
            <p:nvGrpSpPr>
              <p:cNvPr id="13" name="Group 77"/>
              <p:cNvGrpSpPr/>
              <p:nvPr/>
            </p:nvGrpSpPr>
            <p:grpSpPr>
              <a:xfrm>
                <a:off x="1043608" y="3099738"/>
                <a:ext cx="5544616" cy="288032"/>
                <a:chOff x="395536" y="2492896"/>
                <a:chExt cx="5544616" cy="288032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95536" y="2492896"/>
                  <a:ext cx="55446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2555776" y="2492896"/>
                  <a:ext cx="0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>
                  <a:off x="4211960" y="2492896"/>
                  <a:ext cx="0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>
                  <a:off x="5940152" y="2492896"/>
                  <a:ext cx="0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7" name="Straight Arrow Connector 176"/>
              <p:cNvCxnSpPr/>
              <p:nvPr/>
            </p:nvCxnSpPr>
            <p:spPr>
              <a:xfrm>
                <a:off x="2051720" y="3068960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Text Box 7"/>
          <p:cNvSpPr txBox="1">
            <a:spLocks noChangeArrowheads="1"/>
          </p:cNvSpPr>
          <p:nvPr/>
        </p:nvSpPr>
        <p:spPr bwMode="auto">
          <a:xfrm>
            <a:off x="1259632" y="2556772"/>
            <a:ext cx="663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|m|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1835696" y="2411596"/>
            <a:ext cx="0" cy="1049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3"/>
          <p:cNvGrpSpPr/>
          <p:nvPr/>
        </p:nvGrpSpPr>
        <p:grpSpPr>
          <a:xfrm>
            <a:off x="1907704" y="2956882"/>
            <a:ext cx="1656184" cy="1440160"/>
            <a:chOff x="1835696" y="2852936"/>
            <a:chExt cx="1656184" cy="1440160"/>
          </a:xfrm>
        </p:grpSpPr>
        <p:grpSp>
          <p:nvGrpSpPr>
            <p:cNvPr id="15" name="Group 108"/>
            <p:cNvGrpSpPr/>
            <p:nvPr/>
          </p:nvGrpSpPr>
          <p:grpSpPr>
            <a:xfrm>
              <a:off x="1835696" y="2852936"/>
              <a:ext cx="1656184" cy="1440160"/>
              <a:chOff x="2843808" y="2276872"/>
              <a:chExt cx="1656184" cy="1440160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>
                <a:off x="2843808" y="3717032"/>
                <a:ext cx="936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3779912" y="2276872"/>
                <a:ext cx="0" cy="14401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>
                <a:off x="3779912" y="2276872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Straight Arrow Connector 183"/>
            <p:cNvCxnSpPr/>
            <p:nvPr/>
          </p:nvCxnSpPr>
          <p:spPr>
            <a:xfrm>
              <a:off x="1835696" y="4005064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 Box 7"/>
          <p:cNvSpPr txBox="1">
            <a:spLocks noChangeArrowheads="1"/>
          </p:cNvSpPr>
          <p:nvPr/>
        </p:nvSpPr>
        <p:spPr bwMode="auto">
          <a:xfrm>
            <a:off x="179512" y="5338083"/>
            <a:ext cx="89289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Length of m (i.e. |m|) need to be </a:t>
            </a:r>
            <a:r>
              <a:rPr lang="en-US" sz="1500" dirty="0" smtClean="0">
                <a:solidFill>
                  <a:srgbClr val="0000FF"/>
                </a:solidFill>
                <a:sym typeface="Symbol"/>
              </a:rPr>
              <a:t>prepended, not appended</a:t>
            </a:r>
            <a:r>
              <a:rPr lang="en-US" sz="15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500" dirty="0" smtClean="0">
                <a:sym typeface="Symbol"/>
              </a:rPr>
              <a:t>--- otherwise insecure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86" name="Text Box 7"/>
          <p:cNvSpPr txBox="1">
            <a:spLocks noChangeArrowheads="1"/>
          </p:cNvSpPr>
          <p:nvPr/>
        </p:nvSpPr>
        <p:spPr bwMode="auto">
          <a:xfrm>
            <a:off x="107504" y="1593667"/>
            <a:ext cx="89289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CBC-Mac: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179512" y="5770131"/>
            <a:ext cx="89289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The tag consists of only n bits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88" name="Text Box 7"/>
          <p:cNvSpPr txBox="1">
            <a:spLocks noChangeArrowheads="1"/>
          </p:cNvSpPr>
          <p:nvPr/>
        </p:nvSpPr>
        <p:spPr bwMode="auto">
          <a:xfrm>
            <a:off x="179512" y="6202179"/>
            <a:ext cx="89289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Only d invocations of PRF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3419872" y="5682952"/>
            <a:ext cx="38346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 Box 7"/>
          <p:cNvSpPr txBox="1">
            <a:spLocks noChangeArrowheads="1"/>
          </p:cNvSpPr>
          <p:nvPr/>
        </p:nvSpPr>
        <p:spPr bwMode="auto">
          <a:xfrm>
            <a:off x="3851920" y="5986155"/>
            <a:ext cx="17281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 smtClean="0">
                <a:sym typeface="Symbol"/>
              </a:rPr>
              <a:t>Highly efficient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216024" y="2836093"/>
            <a:ext cx="8460432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Practical Domain Extension: CBC MAC &amp; Proof &amp; Differences with CBC Mode of operation for SKE.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3</a:t>
            </a:r>
            <a:r>
              <a:rPr lang="en-US" sz="2400" baseline="30000" dirty="0" smtClean="0">
                <a:sym typeface="Symbol"/>
              </a:rPr>
              <a:t>rd</a:t>
            </a:r>
            <a:r>
              <a:rPr lang="en-US" sz="2400" dirty="0" smtClean="0">
                <a:sym typeface="Symbol"/>
              </a:rPr>
              <a:t> Chalk and Talk topic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24128" y="5733256"/>
            <a:ext cx="2952328" cy="923330"/>
          </a:xfrm>
          <a:prstGeom prst="rect">
            <a:avLst/>
          </a:prstGeom>
          <a:ln>
            <a:solidFill>
              <a:srgbClr val="BBE0E3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4dn bits</a:t>
            </a:r>
            <a:endParaRPr lang="en-US" dirty="0">
              <a:solidFill>
                <a:srgbClr val="0000FF"/>
              </a:solidFill>
              <a:sym typeface="Symbol"/>
            </a:endParaRPr>
          </a:p>
          <a:p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olidFill>
                  <a:srgbClr val="0000FF"/>
                </a:solidFill>
                <a:sym typeface="Symbol"/>
              </a:rPr>
              <a:t>4d invocations of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PRF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51520" y="4276253"/>
            <a:ext cx="846043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Information-theoretic MAC (no assumption, simple construction, strong security, very useful in high-level problems)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4</a:t>
            </a:r>
            <a:r>
              <a:rPr lang="en-US" sz="2400" baseline="30000" dirty="0" smtClean="0">
                <a:sym typeface="Symbol"/>
              </a:rPr>
              <a:t>th</a:t>
            </a:r>
            <a:r>
              <a:rPr lang="en-US" sz="2400" dirty="0" smtClean="0">
                <a:sym typeface="Symbol"/>
              </a:rPr>
              <a:t> Chalk and Talk topic </a:t>
            </a:r>
          </a:p>
        </p:txBody>
      </p:sp>
    </p:spTree>
    <p:extLst>
      <p:ext uri="{BB962C8B-B14F-4D97-AF65-F5344CB8AC3E}">
        <p14:creationId xmlns:p14="http://schemas.microsoft.com/office/powerpoint/2010/main" val="19696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41" grpId="0"/>
      <p:bldP spid="142" grpId="0"/>
      <p:bldP spid="143" grpId="0"/>
      <p:bldP spid="171" grpId="0"/>
      <p:bldP spid="178" grpId="0"/>
      <p:bldP spid="185" grpId="0"/>
      <p:bldP spid="187" grpId="0"/>
      <p:bldP spid="188" grpId="0"/>
      <p:bldP spid="28" grpId="0" animBg="1"/>
      <p:bldP spid="189" grpId="0"/>
      <p:bldP spid="72" grpId="0" animBg="1"/>
      <p:bldP spid="16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59632" y="-27384"/>
            <a:ext cx="6912768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The Picture Till Now  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1340768"/>
            <a:ext cx="0" cy="25922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31640" y="908720"/>
            <a:ext cx="62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SKE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4413" y="908720"/>
            <a:ext cx="69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MAC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772816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sym typeface="Symbol"/>
              </a:rPr>
              <a:t>Privacy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427984" y="1772816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sym typeface="Symbol"/>
              </a:rPr>
              <a:t>Integrity &amp; Authentication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323528" y="222635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sym typeface="Symbol"/>
              </a:rPr>
              <a:t>Not necessarily provide integrity and authentication;</a:t>
            </a:r>
          </a:p>
          <a:p>
            <a:r>
              <a:rPr lang="en-US" sz="1600" dirty="0" smtClean="0">
                <a:sym typeface="Symbol"/>
              </a:rPr>
              <a:t> </a:t>
            </a:r>
          </a:p>
          <a:p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 &gt;&gt; easy to come of with a valid </a:t>
            </a:r>
            <a:r>
              <a:rPr lang="en-US" sz="1600" dirty="0" err="1" smtClean="0">
                <a:sym typeface="Symbol"/>
              </a:rPr>
              <a:t>ciphertext</a:t>
            </a:r>
            <a:r>
              <a:rPr lang="en-US" sz="1600" dirty="0" smtClean="0">
                <a:sym typeface="Symbol"/>
              </a:rPr>
              <a:t> </a:t>
            </a:r>
          </a:p>
          <a:p>
            <a:r>
              <a:rPr lang="en-US" sz="1600" dirty="0" smtClean="0">
                <a:sym typeface="Symbol"/>
              </a:rPr>
              <a:t>  &gt;&gt; easy to manipulate known </a:t>
            </a:r>
            <a:r>
              <a:rPr lang="en-US" sz="1600" dirty="0" err="1" smtClean="0">
                <a:sym typeface="Symbol"/>
              </a:rPr>
              <a:t>ciphertext</a:t>
            </a:r>
            <a:r>
              <a:rPr lang="en-US" sz="1600" dirty="0" smtClean="0">
                <a:sym typeface="Symbol"/>
              </a:rPr>
              <a:t> 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427984" y="2279774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ot necessarily provide privacy;</a:t>
            </a:r>
          </a:p>
          <a:p>
            <a:r>
              <a:rPr lang="en-US" sz="1600" dirty="0" smtClean="0">
                <a:sym typeface="Symbol"/>
              </a:rPr>
              <a:t> </a:t>
            </a:r>
          </a:p>
          <a:p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&gt;&gt; Easy to distinguish tags of two different messages</a:t>
            </a:r>
            <a:endParaRPr 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39552" y="1340768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9552" y="3933056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56" y="3933056"/>
            <a:ext cx="3668936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48680"/>
            <a:ext cx="2941588" cy="1224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32" y="60932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Jonathan </a:t>
            </a:r>
            <a:r>
              <a:rPr lang="en-US" sz="1400" dirty="0"/>
              <a:t>Katz, </a:t>
            </a:r>
            <a:r>
              <a:rPr lang="en-US" sz="1400" dirty="0">
                <a:hlinkClick r:id="rId5"/>
              </a:rPr>
              <a:t>Moti Yung:</a:t>
            </a:r>
          </a:p>
          <a:p>
            <a:r>
              <a:rPr lang="en-US" sz="1400" b="1" dirty="0" err="1"/>
              <a:t>Unforgeable</a:t>
            </a:r>
            <a:r>
              <a:rPr lang="en-US" sz="1400" b="1" dirty="0"/>
              <a:t> Encryption and Chosen </a:t>
            </a:r>
            <a:r>
              <a:rPr lang="en-US" sz="1400" b="1" dirty="0" err="1"/>
              <a:t>Ciphertext</a:t>
            </a:r>
            <a:r>
              <a:rPr lang="en-US" sz="1400" b="1" dirty="0"/>
              <a:t> Secure Modes of Operation.</a:t>
            </a:r>
            <a:r>
              <a:rPr lang="en-US" sz="1400" dirty="0"/>
              <a:t> </a:t>
            </a:r>
            <a:r>
              <a:rPr lang="en-US" sz="1400" dirty="0">
                <a:hlinkClick r:id="rId6"/>
              </a:rPr>
              <a:t>FSE 2000: 284-</a:t>
            </a:r>
            <a:r>
              <a:rPr lang="en-US" sz="1400" dirty="0" smtClean="0">
                <a:hlinkClick r:id="rId6"/>
              </a:rPr>
              <a:t>299</a:t>
            </a:r>
            <a:endParaRPr lang="en-US" sz="1400" dirty="0">
              <a:hlinkClick r:id="rId6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00" y="4683130"/>
            <a:ext cx="1237432" cy="13107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358" y="4725144"/>
            <a:ext cx="982378" cy="12961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85320" y="59312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Mihir</a:t>
            </a:r>
            <a:r>
              <a:rPr lang="en-US" sz="1400" dirty="0"/>
              <a:t> </a:t>
            </a:r>
            <a:r>
              <a:rPr lang="en-US" sz="1400" dirty="0" err="1"/>
              <a:t>Bellare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Chanathip Namprempre:</a:t>
            </a:r>
          </a:p>
          <a:p>
            <a:r>
              <a:rPr lang="en-US" sz="1400" b="1" dirty="0"/>
              <a:t>Authenticated Encryption: Relations among Notions and Analysis of the Generic Composition Paradigm.</a:t>
            </a:r>
            <a:r>
              <a:rPr lang="en-US" sz="1400" dirty="0"/>
              <a:t> </a:t>
            </a:r>
            <a:r>
              <a:rPr lang="en-US" sz="1400" dirty="0">
                <a:hlinkClick r:id="rId10"/>
              </a:rPr>
              <a:t>ASIACRYPT 2000: 531-</a:t>
            </a:r>
            <a:r>
              <a:rPr lang="en-US" sz="1400" dirty="0" smtClean="0">
                <a:hlinkClick r:id="rId10"/>
              </a:rPr>
              <a:t>545</a:t>
            </a:r>
            <a:endParaRPr lang="en-US" sz="1400" dirty="0">
              <a:hlinkClick r:id="rId1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8384" y="4562856"/>
            <a:ext cx="1115616" cy="13812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83768" y="4983559"/>
            <a:ext cx="3893914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Authenticated Encryption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11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4" grpId="0"/>
      <p:bldP spid="25" grpId="0"/>
      <p:bldP spid="8" grpId="0"/>
      <p:bldP spid="30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95966"/>
            <a:ext cx="8712968" cy="59673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Authenticated Encryption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496" y="1794302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But how do we define such security of such a primitive ?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5496" y="2226350"/>
            <a:ext cx="8856984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Way out: try to capture secrecy and authenticity/integrity separately in the definition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5536" y="3573016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For secrecy</a:t>
            </a:r>
            <a:r>
              <a:rPr lang="en-US" sz="1600" dirty="0" smtClean="0">
                <a:sym typeface="Symbol"/>
              </a:rPr>
              <a:t>, we demand CCA security: no PPT attacker should  be able to non-negligibly distinguish between encryption of two messages of its choice, even if it has access to encryption and decryption oracle service --- the best we can hope for at the privacy front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95536" y="5106670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For integrity/authentication, </a:t>
            </a:r>
            <a:r>
              <a:rPr lang="en-US" sz="1600" dirty="0" smtClean="0">
                <a:sym typeface="Symbol"/>
              </a:rPr>
              <a:t>we demand something similar to CMA security </a:t>
            </a:r>
            <a:r>
              <a:rPr lang="en-US" sz="1600" dirty="0">
                <a:sym typeface="Symbol"/>
              </a:rPr>
              <a:t>for MAC. </a:t>
            </a:r>
            <a:r>
              <a:rPr lang="en-US" sz="1600" dirty="0" smtClean="0">
                <a:sym typeface="Symbol"/>
              </a:rPr>
              <a:t>No </a:t>
            </a:r>
            <a:r>
              <a:rPr lang="en-US" sz="1600" dirty="0">
                <a:sym typeface="Symbol"/>
              </a:rPr>
              <a:t>PPT attacker who might have seen several encryptions generated </a:t>
            </a:r>
            <a:r>
              <a:rPr lang="en-US" sz="1600" dirty="0" smtClean="0">
                <a:sym typeface="Symbol"/>
              </a:rPr>
              <a:t>by </a:t>
            </a:r>
            <a:r>
              <a:rPr lang="en-US" sz="1600" dirty="0">
                <a:sym typeface="Symbol"/>
              </a:rPr>
              <a:t> in the 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“past” </a:t>
            </a:r>
            <a:r>
              <a:rPr lang="en-US" sz="1600" dirty="0">
                <a:sym typeface="Symbol"/>
              </a:rPr>
              <a:t>is unable to come up with a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valid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(forging a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 for to a (new) message for which he has never seen a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5496" y="2708920"/>
            <a:ext cx="88569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Let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 = (Gen,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Enc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, Dec) be a symmetric-key cipher</a:t>
            </a:r>
            <a:r>
              <a:rPr lang="en-US" sz="1600" dirty="0" smtClean="0">
                <a:sym typeface="Symbol"/>
              </a:rPr>
              <a:t>. Intuitively we demand the following secrecy and integrity property to be satisfied by  to qualify it as an AE scheme 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9552" y="6165304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ym typeface="Symbol"/>
              </a:rPr>
              <a:t>Modeled via a new experiment which exactly captures the above ---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Enc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-Forge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3728" y="1735361"/>
            <a:ext cx="5120804" cy="2053679"/>
            <a:chOff x="8884244" y="3967608"/>
            <a:chExt cx="5120804" cy="2053679"/>
          </a:xfrm>
        </p:grpSpPr>
        <p:sp>
          <p:nvSpPr>
            <p:cNvPr id="2" name="Cloud Callout 1"/>
            <p:cNvSpPr/>
            <p:nvPr/>
          </p:nvSpPr>
          <p:spPr>
            <a:xfrm>
              <a:off x="8884244" y="3967608"/>
              <a:ext cx="5120804" cy="2053679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9324528" y="4458598"/>
              <a:ext cx="410445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is an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authenticated encryption scheme </a:t>
              </a:r>
              <a:r>
                <a:rPr lang="en-US" sz="1600" dirty="0" smtClean="0">
                  <a:sym typeface="Symbol"/>
                </a:rPr>
                <a:t>if no PPT attacker is able to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non-negligibly win </a:t>
              </a:r>
              <a:r>
                <a:rPr lang="en-US" sz="1600" dirty="0" smtClean="0">
                  <a:sym typeface="Symbol"/>
                </a:rPr>
                <a:t>the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CCA-experiment</a:t>
              </a:r>
              <a:r>
                <a:rPr lang="en-US" sz="1600" dirty="0" smtClean="0">
                  <a:sym typeface="Symbol"/>
                </a:rPr>
                <a:t> and </a:t>
              </a:r>
              <a:r>
                <a:rPr lang="en-US" sz="1600" dirty="0" err="1" smtClean="0">
                  <a:solidFill>
                    <a:srgbClr val="0000FF"/>
                  </a:solidFill>
                  <a:sym typeface="Symbol"/>
                </a:rPr>
                <a:t>Enc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-Forge experiment </a:t>
              </a:r>
              <a:r>
                <a:rPr lang="en-US" sz="1600" dirty="0" smtClean="0">
                  <a:sym typeface="Symbol"/>
                </a:rPr>
                <a:t>with respect to </a:t>
              </a:r>
              <a:endParaRPr lang="en-US" sz="16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323528" y="1268760"/>
            <a:ext cx="25922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419872" y="980728"/>
            <a:ext cx="1224136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932040" y="1268760"/>
            <a:ext cx="266429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2080" y="1124744"/>
            <a:ext cx="2016224" cy="28803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592" y="1393031"/>
            <a:ext cx="1293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Open channel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3642287" y="1052736"/>
            <a:ext cx="49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AE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48177" y="1393031"/>
            <a:ext cx="2892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Secure &amp; Authenticated channel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15692" y="3895601"/>
            <a:ext cx="5228308" cy="2053679"/>
            <a:chOff x="8884244" y="3967608"/>
            <a:chExt cx="5228308" cy="2053679"/>
          </a:xfrm>
        </p:grpSpPr>
        <p:sp>
          <p:nvSpPr>
            <p:cNvPr id="25" name="Cloud Callout 24"/>
            <p:cNvSpPr/>
            <p:nvPr/>
          </p:nvSpPr>
          <p:spPr>
            <a:xfrm>
              <a:off x="8884244" y="3967608"/>
              <a:ext cx="5120804" cy="2053679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9324528" y="4458598"/>
              <a:ext cx="478802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&gt;&gt; </a:t>
              </a:r>
              <a:r>
                <a:rPr lang="en-US" sz="1600" dirty="0" err="1" smtClean="0">
                  <a:sym typeface="Symbol"/>
                </a:rPr>
                <a:t>Enc</a:t>
              </a:r>
              <a:r>
                <a:rPr lang="en-US" sz="1600" dirty="0" smtClean="0">
                  <a:sym typeface="Symbol"/>
                </a:rPr>
                <a:t>-Forge is similar in spirit of Mac-forge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&gt;&gt; We need to introduce new game and definition since MAC and SKE has different </a:t>
              </a:r>
              <a:r>
                <a:rPr lang="en-US" sz="1600" dirty="0" err="1" smtClean="0">
                  <a:solidFill>
                    <a:srgbClr val="FF0000"/>
                  </a:solidFill>
                  <a:sym typeface="Symbol"/>
                </a:rPr>
                <a:t>sintax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20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/>
      <p:bldP spid="20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4624"/>
            <a:ext cx="9036496" cy="59673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Unforgeable Encryption Experiment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88968" y="937756"/>
            <a:ext cx="2071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(Gen,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dirty="0" smtClean="0">
                <a:sym typeface="Symbol"/>
              </a:rPr>
              <a:t>, Dec)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904" y="908720"/>
            <a:ext cx="3808040" cy="533092"/>
            <a:chOff x="259904" y="4458598"/>
            <a:chExt cx="3808040" cy="5330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9904" y="4458598"/>
              <a:ext cx="3808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Experiment </a:t>
              </a:r>
              <a:r>
                <a:rPr lang="en-US" sz="1600" dirty="0" err="1" smtClean="0">
                  <a:sym typeface="Symbol"/>
                </a:rPr>
                <a:t>Enc</a:t>
              </a:r>
              <a:r>
                <a:rPr lang="en-US" sz="1600" dirty="0" smtClean="0">
                  <a:sym typeface="Symbol"/>
                </a:rPr>
                <a:t>-Forge        (n)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39752" y="4653136"/>
              <a:ext cx="6313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A, 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810" y="2340313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3568" y="3212976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forge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9552" y="1895346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530" y="211137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16034" y="316417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121203"/>
            <a:ext cx="1070992" cy="338554"/>
            <a:chOff x="7514955" y="5223801"/>
            <a:chExt cx="1207300" cy="617860"/>
          </a:xfrm>
        </p:grpSpPr>
        <p:sp>
          <p:nvSpPr>
            <p:cNvPr id="21" name="Rectangle 20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 rot="18882211">
            <a:off x="7762799" y="2832697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2555776" y="2021650"/>
            <a:ext cx="3222746" cy="377752"/>
            <a:chOff x="2555776" y="1772816"/>
            <a:chExt cx="3222746" cy="37775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24"/>
            <p:cNvGrpSpPr/>
            <p:nvPr/>
          </p:nvGrpSpPr>
          <p:grpSpPr>
            <a:xfrm>
              <a:off x="3131840" y="1772816"/>
              <a:ext cx="1959984" cy="377752"/>
              <a:chOff x="2923623" y="1772816"/>
              <a:chExt cx="1959984" cy="3777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971056" y="1772816"/>
                <a:ext cx="1824775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2923623" y="1812014"/>
                <a:ext cx="19599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Encryption Oracle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30" name="Straight Connector 29"/>
          <p:cNvCxnSpPr/>
          <p:nvPr/>
        </p:nvCxnSpPr>
        <p:spPr>
          <a:xfrm>
            <a:off x="2418729" y="2815110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83768" y="3263498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716288" y="2492896"/>
            <a:ext cx="107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message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39313" y="2975466"/>
            <a:ext cx="12487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Encryption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95536" y="3501008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Q = </a:t>
            </a:r>
            <a:r>
              <a:rPr lang="en-US" sz="1600" dirty="0" smtClean="0">
                <a:sym typeface="Symbol"/>
              </a:rPr>
              <a:t>{m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…, 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2000" baseline="-25000" dirty="0" err="1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}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483768" y="3679206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491880" y="3356992"/>
            <a:ext cx="2529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Ciphertext</a:t>
            </a:r>
            <a:r>
              <a:rPr lang="en-US" sz="1600" dirty="0" smtClean="0">
                <a:sym typeface="Symbol"/>
              </a:rPr>
              <a:t> c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84340" y="4077072"/>
            <a:ext cx="529733" cy="648072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580656" y="4149080"/>
            <a:ext cx="487288" cy="57606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467000" y="4005064"/>
            <a:ext cx="181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Deck(c) = m  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755032" y="4489375"/>
            <a:ext cx="1024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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835424" y="4273351"/>
            <a:ext cx="512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a</a:t>
            </a:r>
            <a:r>
              <a:rPr lang="en-US" sz="1400" dirty="0" smtClean="0">
                <a:sym typeface="Symbol"/>
              </a:rPr>
              <a:t>nd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259088" y="4797152"/>
            <a:ext cx="321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83224" y="4005064"/>
            <a:ext cx="1816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Deck(c) = m = 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771256" y="4489375"/>
            <a:ext cx="1024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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851648" y="4273351"/>
            <a:ext cx="512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682480" y="4777407"/>
            <a:ext cx="321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0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5496" y="5383669"/>
            <a:ext cx="5056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 is unforgeable </a:t>
            </a:r>
            <a:r>
              <a:rPr lang="en-US" sz="1600" dirty="0" smtClean="0">
                <a:sym typeface="Symbol"/>
              </a:rPr>
              <a:t>if for every PPT A: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4" name="Group 48"/>
          <p:cNvGrpSpPr/>
          <p:nvPr/>
        </p:nvGrpSpPr>
        <p:grpSpPr>
          <a:xfrm>
            <a:off x="1632024" y="5877272"/>
            <a:ext cx="4236120" cy="792088"/>
            <a:chOff x="1196008" y="8643774"/>
            <a:chExt cx="3733690" cy="792088"/>
          </a:xfrm>
        </p:grpSpPr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3561546" y="8901608"/>
              <a:ext cx="1368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</a:p>
          </p:txBody>
        </p:sp>
        <p:grpSp>
          <p:nvGrpSpPr>
            <p:cNvPr id="25" name="Group 83"/>
            <p:cNvGrpSpPr/>
            <p:nvPr/>
          </p:nvGrpSpPr>
          <p:grpSpPr>
            <a:xfrm>
              <a:off x="1196008" y="8643774"/>
              <a:ext cx="2781678" cy="792088"/>
              <a:chOff x="5588496" y="5013176"/>
              <a:chExt cx="2781678" cy="792088"/>
            </a:xfrm>
          </p:grpSpPr>
          <p:grpSp>
            <p:nvGrpSpPr>
              <p:cNvPr id="38" name="Group 81"/>
              <p:cNvGrpSpPr/>
              <p:nvPr/>
            </p:nvGrpSpPr>
            <p:grpSpPr>
              <a:xfrm>
                <a:off x="5588496" y="5013176"/>
                <a:ext cx="2517033" cy="792088"/>
                <a:chOff x="5588496" y="4869160"/>
                <a:chExt cx="2517033" cy="792088"/>
              </a:xfrm>
            </p:grpSpPr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39" name="Group 80"/>
                <p:cNvGrpSpPr/>
                <p:nvPr/>
              </p:nvGrpSpPr>
              <p:grpSpPr>
                <a:xfrm>
                  <a:off x="5940152" y="4869160"/>
                  <a:ext cx="2165377" cy="792088"/>
                  <a:chOff x="5940152" y="4869160"/>
                  <a:chExt cx="2165377" cy="792088"/>
                </a:xfrm>
              </p:grpSpPr>
              <p:grpSp>
                <p:nvGrpSpPr>
                  <p:cNvPr id="49" name="Group 54"/>
                  <p:cNvGrpSpPr/>
                  <p:nvPr/>
                </p:nvGrpSpPr>
                <p:grpSpPr>
                  <a:xfrm>
                    <a:off x="5948536" y="5085184"/>
                    <a:ext cx="2156993" cy="576064"/>
                    <a:chOff x="700336" y="5229200"/>
                    <a:chExt cx="2156993" cy="576064"/>
                  </a:xfrm>
                </p:grpSpPr>
                <p:sp>
                  <p:nvSpPr>
                    <p:cNvPr id="5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2156993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Enc</a:t>
                      </a:r>
                      <a:r>
                        <a:rPr lang="en-US" sz="1600" dirty="0" smtClean="0"/>
                        <a:t>-Forge       (n</a:t>
                      </a:r>
                      <a:r>
                        <a:rPr lang="en-US" sz="1600" dirty="0" smtClean="0"/>
                        <a:t>) =1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77694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58" name="Double Bracket 57"/>
                  <p:cNvSpPr/>
                  <p:nvPr/>
                </p:nvSpPr>
                <p:spPr>
                  <a:xfrm>
                    <a:off x="5940152" y="4869160"/>
                    <a:ext cx="1795349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780249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62" name="Straight Connector 61"/>
          <p:cNvCxnSpPr/>
          <p:nvPr/>
        </p:nvCxnSpPr>
        <p:spPr>
          <a:xfrm flipH="1" flipV="1">
            <a:off x="7596336" y="2957712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563888" y="3717032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ame output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5496" y="3789040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0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3" grpId="0"/>
      <p:bldP spid="32" grpId="0"/>
      <p:bldP spid="32" grpId="1"/>
      <p:bldP spid="33" grpId="0"/>
      <p:bldP spid="33" grpId="1"/>
      <p:bldP spid="34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88640"/>
            <a:ext cx="903649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Authenticated Encryption (Formal Definition)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1412776"/>
            <a:ext cx="8856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A symmetric-key cipher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 = (Gen,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Enc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, Dec) is an authenticated cipher </a:t>
            </a:r>
            <a:r>
              <a:rPr lang="en-US" sz="1600" dirty="0" smtClean="0">
                <a:sym typeface="Symbol"/>
              </a:rPr>
              <a:t>if both the following holds: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67544" y="2060848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 is CCA-secure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899592" y="2523093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ym typeface="Symbol"/>
              </a:rPr>
              <a:t>For every PPT adversary A participating in the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CCA-experiment</a:t>
            </a:r>
            <a:r>
              <a:rPr lang="en-US" sz="1600" dirty="0" smtClean="0">
                <a:sym typeface="Symbol"/>
              </a:rPr>
              <a:t>, there is a negligible function negl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(), such that: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708176" y="3140968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½</a:t>
              </a:r>
              <a:r>
                <a:rPr lang="en-US" sz="1600" dirty="0" smtClean="0">
                  <a:sym typeface="Symbol"/>
                </a:rPr>
                <a:t> + negl</a:t>
              </a:r>
              <a:r>
                <a:rPr lang="en-US" sz="20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5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6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7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PrivK</a:t>
                      </a:r>
                      <a:r>
                        <a:rPr lang="en-US" sz="1600" dirty="0" smtClean="0"/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7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7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cca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72" name="Double Bracket 71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39552" y="3996353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 is unforgeable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899592" y="4428401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sym typeface="Symbol"/>
              </a:rPr>
              <a:t>For every PPT adversary A participating in the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unforgeable encryption experiment</a:t>
            </a:r>
            <a:r>
              <a:rPr lang="en-US" sz="1600" dirty="0" smtClean="0">
                <a:sym typeface="Symbol"/>
              </a:rPr>
              <a:t>, there is a negligible function negl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(), such that: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90"/>
          <p:cNvGrpSpPr/>
          <p:nvPr/>
        </p:nvGrpSpPr>
        <p:grpSpPr>
          <a:xfrm>
            <a:off x="2568128" y="5043374"/>
            <a:ext cx="4276212" cy="792088"/>
            <a:chOff x="1196008" y="8643774"/>
            <a:chExt cx="3769026" cy="792088"/>
          </a:xfrm>
        </p:grpSpPr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3596882" y="8901608"/>
              <a:ext cx="1368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negl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(n)</a:t>
              </a:r>
            </a:p>
          </p:txBody>
        </p:sp>
        <p:grpSp>
          <p:nvGrpSpPr>
            <p:cNvPr id="8" name="Group 83"/>
            <p:cNvGrpSpPr/>
            <p:nvPr/>
          </p:nvGrpSpPr>
          <p:grpSpPr>
            <a:xfrm>
              <a:off x="1196008" y="8643774"/>
              <a:ext cx="2662104" cy="792088"/>
              <a:chOff x="5588496" y="5013176"/>
              <a:chExt cx="2662104" cy="792088"/>
            </a:xfrm>
          </p:grpSpPr>
          <p:grpSp>
            <p:nvGrpSpPr>
              <p:cNvPr id="11" name="Group 81"/>
              <p:cNvGrpSpPr/>
              <p:nvPr/>
            </p:nvGrpSpPr>
            <p:grpSpPr>
              <a:xfrm>
                <a:off x="5588496" y="5013176"/>
                <a:ext cx="2517033" cy="792088"/>
                <a:chOff x="5588496" y="4869160"/>
                <a:chExt cx="2517033" cy="792088"/>
              </a:xfrm>
            </p:grpSpPr>
            <p:sp>
              <p:nvSpPr>
                <p:cNvPr id="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2" name="Group 80"/>
                <p:cNvGrpSpPr/>
                <p:nvPr/>
              </p:nvGrpSpPr>
              <p:grpSpPr>
                <a:xfrm>
                  <a:off x="5940152" y="4869160"/>
                  <a:ext cx="2165377" cy="792088"/>
                  <a:chOff x="5940152" y="4869160"/>
                  <a:chExt cx="2165377" cy="792088"/>
                </a:xfrm>
              </p:grpSpPr>
              <p:grpSp>
                <p:nvGrpSpPr>
                  <p:cNvPr id="13" name="Group 54"/>
                  <p:cNvGrpSpPr/>
                  <p:nvPr/>
                </p:nvGrpSpPr>
                <p:grpSpPr>
                  <a:xfrm>
                    <a:off x="5948536" y="5085184"/>
                    <a:ext cx="2156993" cy="576064"/>
                    <a:chOff x="700336" y="5229200"/>
                    <a:chExt cx="2156993" cy="576064"/>
                  </a:xfrm>
                </p:grpSpPr>
                <p:sp>
                  <p:nvSpPr>
                    <p:cNvPr id="10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2156993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Enc</a:t>
                      </a:r>
                      <a:r>
                        <a:rPr lang="en-US" sz="1600" dirty="0" smtClean="0"/>
                        <a:t>-Forge  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77694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99" name="Double Bracket 98"/>
                  <p:cNvSpPr/>
                  <p:nvPr/>
                </p:nvSpPr>
                <p:spPr>
                  <a:xfrm>
                    <a:off x="5940152" y="4869160"/>
                    <a:ext cx="1671536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7682920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88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6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CBC-MAC vs CBC-mode of Encryption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108140" y="620688"/>
            <a:ext cx="5144380" cy="2664296"/>
            <a:chOff x="1051992" y="1979548"/>
            <a:chExt cx="5144380" cy="2664296"/>
          </a:xfrm>
        </p:grpSpPr>
        <p:grpSp>
          <p:nvGrpSpPr>
            <p:cNvPr id="3" name="Group 44"/>
            <p:cNvGrpSpPr/>
            <p:nvPr/>
          </p:nvGrpSpPr>
          <p:grpSpPr>
            <a:xfrm>
              <a:off x="2771800" y="1979548"/>
              <a:ext cx="3240360" cy="432048"/>
              <a:chOff x="1979712" y="1772816"/>
              <a:chExt cx="3240360" cy="43204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979712" y="1772816"/>
                <a:ext cx="3240360" cy="4320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3635896" y="1772816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2595972" y="1794302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 smtClean="0">
                    <a:sym typeface="Symbol"/>
                  </a:rPr>
                  <a:t>1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8" name="Text Box 7"/>
              <p:cNvSpPr txBox="1">
                <a:spLocks noChangeArrowheads="1"/>
              </p:cNvSpPr>
              <p:nvPr/>
            </p:nvSpPr>
            <p:spPr bwMode="auto">
              <a:xfrm>
                <a:off x="4252156" y="1772816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>
                    <a:sym typeface="Symbol"/>
                  </a:rPr>
                  <a:t>2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1619672" y="1979548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>
              <a:off x="2011524" y="2190637"/>
              <a:ext cx="6162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3635896" y="2411596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"/>
            <p:cNvGrpSpPr/>
            <p:nvPr/>
          </p:nvGrpSpPr>
          <p:grpSpPr>
            <a:xfrm>
              <a:off x="3203848" y="3470516"/>
              <a:ext cx="1031540" cy="669272"/>
              <a:chOff x="2483768" y="2759728"/>
              <a:chExt cx="1031540" cy="669272"/>
            </a:xfrm>
          </p:grpSpPr>
          <p:pic>
            <p:nvPicPr>
              <p:cNvPr id="13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2759728"/>
                <a:ext cx="720080" cy="66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2924944"/>
                <a:ext cx="3834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F</a:t>
                </a:r>
                <a:endParaRPr lang="en-US" sz="20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1" name="Text Box 7"/>
            <p:cNvSpPr txBox="1">
              <a:spLocks noChangeArrowheads="1"/>
            </p:cNvSpPr>
            <p:nvPr/>
          </p:nvSpPr>
          <p:spPr bwMode="auto">
            <a:xfrm>
              <a:off x="3468452" y="280357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5124636" y="2771636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4836604" y="3470516"/>
              <a:ext cx="1031540" cy="669272"/>
              <a:chOff x="2483768" y="2759728"/>
              <a:chExt cx="1031540" cy="669272"/>
            </a:xfrm>
          </p:grpSpPr>
          <p:pic>
            <p:nvPicPr>
              <p:cNvPr id="14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2759728"/>
                <a:ext cx="720080" cy="66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2924944"/>
                <a:ext cx="3834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F</a:t>
                </a:r>
                <a:endParaRPr lang="en-US" sz="20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0" name="Straight Arrow Connector 149"/>
            <p:cNvCxnSpPr/>
            <p:nvPr/>
          </p:nvCxnSpPr>
          <p:spPr>
            <a:xfrm>
              <a:off x="3635896" y="3100898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5292080" y="2411596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4"/>
            <p:cNvGrpSpPr/>
            <p:nvPr/>
          </p:nvGrpSpPr>
          <p:grpSpPr>
            <a:xfrm>
              <a:off x="3563888" y="2987660"/>
              <a:ext cx="1656184" cy="1440160"/>
              <a:chOff x="3491880" y="2883714"/>
              <a:chExt cx="1656184" cy="1440160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>
                <a:off x="3491880" y="4035842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08"/>
              <p:cNvGrpSpPr/>
              <p:nvPr/>
            </p:nvGrpSpPr>
            <p:grpSpPr>
              <a:xfrm>
                <a:off x="3491880" y="2883714"/>
                <a:ext cx="1656184" cy="1440160"/>
                <a:chOff x="2843808" y="2276872"/>
                <a:chExt cx="1656184" cy="1440160"/>
              </a:xfrm>
            </p:grpSpPr>
            <p:cxnSp>
              <p:nvCxnSpPr>
                <p:cNvPr id="159" name="Straight Arrow Connector 158"/>
                <p:cNvCxnSpPr/>
                <p:nvPr/>
              </p:nvCxnSpPr>
              <p:spPr>
                <a:xfrm>
                  <a:off x="2843808" y="3717032"/>
                  <a:ext cx="93610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>
                  <a:off x="3779912" y="2276872"/>
                  <a:ext cx="0" cy="144016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>
                  <a:off x="3779912" y="2276872"/>
                  <a:ext cx="720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2" name="Straight Arrow Connector 161"/>
            <p:cNvCxnSpPr/>
            <p:nvPr/>
          </p:nvCxnSpPr>
          <p:spPr>
            <a:xfrm>
              <a:off x="5292080" y="3059668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 Box 7"/>
            <p:cNvSpPr txBox="1">
              <a:spLocks noChangeArrowheads="1"/>
            </p:cNvSpPr>
            <p:nvPr/>
          </p:nvSpPr>
          <p:spPr bwMode="auto">
            <a:xfrm>
              <a:off x="5044244" y="4264059"/>
              <a:ext cx="1152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t</a:t>
              </a:r>
              <a:r>
                <a:rPr lang="en-US" sz="1400" dirty="0" smtClean="0">
                  <a:sym typeface="Symbol"/>
                </a:rPr>
                <a:t> = Mac</a:t>
              </a:r>
              <a:r>
                <a:rPr lang="en-US" sz="1400" baseline="-25000" dirty="0" smtClean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(m)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5044244" y="4139788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50"/>
            <p:cNvGrpSpPr/>
            <p:nvPr/>
          </p:nvGrpSpPr>
          <p:grpSpPr>
            <a:xfrm>
              <a:off x="1596244" y="3460938"/>
              <a:ext cx="1031540" cy="669272"/>
              <a:chOff x="2483768" y="2759728"/>
              <a:chExt cx="1031540" cy="669272"/>
            </a:xfrm>
          </p:grpSpPr>
          <p:pic>
            <p:nvPicPr>
              <p:cNvPr id="17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2759728"/>
                <a:ext cx="720080" cy="66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6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2924944"/>
                <a:ext cx="3834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F</a:t>
                </a:r>
                <a:endParaRPr lang="en-US" sz="20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>
              <a:off x="1051992" y="3163614"/>
              <a:ext cx="3952056" cy="400110"/>
              <a:chOff x="979984" y="3059668"/>
              <a:chExt cx="3952056" cy="400110"/>
            </a:xfrm>
          </p:grpSpPr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979984" y="3059668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k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" name="Group 18"/>
              <p:cNvGrpSpPr/>
              <p:nvPr/>
            </p:nvGrpSpPr>
            <p:grpSpPr>
              <a:xfrm>
                <a:off x="1115616" y="3068960"/>
                <a:ext cx="3816424" cy="318810"/>
                <a:chOff x="1043608" y="3068960"/>
                <a:chExt cx="3816424" cy="318810"/>
              </a:xfrm>
            </p:grpSpPr>
            <p:grpSp>
              <p:nvGrpSpPr>
                <p:cNvPr id="11" name="Group 77"/>
                <p:cNvGrpSpPr/>
                <p:nvPr/>
              </p:nvGrpSpPr>
              <p:grpSpPr>
                <a:xfrm>
                  <a:off x="1043608" y="3099738"/>
                  <a:ext cx="3816424" cy="288032"/>
                  <a:chOff x="395536" y="2492896"/>
                  <a:chExt cx="3816424" cy="288032"/>
                </a:xfrm>
              </p:grpSpPr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95536" y="2492896"/>
                    <a:ext cx="381642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/>
                  <p:nvPr/>
                </p:nvCxnSpPr>
                <p:spPr>
                  <a:xfrm>
                    <a:off x="2555776" y="2492896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/>
                  <p:nvPr/>
                </p:nvCxnSpPr>
                <p:spPr>
                  <a:xfrm>
                    <a:off x="4211960" y="2492896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7" name="Straight Arrow Connector 176"/>
                <p:cNvCxnSpPr/>
                <p:nvPr/>
              </p:nvCxnSpPr>
              <p:spPr>
                <a:xfrm>
                  <a:off x="2051720" y="3068960"/>
                  <a:ext cx="0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8" name="Text Box 7"/>
            <p:cNvSpPr txBox="1">
              <a:spLocks noChangeArrowheads="1"/>
            </p:cNvSpPr>
            <p:nvPr/>
          </p:nvSpPr>
          <p:spPr bwMode="auto">
            <a:xfrm>
              <a:off x="1259632" y="2556772"/>
              <a:ext cx="6639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|m|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>
              <a:off x="1835696" y="2411596"/>
              <a:ext cx="0" cy="1049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23"/>
            <p:cNvGrpSpPr/>
            <p:nvPr/>
          </p:nvGrpSpPr>
          <p:grpSpPr>
            <a:xfrm>
              <a:off x="1907704" y="2956882"/>
              <a:ext cx="1656184" cy="1440160"/>
              <a:chOff x="1835696" y="2852936"/>
              <a:chExt cx="1656184" cy="1440160"/>
            </a:xfrm>
          </p:grpSpPr>
          <p:grpSp>
            <p:nvGrpSpPr>
              <p:cNvPr id="13" name="Group 108"/>
              <p:cNvGrpSpPr/>
              <p:nvPr/>
            </p:nvGrpSpPr>
            <p:grpSpPr>
              <a:xfrm>
                <a:off x="1835696" y="2852936"/>
                <a:ext cx="1656184" cy="1440160"/>
                <a:chOff x="2843808" y="2276872"/>
                <a:chExt cx="1656184" cy="1440160"/>
              </a:xfrm>
            </p:grpSpPr>
            <p:cxnSp>
              <p:nvCxnSpPr>
                <p:cNvPr id="181" name="Straight Arrow Connector 180"/>
                <p:cNvCxnSpPr/>
                <p:nvPr/>
              </p:nvCxnSpPr>
              <p:spPr>
                <a:xfrm>
                  <a:off x="2843808" y="3717032"/>
                  <a:ext cx="93610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3779912" y="2276872"/>
                  <a:ext cx="0" cy="144016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3779912" y="2276872"/>
                  <a:ext cx="720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Straight Arrow Connector 183"/>
              <p:cNvCxnSpPr/>
              <p:nvPr/>
            </p:nvCxnSpPr>
            <p:spPr>
              <a:xfrm>
                <a:off x="1835696" y="4005064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4"/>
          <p:cNvGrpSpPr/>
          <p:nvPr/>
        </p:nvGrpSpPr>
        <p:grpSpPr>
          <a:xfrm>
            <a:off x="3779912" y="3675802"/>
            <a:ext cx="5616624" cy="3065566"/>
            <a:chOff x="1907704" y="4107850"/>
            <a:chExt cx="5616624" cy="3065566"/>
          </a:xfrm>
        </p:grpSpPr>
        <p:grpSp>
          <p:nvGrpSpPr>
            <p:cNvPr id="15" name="Group 44"/>
            <p:cNvGrpSpPr/>
            <p:nvPr/>
          </p:nvGrpSpPr>
          <p:grpSpPr>
            <a:xfrm>
              <a:off x="3923928" y="4107850"/>
              <a:ext cx="3240360" cy="432048"/>
              <a:chOff x="1979712" y="1772816"/>
              <a:chExt cx="3240360" cy="43204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979712" y="1772816"/>
                <a:ext cx="3240360" cy="4320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3635896" y="1772816"/>
                <a:ext cx="0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2595972" y="1794302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 smtClean="0">
                    <a:sym typeface="Symbol"/>
                  </a:rPr>
                  <a:t>1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Text Box 7"/>
              <p:cNvSpPr txBox="1">
                <a:spLocks noChangeArrowheads="1"/>
              </p:cNvSpPr>
              <p:nvPr/>
            </p:nvSpPr>
            <p:spPr bwMode="auto">
              <a:xfrm>
                <a:off x="4252156" y="1772816"/>
                <a:ext cx="5358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</a:t>
                </a:r>
                <a:r>
                  <a:rPr lang="en-US" sz="2000" baseline="-25000" dirty="0">
                    <a:sym typeface="Symbol"/>
                  </a:rPr>
                  <a:t>2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2771800" y="4107850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163652" y="4318939"/>
              <a:ext cx="6162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77"/>
            <p:cNvGrpSpPr/>
            <p:nvPr/>
          </p:nvGrpSpPr>
          <p:grpSpPr>
            <a:xfrm>
              <a:off x="3059832" y="5331986"/>
              <a:ext cx="3024336" cy="288032"/>
              <a:chOff x="1187624" y="2492896"/>
              <a:chExt cx="3024336" cy="288032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187624" y="2492896"/>
                <a:ext cx="30243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2555776" y="2492896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4211960" y="2492896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2956012" y="533198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k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4788024" y="4539898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50"/>
            <p:cNvGrpSpPr/>
            <p:nvPr/>
          </p:nvGrpSpPr>
          <p:grpSpPr>
            <a:xfrm>
              <a:off x="4355976" y="5598818"/>
              <a:ext cx="1031540" cy="669272"/>
              <a:chOff x="2483768" y="2759728"/>
              <a:chExt cx="1031540" cy="669272"/>
            </a:xfrm>
          </p:grpSpPr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2759728"/>
                <a:ext cx="720080" cy="66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2924944"/>
                <a:ext cx="3834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F</a:t>
                </a:r>
                <a:endParaRPr lang="en-US" sz="20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4620580" y="4931876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6276764" y="4899938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grpSp>
          <p:nvGrpSpPr>
            <p:cNvPr id="18" name="Group 51"/>
            <p:cNvGrpSpPr/>
            <p:nvPr/>
          </p:nvGrpSpPr>
          <p:grpSpPr>
            <a:xfrm>
              <a:off x="5988732" y="5598818"/>
              <a:ext cx="1031540" cy="669272"/>
              <a:chOff x="2483768" y="2759728"/>
              <a:chExt cx="1031540" cy="669272"/>
            </a:xfrm>
          </p:grpSpPr>
          <p:pic>
            <p:nvPicPr>
              <p:cNvPr id="1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2759728"/>
                <a:ext cx="720080" cy="66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2924944"/>
                <a:ext cx="3834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F</a:t>
                </a:r>
                <a:endParaRPr lang="en-US" sz="20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6" name="Straight Arrow Connector 125"/>
            <p:cNvCxnSpPr/>
            <p:nvPr/>
          </p:nvCxnSpPr>
          <p:spPr>
            <a:xfrm>
              <a:off x="4788024" y="5229200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 Box 7"/>
            <p:cNvSpPr txBox="1">
              <a:spLocks noChangeArrowheads="1"/>
            </p:cNvSpPr>
            <p:nvPr/>
          </p:nvSpPr>
          <p:spPr bwMode="auto">
            <a:xfrm>
              <a:off x="2051720" y="493187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IV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2555776" y="5115962"/>
              <a:ext cx="21602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2267744" y="5403994"/>
              <a:ext cx="0" cy="1224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3851920" y="6804084"/>
              <a:ext cx="18638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c</a:t>
              </a:r>
              <a:r>
                <a:rPr lang="en-US" baseline="-25000" dirty="0" smtClean="0">
                  <a:sym typeface="Symbol"/>
                </a:rPr>
                <a:t>1</a:t>
              </a:r>
              <a:r>
                <a:rPr lang="en-US" dirty="0" smtClean="0">
                  <a:sym typeface="Symbol"/>
                </a:rPr>
                <a:t> = </a:t>
              </a:r>
              <a:r>
                <a:rPr lang="en-US" dirty="0" err="1" smtClean="0">
                  <a:sym typeface="Symbol"/>
                </a:rPr>
                <a:t>F</a:t>
              </a:r>
              <a:r>
                <a:rPr lang="en-US" baseline="-25000" dirty="0" err="1" smtClean="0">
                  <a:sym typeface="Symbol"/>
                </a:rPr>
                <a:t>k</a:t>
              </a:r>
              <a:r>
                <a:rPr lang="en-US" dirty="0" smtClean="0">
                  <a:sym typeface="Symbol"/>
                </a:rPr>
                <a:t>(m</a:t>
              </a:r>
              <a:r>
                <a:rPr lang="en-US" baseline="-25000" dirty="0" smtClean="0">
                  <a:sym typeface="Symbol"/>
                </a:rPr>
                <a:t>1</a:t>
              </a:r>
              <a:r>
                <a:rPr lang="en-US" dirty="0" smtClean="0">
                  <a:sym typeface="Symbol"/>
                </a:rPr>
                <a:t>c</a:t>
              </a:r>
              <a:r>
                <a:rPr lang="en-US" baseline="-25000" dirty="0" smtClean="0">
                  <a:sym typeface="Symbol"/>
                </a:rPr>
                <a:t>0</a:t>
              </a:r>
              <a:r>
                <a:rPr lang="en-US" dirty="0" smtClean="0">
                  <a:sym typeface="Symbol"/>
                </a:rPr>
                <a:t>)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1" name="Text Box 7"/>
            <p:cNvSpPr txBox="1">
              <a:spLocks noChangeArrowheads="1"/>
            </p:cNvSpPr>
            <p:nvPr/>
          </p:nvSpPr>
          <p:spPr bwMode="auto">
            <a:xfrm>
              <a:off x="2051720" y="6700138"/>
              <a:ext cx="4956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c</a:t>
              </a:r>
              <a:r>
                <a:rPr lang="en-US" sz="2000" baseline="-25000" dirty="0" smtClean="0">
                  <a:sym typeface="Symbol"/>
                </a:rPr>
                <a:t>0</a:t>
              </a:r>
              <a:r>
                <a:rPr lang="en-US" sz="2000" dirty="0" smtClean="0">
                  <a:sym typeface="Symbol"/>
                </a:rPr>
                <a:t> 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>
              <a:off x="4716016" y="6268090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6444208" y="4539898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08"/>
            <p:cNvGrpSpPr/>
            <p:nvPr/>
          </p:nvGrpSpPr>
          <p:grpSpPr>
            <a:xfrm>
              <a:off x="4716016" y="5115962"/>
              <a:ext cx="1656184" cy="1440160"/>
              <a:chOff x="2843808" y="2276872"/>
              <a:chExt cx="1656184" cy="1440160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2843808" y="3717032"/>
                <a:ext cx="936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>
                <a:off x="3779912" y="2276872"/>
                <a:ext cx="0" cy="14401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3779912" y="2276872"/>
                <a:ext cx="720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0" name="Straight Arrow Connector 189"/>
            <p:cNvCxnSpPr/>
            <p:nvPr/>
          </p:nvCxnSpPr>
          <p:spPr>
            <a:xfrm>
              <a:off x="6444208" y="5187970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660504" y="6772146"/>
              <a:ext cx="18638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c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 = </a:t>
              </a:r>
              <a:r>
                <a:rPr lang="en-US" dirty="0" err="1" smtClean="0">
                  <a:sym typeface="Symbol"/>
                </a:rPr>
                <a:t>F</a:t>
              </a:r>
              <a:r>
                <a:rPr lang="en-US" baseline="-25000" dirty="0" err="1" smtClean="0">
                  <a:sym typeface="Symbol"/>
                </a:rPr>
                <a:t>k</a:t>
              </a:r>
              <a:r>
                <a:rPr lang="en-US" dirty="0" smtClean="0">
                  <a:sym typeface="Symbol"/>
                </a:rPr>
                <a:t>(m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c</a:t>
              </a:r>
              <a:r>
                <a:rPr lang="en-US" baseline="-25000" dirty="0" smtClean="0">
                  <a:sym typeface="Symbol"/>
                </a:rPr>
                <a:t>1</a:t>
              </a:r>
              <a:r>
                <a:rPr lang="en-US" dirty="0" smtClean="0">
                  <a:sym typeface="Symbol"/>
                </a:rPr>
                <a:t>)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>
              <a:off x="6372200" y="6268090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1" name="Picture 2" descr="https://encrypted-tbn0.gstatic.com/images?q=tbn:ANd9GcQxHMoOydLUvL6F7c-Mbo5t85iqunS-YHMpPEE4HWBwac4Fq-lc8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4251866"/>
              <a:ext cx="576064" cy="576064"/>
            </a:xfrm>
            <a:prstGeom prst="rect">
              <a:avLst/>
            </a:prstGeom>
            <a:noFill/>
          </p:spPr>
        </p:pic>
      </p:grpSp>
      <p:sp>
        <p:nvSpPr>
          <p:cNvPr id="202" name="Text Box 7"/>
          <p:cNvSpPr txBox="1">
            <a:spLocks noChangeArrowheads="1"/>
          </p:cNvSpPr>
          <p:nvPr/>
        </p:nvSpPr>
        <p:spPr bwMode="auto">
          <a:xfrm>
            <a:off x="35496" y="699954"/>
            <a:ext cx="3528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Random IV present in CBC-mode of encryption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3" name="Text Box 7"/>
          <p:cNvSpPr txBox="1">
            <a:spLocks noChangeArrowheads="1"/>
          </p:cNvSpPr>
          <p:nvPr/>
        </p:nvSpPr>
        <p:spPr bwMode="auto">
          <a:xfrm>
            <a:off x="251520" y="1305635"/>
            <a:ext cx="35283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500" dirty="0" smtClean="0">
                <a:sym typeface="Symbol"/>
              </a:rPr>
              <a:t>Very crucial for security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4" name="Text Box 7"/>
          <p:cNvSpPr txBox="1">
            <a:spLocks noChangeArrowheads="1"/>
          </p:cNvSpPr>
          <p:nvPr/>
        </p:nvSpPr>
        <p:spPr bwMode="auto">
          <a:xfrm>
            <a:off x="35496" y="1844824"/>
            <a:ext cx="3528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Will there be any harm if we use a random IV in CBC-MAC ?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5" name="Text Box 7"/>
          <p:cNvSpPr txBox="1">
            <a:spLocks noChangeArrowheads="1"/>
          </p:cNvSpPr>
          <p:nvPr/>
        </p:nvSpPr>
        <p:spPr bwMode="auto">
          <a:xfrm>
            <a:off x="323528" y="2529771"/>
            <a:ext cx="35283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500" dirty="0" smtClean="0">
                <a:sym typeface="Symbol"/>
              </a:rPr>
              <a:t>Yes; it will become insecure !!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6" name="Text Box 7"/>
          <p:cNvSpPr txBox="1">
            <a:spLocks noChangeArrowheads="1"/>
          </p:cNvSpPr>
          <p:nvPr/>
        </p:nvSpPr>
        <p:spPr bwMode="auto">
          <a:xfrm>
            <a:off x="-36512" y="3004210"/>
            <a:ext cx="35283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In CBC-mode of encryption, the intermediate values are also part of the output (</a:t>
            </a:r>
            <a:r>
              <a:rPr lang="en-US" sz="1500" dirty="0" err="1" smtClean="0">
                <a:sym typeface="Symbol"/>
              </a:rPr>
              <a:t>ciphertext</a:t>
            </a:r>
            <a:r>
              <a:rPr lang="en-US" sz="1500" dirty="0" smtClean="0">
                <a:sym typeface="Symbol"/>
              </a:rPr>
              <a:t>)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7" name="Text Box 7"/>
          <p:cNvSpPr txBox="1">
            <a:spLocks noChangeArrowheads="1"/>
          </p:cNvSpPr>
          <p:nvPr/>
        </p:nvSpPr>
        <p:spPr bwMode="auto">
          <a:xfrm>
            <a:off x="-36512" y="4005064"/>
            <a:ext cx="35283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Will there be any harm if we include the intermediate values in CBC-MAC as part of the tag ?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8" name="Text Box 7"/>
          <p:cNvSpPr txBox="1">
            <a:spLocks noChangeArrowheads="1"/>
          </p:cNvSpPr>
          <p:nvPr/>
        </p:nvSpPr>
        <p:spPr bwMode="auto">
          <a:xfrm>
            <a:off x="251520" y="4869160"/>
            <a:ext cx="35283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500" dirty="0" smtClean="0">
                <a:sym typeface="Symbol"/>
              </a:rPr>
              <a:t>Yes; it will become insecure !!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9" name="Text Box 7"/>
          <p:cNvSpPr txBox="1">
            <a:spLocks noChangeArrowheads="1"/>
          </p:cNvSpPr>
          <p:nvPr/>
        </p:nvSpPr>
        <p:spPr bwMode="auto">
          <a:xfrm>
            <a:off x="35496" y="5467290"/>
            <a:ext cx="3528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500" dirty="0" smtClean="0">
                <a:sym typeface="Symbol"/>
              </a:rPr>
              <a:t>We should be very careful in implementing crypto primitives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403920" y="6130171"/>
            <a:ext cx="3528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500" dirty="0" smtClean="0">
                <a:sym typeface="Symbol"/>
              </a:rPr>
              <a:t>Should clearly follow the specifications</a:t>
            </a:r>
            <a:endParaRPr lang="en-US" sz="15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05" grpId="0"/>
      <p:bldP spid="206" grpId="0"/>
      <p:bldP spid="209" grpId="0"/>
      <p:bldP spid="2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16632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Quick Recall and Today’s Roadmap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124744"/>
            <a:ext cx="79208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&gt;&gt; </a:t>
            </a:r>
            <a:r>
              <a:rPr lang="en-US" sz="1600" dirty="0" smtClean="0">
                <a:solidFill>
                  <a:srgbClr val="000000"/>
                </a:solidFill>
              </a:rPr>
              <a:t> CCA Security, more stronger than CPA security 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r>
              <a:rPr lang="en-US" sz="1600" dirty="0">
                <a:solidFill>
                  <a:srgbClr val="000000"/>
                </a:solidFill>
              </a:rPr>
              <a:t>&gt; </a:t>
            </a:r>
            <a:r>
              <a:rPr lang="en-US" sz="1600" dirty="0" smtClean="0">
                <a:solidFill>
                  <a:srgbClr val="000000"/>
                </a:solidFill>
              </a:rPr>
              <a:t> Break of CBC Mode CPA secure scheme under CCA- Padding Oracle Attack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&gt;&gt; MAC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&gt;&gt; Security Definitions: CMA, </a:t>
            </a:r>
            <a:r>
              <a:rPr lang="en-US" sz="1600" dirty="0" err="1" smtClean="0">
                <a:solidFill>
                  <a:srgbClr val="000000"/>
                </a:solidFill>
              </a:rPr>
              <a:t>sCMA</a:t>
            </a:r>
            <a:r>
              <a:rPr lang="en-US" sz="1600" dirty="0">
                <a:solidFill>
                  <a:srgbClr val="000000"/>
                </a:solidFill>
              </a:rPr>
              <a:t>. CMVA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sCMVA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2924944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PRF-based </a:t>
            </a:r>
            <a:r>
              <a:rPr lang="en-US" sz="1600" dirty="0" smtClean="0">
                <a:solidFill>
                  <a:srgbClr val="0000FF"/>
                </a:solidFill>
              </a:rPr>
              <a:t>MAC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Domain Extension for </a:t>
            </a:r>
            <a:r>
              <a:rPr lang="en-US" sz="1600" dirty="0" smtClean="0">
                <a:solidFill>
                  <a:srgbClr val="0000FF"/>
                </a:solidFill>
              </a:rPr>
              <a:t>MAC: To handle arbitrary length message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Not at all an easy task;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Naïve construction (by </a:t>
            </a:r>
            <a:r>
              <a:rPr lang="en-US" sz="1600" dirty="0" err="1" smtClean="0">
                <a:solidFill>
                  <a:srgbClr val="0000FF"/>
                </a:solidFill>
              </a:rPr>
              <a:t>Goldreich</a:t>
            </a:r>
            <a:r>
              <a:rPr lang="en-US" sz="1600" dirty="0" smtClean="0">
                <a:solidFill>
                  <a:srgbClr val="0000FF"/>
                </a:solidFill>
              </a:rPr>
              <a:t>);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Proof of Security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CBC-MAC: Practical Domain Extension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Authenticated Encryption: Privacy and Integrity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Notion that subsumes CCA-security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Construction (again a bit tricky)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proof of Security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2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CMA Security for MAC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432048" y="868650"/>
            <a:ext cx="3491880" cy="522640"/>
            <a:chOff x="-1080120" y="868650"/>
            <a:chExt cx="3491880" cy="522640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3491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Experiment Mac-forge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0519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050487" y="786190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</a:t>
            </a:r>
            <a:r>
              <a:rPr lang="en-US" sz="1600" dirty="0" smtClean="0"/>
              <a:t>(Gen, Mac, </a:t>
            </a:r>
            <a:r>
              <a:rPr lang="en-US" sz="1600" dirty="0" err="1" smtClean="0"/>
              <a:t>Vrfy</a:t>
            </a:r>
            <a:r>
              <a:rPr lang="en-US" sz="1600" dirty="0" smtClean="0"/>
              <a:t>),  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475928" y="2060848"/>
            <a:ext cx="2007840" cy="2016224"/>
            <a:chOff x="475928" y="2060848"/>
            <a:chExt cx="2007840" cy="201622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86" y="2505815"/>
              <a:ext cx="1514272" cy="87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9944" y="3378478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I can break 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75928" y="3738518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Run time: Poly(n)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44352" y="206084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Attacker 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34" y="234888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223538" y="340168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51520" y="3964994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Q = {(m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, …,m</a:t>
            </a:r>
            <a:r>
              <a:rPr lang="en-US" sz="2000" baseline="-25000" dirty="0" smtClean="0">
                <a:solidFill>
                  <a:srgbClr val="FF0000"/>
                </a:solidFill>
                <a:latin typeface="Gigi" pitchFamily="82" charset="0"/>
                <a:sym typeface="Symbol"/>
              </a:rPr>
              <a:t>l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}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8"/>
          <p:cNvGrpSpPr/>
          <p:nvPr/>
        </p:nvGrpSpPr>
        <p:grpSpPr>
          <a:xfrm>
            <a:off x="7956376" y="3543981"/>
            <a:ext cx="1070992" cy="338554"/>
            <a:chOff x="7514955" y="5223801"/>
            <a:chExt cx="1207300" cy="617860"/>
          </a:xfrm>
        </p:grpSpPr>
        <p:sp>
          <p:nvSpPr>
            <p:cNvPr id="84" name="Rectangle 83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H="1" flipV="1">
            <a:off x="7983760" y="3162454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8882211">
            <a:off x="8113711" y="3017964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27784" y="2403176"/>
            <a:ext cx="3222746" cy="377752"/>
            <a:chOff x="2555776" y="1772816"/>
            <a:chExt cx="3222746" cy="377752"/>
          </a:xfrm>
        </p:grpSpPr>
        <p:grpSp>
          <p:nvGrpSpPr>
            <p:cNvPr id="31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554615" y="3140968"/>
            <a:ext cx="3457545" cy="720080"/>
            <a:chOff x="2554615" y="3140968"/>
            <a:chExt cx="3457545" cy="720080"/>
          </a:xfrm>
        </p:grpSpPr>
        <p:grpSp>
          <p:nvGrpSpPr>
            <p:cNvPr id="36" name="Group 87"/>
            <p:cNvGrpSpPr/>
            <p:nvPr/>
          </p:nvGrpSpPr>
          <p:grpSpPr>
            <a:xfrm>
              <a:off x="2554615" y="3495861"/>
              <a:ext cx="3457545" cy="365187"/>
              <a:chOff x="2482607" y="2631765"/>
              <a:chExt cx="3457545" cy="3651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482607" y="2631765"/>
                <a:ext cx="338553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627784" y="2658398"/>
                <a:ext cx="33123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Forged tag generated by A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23928" y="314096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(m, t)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563888" y="429309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ame output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979712" y="4602614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1 (A succeeds) if </a:t>
            </a:r>
            <a:r>
              <a:rPr lang="en-US" sz="1600" dirty="0" err="1" smtClean="0">
                <a:sym typeface="Symbol"/>
              </a:rPr>
              <a:t>Vrfy</a:t>
            </a:r>
            <a:r>
              <a:rPr lang="en-US" sz="20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(m, t) = 1 and m  Q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979712" y="4869160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0 (A fails) otherwise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3528" y="5589240"/>
            <a:ext cx="8820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</a:t>
            </a:r>
            <a:r>
              <a:rPr lang="en-US" sz="1600" dirty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s CMA- secure if for every A, there is a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 such that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6" name="Group 58"/>
          <p:cNvGrpSpPr/>
          <p:nvPr/>
        </p:nvGrpSpPr>
        <p:grpSpPr>
          <a:xfrm>
            <a:off x="2051720" y="6146720"/>
            <a:ext cx="4499992" cy="522640"/>
            <a:chOff x="-1080120" y="868650"/>
            <a:chExt cx="4499992" cy="522640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44999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             Pr [Mac-forge       (n) = 1] </a:t>
              </a:r>
              <a:r>
                <a:rPr lang="en-US" sz="1600" dirty="0" smtClean="0">
                  <a:sym typeface="Symbol"/>
                </a:rPr>
                <a:t>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  <a:r>
                <a:rPr lang="en-US" sz="1600" dirty="0" smtClean="0"/>
                <a:t>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0519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496" y="4365104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636168" y="642174"/>
            <a:ext cx="63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cma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211960" y="5952182"/>
            <a:ext cx="63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cma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</a:rPr>
              <a:t>Strong CMA </a:t>
            </a:r>
            <a:r>
              <a:rPr lang="en-US" sz="3000" kern="0" dirty="0">
                <a:solidFill>
                  <a:srgbClr val="009900"/>
                </a:solidFill>
              </a:rPr>
              <a:t>Security for MAC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432048" y="868650"/>
            <a:ext cx="3491880" cy="522640"/>
            <a:chOff x="-1080120" y="868650"/>
            <a:chExt cx="3491880" cy="522640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3491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Experiment Mac-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s</a:t>
              </a:r>
              <a:r>
                <a:rPr lang="en-US" sz="1600" dirty="0" err="1" smtClean="0"/>
                <a:t>forge</a:t>
              </a:r>
              <a:r>
                <a:rPr lang="en-US" sz="1600" dirty="0" smtClean="0"/>
                <a:t>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05199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050487" y="786190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</a:t>
            </a:r>
            <a:r>
              <a:rPr lang="en-US" sz="1600" dirty="0" smtClean="0"/>
              <a:t>(Gen, Mac, </a:t>
            </a:r>
            <a:r>
              <a:rPr lang="en-US" sz="1600" dirty="0" err="1" smtClean="0"/>
              <a:t>Vrfy</a:t>
            </a:r>
            <a:r>
              <a:rPr lang="en-US" sz="1600" dirty="0" smtClean="0"/>
              <a:t>),  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475928" y="2060848"/>
            <a:ext cx="2007840" cy="2016224"/>
            <a:chOff x="475928" y="2060848"/>
            <a:chExt cx="2007840" cy="2016224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86" y="2505815"/>
              <a:ext cx="1514272" cy="87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9944" y="3378478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I can break 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75928" y="3738518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Run time: Poly(n)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44352" y="206084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Attacker 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34" y="234888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223538" y="340168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51520" y="3964994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Q = {(m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, t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), …,(m</a:t>
            </a:r>
            <a:r>
              <a:rPr lang="en-US" sz="2000" baseline="-25000" dirty="0" smtClean="0">
                <a:solidFill>
                  <a:srgbClr val="FF0000"/>
                </a:solidFill>
                <a:latin typeface="Gigi" pitchFamily="82" charset="0"/>
                <a:sym typeface="Symbol"/>
              </a:rPr>
              <a:t>l </a:t>
            </a:r>
            <a:r>
              <a:rPr lang="en-US" sz="2000" dirty="0" smtClean="0">
                <a:solidFill>
                  <a:srgbClr val="FF0000"/>
                </a:solidFill>
                <a:latin typeface="Gigi" pitchFamily="82" charset="0"/>
                <a:sym typeface="Symbol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)}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8"/>
          <p:cNvGrpSpPr/>
          <p:nvPr/>
        </p:nvGrpSpPr>
        <p:grpSpPr>
          <a:xfrm>
            <a:off x="7956376" y="3543981"/>
            <a:ext cx="1070992" cy="338554"/>
            <a:chOff x="7514955" y="5223801"/>
            <a:chExt cx="1207300" cy="617860"/>
          </a:xfrm>
        </p:grpSpPr>
        <p:sp>
          <p:nvSpPr>
            <p:cNvPr id="84" name="Rectangle 83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H="1" flipV="1">
            <a:off x="7983760" y="3162454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8882211">
            <a:off x="8113711" y="3017964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27784" y="2403176"/>
            <a:ext cx="3222746" cy="377752"/>
            <a:chOff x="2555776" y="1772816"/>
            <a:chExt cx="3222746" cy="377752"/>
          </a:xfrm>
        </p:grpSpPr>
        <p:grpSp>
          <p:nvGrpSpPr>
            <p:cNvPr id="31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554615" y="3140968"/>
            <a:ext cx="3457545" cy="720080"/>
            <a:chOff x="2554615" y="3140968"/>
            <a:chExt cx="3457545" cy="720080"/>
          </a:xfrm>
        </p:grpSpPr>
        <p:grpSp>
          <p:nvGrpSpPr>
            <p:cNvPr id="36" name="Group 87"/>
            <p:cNvGrpSpPr/>
            <p:nvPr/>
          </p:nvGrpSpPr>
          <p:grpSpPr>
            <a:xfrm>
              <a:off x="2554615" y="3495861"/>
              <a:ext cx="3457545" cy="365187"/>
              <a:chOff x="2482607" y="2631765"/>
              <a:chExt cx="3457545" cy="3651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482607" y="2631765"/>
                <a:ext cx="338553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627784" y="2658398"/>
                <a:ext cx="33123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Forged tag generated by A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23928" y="3140968"/>
              <a:ext cx="150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(m, t)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563888" y="429309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ame output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979712" y="4602614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1 (A succeeds) if </a:t>
            </a:r>
            <a:r>
              <a:rPr lang="en-US" sz="1600" dirty="0" err="1" smtClean="0">
                <a:sym typeface="Symbol"/>
              </a:rPr>
              <a:t>Vrfy</a:t>
            </a:r>
            <a:r>
              <a:rPr lang="en-US" sz="20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(m, t) = 1 and (m, t)  Q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979712" y="4869160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0 (A fails) otherwise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51520" y="5520134"/>
            <a:ext cx="8820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</a:t>
            </a:r>
            <a:r>
              <a:rPr lang="en-US" sz="1600" dirty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strong</a:t>
            </a:r>
            <a:r>
              <a:rPr lang="en-US" sz="1600" dirty="0" smtClean="0">
                <a:sym typeface="Symbol"/>
              </a:rPr>
              <a:t> CMA-secure if for every A, there is a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 such that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6" name="Group 58"/>
          <p:cNvGrpSpPr/>
          <p:nvPr/>
        </p:nvGrpSpPr>
        <p:grpSpPr>
          <a:xfrm>
            <a:off x="1547664" y="6074712"/>
            <a:ext cx="4499992" cy="522640"/>
            <a:chOff x="-1080120" y="868650"/>
            <a:chExt cx="4499992" cy="522640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-1080120" y="868650"/>
              <a:ext cx="44999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             Pr [Mac-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s</a:t>
              </a:r>
              <a:r>
                <a:rPr lang="en-US" sz="1600" dirty="0" err="1" smtClean="0"/>
                <a:t>forge</a:t>
              </a:r>
              <a:r>
                <a:rPr lang="en-US" sz="1600" dirty="0" smtClean="0"/>
                <a:t>       (n) = 1] </a:t>
              </a:r>
              <a:r>
                <a:rPr lang="en-US" sz="1600" dirty="0" smtClean="0">
                  <a:sym typeface="Symbol"/>
                </a:rPr>
                <a:t>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  <a:r>
                <a:rPr lang="en-US" sz="1600" dirty="0" smtClean="0"/>
                <a:t>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160512" y="105273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496" y="4365104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636168" y="642174"/>
            <a:ext cx="63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cma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788296" y="5880174"/>
            <a:ext cx="63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cma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8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Fixed-length MAC from PRF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50640" y="5157192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sz="1600" dirty="0" smtClean="0">
                <a:sym typeface="Symbol"/>
              </a:rPr>
              <a:t>If instead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TRF f</a:t>
            </a:r>
            <a:r>
              <a:rPr lang="en-US" sz="1600" dirty="0" smtClean="0">
                <a:sym typeface="Symbol"/>
              </a:rPr>
              <a:t> was used to compute tag then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an attacker can guess f(m) for a “new” m </a:t>
            </a:r>
            <a:r>
              <a:rPr lang="en-US" sz="1600" dirty="0" smtClean="0">
                <a:sym typeface="Symbol"/>
              </a:rPr>
              <a:t>with probability at most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-n 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50640" y="5805264"/>
            <a:ext cx="885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sz="1600" dirty="0" smtClean="0">
                <a:sym typeface="Symbol"/>
              </a:rPr>
              <a:t>The same should hold even if a PRF is used (as key is unknown)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7504" y="764704"/>
            <a:ext cx="9108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et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F:{0,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x 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 {0, 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be a PRF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6552" y="1247274"/>
            <a:ext cx="885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Then  = (Gen, Mac, </a:t>
            </a:r>
            <a:r>
              <a:rPr lang="en-US" sz="1600" dirty="0" err="1" smtClean="0">
                <a:sym typeface="Symbol"/>
              </a:rPr>
              <a:t>Vrfy</a:t>
            </a:r>
            <a:r>
              <a:rPr lang="en-US" sz="1600" dirty="0" smtClean="0">
                <a:sym typeface="Symbol"/>
              </a:rPr>
              <a:t>) is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fixed-length</a:t>
            </a:r>
            <a:r>
              <a:rPr lang="en-US" sz="1600" dirty="0" smtClean="0">
                <a:sym typeface="Symbol"/>
              </a:rPr>
              <a:t> MAC for n-bit strings where :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9512" y="2442374"/>
            <a:ext cx="2520280" cy="626586"/>
            <a:chOff x="467544" y="4386590"/>
            <a:chExt cx="2520280" cy="626586"/>
          </a:xfrm>
        </p:grpSpPr>
        <p:grpSp>
          <p:nvGrpSpPr>
            <p:cNvPr id="23" name="Group 22"/>
            <p:cNvGrpSpPr/>
            <p:nvPr/>
          </p:nvGrpSpPr>
          <p:grpSpPr>
            <a:xfrm>
              <a:off x="1043608" y="4509120"/>
              <a:ext cx="783704" cy="504056"/>
              <a:chOff x="1763688" y="2708920"/>
              <a:chExt cx="783704" cy="50405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63688" y="2708920"/>
                <a:ext cx="64807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1763688" y="2782089"/>
                <a:ext cx="7837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Gen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>
              <a:off x="467544" y="4725144"/>
              <a:ext cx="5832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11560" y="4386590"/>
              <a:ext cx="4680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1</a:t>
              </a:r>
              <a:r>
                <a:rPr lang="en-US" sz="1600" baseline="30000" dirty="0" smtClean="0"/>
                <a:t>n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691680" y="4725144"/>
              <a:ext cx="115212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691680" y="4386590"/>
              <a:ext cx="129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/>
                <a:t>k</a:t>
              </a:r>
              <a:r>
                <a:rPr lang="en-US" sz="1600" dirty="0" err="1" smtClean="0">
                  <a:sym typeface="Symbol"/>
                </a:rPr>
                <a:t></a:t>
              </a:r>
              <a:r>
                <a:rPr lang="en-US" sz="1600" baseline="-25000" dirty="0" err="1" smtClean="0">
                  <a:sym typeface="Symbol"/>
                </a:rPr>
                <a:t>R</a:t>
              </a:r>
              <a:r>
                <a:rPr lang="en-US" sz="1600" dirty="0" smtClean="0">
                  <a:sym typeface="Symbol"/>
                </a:rPr>
                <a:t> {0, 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843808" y="2060848"/>
            <a:ext cx="2772308" cy="1368152"/>
            <a:chOff x="3023828" y="4149080"/>
            <a:chExt cx="2772308" cy="1368152"/>
          </a:xfrm>
        </p:grpSpPr>
        <p:grpSp>
          <p:nvGrpSpPr>
            <p:cNvPr id="39" name="Group 32"/>
            <p:cNvGrpSpPr/>
            <p:nvPr/>
          </p:nvGrpSpPr>
          <p:grpSpPr>
            <a:xfrm>
              <a:off x="4039109" y="4653136"/>
              <a:ext cx="783704" cy="504056"/>
              <a:chOff x="1763688" y="2708920"/>
              <a:chExt cx="783704" cy="50405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763688" y="2708920"/>
                <a:ext cx="64807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1763688" y="2782089"/>
                <a:ext cx="7837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Mac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3" name="Group 45"/>
            <p:cNvGrpSpPr/>
            <p:nvPr/>
          </p:nvGrpSpPr>
          <p:grpSpPr>
            <a:xfrm>
              <a:off x="3023828" y="4509120"/>
              <a:ext cx="1151271" cy="360040"/>
              <a:chOff x="503548" y="5733256"/>
              <a:chExt cx="1151271" cy="360040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575556" y="6093296"/>
                <a:ext cx="9432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03548" y="5733256"/>
                <a:ext cx="115127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m</a:t>
                </a:r>
                <a:r>
                  <a:rPr lang="en-US" sz="1600" dirty="0" smtClean="0">
                    <a:sym typeface="Symbol"/>
                  </a:rPr>
                  <a:t>{0, </a:t>
                </a:r>
                <a:r>
                  <a:rPr lang="en-US" sz="1600" dirty="0" smtClean="0"/>
                  <a:t>1}</a:t>
                </a:r>
                <a:r>
                  <a:rPr lang="en-US" sz="1600" baseline="30000" dirty="0"/>
                  <a:t>n</a:t>
                </a:r>
                <a:endParaRPr lang="en-US" sz="1600" baseline="300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>
            <a:xfrm>
              <a:off x="4687181" y="4941168"/>
              <a:ext cx="11089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19972" y="4149080"/>
              <a:ext cx="0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319972" y="4149080"/>
              <a:ext cx="4680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k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3203848" y="5178678"/>
              <a:ext cx="2088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/>
                <a:t>(Deterministic Mac)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688396" y="4602614"/>
              <a:ext cx="1107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t:= </a:t>
              </a:r>
              <a:r>
                <a:rPr lang="en-US" sz="1600" dirty="0" err="1" smtClean="0"/>
                <a:t>F</a:t>
              </a:r>
              <a:r>
                <a:rPr lang="en-US" sz="2400" baseline="-25000" dirty="0" err="1" smtClean="0"/>
                <a:t>k</a:t>
              </a:r>
              <a:r>
                <a:rPr lang="en-US" sz="1600" dirty="0" smtClean="0"/>
                <a:t>(m)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40152" y="2060848"/>
            <a:ext cx="3059832" cy="1080120"/>
            <a:chOff x="6084168" y="4293096"/>
            <a:chExt cx="3059832" cy="1080120"/>
          </a:xfrm>
        </p:grpSpPr>
        <p:grpSp>
          <p:nvGrpSpPr>
            <p:cNvPr id="69" name="Group 51"/>
            <p:cNvGrpSpPr/>
            <p:nvPr/>
          </p:nvGrpSpPr>
          <p:grpSpPr>
            <a:xfrm>
              <a:off x="7027441" y="4797152"/>
              <a:ext cx="783704" cy="504056"/>
              <a:chOff x="1763688" y="2708920"/>
              <a:chExt cx="783704" cy="50405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763688" y="2708920"/>
                <a:ext cx="64807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1763688" y="2782089"/>
                <a:ext cx="7837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err="1" smtClean="0"/>
                  <a:t>Vrfy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72" name="Group 54"/>
            <p:cNvGrpSpPr/>
            <p:nvPr/>
          </p:nvGrpSpPr>
          <p:grpSpPr>
            <a:xfrm>
              <a:off x="6084168" y="4746630"/>
              <a:ext cx="1656184" cy="338554"/>
              <a:chOff x="575556" y="5970766"/>
              <a:chExt cx="1656184" cy="338554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575556" y="6309320"/>
                <a:ext cx="9432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864445" y="5970766"/>
                <a:ext cx="13672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err="1"/>
                  <a:t>m</a:t>
                </a:r>
                <a:r>
                  <a:rPr lang="en-US" sz="1600" dirty="0" err="1" smtClean="0"/>
                  <a:t>,t</a:t>
                </a:r>
                <a:endParaRPr lang="en-US" sz="1600" baseline="300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7675513" y="5085184"/>
              <a:ext cx="146848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08304" y="4293096"/>
              <a:ext cx="0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7308304" y="4293096"/>
              <a:ext cx="4680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k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632848" y="4746630"/>
              <a:ext cx="1475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0, if t </a:t>
              </a:r>
              <a:r>
                <a:rPr lang="en-US" sz="1600" dirty="0" smtClean="0">
                  <a:sym typeface="Symbol"/>
                </a:rPr>
                <a:t> </a:t>
              </a:r>
              <a:r>
                <a:rPr lang="en-US" sz="1600" dirty="0" err="1" smtClean="0">
                  <a:sym typeface="Symbol"/>
                </a:rPr>
                <a:t>F</a:t>
              </a:r>
              <a:r>
                <a:rPr lang="en-US" sz="1600" baseline="-25000" dirty="0" err="1" smtClean="0">
                  <a:sym typeface="Symbol"/>
                </a:rPr>
                <a:t>k</a:t>
              </a:r>
              <a:r>
                <a:rPr lang="en-US" sz="1600" dirty="0" smtClean="0">
                  <a:sym typeface="Symbol"/>
                </a:rPr>
                <a:t>(m)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7668344" y="5034662"/>
              <a:ext cx="1475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1, if t </a:t>
              </a:r>
              <a:r>
                <a:rPr lang="en-US" sz="1600" dirty="0" smtClean="0">
                  <a:sym typeface="Symbol"/>
                </a:rPr>
                <a:t>= </a:t>
              </a:r>
              <a:r>
                <a:rPr lang="en-US" sz="1600" dirty="0" err="1" smtClean="0">
                  <a:sym typeface="Symbol"/>
                </a:rPr>
                <a:t>F</a:t>
              </a:r>
              <a:r>
                <a:rPr lang="en-US" sz="1600" baseline="-25000" dirty="0" err="1" smtClean="0">
                  <a:sym typeface="Symbol"/>
                </a:rPr>
                <a:t>k</a:t>
              </a:r>
              <a:r>
                <a:rPr lang="en-US" sz="1600" dirty="0" smtClean="0">
                  <a:sym typeface="Symbol"/>
                </a:rPr>
                <a:t>(m)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79512" y="4077072"/>
            <a:ext cx="6264696" cy="338554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Theorem: If F is a PRF then  is a CMA-secure MAC.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323528" y="4653136"/>
            <a:ext cx="885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Show that if  is not  CMA-secure then F is not a PRF by designing a distinguisher for F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12" y="35730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699792" y="1844824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796136" y="1844824"/>
            <a:ext cx="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7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89" grpId="0" animBg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Domain Extension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283968" y="2852936"/>
            <a:ext cx="0" cy="21602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31640" y="2060848"/>
            <a:ext cx="62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SKE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34413" y="2060848"/>
            <a:ext cx="69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MAC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2368" y="908720"/>
            <a:ext cx="56800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BBE0E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Given a scheme that handles fixed-length message. </a:t>
            </a:r>
          </a:p>
          <a:p>
            <a:pPr algn="ctr"/>
            <a:r>
              <a:rPr lang="en-US" dirty="0" smtClean="0">
                <a:sym typeface="Symbol"/>
              </a:rPr>
              <a:t>How to handle arbitrary-length messages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1" y="2708920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Break the message into blocks and encrypt each block using fixed-length scheme (minimum security notion CPA-security)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4499992" y="2708920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The same does not work here– Additional tricks necessary 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251520" y="4140368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Want efficiency?– Go for Mode of operations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4572000" y="4140368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Want efficiency?– CBC-MAC, C-MAC, Hash-and-MAC, HMAC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659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6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Domain Extension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51520" y="836712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Warning!!  Simple ideas do not work !!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275856" y="1196752"/>
            <a:ext cx="21602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Attempt I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5536" y="1772816"/>
            <a:ext cx="8748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Divide the message into blocks and authenticate each separately via fixed-length MAC</a:t>
            </a:r>
            <a:endParaRPr lang="en-US" sz="1600" baseline="-25000" dirty="0" smtClean="0"/>
          </a:p>
        </p:txBody>
      </p:sp>
      <p:grpSp>
        <p:nvGrpSpPr>
          <p:cNvPr id="54" name="Group 44"/>
          <p:cNvGrpSpPr/>
          <p:nvPr/>
        </p:nvGrpSpPr>
        <p:grpSpPr>
          <a:xfrm>
            <a:off x="2051720" y="2615426"/>
            <a:ext cx="5040560" cy="432048"/>
            <a:chOff x="1979712" y="1772816"/>
            <a:chExt cx="5040560" cy="432048"/>
          </a:xfrm>
        </p:grpSpPr>
        <p:sp>
          <p:nvSpPr>
            <p:cNvPr id="55" name="Rectangle 54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99592" y="2615426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291444" y="2826515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2051720" y="2276872"/>
            <a:ext cx="4968552" cy="338554"/>
            <a:chOff x="2051720" y="2946430"/>
            <a:chExt cx="4968552" cy="338554"/>
          </a:xfrm>
        </p:grpSpPr>
        <p:grpSp>
          <p:nvGrpSpPr>
            <p:cNvPr id="69" name="Group 68"/>
            <p:cNvGrpSpPr/>
            <p:nvPr/>
          </p:nvGrpSpPr>
          <p:grpSpPr>
            <a:xfrm>
              <a:off x="2051720" y="2946430"/>
              <a:ext cx="1656184" cy="338554"/>
              <a:chOff x="2051720" y="2946430"/>
              <a:chExt cx="1656184" cy="338554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2987824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051720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2946430"/>
                <a:ext cx="4554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707904" y="2946430"/>
              <a:ext cx="1656184" cy="338554"/>
              <a:chOff x="2051720" y="2946430"/>
              <a:chExt cx="1656184" cy="338554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2987824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2051720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2946430"/>
                <a:ext cx="4554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364088" y="2946430"/>
              <a:ext cx="1656184" cy="338554"/>
              <a:chOff x="2051720" y="2946430"/>
              <a:chExt cx="1656184" cy="338554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>
                <a:off x="2987824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2051720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2946430"/>
                <a:ext cx="4554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827584" y="358346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05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" y="3599595"/>
            <a:ext cx="280006" cy="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Arrow Connector 108"/>
          <p:cNvCxnSpPr/>
          <p:nvPr/>
        </p:nvCxnSpPr>
        <p:spPr>
          <a:xfrm>
            <a:off x="2627784" y="3047474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211960" y="3047474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940152" y="3047474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043608" y="3335506"/>
            <a:ext cx="5680248" cy="811833"/>
            <a:chOff x="1043608" y="3913311"/>
            <a:chExt cx="5680248" cy="811833"/>
          </a:xfrm>
        </p:grpSpPr>
        <p:grpSp>
          <p:nvGrpSpPr>
            <p:cNvPr id="106" name="Group 105"/>
            <p:cNvGrpSpPr/>
            <p:nvPr/>
          </p:nvGrpSpPr>
          <p:grpSpPr>
            <a:xfrm>
              <a:off x="1043608" y="3913311"/>
              <a:ext cx="5400600" cy="288032"/>
              <a:chOff x="1043608" y="4005064"/>
              <a:chExt cx="5400600" cy="288032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043608" y="4005064"/>
                <a:ext cx="5400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6444208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716016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3131840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043608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2411760" y="4201343"/>
              <a:ext cx="4312096" cy="523801"/>
              <a:chOff x="2411760" y="4201343"/>
              <a:chExt cx="4312096" cy="52380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11760" y="4221088"/>
                <a:ext cx="93610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95936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45832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4148336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115" name="Straight Arrow Connector 114"/>
          <p:cNvCxnSpPr/>
          <p:nvPr/>
        </p:nvCxnSpPr>
        <p:spPr>
          <a:xfrm>
            <a:off x="2915816" y="4127594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2267744" y="4415626"/>
            <a:ext cx="125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468180" y="4127594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3820108" y="4415626"/>
            <a:ext cx="1327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6196372" y="4127594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548300" y="4415626"/>
            <a:ext cx="1327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2336068" cy="30777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(m) = t =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0" y="220312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011435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Block re-ordering attack :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611560" y="5538718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Given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(m, t)</a:t>
            </a:r>
            <a:r>
              <a:rPr lang="en-US" sz="1600" dirty="0" smtClean="0">
                <a:sym typeface="Symbol"/>
              </a:rPr>
              <a:t>, where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m = m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m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m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 = t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t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|| t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3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75048" y="5970766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Then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(m’, t’) is a valid pair</a:t>
            </a:r>
            <a:r>
              <a:rPr lang="en-US" sz="1600" dirty="0" smtClean="0">
                <a:sym typeface="Symbol"/>
              </a:rPr>
              <a:t>, where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m’ = m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|| m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|| m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and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t’ = t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|| t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|| t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3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73" name="Picture 72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9708" y="5229200"/>
            <a:ext cx="1300804" cy="13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4" grpId="0"/>
      <p:bldP spid="116" grpId="0"/>
      <p:bldP spid="118" grpId="0"/>
      <p:bldP spid="120" grpId="0"/>
      <p:bldP spid="121" grpId="0" animBg="1"/>
      <p:bldP spid="66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Domain Extension for MAC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5536" y="1774557"/>
            <a:ext cx="8748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Prevent the previous attack by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authenticating block index along with each block 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051720" y="2617167"/>
            <a:ext cx="5040560" cy="432048"/>
            <a:chOff x="1979712" y="1772816"/>
            <a:chExt cx="5040560" cy="432048"/>
          </a:xfrm>
        </p:grpSpPr>
        <p:sp>
          <p:nvSpPr>
            <p:cNvPr id="55" name="Rectangle 54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99592" y="2617167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291444" y="2828256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6"/>
          <p:cNvGrpSpPr/>
          <p:nvPr/>
        </p:nvGrpSpPr>
        <p:grpSpPr>
          <a:xfrm>
            <a:off x="2051720" y="2278613"/>
            <a:ext cx="4968552" cy="338554"/>
            <a:chOff x="2051720" y="2946430"/>
            <a:chExt cx="4968552" cy="338554"/>
          </a:xfrm>
        </p:grpSpPr>
        <p:grpSp>
          <p:nvGrpSpPr>
            <p:cNvPr id="4" name="Group 68"/>
            <p:cNvGrpSpPr/>
            <p:nvPr/>
          </p:nvGrpSpPr>
          <p:grpSpPr>
            <a:xfrm>
              <a:off x="2051720" y="2946430"/>
              <a:ext cx="1656184" cy="338554"/>
              <a:chOff x="2051720" y="2946430"/>
              <a:chExt cx="1656184" cy="338554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2987824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051720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2946430"/>
                <a:ext cx="4554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5" name="Group 71"/>
            <p:cNvGrpSpPr/>
            <p:nvPr/>
          </p:nvGrpSpPr>
          <p:grpSpPr>
            <a:xfrm>
              <a:off x="3707904" y="2946430"/>
              <a:ext cx="1656184" cy="338554"/>
              <a:chOff x="2051720" y="2946430"/>
              <a:chExt cx="1656184" cy="338554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2987824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2051720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2946430"/>
                <a:ext cx="4554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6" name="Group 82"/>
            <p:cNvGrpSpPr/>
            <p:nvPr/>
          </p:nvGrpSpPr>
          <p:grpSpPr>
            <a:xfrm>
              <a:off x="5364088" y="2946430"/>
              <a:ext cx="1656184" cy="338554"/>
              <a:chOff x="2051720" y="2946430"/>
              <a:chExt cx="1656184" cy="338554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>
                <a:off x="2987824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2051720" y="3140968"/>
                <a:ext cx="72008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2946430"/>
                <a:ext cx="4554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n</a:t>
                </a:r>
                <a:endParaRPr lang="en-US" sz="16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827584" y="3585209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05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" y="3601336"/>
            <a:ext cx="280006" cy="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Arrow Connector 108"/>
          <p:cNvCxnSpPr/>
          <p:nvPr/>
        </p:nvCxnSpPr>
        <p:spPr>
          <a:xfrm>
            <a:off x="2627784" y="3049215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211960" y="3049215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940152" y="3049215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23"/>
          <p:cNvGrpSpPr/>
          <p:nvPr/>
        </p:nvGrpSpPr>
        <p:grpSpPr>
          <a:xfrm>
            <a:off x="1043608" y="3337247"/>
            <a:ext cx="5680248" cy="811833"/>
            <a:chOff x="1043608" y="3913311"/>
            <a:chExt cx="5680248" cy="811833"/>
          </a:xfrm>
        </p:grpSpPr>
        <p:grpSp>
          <p:nvGrpSpPr>
            <p:cNvPr id="8" name="Group 105"/>
            <p:cNvGrpSpPr/>
            <p:nvPr/>
          </p:nvGrpSpPr>
          <p:grpSpPr>
            <a:xfrm>
              <a:off x="1043608" y="3913311"/>
              <a:ext cx="5400600" cy="288032"/>
              <a:chOff x="1043608" y="4005064"/>
              <a:chExt cx="5400600" cy="288032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043608" y="4005064"/>
                <a:ext cx="5400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6444208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716016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3131840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043608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22"/>
            <p:cNvGrpSpPr/>
            <p:nvPr/>
          </p:nvGrpSpPr>
          <p:grpSpPr>
            <a:xfrm>
              <a:off x="2411760" y="4201343"/>
              <a:ext cx="4312096" cy="523801"/>
              <a:chOff x="2411760" y="4201343"/>
              <a:chExt cx="4312096" cy="52380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11760" y="4221088"/>
                <a:ext cx="93610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95936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45832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4148336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115" name="Straight Arrow Connector 114"/>
          <p:cNvCxnSpPr/>
          <p:nvPr/>
        </p:nvCxnSpPr>
        <p:spPr>
          <a:xfrm>
            <a:off x="2915816" y="412933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2123728" y="4417367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(1 || 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468180" y="412933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196372" y="412933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35896" y="4437112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(2 || 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5436096" y="4437112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(3 || 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275856" y="1196752"/>
            <a:ext cx="21602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Attempt II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251520" y="836712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Warning!!  Simple ideas do not work !!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51720" y="2636912"/>
            <a:ext cx="288032" cy="432048"/>
            <a:chOff x="1619672" y="1700808"/>
            <a:chExt cx="288032" cy="432048"/>
          </a:xfrm>
        </p:grpSpPr>
        <p:sp>
          <p:nvSpPr>
            <p:cNvPr id="11" name="Rectangle 1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07904" y="2636912"/>
            <a:ext cx="288032" cy="432048"/>
            <a:chOff x="1619672" y="1700808"/>
            <a:chExt cx="288032" cy="432048"/>
          </a:xfrm>
        </p:grpSpPr>
        <p:sp>
          <p:nvSpPr>
            <p:cNvPr id="89" name="Rectangle 88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92080" y="2636912"/>
            <a:ext cx="288032" cy="432048"/>
            <a:chOff x="1619672" y="1700808"/>
            <a:chExt cx="288032" cy="432048"/>
          </a:xfrm>
        </p:grpSpPr>
        <p:sp>
          <p:nvSpPr>
            <p:cNvPr id="96" name="Rectangle 95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0" y="4941168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79512" y="5157192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Truncation attack :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503040" y="5538718"/>
            <a:ext cx="8460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A valid (</a:t>
            </a:r>
            <a:r>
              <a:rPr lang="en-US" sz="1400" dirty="0" err="1" smtClean="0">
                <a:sym typeface="Symbol"/>
              </a:rPr>
              <a:t>msg</a:t>
            </a:r>
            <a:r>
              <a:rPr lang="en-US" sz="1400" dirty="0" smtClean="0">
                <a:sym typeface="Symbol"/>
              </a:rPr>
              <a:t>, tag) pair can be generated by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dropping (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msg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tag) blocks from the end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503040" y="5970766"/>
            <a:ext cx="8460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(m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,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 is a valid new (</a:t>
            </a:r>
            <a:r>
              <a:rPr lang="en-US" sz="1400" dirty="0" err="1" smtClean="0">
                <a:sym typeface="Symbol"/>
              </a:rPr>
              <a:t>msg</a:t>
            </a:r>
            <a:r>
              <a:rPr lang="en-US" sz="1400" dirty="0" smtClean="0">
                <a:sym typeface="Symbol"/>
              </a:rPr>
              <a:t>, tag) pair generated from (m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, t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2336068" cy="30777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(m) = t =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5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16" grpId="0"/>
      <p:bldP spid="83" grpId="0"/>
      <p:bldP spid="85" grpId="0"/>
      <p:bldP spid="72" grpId="0"/>
      <p:bldP spid="73" grpId="0"/>
      <p:bldP spid="74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46854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Domain Extension for MAC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79512" y="1772816"/>
            <a:ext cx="9433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Prevent the previous attack by additionally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authenticating message length with each block 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051720" y="2615426"/>
            <a:ext cx="5040560" cy="432048"/>
            <a:chOff x="1979712" y="1772816"/>
            <a:chExt cx="5040560" cy="432048"/>
          </a:xfrm>
        </p:grpSpPr>
        <p:sp>
          <p:nvSpPr>
            <p:cNvPr id="55" name="Rectangle 54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99592" y="2615426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291444" y="2826515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939788" y="358346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05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" y="3599595"/>
            <a:ext cx="280006" cy="6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Arrow Connector 108"/>
          <p:cNvCxnSpPr/>
          <p:nvPr/>
        </p:nvCxnSpPr>
        <p:spPr>
          <a:xfrm>
            <a:off x="2483768" y="3047474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067944" y="3047474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796136" y="3047474"/>
            <a:ext cx="0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23"/>
          <p:cNvGrpSpPr/>
          <p:nvPr/>
        </p:nvGrpSpPr>
        <p:grpSpPr>
          <a:xfrm>
            <a:off x="1187624" y="3335506"/>
            <a:ext cx="5536232" cy="811833"/>
            <a:chOff x="1187624" y="3913311"/>
            <a:chExt cx="5536232" cy="811833"/>
          </a:xfrm>
        </p:grpSpPr>
        <p:grpSp>
          <p:nvGrpSpPr>
            <p:cNvPr id="8" name="Group 105"/>
            <p:cNvGrpSpPr/>
            <p:nvPr/>
          </p:nvGrpSpPr>
          <p:grpSpPr>
            <a:xfrm>
              <a:off x="1187624" y="3913311"/>
              <a:ext cx="5400600" cy="288032"/>
              <a:chOff x="1187624" y="4005064"/>
              <a:chExt cx="5400600" cy="288032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187624" y="4005064"/>
                <a:ext cx="5400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658822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860032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3275856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187624" y="4005064"/>
                <a:ext cx="0" cy="28803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22"/>
            <p:cNvGrpSpPr/>
            <p:nvPr/>
          </p:nvGrpSpPr>
          <p:grpSpPr>
            <a:xfrm>
              <a:off x="2411760" y="4201343"/>
              <a:ext cx="4312096" cy="523801"/>
              <a:chOff x="2411760" y="4201343"/>
              <a:chExt cx="4312096" cy="52380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11760" y="4221088"/>
                <a:ext cx="936104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95936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45832" y="4201343"/>
                <a:ext cx="91440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4148336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Text Box 7"/>
              <p:cNvSpPr txBox="1">
                <a:spLocks noChangeArrowheads="1"/>
              </p:cNvSpPr>
              <p:nvPr/>
            </p:nvSpPr>
            <p:spPr bwMode="auto">
              <a:xfrm>
                <a:off x="5868144" y="4233281"/>
                <a:ext cx="855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Mac</a:t>
                </a:r>
                <a:endParaRPr lang="en-US" sz="2000" baseline="-250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115" name="Straight Arrow Connector 114"/>
          <p:cNvCxnSpPr/>
          <p:nvPr/>
        </p:nvCxnSpPr>
        <p:spPr>
          <a:xfrm>
            <a:off x="2915816" y="4127594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691680" y="4435371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(l </a:t>
            </a:r>
            <a:r>
              <a:rPr lang="en-US" sz="1400" dirty="0">
                <a:sym typeface="Symbol"/>
              </a:rPr>
              <a:t>|| </a:t>
            </a:r>
            <a:r>
              <a:rPr lang="en-US" sz="1400" dirty="0">
                <a:latin typeface="Gigi" pitchFamily="82" charset="0"/>
                <a:sym typeface="Symbol"/>
              </a:rPr>
              <a:t>1</a:t>
            </a:r>
            <a:r>
              <a:rPr lang="en-US" sz="1400" dirty="0" smtClean="0">
                <a:latin typeface="Gigi" pitchFamily="82" charset="0"/>
                <a:sym typeface="Symbol"/>
              </a:rPr>
              <a:t> || </a:t>
            </a:r>
            <a:r>
              <a:rPr lang="en-US" sz="1400" dirty="0" smtClean="0">
                <a:sym typeface="Symbol"/>
              </a:rPr>
              <a:t>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468180" y="4127594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196372" y="4127594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004048" y="2419147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051720" y="2419147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4220344" y="2275131"/>
            <a:ext cx="78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 = 3n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3635896" y="4435371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(l </a:t>
            </a:r>
            <a:r>
              <a:rPr lang="en-US" sz="1400" dirty="0">
                <a:sym typeface="Symbol"/>
              </a:rPr>
              <a:t>|| </a:t>
            </a:r>
            <a:r>
              <a:rPr lang="en-US" sz="1400" dirty="0">
                <a:latin typeface="Gigi" pitchFamily="82" charset="0"/>
                <a:sym typeface="Symbol"/>
              </a:rPr>
              <a:t>2</a:t>
            </a:r>
            <a:r>
              <a:rPr lang="en-US" sz="1400" dirty="0" smtClean="0">
                <a:latin typeface="Gigi" pitchFamily="82" charset="0"/>
                <a:sym typeface="Symbol"/>
              </a:rPr>
              <a:t> || </a:t>
            </a:r>
            <a:r>
              <a:rPr lang="en-US" sz="1400" dirty="0" smtClean="0">
                <a:sym typeface="Symbol"/>
              </a:rPr>
              <a:t>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9" name="Text Box 7"/>
          <p:cNvSpPr txBox="1">
            <a:spLocks noChangeArrowheads="1"/>
          </p:cNvSpPr>
          <p:nvPr/>
        </p:nvSpPr>
        <p:spPr bwMode="auto">
          <a:xfrm>
            <a:off x="5580112" y="4435371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= 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(l </a:t>
            </a:r>
            <a:r>
              <a:rPr lang="en-US" sz="1400" dirty="0">
                <a:sym typeface="Symbol"/>
              </a:rPr>
              <a:t>|| </a:t>
            </a:r>
            <a:r>
              <a:rPr lang="en-US" sz="1400" dirty="0">
                <a:latin typeface="Gigi" pitchFamily="82" charset="0"/>
                <a:sym typeface="Symbol"/>
              </a:rPr>
              <a:t>3</a:t>
            </a:r>
            <a:r>
              <a:rPr lang="en-US" sz="1400" dirty="0" smtClean="0">
                <a:latin typeface="Gigi" pitchFamily="82" charset="0"/>
                <a:sym typeface="Symbol"/>
              </a:rPr>
              <a:t> || </a:t>
            </a:r>
            <a:r>
              <a:rPr lang="en-US" sz="1400" dirty="0" smtClean="0">
                <a:sym typeface="Symbol"/>
              </a:rPr>
              <a:t>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275856" y="1196752"/>
            <a:ext cx="21602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Attempt III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51520" y="836712"/>
            <a:ext cx="8460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Warning!!  Simple ideas do not work !!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339752" y="2635171"/>
            <a:ext cx="288032" cy="432048"/>
            <a:chOff x="1619672" y="1700808"/>
            <a:chExt cx="288032" cy="432048"/>
          </a:xfrm>
        </p:grpSpPr>
        <p:sp>
          <p:nvSpPr>
            <p:cNvPr id="67" name="Rectangle 66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1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95936" y="2635171"/>
            <a:ext cx="288032" cy="432048"/>
            <a:chOff x="1619672" y="1700808"/>
            <a:chExt cx="288032" cy="432048"/>
          </a:xfrm>
        </p:grpSpPr>
        <p:sp>
          <p:nvSpPr>
            <p:cNvPr id="71" name="Rectangle 7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580112" y="2635171"/>
            <a:ext cx="288032" cy="432048"/>
            <a:chOff x="1619672" y="1700808"/>
            <a:chExt cx="288032" cy="432048"/>
          </a:xfrm>
        </p:grpSpPr>
        <p:sp>
          <p:nvSpPr>
            <p:cNvPr id="81" name="Rectangle 8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3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51720" y="2635171"/>
            <a:ext cx="288032" cy="432048"/>
            <a:chOff x="1619672" y="1700808"/>
            <a:chExt cx="288032" cy="432048"/>
          </a:xfrm>
        </p:grpSpPr>
        <p:sp>
          <p:nvSpPr>
            <p:cNvPr id="84" name="Rectangle 83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707904" y="2635171"/>
            <a:ext cx="288032" cy="432048"/>
            <a:chOff x="1619672" y="1700808"/>
            <a:chExt cx="288032" cy="432048"/>
          </a:xfrm>
        </p:grpSpPr>
        <p:sp>
          <p:nvSpPr>
            <p:cNvPr id="87" name="Rectangle 86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292080" y="2635171"/>
            <a:ext cx="288032" cy="432048"/>
            <a:chOff x="1619672" y="1700808"/>
            <a:chExt cx="288032" cy="432048"/>
          </a:xfrm>
        </p:grpSpPr>
        <p:sp>
          <p:nvSpPr>
            <p:cNvPr id="91" name="Rectangle 90"/>
            <p:cNvSpPr/>
            <p:nvPr/>
          </p:nvSpPr>
          <p:spPr>
            <a:xfrm>
              <a:off x="1619672" y="1700808"/>
              <a:ext cx="288032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1619673" y="1772816"/>
              <a:ext cx="28803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l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0" y="213111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4939427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79512" y="5157192"/>
            <a:ext cx="9433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Mix-and-match attack :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39552" y="551723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Suppose attacker learns (m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,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and (m’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m’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m’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, t’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t’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t’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where (m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= (m’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m’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m’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        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39552" y="6146140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Then  (m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m’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m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,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t’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is a valid, new (message, tag) pair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2336068" cy="30777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Mac</a:t>
            </a:r>
            <a:r>
              <a:rPr lang="en-US" sz="1400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(m) = t = t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|| t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5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16" grpId="0"/>
      <p:bldP spid="128" grpId="0"/>
      <p:bldP spid="129" grpId="0"/>
      <p:bldP spid="75" grpId="0"/>
      <p:bldP spid="76" grpId="0"/>
      <p:bldP spid="78" grpId="0"/>
      <p:bldP spid="79" grpId="0" animBg="1"/>
      <p:bldP spid="7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59308</TotalTime>
  <Words>2673</Words>
  <Application>Microsoft Macintosh PowerPoint</Application>
  <PresentationFormat>On-screen Show (4:3)</PresentationFormat>
  <Paragraphs>384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3859</cp:revision>
  <dcterms:created xsi:type="dcterms:W3CDTF">2003-02-23T15:18:48Z</dcterms:created>
  <dcterms:modified xsi:type="dcterms:W3CDTF">2015-03-16T05:43:05Z</dcterms:modified>
</cp:coreProperties>
</file>