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26"/>
  </p:notesMasterIdLst>
  <p:handoutMasterIdLst>
    <p:handoutMasterId r:id="rId27"/>
  </p:handoutMasterIdLst>
  <p:sldIdLst>
    <p:sldId id="1678" r:id="rId2"/>
    <p:sldId id="1679" r:id="rId3"/>
    <p:sldId id="1705" r:id="rId4"/>
    <p:sldId id="1706" r:id="rId5"/>
    <p:sldId id="1707" r:id="rId6"/>
    <p:sldId id="1708" r:id="rId7"/>
    <p:sldId id="1709" r:id="rId8"/>
    <p:sldId id="1710" r:id="rId9"/>
    <p:sldId id="1711" r:id="rId10"/>
    <p:sldId id="1712" r:id="rId11"/>
    <p:sldId id="1713" r:id="rId12"/>
    <p:sldId id="1667" r:id="rId13"/>
    <p:sldId id="1668" r:id="rId14"/>
    <p:sldId id="1669" r:id="rId15"/>
    <p:sldId id="1670" r:id="rId16"/>
    <p:sldId id="1671" r:id="rId17"/>
    <p:sldId id="1672" r:id="rId18"/>
    <p:sldId id="1673" r:id="rId19"/>
    <p:sldId id="1674" r:id="rId20"/>
    <p:sldId id="1675" r:id="rId21"/>
    <p:sldId id="1676" r:id="rId22"/>
    <p:sldId id="1677" r:id="rId23"/>
    <p:sldId id="1680" r:id="rId24"/>
    <p:sldId id="1567" r:id="rId25"/>
  </p:sldIdLst>
  <p:sldSz cx="9144000" cy="6858000" type="screen4x3"/>
  <p:notesSz cx="6858000" cy="9144000"/>
  <p:custDataLst>
    <p:tags r:id="rId29"/>
  </p:custDataLst>
  <p:defaultTextStyle>
    <a:defPPr>
      <a:defRPr lang="da-DK"/>
    </a:defPPr>
    <a:lvl1pPr algn="l" rtl="0" fontAlgn="base">
      <a:spcBef>
        <a:spcPct val="0"/>
      </a:spcBef>
      <a:spcAft>
        <a:spcPct val="0"/>
      </a:spcAft>
      <a:defRPr kern="1200">
        <a:solidFill>
          <a:schemeClr val="tx1"/>
        </a:solidFill>
        <a:latin typeface="Comic Sans MS" pitchFamily="66" charset="0"/>
        <a:ea typeface="+mn-ea"/>
        <a:cs typeface="Arial" charset="0"/>
      </a:defRPr>
    </a:lvl1pPr>
    <a:lvl2pPr marL="457200" algn="l" rtl="0" fontAlgn="base">
      <a:spcBef>
        <a:spcPct val="0"/>
      </a:spcBef>
      <a:spcAft>
        <a:spcPct val="0"/>
      </a:spcAft>
      <a:defRPr kern="1200">
        <a:solidFill>
          <a:schemeClr val="tx1"/>
        </a:solidFill>
        <a:latin typeface="Comic Sans MS" pitchFamily="66" charset="0"/>
        <a:ea typeface="+mn-ea"/>
        <a:cs typeface="Arial" charset="0"/>
      </a:defRPr>
    </a:lvl2pPr>
    <a:lvl3pPr marL="914400" algn="l" rtl="0" fontAlgn="base">
      <a:spcBef>
        <a:spcPct val="0"/>
      </a:spcBef>
      <a:spcAft>
        <a:spcPct val="0"/>
      </a:spcAft>
      <a:defRPr kern="1200">
        <a:solidFill>
          <a:schemeClr val="tx1"/>
        </a:solidFill>
        <a:latin typeface="Comic Sans MS" pitchFamily="66" charset="0"/>
        <a:ea typeface="+mn-ea"/>
        <a:cs typeface="Arial" charset="0"/>
      </a:defRPr>
    </a:lvl3pPr>
    <a:lvl4pPr marL="1371600" algn="l" rtl="0" fontAlgn="base">
      <a:spcBef>
        <a:spcPct val="0"/>
      </a:spcBef>
      <a:spcAft>
        <a:spcPct val="0"/>
      </a:spcAft>
      <a:defRPr kern="1200">
        <a:solidFill>
          <a:schemeClr val="tx1"/>
        </a:solidFill>
        <a:latin typeface="Comic Sans MS" pitchFamily="66" charset="0"/>
        <a:ea typeface="+mn-ea"/>
        <a:cs typeface="Arial" charset="0"/>
      </a:defRPr>
    </a:lvl4pPr>
    <a:lvl5pPr marL="1828800" algn="l" rtl="0" fontAlgn="base">
      <a:spcBef>
        <a:spcPct val="0"/>
      </a:spcBef>
      <a:spcAft>
        <a:spcPct val="0"/>
      </a:spcAft>
      <a:defRPr kern="1200">
        <a:solidFill>
          <a:schemeClr val="tx1"/>
        </a:solidFill>
        <a:latin typeface="Comic Sans MS" pitchFamily="66" charset="0"/>
        <a:ea typeface="+mn-ea"/>
        <a:cs typeface="Arial" charset="0"/>
      </a:defRPr>
    </a:lvl5pPr>
    <a:lvl6pPr marL="2286000" algn="l" defTabSz="914400" rtl="0" eaLnBrk="1" latinLnBrk="0" hangingPunct="1">
      <a:defRPr kern="1200">
        <a:solidFill>
          <a:schemeClr val="tx1"/>
        </a:solidFill>
        <a:latin typeface="Comic Sans MS" pitchFamily="66" charset="0"/>
        <a:ea typeface="+mn-ea"/>
        <a:cs typeface="Arial" charset="0"/>
      </a:defRPr>
    </a:lvl6pPr>
    <a:lvl7pPr marL="2743200" algn="l" defTabSz="914400" rtl="0" eaLnBrk="1" latinLnBrk="0" hangingPunct="1">
      <a:defRPr kern="1200">
        <a:solidFill>
          <a:schemeClr val="tx1"/>
        </a:solidFill>
        <a:latin typeface="Comic Sans MS" pitchFamily="66" charset="0"/>
        <a:ea typeface="+mn-ea"/>
        <a:cs typeface="Arial" charset="0"/>
      </a:defRPr>
    </a:lvl7pPr>
    <a:lvl8pPr marL="3200400" algn="l" defTabSz="914400" rtl="0" eaLnBrk="1" latinLnBrk="0" hangingPunct="1">
      <a:defRPr kern="1200">
        <a:solidFill>
          <a:schemeClr val="tx1"/>
        </a:solidFill>
        <a:latin typeface="Comic Sans MS" pitchFamily="66" charset="0"/>
        <a:ea typeface="+mn-ea"/>
        <a:cs typeface="Arial" charset="0"/>
      </a:defRPr>
    </a:lvl8pPr>
    <a:lvl9pPr marL="3657600" algn="l" defTabSz="914400" rtl="0" eaLnBrk="1" latinLnBrk="0" hangingPunct="1">
      <a:defRPr kern="1200">
        <a:solidFill>
          <a:schemeClr val="tx1"/>
        </a:solidFill>
        <a:latin typeface="Comic Sans MS" pitchFamily="66"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00"/>
    <a:srgbClr val="00FF00"/>
    <a:srgbClr val="5E1EFE"/>
    <a:srgbClr val="D2F5FA"/>
    <a:srgbClr val="FFFF99"/>
    <a:srgbClr val="0BC1E5"/>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705" autoAdjust="0"/>
  </p:normalViewPr>
  <p:slideViewPr>
    <p:cSldViewPr>
      <p:cViewPr>
        <p:scale>
          <a:sx n="82" d="100"/>
          <a:sy n="82" d="100"/>
        </p:scale>
        <p:origin x="-1696" y="-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handoutMaster" Target="handoutMasters/handoutMaster1.xml"/><Relationship Id="rId28" Type="http://schemas.openxmlformats.org/officeDocument/2006/relationships/printerSettings" Target="printerSettings/printerSettings1.bin"/><Relationship Id="rId29" Type="http://schemas.openxmlformats.org/officeDocument/2006/relationships/tags" Target="tags/tag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US" dirty="0"/>
          </a:p>
        </p:txBody>
      </p:sp>
      <p:sp>
        <p:nvSpPr>
          <p:cNvPr id="7065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US" dirty="0"/>
          </a:p>
        </p:txBody>
      </p:sp>
      <p:sp>
        <p:nvSpPr>
          <p:cNvPr id="7066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US" dirty="0"/>
          </a:p>
        </p:txBody>
      </p:sp>
      <p:sp>
        <p:nvSpPr>
          <p:cNvPr id="7066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C5839263-9DDA-4CCE-AF24-D11137AE07BD}" type="slidenum">
              <a:rPr lang="en-US"/>
              <a:pPr>
                <a:defRPr/>
              </a:pPr>
              <a:t>‹#›</a:t>
            </a:fld>
            <a:endParaRPr lang="en-US" dirty="0"/>
          </a:p>
        </p:txBody>
      </p:sp>
    </p:spTree>
    <p:extLst>
      <p:ext uri="{BB962C8B-B14F-4D97-AF65-F5344CB8AC3E}">
        <p14:creationId xmlns:p14="http://schemas.microsoft.com/office/powerpoint/2010/main" val="26414416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US" dirty="0"/>
          </a:p>
        </p:txBody>
      </p:sp>
      <p:sp>
        <p:nvSpPr>
          <p:cNvPr id="7168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US" dirty="0"/>
          </a:p>
        </p:txBody>
      </p:sp>
      <p:sp>
        <p:nvSpPr>
          <p:cNvPr id="307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16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68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US" dirty="0"/>
          </a:p>
        </p:txBody>
      </p:sp>
      <p:sp>
        <p:nvSpPr>
          <p:cNvPr id="7168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E7C25EEE-4BCE-413B-8940-4EDB5DBCCA2C}" type="slidenum">
              <a:rPr lang="en-US"/>
              <a:pPr>
                <a:defRPr/>
              </a:pPr>
              <a:t>‹#›</a:t>
            </a:fld>
            <a:endParaRPr lang="en-US" dirty="0"/>
          </a:p>
        </p:txBody>
      </p:sp>
    </p:spTree>
    <p:extLst>
      <p:ext uri="{BB962C8B-B14F-4D97-AF65-F5344CB8AC3E}">
        <p14:creationId xmlns:p14="http://schemas.microsoft.com/office/powerpoint/2010/main" val="13257061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p:txBody>
          <a:bodyPr/>
          <a:lstStyle/>
          <a:p>
            <a:pPr>
              <a:defRPr/>
            </a:pPr>
            <a:fld id="{618D1FDF-24C4-45F7-A355-015FA042EF3D}" type="slidenum">
              <a:rPr lang="en-US" smtClean="0"/>
              <a:pPr>
                <a:defRPr/>
              </a:pPr>
              <a:t>1</a:t>
            </a:fld>
            <a:endParaRPr lang="en-US" dirty="0"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10</a:t>
            </a:fld>
            <a:endParaRPr lang="en-US" dirty="0"/>
          </a:p>
        </p:txBody>
      </p:sp>
      <p:sp>
        <p:nvSpPr>
          <p:cNvPr id="72707" name="Rectangle 2"/>
          <p:cNvSpPr>
            <a:spLocks noGrp="1" noRot="1" noChangeAspect="1" noChangeArrowheads="1" noTextEdit="1"/>
          </p:cNvSpPr>
          <p:nvPr>
            <p:ph type="sldImg"/>
          </p:nvPr>
        </p:nvSpPr>
        <p:spPr>
          <a:xfrm>
            <a:off x="1143000" y="685800"/>
            <a:ext cx="4572000" cy="3429000"/>
          </a:xfrm>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11</a:t>
            </a:fld>
            <a:endParaRPr lang="en-US" dirty="0"/>
          </a:p>
        </p:txBody>
      </p:sp>
      <p:sp>
        <p:nvSpPr>
          <p:cNvPr id="72707" name="Rectangle 2"/>
          <p:cNvSpPr>
            <a:spLocks noGrp="1" noRot="1" noChangeAspect="1" noChangeArrowheads="1" noTextEdit="1"/>
          </p:cNvSpPr>
          <p:nvPr>
            <p:ph type="sldImg"/>
          </p:nvPr>
        </p:nvSpPr>
        <p:spPr>
          <a:xfrm>
            <a:off x="1143000" y="685800"/>
            <a:ext cx="4572000" cy="3429000"/>
          </a:xfrm>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12</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13</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14</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15</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16</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r>
              <a:rPr lang="en-US" dirty="0" smtClean="0">
                <a:latin typeface="Arial" pitchFamily="34" charset="0"/>
              </a:rPr>
              <a:t>We have specific</a:t>
            </a:r>
            <a:r>
              <a:rPr lang="en-US" baseline="0" dirty="0" smtClean="0">
                <a:latin typeface="Arial" pitchFamily="34" charset="0"/>
              </a:rPr>
              <a:t> example where this approach leads to insecure protocol. So generically we can not build secure AE using this approach. With specific instantiation you have to prove separately which may be cumbersome.. </a:t>
            </a:r>
            <a:endParaRPr lang="en-US" dirty="0" smtClean="0">
              <a:latin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17</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18</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19</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2</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20</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21</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22</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23</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24</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3</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4</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5</a:t>
            </a:fld>
            <a:endParaRPr lang="en-US" dirty="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6</a:t>
            </a:fld>
            <a:endParaRPr lang="en-US" dirty="0"/>
          </a:p>
        </p:txBody>
      </p:sp>
      <p:sp>
        <p:nvSpPr>
          <p:cNvPr id="72707" name="Rectangle 2"/>
          <p:cNvSpPr>
            <a:spLocks noGrp="1" noRot="1" noChangeAspect="1" noChangeArrowheads="1" noTextEdit="1"/>
          </p:cNvSpPr>
          <p:nvPr>
            <p:ph type="sldImg"/>
          </p:nvPr>
        </p:nvSpPr>
        <p:spPr>
          <a:xfrm>
            <a:off x="1143000" y="685800"/>
            <a:ext cx="4572000" cy="3429000"/>
          </a:xfrm>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7</a:t>
            </a:fld>
            <a:endParaRPr lang="en-US" dirty="0"/>
          </a:p>
        </p:txBody>
      </p:sp>
      <p:sp>
        <p:nvSpPr>
          <p:cNvPr id="72707" name="Rectangle 2"/>
          <p:cNvSpPr>
            <a:spLocks noGrp="1" noRot="1" noChangeAspect="1" noChangeArrowheads="1" noTextEdit="1"/>
          </p:cNvSpPr>
          <p:nvPr>
            <p:ph type="sldImg"/>
          </p:nvPr>
        </p:nvSpPr>
        <p:spPr>
          <a:xfrm>
            <a:off x="1143000" y="685800"/>
            <a:ext cx="4572000" cy="3429000"/>
          </a:xfrm>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8</a:t>
            </a:fld>
            <a:endParaRPr lang="en-US" dirty="0"/>
          </a:p>
        </p:txBody>
      </p:sp>
      <p:sp>
        <p:nvSpPr>
          <p:cNvPr id="72707" name="Rectangle 2"/>
          <p:cNvSpPr>
            <a:spLocks noGrp="1" noRot="1" noChangeAspect="1" noChangeArrowheads="1" noTextEdit="1"/>
          </p:cNvSpPr>
          <p:nvPr>
            <p:ph type="sldImg"/>
          </p:nvPr>
        </p:nvSpPr>
        <p:spPr>
          <a:xfrm>
            <a:off x="1143000" y="685800"/>
            <a:ext cx="4572000" cy="3429000"/>
          </a:xfrm>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E0F5BFB-944A-48B4-9A0B-990A84360478}" type="slidenum">
              <a:rPr lang="en-US"/>
              <a:pPr>
                <a:defRPr/>
              </a:pPr>
              <a:t>9</a:t>
            </a:fld>
            <a:endParaRPr lang="en-US" dirty="0"/>
          </a:p>
        </p:txBody>
      </p:sp>
      <p:sp>
        <p:nvSpPr>
          <p:cNvPr id="72707" name="Rectangle 2"/>
          <p:cNvSpPr>
            <a:spLocks noGrp="1" noRot="1" noChangeAspect="1" noChangeArrowheads="1" noTextEdit="1"/>
          </p:cNvSpPr>
          <p:nvPr>
            <p:ph type="sldImg"/>
          </p:nvPr>
        </p:nvSpPr>
        <p:spPr>
          <a:xfrm>
            <a:off x="1143000" y="685800"/>
            <a:ext cx="4572000" cy="3429000"/>
          </a:xfrm>
          <a:ln/>
        </p:spPr>
      </p:sp>
      <p:sp>
        <p:nvSpPr>
          <p:cNvPr id="72708"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8B5A3359-11EB-4731-B29F-79667B0C3371}" type="datetimeFigureOut">
              <a:rPr lang="en-US"/>
              <a:pPr>
                <a:defRPr/>
              </a:pPr>
              <a:t>3/16/15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685E3215-153E-4E3A-A901-ABFB8B1CA5A1}"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79842288-C65C-42B5-B527-1BB7848FDD5A}" type="datetimeFigureOut">
              <a:rPr lang="en-US"/>
              <a:pPr>
                <a:defRPr/>
              </a:pPr>
              <a:t>3/16/15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C090CF6-063B-449F-AF39-BC65D092EF00}"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64C47061-61D3-43A3-8023-D109777AA7BE}" type="datetimeFigureOut">
              <a:rPr lang="en-US"/>
              <a:pPr>
                <a:defRPr/>
              </a:pPr>
              <a:t>3/16/15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9CD7EB6-CDC5-43FD-BFD3-395C88D5C723}"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p:txBody>
          <a:bodyPr/>
          <a:lstStyle>
            <a:lvl1pPr>
              <a:defRPr/>
            </a:lvl1pPr>
          </a:lstStyle>
          <a:p>
            <a:pPr>
              <a:defRPr/>
            </a:pPr>
            <a:endParaRPr lang="en-US" dirty="0"/>
          </a:p>
        </p:txBody>
      </p:sp>
      <p:sp>
        <p:nvSpPr>
          <p:cNvPr id="4" name="Footer Placeholder 3"/>
          <p:cNvSpPr>
            <a:spLocks noGrp="1"/>
          </p:cNvSpPr>
          <p:nvPr>
            <p:ph type="ftr" sz="quarter" idx="11"/>
          </p:nvPr>
        </p:nvSpPr>
        <p:spPr/>
        <p:txBody>
          <a:bodyPr/>
          <a:lstStyle>
            <a:lvl1pPr>
              <a:defRPr/>
            </a:lvl1pPr>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pPr>
              <a:defRPr/>
            </a:pPr>
            <a:fld id="{A210B1BB-E12E-441C-BC6A-ECF78AA782CB}"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173B0B97-7303-4917-91CF-6FCA7C9DCFC2}" type="datetimeFigureOut">
              <a:rPr lang="en-US"/>
              <a:pPr>
                <a:defRPr/>
              </a:pPr>
              <a:t>3/16/15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D16BBA9-4B45-4292-A544-67C8E2D87855}"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E560B10F-D82A-4A81-AD91-30E4EB1BEDE0}" type="datetimeFigureOut">
              <a:rPr lang="en-US"/>
              <a:pPr>
                <a:defRPr/>
              </a:pPr>
              <a:t>3/16/15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1911792-1717-47F0-BD5D-A0E0C3487CE5}"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23C165E8-80A2-4B7A-AFA7-F91C3DD16707}" type="datetimeFigureOut">
              <a:rPr lang="en-US"/>
              <a:pPr>
                <a:defRPr/>
              </a:pPr>
              <a:t>3/16/15</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018BA6C7-B263-4F84-83FA-F561BF0787DE}"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5517BB4E-8BF2-463D-9419-22C31739A37F}" type="datetimeFigureOut">
              <a:rPr lang="en-US"/>
              <a:pPr>
                <a:defRPr/>
              </a:pPr>
              <a:t>3/16/15</a:t>
            </a:fld>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2EDE0EC0-6463-47D0-8938-6DCBECA8C9E2}"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D4048503-98C4-472A-B5A7-8E4E5AAC44D1}" type="datetimeFigureOut">
              <a:rPr lang="en-US"/>
              <a:pPr>
                <a:defRPr/>
              </a:pPr>
              <a:t>3/16/15</a:t>
            </a:fld>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34241976-2E34-413D-BF40-6B1BB9955E62}"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FC7879E3-F661-467D-8B80-C52D0D5E8D14}" type="datetimeFigureOut">
              <a:rPr lang="en-US"/>
              <a:pPr>
                <a:defRPr/>
              </a:pPr>
              <a:t>3/16/15</a:t>
            </a:fld>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A5D18862-AB8E-40C7-A972-72DB392E53C1}"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412E40F5-4848-44A3-88FA-5ADD6BFC28F7}" type="datetimeFigureOut">
              <a:rPr lang="en-US"/>
              <a:pPr>
                <a:defRPr/>
              </a:pPr>
              <a:t>3/16/15</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15334D9-8BBE-4260-AF18-FE816C34A5E9}"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BCA7F7E1-3FE7-418E-AD12-51E5F0BD8E19}" type="datetimeFigureOut">
              <a:rPr lang="en-US"/>
              <a:pPr>
                <a:defRPr/>
              </a:pPr>
              <a:t>3/16/15</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D0D17F0-CB02-456E-9D9A-E773A8B70868}"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963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fld id="{0BD5FFC5-2339-4D21-A8BE-CB89004398DE}" type="datetimeFigureOut">
              <a:rPr lang="en-US"/>
              <a:pPr>
                <a:defRPr/>
              </a:pPr>
              <a:t>3/16/15</a:t>
            </a:fld>
            <a:endParaRPr lang="en-US" dirty="0"/>
          </a:p>
        </p:txBody>
      </p:sp>
      <p:sp>
        <p:nvSpPr>
          <p:cNvPr id="696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dirty="0"/>
          </a:p>
        </p:txBody>
      </p:sp>
      <p:sp>
        <p:nvSpPr>
          <p:cNvPr id="6963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6ED15D35-8EA9-40A1-BB85-63C4DE870AD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15" r:id="rId1"/>
    <p:sldLayoutId id="2147483816" r:id="rId2"/>
    <p:sldLayoutId id="2147483817" r:id="rId3"/>
    <p:sldLayoutId id="2147483818" r:id="rId4"/>
    <p:sldLayoutId id="2147483819" r:id="rId5"/>
    <p:sldLayoutId id="2147483820" r:id="rId6"/>
    <p:sldLayoutId id="2147483821" r:id="rId7"/>
    <p:sldLayoutId id="2147483822" r:id="rId8"/>
    <p:sldLayoutId id="2147483823" r:id="rId9"/>
    <p:sldLayoutId id="2147483824" r:id="rId10"/>
    <p:sldLayoutId id="2147483825" r:id="rId11"/>
    <p:sldLayoutId id="214748382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1.png"/><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1.png"/><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1.png"/><Relationship Id="rId6" Type="http://schemas.openxmlformats.org/officeDocument/2006/relationships/image" Target="../media/image2.png"/><Relationship Id="rId7" Type="http://schemas.openxmlformats.org/officeDocument/2006/relationships/image" Target="../media/image5.png"/><Relationship Id="rId1" Type="http://schemas.openxmlformats.org/officeDocument/2006/relationships/slideLayout" Target="../slideLayouts/slideLayout1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1.png"/><Relationship Id="rId6" Type="http://schemas.openxmlformats.org/officeDocument/2006/relationships/image" Target="../media/image2.png"/><Relationship Id="rId7" Type="http://schemas.openxmlformats.org/officeDocument/2006/relationships/image" Target="../media/image5.png"/><Relationship Id="rId1" Type="http://schemas.openxmlformats.org/officeDocument/2006/relationships/slideLayout" Target="../slideLayouts/slideLayout1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1.xml"/><Relationship Id="rId3" Type="http://schemas.openxmlformats.org/officeDocument/2006/relationships/image" Target="../media/image3.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4.xml"/><Relationship Id="rId3"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1.png"/><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1.png"/><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1.png"/><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1.png"/><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971600" y="332656"/>
            <a:ext cx="7772400" cy="1470025"/>
          </a:xfrm>
        </p:spPr>
        <p:txBody>
          <a:bodyPr/>
          <a:lstStyle/>
          <a:p>
            <a:r>
              <a:rPr lang="en-US" dirty="0" smtClean="0">
                <a:solidFill>
                  <a:srgbClr val="008000"/>
                </a:solidFill>
                <a:latin typeface="Comic Sans MS"/>
                <a:cs typeface="Comic Sans MS"/>
              </a:rPr>
              <a:t>Cryptography</a:t>
            </a:r>
            <a:endParaRPr lang="en-US" dirty="0">
              <a:solidFill>
                <a:srgbClr val="008000"/>
              </a:solidFill>
              <a:latin typeface="Comic Sans MS"/>
              <a:cs typeface="Comic Sans MS"/>
            </a:endParaRPr>
          </a:p>
        </p:txBody>
      </p:sp>
      <p:sp>
        <p:nvSpPr>
          <p:cNvPr id="4" name="Subtitle 3"/>
          <p:cNvSpPr>
            <a:spLocks noGrp="1"/>
          </p:cNvSpPr>
          <p:nvPr>
            <p:ph type="subTitle" idx="1"/>
          </p:nvPr>
        </p:nvSpPr>
        <p:spPr>
          <a:xfrm>
            <a:off x="1371600" y="2518048"/>
            <a:ext cx="6400800" cy="982960"/>
          </a:xfrm>
        </p:spPr>
        <p:txBody>
          <a:bodyPr/>
          <a:lstStyle/>
          <a:p>
            <a:r>
              <a:rPr lang="en-US" dirty="0" smtClean="0">
                <a:solidFill>
                  <a:srgbClr val="0000FF"/>
                </a:solidFill>
                <a:latin typeface="Comic Sans MS"/>
                <a:cs typeface="Comic Sans MS"/>
              </a:rPr>
              <a:t>Lecture </a:t>
            </a:r>
            <a:r>
              <a:rPr lang="en-US" dirty="0">
                <a:solidFill>
                  <a:srgbClr val="0000FF"/>
                </a:solidFill>
                <a:latin typeface="Comic Sans MS"/>
                <a:cs typeface="Comic Sans MS"/>
              </a:rPr>
              <a:t>6</a:t>
            </a:r>
            <a:endParaRPr lang="en-US" dirty="0" smtClean="0">
              <a:solidFill>
                <a:srgbClr val="0000FF"/>
              </a:solidFill>
              <a:latin typeface="Comic Sans MS"/>
              <a:cs typeface="Comic Sans MS"/>
            </a:endParaRPr>
          </a:p>
          <a:p>
            <a:endParaRPr lang="en-US" dirty="0">
              <a:solidFill>
                <a:srgbClr val="0000FF"/>
              </a:solidFill>
              <a:latin typeface="Comic Sans MS"/>
              <a:cs typeface="Comic Sans MS"/>
            </a:endParaRPr>
          </a:p>
          <a:p>
            <a:endParaRPr lang="en-US" dirty="0" smtClean="0">
              <a:solidFill>
                <a:srgbClr val="0000FF"/>
              </a:solidFill>
              <a:latin typeface="Comic Sans MS"/>
              <a:cs typeface="Comic Sans MS"/>
            </a:endParaRPr>
          </a:p>
          <a:p>
            <a:r>
              <a:rPr lang="en-US" dirty="0" err="1" smtClean="0">
                <a:solidFill>
                  <a:srgbClr val="0000FF"/>
                </a:solidFill>
                <a:latin typeface="Comic Sans MS"/>
                <a:cs typeface="Comic Sans MS"/>
              </a:rPr>
              <a:t>Arpita</a:t>
            </a:r>
            <a:r>
              <a:rPr lang="en-US" dirty="0" smtClean="0">
                <a:solidFill>
                  <a:srgbClr val="0000FF"/>
                </a:solidFill>
                <a:latin typeface="Comic Sans MS"/>
                <a:cs typeface="Comic Sans MS"/>
              </a:rPr>
              <a:t> </a:t>
            </a:r>
            <a:r>
              <a:rPr lang="en-US" dirty="0" err="1" smtClean="0">
                <a:solidFill>
                  <a:srgbClr val="0000FF"/>
                </a:solidFill>
                <a:latin typeface="Comic Sans MS"/>
                <a:cs typeface="Comic Sans MS"/>
              </a:rPr>
              <a:t>Patra</a:t>
            </a:r>
            <a:endParaRPr lang="en-US" dirty="0">
              <a:solidFill>
                <a:srgbClr val="0000FF"/>
              </a:solidFill>
              <a:latin typeface="Comic Sans MS"/>
              <a:cs typeface="Comic Sans MS"/>
            </a:endParaRPr>
          </a:p>
        </p:txBody>
      </p:sp>
    </p:spTree>
    <p:extLst>
      <p:ext uri="{BB962C8B-B14F-4D97-AF65-F5344CB8AC3E}">
        <p14:creationId xmlns:p14="http://schemas.microsoft.com/office/powerpoint/2010/main" val="161755598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323528" y="-27384"/>
            <a:ext cx="8712968" cy="504056"/>
          </a:xfrm>
          <a:prstGeom prst="rect">
            <a:avLst/>
          </a:prstGeom>
        </p:spPr>
        <p:txBody>
          <a:bodyPr/>
          <a:lstStyle/>
          <a:p>
            <a:pPr algn="ctr">
              <a:defRPr/>
            </a:pPr>
            <a:r>
              <a:rPr lang="en-US" sz="2800" kern="0" dirty="0" smtClean="0">
                <a:solidFill>
                  <a:srgbClr val="009900"/>
                </a:solidFill>
                <a:ea typeface="+mj-ea"/>
                <a:cs typeface="+mj-cs"/>
              </a:rPr>
              <a:t>Authenticated Encryption </a:t>
            </a:r>
            <a:r>
              <a:rPr lang="en-US" sz="2800" kern="0" dirty="0" smtClean="0">
                <a:solidFill>
                  <a:srgbClr val="009900"/>
                </a:solidFill>
                <a:ea typeface="+mj-ea"/>
                <a:cs typeface="+mj-cs"/>
                <a:sym typeface="Symbol"/>
              </a:rPr>
              <a:t> CCA-security</a:t>
            </a:r>
            <a:endParaRPr lang="en-US" sz="2800" kern="0" dirty="0">
              <a:solidFill>
                <a:srgbClr val="009900"/>
              </a:solidFill>
              <a:ea typeface="+mj-ea"/>
              <a:cs typeface="+mj-cs"/>
            </a:endParaRPr>
          </a:p>
        </p:txBody>
      </p:sp>
      <p:sp>
        <p:nvSpPr>
          <p:cNvPr id="10" name="Text Box 7"/>
          <p:cNvSpPr txBox="1">
            <a:spLocks noChangeArrowheads="1"/>
          </p:cNvSpPr>
          <p:nvPr/>
        </p:nvSpPr>
        <p:spPr bwMode="auto">
          <a:xfrm>
            <a:off x="35496" y="548680"/>
            <a:ext cx="8856984" cy="523220"/>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400" dirty="0" smtClean="0">
                <a:sym typeface="Symbol"/>
              </a:rPr>
              <a:t>For simplicity and without loss of generality, we assume that the </a:t>
            </a:r>
            <a:r>
              <a:rPr lang="en-US" sz="1400" dirty="0" smtClean="0">
                <a:solidFill>
                  <a:srgbClr val="0000FF"/>
                </a:solidFill>
                <a:sym typeface="Symbol"/>
              </a:rPr>
              <a:t>attacker queries decryption oracle for </a:t>
            </a:r>
            <a:r>
              <a:rPr lang="en-US" sz="1400" dirty="0" err="1" smtClean="0">
                <a:solidFill>
                  <a:srgbClr val="0000FF"/>
                </a:solidFill>
                <a:sym typeface="Symbol"/>
              </a:rPr>
              <a:t>ciphertexts</a:t>
            </a:r>
            <a:r>
              <a:rPr lang="en-US" sz="1400" dirty="0" smtClean="0">
                <a:solidFill>
                  <a:srgbClr val="0000FF"/>
                </a:solidFill>
                <a:sym typeface="Symbol"/>
              </a:rPr>
              <a:t> not returned by the encryption oracle</a:t>
            </a:r>
            <a:endParaRPr lang="en-US" sz="1400" baseline="-25000" dirty="0" smtClean="0">
              <a:solidFill>
                <a:srgbClr val="0000FF"/>
              </a:solidFill>
            </a:endParaRPr>
          </a:p>
        </p:txBody>
      </p:sp>
      <p:sp>
        <p:nvSpPr>
          <p:cNvPr id="59" name="Text Box 7"/>
          <p:cNvSpPr txBox="1">
            <a:spLocks noChangeArrowheads="1"/>
          </p:cNvSpPr>
          <p:nvPr/>
        </p:nvSpPr>
        <p:spPr bwMode="auto">
          <a:xfrm>
            <a:off x="323528" y="1124744"/>
            <a:ext cx="8856984" cy="30777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400" dirty="0" smtClean="0">
                <a:sym typeface="Symbol"/>
              </a:rPr>
              <a:t>Decryption oracle will return plaintexts which attacker already knows for such queries</a:t>
            </a:r>
            <a:endParaRPr lang="en-US" sz="1400" baseline="-25000" dirty="0" smtClean="0">
              <a:solidFill>
                <a:srgbClr val="FF0000"/>
              </a:solidFill>
            </a:endParaRPr>
          </a:p>
        </p:txBody>
      </p:sp>
      <p:grpSp>
        <p:nvGrpSpPr>
          <p:cNvPr id="2" name="Group 102"/>
          <p:cNvGrpSpPr/>
          <p:nvPr/>
        </p:nvGrpSpPr>
        <p:grpSpPr>
          <a:xfrm>
            <a:off x="35496" y="1609055"/>
            <a:ext cx="4248472" cy="2179985"/>
            <a:chOff x="107504" y="1753071"/>
            <a:chExt cx="4248472" cy="2179985"/>
          </a:xfrm>
        </p:grpSpPr>
        <p:grpSp>
          <p:nvGrpSpPr>
            <p:cNvPr id="3" name="Group 48"/>
            <p:cNvGrpSpPr/>
            <p:nvPr/>
          </p:nvGrpSpPr>
          <p:grpSpPr>
            <a:xfrm>
              <a:off x="107504" y="1753071"/>
              <a:ext cx="4248472" cy="2179985"/>
              <a:chOff x="35496" y="1628800"/>
              <a:chExt cx="4248472" cy="2179985"/>
            </a:xfrm>
          </p:grpSpPr>
          <p:sp>
            <p:nvSpPr>
              <p:cNvPr id="54" name="Rectangle 53"/>
              <p:cNvSpPr/>
              <p:nvPr/>
            </p:nvSpPr>
            <p:spPr>
              <a:xfrm>
                <a:off x="35496" y="1628800"/>
                <a:ext cx="4248472" cy="217998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2" name="Straight Connector 61"/>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3"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72" name="Straight Connector 71"/>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3"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75"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78"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79"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81"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0</a:t>
              </a:r>
              <a:r>
                <a:rPr lang="en-US" sz="1400" b="1" dirty="0" smtClean="0">
                  <a:solidFill>
                    <a:srgbClr val="0000FF"/>
                  </a:solidFill>
                  <a:sym typeface="Symbol"/>
                </a:rPr>
                <a:t>)</a:t>
              </a:r>
              <a:endParaRPr lang="en-US" sz="1400" b="1" dirty="0" smtClean="0">
                <a:solidFill>
                  <a:srgbClr val="0000FF"/>
                </a:solidFill>
              </a:endParaRPr>
            </a:p>
          </p:txBody>
        </p:sp>
        <p:sp>
          <p:nvSpPr>
            <p:cNvPr id="8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8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86"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87"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91" name="Straight Connector 90"/>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01"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02"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4" name="Group 124"/>
          <p:cNvGrpSpPr/>
          <p:nvPr/>
        </p:nvGrpSpPr>
        <p:grpSpPr>
          <a:xfrm>
            <a:off x="4860032" y="1609055"/>
            <a:ext cx="4248472" cy="2179985"/>
            <a:chOff x="107504" y="1753071"/>
            <a:chExt cx="4248472" cy="2179985"/>
          </a:xfrm>
        </p:grpSpPr>
        <p:grpSp>
          <p:nvGrpSpPr>
            <p:cNvPr id="5" name="Group 48"/>
            <p:cNvGrpSpPr/>
            <p:nvPr/>
          </p:nvGrpSpPr>
          <p:grpSpPr>
            <a:xfrm>
              <a:off x="107504" y="1753071"/>
              <a:ext cx="4248472" cy="2179985"/>
              <a:chOff x="35496" y="1628800"/>
              <a:chExt cx="4248472" cy="2179985"/>
            </a:xfrm>
          </p:grpSpPr>
          <p:sp>
            <p:nvSpPr>
              <p:cNvPr id="140" name="Rectangle 139"/>
              <p:cNvSpPr/>
              <p:nvPr/>
            </p:nvSpPr>
            <p:spPr>
              <a:xfrm>
                <a:off x="35496" y="1628800"/>
                <a:ext cx="4248472" cy="217998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1" name="Straight Connector 140"/>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2"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127" name="Straight Connector 126"/>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8"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129"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130"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131"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132"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1</a:t>
              </a:r>
              <a:r>
                <a:rPr lang="en-US" sz="1400" b="1" dirty="0" smtClean="0">
                  <a:solidFill>
                    <a:srgbClr val="0000FF"/>
                  </a:solidFill>
                  <a:sym typeface="Symbol"/>
                </a:rPr>
                <a:t>)</a:t>
              </a:r>
              <a:endParaRPr lang="en-US" sz="1400" b="1" dirty="0" smtClean="0">
                <a:solidFill>
                  <a:srgbClr val="0000FF"/>
                </a:solidFill>
              </a:endParaRPr>
            </a:p>
          </p:txBody>
        </p:sp>
        <p:sp>
          <p:nvSpPr>
            <p:cNvPr id="13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13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135"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136"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137" name="Straight Connector 136"/>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38"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39"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6" name="Group 48"/>
          <p:cNvGrpSpPr/>
          <p:nvPr/>
        </p:nvGrpSpPr>
        <p:grpSpPr>
          <a:xfrm>
            <a:off x="35496" y="4077072"/>
            <a:ext cx="4248472" cy="2179985"/>
            <a:chOff x="35496" y="1628800"/>
            <a:chExt cx="4248472" cy="2179985"/>
          </a:xfrm>
        </p:grpSpPr>
        <p:sp>
          <p:nvSpPr>
            <p:cNvPr id="69" name="Rectangle 68"/>
            <p:cNvSpPr/>
            <p:nvPr/>
          </p:nvSpPr>
          <p:spPr>
            <a:xfrm>
              <a:off x="35496" y="1628800"/>
              <a:ext cx="4248472" cy="217998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0" name="Straight Connector 69"/>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1"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52" name="Straight Connector 51"/>
          <p:cNvCxnSpPr/>
          <p:nvPr/>
        </p:nvCxnSpPr>
        <p:spPr>
          <a:xfrm>
            <a:off x="971600" y="4456857"/>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3" name="Text Box 7"/>
          <p:cNvSpPr txBox="1">
            <a:spLocks noChangeArrowheads="1"/>
          </p:cNvSpPr>
          <p:nvPr/>
        </p:nvSpPr>
        <p:spPr bwMode="auto">
          <a:xfrm>
            <a:off x="1030832" y="4168825"/>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55" name="Text Box 7"/>
          <p:cNvSpPr txBox="1">
            <a:spLocks noChangeArrowheads="1"/>
          </p:cNvSpPr>
          <p:nvPr/>
        </p:nvSpPr>
        <p:spPr bwMode="auto">
          <a:xfrm>
            <a:off x="1030832" y="4437112"/>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58" name="Text Box 7"/>
          <p:cNvSpPr txBox="1">
            <a:spLocks noChangeArrowheads="1"/>
          </p:cNvSpPr>
          <p:nvPr/>
        </p:nvSpPr>
        <p:spPr bwMode="auto">
          <a:xfrm>
            <a:off x="1403648" y="5104929"/>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0</a:t>
            </a:r>
            <a:r>
              <a:rPr lang="en-US" sz="1400" b="1" dirty="0" smtClean="0">
                <a:solidFill>
                  <a:srgbClr val="0000FF"/>
                </a:solidFill>
                <a:sym typeface="Symbol"/>
              </a:rPr>
              <a:t>)</a:t>
            </a:r>
            <a:endParaRPr lang="en-US" sz="1400" b="1" dirty="0" smtClean="0">
              <a:solidFill>
                <a:srgbClr val="0000FF"/>
              </a:solidFill>
            </a:endParaRPr>
          </a:p>
        </p:txBody>
      </p:sp>
      <p:sp>
        <p:nvSpPr>
          <p:cNvPr id="60" name="Text Box 7"/>
          <p:cNvSpPr txBox="1">
            <a:spLocks noChangeArrowheads="1"/>
          </p:cNvSpPr>
          <p:nvPr/>
        </p:nvSpPr>
        <p:spPr bwMode="auto">
          <a:xfrm>
            <a:off x="1030832" y="5608985"/>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61" name="Text Box 7"/>
          <p:cNvSpPr txBox="1">
            <a:spLocks noChangeArrowheads="1"/>
          </p:cNvSpPr>
          <p:nvPr/>
        </p:nvSpPr>
        <p:spPr bwMode="auto">
          <a:xfrm>
            <a:off x="1030832" y="5877272"/>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cxnSp>
        <p:nvCxnSpPr>
          <p:cNvPr id="66" name="Straight Connector 65"/>
          <p:cNvCxnSpPr/>
          <p:nvPr/>
        </p:nvCxnSpPr>
        <p:spPr>
          <a:xfrm>
            <a:off x="971600" y="5897017"/>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67" name="Picture 2"/>
          <p:cNvPicPr>
            <a:picLocks noChangeAspect="1" noChangeArrowheads="1"/>
          </p:cNvPicPr>
          <p:nvPr/>
        </p:nvPicPr>
        <p:blipFill>
          <a:blip r:embed="rId3" cstate="print"/>
          <a:srcRect/>
          <a:stretch>
            <a:fillRect/>
          </a:stretch>
        </p:blipFill>
        <p:spPr bwMode="auto">
          <a:xfrm>
            <a:off x="3261219" y="4663009"/>
            <a:ext cx="950741" cy="936104"/>
          </a:xfrm>
          <a:prstGeom prst="rect">
            <a:avLst/>
          </a:prstGeom>
          <a:noFill/>
          <a:ln w="9525">
            <a:noFill/>
            <a:miter lim="800000"/>
            <a:headEnd/>
            <a:tailEnd/>
          </a:ln>
        </p:spPr>
      </p:pic>
      <p:pic>
        <p:nvPicPr>
          <p:cNvPr id="68" name="Picture 3"/>
          <p:cNvPicPr>
            <a:picLocks noChangeAspect="1" noChangeArrowheads="1"/>
          </p:cNvPicPr>
          <p:nvPr/>
        </p:nvPicPr>
        <p:blipFill>
          <a:blip r:embed="rId4" cstate="print"/>
          <a:srcRect/>
          <a:stretch>
            <a:fillRect/>
          </a:stretch>
        </p:blipFill>
        <p:spPr bwMode="auto">
          <a:xfrm>
            <a:off x="107504" y="4735017"/>
            <a:ext cx="864096" cy="873968"/>
          </a:xfrm>
          <a:prstGeom prst="rect">
            <a:avLst/>
          </a:prstGeom>
          <a:noFill/>
          <a:ln w="9525">
            <a:noFill/>
            <a:miter lim="800000"/>
            <a:headEnd/>
            <a:tailEnd/>
          </a:ln>
        </p:spPr>
      </p:pic>
      <p:grpSp>
        <p:nvGrpSpPr>
          <p:cNvPr id="7" name="Group 79"/>
          <p:cNvGrpSpPr/>
          <p:nvPr/>
        </p:nvGrpSpPr>
        <p:grpSpPr>
          <a:xfrm>
            <a:off x="1979712" y="3748970"/>
            <a:ext cx="419472" cy="544126"/>
            <a:chOff x="3576464" y="5157192"/>
            <a:chExt cx="419472" cy="544126"/>
          </a:xfrm>
        </p:grpSpPr>
        <p:sp>
          <p:nvSpPr>
            <p:cNvPr id="82"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85"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grpSp>
        <p:nvGrpSpPr>
          <p:cNvPr id="8" name="Group 48"/>
          <p:cNvGrpSpPr/>
          <p:nvPr/>
        </p:nvGrpSpPr>
        <p:grpSpPr>
          <a:xfrm>
            <a:off x="4860032" y="4057327"/>
            <a:ext cx="4248472" cy="2179985"/>
            <a:chOff x="35496" y="1628800"/>
            <a:chExt cx="4248472" cy="2179985"/>
          </a:xfrm>
        </p:grpSpPr>
        <p:sp>
          <p:nvSpPr>
            <p:cNvPr id="111" name="Rectangle 110"/>
            <p:cNvSpPr/>
            <p:nvPr/>
          </p:nvSpPr>
          <p:spPr>
            <a:xfrm>
              <a:off x="35496" y="1628800"/>
              <a:ext cx="4248472" cy="217998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2" name="Straight Connector 111"/>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3"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88" name="Straight Connector 87"/>
          <p:cNvCxnSpPr/>
          <p:nvPr/>
        </p:nvCxnSpPr>
        <p:spPr>
          <a:xfrm>
            <a:off x="5796136" y="4437112"/>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2" name="Text Box 7"/>
          <p:cNvSpPr txBox="1">
            <a:spLocks noChangeArrowheads="1"/>
          </p:cNvSpPr>
          <p:nvPr/>
        </p:nvSpPr>
        <p:spPr bwMode="auto">
          <a:xfrm>
            <a:off x="5855368" y="4149080"/>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98" name="Text Box 7"/>
          <p:cNvSpPr txBox="1">
            <a:spLocks noChangeArrowheads="1"/>
          </p:cNvSpPr>
          <p:nvPr/>
        </p:nvSpPr>
        <p:spPr bwMode="auto">
          <a:xfrm>
            <a:off x="5855368" y="4417367"/>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103" name="Text Box 7"/>
          <p:cNvSpPr txBox="1">
            <a:spLocks noChangeArrowheads="1"/>
          </p:cNvSpPr>
          <p:nvPr/>
        </p:nvSpPr>
        <p:spPr bwMode="auto">
          <a:xfrm>
            <a:off x="6228184" y="5085184"/>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1</a:t>
            </a:r>
            <a:r>
              <a:rPr lang="en-US" sz="1400" b="1" dirty="0" smtClean="0">
                <a:solidFill>
                  <a:srgbClr val="0000FF"/>
                </a:solidFill>
                <a:sym typeface="Symbol"/>
              </a:rPr>
              <a:t>)</a:t>
            </a:r>
            <a:endParaRPr lang="en-US" sz="1400" b="1" dirty="0" smtClean="0">
              <a:solidFill>
                <a:srgbClr val="0000FF"/>
              </a:solidFill>
            </a:endParaRPr>
          </a:p>
        </p:txBody>
      </p:sp>
      <p:sp>
        <p:nvSpPr>
          <p:cNvPr id="104" name="Text Box 7"/>
          <p:cNvSpPr txBox="1">
            <a:spLocks noChangeArrowheads="1"/>
          </p:cNvSpPr>
          <p:nvPr/>
        </p:nvSpPr>
        <p:spPr bwMode="auto">
          <a:xfrm>
            <a:off x="5855368" y="5589240"/>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105" name="Text Box 7"/>
          <p:cNvSpPr txBox="1">
            <a:spLocks noChangeArrowheads="1"/>
          </p:cNvSpPr>
          <p:nvPr/>
        </p:nvSpPr>
        <p:spPr bwMode="auto">
          <a:xfrm>
            <a:off x="5855368" y="5857527"/>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cxnSp>
        <p:nvCxnSpPr>
          <p:cNvPr id="108" name="Straight Connector 107"/>
          <p:cNvCxnSpPr/>
          <p:nvPr/>
        </p:nvCxnSpPr>
        <p:spPr>
          <a:xfrm>
            <a:off x="5796136" y="5877272"/>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09" name="Picture 2"/>
          <p:cNvPicPr>
            <a:picLocks noChangeAspect="1" noChangeArrowheads="1"/>
          </p:cNvPicPr>
          <p:nvPr/>
        </p:nvPicPr>
        <p:blipFill>
          <a:blip r:embed="rId3" cstate="print"/>
          <a:srcRect/>
          <a:stretch>
            <a:fillRect/>
          </a:stretch>
        </p:blipFill>
        <p:spPr bwMode="auto">
          <a:xfrm>
            <a:off x="8085755" y="4643264"/>
            <a:ext cx="950741" cy="936104"/>
          </a:xfrm>
          <a:prstGeom prst="rect">
            <a:avLst/>
          </a:prstGeom>
          <a:noFill/>
          <a:ln w="9525">
            <a:noFill/>
            <a:miter lim="800000"/>
            <a:headEnd/>
            <a:tailEnd/>
          </a:ln>
        </p:spPr>
      </p:pic>
      <p:pic>
        <p:nvPicPr>
          <p:cNvPr id="110" name="Picture 3"/>
          <p:cNvPicPr>
            <a:picLocks noChangeAspect="1" noChangeArrowheads="1"/>
          </p:cNvPicPr>
          <p:nvPr/>
        </p:nvPicPr>
        <p:blipFill>
          <a:blip r:embed="rId4" cstate="print"/>
          <a:srcRect/>
          <a:stretch>
            <a:fillRect/>
          </a:stretch>
        </p:blipFill>
        <p:spPr bwMode="auto">
          <a:xfrm>
            <a:off x="4932040" y="4715272"/>
            <a:ext cx="864096" cy="873968"/>
          </a:xfrm>
          <a:prstGeom prst="rect">
            <a:avLst/>
          </a:prstGeom>
          <a:noFill/>
          <a:ln w="9525">
            <a:noFill/>
            <a:miter lim="800000"/>
            <a:headEnd/>
            <a:tailEnd/>
          </a:ln>
        </p:spPr>
      </p:pic>
      <p:grpSp>
        <p:nvGrpSpPr>
          <p:cNvPr id="89" name="Group 79"/>
          <p:cNvGrpSpPr/>
          <p:nvPr/>
        </p:nvGrpSpPr>
        <p:grpSpPr>
          <a:xfrm>
            <a:off x="4440560" y="5085184"/>
            <a:ext cx="419472" cy="544126"/>
            <a:chOff x="3576464" y="5157192"/>
            <a:chExt cx="419472" cy="544126"/>
          </a:xfrm>
        </p:grpSpPr>
        <p:sp>
          <p:nvSpPr>
            <p:cNvPr id="93"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94"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grpSp>
        <p:nvGrpSpPr>
          <p:cNvPr id="95" name="Group 94"/>
          <p:cNvGrpSpPr/>
          <p:nvPr/>
        </p:nvGrpSpPr>
        <p:grpSpPr>
          <a:xfrm>
            <a:off x="179512" y="5661248"/>
            <a:ext cx="732856" cy="576064"/>
            <a:chOff x="310752" y="3140968"/>
            <a:chExt cx="732856" cy="576064"/>
          </a:xfrm>
        </p:grpSpPr>
        <p:cxnSp>
          <p:nvCxnSpPr>
            <p:cNvPr id="96" name="Straight Arrow Connector 95"/>
            <p:cNvCxnSpPr/>
            <p:nvPr/>
          </p:nvCxnSpPr>
          <p:spPr>
            <a:xfrm>
              <a:off x="612775" y="3140968"/>
              <a:ext cx="0" cy="28803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7" name="Text Box 7"/>
            <p:cNvSpPr txBox="1">
              <a:spLocks noChangeArrowheads="1"/>
            </p:cNvSpPr>
            <p:nvPr/>
          </p:nvSpPr>
          <p:spPr bwMode="auto">
            <a:xfrm>
              <a:off x="310752" y="3409255"/>
              <a:ext cx="73285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a:t>b</a:t>
              </a:r>
              <a:r>
                <a:rPr lang="en-US" sz="1400" dirty="0" smtClean="0"/>
                <a:t>’ = 1</a:t>
              </a:r>
              <a:endParaRPr lang="en-US" sz="1400" dirty="0" smtClean="0">
                <a:solidFill>
                  <a:srgbClr val="0000FF"/>
                </a:solidFill>
              </a:endParaRPr>
            </a:p>
          </p:txBody>
        </p:sp>
      </p:grpSp>
      <p:grpSp>
        <p:nvGrpSpPr>
          <p:cNvPr id="100" name="Group 99"/>
          <p:cNvGrpSpPr/>
          <p:nvPr/>
        </p:nvGrpSpPr>
        <p:grpSpPr>
          <a:xfrm>
            <a:off x="5063280" y="5661248"/>
            <a:ext cx="732856" cy="576064"/>
            <a:chOff x="310752" y="3140968"/>
            <a:chExt cx="732856" cy="576064"/>
          </a:xfrm>
        </p:grpSpPr>
        <p:cxnSp>
          <p:nvCxnSpPr>
            <p:cNvPr id="107" name="Straight Arrow Connector 106"/>
            <p:cNvCxnSpPr/>
            <p:nvPr/>
          </p:nvCxnSpPr>
          <p:spPr>
            <a:xfrm>
              <a:off x="612775" y="3140968"/>
              <a:ext cx="0" cy="28803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6" name="Text Box 7"/>
            <p:cNvSpPr txBox="1">
              <a:spLocks noChangeArrowheads="1"/>
            </p:cNvSpPr>
            <p:nvPr/>
          </p:nvSpPr>
          <p:spPr bwMode="auto">
            <a:xfrm>
              <a:off x="310752" y="3409255"/>
              <a:ext cx="73285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a:t>b</a:t>
              </a:r>
              <a:r>
                <a:rPr lang="en-US" sz="1400" dirty="0" smtClean="0"/>
                <a:t>’ = 1</a:t>
              </a:r>
              <a:endParaRPr lang="en-US" sz="1400" dirty="0" smtClean="0">
                <a:solidFill>
                  <a:srgbClr val="0000FF"/>
                </a:solidFill>
              </a:endParaRPr>
            </a:p>
          </p:txBody>
        </p:sp>
      </p:grpSp>
      <p:sp>
        <p:nvSpPr>
          <p:cNvPr id="119" name="Text Box 7"/>
          <p:cNvSpPr txBox="1">
            <a:spLocks noChangeArrowheads="1"/>
          </p:cNvSpPr>
          <p:nvPr/>
        </p:nvSpPr>
        <p:spPr bwMode="auto">
          <a:xfrm>
            <a:off x="35496" y="6433591"/>
            <a:ext cx="8856984" cy="30777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400" dirty="0" smtClean="0">
                <a:sym typeface="Symbol"/>
              </a:rPr>
              <a:t>Since the scheme is an authentic encryption  it is CPA-secure</a:t>
            </a:r>
            <a:endParaRPr lang="en-US" sz="1400" baseline="-25000" dirty="0" smtClean="0">
              <a:solidFill>
                <a:srgbClr val="0000FF"/>
              </a:solidFill>
            </a:endParaRPr>
          </a:p>
        </p:txBody>
      </p:sp>
      <p:grpSp>
        <p:nvGrpSpPr>
          <p:cNvPr id="120" name="Group 79"/>
          <p:cNvGrpSpPr/>
          <p:nvPr/>
        </p:nvGrpSpPr>
        <p:grpSpPr>
          <a:xfrm>
            <a:off x="6816824" y="3748970"/>
            <a:ext cx="419472" cy="544126"/>
            <a:chOff x="3576464" y="5157192"/>
            <a:chExt cx="419472" cy="544126"/>
          </a:xfrm>
        </p:grpSpPr>
        <p:sp>
          <p:nvSpPr>
            <p:cNvPr id="121"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122"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spTree>
    <p:extLst>
      <p:ext uri="{BB962C8B-B14F-4D97-AF65-F5344CB8AC3E}">
        <p14:creationId xmlns:p14="http://schemas.microsoft.com/office/powerpoint/2010/main" val="10493152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323528" y="-27384"/>
            <a:ext cx="8712968" cy="504056"/>
          </a:xfrm>
          <a:prstGeom prst="rect">
            <a:avLst/>
          </a:prstGeom>
        </p:spPr>
        <p:txBody>
          <a:bodyPr/>
          <a:lstStyle/>
          <a:p>
            <a:pPr algn="ctr">
              <a:defRPr/>
            </a:pPr>
            <a:r>
              <a:rPr lang="en-US" sz="2800" kern="0" dirty="0" smtClean="0">
                <a:solidFill>
                  <a:srgbClr val="009900"/>
                </a:solidFill>
                <a:ea typeface="+mj-ea"/>
                <a:cs typeface="+mj-cs"/>
              </a:rPr>
              <a:t>Authenticated Encryption </a:t>
            </a:r>
            <a:r>
              <a:rPr lang="en-US" sz="2800" kern="0" dirty="0" smtClean="0">
                <a:solidFill>
                  <a:srgbClr val="009900"/>
                </a:solidFill>
                <a:ea typeface="+mj-ea"/>
                <a:cs typeface="+mj-cs"/>
                <a:sym typeface="Symbol"/>
              </a:rPr>
              <a:t> CCA-security</a:t>
            </a:r>
            <a:endParaRPr lang="en-US" sz="2800" kern="0" dirty="0">
              <a:solidFill>
                <a:srgbClr val="009900"/>
              </a:solidFill>
              <a:ea typeface="+mj-ea"/>
              <a:cs typeface="+mj-cs"/>
            </a:endParaRPr>
          </a:p>
        </p:txBody>
      </p:sp>
      <p:sp>
        <p:nvSpPr>
          <p:cNvPr id="10" name="Text Box 7"/>
          <p:cNvSpPr txBox="1">
            <a:spLocks noChangeArrowheads="1"/>
          </p:cNvSpPr>
          <p:nvPr/>
        </p:nvSpPr>
        <p:spPr bwMode="auto">
          <a:xfrm>
            <a:off x="35496" y="548680"/>
            <a:ext cx="8856984" cy="523220"/>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400" dirty="0" smtClean="0">
                <a:sym typeface="Symbol"/>
              </a:rPr>
              <a:t>For simplicity and without loss of generality, we assume that the </a:t>
            </a:r>
            <a:r>
              <a:rPr lang="en-US" sz="1400" dirty="0" smtClean="0">
                <a:solidFill>
                  <a:srgbClr val="0000FF"/>
                </a:solidFill>
                <a:sym typeface="Symbol"/>
              </a:rPr>
              <a:t>attacker queries decryption oracle for </a:t>
            </a:r>
            <a:r>
              <a:rPr lang="en-US" sz="1400" dirty="0" err="1" smtClean="0">
                <a:solidFill>
                  <a:srgbClr val="0000FF"/>
                </a:solidFill>
                <a:sym typeface="Symbol"/>
              </a:rPr>
              <a:t>ciphertexts</a:t>
            </a:r>
            <a:r>
              <a:rPr lang="en-US" sz="1400" dirty="0" smtClean="0">
                <a:solidFill>
                  <a:srgbClr val="0000FF"/>
                </a:solidFill>
                <a:sym typeface="Symbol"/>
              </a:rPr>
              <a:t> not returned by the encryption oracle</a:t>
            </a:r>
            <a:endParaRPr lang="en-US" sz="1400" baseline="-25000" dirty="0" smtClean="0">
              <a:solidFill>
                <a:srgbClr val="0000FF"/>
              </a:solidFill>
            </a:endParaRPr>
          </a:p>
        </p:txBody>
      </p:sp>
      <p:sp>
        <p:nvSpPr>
          <p:cNvPr id="59" name="Text Box 7"/>
          <p:cNvSpPr txBox="1">
            <a:spLocks noChangeArrowheads="1"/>
          </p:cNvSpPr>
          <p:nvPr/>
        </p:nvSpPr>
        <p:spPr bwMode="auto">
          <a:xfrm>
            <a:off x="323528" y="1124744"/>
            <a:ext cx="8856984" cy="30777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400" dirty="0" smtClean="0">
                <a:sym typeface="Symbol"/>
              </a:rPr>
              <a:t>Decryption oracle will return plaintexts which attacker already knows for such queries</a:t>
            </a:r>
            <a:endParaRPr lang="en-US" sz="1400" baseline="-25000" dirty="0" smtClean="0">
              <a:solidFill>
                <a:srgbClr val="FF0000"/>
              </a:solidFill>
            </a:endParaRPr>
          </a:p>
        </p:txBody>
      </p:sp>
      <p:grpSp>
        <p:nvGrpSpPr>
          <p:cNvPr id="2" name="Group 102"/>
          <p:cNvGrpSpPr/>
          <p:nvPr/>
        </p:nvGrpSpPr>
        <p:grpSpPr>
          <a:xfrm>
            <a:off x="35496" y="1609055"/>
            <a:ext cx="4248472" cy="2179985"/>
            <a:chOff x="107504" y="1753071"/>
            <a:chExt cx="4248472" cy="2179985"/>
          </a:xfrm>
        </p:grpSpPr>
        <p:grpSp>
          <p:nvGrpSpPr>
            <p:cNvPr id="3" name="Group 48"/>
            <p:cNvGrpSpPr/>
            <p:nvPr/>
          </p:nvGrpSpPr>
          <p:grpSpPr>
            <a:xfrm>
              <a:off x="107504" y="1753071"/>
              <a:ext cx="4248472" cy="2179985"/>
              <a:chOff x="35496" y="1628800"/>
              <a:chExt cx="4248472" cy="2179985"/>
            </a:xfrm>
          </p:grpSpPr>
          <p:sp>
            <p:nvSpPr>
              <p:cNvPr id="54" name="Rectangle 53"/>
              <p:cNvSpPr/>
              <p:nvPr/>
            </p:nvSpPr>
            <p:spPr>
              <a:xfrm>
                <a:off x="35496" y="1628800"/>
                <a:ext cx="4248472" cy="217998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2" name="Straight Connector 61"/>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3"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72" name="Straight Connector 71"/>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3"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75"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78"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79"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81"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0</a:t>
              </a:r>
              <a:r>
                <a:rPr lang="en-US" sz="1400" b="1" dirty="0" smtClean="0">
                  <a:solidFill>
                    <a:srgbClr val="0000FF"/>
                  </a:solidFill>
                  <a:sym typeface="Symbol"/>
                </a:rPr>
                <a:t>)</a:t>
              </a:r>
              <a:endParaRPr lang="en-US" sz="1400" b="1" dirty="0" smtClean="0">
                <a:solidFill>
                  <a:srgbClr val="0000FF"/>
                </a:solidFill>
              </a:endParaRPr>
            </a:p>
          </p:txBody>
        </p:sp>
        <p:sp>
          <p:nvSpPr>
            <p:cNvPr id="8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8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86"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87"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91" name="Straight Connector 90"/>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01"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02"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4" name="Group 124"/>
          <p:cNvGrpSpPr/>
          <p:nvPr/>
        </p:nvGrpSpPr>
        <p:grpSpPr>
          <a:xfrm>
            <a:off x="4860032" y="1609055"/>
            <a:ext cx="4248472" cy="2179985"/>
            <a:chOff x="107504" y="1753071"/>
            <a:chExt cx="4248472" cy="2179985"/>
          </a:xfrm>
        </p:grpSpPr>
        <p:grpSp>
          <p:nvGrpSpPr>
            <p:cNvPr id="5" name="Group 48"/>
            <p:cNvGrpSpPr/>
            <p:nvPr/>
          </p:nvGrpSpPr>
          <p:grpSpPr>
            <a:xfrm>
              <a:off x="107504" y="1753071"/>
              <a:ext cx="4248472" cy="2179985"/>
              <a:chOff x="35496" y="1628800"/>
              <a:chExt cx="4248472" cy="2179985"/>
            </a:xfrm>
          </p:grpSpPr>
          <p:sp>
            <p:nvSpPr>
              <p:cNvPr id="140" name="Rectangle 139"/>
              <p:cNvSpPr/>
              <p:nvPr/>
            </p:nvSpPr>
            <p:spPr>
              <a:xfrm>
                <a:off x="35496" y="1628800"/>
                <a:ext cx="4248472" cy="217998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1" name="Straight Connector 140"/>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2"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127" name="Straight Connector 126"/>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8"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129"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130"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131"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132"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1</a:t>
              </a:r>
              <a:r>
                <a:rPr lang="en-US" sz="1400" b="1" dirty="0" smtClean="0">
                  <a:solidFill>
                    <a:srgbClr val="0000FF"/>
                  </a:solidFill>
                  <a:sym typeface="Symbol"/>
                </a:rPr>
                <a:t>)</a:t>
              </a:r>
              <a:endParaRPr lang="en-US" sz="1400" b="1" dirty="0" smtClean="0">
                <a:solidFill>
                  <a:srgbClr val="0000FF"/>
                </a:solidFill>
              </a:endParaRPr>
            </a:p>
          </p:txBody>
        </p:sp>
        <p:sp>
          <p:nvSpPr>
            <p:cNvPr id="13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13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135"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136"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137" name="Straight Connector 136"/>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38"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39"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6" name="Group 48"/>
          <p:cNvGrpSpPr/>
          <p:nvPr/>
        </p:nvGrpSpPr>
        <p:grpSpPr>
          <a:xfrm>
            <a:off x="35496" y="4077072"/>
            <a:ext cx="4248472" cy="2179985"/>
            <a:chOff x="35496" y="1628800"/>
            <a:chExt cx="4248472" cy="2179985"/>
          </a:xfrm>
        </p:grpSpPr>
        <p:sp>
          <p:nvSpPr>
            <p:cNvPr id="69" name="Rectangle 68"/>
            <p:cNvSpPr/>
            <p:nvPr/>
          </p:nvSpPr>
          <p:spPr>
            <a:xfrm>
              <a:off x="35496" y="1628800"/>
              <a:ext cx="4248472" cy="217998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0" name="Straight Connector 69"/>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1"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52" name="Straight Connector 51"/>
          <p:cNvCxnSpPr/>
          <p:nvPr/>
        </p:nvCxnSpPr>
        <p:spPr>
          <a:xfrm>
            <a:off x="971600" y="4456857"/>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3" name="Text Box 7"/>
          <p:cNvSpPr txBox="1">
            <a:spLocks noChangeArrowheads="1"/>
          </p:cNvSpPr>
          <p:nvPr/>
        </p:nvSpPr>
        <p:spPr bwMode="auto">
          <a:xfrm>
            <a:off x="1030832" y="4168825"/>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55" name="Text Box 7"/>
          <p:cNvSpPr txBox="1">
            <a:spLocks noChangeArrowheads="1"/>
          </p:cNvSpPr>
          <p:nvPr/>
        </p:nvSpPr>
        <p:spPr bwMode="auto">
          <a:xfrm>
            <a:off x="1030832" y="4437112"/>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58" name="Text Box 7"/>
          <p:cNvSpPr txBox="1">
            <a:spLocks noChangeArrowheads="1"/>
          </p:cNvSpPr>
          <p:nvPr/>
        </p:nvSpPr>
        <p:spPr bwMode="auto">
          <a:xfrm>
            <a:off x="1403648" y="5104929"/>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0</a:t>
            </a:r>
            <a:r>
              <a:rPr lang="en-US" sz="1400" b="1" dirty="0" smtClean="0">
                <a:solidFill>
                  <a:srgbClr val="0000FF"/>
                </a:solidFill>
                <a:sym typeface="Symbol"/>
              </a:rPr>
              <a:t>)</a:t>
            </a:r>
            <a:endParaRPr lang="en-US" sz="1400" b="1" dirty="0" smtClean="0">
              <a:solidFill>
                <a:srgbClr val="0000FF"/>
              </a:solidFill>
            </a:endParaRPr>
          </a:p>
        </p:txBody>
      </p:sp>
      <p:sp>
        <p:nvSpPr>
          <p:cNvPr id="60" name="Text Box 7"/>
          <p:cNvSpPr txBox="1">
            <a:spLocks noChangeArrowheads="1"/>
          </p:cNvSpPr>
          <p:nvPr/>
        </p:nvSpPr>
        <p:spPr bwMode="auto">
          <a:xfrm>
            <a:off x="1030832" y="5608985"/>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61" name="Text Box 7"/>
          <p:cNvSpPr txBox="1">
            <a:spLocks noChangeArrowheads="1"/>
          </p:cNvSpPr>
          <p:nvPr/>
        </p:nvSpPr>
        <p:spPr bwMode="auto">
          <a:xfrm>
            <a:off x="1030832" y="5877272"/>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cxnSp>
        <p:nvCxnSpPr>
          <p:cNvPr id="66" name="Straight Connector 65"/>
          <p:cNvCxnSpPr/>
          <p:nvPr/>
        </p:nvCxnSpPr>
        <p:spPr>
          <a:xfrm>
            <a:off x="971600" y="5897017"/>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67" name="Picture 2"/>
          <p:cNvPicPr>
            <a:picLocks noChangeAspect="1" noChangeArrowheads="1"/>
          </p:cNvPicPr>
          <p:nvPr/>
        </p:nvPicPr>
        <p:blipFill>
          <a:blip r:embed="rId3" cstate="print"/>
          <a:srcRect/>
          <a:stretch>
            <a:fillRect/>
          </a:stretch>
        </p:blipFill>
        <p:spPr bwMode="auto">
          <a:xfrm>
            <a:off x="3261219" y="4663009"/>
            <a:ext cx="950741" cy="936104"/>
          </a:xfrm>
          <a:prstGeom prst="rect">
            <a:avLst/>
          </a:prstGeom>
          <a:noFill/>
          <a:ln w="9525">
            <a:noFill/>
            <a:miter lim="800000"/>
            <a:headEnd/>
            <a:tailEnd/>
          </a:ln>
        </p:spPr>
      </p:pic>
      <p:pic>
        <p:nvPicPr>
          <p:cNvPr id="68" name="Picture 3"/>
          <p:cNvPicPr>
            <a:picLocks noChangeAspect="1" noChangeArrowheads="1"/>
          </p:cNvPicPr>
          <p:nvPr/>
        </p:nvPicPr>
        <p:blipFill>
          <a:blip r:embed="rId4" cstate="print"/>
          <a:srcRect/>
          <a:stretch>
            <a:fillRect/>
          </a:stretch>
        </p:blipFill>
        <p:spPr bwMode="auto">
          <a:xfrm>
            <a:off x="107504" y="4735017"/>
            <a:ext cx="864096" cy="873968"/>
          </a:xfrm>
          <a:prstGeom prst="rect">
            <a:avLst/>
          </a:prstGeom>
          <a:noFill/>
          <a:ln w="9525">
            <a:noFill/>
            <a:miter lim="800000"/>
            <a:headEnd/>
            <a:tailEnd/>
          </a:ln>
        </p:spPr>
      </p:pic>
      <p:grpSp>
        <p:nvGrpSpPr>
          <p:cNvPr id="7" name="Group 79"/>
          <p:cNvGrpSpPr/>
          <p:nvPr/>
        </p:nvGrpSpPr>
        <p:grpSpPr>
          <a:xfrm>
            <a:off x="1979712" y="3748970"/>
            <a:ext cx="419472" cy="544126"/>
            <a:chOff x="3576464" y="5157192"/>
            <a:chExt cx="419472" cy="544126"/>
          </a:xfrm>
        </p:grpSpPr>
        <p:sp>
          <p:nvSpPr>
            <p:cNvPr id="82"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85"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grpSp>
        <p:nvGrpSpPr>
          <p:cNvPr id="8" name="Group 48"/>
          <p:cNvGrpSpPr/>
          <p:nvPr/>
        </p:nvGrpSpPr>
        <p:grpSpPr>
          <a:xfrm>
            <a:off x="4860032" y="4057327"/>
            <a:ext cx="4248472" cy="2179985"/>
            <a:chOff x="35496" y="1628800"/>
            <a:chExt cx="4248472" cy="2179985"/>
          </a:xfrm>
        </p:grpSpPr>
        <p:sp>
          <p:nvSpPr>
            <p:cNvPr id="111" name="Rectangle 110"/>
            <p:cNvSpPr/>
            <p:nvPr/>
          </p:nvSpPr>
          <p:spPr>
            <a:xfrm>
              <a:off x="35496" y="1628800"/>
              <a:ext cx="4248472" cy="217998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2" name="Straight Connector 111"/>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3"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88" name="Straight Connector 87"/>
          <p:cNvCxnSpPr/>
          <p:nvPr/>
        </p:nvCxnSpPr>
        <p:spPr>
          <a:xfrm>
            <a:off x="5796136" y="4437112"/>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2" name="Text Box 7"/>
          <p:cNvSpPr txBox="1">
            <a:spLocks noChangeArrowheads="1"/>
          </p:cNvSpPr>
          <p:nvPr/>
        </p:nvSpPr>
        <p:spPr bwMode="auto">
          <a:xfrm>
            <a:off x="5855368" y="4149080"/>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98" name="Text Box 7"/>
          <p:cNvSpPr txBox="1">
            <a:spLocks noChangeArrowheads="1"/>
          </p:cNvSpPr>
          <p:nvPr/>
        </p:nvSpPr>
        <p:spPr bwMode="auto">
          <a:xfrm>
            <a:off x="5855368" y="4417367"/>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103" name="Text Box 7"/>
          <p:cNvSpPr txBox="1">
            <a:spLocks noChangeArrowheads="1"/>
          </p:cNvSpPr>
          <p:nvPr/>
        </p:nvSpPr>
        <p:spPr bwMode="auto">
          <a:xfrm>
            <a:off x="6228184" y="5085184"/>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1</a:t>
            </a:r>
            <a:r>
              <a:rPr lang="en-US" sz="1400" b="1" dirty="0" smtClean="0">
                <a:solidFill>
                  <a:srgbClr val="0000FF"/>
                </a:solidFill>
                <a:sym typeface="Symbol"/>
              </a:rPr>
              <a:t>)</a:t>
            </a:r>
            <a:endParaRPr lang="en-US" sz="1400" b="1" dirty="0" smtClean="0">
              <a:solidFill>
                <a:srgbClr val="0000FF"/>
              </a:solidFill>
            </a:endParaRPr>
          </a:p>
        </p:txBody>
      </p:sp>
      <p:sp>
        <p:nvSpPr>
          <p:cNvPr id="104" name="Text Box 7"/>
          <p:cNvSpPr txBox="1">
            <a:spLocks noChangeArrowheads="1"/>
          </p:cNvSpPr>
          <p:nvPr/>
        </p:nvSpPr>
        <p:spPr bwMode="auto">
          <a:xfrm>
            <a:off x="5855368" y="5589240"/>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105" name="Text Box 7"/>
          <p:cNvSpPr txBox="1">
            <a:spLocks noChangeArrowheads="1"/>
          </p:cNvSpPr>
          <p:nvPr/>
        </p:nvSpPr>
        <p:spPr bwMode="auto">
          <a:xfrm>
            <a:off x="5855368" y="5857527"/>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cxnSp>
        <p:nvCxnSpPr>
          <p:cNvPr id="108" name="Straight Connector 107"/>
          <p:cNvCxnSpPr/>
          <p:nvPr/>
        </p:nvCxnSpPr>
        <p:spPr>
          <a:xfrm>
            <a:off x="5796136" y="5877272"/>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09" name="Picture 2"/>
          <p:cNvPicPr>
            <a:picLocks noChangeAspect="1" noChangeArrowheads="1"/>
          </p:cNvPicPr>
          <p:nvPr/>
        </p:nvPicPr>
        <p:blipFill>
          <a:blip r:embed="rId3" cstate="print"/>
          <a:srcRect/>
          <a:stretch>
            <a:fillRect/>
          </a:stretch>
        </p:blipFill>
        <p:spPr bwMode="auto">
          <a:xfrm>
            <a:off x="8085755" y="4643264"/>
            <a:ext cx="950741" cy="936104"/>
          </a:xfrm>
          <a:prstGeom prst="rect">
            <a:avLst/>
          </a:prstGeom>
          <a:noFill/>
          <a:ln w="9525">
            <a:noFill/>
            <a:miter lim="800000"/>
            <a:headEnd/>
            <a:tailEnd/>
          </a:ln>
        </p:spPr>
      </p:pic>
      <p:pic>
        <p:nvPicPr>
          <p:cNvPr id="110" name="Picture 3"/>
          <p:cNvPicPr>
            <a:picLocks noChangeAspect="1" noChangeArrowheads="1"/>
          </p:cNvPicPr>
          <p:nvPr/>
        </p:nvPicPr>
        <p:blipFill>
          <a:blip r:embed="rId4" cstate="print"/>
          <a:srcRect/>
          <a:stretch>
            <a:fillRect/>
          </a:stretch>
        </p:blipFill>
        <p:spPr bwMode="auto">
          <a:xfrm>
            <a:off x="4932040" y="4715272"/>
            <a:ext cx="864096" cy="873968"/>
          </a:xfrm>
          <a:prstGeom prst="rect">
            <a:avLst/>
          </a:prstGeom>
          <a:noFill/>
          <a:ln w="9525">
            <a:noFill/>
            <a:miter lim="800000"/>
            <a:headEnd/>
            <a:tailEnd/>
          </a:ln>
        </p:spPr>
      </p:pic>
      <p:grpSp>
        <p:nvGrpSpPr>
          <p:cNvPr id="11" name="Group 79"/>
          <p:cNvGrpSpPr/>
          <p:nvPr/>
        </p:nvGrpSpPr>
        <p:grpSpPr>
          <a:xfrm>
            <a:off x="6816824" y="3748970"/>
            <a:ext cx="419472" cy="544126"/>
            <a:chOff x="3576464" y="5157192"/>
            <a:chExt cx="419472" cy="544126"/>
          </a:xfrm>
        </p:grpSpPr>
        <p:sp>
          <p:nvSpPr>
            <p:cNvPr id="117"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118"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grpSp>
        <p:nvGrpSpPr>
          <p:cNvPr id="12" name="Group 79"/>
          <p:cNvGrpSpPr/>
          <p:nvPr/>
        </p:nvGrpSpPr>
        <p:grpSpPr>
          <a:xfrm>
            <a:off x="4440560" y="5085184"/>
            <a:ext cx="419472" cy="544126"/>
            <a:chOff x="3576464" y="5157192"/>
            <a:chExt cx="419472" cy="544126"/>
          </a:xfrm>
        </p:grpSpPr>
        <p:sp>
          <p:nvSpPr>
            <p:cNvPr id="93"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94"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grpSp>
        <p:nvGrpSpPr>
          <p:cNvPr id="89" name="Group 79"/>
          <p:cNvGrpSpPr/>
          <p:nvPr/>
        </p:nvGrpSpPr>
        <p:grpSpPr>
          <a:xfrm>
            <a:off x="4427984" y="2564904"/>
            <a:ext cx="419472" cy="544126"/>
            <a:chOff x="3576464" y="5157192"/>
            <a:chExt cx="419472" cy="544126"/>
          </a:xfrm>
        </p:grpSpPr>
        <p:sp>
          <p:nvSpPr>
            <p:cNvPr id="90"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95"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spTree>
    <p:extLst>
      <p:ext uri="{BB962C8B-B14F-4D97-AF65-F5344CB8AC3E}">
        <p14:creationId xmlns:p14="http://schemas.microsoft.com/office/powerpoint/2010/main" val="40206014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9"/>
                                        </p:tgtEl>
                                        <p:attrNameLst>
                                          <p:attrName>style.visibility</p:attrName>
                                        </p:attrNameLst>
                                      </p:cBhvr>
                                      <p:to>
                                        <p:strVal val="visible"/>
                                      </p:to>
                                    </p:set>
                                  </p:childTnLst>
                                </p:cTn>
                              </p:par>
                              <p:par>
                                <p:cTn id="7" presetID="35" presetClass="emph" presetSubtype="0" repeatCount="indefinite" fill="hold" nodeType="withEffect">
                                  <p:stCondLst>
                                    <p:cond delay="0"/>
                                  </p:stCondLst>
                                  <p:endCondLst>
                                    <p:cond evt="onNext" delay="0">
                                      <p:tgtEl>
                                        <p:sldTgt/>
                                      </p:tgtEl>
                                    </p:cond>
                                  </p:endCondLst>
                                  <p:childTnLst>
                                    <p:anim calcmode="discrete" valueType="str">
                                      <p:cBhvr>
                                        <p:cTn id="8" dur="1000" fill="hold"/>
                                        <p:tgtEl>
                                          <p:spTgt spid="89"/>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179512" y="44624"/>
            <a:ext cx="8712968" cy="504056"/>
          </a:xfrm>
          <a:prstGeom prst="rect">
            <a:avLst/>
          </a:prstGeom>
        </p:spPr>
        <p:txBody>
          <a:bodyPr/>
          <a:lstStyle/>
          <a:p>
            <a:pPr algn="ctr">
              <a:defRPr/>
            </a:pPr>
            <a:r>
              <a:rPr lang="en-US" sz="3200" kern="0" dirty="0" smtClean="0">
                <a:solidFill>
                  <a:srgbClr val="009900"/>
                </a:solidFill>
                <a:ea typeface="+mj-ea"/>
                <a:cs typeface="+mj-cs"/>
              </a:rPr>
              <a:t>Ingredients for Authenticated Encryption</a:t>
            </a:r>
            <a:endParaRPr lang="en-US" sz="3200" kern="0" dirty="0">
              <a:solidFill>
                <a:srgbClr val="009900"/>
              </a:solidFill>
              <a:ea typeface="+mj-ea"/>
              <a:cs typeface="+mj-cs"/>
            </a:endParaRPr>
          </a:p>
        </p:txBody>
      </p:sp>
      <p:sp>
        <p:nvSpPr>
          <p:cNvPr id="103" name="Text Box 7"/>
          <p:cNvSpPr txBox="1">
            <a:spLocks noChangeArrowheads="1"/>
          </p:cNvSpPr>
          <p:nvPr/>
        </p:nvSpPr>
        <p:spPr bwMode="auto">
          <a:xfrm>
            <a:off x="395536" y="1052736"/>
            <a:ext cx="7200800" cy="784830"/>
          </a:xfrm>
          <a:prstGeom prst="rect">
            <a:avLst/>
          </a:prstGeom>
          <a:noFill/>
          <a:ln w="9525">
            <a:noFill/>
            <a:miter lim="800000"/>
            <a:headEnd/>
            <a:tailEnd/>
          </a:ln>
        </p:spPr>
        <p:txBody>
          <a:bodyPr wrap="square">
            <a:spAutoFit/>
          </a:bodyPr>
          <a:lstStyle/>
          <a:p>
            <a:pPr>
              <a:spcBef>
                <a:spcPct val="50000"/>
              </a:spcBef>
            </a:pPr>
            <a:r>
              <a:rPr lang="en-US" dirty="0" smtClean="0">
                <a:solidFill>
                  <a:srgbClr val="0000FF"/>
                </a:solidFill>
                <a:sym typeface="Symbol"/>
              </a:rPr>
              <a:t>&gt;&gt; CPA-secure SKE </a:t>
            </a:r>
          </a:p>
          <a:p>
            <a:pPr>
              <a:spcBef>
                <a:spcPct val="50000"/>
              </a:spcBef>
            </a:pPr>
            <a:r>
              <a:rPr lang="en-US" dirty="0" smtClean="0">
                <a:solidFill>
                  <a:srgbClr val="0000FF"/>
                </a:solidFill>
                <a:sym typeface="Symbol"/>
              </a:rPr>
              <a:t>&gt;&gt; CMA-secure MAC</a:t>
            </a:r>
            <a:endParaRPr lang="en-US" baseline="-25000" dirty="0" smtClean="0">
              <a:solidFill>
                <a:srgbClr val="0000FF"/>
              </a:solidFill>
            </a:endParaRPr>
          </a:p>
        </p:txBody>
      </p:sp>
      <p:sp>
        <p:nvSpPr>
          <p:cNvPr id="11" name="Text Box 7"/>
          <p:cNvSpPr txBox="1">
            <a:spLocks noChangeArrowheads="1"/>
          </p:cNvSpPr>
          <p:nvPr/>
        </p:nvSpPr>
        <p:spPr bwMode="auto">
          <a:xfrm>
            <a:off x="395536" y="2051556"/>
            <a:ext cx="7200800" cy="369332"/>
          </a:xfrm>
          <a:prstGeom prst="rect">
            <a:avLst/>
          </a:prstGeom>
          <a:noFill/>
          <a:ln w="9525">
            <a:noFill/>
            <a:miter lim="800000"/>
            <a:headEnd/>
            <a:tailEnd/>
          </a:ln>
        </p:spPr>
        <p:txBody>
          <a:bodyPr wrap="square">
            <a:spAutoFit/>
          </a:bodyPr>
          <a:lstStyle/>
          <a:p>
            <a:pPr>
              <a:spcBef>
                <a:spcPct val="50000"/>
              </a:spcBef>
            </a:pPr>
            <a:r>
              <a:rPr lang="en-US" dirty="0" smtClean="0">
                <a:solidFill>
                  <a:srgbClr val="0000FF"/>
                </a:solidFill>
                <a:sym typeface="Symbol"/>
              </a:rPr>
              <a:t>&gt;&gt; How to combine them– crux of AE</a:t>
            </a:r>
            <a:endParaRPr lang="en-US" baseline="-25000" dirty="0" smtClean="0">
              <a:solidFill>
                <a:srgbClr val="0000FF"/>
              </a:solidFill>
            </a:endParaRPr>
          </a:p>
        </p:txBody>
      </p:sp>
    </p:spTree>
    <p:extLst>
      <p:ext uri="{BB962C8B-B14F-4D97-AF65-F5344CB8AC3E}">
        <p14:creationId xmlns:p14="http://schemas.microsoft.com/office/powerpoint/2010/main" val="4848870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p:bldP spid="11" grpId="0"/>
      <p:bldP spid="11"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179512" y="44624"/>
            <a:ext cx="8712968" cy="504056"/>
          </a:xfrm>
          <a:prstGeom prst="rect">
            <a:avLst/>
          </a:prstGeom>
        </p:spPr>
        <p:txBody>
          <a:bodyPr/>
          <a:lstStyle/>
          <a:p>
            <a:pPr algn="ctr">
              <a:defRPr/>
            </a:pPr>
            <a:r>
              <a:rPr lang="en-US" sz="3200" kern="0" dirty="0" smtClean="0">
                <a:solidFill>
                  <a:srgbClr val="009900"/>
                </a:solidFill>
                <a:ea typeface="+mj-ea"/>
                <a:cs typeface="+mj-cs"/>
              </a:rPr>
              <a:t>Attempt I (Encrypt-and-Authenticate)</a:t>
            </a:r>
            <a:endParaRPr lang="en-US" sz="3200" kern="0" dirty="0">
              <a:solidFill>
                <a:srgbClr val="009900"/>
              </a:solidFill>
              <a:ea typeface="+mj-ea"/>
              <a:cs typeface="+mj-cs"/>
            </a:endParaRPr>
          </a:p>
        </p:txBody>
      </p:sp>
      <p:sp>
        <p:nvSpPr>
          <p:cNvPr id="10" name="Text Box 7"/>
          <p:cNvSpPr txBox="1">
            <a:spLocks noChangeArrowheads="1"/>
          </p:cNvSpPr>
          <p:nvPr/>
        </p:nvSpPr>
        <p:spPr bwMode="auto">
          <a:xfrm>
            <a:off x="107504" y="1095708"/>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Let </a:t>
            </a:r>
            <a:r>
              <a:rPr lang="en-US" sz="1600" dirty="0" smtClean="0">
                <a:solidFill>
                  <a:srgbClr val="0000FF"/>
                </a:solidFill>
                <a:sym typeface="Symbol"/>
              </a:rPr>
              <a:t></a:t>
            </a:r>
            <a:r>
              <a:rPr lang="en-US" sz="2000" baseline="-25000" dirty="0" smtClean="0">
                <a:solidFill>
                  <a:srgbClr val="0000FF"/>
                </a:solidFill>
                <a:sym typeface="Symbol"/>
              </a:rPr>
              <a:t>E</a:t>
            </a:r>
            <a:r>
              <a:rPr lang="en-US" sz="1600" dirty="0" smtClean="0">
                <a:solidFill>
                  <a:srgbClr val="0000FF"/>
                </a:solidFill>
                <a:sym typeface="Symbol"/>
              </a:rPr>
              <a:t> = (Enc, Dec) be a CPA-secure cipher </a:t>
            </a:r>
            <a:r>
              <a:rPr lang="en-US" sz="1600" dirty="0" smtClean="0">
                <a:sym typeface="Symbol"/>
              </a:rPr>
              <a:t>and </a:t>
            </a:r>
            <a:r>
              <a:rPr lang="en-US" sz="1600" dirty="0" smtClean="0">
                <a:solidFill>
                  <a:srgbClr val="0000FF"/>
                </a:solidFill>
                <a:sym typeface="Symbol"/>
              </a:rPr>
              <a:t></a:t>
            </a:r>
            <a:r>
              <a:rPr lang="en-US" sz="2000" baseline="-25000" dirty="0" smtClean="0">
                <a:solidFill>
                  <a:srgbClr val="0000FF"/>
                </a:solidFill>
                <a:sym typeface="Symbol"/>
              </a:rPr>
              <a:t>M</a:t>
            </a:r>
            <a:r>
              <a:rPr lang="en-US" sz="1600" dirty="0" smtClean="0">
                <a:solidFill>
                  <a:srgbClr val="0000FF"/>
                </a:solidFill>
                <a:sym typeface="Symbol"/>
              </a:rPr>
              <a:t> = (Mac, </a:t>
            </a:r>
            <a:r>
              <a:rPr lang="en-US" sz="1600" dirty="0" err="1" smtClean="0">
                <a:solidFill>
                  <a:srgbClr val="0000FF"/>
                </a:solidFill>
                <a:sym typeface="Symbol"/>
              </a:rPr>
              <a:t>Vrfy</a:t>
            </a:r>
            <a:r>
              <a:rPr lang="en-US" sz="1600" dirty="0" smtClean="0">
                <a:solidFill>
                  <a:srgbClr val="0000FF"/>
                </a:solidFill>
                <a:sym typeface="Symbol"/>
              </a:rPr>
              <a:t>) be a MAC</a:t>
            </a:r>
            <a:endParaRPr lang="en-US" sz="1600" baseline="-25000" dirty="0" smtClean="0">
              <a:solidFill>
                <a:srgbClr val="0000FF"/>
              </a:solidFill>
            </a:endParaRPr>
          </a:p>
        </p:txBody>
      </p:sp>
      <p:sp>
        <p:nvSpPr>
          <p:cNvPr id="36" name="Text Box 7"/>
          <p:cNvSpPr txBox="1">
            <a:spLocks noChangeArrowheads="1"/>
          </p:cNvSpPr>
          <p:nvPr/>
        </p:nvSpPr>
        <p:spPr bwMode="auto">
          <a:xfrm>
            <a:off x="395536" y="1506270"/>
            <a:ext cx="8568952"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Algorithm Gen in both </a:t>
            </a:r>
            <a:r>
              <a:rPr lang="en-US" sz="2000" baseline="-25000" dirty="0" smtClean="0">
                <a:sym typeface="Symbol"/>
              </a:rPr>
              <a:t>E</a:t>
            </a:r>
            <a:r>
              <a:rPr lang="en-US" sz="1600" dirty="0" smtClean="0">
                <a:sym typeface="Symbol"/>
              </a:rPr>
              <a:t> and </a:t>
            </a:r>
            <a:r>
              <a:rPr lang="en-US" sz="2000" baseline="-25000" dirty="0" smtClean="0">
                <a:sym typeface="Symbol"/>
              </a:rPr>
              <a:t>M</a:t>
            </a:r>
            <a:r>
              <a:rPr lang="en-US" sz="1600" dirty="0" smtClean="0">
                <a:sym typeface="Symbol"/>
              </a:rPr>
              <a:t> selects a random key from the respectively domain </a:t>
            </a:r>
            <a:endParaRPr lang="en-US" sz="1600" baseline="-25000" dirty="0" smtClean="0">
              <a:solidFill>
                <a:srgbClr val="0000FF"/>
              </a:solidFill>
            </a:endParaRPr>
          </a:p>
        </p:txBody>
      </p:sp>
      <p:grpSp>
        <p:nvGrpSpPr>
          <p:cNvPr id="70" name="Group 69"/>
          <p:cNvGrpSpPr/>
          <p:nvPr/>
        </p:nvGrpSpPr>
        <p:grpSpPr>
          <a:xfrm>
            <a:off x="35496" y="2564904"/>
            <a:ext cx="4456112" cy="1728192"/>
            <a:chOff x="395536" y="2276872"/>
            <a:chExt cx="4456112" cy="1728192"/>
          </a:xfrm>
        </p:grpSpPr>
        <p:sp>
          <p:nvSpPr>
            <p:cNvPr id="22" name="Rectangle 21"/>
            <p:cNvSpPr/>
            <p:nvPr/>
          </p:nvSpPr>
          <p:spPr>
            <a:xfrm>
              <a:off x="1619672" y="2564904"/>
              <a:ext cx="2304256"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4" name="Straight Connector 23"/>
            <p:cNvCxnSpPr/>
            <p:nvPr/>
          </p:nvCxnSpPr>
          <p:spPr>
            <a:xfrm>
              <a:off x="971600" y="3068960"/>
              <a:ext cx="0" cy="504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2339752" y="2636912"/>
              <a:ext cx="864096" cy="504056"/>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6" name="Rectangle 25"/>
            <p:cNvSpPr/>
            <p:nvPr/>
          </p:nvSpPr>
          <p:spPr>
            <a:xfrm>
              <a:off x="2339752" y="3429000"/>
              <a:ext cx="864096"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8" name="Straight Connector 27"/>
            <p:cNvCxnSpPr/>
            <p:nvPr/>
          </p:nvCxnSpPr>
          <p:spPr>
            <a:xfrm>
              <a:off x="971600" y="3068960"/>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971600" y="3573016"/>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395536" y="3356992"/>
              <a:ext cx="57606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539552" y="2708920"/>
              <a:ext cx="1800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9552" y="3861048"/>
              <a:ext cx="1800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Text Box 7"/>
            <p:cNvSpPr txBox="1">
              <a:spLocks noChangeArrowheads="1"/>
            </p:cNvSpPr>
            <p:nvPr/>
          </p:nvSpPr>
          <p:spPr bwMode="auto">
            <a:xfrm>
              <a:off x="2483768" y="2668850"/>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Enc</a:t>
              </a:r>
              <a:endParaRPr lang="en-US" sz="2000" baseline="-25000" dirty="0" smtClean="0">
                <a:solidFill>
                  <a:srgbClr val="0000FF"/>
                </a:solidFill>
              </a:endParaRPr>
            </a:p>
          </p:txBody>
        </p:sp>
        <p:sp>
          <p:nvSpPr>
            <p:cNvPr id="48" name="Text Box 7"/>
            <p:cNvSpPr txBox="1">
              <a:spLocks noChangeArrowheads="1"/>
            </p:cNvSpPr>
            <p:nvPr/>
          </p:nvSpPr>
          <p:spPr bwMode="auto">
            <a:xfrm>
              <a:off x="2483768" y="3501008"/>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Mac</a:t>
              </a:r>
              <a:endParaRPr lang="en-US" sz="2000" baseline="-25000" dirty="0" smtClean="0">
                <a:solidFill>
                  <a:srgbClr val="0000FF"/>
                </a:solidFill>
              </a:endParaRPr>
            </a:p>
          </p:txBody>
        </p:sp>
        <p:sp>
          <p:nvSpPr>
            <p:cNvPr id="54" name="Text Box 7"/>
            <p:cNvSpPr txBox="1">
              <a:spLocks noChangeArrowheads="1"/>
            </p:cNvSpPr>
            <p:nvPr/>
          </p:nvSpPr>
          <p:spPr bwMode="auto">
            <a:xfrm>
              <a:off x="403920" y="2996952"/>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t>
              </a:r>
              <a:endParaRPr lang="en-US" sz="2000" baseline="-25000" dirty="0" smtClean="0">
                <a:solidFill>
                  <a:srgbClr val="0000FF"/>
                </a:solidFill>
              </a:endParaRPr>
            </a:p>
          </p:txBody>
        </p:sp>
        <p:sp>
          <p:nvSpPr>
            <p:cNvPr id="55" name="Text Box 7"/>
            <p:cNvSpPr txBox="1">
              <a:spLocks noChangeArrowheads="1"/>
            </p:cNvSpPr>
            <p:nvPr/>
          </p:nvSpPr>
          <p:spPr bwMode="auto">
            <a:xfrm>
              <a:off x="539552" y="2276872"/>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sp>
          <p:nvSpPr>
            <p:cNvPr id="56" name="Text Box 7"/>
            <p:cNvSpPr txBox="1">
              <a:spLocks noChangeArrowheads="1"/>
            </p:cNvSpPr>
            <p:nvPr/>
          </p:nvSpPr>
          <p:spPr bwMode="auto">
            <a:xfrm>
              <a:off x="547936" y="3460938"/>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M</a:t>
              </a:r>
              <a:endParaRPr lang="en-US" sz="2000" baseline="-25000" dirty="0" smtClean="0">
                <a:solidFill>
                  <a:srgbClr val="0000FF"/>
                </a:solidFill>
              </a:endParaRPr>
            </a:p>
          </p:txBody>
        </p:sp>
        <p:cxnSp>
          <p:nvCxnSpPr>
            <p:cNvPr id="57" name="Straight Connector 56"/>
            <p:cNvCxnSpPr/>
            <p:nvPr/>
          </p:nvCxnSpPr>
          <p:spPr>
            <a:xfrm>
              <a:off x="3923928" y="3284984"/>
              <a:ext cx="64807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3203848" y="2924944"/>
              <a:ext cx="5040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3707904" y="2924944"/>
              <a:ext cx="0" cy="36004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a:endCxn id="22" idx="3"/>
            </p:cNvCxnSpPr>
            <p:nvPr/>
          </p:nvCxnSpPr>
          <p:spPr>
            <a:xfrm>
              <a:off x="3707904" y="3284984"/>
              <a:ext cx="21602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3203848" y="3645024"/>
              <a:ext cx="5040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3707904" y="3284984"/>
              <a:ext cx="0" cy="36004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Text Box 7"/>
            <p:cNvSpPr txBox="1">
              <a:spLocks noChangeArrowheads="1"/>
            </p:cNvSpPr>
            <p:nvPr/>
          </p:nvSpPr>
          <p:spPr bwMode="auto">
            <a:xfrm>
              <a:off x="3275856" y="256490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sp>
          <p:nvSpPr>
            <p:cNvPr id="68" name="Text Box 7"/>
            <p:cNvSpPr txBox="1">
              <a:spLocks noChangeArrowheads="1"/>
            </p:cNvSpPr>
            <p:nvPr/>
          </p:nvSpPr>
          <p:spPr bwMode="auto">
            <a:xfrm>
              <a:off x="3275856" y="328498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t</a:t>
              </a:r>
              <a:endParaRPr lang="en-US" sz="2000" baseline="-25000" dirty="0" smtClean="0">
                <a:solidFill>
                  <a:srgbClr val="0000FF"/>
                </a:solidFill>
              </a:endParaRPr>
            </a:p>
          </p:txBody>
        </p:sp>
        <p:sp>
          <p:nvSpPr>
            <p:cNvPr id="69" name="Text Box 7"/>
            <p:cNvSpPr txBox="1">
              <a:spLocks noChangeArrowheads="1"/>
            </p:cNvSpPr>
            <p:nvPr/>
          </p:nvSpPr>
          <p:spPr bwMode="auto">
            <a:xfrm>
              <a:off x="3923928" y="2884874"/>
              <a:ext cx="927720"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 t)</a:t>
              </a:r>
              <a:endParaRPr lang="en-US" sz="2000" baseline="-25000" dirty="0" smtClean="0">
                <a:solidFill>
                  <a:srgbClr val="0000FF"/>
                </a:solidFill>
              </a:endParaRPr>
            </a:p>
          </p:txBody>
        </p:sp>
      </p:grpSp>
      <p:sp>
        <p:nvSpPr>
          <p:cNvPr id="71" name="Text Box 7"/>
          <p:cNvSpPr txBox="1">
            <a:spLocks noChangeArrowheads="1"/>
          </p:cNvSpPr>
          <p:nvPr/>
        </p:nvSpPr>
        <p:spPr bwMode="auto">
          <a:xfrm>
            <a:off x="1835696" y="2492896"/>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Encryption</a:t>
            </a:r>
            <a:endParaRPr lang="en-US" sz="1600" baseline="-25000" dirty="0" smtClean="0"/>
          </a:p>
        </p:txBody>
      </p:sp>
      <p:sp>
        <p:nvSpPr>
          <p:cNvPr id="72" name="Text Box 7"/>
          <p:cNvSpPr txBox="1">
            <a:spLocks noChangeArrowheads="1"/>
          </p:cNvSpPr>
          <p:nvPr/>
        </p:nvSpPr>
        <p:spPr bwMode="auto">
          <a:xfrm>
            <a:off x="35496" y="4602614"/>
            <a:ext cx="489654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err="1" smtClean="0">
                <a:sym typeface="Symbol"/>
              </a:rPr>
              <a:t>k</a:t>
            </a:r>
            <a:r>
              <a:rPr lang="en-US" sz="1600" baseline="-25000" dirty="0" err="1" smtClean="0">
                <a:sym typeface="Symbol"/>
              </a:rPr>
              <a:t>E</a:t>
            </a:r>
            <a:r>
              <a:rPr lang="en-US" sz="1600" dirty="0" smtClean="0">
                <a:sym typeface="Symbol"/>
              </a:rPr>
              <a:t> and </a:t>
            </a:r>
            <a:r>
              <a:rPr lang="en-US" sz="1600" dirty="0" err="1" smtClean="0">
                <a:sym typeface="Symbol"/>
              </a:rPr>
              <a:t>k</a:t>
            </a:r>
            <a:r>
              <a:rPr lang="en-US" sz="1600" baseline="-25000" dirty="0" err="1" smtClean="0">
                <a:sym typeface="Symbol"/>
              </a:rPr>
              <a:t>M</a:t>
            </a:r>
            <a:r>
              <a:rPr lang="en-US" sz="1600" dirty="0" smtClean="0">
                <a:sym typeface="Symbol"/>
              </a:rPr>
              <a:t> are independent keys for </a:t>
            </a:r>
            <a:r>
              <a:rPr lang="en-US" sz="1600" baseline="-25000" dirty="0" smtClean="0">
                <a:sym typeface="Symbol"/>
              </a:rPr>
              <a:t>E</a:t>
            </a:r>
            <a:r>
              <a:rPr lang="en-US" sz="1600" dirty="0" smtClean="0">
                <a:sym typeface="Symbol"/>
              </a:rPr>
              <a:t> and </a:t>
            </a:r>
            <a:r>
              <a:rPr lang="en-US" sz="1600" baseline="-25000" dirty="0" smtClean="0">
                <a:sym typeface="Symbol"/>
              </a:rPr>
              <a:t>M</a:t>
            </a:r>
            <a:endParaRPr lang="en-US" sz="1600" baseline="-25000" dirty="0" smtClean="0"/>
          </a:p>
        </p:txBody>
      </p:sp>
      <p:cxnSp>
        <p:nvCxnSpPr>
          <p:cNvPr id="88" name="Straight Connector 87"/>
          <p:cNvCxnSpPr>
            <a:endCxn id="96" idx="2"/>
          </p:cNvCxnSpPr>
          <p:nvPr/>
        </p:nvCxnSpPr>
        <p:spPr>
          <a:xfrm>
            <a:off x="8532440" y="3613086"/>
            <a:ext cx="46386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4" name="Group 103"/>
          <p:cNvGrpSpPr/>
          <p:nvPr/>
        </p:nvGrpSpPr>
        <p:grpSpPr>
          <a:xfrm>
            <a:off x="8316416" y="3212976"/>
            <a:ext cx="1143744" cy="400110"/>
            <a:chOff x="9404920" y="3172906"/>
            <a:chExt cx="1143744" cy="400110"/>
          </a:xfrm>
        </p:grpSpPr>
        <p:cxnSp>
          <p:nvCxnSpPr>
            <p:cNvPr id="91" name="Straight Connector 90"/>
            <p:cNvCxnSpPr/>
            <p:nvPr/>
          </p:nvCxnSpPr>
          <p:spPr>
            <a:xfrm>
              <a:off x="9404920" y="3573016"/>
              <a:ext cx="21602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96" name="Text Box 7"/>
            <p:cNvSpPr txBox="1">
              <a:spLocks noChangeArrowheads="1"/>
            </p:cNvSpPr>
            <p:nvPr/>
          </p:nvSpPr>
          <p:spPr bwMode="auto">
            <a:xfrm>
              <a:off x="9620944" y="3172906"/>
              <a:ext cx="927720"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t>
              </a:r>
              <a:endParaRPr lang="en-US" sz="2000" baseline="-25000" dirty="0" smtClean="0">
                <a:solidFill>
                  <a:srgbClr val="0000FF"/>
                </a:solidFill>
              </a:endParaRPr>
            </a:p>
          </p:txBody>
        </p:sp>
      </p:grpSp>
      <p:grpSp>
        <p:nvGrpSpPr>
          <p:cNvPr id="114" name="Group 113"/>
          <p:cNvGrpSpPr/>
          <p:nvPr/>
        </p:nvGrpSpPr>
        <p:grpSpPr>
          <a:xfrm>
            <a:off x="4572000" y="2514382"/>
            <a:ext cx="3744416" cy="1778714"/>
            <a:chOff x="4868416" y="2514382"/>
            <a:chExt cx="3744416" cy="1778714"/>
          </a:xfrm>
        </p:grpSpPr>
        <p:sp>
          <p:nvSpPr>
            <p:cNvPr id="74" name="Rectangle 73"/>
            <p:cNvSpPr/>
            <p:nvPr/>
          </p:nvSpPr>
          <p:spPr>
            <a:xfrm>
              <a:off x="6308576" y="2852936"/>
              <a:ext cx="2304256"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75" name="Straight Connector 74"/>
            <p:cNvCxnSpPr/>
            <p:nvPr/>
          </p:nvCxnSpPr>
          <p:spPr>
            <a:xfrm>
              <a:off x="5660504" y="3356992"/>
              <a:ext cx="0" cy="504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Rectangle 75"/>
            <p:cNvSpPr/>
            <p:nvPr/>
          </p:nvSpPr>
          <p:spPr>
            <a:xfrm>
              <a:off x="7028656" y="2924944"/>
              <a:ext cx="864096" cy="504056"/>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78" name="Straight Connector 77"/>
            <p:cNvCxnSpPr/>
            <p:nvPr/>
          </p:nvCxnSpPr>
          <p:spPr>
            <a:xfrm>
              <a:off x="5660504" y="3356992"/>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4940424" y="3645024"/>
              <a:ext cx="72008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5228456" y="2996952"/>
              <a:ext cx="1800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3" name="Text Box 7"/>
            <p:cNvSpPr txBox="1">
              <a:spLocks noChangeArrowheads="1"/>
            </p:cNvSpPr>
            <p:nvPr/>
          </p:nvSpPr>
          <p:spPr bwMode="auto">
            <a:xfrm>
              <a:off x="7172672" y="2956882"/>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Dec</a:t>
              </a:r>
              <a:endParaRPr lang="en-US" sz="2000" baseline="-25000" dirty="0" smtClean="0">
                <a:solidFill>
                  <a:srgbClr val="0000FF"/>
                </a:solidFill>
              </a:endParaRPr>
            </a:p>
          </p:txBody>
        </p:sp>
        <p:sp>
          <p:nvSpPr>
            <p:cNvPr id="85" name="Text Box 7"/>
            <p:cNvSpPr txBox="1">
              <a:spLocks noChangeArrowheads="1"/>
            </p:cNvSpPr>
            <p:nvPr/>
          </p:nvSpPr>
          <p:spPr bwMode="auto">
            <a:xfrm>
              <a:off x="4868416" y="3212976"/>
              <a:ext cx="1008112"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 t)</a:t>
              </a:r>
              <a:endParaRPr lang="en-US" sz="2000" baseline="-25000" dirty="0" smtClean="0">
                <a:solidFill>
                  <a:srgbClr val="0000FF"/>
                </a:solidFill>
              </a:endParaRPr>
            </a:p>
          </p:txBody>
        </p:sp>
        <p:sp>
          <p:nvSpPr>
            <p:cNvPr id="86" name="Text Box 7"/>
            <p:cNvSpPr txBox="1">
              <a:spLocks noChangeArrowheads="1"/>
            </p:cNvSpPr>
            <p:nvPr/>
          </p:nvSpPr>
          <p:spPr bwMode="auto">
            <a:xfrm>
              <a:off x="5228456" y="2564904"/>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sp>
          <p:nvSpPr>
            <p:cNvPr id="99" name="Text Box 7"/>
            <p:cNvSpPr txBox="1">
              <a:spLocks noChangeArrowheads="1"/>
            </p:cNvSpPr>
            <p:nvPr/>
          </p:nvSpPr>
          <p:spPr bwMode="auto">
            <a:xfrm>
              <a:off x="6452592" y="3005336"/>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sp>
          <p:nvSpPr>
            <p:cNvPr id="103" name="Text Box 7"/>
            <p:cNvSpPr txBox="1">
              <a:spLocks noChangeArrowheads="1"/>
            </p:cNvSpPr>
            <p:nvPr/>
          </p:nvSpPr>
          <p:spPr bwMode="auto">
            <a:xfrm>
              <a:off x="6876256" y="2514382"/>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Decryption</a:t>
              </a:r>
              <a:endParaRPr lang="en-US" sz="1600" baseline="-25000" dirty="0" smtClean="0"/>
            </a:p>
          </p:txBody>
        </p:sp>
      </p:grpSp>
      <p:grpSp>
        <p:nvGrpSpPr>
          <p:cNvPr id="117" name="Group 116"/>
          <p:cNvGrpSpPr/>
          <p:nvPr/>
        </p:nvGrpSpPr>
        <p:grpSpPr>
          <a:xfrm>
            <a:off x="6732240" y="2780928"/>
            <a:ext cx="1376536" cy="1368152"/>
            <a:chOff x="4644008" y="5229200"/>
            <a:chExt cx="1376536" cy="1368152"/>
          </a:xfrm>
        </p:grpSpPr>
        <p:grpSp>
          <p:nvGrpSpPr>
            <p:cNvPr id="116" name="Group 115"/>
            <p:cNvGrpSpPr/>
            <p:nvPr/>
          </p:nvGrpSpPr>
          <p:grpSpPr>
            <a:xfrm>
              <a:off x="5067672" y="5229200"/>
              <a:ext cx="952872" cy="864096"/>
              <a:chOff x="8092008" y="2852936"/>
              <a:chExt cx="952872" cy="864096"/>
            </a:xfrm>
          </p:grpSpPr>
          <p:cxnSp>
            <p:nvCxnSpPr>
              <p:cNvPr id="89" name="Straight Connector 88"/>
              <p:cNvCxnSpPr/>
              <p:nvPr/>
            </p:nvCxnSpPr>
            <p:spPr>
              <a:xfrm>
                <a:off x="8532440" y="3212976"/>
                <a:ext cx="5040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94" name="Text Box 7"/>
              <p:cNvSpPr txBox="1">
                <a:spLocks noChangeArrowheads="1"/>
              </p:cNvSpPr>
              <p:nvPr/>
            </p:nvSpPr>
            <p:spPr bwMode="auto">
              <a:xfrm>
                <a:off x="8621216" y="2852936"/>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t>
                </a:r>
                <a:endParaRPr lang="en-US" sz="2000" baseline="-25000" dirty="0" smtClean="0">
                  <a:solidFill>
                    <a:srgbClr val="0000FF"/>
                  </a:solidFill>
                </a:endParaRPr>
              </a:p>
            </p:txBody>
          </p:sp>
          <p:grpSp>
            <p:nvGrpSpPr>
              <p:cNvPr id="113" name="Group 112"/>
              <p:cNvGrpSpPr/>
              <p:nvPr/>
            </p:nvGrpSpPr>
            <p:grpSpPr>
              <a:xfrm>
                <a:off x="8092008" y="3212976"/>
                <a:ext cx="952872" cy="504056"/>
                <a:chOff x="7435552" y="3212976"/>
                <a:chExt cx="952872" cy="504056"/>
              </a:xfrm>
            </p:grpSpPr>
            <p:cxnSp>
              <p:nvCxnSpPr>
                <p:cNvPr id="107" name="Straight Connector 106"/>
                <p:cNvCxnSpPr/>
                <p:nvPr/>
              </p:nvCxnSpPr>
              <p:spPr>
                <a:xfrm>
                  <a:off x="8388424" y="3212976"/>
                  <a:ext cx="0" cy="36004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a:off x="7452320" y="3573016"/>
                  <a:ext cx="93610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Arrow Connector 111"/>
                <p:cNvCxnSpPr/>
                <p:nvPr/>
              </p:nvCxnSpPr>
              <p:spPr>
                <a:xfrm>
                  <a:off x="7435552" y="3573016"/>
                  <a:ext cx="8384" cy="144016"/>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grpSp>
          <p:nvGrpSpPr>
            <p:cNvPr id="115" name="Group 114"/>
            <p:cNvGrpSpPr/>
            <p:nvPr/>
          </p:nvGrpSpPr>
          <p:grpSpPr>
            <a:xfrm>
              <a:off x="4644008" y="6093296"/>
              <a:ext cx="1008112" cy="504056"/>
              <a:chOff x="6516216" y="5229200"/>
              <a:chExt cx="1008112" cy="504056"/>
            </a:xfrm>
          </p:grpSpPr>
          <p:sp>
            <p:nvSpPr>
              <p:cNvPr id="77" name="Rectangle 76"/>
              <p:cNvSpPr/>
              <p:nvPr/>
            </p:nvSpPr>
            <p:spPr>
              <a:xfrm>
                <a:off x="6516216" y="5229200"/>
                <a:ext cx="864096"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4" name="Text Box 7"/>
              <p:cNvSpPr txBox="1">
                <a:spLocks noChangeArrowheads="1"/>
              </p:cNvSpPr>
              <p:nvPr/>
            </p:nvSpPr>
            <p:spPr bwMode="auto">
              <a:xfrm>
                <a:off x="6588224" y="5261138"/>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Vrfy</a:t>
                </a:r>
                <a:endParaRPr lang="en-US" sz="2000" baseline="-25000" dirty="0" smtClean="0">
                  <a:solidFill>
                    <a:srgbClr val="0000FF"/>
                  </a:solidFill>
                </a:endParaRPr>
              </a:p>
            </p:txBody>
          </p:sp>
        </p:grpSp>
      </p:grpSp>
      <p:grpSp>
        <p:nvGrpSpPr>
          <p:cNvPr id="118" name="Group 117"/>
          <p:cNvGrpSpPr/>
          <p:nvPr/>
        </p:nvGrpSpPr>
        <p:grpSpPr>
          <a:xfrm>
            <a:off x="4932040" y="3501008"/>
            <a:ext cx="1800200" cy="648072"/>
            <a:chOff x="5228456" y="3501008"/>
            <a:chExt cx="1800200" cy="648072"/>
          </a:xfrm>
        </p:grpSpPr>
        <p:cxnSp>
          <p:nvCxnSpPr>
            <p:cNvPr id="79" name="Straight Connector 78"/>
            <p:cNvCxnSpPr/>
            <p:nvPr/>
          </p:nvCxnSpPr>
          <p:spPr>
            <a:xfrm>
              <a:off x="5660504" y="3861048"/>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5228456" y="4149080"/>
              <a:ext cx="1800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7" name="Text Box 7"/>
            <p:cNvSpPr txBox="1">
              <a:spLocks noChangeArrowheads="1"/>
            </p:cNvSpPr>
            <p:nvPr/>
          </p:nvSpPr>
          <p:spPr bwMode="auto">
            <a:xfrm>
              <a:off x="5236840" y="3748970"/>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M</a:t>
              </a:r>
              <a:endParaRPr lang="en-US" sz="2000" baseline="-25000" dirty="0" smtClean="0">
                <a:solidFill>
                  <a:srgbClr val="0000FF"/>
                </a:solidFill>
              </a:endParaRPr>
            </a:p>
          </p:txBody>
        </p:sp>
        <p:sp>
          <p:nvSpPr>
            <p:cNvPr id="100" name="Text Box 7"/>
            <p:cNvSpPr txBox="1">
              <a:spLocks noChangeArrowheads="1"/>
            </p:cNvSpPr>
            <p:nvPr/>
          </p:nvSpPr>
          <p:spPr bwMode="auto">
            <a:xfrm>
              <a:off x="6452592" y="3501008"/>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t</a:t>
              </a:r>
              <a:endParaRPr lang="en-US" sz="2000" baseline="-25000" dirty="0" smtClean="0">
                <a:solidFill>
                  <a:srgbClr val="0000FF"/>
                </a:solidFill>
              </a:endParaRPr>
            </a:p>
          </p:txBody>
        </p:sp>
      </p:grpSp>
      <p:grpSp>
        <p:nvGrpSpPr>
          <p:cNvPr id="105" name="Group 104"/>
          <p:cNvGrpSpPr/>
          <p:nvPr/>
        </p:nvGrpSpPr>
        <p:grpSpPr>
          <a:xfrm>
            <a:off x="7596336" y="3532946"/>
            <a:ext cx="559296" cy="400110"/>
            <a:chOff x="7892752" y="3604954"/>
            <a:chExt cx="559296" cy="400110"/>
          </a:xfrm>
        </p:grpSpPr>
        <p:cxnSp>
          <p:nvCxnSpPr>
            <p:cNvPr id="92" name="Straight Connector 91"/>
            <p:cNvCxnSpPr/>
            <p:nvPr/>
          </p:nvCxnSpPr>
          <p:spPr>
            <a:xfrm>
              <a:off x="7892752" y="3933056"/>
              <a:ext cx="5040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95" name="Text Box 7"/>
            <p:cNvSpPr txBox="1">
              <a:spLocks noChangeArrowheads="1"/>
            </p:cNvSpPr>
            <p:nvPr/>
          </p:nvSpPr>
          <p:spPr bwMode="auto">
            <a:xfrm>
              <a:off x="8028384" y="360495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1</a:t>
              </a:r>
              <a:endParaRPr lang="en-US" sz="2000" baseline="-25000" dirty="0" smtClean="0">
                <a:solidFill>
                  <a:srgbClr val="0000FF"/>
                </a:solidFill>
              </a:endParaRPr>
            </a:p>
          </p:txBody>
        </p:sp>
      </p:grpSp>
    </p:spTree>
    <p:extLst>
      <p:ext uri="{BB962C8B-B14F-4D97-AF65-F5344CB8AC3E}">
        <p14:creationId xmlns:p14="http://schemas.microsoft.com/office/powerpoint/2010/main" val="39443192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0"/>
                                        </p:tgtEl>
                                        <p:attrNameLst>
                                          <p:attrName>style.visibility</p:attrName>
                                        </p:attrNameLst>
                                      </p:cBhvr>
                                      <p:to>
                                        <p:strVal val="visible"/>
                                      </p:to>
                                    </p:set>
                                    <p:animEffect transition="in" filter="blinds(horizontal)">
                                      <p:cBhvr>
                                        <p:cTn id="7" dur="500"/>
                                        <p:tgtEl>
                                          <p:spTgt spid="7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71"/>
                                        </p:tgtEl>
                                        <p:attrNameLst>
                                          <p:attrName>style.visibility</p:attrName>
                                        </p:attrNameLst>
                                      </p:cBhvr>
                                      <p:to>
                                        <p:strVal val="visible"/>
                                      </p:to>
                                    </p:set>
                                    <p:animEffect transition="in" filter="blinds(horizontal)">
                                      <p:cBhvr>
                                        <p:cTn id="10" dur="500"/>
                                        <p:tgtEl>
                                          <p:spTgt spid="71"/>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72"/>
                                        </p:tgtEl>
                                        <p:attrNameLst>
                                          <p:attrName>style.visibility</p:attrName>
                                        </p:attrNameLst>
                                      </p:cBhvr>
                                      <p:to>
                                        <p:strVal val="visible"/>
                                      </p:to>
                                    </p:set>
                                    <p:animEffect transition="in" filter="blinds(horizontal)">
                                      <p:cBhvr>
                                        <p:cTn id="13" dur="500"/>
                                        <p:tgtEl>
                                          <p:spTgt spid="72"/>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114"/>
                                        </p:tgtEl>
                                        <p:attrNameLst>
                                          <p:attrName>style.visibility</p:attrName>
                                        </p:attrNameLst>
                                      </p:cBhvr>
                                      <p:to>
                                        <p:strVal val="visible"/>
                                      </p:to>
                                    </p:set>
                                    <p:animEffect transition="in" filter="blinds(horizontal)">
                                      <p:cBhvr>
                                        <p:cTn id="18" dur="500"/>
                                        <p:tgtEl>
                                          <p:spTgt spid="114"/>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118"/>
                                        </p:tgtEl>
                                        <p:attrNameLst>
                                          <p:attrName>style.visibility</p:attrName>
                                        </p:attrNameLst>
                                      </p:cBhvr>
                                      <p:to>
                                        <p:strVal val="visible"/>
                                      </p:to>
                                    </p:set>
                                    <p:animEffect transition="in" filter="blinds(horizontal)">
                                      <p:cBhvr>
                                        <p:cTn id="23" dur="500"/>
                                        <p:tgtEl>
                                          <p:spTgt spid="118"/>
                                        </p:tgtEl>
                                      </p:cBhvr>
                                    </p:animEffect>
                                  </p:childTnLst>
                                </p:cTn>
                              </p:par>
                              <p:par>
                                <p:cTn id="24" presetID="3" presetClass="entr" presetSubtype="10" fill="hold" nodeType="withEffect">
                                  <p:stCondLst>
                                    <p:cond delay="0"/>
                                  </p:stCondLst>
                                  <p:childTnLst>
                                    <p:set>
                                      <p:cBhvr>
                                        <p:cTn id="25" dur="1" fill="hold">
                                          <p:stCondLst>
                                            <p:cond delay="0"/>
                                          </p:stCondLst>
                                        </p:cTn>
                                        <p:tgtEl>
                                          <p:spTgt spid="117"/>
                                        </p:tgtEl>
                                        <p:attrNameLst>
                                          <p:attrName>style.visibility</p:attrName>
                                        </p:attrNameLst>
                                      </p:cBhvr>
                                      <p:to>
                                        <p:strVal val="visible"/>
                                      </p:to>
                                    </p:set>
                                    <p:animEffect transition="in" filter="blinds(horizontal)">
                                      <p:cBhvr>
                                        <p:cTn id="26" dur="500"/>
                                        <p:tgtEl>
                                          <p:spTgt spid="117"/>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105"/>
                                        </p:tgtEl>
                                        <p:attrNameLst>
                                          <p:attrName>style.visibility</p:attrName>
                                        </p:attrNameLst>
                                      </p:cBhvr>
                                      <p:to>
                                        <p:strVal val="visible"/>
                                      </p:to>
                                    </p:set>
                                    <p:animEffect transition="in" filter="blinds(horizontal)">
                                      <p:cBhvr>
                                        <p:cTn id="31" dur="500"/>
                                        <p:tgtEl>
                                          <p:spTgt spid="105"/>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nodeType="clickEffect">
                                  <p:stCondLst>
                                    <p:cond delay="0"/>
                                  </p:stCondLst>
                                  <p:childTnLst>
                                    <p:set>
                                      <p:cBhvr>
                                        <p:cTn id="35" dur="1" fill="hold">
                                          <p:stCondLst>
                                            <p:cond delay="0"/>
                                          </p:stCondLst>
                                        </p:cTn>
                                        <p:tgtEl>
                                          <p:spTgt spid="88"/>
                                        </p:tgtEl>
                                        <p:attrNameLst>
                                          <p:attrName>style.visibility</p:attrName>
                                        </p:attrNameLst>
                                      </p:cBhvr>
                                      <p:to>
                                        <p:strVal val="visible"/>
                                      </p:to>
                                    </p:set>
                                    <p:animEffect transition="in" filter="blinds(horizontal)">
                                      <p:cBhvr>
                                        <p:cTn id="36" dur="500"/>
                                        <p:tgtEl>
                                          <p:spTgt spid="88"/>
                                        </p:tgtEl>
                                      </p:cBhvr>
                                    </p:animEffect>
                                  </p:childTnLst>
                                </p:cTn>
                              </p:par>
                              <p:par>
                                <p:cTn id="37" presetID="3" presetClass="entr" presetSubtype="10" fill="hold" nodeType="withEffect">
                                  <p:stCondLst>
                                    <p:cond delay="0"/>
                                  </p:stCondLst>
                                  <p:childTnLst>
                                    <p:set>
                                      <p:cBhvr>
                                        <p:cTn id="38" dur="1" fill="hold">
                                          <p:stCondLst>
                                            <p:cond delay="0"/>
                                          </p:stCondLst>
                                        </p:cTn>
                                        <p:tgtEl>
                                          <p:spTgt spid="104"/>
                                        </p:tgtEl>
                                        <p:attrNameLst>
                                          <p:attrName>style.visibility</p:attrName>
                                        </p:attrNameLst>
                                      </p:cBhvr>
                                      <p:to>
                                        <p:strVal val="visible"/>
                                      </p:to>
                                    </p:set>
                                    <p:animEffect transition="in" filter="blinds(horizontal)">
                                      <p:cBhvr>
                                        <p:cTn id="39" dur="500"/>
                                        <p:tgtEl>
                                          <p:spTgt spid="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 grpId="0"/>
      <p:bldP spid="7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9"/>
          <p:cNvGrpSpPr/>
          <p:nvPr/>
        </p:nvGrpSpPr>
        <p:grpSpPr>
          <a:xfrm>
            <a:off x="35496" y="2564904"/>
            <a:ext cx="4456112" cy="1728192"/>
            <a:chOff x="395536" y="2276872"/>
            <a:chExt cx="4456112" cy="1728192"/>
          </a:xfrm>
        </p:grpSpPr>
        <p:sp>
          <p:nvSpPr>
            <p:cNvPr id="22" name="Rectangle 21"/>
            <p:cNvSpPr/>
            <p:nvPr/>
          </p:nvSpPr>
          <p:spPr>
            <a:xfrm>
              <a:off x="1619672" y="2564904"/>
              <a:ext cx="2304256"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4" name="Straight Connector 23"/>
            <p:cNvCxnSpPr/>
            <p:nvPr/>
          </p:nvCxnSpPr>
          <p:spPr>
            <a:xfrm>
              <a:off x="971600" y="3068960"/>
              <a:ext cx="0" cy="504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2339752" y="2636912"/>
              <a:ext cx="864096" cy="504056"/>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6" name="Rectangle 25"/>
            <p:cNvSpPr/>
            <p:nvPr/>
          </p:nvSpPr>
          <p:spPr>
            <a:xfrm>
              <a:off x="2339752" y="3429000"/>
              <a:ext cx="864096"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8" name="Straight Connector 27"/>
            <p:cNvCxnSpPr/>
            <p:nvPr/>
          </p:nvCxnSpPr>
          <p:spPr>
            <a:xfrm>
              <a:off x="971600" y="3068960"/>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971600" y="3573016"/>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395536" y="3356992"/>
              <a:ext cx="57606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539552" y="2708920"/>
              <a:ext cx="1800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9552" y="3861048"/>
              <a:ext cx="1800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Text Box 7"/>
            <p:cNvSpPr txBox="1">
              <a:spLocks noChangeArrowheads="1"/>
            </p:cNvSpPr>
            <p:nvPr/>
          </p:nvSpPr>
          <p:spPr bwMode="auto">
            <a:xfrm>
              <a:off x="2483768" y="2668850"/>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Enc</a:t>
              </a:r>
              <a:endParaRPr lang="en-US" sz="2000" baseline="-25000" dirty="0" smtClean="0">
                <a:solidFill>
                  <a:srgbClr val="0000FF"/>
                </a:solidFill>
              </a:endParaRPr>
            </a:p>
          </p:txBody>
        </p:sp>
        <p:sp>
          <p:nvSpPr>
            <p:cNvPr id="48" name="Text Box 7"/>
            <p:cNvSpPr txBox="1">
              <a:spLocks noChangeArrowheads="1"/>
            </p:cNvSpPr>
            <p:nvPr/>
          </p:nvSpPr>
          <p:spPr bwMode="auto">
            <a:xfrm>
              <a:off x="2483768" y="3501008"/>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Mac</a:t>
              </a:r>
              <a:endParaRPr lang="en-US" sz="2000" baseline="-25000" dirty="0" smtClean="0">
                <a:solidFill>
                  <a:srgbClr val="0000FF"/>
                </a:solidFill>
              </a:endParaRPr>
            </a:p>
          </p:txBody>
        </p:sp>
        <p:sp>
          <p:nvSpPr>
            <p:cNvPr id="54" name="Text Box 7"/>
            <p:cNvSpPr txBox="1">
              <a:spLocks noChangeArrowheads="1"/>
            </p:cNvSpPr>
            <p:nvPr/>
          </p:nvSpPr>
          <p:spPr bwMode="auto">
            <a:xfrm>
              <a:off x="403920" y="2996952"/>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t>
              </a:r>
              <a:endParaRPr lang="en-US" sz="2000" baseline="-25000" dirty="0" smtClean="0">
                <a:solidFill>
                  <a:srgbClr val="0000FF"/>
                </a:solidFill>
              </a:endParaRPr>
            </a:p>
          </p:txBody>
        </p:sp>
        <p:sp>
          <p:nvSpPr>
            <p:cNvPr id="55" name="Text Box 7"/>
            <p:cNvSpPr txBox="1">
              <a:spLocks noChangeArrowheads="1"/>
            </p:cNvSpPr>
            <p:nvPr/>
          </p:nvSpPr>
          <p:spPr bwMode="auto">
            <a:xfrm>
              <a:off x="539552" y="2276872"/>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sp>
          <p:nvSpPr>
            <p:cNvPr id="56" name="Text Box 7"/>
            <p:cNvSpPr txBox="1">
              <a:spLocks noChangeArrowheads="1"/>
            </p:cNvSpPr>
            <p:nvPr/>
          </p:nvSpPr>
          <p:spPr bwMode="auto">
            <a:xfrm>
              <a:off x="547936" y="3460938"/>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M</a:t>
              </a:r>
              <a:endParaRPr lang="en-US" sz="2000" baseline="-25000" dirty="0" smtClean="0">
                <a:solidFill>
                  <a:srgbClr val="0000FF"/>
                </a:solidFill>
              </a:endParaRPr>
            </a:p>
          </p:txBody>
        </p:sp>
        <p:cxnSp>
          <p:nvCxnSpPr>
            <p:cNvPr id="57" name="Straight Connector 56"/>
            <p:cNvCxnSpPr/>
            <p:nvPr/>
          </p:nvCxnSpPr>
          <p:spPr>
            <a:xfrm>
              <a:off x="3923928" y="3284984"/>
              <a:ext cx="64807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3203848" y="2924944"/>
              <a:ext cx="5040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3707904" y="2924944"/>
              <a:ext cx="0" cy="36004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a:endCxn id="22" idx="3"/>
            </p:cNvCxnSpPr>
            <p:nvPr/>
          </p:nvCxnSpPr>
          <p:spPr>
            <a:xfrm>
              <a:off x="3707904" y="3284984"/>
              <a:ext cx="21602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3203848" y="3645024"/>
              <a:ext cx="5040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3707904" y="3284984"/>
              <a:ext cx="0" cy="36004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Text Box 7"/>
            <p:cNvSpPr txBox="1">
              <a:spLocks noChangeArrowheads="1"/>
            </p:cNvSpPr>
            <p:nvPr/>
          </p:nvSpPr>
          <p:spPr bwMode="auto">
            <a:xfrm>
              <a:off x="3275856" y="256490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sp>
          <p:nvSpPr>
            <p:cNvPr id="68" name="Text Box 7"/>
            <p:cNvSpPr txBox="1">
              <a:spLocks noChangeArrowheads="1"/>
            </p:cNvSpPr>
            <p:nvPr/>
          </p:nvSpPr>
          <p:spPr bwMode="auto">
            <a:xfrm>
              <a:off x="3275856" y="328498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t</a:t>
              </a:r>
              <a:endParaRPr lang="en-US" sz="2000" baseline="-25000" dirty="0" smtClean="0">
                <a:solidFill>
                  <a:srgbClr val="0000FF"/>
                </a:solidFill>
              </a:endParaRPr>
            </a:p>
          </p:txBody>
        </p:sp>
        <p:sp>
          <p:nvSpPr>
            <p:cNvPr id="69" name="Text Box 7"/>
            <p:cNvSpPr txBox="1">
              <a:spLocks noChangeArrowheads="1"/>
            </p:cNvSpPr>
            <p:nvPr/>
          </p:nvSpPr>
          <p:spPr bwMode="auto">
            <a:xfrm>
              <a:off x="3923928" y="2884874"/>
              <a:ext cx="927720"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 t)</a:t>
              </a:r>
              <a:endParaRPr lang="en-US" sz="2000" baseline="-25000" dirty="0" smtClean="0">
                <a:solidFill>
                  <a:srgbClr val="0000FF"/>
                </a:solidFill>
              </a:endParaRPr>
            </a:p>
          </p:txBody>
        </p:sp>
      </p:grpSp>
      <p:sp>
        <p:nvSpPr>
          <p:cNvPr id="71" name="Text Box 7"/>
          <p:cNvSpPr txBox="1">
            <a:spLocks noChangeArrowheads="1"/>
          </p:cNvSpPr>
          <p:nvPr/>
        </p:nvSpPr>
        <p:spPr bwMode="auto">
          <a:xfrm>
            <a:off x="1835696" y="2492896"/>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Encryption</a:t>
            </a:r>
            <a:endParaRPr lang="en-US" sz="1600" baseline="-25000" dirty="0" smtClean="0"/>
          </a:p>
        </p:txBody>
      </p:sp>
      <p:sp>
        <p:nvSpPr>
          <p:cNvPr id="72" name="Text Box 7"/>
          <p:cNvSpPr txBox="1">
            <a:spLocks noChangeArrowheads="1"/>
          </p:cNvSpPr>
          <p:nvPr/>
        </p:nvSpPr>
        <p:spPr bwMode="auto">
          <a:xfrm>
            <a:off x="35496" y="4602614"/>
            <a:ext cx="489654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err="1" smtClean="0">
                <a:sym typeface="Symbol"/>
              </a:rPr>
              <a:t>k</a:t>
            </a:r>
            <a:r>
              <a:rPr lang="en-US" sz="1600" baseline="-25000" dirty="0" err="1" smtClean="0">
                <a:sym typeface="Symbol"/>
              </a:rPr>
              <a:t>E</a:t>
            </a:r>
            <a:r>
              <a:rPr lang="en-US" sz="1600" dirty="0" smtClean="0">
                <a:sym typeface="Symbol"/>
              </a:rPr>
              <a:t> and </a:t>
            </a:r>
            <a:r>
              <a:rPr lang="en-US" sz="1600" dirty="0" err="1" smtClean="0">
                <a:sym typeface="Symbol"/>
              </a:rPr>
              <a:t>k</a:t>
            </a:r>
            <a:r>
              <a:rPr lang="en-US" sz="1600" baseline="-25000" dirty="0" err="1" smtClean="0">
                <a:sym typeface="Symbol"/>
              </a:rPr>
              <a:t>M</a:t>
            </a:r>
            <a:r>
              <a:rPr lang="en-US" sz="1600" dirty="0" smtClean="0">
                <a:sym typeface="Symbol"/>
              </a:rPr>
              <a:t> are independent keys for </a:t>
            </a:r>
            <a:r>
              <a:rPr lang="en-US" sz="1600" baseline="-25000" dirty="0" smtClean="0">
                <a:sym typeface="Symbol"/>
              </a:rPr>
              <a:t>E</a:t>
            </a:r>
            <a:r>
              <a:rPr lang="en-US" sz="1600" dirty="0" smtClean="0">
                <a:sym typeface="Symbol"/>
              </a:rPr>
              <a:t> and </a:t>
            </a:r>
            <a:r>
              <a:rPr lang="en-US" sz="1600" baseline="-25000" dirty="0" smtClean="0">
                <a:sym typeface="Symbol"/>
              </a:rPr>
              <a:t>M</a:t>
            </a:r>
            <a:endParaRPr lang="en-US" sz="1600" baseline="-25000" dirty="0" smtClean="0"/>
          </a:p>
        </p:txBody>
      </p:sp>
      <p:cxnSp>
        <p:nvCxnSpPr>
          <p:cNvPr id="88" name="Straight Connector 87"/>
          <p:cNvCxnSpPr>
            <a:endCxn id="96" idx="2"/>
          </p:cNvCxnSpPr>
          <p:nvPr/>
        </p:nvCxnSpPr>
        <p:spPr>
          <a:xfrm flipV="1">
            <a:off x="8532440" y="3613086"/>
            <a:ext cx="463860" cy="1"/>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 name="Group 103"/>
          <p:cNvGrpSpPr/>
          <p:nvPr/>
        </p:nvGrpSpPr>
        <p:grpSpPr>
          <a:xfrm>
            <a:off x="8316416" y="3212976"/>
            <a:ext cx="1143744" cy="400110"/>
            <a:chOff x="9404920" y="3172906"/>
            <a:chExt cx="1143744" cy="400110"/>
          </a:xfrm>
        </p:grpSpPr>
        <p:cxnSp>
          <p:nvCxnSpPr>
            <p:cNvPr id="91" name="Straight Connector 90"/>
            <p:cNvCxnSpPr/>
            <p:nvPr/>
          </p:nvCxnSpPr>
          <p:spPr>
            <a:xfrm>
              <a:off x="9404920" y="3573016"/>
              <a:ext cx="21602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96" name="Text Box 7"/>
            <p:cNvSpPr txBox="1">
              <a:spLocks noChangeArrowheads="1"/>
            </p:cNvSpPr>
            <p:nvPr/>
          </p:nvSpPr>
          <p:spPr bwMode="auto">
            <a:xfrm>
              <a:off x="9620944" y="3172906"/>
              <a:ext cx="927720"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a:t>
              </a:r>
              <a:endParaRPr lang="en-US" sz="2000" baseline="-25000" dirty="0" smtClean="0">
                <a:solidFill>
                  <a:srgbClr val="0000FF"/>
                </a:solidFill>
              </a:endParaRPr>
            </a:p>
          </p:txBody>
        </p:sp>
      </p:grpSp>
      <p:grpSp>
        <p:nvGrpSpPr>
          <p:cNvPr id="4" name="Group 113"/>
          <p:cNvGrpSpPr/>
          <p:nvPr/>
        </p:nvGrpSpPr>
        <p:grpSpPr>
          <a:xfrm>
            <a:off x="4572000" y="2514382"/>
            <a:ext cx="3744416" cy="1778714"/>
            <a:chOff x="4868416" y="2514382"/>
            <a:chExt cx="3744416" cy="1778714"/>
          </a:xfrm>
        </p:grpSpPr>
        <p:sp>
          <p:nvSpPr>
            <p:cNvPr id="74" name="Rectangle 73"/>
            <p:cNvSpPr/>
            <p:nvPr/>
          </p:nvSpPr>
          <p:spPr>
            <a:xfrm>
              <a:off x="6308576" y="2852936"/>
              <a:ext cx="2304256"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75" name="Straight Connector 74"/>
            <p:cNvCxnSpPr/>
            <p:nvPr/>
          </p:nvCxnSpPr>
          <p:spPr>
            <a:xfrm>
              <a:off x="5660504" y="3356992"/>
              <a:ext cx="0" cy="504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Rectangle 75"/>
            <p:cNvSpPr/>
            <p:nvPr/>
          </p:nvSpPr>
          <p:spPr>
            <a:xfrm>
              <a:off x="7028656" y="2924944"/>
              <a:ext cx="864096" cy="504056"/>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78" name="Straight Connector 77"/>
            <p:cNvCxnSpPr/>
            <p:nvPr/>
          </p:nvCxnSpPr>
          <p:spPr>
            <a:xfrm>
              <a:off x="5660504" y="3356992"/>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4940424" y="3645024"/>
              <a:ext cx="72008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5228456" y="2996952"/>
              <a:ext cx="1800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3" name="Text Box 7"/>
            <p:cNvSpPr txBox="1">
              <a:spLocks noChangeArrowheads="1"/>
            </p:cNvSpPr>
            <p:nvPr/>
          </p:nvSpPr>
          <p:spPr bwMode="auto">
            <a:xfrm>
              <a:off x="7172672" y="2956882"/>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Dec</a:t>
              </a:r>
              <a:endParaRPr lang="en-US" sz="2000" baseline="-25000" dirty="0" smtClean="0">
                <a:solidFill>
                  <a:srgbClr val="0000FF"/>
                </a:solidFill>
              </a:endParaRPr>
            </a:p>
          </p:txBody>
        </p:sp>
        <p:sp>
          <p:nvSpPr>
            <p:cNvPr id="85" name="Text Box 7"/>
            <p:cNvSpPr txBox="1">
              <a:spLocks noChangeArrowheads="1"/>
            </p:cNvSpPr>
            <p:nvPr/>
          </p:nvSpPr>
          <p:spPr bwMode="auto">
            <a:xfrm>
              <a:off x="4868416" y="3212976"/>
              <a:ext cx="1008112"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 t)</a:t>
              </a:r>
              <a:endParaRPr lang="en-US" sz="2000" baseline="-25000" dirty="0" smtClean="0">
                <a:solidFill>
                  <a:srgbClr val="0000FF"/>
                </a:solidFill>
              </a:endParaRPr>
            </a:p>
          </p:txBody>
        </p:sp>
        <p:sp>
          <p:nvSpPr>
            <p:cNvPr id="86" name="Text Box 7"/>
            <p:cNvSpPr txBox="1">
              <a:spLocks noChangeArrowheads="1"/>
            </p:cNvSpPr>
            <p:nvPr/>
          </p:nvSpPr>
          <p:spPr bwMode="auto">
            <a:xfrm>
              <a:off x="5228456" y="2564904"/>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sp>
          <p:nvSpPr>
            <p:cNvPr id="99" name="Text Box 7"/>
            <p:cNvSpPr txBox="1">
              <a:spLocks noChangeArrowheads="1"/>
            </p:cNvSpPr>
            <p:nvPr/>
          </p:nvSpPr>
          <p:spPr bwMode="auto">
            <a:xfrm>
              <a:off x="6452592" y="3005336"/>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sp>
          <p:nvSpPr>
            <p:cNvPr id="103" name="Text Box 7"/>
            <p:cNvSpPr txBox="1">
              <a:spLocks noChangeArrowheads="1"/>
            </p:cNvSpPr>
            <p:nvPr/>
          </p:nvSpPr>
          <p:spPr bwMode="auto">
            <a:xfrm>
              <a:off x="6876256" y="2514382"/>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Decryption</a:t>
              </a:r>
              <a:endParaRPr lang="en-US" sz="1600" baseline="-25000" dirty="0" smtClean="0"/>
            </a:p>
          </p:txBody>
        </p:sp>
      </p:grpSp>
      <p:grpSp>
        <p:nvGrpSpPr>
          <p:cNvPr id="5" name="Group 116"/>
          <p:cNvGrpSpPr/>
          <p:nvPr/>
        </p:nvGrpSpPr>
        <p:grpSpPr>
          <a:xfrm>
            <a:off x="6732240" y="2780928"/>
            <a:ext cx="1376536" cy="1368152"/>
            <a:chOff x="4644008" y="5229200"/>
            <a:chExt cx="1376536" cy="1368152"/>
          </a:xfrm>
        </p:grpSpPr>
        <p:grpSp>
          <p:nvGrpSpPr>
            <p:cNvPr id="6" name="Group 115"/>
            <p:cNvGrpSpPr/>
            <p:nvPr/>
          </p:nvGrpSpPr>
          <p:grpSpPr>
            <a:xfrm>
              <a:off x="5067672" y="5229200"/>
              <a:ext cx="952872" cy="864096"/>
              <a:chOff x="8092008" y="2852936"/>
              <a:chExt cx="952872" cy="864096"/>
            </a:xfrm>
          </p:grpSpPr>
          <p:cxnSp>
            <p:nvCxnSpPr>
              <p:cNvPr id="89" name="Straight Connector 88"/>
              <p:cNvCxnSpPr/>
              <p:nvPr/>
            </p:nvCxnSpPr>
            <p:spPr>
              <a:xfrm>
                <a:off x="8532440" y="3212976"/>
                <a:ext cx="5040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94" name="Text Box 7"/>
              <p:cNvSpPr txBox="1">
                <a:spLocks noChangeArrowheads="1"/>
              </p:cNvSpPr>
              <p:nvPr/>
            </p:nvSpPr>
            <p:spPr bwMode="auto">
              <a:xfrm>
                <a:off x="8621216" y="2852936"/>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t>
                </a:r>
                <a:endParaRPr lang="en-US" sz="2000" baseline="-25000" dirty="0" smtClean="0">
                  <a:solidFill>
                    <a:srgbClr val="0000FF"/>
                  </a:solidFill>
                </a:endParaRPr>
              </a:p>
            </p:txBody>
          </p:sp>
          <p:grpSp>
            <p:nvGrpSpPr>
              <p:cNvPr id="7" name="Group 112"/>
              <p:cNvGrpSpPr/>
              <p:nvPr/>
            </p:nvGrpSpPr>
            <p:grpSpPr>
              <a:xfrm>
                <a:off x="8092008" y="3212976"/>
                <a:ext cx="952872" cy="504056"/>
                <a:chOff x="7435552" y="3212976"/>
                <a:chExt cx="952872" cy="504056"/>
              </a:xfrm>
            </p:grpSpPr>
            <p:cxnSp>
              <p:nvCxnSpPr>
                <p:cNvPr id="107" name="Straight Connector 106"/>
                <p:cNvCxnSpPr/>
                <p:nvPr/>
              </p:nvCxnSpPr>
              <p:spPr>
                <a:xfrm>
                  <a:off x="8388424" y="3212976"/>
                  <a:ext cx="0" cy="36004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a:off x="7452320" y="3573016"/>
                  <a:ext cx="93610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Arrow Connector 111"/>
                <p:cNvCxnSpPr/>
                <p:nvPr/>
              </p:nvCxnSpPr>
              <p:spPr>
                <a:xfrm>
                  <a:off x="7435552" y="3573016"/>
                  <a:ext cx="8384" cy="144016"/>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grpSp>
          <p:nvGrpSpPr>
            <p:cNvPr id="8" name="Group 114"/>
            <p:cNvGrpSpPr/>
            <p:nvPr/>
          </p:nvGrpSpPr>
          <p:grpSpPr>
            <a:xfrm>
              <a:off x="4644008" y="6093296"/>
              <a:ext cx="1008112" cy="504056"/>
              <a:chOff x="6516216" y="5229200"/>
              <a:chExt cx="1008112" cy="504056"/>
            </a:xfrm>
          </p:grpSpPr>
          <p:sp>
            <p:nvSpPr>
              <p:cNvPr id="77" name="Rectangle 76"/>
              <p:cNvSpPr/>
              <p:nvPr/>
            </p:nvSpPr>
            <p:spPr>
              <a:xfrm>
                <a:off x="6516216" y="5229200"/>
                <a:ext cx="864096"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4" name="Text Box 7"/>
              <p:cNvSpPr txBox="1">
                <a:spLocks noChangeArrowheads="1"/>
              </p:cNvSpPr>
              <p:nvPr/>
            </p:nvSpPr>
            <p:spPr bwMode="auto">
              <a:xfrm>
                <a:off x="6588224" y="5261138"/>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Vrfy</a:t>
                </a:r>
                <a:endParaRPr lang="en-US" sz="2000" baseline="-25000" dirty="0" smtClean="0">
                  <a:solidFill>
                    <a:srgbClr val="0000FF"/>
                  </a:solidFill>
                </a:endParaRPr>
              </a:p>
            </p:txBody>
          </p:sp>
        </p:grpSp>
      </p:grpSp>
      <p:grpSp>
        <p:nvGrpSpPr>
          <p:cNvPr id="11" name="Group 117"/>
          <p:cNvGrpSpPr/>
          <p:nvPr/>
        </p:nvGrpSpPr>
        <p:grpSpPr>
          <a:xfrm>
            <a:off x="4932040" y="3501008"/>
            <a:ext cx="1800200" cy="648072"/>
            <a:chOff x="5228456" y="3501008"/>
            <a:chExt cx="1800200" cy="648072"/>
          </a:xfrm>
        </p:grpSpPr>
        <p:cxnSp>
          <p:nvCxnSpPr>
            <p:cNvPr id="79" name="Straight Connector 78"/>
            <p:cNvCxnSpPr/>
            <p:nvPr/>
          </p:nvCxnSpPr>
          <p:spPr>
            <a:xfrm>
              <a:off x="5660504" y="3861048"/>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5228456" y="4149080"/>
              <a:ext cx="1800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7" name="Text Box 7"/>
            <p:cNvSpPr txBox="1">
              <a:spLocks noChangeArrowheads="1"/>
            </p:cNvSpPr>
            <p:nvPr/>
          </p:nvSpPr>
          <p:spPr bwMode="auto">
            <a:xfrm>
              <a:off x="5236840" y="3748970"/>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M</a:t>
              </a:r>
              <a:endParaRPr lang="en-US" sz="2000" baseline="-25000" dirty="0" smtClean="0">
                <a:solidFill>
                  <a:srgbClr val="0000FF"/>
                </a:solidFill>
              </a:endParaRPr>
            </a:p>
          </p:txBody>
        </p:sp>
        <p:sp>
          <p:nvSpPr>
            <p:cNvPr id="100" name="Text Box 7"/>
            <p:cNvSpPr txBox="1">
              <a:spLocks noChangeArrowheads="1"/>
            </p:cNvSpPr>
            <p:nvPr/>
          </p:nvSpPr>
          <p:spPr bwMode="auto">
            <a:xfrm>
              <a:off x="6452592" y="3501008"/>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t</a:t>
              </a:r>
              <a:endParaRPr lang="en-US" sz="2000" baseline="-25000" dirty="0" smtClean="0">
                <a:solidFill>
                  <a:srgbClr val="0000FF"/>
                </a:solidFill>
              </a:endParaRPr>
            </a:p>
          </p:txBody>
        </p:sp>
      </p:grpSp>
      <p:grpSp>
        <p:nvGrpSpPr>
          <p:cNvPr id="12" name="Group 104"/>
          <p:cNvGrpSpPr/>
          <p:nvPr/>
        </p:nvGrpSpPr>
        <p:grpSpPr>
          <a:xfrm>
            <a:off x="7596336" y="3532946"/>
            <a:ext cx="559296" cy="400110"/>
            <a:chOff x="7892752" y="3604954"/>
            <a:chExt cx="559296" cy="400110"/>
          </a:xfrm>
        </p:grpSpPr>
        <p:cxnSp>
          <p:nvCxnSpPr>
            <p:cNvPr id="92" name="Straight Connector 91"/>
            <p:cNvCxnSpPr/>
            <p:nvPr/>
          </p:nvCxnSpPr>
          <p:spPr>
            <a:xfrm>
              <a:off x="7892752" y="3933056"/>
              <a:ext cx="5040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95" name="Text Box 7"/>
            <p:cNvSpPr txBox="1">
              <a:spLocks noChangeArrowheads="1"/>
            </p:cNvSpPr>
            <p:nvPr/>
          </p:nvSpPr>
          <p:spPr bwMode="auto">
            <a:xfrm>
              <a:off x="8028384" y="360495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0</a:t>
              </a:r>
              <a:endParaRPr lang="en-US" sz="2000" baseline="-25000" dirty="0" smtClean="0">
                <a:solidFill>
                  <a:srgbClr val="0000FF"/>
                </a:solidFill>
              </a:endParaRPr>
            </a:p>
          </p:txBody>
        </p:sp>
      </p:grpSp>
      <p:sp>
        <p:nvSpPr>
          <p:cNvPr id="70" name="Text Box 7"/>
          <p:cNvSpPr txBox="1">
            <a:spLocks noChangeArrowheads="1"/>
          </p:cNvSpPr>
          <p:nvPr/>
        </p:nvSpPr>
        <p:spPr bwMode="auto">
          <a:xfrm>
            <a:off x="395536" y="5403413"/>
            <a:ext cx="8568952"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olidFill>
                  <a:srgbClr val="0000FF"/>
                </a:solidFill>
                <a:sym typeface="Symbol"/>
              </a:rPr>
              <a:t>Not necessarily </a:t>
            </a:r>
            <a:r>
              <a:rPr lang="en-US" sz="1600" dirty="0" smtClean="0">
                <a:sym typeface="Symbol"/>
              </a:rPr>
              <a:t>--- a secure MAC not necessarily preserves the privacy of m</a:t>
            </a:r>
            <a:endParaRPr lang="en-US" sz="1600" baseline="-25000" dirty="0" smtClean="0">
              <a:solidFill>
                <a:srgbClr val="0000FF"/>
              </a:solidFill>
            </a:endParaRPr>
          </a:p>
        </p:txBody>
      </p:sp>
      <p:sp>
        <p:nvSpPr>
          <p:cNvPr id="73" name="Text Box 7"/>
          <p:cNvSpPr txBox="1">
            <a:spLocks noChangeArrowheads="1"/>
          </p:cNvSpPr>
          <p:nvPr/>
        </p:nvSpPr>
        <p:spPr bwMode="auto">
          <a:xfrm>
            <a:off x="395536" y="5784939"/>
            <a:ext cx="8928992"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Ex: a MAC may always output the first two bits of m as the first two bits of MAC tag</a:t>
            </a:r>
            <a:endParaRPr lang="en-US" sz="1600" baseline="-25000" dirty="0" smtClean="0">
              <a:solidFill>
                <a:srgbClr val="0000FF"/>
              </a:solidFill>
            </a:endParaRPr>
          </a:p>
        </p:txBody>
      </p:sp>
      <p:sp>
        <p:nvSpPr>
          <p:cNvPr id="90" name="Text Box 7"/>
          <p:cNvSpPr txBox="1">
            <a:spLocks noChangeArrowheads="1"/>
          </p:cNvSpPr>
          <p:nvPr/>
        </p:nvSpPr>
        <p:spPr bwMode="auto">
          <a:xfrm>
            <a:off x="395536" y="6186790"/>
            <a:ext cx="8568952"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In general if the </a:t>
            </a:r>
            <a:r>
              <a:rPr lang="en-US" sz="1600" dirty="0" smtClean="0">
                <a:solidFill>
                  <a:srgbClr val="FF0000"/>
                </a:solidFill>
                <a:sym typeface="Symbol"/>
              </a:rPr>
              <a:t>MAC is deterministic (ex CBC-MAC) </a:t>
            </a:r>
            <a:r>
              <a:rPr lang="en-US" sz="1600" dirty="0" smtClean="0">
                <a:sym typeface="Symbol"/>
              </a:rPr>
              <a:t>then </a:t>
            </a:r>
            <a:r>
              <a:rPr lang="en-US" sz="1600" dirty="0" smtClean="0">
                <a:solidFill>
                  <a:srgbClr val="0000FF"/>
                </a:solidFill>
                <a:sym typeface="Symbol"/>
              </a:rPr>
              <a:t>tag for m will be “fixed”</a:t>
            </a:r>
            <a:endParaRPr lang="en-US" sz="1600" baseline="-25000" dirty="0" smtClean="0">
              <a:solidFill>
                <a:srgbClr val="0000FF"/>
              </a:solidFill>
            </a:endParaRPr>
          </a:p>
        </p:txBody>
      </p:sp>
      <p:sp>
        <p:nvSpPr>
          <p:cNvPr id="93" name="Text Box 7"/>
          <p:cNvSpPr txBox="1">
            <a:spLocks noChangeArrowheads="1"/>
          </p:cNvSpPr>
          <p:nvPr/>
        </p:nvSpPr>
        <p:spPr bwMode="auto">
          <a:xfrm>
            <a:off x="35496" y="5013176"/>
            <a:ext cx="8712968"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This approach used in SSH --- does this guarantee authenticated encryption ?</a:t>
            </a:r>
            <a:endParaRPr lang="en-US" sz="1600" baseline="-25000" dirty="0" smtClean="0"/>
          </a:p>
        </p:txBody>
      </p:sp>
      <p:grpSp>
        <p:nvGrpSpPr>
          <p:cNvPr id="97" name="Group 53"/>
          <p:cNvGrpSpPr/>
          <p:nvPr/>
        </p:nvGrpSpPr>
        <p:grpSpPr>
          <a:xfrm>
            <a:off x="2915816" y="4869160"/>
            <a:ext cx="3528392" cy="1152128"/>
            <a:chOff x="3275856" y="2924944"/>
            <a:chExt cx="3528392" cy="1152128"/>
          </a:xfrm>
        </p:grpSpPr>
        <p:sp>
          <p:nvSpPr>
            <p:cNvPr id="98" name="Cloud Callout 97"/>
            <p:cNvSpPr/>
            <p:nvPr/>
          </p:nvSpPr>
          <p:spPr>
            <a:xfrm>
              <a:off x="3275856" y="2924944"/>
              <a:ext cx="3528392" cy="1152128"/>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1" name="Text Box 7"/>
            <p:cNvSpPr txBox="1">
              <a:spLocks noChangeArrowheads="1"/>
            </p:cNvSpPr>
            <p:nvPr/>
          </p:nvSpPr>
          <p:spPr bwMode="auto">
            <a:xfrm>
              <a:off x="3563888" y="3212976"/>
              <a:ext cx="3096344" cy="584775"/>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In general this approach is not recommended</a:t>
              </a:r>
              <a:endParaRPr lang="en-US" sz="1600" baseline="-25000" dirty="0" smtClean="0">
                <a:solidFill>
                  <a:srgbClr val="0000FF"/>
                </a:solidFill>
              </a:endParaRPr>
            </a:p>
          </p:txBody>
        </p:sp>
      </p:grpSp>
      <p:sp>
        <p:nvSpPr>
          <p:cNvPr id="102" name="Rectangle 2"/>
          <p:cNvSpPr txBox="1">
            <a:spLocks noChangeArrowheads="1"/>
          </p:cNvSpPr>
          <p:nvPr/>
        </p:nvSpPr>
        <p:spPr>
          <a:xfrm>
            <a:off x="179512" y="44624"/>
            <a:ext cx="8712968" cy="504056"/>
          </a:xfrm>
          <a:prstGeom prst="rect">
            <a:avLst/>
          </a:prstGeom>
        </p:spPr>
        <p:txBody>
          <a:bodyPr/>
          <a:lstStyle/>
          <a:p>
            <a:pPr algn="ctr">
              <a:defRPr/>
            </a:pPr>
            <a:r>
              <a:rPr lang="en-US" sz="3200" kern="0" dirty="0" smtClean="0">
                <a:solidFill>
                  <a:srgbClr val="009900"/>
                </a:solidFill>
                <a:ea typeface="+mj-ea"/>
                <a:cs typeface="+mj-cs"/>
              </a:rPr>
              <a:t>Attempt I (Encrypt-and-Authenticate)</a:t>
            </a:r>
            <a:endParaRPr lang="en-US" sz="3200" kern="0" dirty="0">
              <a:solidFill>
                <a:srgbClr val="009900"/>
              </a:solidFill>
              <a:ea typeface="+mj-ea"/>
              <a:cs typeface="+mj-cs"/>
            </a:endParaRPr>
          </a:p>
        </p:txBody>
      </p:sp>
      <p:sp>
        <p:nvSpPr>
          <p:cNvPr id="104" name="Text Box 7"/>
          <p:cNvSpPr txBox="1">
            <a:spLocks noChangeArrowheads="1"/>
          </p:cNvSpPr>
          <p:nvPr/>
        </p:nvSpPr>
        <p:spPr bwMode="auto">
          <a:xfrm>
            <a:off x="107504" y="1095708"/>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Let </a:t>
            </a:r>
            <a:r>
              <a:rPr lang="en-US" sz="1600" dirty="0" smtClean="0">
                <a:solidFill>
                  <a:srgbClr val="0000FF"/>
                </a:solidFill>
                <a:sym typeface="Symbol"/>
              </a:rPr>
              <a:t></a:t>
            </a:r>
            <a:r>
              <a:rPr lang="en-US" sz="2000" baseline="-25000" dirty="0" smtClean="0">
                <a:solidFill>
                  <a:srgbClr val="0000FF"/>
                </a:solidFill>
                <a:sym typeface="Symbol"/>
              </a:rPr>
              <a:t>E</a:t>
            </a:r>
            <a:r>
              <a:rPr lang="en-US" sz="1600" dirty="0" smtClean="0">
                <a:solidFill>
                  <a:srgbClr val="0000FF"/>
                </a:solidFill>
                <a:sym typeface="Symbol"/>
              </a:rPr>
              <a:t> = (Enc, Dec) be a CPA-secure cipher </a:t>
            </a:r>
            <a:r>
              <a:rPr lang="en-US" sz="1600" dirty="0" smtClean="0">
                <a:sym typeface="Symbol"/>
              </a:rPr>
              <a:t>and </a:t>
            </a:r>
            <a:r>
              <a:rPr lang="en-US" sz="1600" dirty="0" smtClean="0">
                <a:solidFill>
                  <a:srgbClr val="0000FF"/>
                </a:solidFill>
                <a:sym typeface="Symbol"/>
              </a:rPr>
              <a:t></a:t>
            </a:r>
            <a:r>
              <a:rPr lang="en-US" sz="2000" baseline="-25000" dirty="0" smtClean="0">
                <a:solidFill>
                  <a:srgbClr val="0000FF"/>
                </a:solidFill>
                <a:sym typeface="Symbol"/>
              </a:rPr>
              <a:t>M</a:t>
            </a:r>
            <a:r>
              <a:rPr lang="en-US" sz="1600" dirty="0" smtClean="0">
                <a:solidFill>
                  <a:srgbClr val="0000FF"/>
                </a:solidFill>
                <a:sym typeface="Symbol"/>
              </a:rPr>
              <a:t> = (Mac, </a:t>
            </a:r>
            <a:r>
              <a:rPr lang="en-US" sz="1600" dirty="0" err="1" smtClean="0">
                <a:solidFill>
                  <a:srgbClr val="0000FF"/>
                </a:solidFill>
                <a:sym typeface="Symbol"/>
              </a:rPr>
              <a:t>Vrfy</a:t>
            </a:r>
            <a:r>
              <a:rPr lang="en-US" sz="1600" dirty="0" smtClean="0">
                <a:solidFill>
                  <a:srgbClr val="0000FF"/>
                </a:solidFill>
                <a:sym typeface="Symbol"/>
              </a:rPr>
              <a:t>) be a MAC</a:t>
            </a:r>
            <a:endParaRPr lang="en-US" sz="1600" baseline="-25000" dirty="0" smtClean="0">
              <a:solidFill>
                <a:srgbClr val="0000FF"/>
              </a:solidFill>
            </a:endParaRPr>
          </a:p>
        </p:txBody>
      </p:sp>
      <p:sp>
        <p:nvSpPr>
          <p:cNvPr id="105" name="Text Box 7"/>
          <p:cNvSpPr txBox="1">
            <a:spLocks noChangeArrowheads="1"/>
          </p:cNvSpPr>
          <p:nvPr/>
        </p:nvSpPr>
        <p:spPr bwMode="auto">
          <a:xfrm>
            <a:off x="395536" y="1506270"/>
            <a:ext cx="8568952"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Algorithm Gen in both </a:t>
            </a:r>
            <a:r>
              <a:rPr lang="en-US" sz="2000" baseline="-25000" dirty="0" smtClean="0">
                <a:sym typeface="Symbol"/>
              </a:rPr>
              <a:t>E</a:t>
            </a:r>
            <a:r>
              <a:rPr lang="en-US" sz="1600" dirty="0" smtClean="0">
                <a:sym typeface="Symbol"/>
              </a:rPr>
              <a:t> and </a:t>
            </a:r>
            <a:r>
              <a:rPr lang="en-US" sz="2000" baseline="-25000" dirty="0" smtClean="0">
                <a:sym typeface="Symbol"/>
              </a:rPr>
              <a:t>M</a:t>
            </a:r>
            <a:r>
              <a:rPr lang="en-US" sz="1600" dirty="0" smtClean="0">
                <a:sym typeface="Symbol"/>
              </a:rPr>
              <a:t> selects a random key from the respectively domain </a:t>
            </a:r>
            <a:endParaRPr lang="en-US" sz="1600" baseline="-25000" dirty="0" smtClean="0">
              <a:solidFill>
                <a:srgbClr val="0000FF"/>
              </a:solidFill>
            </a:endParaRPr>
          </a:p>
        </p:txBody>
      </p:sp>
    </p:spTree>
    <p:extLst>
      <p:ext uri="{BB962C8B-B14F-4D97-AF65-F5344CB8AC3E}">
        <p14:creationId xmlns:p14="http://schemas.microsoft.com/office/powerpoint/2010/main" val="17942112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3"/>
                                        </p:tgtEl>
                                        <p:attrNameLst>
                                          <p:attrName>style.visibility</p:attrName>
                                        </p:attrNameLst>
                                      </p:cBhvr>
                                      <p:to>
                                        <p:strVal val="visible"/>
                                      </p:to>
                                    </p:set>
                                    <p:animEffect transition="in" filter="blinds(horizontal)">
                                      <p:cBhvr>
                                        <p:cTn id="7" dur="500"/>
                                        <p:tgtEl>
                                          <p:spTgt spid="9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0"/>
                                        </p:tgtEl>
                                        <p:attrNameLst>
                                          <p:attrName>style.visibility</p:attrName>
                                        </p:attrNameLst>
                                      </p:cBhvr>
                                      <p:to>
                                        <p:strVal val="visible"/>
                                      </p:to>
                                    </p:set>
                                    <p:animEffect transition="in" filter="blinds(horizontal)">
                                      <p:cBhvr>
                                        <p:cTn id="12" dur="500"/>
                                        <p:tgtEl>
                                          <p:spTgt spid="7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3"/>
                                        </p:tgtEl>
                                        <p:attrNameLst>
                                          <p:attrName>style.visibility</p:attrName>
                                        </p:attrNameLst>
                                      </p:cBhvr>
                                      <p:to>
                                        <p:strVal val="visible"/>
                                      </p:to>
                                    </p:set>
                                    <p:animEffect transition="in" filter="blinds(horizontal)">
                                      <p:cBhvr>
                                        <p:cTn id="17" dur="500"/>
                                        <p:tgtEl>
                                          <p:spTgt spid="7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0"/>
                                        </p:tgtEl>
                                        <p:attrNameLst>
                                          <p:attrName>style.visibility</p:attrName>
                                        </p:attrNameLst>
                                      </p:cBhvr>
                                      <p:to>
                                        <p:strVal val="visible"/>
                                      </p:to>
                                    </p:set>
                                    <p:animEffect transition="in" filter="blinds(horizontal)">
                                      <p:cBhvr>
                                        <p:cTn id="22" dur="500"/>
                                        <p:tgtEl>
                                          <p:spTgt spid="90"/>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97"/>
                                        </p:tgtEl>
                                        <p:attrNameLst>
                                          <p:attrName>style.visibility</p:attrName>
                                        </p:attrNameLst>
                                      </p:cBhvr>
                                      <p:to>
                                        <p:strVal val="visible"/>
                                      </p:to>
                                    </p:set>
                                    <p:animEffect transition="in" filter="blinds(horizontal)">
                                      <p:cBhvr>
                                        <p:cTn id="27" dur="500"/>
                                        <p:tgtEl>
                                          <p:spTgt spid="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p:bldP spid="73" grpId="0"/>
      <p:bldP spid="90" grpId="0"/>
      <p:bldP spid="9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1259632" y="2420888"/>
            <a:ext cx="2592288"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nvGrpSpPr>
          <p:cNvPr id="79" name="Group 78"/>
          <p:cNvGrpSpPr/>
          <p:nvPr/>
        </p:nvGrpSpPr>
        <p:grpSpPr>
          <a:xfrm>
            <a:off x="179512" y="2452826"/>
            <a:ext cx="3600400" cy="1336214"/>
            <a:chOff x="179512" y="2452826"/>
            <a:chExt cx="3600400" cy="1336214"/>
          </a:xfrm>
        </p:grpSpPr>
        <p:sp>
          <p:nvSpPr>
            <p:cNvPr id="31" name="Rectangle 30"/>
            <p:cNvSpPr/>
            <p:nvPr/>
          </p:nvSpPr>
          <p:spPr>
            <a:xfrm>
              <a:off x="2843808" y="3284984"/>
              <a:ext cx="648072"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32" name="Straight Connector 31"/>
            <p:cNvCxnSpPr/>
            <p:nvPr/>
          </p:nvCxnSpPr>
          <p:spPr>
            <a:xfrm>
              <a:off x="611560" y="3356992"/>
              <a:ext cx="2232248"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179512" y="3717032"/>
              <a:ext cx="2664296"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7" name="Text Box 7"/>
            <p:cNvSpPr txBox="1">
              <a:spLocks noChangeArrowheads="1"/>
            </p:cNvSpPr>
            <p:nvPr/>
          </p:nvSpPr>
          <p:spPr bwMode="auto">
            <a:xfrm>
              <a:off x="2843808" y="3356992"/>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Enc</a:t>
              </a:r>
              <a:endParaRPr lang="en-US" sz="2000" baseline="-25000" dirty="0" smtClean="0">
                <a:solidFill>
                  <a:srgbClr val="0000FF"/>
                </a:solidFill>
              </a:endParaRPr>
            </a:p>
          </p:txBody>
        </p:sp>
        <p:sp>
          <p:nvSpPr>
            <p:cNvPr id="51" name="Text Box 7"/>
            <p:cNvSpPr txBox="1">
              <a:spLocks noChangeArrowheads="1"/>
            </p:cNvSpPr>
            <p:nvPr/>
          </p:nvSpPr>
          <p:spPr bwMode="auto">
            <a:xfrm>
              <a:off x="187896" y="3316922"/>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cxnSp>
          <p:nvCxnSpPr>
            <p:cNvPr id="53" name="Straight Connector 52"/>
            <p:cNvCxnSpPr/>
            <p:nvPr/>
          </p:nvCxnSpPr>
          <p:spPr>
            <a:xfrm>
              <a:off x="2267744" y="2780928"/>
              <a:ext cx="288032"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2555776" y="2780928"/>
              <a:ext cx="0" cy="576064"/>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Text Box 7"/>
            <p:cNvSpPr txBox="1">
              <a:spLocks noChangeArrowheads="1"/>
            </p:cNvSpPr>
            <p:nvPr/>
          </p:nvSpPr>
          <p:spPr bwMode="auto">
            <a:xfrm>
              <a:off x="2339752" y="2452826"/>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t</a:t>
              </a:r>
              <a:endParaRPr lang="en-US" sz="2000" baseline="-25000" dirty="0" smtClean="0">
                <a:solidFill>
                  <a:srgbClr val="0000FF"/>
                </a:solidFill>
              </a:endParaRPr>
            </a:p>
          </p:txBody>
        </p:sp>
      </p:grpSp>
      <p:grpSp>
        <p:nvGrpSpPr>
          <p:cNvPr id="70" name="Group 69"/>
          <p:cNvGrpSpPr/>
          <p:nvPr/>
        </p:nvGrpSpPr>
        <p:grpSpPr>
          <a:xfrm>
            <a:off x="35496" y="2132856"/>
            <a:ext cx="2520280" cy="1224136"/>
            <a:chOff x="35496" y="2132856"/>
            <a:chExt cx="2520280" cy="1224136"/>
          </a:xfrm>
        </p:grpSpPr>
        <p:sp>
          <p:nvSpPr>
            <p:cNvPr id="49" name="Text Box 7"/>
            <p:cNvSpPr txBox="1">
              <a:spLocks noChangeArrowheads="1"/>
            </p:cNvSpPr>
            <p:nvPr/>
          </p:nvSpPr>
          <p:spPr bwMode="auto">
            <a:xfrm>
              <a:off x="35496" y="2708920"/>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t>
              </a:r>
              <a:endParaRPr lang="en-US" sz="2000" baseline="-25000" dirty="0" smtClean="0">
                <a:solidFill>
                  <a:srgbClr val="0000FF"/>
                </a:solidFill>
              </a:endParaRPr>
            </a:p>
          </p:txBody>
        </p:sp>
        <p:grpSp>
          <p:nvGrpSpPr>
            <p:cNvPr id="69" name="Group 68"/>
            <p:cNvGrpSpPr/>
            <p:nvPr/>
          </p:nvGrpSpPr>
          <p:grpSpPr>
            <a:xfrm>
              <a:off x="35496" y="2132856"/>
              <a:ext cx="2520280" cy="1224136"/>
              <a:chOff x="35496" y="2132856"/>
              <a:chExt cx="2520280" cy="1224136"/>
            </a:xfrm>
          </p:grpSpPr>
          <p:sp>
            <p:nvSpPr>
              <p:cNvPr id="30" name="Rectangle 29"/>
              <p:cNvSpPr/>
              <p:nvPr/>
            </p:nvSpPr>
            <p:spPr>
              <a:xfrm>
                <a:off x="1547664" y="2492896"/>
                <a:ext cx="792088" cy="504056"/>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35" name="Straight Connector 34"/>
              <p:cNvCxnSpPr/>
              <p:nvPr/>
            </p:nvCxnSpPr>
            <p:spPr>
              <a:xfrm>
                <a:off x="179512" y="2564904"/>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8" name="Text Box 7"/>
              <p:cNvSpPr txBox="1">
                <a:spLocks noChangeArrowheads="1"/>
              </p:cNvSpPr>
              <p:nvPr/>
            </p:nvSpPr>
            <p:spPr bwMode="auto">
              <a:xfrm>
                <a:off x="1619672" y="2524834"/>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Mac</a:t>
                </a:r>
                <a:endParaRPr lang="en-US" sz="2000" baseline="-25000" dirty="0" smtClean="0">
                  <a:solidFill>
                    <a:srgbClr val="0000FF"/>
                  </a:solidFill>
                </a:endParaRPr>
              </a:p>
            </p:txBody>
          </p:sp>
          <p:sp>
            <p:nvSpPr>
              <p:cNvPr id="50" name="Text Box 7"/>
              <p:cNvSpPr txBox="1">
                <a:spLocks noChangeArrowheads="1"/>
              </p:cNvSpPr>
              <p:nvPr/>
            </p:nvSpPr>
            <p:spPr bwMode="auto">
              <a:xfrm>
                <a:off x="179512" y="2132856"/>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M</a:t>
                </a:r>
                <a:endParaRPr lang="en-US" sz="2000" baseline="-25000" dirty="0" smtClean="0">
                  <a:solidFill>
                    <a:srgbClr val="0000FF"/>
                  </a:solidFill>
                </a:endParaRPr>
              </a:p>
            </p:txBody>
          </p:sp>
          <p:cxnSp>
            <p:nvCxnSpPr>
              <p:cNvPr id="65" name="Straight Connector 64"/>
              <p:cNvCxnSpPr/>
              <p:nvPr/>
            </p:nvCxnSpPr>
            <p:spPr>
              <a:xfrm>
                <a:off x="611560" y="2852936"/>
                <a:ext cx="0" cy="504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611560" y="2852936"/>
                <a:ext cx="936104"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35496" y="3140968"/>
                <a:ext cx="57606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82" name="Group 81"/>
          <p:cNvGrpSpPr/>
          <p:nvPr/>
        </p:nvGrpSpPr>
        <p:grpSpPr>
          <a:xfrm>
            <a:off x="3491880" y="2780928"/>
            <a:ext cx="855712" cy="792088"/>
            <a:chOff x="3491880" y="2780928"/>
            <a:chExt cx="855712" cy="792088"/>
          </a:xfrm>
        </p:grpSpPr>
        <p:cxnSp>
          <p:nvCxnSpPr>
            <p:cNvPr id="52" name="Straight Connector 51"/>
            <p:cNvCxnSpPr/>
            <p:nvPr/>
          </p:nvCxnSpPr>
          <p:spPr>
            <a:xfrm>
              <a:off x="3851920" y="3140968"/>
              <a:ext cx="432048"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3707904" y="3140968"/>
              <a:ext cx="8384" cy="43204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3491880" y="3573016"/>
              <a:ext cx="21602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 Box 7"/>
            <p:cNvSpPr txBox="1">
              <a:spLocks noChangeArrowheads="1"/>
            </p:cNvSpPr>
            <p:nvPr/>
          </p:nvSpPr>
          <p:spPr bwMode="auto">
            <a:xfrm>
              <a:off x="3923928" y="2780928"/>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cxnSp>
          <p:nvCxnSpPr>
            <p:cNvPr id="81" name="Straight Connector 80"/>
            <p:cNvCxnSpPr/>
            <p:nvPr/>
          </p:nvCxnSpPr>
          <p:spPr>
            <a:xfrm>
              <a:off x="3707904" y="3140968"/>
              <a:ext cx="21602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4" name="Text Box 7"/>
          <p:cNvSpPr txBox="1">
            <a:spLocks noChangeArrowheads="1"/>
          </p:cNvSpPr>
          <p:nvPr/>
        </p:nvSpPr>
        <p:spPr bwMode="auto">
          <a:xfrm>
            <a:off x="1835696" y="2082334"/>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Encryption</a:t>
            </a:r>
            <a:endParaRPr lang="en-US" sz="1600" baseline="-25000" dirty="0" smtClean="0"/>
          </a:p>
        </p:txBody>
      </p:sp>
      <p:grpSp>
        <p:nvGrpSpPr>
          <p:cNvPr id="120" name="Group 119"/>
          <p:cNvGrpSpPr/>
          <p:nvPr/>
        </p:nvGrpSpPr>
        <p:grpSpPr>
          <a:xfrm>
            <a:off x="4788024" y="2060848"/>
            <a:ext cx="3816424" cy="1778714"/>
            <a:chOff x="4724400" y="2060848"/>
            <a:chExt cx="3816424" cy="1778714"/>
          </a:xfrm>
        </p:grpSpPr>
        <p:sp>
          <p:nvSpPr>
            <p:cNvPr id="111" name="Text Box 7"/>
            <p:cNvSpPr txBox="1">
              <a:spLocks noChangeArrowheads="1"/>
            </p:cNvSpPr>
            <p:nvPr/>
          </p:nvSpPr>
          <p:spPr bwMode="auto">
            <a:xfrm>
              <a:off x="6524600" y="2060848"/>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Decryption</a:t>
              </a:r>
              <a:endParaRPr lang="en-US" sz="1600" baseline="-25000" dirty="0" smtClean="0"/>
            </a:p>
          </p:txBody>
        </p:sp>
        <p:grpSp>
          <p:nvGrpSpPr>
            <p:cNvPr id="119" name="Group 118"/>
            <p:cNvGrpSpPr/>
            <p:nvPr/>
          </p:nvGrpSpPr>
          <p:grpSpPr>
            <a:xfrm>
              <a:off x="4724400" y="2111370"/>
              <a:ext cx="3816424" cy="1728192"/>
              <a:chOff x="4724400" y="2111370"/>
              <a:chExt cx="3816424" cy="1728192"/>
            </a:xfrm>
          </p:grpSpPr>
          <p:sp>
            <p:nvSpPr>
              <p:cNvPr id="85" name="Rectangle 84"/>
              <p:cNvSpPr/>
              <p:nvPr/>
            </p:nvSpPr>
            <p:spPr>
              <a:xfrm>
                <a:off x="5948536" y="2399402"/>
                <a:ext cx="2592288"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6" name="Text Box 7"/>
              <p:cNvSpPr txBox="1">
                <a:spLocks noChangeArrowheads="1"/>
              </p:cNvSpPr>
              <p:nvPr/>
            </p:nvSpPr>
            <p:spPr bwMode="auto">
              <a:xfrm>
                <a:off x="4724400" y="268743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a:sym typeface="Symbol"/>
                  </a:rPr>
                  <a:t>c</a:t>
                </a:r>
                <a:endParaRPr lang="en-US" sz="2000" baseline="-25000" dirty="0" smtClean="0">
                  <a:solidFill>
                    <a:srgbClr val="0000FF"/>
                  </a:solidFill>
                </a:endParaRPr>
              </a:p>
            </p:txBody>
          </p:sp>
          <p:sp>
            <p:nvSpPr>
              <p:cNvPr id="98" name="Rectangle 97"/>
              <p:cNvSpPr/>
              <p:nvPr/>
            </p:nvSpPr>
            <p:spPr>
              <a:xfrm>
                <a:off x="6236568" y="2471410"/>
                <a:ext cx="792088" cy="504056"/>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99" name="Straight Connector 98"/>
              <p:cNvCxnSpPr/>
              <p:nvPr/>
            </p:nvCxnSpPr>
            <p:spPr>
              <a:xfrm>
                <a:off x="4868416" y="2543418"/>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0" name="Text Box 7"/>
              <p:cNvSpPr txBox="1">
                <a:spLocks noChangeArrowheads="1"/>
              </p:cNvSpPr>
              <p:nvPr/>
            </p:nvSpPr>
            <p:spPr bwMode="auto">
              <a:xfrm>
                <a:off x="6308576" y="2503348"/>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Dec</a:t>
                </a:r>
                <a:endParaRPr lang="en-US" sz="2000" baseline="-25000" dirty="0" smtClean="0">
                  <a:solidFill>
                    <a:srgbClr val="0000FF"/>
                  </a:solidFill>
                </a:endParaRPr>
              </a:p>
            </p:txBody>
          </p:sp>
          <p:sp>
            <p:nvSpPr>
              <p:cNvPr id="101" name="Text Box 7"/>
              <p:cNvSpPr txBox="1">
                <a:spLocks noChangeArrowheads="1"/>
              </p:cNvSpPr>
              <p:nvPr/>
            </p:nvSpPr>
            <p:spPr bwMode="auto">
              <a:xfrm>
                <a:off x="4868416" y="2111370"/>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cxnSp>
            <p:nvCxnSpPr>
              <p:cNvPr id="103" name="Straight Connector 102"/>
              <p:cNvCxnSpPr/>
              <p:nvPr/>
            </p:nvCxnSpPr>
            <p:spPr>
              <a:xfrm>
                <a:off x="5300464" y="2852936"/>
                <a:ext cx="936104"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a:off x="4724400" y="3140968"/>
                <a:ext cx="57606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V="1">
                <a:off x="5292080" y="2852936"/>
                <a:ext cx="0" cy="28803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21" name="Group 120"/>
          <p:cNvGrpSpPr/>
          <p:nvPr/>
        </p:nvGrpSpPr>
        <p:grpSpPr>
          <a:xfrm>
            <a:off x="7092280" y="2543418"/>
            <a:ext cx="1368152" cy="400110"/>
            <a:chOff x="6228184" y="4941168"/>
            <a:chExt cx="1368152" cy="400110"/>
          </a:xfrm>
        </p:grpSpPr>
        <p:cxnSp>
          <p:nvCxnSpPr>
            <p:cNvPr id="92" name="Straight Connector 91"/>
            <p:cNvCxnSpPr/>
            <p:nvPr/>
          </p:nvCxnSpPr>
          <p:spPr>
            <a:xfrm>
              <a:off x="6228184" y="5157192"/>
              <a:ext cx="288032"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94" name="Text Box 7"/>
            <p:cNvSpPr txBox="1">
              <a:spLocks noChangeArrowheads="1"/>
            </p:cNvSpPr>
            <p:nvPr/>
          </p:nvSpPr>
          <p:spPr bwMode="auto">
            <a:xfrm>
              <a:off x="6524600" y="4941168"/>
              <a:ext cx="1071736"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 || t</a:t>
              </a:r>
              <a:endParaRPr lang="en-US" sz="2000" baseline="-25000" dirty="0" smtClean="0">
                <a:solidFill>
                  <a:srgbClr val="0000FF"/>
                </a:solidFill>
              </a:endParaRPr>
            </a:p>
          </p:txBody>
        </p:sp>
      </p:grpSp>
      <p:grpSp>
        <p:nvGrpSpPr>
          <p:cNvPr id="129" name="Group 128"/>
          <p:cNvGrpSpPr/>
          <p:nvPr/>
        </p:nvGrpSpPr>
        <p:grpSpPr>
          <a:xfrm>
            <a:off x="4788024" y="2903458"/>
            <a:ext cx="3528392" cy="792088"/>
            <a:chOff x="3923928" y="5301208"/>
            <a:chExt cx="3528392" cy="792088"/>
          </a:xfrm>
        </p:grpSpPr>
        <p:grpSp>
          <p:nvGrpSpPr>
            <p:cNvPr id="127" name="Group 126"/>
            <p:cNvGrpSpPr/>
            <p:nvPr/>
          </p:nvGrpSpPr>
          <p:grpSpPr>
            <a:xfrm>
              <a:off x="6516216" y="5301208"/>
              <a:ext cx="936104" cy="792088"/>
              <a:chOff x="6516216" y="5301208"/>
              <a:chExt cx="936104" cy="792088"/>
            </a:xfrm>
          </p:grpSpPr>
          <p:grpSp>
            <p:nvGrpSpPr>
              <p:cNvPr id="122" name="Group 121"/>
              <p:cNvGrpSpPr/>
              <p:nvPr/>
            </p:nvGrpSpPr>
            <p:grpSpPr>
              <a:xfrm>
                <a:off x="6516216" y="5589240"/>
                <a:ext cx="936104" cy="504056"/>
                <a:chOff x="7452320" y="3263498"/>
                <a:chExt cx="936104" cy="504056"/>
              </a:xfrm>
            </p:grpSpPr>
            <p:sp>
              <p:nvSpPr>
                <p:cNvPr id="87" name="Rectangle 86"/>
                <p:cNvSpPr/>
                <p:nvPr/>
              </p:nvSpPr>
              <p:spPr>
                <a:xfrm>
                  <a:off x="7532712" y="3263498"/>
                  <a:ext cx="648072"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0" name="Text Box 7"/>
                <p:cNvSpPr txBox="1">
                  <a:spLocks noChangeArrowheads="1"/>
                </p:cNvSpPr>
                <p:nvPr/>
              </p:nvSpPr>
              <p:spPr bwMode="auto">
                <a:xfrm>
                  <a:off x="7452320" y="3335506"/>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Vrfy</a:t>
                  </a:r>
                  <a:endParaRPr lang="en-US" sz="2000" baseline="-25000" dirty="0" smtClean="0">
                    <a:solidFill>
                      <a:srgbClr val="0000FF"/>
                    </a:solidFill>
                  </a:endParaRPr>
                </a:p>
              </p:txBody>
            </p:sp>
          </p:grpSp>
          <p:cxnSp>
            <p:nvCxnSpPr>
              <p:cNvPr id="93" name="Straight Connector 92"/>
              <p:cNvCxnSpPr/>
              <p:nvPr/>
            </p:nvCxnSpPr>
            <p:spPr>
              <a:xfrm>
                <a:off x="6732240" y="5301208"/>
                <a:ext cx="0" cy="288032"/>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a:off x="7164288" y="5301208"/>
                <a:ext cx="0" cy="288032"/>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28" name="Group 127"/>
            <p:cNvGrpSpPr/>
            <p:nvPr/>
          </p:nvGrpSpPr>
          <p:grpSpPr>
            <a:xfrm>
              <a:off x="3923928" y="5589240"/>
              <a:ext cx="2664296" cy="400110"/>
              <a:chOff x="4868416" y="3295436"/>
              <a:chExt cx="2664296" cy="400110"/>
            </a:xfrm>
          </p:grpSpPr>
          <p:cxnSp>
            <p:nvCxnSpPr>
              <p:cNvPr id="89" name="Straight Connector 88"/>
              <p:cNvCxnSpPr/>
              <p:nvPr/>
            </p:nvCxnSpPr>
            <p:spPr>
              <a:xfrm>
                <a:off x="4868416" y="3695546"/>
                <a:ext cx="2664296"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1" name="Text Box 7"/>
              <p:cNvSpPr txBox="1">
                <a:spLocks noChangeArrowheads="1"/>
              </p:cNvSpPr>
              <p:nvPr/>
            </p:nvSpPr>
            <p:spPr bwMode="auto">
              <a:xfrm>
                <a:off x="4876800" y="3295436"/>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M</a:t>
                </a:r>
                <a:endParaRPr lang="en-US" sz="2000" baseline="-25000" dirty="0" smtClean="0">
                  <a:solidFill>
                    <a:srgbClr val="0000FF"/>
                  </a:solidFill>
                </a:endParaRPr>
              </a:p>
            </p:txBody>
          </p:sp>
        </p:grpSp>
      </p:grpSp>
      <p:grpSp>
        <p:nvGrpSpPr>
          <p:cNvPr id="133" name="Group 132"/>
          <p:cNvGrpSpPr/>
          <p:nvPr/>
        </p:nvGrpSpPr>
        <p:grpSpPr>
          <a:xfrm>
            <a:off x="8108776" y="3140968"/>
            <a:ext cx="495672" cy="400110"/>
            <a:chOff x="7892752" y="3573016"/>
            <a:chExt cx="495672" cy="400110"/>
          </a:xfrm>
        </p:grpSpPr>
        <p:cxnSp>
          <p:nvCxnSpPr>
            <p:cNvPr id="134" name="Straight Connector 133"/>
            <p:cNvCxnSpPr/>
            <p:nvPr/>
          </p:nvCxnSpPr>
          <p:spPr>
            <a:xfrm>
              <a:off x="7892752" y="3933056"/>
              <a:ext cx="3516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35" name="Text Box 7"/>
            <p:cNvSpPr txBox="1">
              <a:spLocks noChangeArrowheads="1"/>
            </p:cNvSpPr>
            <p:nvPr/>
          </p:nvSpPr>
          <p:spPr bwMode="auto">
            <a:xfrm>
              <a:off x="7964760" y="3573016"/>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1</a:t>
              </a:r>
              <a:endParaRPr lang="en-US" sz="2000" baseline="-25000" dirty="0" smtClean="0">
                <a:solidFill>
                  <a:srgbClr val="0000FF"/>
                </a:solidFill>
              </a:endParaRPr>
            </a:p>
          </p:txBody>
        </p:sp>
      </p:grpSp>
      <p:grpSp>
        <p:nvGrpSpPr>
          <p:cNvPr id="137" name="Group 136"/>
          <p:cNvGrpSpPr/>
          <p:nvPr/>
        </p:nvGrpSpPr>
        <p:grpSpPr>
          <a:xfrm>
            <a:off x="8604448" y="2780928"/>
            <a:ext cx="927720" cy="400110"/>
            <a:chOff x="9404920" y="3212976"/>
            <a:chExt cx="927720" cy="400110"/>
          </a:xfrm>
        </p:grpSpPr>
        <p:cxnSp>
          <p:nvCxnSpPr>
            <p:cNvPr id="138" name="Straight Connector 137"/>
            <p:cNvCxnSpPr/>
            <p:nvPr/>
          </p:nvCxnSpPr>
          <p:spPr>
            <a:xfrm>
              <a:off x="9404920" y="3573016"/>
              <a:ext cx="432048"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9" name="Text Box 7"/>
            <p:cNvSpPr txBox="1">
              <a:spLocks noChangeArrowheads="1"/>
            </p:cNvSpPr>
            <p:nvPr/>
          </p:nvSpPr>
          <p:spPr bwMode="auto">
            <a:xfrm>
              <a:off x="9404920" y="3212976"/>
              <a:ext cx="927720"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t>
              </a:r>
              <a:endParaRPr lang="en-US" sz="2000" baseline="-25000" dirty="0" smtClean="0">
                <a:solidFill>
                  <a:srgbClr val="0000FF"/>
                </a:solidFill>
              </a:endParaRPr>
            </a:p>
          </p:txBody>
        </p:sp>
      </p:grpSp>
      <p:sp>
        <p:nvSpPr>
          <p:cNvPr id="64" name="Rectangle 2"/>
          <p:cNvSpPr txBox="1">
            <a:spLocks noChangeArrowheads="1"/>
          </p:cNvSpPr>
          <p:nvPr/>
        </p:nvSpPr>
        <p:spPr>
          <a:xfrm>
            <a:off x="179512" y="44624"/>
            <a:ext cx="8712968" cy="504056"/>
          </a:xfrm>
          <a:prstGeom prst="rect">
            <a:avLst/>
          </a:prstGeom>
        </p:spPr>
        <p:txBody>
          <a:bodyPr/>
          <a:lstStyle/>
          <a:p>
            <a:pPr algn="ctr">
              <a:defRPr/>
            </a:pPr>
            <a:r>
              <a:rPr lang="en-US" sz="3200" kern="0" dirty="0" smtClean="0">
                <a:solidFill>
                  <a:srgbClr val="009900"/>
                </a:solidFill>
                <a:ea typeface="+mj-ea"/>
                <a:cs typeface="+mj-cs"/>
              </a:rPr>
              <a:t>Attempt II (Authenticate-then-Encrypt)</a:t>
            </a:r>
            <a:endParaRPr lang="en-US" sz="3200" kern="0" dirty="0">
              <a:solidFill>
                <a:srgbClr val="009900"/>
              </a:solidFill>
              <a:ea typeface="+mj-ea"/>
              <a:cs typeface="+mj-cs"/>
            </a:endParaRPr>
          </a:p>
        </p:txBody>
      </p:sp>
      <p:sp>
        <p:nvSpPr>
          <p:cNvPr id="68" name="Text Box 7"/>
          <p:cNvSpPr txBox="1">
            <a:spLocks noChangeArrowheads="1"/>
          </p:cNvSpPr>
          <p:nvPr/>
        </p:nvSpPr>
        <p:spPr bwMode="auto">
          <a:xfrm>
            <a:off x="107504" y="1095708"/>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Let </a:t>
            </a:r>
            <a:r>
              <a:rPr lang="en-US" sz="1600" dirty="0" smtClean="0">
                <a:solidFill>
                  <a:srgbClr val="0000FF"/>
                </a:solidFill>
                <a:sym typeface="Symbol"/>
              </a:rPr>
              <a:t></a:t>
            </a:r>
            <a:r>
              <a:rPr lang="en-US" sz="2000" baseline="-25000" dirty="0" smtClean="0">
                <a:solidFill>
                  <a:srgbClr val="0000FF"/>
                </a:solidFill>
                <a:sym typeface="Symbol"/>
              </a:rPr>
              <a:t>E</a:t>
            </a:r>
            <a:r>
              <a:rPr lang="en-US" sz="1600" dirty="0" smtClean="0">
                <a:solidFill>
                  <a:srgbClr val="0000FF"/>
                </a:solidFill>
                <a:sym typeface="Symbol"/>
              </a:rPr>
              <a:t> = (Enc, Dec) be a CPA-secure cipher </a:t>
            </a:r>
            <a:r>
              <a:rPr lang="en-US" sz="1600" dirty="0" smtClean="0">
                <a:sym typeface="Symbol"/>
              </a:rPr>
              <a:t>and </a:t>
            </a:r>
            <a:r>
              <a:rPr lang="en-US" sz="1600" dirty="0" smtClean="0">
                <a:solidFill>
                  <a:srgbClr val="0000FF"/>
                </a:solidFill>
                <a:sym typeface="Symbol"/>
              </a:rPr>
              <a:t></a:t>
            </a:r>
            <a:r>
              <a:rPr lang="en-US" sz="2000" baseline="-25000" dirty="0" smtClean="0">
                <a:solidFill>
                  <a:srgbClr val="0000FF"/>
                </a:solidFill>
                <a:sym typeface="Symbol"/>
              </a:rPr>
              <a:t>M</a:t>
            </a:r>
            <a:r>
              <a:rPr lang="en-US" sz="1600" dirty="0" smtClean="0">
                <a:solidFill>
                  <a:srgbClr val="0000FF"/>
                </a:solidFill>
                <a:sym typeface="Symbol"/>
              </a:rPr>
              <a:t> = (Mac, </a:t>
            </a:r>
            <a:r>
              <a:rPr lang="en-US" sz="1600" dirty="0" err="1" smtClean="0">
                <a:solidFill>
                  <a:srgbClr val="0000FF"/>
                </a:solidFill>
                <a:sym typeface="Symbol"/>
              </a:rPr>
              <a:t>Vrfy</a:t>
            </a:r>
            <a:r>
              <a:rPr lang="en-US" sz="1600" dirty="0" smtClean="0">
                <a:solidFill>
                  <a:srgbClr val="0000FF"/>
                </a:solidFill>
                <a:sym typeface="Symbol"/>
              </a:rPr>
              <a:t>) be a MAC</a:t>
            </a:r>
            <a:endParaRPr lang="en-US" sz="1600" baseline="-25000" dirty="0" smtClean="0">
              <a:solidFill>
                <a:srgbClr val="0000FF"/>
              </a:solidFill>
            </a:endParaRPr>
          </a:p>
        </p:txBody>
      </p:sp>
      <p:sp>
        <p:nvSpPr>
          <p:cNvPr id="71" name="Text Box 7"/>
          <p:cNvSpPr txBox="1">
            <a:spLocks noChangeArrowheads="1"/>
          </p:cNvSpPr>
          <p:nvPr/>
        </p:nvSpPr>
        <p:spPr bwMode="auto">
          <a:xfrm>
            <a:off x="395536" y="1506270"/>
            <a:ext cx="8568952"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Algorithm Gen in both </a:t>
            </a:r>
            <a:r>
              <a:rPr lang="en-US" sz="2000" baseline="-25000" dirty="0" smtClean="0">
                <a:sym typeface="Symbol"/>
              </a:rPr>
              <a:t>E</a:t>
            </a:r>
            <a:r>
              <a:rPr lang="en-US" sz="1600" dirty="0" smtClean="0">
                <a:sym typeface="Symbol"/>
              </a:rPr>
              <a:t> and </a:t>
            </a:r>
            <a:r>
              <a:rPr lang="en-US" sz="2000" baseline="-25000" dirty="0" smtClean="0">
                <a:sym typeface="Symbol"/>
              </a:rPr>
              <a:t>M</a:t>
            </a:r>
            <a:r>
              <a:rPr lang="en-US" sz="1600" dirty="0" smtClean="0">
                <a:sym typeface="Symbol"/>
              </a:rPr>
              <a:t> selects a random key from the respectively domain </a:t>
            </a:r>
            <a:endParaRPr lang="en-US" sz="1600" baseline="-25000" dirty="0" smtClean="0">
              <a:solidFill>
                <a:srgbClr val="0000FF"/>
              </a:solidFill>
            </a:endParaRPr>
          </a:p>
        </p:txBody>
      </p:sp>
    </p:spTree>
    <p:extLst>
      <p:ext uri="{BB962C8B-B14F-4D97-AF65-F5344CB8AC3E}">
        <p14:creationId xmlns:p14="http://schemas.microsoft.com/office/powerpoint/2010/main" val="206043273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4"/>
                                        </p:tgtEl>
                                        <p:attrNameLst>
                                          <p:attrName>style.visibility</p:attrName>
                                        </p:attrNameLst>
                                      </p:cBhvr>
                                      <p:to>
                                        <p:strVal val="visible"/>
                                      </p:to>
                                    </p:set>
                                    <p:animEffect transition="in" filter="blinds(horizontal)">
                                      <p:cBhvr>
                                        <p:cTn id="7" dur="500"/>
                                        <p:tgtEl>
                                          <p:spTgt spid="84"/>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6"/>
                                        </p:tgtEl>
                                        <p:attrNameLst>
                                          <p:attrName>style.visibility</p:attrName>
                                        </p:attrNameLst>
                                      </p:cBhvr>
                                      <p:to>
                                        <p:strVal val="visible"/>
                                      </p:to>
                                    </p:set>
                                    <p:animEffect transition="in" filter="blinds(horizontal)">
                                      <p:cBhvr>
                                        <p:cTn id="10" dur="500"/>
                                        <p:tgtEl>
                                          <p:spTgt spid="26"/>
                                        </p:tgtEl>
                                      </p:cBhvr>
                                    </p:animEffect>
                                  </p:childTnLst>
                                </p:cTn>
                              </p:par>
                              <p:par>
                                <p:cTn id="11" presetID="3" presetClass="entr" presetSubtype="10" fill="hold" nodeType="withEffect">
                                  <p:stCondLst>
                                    <p:cond delay="0"/>
                                  </p:stCondLst>
                                  <p:childTnLst>
                                    <p:set>
                                      <p:cBhvr>
                                        <p:cTn id="12" dur="1" fill="hold">
                                          <p:stCondLst>
                                            <p:cond delay="0"/>
                                          </p:stCondLst>
                                        </p:cTn>
                                        <p:tgtEl>
                                          <p:spTgt spid="70"/>
                                        </p:tgtEl>
                                        <p:attrNameLst>
                                          <p:attrName>style.visibility</p:attrName>
                                        </p:attrNameLst>
                                      </p:cBhvr>
                                      <p:to>
                                        <p:strVal val="visible"/>
                                      </p:to>
                                    </p:set>
                                    <p:animEffect transition="in" filter="blinds(horizontal)">
                                      <p:cBhvr>
                                        <p:cTn id="13" dur="500"/>
                                        <p:tgtEl>
                                          <p:spTgt spid="70"/>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79"/>
                                        </p:tgtEl>
                                        <p:attrNameLst>
                                          <p:attrName>style.visibility</p:attrName>
                                        </p:attrNameLst>
                                      </p:cBhvr>
                                      <p:to>
                                        <p:strVal val="visible"/>
                                      </p:to>
                                    </p:set>
                                    <p:animEffect transition="in" filter="blinds(horizontal)">
                                      <p:cBhvr>
                                        <p:cTn id="18" dur="500"/>
                                        <p:tgtEl>
                                          <p:spTgt spid="79"/>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82"/>
                                        </p:tgtEl>
                                        <p:attrNameLst>
                                          <p:attrName>style.visibility</p:attrName>
                                        </p:attrNameLst>
                                      </p:cBhvr>
                                      <p:to>
                                        <p:strVal val="visible"/>
                                      </p:to>
                                    </p:set>
                                    <p:animEffect transition="in" filter="blinds(horizontal)">
                                      <p:cBhvr>
                                        <p:cTn id="23" dur="500"/>
                                        <p:tgtEl>
                                          <p:spTgt spid="82"/>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120"/>
                                        </p:tgtEl>
                                        <p:attrNameLst>
                                          <p:attrName>style.visibility</p:attrName>
                                        </p:attrNameLst>
                                      </p:cBhvr>
                                      <p:to>
                                        <p:strVal val="visible"/>
                                      </p:to>
                                    </p:set>
                                    <p:animEffect transition="in" filter="blinds(horizontal)">
                                      <p:cBhvr>
                                        <p:cTn id="28" dur="500"/>
                                        <p:tgtEl>
                                          <p:spTgt spid="120"/>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121"/>
                                        </p:tgtEl>
                                        <p:attrNameLst>
                                          <p:attrName>style.visibility</p:attrName>
                                        </p:attrNameLst>
                                      </p:cBhvr>
                                      <p:to>
                                        <p:strVal val="visible"/>
                                      </p:to>
                                    </p:set>
                                    <p:animEffect transition="in" filter="blinds(horizontal)">
                                      <p:cBhvr>
                                        <p:cTn id="33" dur="500"/>
                                        <p:tgtEl>
                                          <p:spTgt spid="121"/>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129"/>
                                        </p:tgtEl>
                                        <p:attrNameLst>
                                          <p:attrName>style.visibility</p:attrName>
                                        </p:attrNameLst>
                                      </p:cBhvr>
                                      <p:to>
                                        <p:strVal val="visible"/>
                                      </p:to>
                                    </p:set>
                                    <p:animEffect transition="in" filter="blinds(horizontal)">
                                      <p:cBhvr>
                                        <p:cTn id="38" dur="500"/>
                                        <p:tgtEl>
                                          <p:spTgt spid="129"/>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nodeType="clickEffect">
                                  <p:stCondLst>
                                    <p:cond delay="0"/>
                                  </p:stCondLst>
                                  <p:childTnLst>
                                    <p:set>
                                      <p:cBhvr>
                                        <p:cTn id="42" dur="1" fill="hold">
                                          <p:stCondLst>
                                            <p:cond delay="0"/>
                                          </p:stCondLst>
                                        </p:cTn>
                                        <p:tgtEl>
                                          <p:spTgt spid="133"/>
                                        </p:tgtEl>
                                        <p:attrNameLst>
                                          <p:attrName>style.visibility</p:attrName>
                                        </p:attrNameLst>
                                      </p:cBhvr>
                                      <p:to>
                                        <p:strVal val="visible"/>
                                      </p:to>
                                    </p:set>
                                    <p:animEffect transition="in" filter="blinds(horizontal)">
                                      <p:cBhvr>
                                        <p:cTn id="43" dur="500"/>
                                        <p:tgtEl>
                                          <p:spTgt spid="133"/>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nodeType="clickEffect">
                                  <p:stCondLst>
                                    <p:cond delay="0"/>
                                  </p:stCondLst>
                                  <p:childTnLst>
                                    <p:set>
                                      <p:cBhvr>
                                        <p:cTn id="47" dur="1" fill="hold">
                                          <p:stCondLst>
                                            <p:cond delay="0"/>
                                          </p:stCondLst>
                                        </p:cTn>
                                        <p:tgtEl>
                                          <p:spTgt spid="137"/>
                                        </p:tgtEl>
                                        <p:attrNameLst>
                                          <p:attrName>style.visibility</p:attrName>
                                        </p:attrNameLst>
                                      </p:cBhvr>
                                      <p:to>
                                        <p:strVal val="visible"/>
                                      </p:to>
                                    </p:set>
                                    <p:animEffect transition="in" filter="blinds(horizontal)">
                                      <p:cBhvr>
                                        <p:cTn id="48" dur="500"/>
                                        <p:tgtEl>
                                          <p:spTgt spid="1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8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1259632" y="2420888"/>
            <a:ext cx="2592288"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nvGrpSpPr>
          <p:cNvPr id="2" name="Group 78"/>
          <p:cNvGrpSpPr/>
          <p:nvPr/>
        </p:nvGrpSpPr>
        <p:grpSpPr>
          <a:xfrm>
            <a:off x="179512" y="2452826"/>
            <a:ext cx="3600400" cy="1336214"/>
            <a:chOff x="179512" y="2452826"/>
            <a:chExt cx="3600400" cy="1336214"/>
          </a:xfrm>
        </p:grpSpPr>
        <p:sp>
          <p:nvSpPr>
            <p:cNvPr id="31" name="Rectangle 30"/>
            <p:cNvSpPr/>
            <p:nvPr/>
          </p:nvSpPr>
          <p:spPr>
            <a:xfrm>
              <a:off x="2843808" y="3284984"/>
              <a:ext cx="648072"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32" name="Straight Connector 31"/>
            <p:cNvCxnSpPr/>
            <p:nvPr/>
          </p:nvCxnSpPr>
          <p:spPr>
            <a:xfrm>
              <a:off x="611560" y="3356992"/>
              <a:ext cx="2232248"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179512" y="3717032"/>
              <a:ext cx="2664296"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7" name="Text Box 7"/>
            <p:cNvSpPr txBox="1">
              <a:spLocks noChangeArrowheads="1"/>
            </p:cNvSpPr>
            <p:nvPr/>
          </p:nvSpPr>
          <p:spPr bwMode="auto">
            <a:xfrm>
              <a:off x="2843808" y="3356992"/>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Enc</a:t>
              </a:r>
              <a:endParaRPr lang="en-US" sz="2000" baseline="-25000" dirty="0" smtClean="0">
                <a:solidFill>
                  <a:srgbClr val="0000FF"/>
                </a:solidFill>
              </a:endParaRPr>
            </a:p>
          </p:txBody>
        </p:sp>
        <p:sp>
          <p:nvSpPr>
            <p:cNvPr id="51" name="Text Box 7"/>
            <p:cNvSpPr txBox="1">
              <a:spLocks noChangeArrowheads="1"/>
            </p:cNvSpPr>
            <p:nvPr/>
          </p:nvSpPr>
          <p:spPr bwMode="auto">
            <a:xfrm>
              <a:off x="187896" y="3316922"/>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cxnSp>
          <p:nvCxnSpPr>
            <p:cNvPr id="53" name="Straight Connector 52"/>
            <p:cNvCxnSpPr/>
            <p:nvPr/>
          </p:nvCxnSpPr>
          <p:spPr>
            <a:xfrm>
              <a:off x="2267744" y="2780928"/>
              <a:ext cx="288032"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2555776" y="2780928"/>
              <a:ext cx="0" cy="576064"/>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Text Box 7"/>
            <p:cNvSpPr txBox="1">
              <a:spLocks noChangeArrowheads="1"/>
            </p:cNvSpPr>
            <p:nvPr/>
          </p:nvSpPr>
          <p:spPr bwMode="auto">
            <a:xfrm>
              <a:off x="2339752" y="2452826"/>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t</a:t>
              </a:r>
              <a:endParaRPr lang="en-US" sz="2000" baseline="-25000" dirty="0" smtClean="0">
                <a:solidFill>
                  <a:srgbClr val="0000FF"/>
                </a:solidFill>
              </a:endParaRPr>
            </a:p>
          </p:txBody>
        </p:sp>
      </p:grpSp>
      <p:grpSp>
        <p:nvGrpSpPr>
          <p:cNvPr id="3" name="Group 69"/>
          <p:cNvGrpSpPr/>
          <p:nvPr/>
        </p:nvGrpSpPr>
        <p:grpSpPr>
          <a:xfrm>
            <a:off x="35496" y="2132856"/>
            <a:ext cx="2520280" cy="1224136"/>
            <a:chOff x="35496" y="2132856"/>
            <a:chExt cx="2520280" cy="1224136"/>
          </a:xfrm>
        </p:grpSpPr>
        <p:sp>
          <p:nvSpPr>
            <p:cNvPr id="49" name="Text Box 7"/>
            <p:cNvSpPr txBox="1">
              <a:spLocks noChangeArrowheads="1"/>
            </p:cNvSpPr>
            <p:nvPr/>
          </p:nvSpPr>
          <p:spPr bwMode="auto">
            <a:xfrm>
              <a:off x="35496" y="2708920"/>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t>
              </a:r>
              <a:endParaRPr lang="en-US" sz="2000" baseline="-25000" dirty="0" smtClean="0">
                <a:solidFill>
                  <a:srgbClr val="0000FF"/>
                </a:solidFill>
              </a:endParaRPr>
            </a:p>
          </p:txBody>
        </p:sp>
        <p:grpSp>
          <p:nvGrpSpPr>
            <p:cNvPr id="4" name="Group 68"/>
            <p:cNvGrpSpPr/>
            <p:nvPr/>
          </p:nvGrpSpPr>
          <p:grpSpPr>
            <a:xfrm>
              <a:off x="35496" y="2132856"/>
              <a:ext cx="2520280" cy="1224136"/>
              <a:chOff x="35496" y="2132856"/>
              <a:chExt cx="2520280" cy="1224136"/>
            </a:xfrm>
          </p:grpSpPr>
          <p:sp>
            <p:nvSpPr>
              <p:cNvPr id="30" name="Rectangle 29"/>
              <p:cNvSpPr/>
              <p:nvPr/>
            </p:nvSpPr>
            <p:spPr>
              <a:xfrm>
                <a:off x="1547664" y="2492896"/>
                <a:ext cx="792088" cy="504056"/>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35" name="Straight Connector 34"/>
              <p:cNvCxnSpPr/>
              <p:nvPr/>
            </p:nvCxnSpPr>
            <p:spPr>
              <a:xfrm>
                <a:off x="179512" y="2564904"/>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8" name="Text Box 7"/>
              <p:cNvSpPr txBox="1">
                <a:spLocks noChangeArrowheads="1"/>
              </p:cNvSpPr>
              <p:nvPr/>
            </p:nvSpPr>
            <p:spPr bwMode="auto">
              <a:xfrm>
                <a:off x="1619672" y="2524834"/>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Mac</a:t>
                </a:r>
                <a:endParaRPr lang="en-US" sz="2000" baseline="-25000" dirty="0" smtClean="0">
                  <a:solidFill>
                    <a:srgbClr val="0000FF"/>
                  </a:solidFill>
                </a:endParaRPr>
              </a:p>
            </p:txBody>
          </p:sp>
          <p:sp>
            <p:nvSpPr>
              <p:cNvPr id="50" name="Text Box 7"/>
              <p:cNvSpPr txBox="1">
                <a:spLocks noChangeArrowheads="1"/>
              </p:cNvSpPr>
              <p:nvPr/>
            </p:nvSpPr>
            <p:spPr bwMode="auto">
              <a:xfrm>
                <a:off x="179512" y="2132856"/>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M</a:t>
                </a:r>
                <a:endParaRPr lang="en-US" sz="2000" baseline="-25000" dirty="0" smtClean="0">
                  <a:solidFill>
                    <a:srgbClr val="0000FF"/>
                  </a:solidFill>
                </a:endParaRPr>
              </a:p>
            </p:txBody>
          </p:sp>
          <p:cxnSp>
            <p:nvCxnSpPr>
              <p:cNvPr id="65" name="Straight Connector 64"/>
              <p:cNvCxnSpPr/>
              <p:nvPr/>
            </p:nvCxnSpPr>
            <p:spPr>
              <a:xfrm>
                <a:off x="611560" y="2852936"/>
                <a:ext cx="0" cy="504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611560" y="2852936"/>
                <a:ext cx="936104"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35496" y="3140968"/>
                <a:ext cx="57606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5" name="Group 81"/>
          <p:cNvGrpSpPr/>
          <p:nvPr/>
        </p:nvGrpSpPr>
        <p:grpSpPr>
          <a:xfrm>
            <a:off x="3491880" y="2780928"/>
            <a:ext cx="855712" cy="792088"/>
            <a:chOff x="3491880" y="2780928"/>
            <a:chExt cx="855712" cy="792088"/>
          </a:xfrm>
        </p:grpSpPr>
        <p:cxnSp>
          <p:nvCxnSpPr>
            <p:cNvPr id="52" name="Straight Connector 51"/>
            <p:cNvCxnSpPr/>
            <p:nvPr/>
          </p:nvCxnSpPr>
          <p:spPr>
            <a:xfrm>
              <a:off x="3851920" y="3140968"/>
              <a:ext cx="432048"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3707904" y="3140968"/>
              <a:ext cx="8384" cy="43204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3491880" y="3573016"/>
              <a:ext cx="21602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 Box 7"/>
            <p:cNvSpPr txBox="1">
              <a:spLocks noChangeArrowheads="1"/>
            </p:cNvSpPr>
            <p:nvPr/>
          </p:nvSpPr>
          <p:spPr bwMode="auto">
            <a:xfrm>
              <a:off x="3923928" y="2780928"/>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cxnSp>
          <p:nvCxnSpPr>
            <p:cNvPr id="81" name="Straight Connector 80"/>
            <p:cNvCxnSpPr/>
            <p:nvPr/>
          </p:nvCxnSpPr>
          <p:spPr>
            <a:xfrm>
              <a:off x="3707904" y="3140968"/>
              <a:ext cx="21602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4" name="Text Box 7"/>
          <p:cNvSpPr txBox="1">
            <a:spLocks noChangeArrowheads="1"/>
          </p:cNvSpPr>
          <p:nvPr/>
        </p:nvSpPr>
        <p:spPr bwMode="auto">
          <a:xfrm>
            <a:off x="1835696" y="2082334"/>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Encryption</a:t>
            </a:r>
            <a:endParaRPr lang="en-US" sz="1600" baseline="-25000" dirty="0" smtClean="0"/>
          </a:p>
        </p:txBody>
      </p:sp>
      <p:grpSp>
        <p:nvGrpSpPr>
          <p:cNvPr id="6" name="Group 119"/>
          <p:cNvGrpSpPr/>
          <p:nvPr/>
        </p:nvGrpSpPr>
        <p:grpSpPr>
          <a:xfrm>
            <a:off x="4788024" y="2060848"/>
            <a:ext cx="3816424" cy="1778714"/>
            <a:chOff x="4724400" y="2060848"/>
            <a:chExt cx="3816424" cy="1778714"/>
          </a:xfrm>
        </p:grpSpPr>
        <p:sp>
          <p:nvSpPr>
            <p:cNvPr id="111" name="Text Box 7"/>
            <p:cNvSpPr txBox="1">
              <a:spLocks noChangeArrowheads="1"/>
            </p:cNvSpPr>
            <p:nvPr/>
          </p:nvSpPr>
          <p:spPr bwMode="auto">
            <a:xfrm>
              <a:off x="6524600" y="2060848"/>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Decryption</a:t>
              </a:r>
              <a:endParaRPr lang="en-US" sz="1600" baseline="-25000" dirty="0" smtClean="0"/>
            </a:p>
          </p:txBody>
        </p:sp>
        <p:grpSp>
          <p:nvGrpSpPr>
            <p:cNvPr id="7" name="Group 118"/>
            <p:cNvGrpSpPr/>
            <p:nvPr/>
          </p:nvGrpSpPr>
          <p:grpSpPr>
            <a:xfrm>
              <a:off x="4724400" y="2111370"/>
              <a:ext cx="3816424" cy="1728192"/>
              <a:chOff x="4724400" y="2111370"/>
              <a:chExt cx="3816424" cy="1728192"/>
            </a:xfrm>
          </p:grpSpPr>
          <p:sp>
            <p:nvSpPr>
              <p:cNvPr id="85" name="Rectangle 84"/>
              <p:cNvSpPr/>
              <p:nvPr/>
            </p:nvSpPr>
            <p:spPr>
              <a:xfrm>
                <a:off x="5948536" y="2399402"/>
                <a:ext cx="2592288"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6" name="Text Box 7"/>
              <p:cNvSpPr txBox="1">
                <a:spLocks noChangeArrowheads="1"/>
              </p:cNvSpPr>
              <p:nvPr/>
            </p:nvSpPr>
            <p:spPr bwMode="auto">
              <a:xfrm>
                <a:off x="4724400" y="268743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a:sym typeface="Symbol"/>
                  </a:rPr>
                  <a:t>c</a:t>
                </a:r>
                <a:endParaRPr lang="en-US" sz="2000" baseline="-25000" dirty="0" smtClean="0">
                  <a:solidFill>
                    <a:srgbClr val="0000FF"/>
                  </a:solidFill>
                </a:endParaRPr>
              </a:p>
            </p:txBody>
          </p:sp>
          <p:sp>
            <p:nvSpPr>
              <p:cNvPr id="98" name="Rectangle 97"/>
              <p:cNvSpPr/>
              <p:nvPr/>
            </p:nvSpPr>
            <p:spPr>
              <a:xfrm>
                <a:off x="6236568" y="2471410"/>
                <a:ext cx="792088" cy="504056"/>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99" name="Straight Connector 98"/>
              <p:cNvCxnSpPr/>
              <p:nvPr/>
            </p:nvCxnSpPr>
            <p:spPr>
              <a:xfrm>
                <a:off x="4868416" y="2543418"/>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0" name="Text Box 7"/>
              <p:cNvSpPr txBox="1">
                <a:spLocks noChangeArrowheads="1"/>
              </p:cNvSpPr>
              <p:nvPr/>
            </p:nvSpPr>
            <p:spPr bwMode="auto">
              <a:xfrm>
                <a:off x="6308576" y="2503348"/>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Dec</a:t>
                </a:r>
                <a:endParaRPr lang="en-US" sz="2000" baseline="-25000" dirty="0" smtClean="0">
                  <a:solidFill>
                    <a:srgbClr val="0000FF"/>
                  </a:solidFill>
                </a:endParaRPr>
              </a:p>
            </p:txBody>
          </p:sp>
          <p:sp>
            <p:nvSpPr>
              <p:cNvPr id="101" name="Text Box 7"/>
              <p:cNvSpPr txBox="1">
                <a:spLocks noChangeArrowheads="1"/>
              </p:cNvSpPr>
              <p:nvPr/>
            </p:nvSpPr>
            <p:spPr bwMode="auto">
              <a:xfrm>
                <a:off x="4868416" y="2111370"/>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cxnSp>
            <p:nvCxnSpPr>
              <p:cNvPr id="103" name="Straight Connector 102"/>
              <p:cNvCxnSpPr/>
              <p:nvPr/>
            </p:nvCxnSpPr>
            <p:spPr>
              <a:xfrm>
                <a:off x="5300464" y="2852936"/>
                <a:ext cx="936104"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a:off x="4724400" y="3140968"/>
                <a:ext cx="57606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V="1">
                <a:off x="5292080" y="2852936"/>
                <a:ext cx="0" cy="28803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8" name="Group 120"/>
          <p:cNvGrpSpPr/>
          <p:nvPr/>
        </p:nvGrpSpPr>
        <p:grpSpPr>
          <a:xfrm>
            <a:off x="7092280" y="2543418"/>
            <a:ext cx="1368152" cy="400110"/>
            <a:chOff x="6228184" y="4941168"/>
            <a:chExt cx="1368152" cy="400110"/>
          </a:xfrm>
        </p:grpSpPr>
        <p:cxnSp>
          <p:nvCxnSpPr>
            <p:cNvPr id="92" name="Straight Connector 91"/>
            <p:cNvCxnSpPr/>
            <p:nvPr/>
          </p:nvCxnSpPr>
          <p:spPr>
            <a:xfrm>
              <a:off x="6228184" y="5157192"/>
              <a:ext cx="288032"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94" name="Text Box 7"/>
            <p:cNvSpPr txBox="1">
              <a:spLocks noChangeArrowheads="1"/>
            </p:cNvSpPr>
            <p:nvPr/>
          </p:nvSpPr>
          <p:spPr bwMode="auto">
            <a:xfrm>
              <a:off x="6524600" y="4941168"/>
              <a:ext cx="1071736"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 || t</a:t>
              </a:r>
              <a:endParaRPr lang="en-US" sz="2000" baseline="-25000" dirty="0" smtClean="0">
                <a:solidFill>
                  <a:srgbClr val="0000FF"/>
                </a:solidFill>
              </a:endParaRPr>
            </a:p>
          </p:txBody>
        </p:sp>
      </p:grpSp>
      <p:grpSp>
        <p:nvGrpSpPr>
          <p:cNvPr id="11" name="Group 128"/>
          <p:cNvGrpSpPr/>
          <p:nvPr/>
        </p:nvGrpSpPr>
        <p:grpSpPr>
          <a:xfrm>
            <a:off x="4788024" y="2903458"/>
            <a:ext cx="3528392" cy="792088"/>
            <a:chOff x="3923928" y="5301208"/>
            <a:chExt cx="3528392" cy="792088"/>
          </a:xfrm>
        </p:grpSpPr>
        <p:grpSp>
          <p:nvGrpSpPr>
            <p:cNvPr id="12" name="Group 126"/>
            <p:cNvGrpSpPr/>
            <p:nvPr/>
          </p:nvGrpSpPr>
          <p:grpSpPr>
            <a:xfrm>
              <a:off x="6516216" y="5301208"/>
              <a:ext cx="936104" cy="792088"/>
              <a:chOff x="6516216" y="5301208"/>
              <a:chExt cx="936104" cy="792088"/>
            </a:xfrm>
          </p:grpSpPr>
          <p:grpSp>
            <p:nvGrpSpPr>
              <p:cNvPr id="13" name="Group 121"/>
              <p:cNvGrpSpPr/>
              <p:nvPr/>
            </p:nvGrpSpPr>
            <p:grpSpPr>
              <a:xfrm>
                <a:off x="6516216" y="5589240"/>
                <a:ext cx="936104" cy="504056"/>
                <a:chOff x="7452320" y="3263498"/>
                <a:chExt cx="936104" cy="504056"/>
              </a:xfrm>
            </p:grpSpPr>
            <p:sp>
              <p:nvSpPr>
                <p:cNvPr id="87" name="Rectangle 86"/>
                <p:cNvSpPr/>
                <p:nvPr/>
              </p:nvSpPr>
              <p:spPr>
                <a:xfrm>
                  <a:off x="7532712" y="3263498"/>
                  <a:ext cx="648072"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0" name="Text Box 7"/>
                <p:cNvSpPr txBox="1">
                  <a:spLocks noChangeArrowheads="1"/>
                </p:cNvSpPr>
                <p:nvPr/>
              </p:nvSpPr>
              <p:spPr bwMode="auto">
                <a:xfrm>
                  <a:off x="7452320" y="3335506"/>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Vrfy</a:t>
                  </a:r>
                  <a:endParaRPr lang="en-US" sz="2000" baseline="-25000" dirty="0" smtClean="0">
                    <a:solidFill>
                      <a:srgbClr val="0000FF"/>
                    </a:solidFill>
                  </a:endParaRPr>
                </a:p>
              </p:txBody>
            </p:sp>
          </p:grpSp>
          <p:cxnSp>
            <p:nvCxnSpPr>
              <p:cNvPr id="93" name="Straight Connector 92"/>
              <p:cNvCxnSpPr/>
              <p:nvPr/>
            </p:nvCxnSpPr>
            <p:spPr>
              <a:xfrm>
                <a:off x="6732240" y="5301208"/>
                <a:ext cx="0" cy="288032"/>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a:off x="7164288" y="5301208"/>
                <a:ext cx="0" cy="288032"/>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4" name="Group 127"/>
            <p:cNvGrpSpPr/>
            <p:nvPr/>
          </p:nvGrpSpPr>
          <p:grpSpPr>
            <a:xfrm>
              <a:off x="3923928" y="5589240"/>
              <a:ext cx="2664296" cy="400110"/>
              <a:chOff x="4868416" y="3295436"/>
              <a:chExt cx="2664296" cy="400110"/>
            </a:xfrm>
          </p:grpSpPr>
          <p:cxnSp>
            <p:nvCxnSpPr>
              <p:cNvPr id="89" name="Straight Connector 88"/>
              <p:cNvCxnSpPr/>
              <p:nvPr/>
            </p:nvCxnSpPr>
            <p:spPr>
              <a:xfrm>
                <a:off x="4868416" y="3695546"/>
                <a:ext cx="2664296"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1" name="Text Box 7"/>
              <p:cNvSpPr txBox="1">
                <a:spLocks noChangeArrowheads="1"/>
              </p:cNvSpPr>
              <p:nvPr/>
            </p:nvSpPr>
            <p:spPr bwMode="auto">
              <a:xfrm>
                <a:off x="4876800" y="3295436"/>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M</a:t>
                </a:r>
                <a:endParaRPr lang="en-US" sz="2000" baseline="-25000" dirty="0" smtClean="0">
                  <a:solidFill>
                    <a:srgbClr val="0000FF"/>
                  </a:solidFill>
                </a:endParaRPr>
              </a:p>
            </p:txBody>
          </p:sp>
        </p:grpSp>
      </p:grpSp>
      <p:grpSp>
        <p:nvGrpSpPr>
          <p:cNvPr id="15" name="Group 132"/>
          <p:cNvGrpSpPr/>
          <p:nvPr/>
        </p:nvGrpSpPr>
        <p:grpSpPr>
          <a:xfrm>
            <a:off x="8108776" y="3140968"/>
            <a:ext cx="495672" cy="400110"/>
            <a:chOff x="7892752" y="3573016"/>
            <a:chExt cx="495672" cy="400110"/>
          </a:xfrm>
        </p:grpSpPr>
        <p:cxnSp>
          <p:nvCxnSpPr>
            <p:cNvPr id="134" name="Straight Connector 133"/>
            <p:cNvCxnSpPr/>
            <p:nvPr/>
          </p:nvCxnSpPr>
          <p:spPr>
            <a:xfrm>
              <a:off x="7892752" y="3933056"/>
              <a:ext cx="3516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35" name="Text Box 7"/>
            <p:cNvSpPr txBox="1">
              <a:spLocks noChangeArrowheads="1"/>
            </p:cNvSpPr>
            <p:nvPr/>
          </p:nvSpPr>
          <p:spPr bwMode="auto">
            <a:xfrm>
              <a:off x="7964760" y="3573016"/>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0</a:t>
              </a:r>
              <a:endParaRPr lang="en-US" sz="2000" baseline="-25000" dirty="0" smtClean="0">
                <a:solidFill>
                  <a:srgbClr val="0000FF"/>
                </a:solidFill>
              </a:endParaRPr>
            </a:p>
          </p:txBody>
        </p:sp>
      </p:grpSp>
      <p:grpSp>
        <p:nvGrpSpPr>
          <p:cNvPr id="16" name="Group 136"/>
          <p:cNvGrpSpPr/>
          <p:nvPr/>
        </p:nvGrpSpPr>
        <p:grpSpPr>
          <a:xfrm>
            <a:off x="8604448" y="2780928"/>
            <a:ext cx="927720" cy="400110"/>
            <a:chOff x="9404920" y="3212976"/>
            <a:chExt cx="927720" cy="400110"/>
          </a:xfrm>
        </p:grpSpPr>
        <p:cxnSp>
          <p:nvCxnSpPr>
            <p:cNvPr id="138" name="Straight Connector 137"/>
            <p:cNvCxnSpPr/>
            <p:nvPr/>
          </p:nvCxnSpPr>
          <p:spPr>
            <a:xfrm>
              <a:off x="9404920" y="3573016"/>
              <a:ext cx="432048"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9" name="Text Box 7"/>
            <p:cNvSpPr txBox="1">
              <a:spLocks noChangeArrowheads="1"/>
            </p:cNvSpPr>
            <p:nvPr/>
          </p:nvSpPr>
          <p:spPr bwMode="auto">
            <a:xfrm>
              <a:off x="9404920" y="3212976"/>
              <a:ext cx="927720"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a:t>
              </a:r>
              <a:endParaRPr lang="en-US" sz="2000" baseline="-25000" dirty="0" smtClean="0">
                <a:solidFill>
                  <a:srgbClr val="0000FF"/>
                </a:solidFill>
              </a:endParaRPr>
            </a:p>
          </p:txBody>
        </p:sp>
      </p:grpSp>
      <p:sp>
        <p:nvSpPr>
          <p:cNvPr id="68" name="Text Box 7"/>
          <p:cNvSpPr txBox="1">
            <a:spLocks noChangeArrowheads="1"/>
          </p:cNvSpPr>
          <p:nvPr/>
        </p:nvSpPr>
        <p:spPr bwMode="auto">
          <a:xfrm>
            <a:off x="179512" y="4509120"/>
            <a:ext cx="9001000"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Note that the </a:t>
            </a:r>
            <a:r>
              <a:rPr lang="en-US" sz="1600" dirty="0" smtClean="0">
                <a:solidFill>
                  <a:srgbClr val="0000FF"/>
                </a:solidFill>
                <a:sym typeface="Symbol"/>
              </a:rPr>
              <a:t>resultant encryption scheme is randomized </a:t>
            </a:r>
            <a:r>
              <a:rPr lang="en-US" sz="1600" dirty="0" smtClean="0">
                <a:sym typeface="Symbol"/>
              </a:rPr>
              <a:t>--- even if MAC is deterministic</a:t>
            </a:r>
            <a:endParaRPr lang="en-US" sz="1600" baseline="-25000" dirty="0" smtClean="0">
              <a:solidFill>
                <a:srgbClr val="0000FF"/>
              </a:solidFill>
            </a:endParaRPr>
          </a:p>
        </p:txBody>
      </p:sp>
      <p:sp>
        <p:nvSpPr>
          <p:cNvPr id="69" name="Text Box 7"/>
          <p:cNvSpPr txBox="1">
            <a:spLocks noChangeArrowheads="1"/>
          </p:cNvSpPr>
          <p:nvPr/>
        </p:nvSpPr>
        <p:spPr bwMode="auto">
          <a:xfrm>
            <a:off x="179512" y="4941168"/>
            <a:ext cx="9001000"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Unfortunately </a:t>
            </a:r>
            <a:r>
              <a:rPr lang="en-US" sz="1600" dirty="0" smtClean="0">
                <a:solidFill>
                  <a:srgbClr val="FF0000"/>
                </a:solidFill>
                <a:sym typeface="Symbol"/>
              </a:rPr>
              <a:t>the above approach does not always lead to an authenticated cipher</a:t>
            </a:r>
            <a:endParaRPr lang="en-US" sz="1600" baseline="-25000" dirty="0" smtClean="0">
              <a:solidFill>
                <a:srgbClr val="FF0000"/>
              </a:solidFill>
            </a:endParaRPr>
          </a:p>
        </p:txBody>
      </p:sp>
      <p:sp>
        <p:nvSpPr>
          <p:cNvPr id="70" name="Text Box 7"/>
          <p:cNvSpPr txBox="1">
            <a:spLocks noChangeArrowheads="1"/>
          </p:cNvSpPr>
          <p:nvPr/>
        </p:nvSpPr>
        <p:spPr bwMode="auto">
          <a:xfrm>
            <a:off x="467544" y="5334307"/>
            <a:ext cx="8496944" cy="584775"/>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v"/>
            </a:pPr>
            <a:r>
              <a:rPr lang="en-US" sz="1600" dirty="0" smtClean="0">
                <a:sym typeface="Symbol"/>
              </a:rPr>
              <a:t>There </a:t>
            </a:r>
            <a:r>
              <a:rPr lang="en-US" sz="1600" dirty="0" smtClean="0">
                <a:solidFill>
                  <a:srgbClr val="0000FF"/>
                </a:solidFill>
                <a:sym typeface="Symbol"/>
              </a:rPr>
              <a:t>exists an instantiation of </a:t>
            </a:r>
            <a:r>
              <a:rPr lang="en-US" sz="1600" baseline="-25000" dirty="0" smtClean="0">
                <a:solidFill>
                  <a:srgbClr val="0000FF"/>
                </a:solidFill>
                <a:sym typeface="Symbol"/>
              </a:rPr>
              <a:t>E</a:t>
            </a:r>
            <a:r>
              <a:rPr lang="en-US" sz="1600" dirty="0" smtClean="0">
                <a:solidFill>
                  <a:srgbClr val="0000FF"/>
                </a:solidFill>
                <a:sym typeface="Symbol"/>
              </a:rPr>
              <a:t> which is CPA-secure </a:t>
            </a:r>
            <a:r>
              <a:rPr lang="en-US" sz="1600" dirty="0" smtClean="0">
                <a:sym typeface="Symbol"/>
              </a:rPr>
              <a:t>and which </a:t>
            </a:r>
            <a:r>
              <a:rPr lang="en-US" sz="1600" dirty="0" smtClean="0">
                <a:solidFill>
                  <a:srgbClr val="FF0000"/>
                </a:solidFill>
                <a:sym typeface="Symbol"/>
              </a:rPr>
              <a:t>when combined with any MAC </a:t>
            </a:r>
            <a:r>
              <a:rPr lang="en-US" sz="1600" dirty="0" smtClean="0">
                <a:sym typeface="Symbol"/>
              </a:rPr>
              <a:t>using the above approach does not lead to an authenticated cipher</a:t>
            </a:r>
            <a:endParaRPr lang="en-US" sz="1600" baseline="-25000" dirty="0" smtClean="0">
              <a:solidFill>
                <a:srgbClr val="0000FF"/>
              </a:solidFill>
            </a:endParaRPr>
          </a:p>
        </p:txBody>
      </p:sp>
      <p:sp>
        <p:nvSpPr>
          <p:cNvPr id="74" name="Text Box 7"/>
          <p:cNvSpPr txBox="1">
            <a:spLocks noChangeArrowheads="1"/>
          </p:cNvSpPr>
          <p:nvPr/>
        </p:nvSpPr>
        <p:spPr bwMode="auto">
          <a:xfrm>
            <a:off x="35496" y="4098558"/>
            <a:ext cx="8712968"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This approach used in SSL --- does this guarantee authenticated encryption ?</a:t>
            </a:r>
            <a:endParaRPr lang="en-US" sz="1600" baseline="-25000" dirty="0" smtClean="0"/>
          </a:p>
        </p:txBody>
      </p:sp>
      <p:grpSp>
        <p:nvGrpSpPr>
          <p:cNvPr id="78" name="Group 77"/>
          <p:cNvGrpSpPr/>
          <p:nvPr/>
        </p:nvGrpSpPr>
        <p:grpSpPr>
          <a:xfrm>
            <a:off x="467544" y="5949280"/>
            <a:ext cx="8496944" cy="338554"/>
            <a:chOff x="467544" y="5949280"/>
            <a:chExt cx="8496944" cy="338554"/>
          </a:xfrm>
        </p:grpSpPr>
        <p:sp>
          <p:nvSpPr>
            <p:cNvPr id="75" name="Text Box 7"/>
            <p:cNvSpPr txBox="1">
              <a:spLocks noChangeArrowheads="1"/>
            </p:cNvSpPr>
            <p:nvPr/>
          </p:nvSpPr>
          <p:spPr bwMode="auto">
            <a:xfrm>
              <a:off x="467544" y="5949280"/>
              <a:ext cx="849694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v"/>
              </a:pPr>
              <a:r>
                <a:rPr lang="en-US" sz="1600" dirty="0" smtClean="0">
                  <a:sym typeface="Symbol"/>
                </a:rPr>
                <a:t>CBC-mode of encryption + MAC using above approach  authenticated encryption</a:t>
              </a:r>
              <a:endParaRPr lang="en-US" sz="1600" baseline="-25000" dirty="0" smtClean="0">
                <a:solidFill>
                  <a:srgbClr val="0000FF"/>
                </a:solidFill>
              </a:endParaRPr>
            </a:p>
          </p:txBody>
        </p:sp>
        <p:cxnSp>
          <p:nvCxnSpPr>
            <p:cNvPr id="77" name="Straight Connector 76"/>
            <p:cNvCxnSpPr/>
            <p:nvPr/>
          </p:nvCxnSpPr>
          <p:spPr>
            <a:xfrm flipH="1">
              <a:off x="5940152" y="5949280"/>
              <a:ext cx="72008" cy="28803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9" name="Text Box 7"/>
          <p:cNvSpPr txBox="1">
            <a:spLocks noChangeArrowheads="1"/>
          </p:cNvSpPr>
          <p:nvPr/>
        </p:nvSpPr>
        <p:spPr bwMode="auto">
          <a:xfrm>
            <a:off x="467544" y="6381328"/>
            <a:ext cx="849694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v"/>
            </a:pPr>
            <a:r>
              <a:rPr lang="en-US" sz="1600" dirty="0" smtClean="0">
                <a:solidFill>
                  <a:srgbClr val="FF0000"/>
                </a:solidFill>
                <a:sym typeface="Symbol"/>
              </a:rPr>
              <a:t>Security</a:t>
            </a:r>
            <a:r>
              <a:rPr lang="en-US" sz="1600" dirty="0" smtClean="0">
                <a:sym typeface="Symbol"/>
              </a:rPr>
              <a:t> of this approach </a:t>
            </a:r>
            <a:r>
              <a:rPr lang="en-US" sz="1600" dirty="0" smtClean="0">
                <a:solidFill>
                  <a:srgbClr val="0000FF"/>
                </a:solidFill>
                <a:sym typeface="Symbol"/>
              </a:rPr>
              <a:t>depends upon the underlying instantiation of </a:t>
            </a:r>
            <a:r>
              <a:rPr lang="en-US" sz="1600" baseline="-25000" dirty="0" smtClean="0">
                <a:solidFill>
                  <a:srgbClr val="0000FF"/>
                </a:solidFill>
                <a:sym typeface="Symbol"/>
              </a:rPr>
              <a:t>E</a:t>
            </a:r>
            <a:endParaRPr lang="en-US" sz="1600" baseline="-25000" dirty="0" smtClean="0">
              <a:solidFill>
                <a:srgbClr val="0000FF"/>
              </a:solidFill>
            </a:endParaRPr>
          </a:p>
        </p:txBody>
      </p:sp>
      <p:grpSp>
        <p:nvGrpSpPr>
          <p:cNvPr id="71" name="Group 25"/>
          <p:cNvGrpSpPr/>
          <p:nvPr/>
        </p:nvGrpSpPr>
        <p:grpSpPr>
          <a:xfrm>
            <a:off x="3707904" y="5085184"/>
            <a:ext cx="3528392" cy="1152128"/>
            <a:chOff x="3275856" y="2924944"/>
            <a:chExt cx="3528392" cy="1152128"/>
          </a:xfrm>
        </p:grpSpPr>
        <p:sp>
          <p:nvSpPr>
            <p:cNvPr id="72" name="Cloud Callout 71"/>
            <p:cNvSpPr/>
            <p:nvPr/>
          </p:nvSpPr>
          <p:spPr>
            <a:xfrm>
              <a:off x="3275856" y="2924944"/>
              <a:ext cx="3528392" cy="1152128"/>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3" name="Text Box 7"/>
            <p:cNvSpPr txBox="1">
              <a:spLocks noChangeArrowheads="1"/>
            </p:cNvSpPr>
            <p:nvPr/>
          </p:nvSpPr>
          <p:spPr bwMode="auto">
            <a:xfrm>
              <a:off x="3563888" y="3212976"/>
              <a:ext cx="3096344" cy="584775"/>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In general this approach is not recommended</a:t>
              </a:r>
              <a:endParaRPr lang="en-US" sz="1600" baseline="-25000" dirty="0" smtClean="0">
                <a:solidFill>
                  <a:srgbClr val="0000FF"/>
                </a:solidFill>
              </a:endParaRPr>
            </a:p>
          </p:txBody>
        </p:sp>
      </p:grpSp>
      <p:sp>
        <p:nvSpPr>
          <p:cNvPr id="76" name="Rectangle 2"/>
          <p:cNvSpPr txBox="1">
            <a:spLocks noChangeArrowheads="1"/>
          </p:cNvSpPr>
          <p:nvPr/>
        </p:nvSpPr>
        <p:spPr>
          <a:xfrm>
            <a:off x="179512" y="44624"/>
            <a:ext cx="8712968" cy="504056"/>
          </a:xfrm>
          <a:prstGeom prst="rect">
            <a:avLst/>
          </a:prstGeom>
        </p:spPr>
        <p:txBody>
          <a:bodyPr/>
          <a:lstStyle/>
          <a:p>
            <a:pPr algn="ctr">
              <a:defRPr/>
            </a:pPr>
            <a:r>
              <a:rPr lang="en-US" sz="3200" kern="0" dirty="0" smtClean="0">
                <a:solidFill>
                  <a:srgbClr val="009900"/>
                </a:solidFill>
                <a:ea typeface="+mj-ea"/>
                <a:cs typeface="+mj-cs"/>
              </a:rPr>
              <a:t>Attempt II (Authenticate-then-Encrypt)</a:t>
            </a:r>
            <a:endParaRPr lang="en-US" sz="3200" kern="0" dirty="0">
              <a:solidFill>
                <a:srgbClr val="009900"/>
              </a:solidFill>
              <a:ea typeface="+mj-ea"/>
              <a:cs typeface="+mj-cs"/>
            </a:endParaRPr>
          </a:p>
        </p:txBody>
      </p:sp>
      <p:sp>
        <p:nvSpPr>
          <p:cNvPr id="80" name="Text Box 7"/>
          <p:cNvSpPr txBox="1">
            <a:spLocks noChangeArrowheads="1"/>
          </p:cNvSpPr>
          <p:nvPr/>
        </p:nvSpPr>
        <p:spPr bwMode="auto">
          <a:xfrm>
            <a:off x="107504" y="1095708"/>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Let </a:t>
            </a:r>
            <a:r>
              <a:rPr lang="en-US" sz="1600" dirty="0" smtClean="0">
                <a:solidFill>
                  <a:srgbClr val="0000FF"/>
                </a:solidFill>
                <a:sym typeface="Symbol"/>
              </a:rPr>
              <a:t></a:t>
            </a:r>
            <a:r>
              <a:rPr lang="en-US" sz="2000" baseline="-25000" dirty="0" smtClean="0">
                <a:solidFill>
                  <a:srgbClr val="0000FF"/>
                </a:solidFill>
                <a:sym typeface="Symbol"/>
              </a:rPr>
              <a:t>E</a:t>
            </a:r>
            <a:r>
              <a:rPr lang="en-US" sz="1600" dirty="0" smtClean="0">
                <a:solidFill>
                  <a:srgbClr val="0000FF"/>
                </a:solidFill>
                <a:sym typeface="Symbol"/>
              </a:rPr>
              <a:t> = (Enc, Dec) be a CPA-secure cipher </a:t>
            </a:r>
            <a:r>
              <a:rPr lang="en-US" sz="1600" dirty="0" smtClean="0">
                <a:sym typeface="Symbol"/>
              </a:rPr>
              <a:t>and </a:t>
            </a:r>
            <a:r>
              <a:rPr lang="en-US" sz="1600" dirty="0" smtClean="0">
                <a:solidFill>
                  <a:srgbClr val="0000FF"/>
                </a:solidFill>
                <a:sym typeface="Symbol"/>
              </a:rPr>
              <a:t></a:t>
            </a:r>
            <a:r>
              <a:rPr lang="en-US" sz="2000" baseline="-25000" dirty="0" smtClean="0">
                <a:solidFill>
                  <a:srgbClr val="0000FF"/>
                </a:solidFill>
                <a:sym typeface="Symbol"/>
              </a:rPr>
              <a:t>M</a:t>
            </a:r>
            <a:r>
              <a:rPr lang="en-US" sz="1600" dirty="0" smtClean="0">
                <a:solidFill>
                  <a:srgbClr val="0000FF"/>
                </a:solidFill>
                <a:sym typeface="Symbol"/>
              </a:rPr>
              <a:t> = (Mac, </a:t>
            </a:r>
            <a:r>
              <a:rPr lang="en-US" sz="1600" dirty="0" err="1" smtClean="0">
                <a:solidFill>
                  <a:srgbClr val="0000FF"/>
                </a:solidFill>
                <a:sym typeface="Symbol"/>
              </a:rPr>
              <a:t>Vrfy</a:t>
            </a:r>
            <a:r>
              <a:rPr lang="en-US" sz="1600" dirty="0" smtClean="0">
                <a:solidFill>
                  <a:srgbClr val="0000FF"/>
                </a:solidFill>
                <a:sym typeface="Symbol"/>
              </a:rPr>
              <a:t>) be a MAC</a:t>
            </a:r>
            <a:endParaRPr lang="en-US" sz="1600" baseline="-25000" dirty="0" smtClean="0">
              <a:solidFill>
                <a:srgbClr val="0000FF"/>
              </a:solidFill>
            </a:endParaRPr>
          </a:p>
        </p:txBody>
      </p:sp>
      <p:sp>
        <p:nvSpPr>
          <p:cNvPr id="82" name="Text Box 7"/>
          <p:cNvSpPr txBox="1">
            <a:spLocks noChangeArrowheads="1"/>
          </p:cNvSpPr>
          <p:nvPr/>
        </p:nvSpPr>
        <p:spPr bwMode="auto">
          <a:xfrm>
            <a:off x="395536" y="1506270"/>
            <a:ext cx="8568952"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Algorithm Gen in both </a:t>
            </a:r>
            <a:r>
              <a:rPr lang="en-US" sz="2000" baseline="-25000" dirty="0" smtClean="0">
                <a:sym typeface="Symbol"/>
              </a:rPr>
              <a:t>E</a:t>
            </a:r>
            <a:r>
              <a:rPr lang="en-US" sz="1600" dirty="0" smtClean="0">
                <a:sym typeface="Symbol"/>
              </a:rPr>
              <a:t> and </a:t>
            </a:r>
            <a:r>
              <a:rPr lang="en-US" sz="2000" baseline="-25000" dirty="0" smtClean="0">
                <a:sym typeface="Symbol"/>
              </a:rPr>
              <a:t>M</a:t>
            </a:r>
            <a:r>
              <a:rPr lang="en-US" sz="1600" dirty="0" smtClean="0">
                <a:sym typeface="Symbol"/>
              </a:rPr>
              <a:t> selects a random key from the respectively domain </a:t>
            </a:r>
            <a:endParaRPr lang="en-US" sz="1600" baseline="-25000" dirty="0" smtClean="0">
              <a:solidFill>
                <a:srgbClr val="0000FF"/>
              </a:solidFill>
            </a:endParaRPr>
          </a:p>
        </p:txBody>
      </p:sp>
    </p:spTree>
    <p:extLst>
      <p:ext uri="{BB962C8B-B14F-4D97-AF65-F5344CB8AC3E}">
        <p14:creationId xmlns:p14="http://schemas.microsoft.com/office/powerpoint/2010/main" val="5721643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linds(horizont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linds(horizont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4"/>
                                        </p:tgtEl>
                                        <p:attrNameLst>
                                          <p:attrName>style.visibility</p:attrName>
                                        </p:attrNameLst>
                                      </p:cBhvr>
                                      <p:to>
                                        <p:strVal val="visible"/>
                                      </p:to>
                                    </p:set>
                                    <p:animEffect transition="in" filter="blinds(horizontal)">
                                      <p:cBhvr>
                                        <p:cTn id="17" dur="500"/>
                                        <p:tgtEl>
                                          <p:spTgt spid="7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8"/>
                                        </p:tgtEl>
                                        <p:attrNameLst>
                                          <p:attrName>style.visibility</p:attrName>
                                        </p:attrNameLst>
                                      </p:cBhvr>
                                      <p:to>
                                        <p:strVal val="visible"/>
                                      </p:to>
                                    </p:set>
                                    <p:animEffect transition="in" filter="blinds(horizontal)">
                                      <p:cBhvr>
                                        <p:cTn id="22" dur="500"/>
                                        <p:tgtEl>
                                          <p:spTgt spid="6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9"/>
                                        </p:tgtEl>
                                        <p:attrNameLst>
                                          <p:attrName>style.visibility</p:attrName>
                                        </p:attrNameLst>
                                      </p:cBhvr>
                                      <p:to>
                                        <p:strVal val="visible"/>
                                      </p:to>
                                    </p:set>
                                    <p:animEffect transition="in" filter="blinds(horizontal)">
                                      <p:cBhvr>
                                        <p:cTn id="27" dur="500"/>
                                        <p:tgtEl>
                                          <p:spTgt spid="6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70"/>
                                        </p:tgtEl>
                                        <p:attrNameLst>
                                          <p:attrName>style.visibility</p:attrName>
                                        </p:attrNameLst>
                                      </p:cBhvr>
                                      <p:to>
                                        <p:strVal val="visible"/>
                                      </p:to>
                                    </p:set>
                                    <p:animEffect transition="in" filter="blinds(horizontal)">
                                      <p:cBhvr>
                                        <p:cTn id="32" dur="500"/>
                                        <p:tgtEl>
                                          <p:spTgt spid="7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78"/>
                                        </p:tgtEl>
                                        <p:attrNameLst>
                                          <p:attrName>style.visibility</p:attrName>
                                        </p:attrNameLst>
                                      </p:cBhvr>
                                      <p:to>
                                        <p:strVal val="visible"/>
                                      </p:to>
                                    </p:set>
                                    <p:animEffect transition="in" filter="blinds(horizontal)">
                                      <p:cBhvr>
                                        <p:cTn id="37" dur="500"/>
                                        <p:tgtEl>
                                          <p:spTgt spid="78"/>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79"/>
                                        </p:tgtEl>
                                        <p:attrNameLst>
                                          <p:attrName>style.visibility</p:attrName>
                                        </p:attrNameLst>
                                      </p:cBhvr>
                                      <p:to>
                                        <p:strVal val="visible"/>
                                      </p:to>
                                    </p:set>
                                    <p:animEffect transition="in" filter="blinds(horizontal)">
                                      <p:cBhvr>
                                        <p:cTn id="42" dur="500"/>
                                        <p:tgtEl>
                                          <p:spTgt spid="79"/>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71"/>
                                        </p:tgtEl>
                                        <p:attrNameLst>
                                          <p:attrName>style.visibility</p:attrName>
                                        </p:attrNameLst>
                                      </p:cBhvr>
                                      <p:to>
                                        <p:strVal val="visible"/>
                                      </p:to>
                                    </p:set>
                                    <p:animEffect transition="in" filter="blinds(horizontal)">
                                      <p:cBhvr>
                                        <p:cTn id="47" dur="500"/>
                                        <p:tgtEl>
                                          <p:spTgt spid="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9" grpId="0"/>
      <p:bldP spid="70" grpId="0"/>
      <p:bldP spid="74" grpId="0"/>
      <p:bldP spid="7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1412032" y="2615426"/>
            <a:ext cx="2592288"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8" name="Text Box 7"/>
          <p:cNvSpPr txBox="1">
            <a:spLocks noChangeArrowheads="1"/>
          </p:cNvSpPr>
          <p:nvPr/>
        </p:nvSpPr>
        <p:spPr bwMode="auto">
          <a:xfrm>
            <a:off x="2492152" y="264736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grpSp>
        <p:nvGrpSpPr>
          <p:cNvPr id="67" name="Group 66"/>
          <p:cNvGrpSpPr/>
          <p:nvPr/>
        </p:nvGrpSpPr>
        <p:grpSpPr>
          <a:xfrm>
            <a:off x="3635896" y="3388930"/>
            <a:ext cx="792088" cy="400110"/>
            <a:chOff x="3635896" y="3388930"/>
            <a:chExt cx="792088" cy="400110"/>
          </a:xfrm>
        </p:grpSpPr>
        <p:cxnSp>
          <p:nvCxnSpPr>
            <p:cNvPr id="49" name="Straight Connector 48"/>
            <p:cNvCxnSpPr/>
            <p:nvPr/>
          </p:nvCxnSpPr>
          <p:spPr>
            <a:xfrm>
              <a:off x="3635896" y="3717032"/>
              <a:ext cx="72008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2" name="Text Box 7"/>
            <p:cNvSpPr txBox="1">
              <a:spLocks noChangeArrowheads="1"/>
            </p:cNvSpPr>
            <p:nvPr/>
          </p:nvSpPr>
          <p:spPr bwMode="auto">
            <a:xfrm>
              <a:off x="4004320" y="3388930"/>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t</a:t>
              </a:r>
              <a:endParaRPr lang="en-US" sz="2000" baseline="-25000" dirty="0" smtClean="0">
                <a:solidFill>
                  <a:srgbClr val="0000FF"/>
                </a:solidFill>
              </a:endParaRPr>
            </a:p>
          </p:txBody>
        </p:sp>
      </p:grpSp>
      <p:sp>
        <p:nvSpPr>
          <p:cNvPr id="54" name="Text Box 7"/>
          <p:cNvSpPr txBox="1">
            <a:spLocks noChangeArrowheads="1"/>
          </p:cNvSpPr>
          <p:nvPr/>
        </p:nvSpPr>
        <p:spPr bwMode="auto">
          <a:xfrm>
            <a:off x="1988096" y="2276872"/>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Encryption</a:t>
            </a:r>
            <a:endParaRPr lang="en-US" sz="1600" baseline="-25000" dirty="0" smtClean="0"/>
          </a:p>
        </p:txBody>
      </p:sp>
      <p:grpSp>
        <p:nvGrpSpPr>
          <p:cNvPr id="77" name="Group 76"/>
          <p:cNvGrpSpPr/>
          <p:nvPr/>
        </p:nvGrpSpPr>
        <p:grpSpPr>
          <a:xfrm>
            <a:off x="187896" y="2327394"/>
            <a:ext cx="2520280" cy="1029598"/>
            <a:chOff x="187896" y="2327394"/>
            <a:chExt cx="2520280" cy="1029598"/>
          </a:xfrm>
        </p:grpSpPr>
        <p:sp>
          <p:nvSpPr>
            <p:cNvPr id="30" name="Text Box 7"/>
            <p:cNvSpPr txBox="1">
              <a:spLocks noChangeArrowheads="1"/>
            </p:cNvSpPr>
            <p:nvPr/>
          </p:nvSpPr>
          <p:spPr bwMode="auto">
            <a:xfrm>
              <a:off x="187896" y="2903458"/>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t>
              </a:r>
              <a:endParaRPr lang="en-US" sz="2000" baseline="-25000" dirty="0" smtClean="0">
                <a:solidFill>
                  <a:srgbClr val="0000FF"/>
                </a:solidFill>
              </a:endParaRPr>
            </a:p>
          </p:txBody>
        </p:sp>
        <p:grpSp>
          <p:nvGrpSpPr>
            <p:cNvPr id="66" name="Group 65"/>
            <p:cNvGrpSpPr/>
            <p:nvPr/>
          </p:nvGrpSpPr>
          <p:grpSpPr>
            <a:xfrm>
              <a:off x="187896" y="2327394"/>
              <a:ext cx="2520280" cy="1029598"/>
              <a:chOff x="187896" y="2327394"/>
              <a:chExt cx="2520280" cy="1029598"/>
            </a:xfrm>
          </p:grpSpPr>
          <p:sp>
            <p:nvSpPr>
              <p:cNvPr id="32" name="Rectangle 31"/>
              <p:cNvSpPr/>
              <p:nvPr/>
            </p:nvSpPr>
            <p:spPr>
              <a:xfrm>
                <a:off x="1700064" y="2687434"/>
                <a:ext cx="792088" cy="504056"/>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33" name="Straight Connector 32"/>
              <p:cNvCxnSpPr/>
              <p:nvPr/>
            </p:nvCxnSpPr>
            <p:spPr>
              <a:xfrm>
                <a:off x="331912" y="2759442"/>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 name="Text Box 7"/>
              <p:cNvSpPr txBox="1">
                <a:spLocks noChangeArrowheads="1"/>
              </p:cNvSpPr>
              <p:nvPr/>
            </p:nvSpPr>
            <p:spPr bwMode="auto">
              <a:xfrm>
                <a:off x="1772072" y="2719372"/>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Enc</a:t>
                </a:r>
                <a:endParaRPr lang="en-US" sz="2000" baseline="-25000" dirty="0" smtClean="0">
                  <a:solidFill>
                    <a:srgbClr val="0000FF"/>
                  </a:solidFill>
                </a:endParaRPr>
              </a:p>
            </p:txBody>
          </p:sp>
          <p:sp>
            <p:nvSpPr>
              <p:cNvPr id="35" name="Text Box 7"/>
              <p:cNvSpPr txBox="1">
                <a:spLocks noChangeArrowheads="1"/>
              </p:cNvSpPr>
              <p:nvPr/>
            </p:nvSpPr>
            <p:spPr bwMode="auto">
              <a:xfrm>
                <a:off x="331912" y="2327394"/>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grpSp>
            <p:nvGrpSpPr>
              <p:cNvPr id="57" name="Group 56"/>
              <p:cNvGrpSpPr/>
              <p:nvPr/>
            </p:nvGrpSpPr>
            <p:grpSpPr>
              <a:xfrm>
                <a:off x="187896" y="3068960"/>
                <a:ext cx="1512168" cy="288032"/>
                <a:chOff x="187896" y="3068960"/>
                <a:chExt cx="1512168" cy="288032"/>
              </a:xfrm>
            </p:grpSpPr>
            <p:cxnSp>
              <p:nvCxnSpPr>
                <p:cNvPr id="46" name="Straight Connector 45"/>
                <p:cNvCxnSpPr/>
                <p:nvPr/>
              </p:nvCxnSpPr>
              <p:spPr>
                <a:xfrm>
                  <a:off x="763960" y="3068960"/>
                  <a:ext cx="936104"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187896" y="3356992"/>
                  <a:ext cx="57606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755576" y="3068960"/>
                  <a:ext cx="0" cy="28803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76" name="Group 75"/>
          <p:cNvGrpSpPr/>
          <p:nvPr/>
        </p:nvGrpSpPr>
        <p:grpSpPr>
          <a:xfrm>
            <a:off x="331912" y="2975466"/>
            <a:ext cx="3600400" cy="1008112"/>
            <a:chOff x="331912" y="2975466"/>
            <a:chExt cx="3600400" cy="1008112"/>
          </a:xfrm>
        </p:grpSpPr>
        <p:sp>
          <p:nvSpPr>
            <p:cNvPr id="25" name="Text Box 7"/>
            <p:cNvSpPr txBox="1">
              <a:spLocks noChangeArrowheads="1"/>
            </p:cNvSpPr>
            <p:nvPr/>
          </p:nvSpPr>
          <p:spPr bwMode="auto">
            <a:xfrm>
              <a:off x="340296" y="3511460"/>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grpSp>
          <p:nvGrpSpPr>
            <p:cNvPr id="65" name="Group 64"/>
            <p:cNvGrpSpPr/>
            <p:nvPr/>
          </p:nvGrpSpPr>
          <p:grpSpPr>
            <a:xfrm>
              <a:off x="331912" y="2975466"/>
              <a:ext cx="3600400" cy="1008112"/>
              <a:chOff x="331912" y="2975466"/>
              <a:chExt cx="3600400" cy="1008112"/>
            </a:xfrm>
          </p:grpSpPr>
          <p:sp>
            <p:nvSpPr>
              <p:cNvPr id="18" name="Rectangle 17"/>
              <p:cNvSpPr/>
              <p:nvPr/>
            </p:nvSpPr>
            <p:spPr>
              <a:xfrm>
                <a:off x="2996208" y="3479522"/>
                <a:ext cx="648072"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0" name="Straight Connector 19"/>
              <p:cNvCxnSpPr/>
              <p:nvPr/>
            </p:nvCxnSpPr>
            <p:spPr>
              <a:xfrm>
                <a:off x="331912" y="3911570"/>
                <a:ext cx="2664296"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Text Box 7"/>
              <p:cNvSpPr txBox="1">
                <a:spLocks noChangeArrowheads="1"/>
              </p:cNvSpPr>
              <p:nvPr/>
            </p:nvSpPr>
            <p:spPr bwMode="auto">
              <a:xfrm>
                <a:off x="2996208" y="3551530"/>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Mac</a:t>
                </a:r>
                <a:endParaRPr lang="en-US" sz="2000" baseline="-25000" dirty="0" smtClean="0">
                  <a:solidFill>
                    <a:srgbClr val="0000FF"/>
                  </a:solidFill>
                </a:endParaRPr>
              </a:p>
            </p:txBody>
          </p:sp>
          <p:grpSp>
            <p:nvGrpSpPr>
              <p:cNvPr id="64" name="Group 63"/>
              <p:cNvGrpSpPr/>
              <p:nvPr/>
            </p:nvGrpSpPr>
            <p:grpSpPr>
              <a:xfrm>
                <a:off x="2420144" y="2975466"/>
                <a:ext cx="567680" cy="597550"/>
                <a:chOff x="2420144" y="2975466"/>
                <a:chExt cx="567680" cy="597550"/>
              </a:xfrm>
            </p:grpSpPr>
            <p:cxnSp>
              <p:nvCxnSpPr>
                <p:cNvPr id="26" name="Straight Connector 25"/>
                <p:cNvCxnSpPr/>
                <p:nvPr/>
              </p:nvCxnSpPr>
              <p:spPr>
                <a:xfrm>
                  <a:off x="2420144" y="2975466"/>
                  <a:ext cx="288032"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2699792" y="2975466"/>
                  <a:ext cx="8384" cy="59755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a:off x="2699792" y="3573016"/>
                  <a:ext cx="288032"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grpSp>
      <p:grpSp>
        <p:nvGrpSpPr>
          <p:cNvPr id="75" name="Group 74"/>
          <p:cNvGrpSpPr/>
          <p:nvPr/>
        </p:nvGrpSpPr>
        <p:grpSpPr>
          <a:xfrm>
            <a:off x="2699792" y="2564904"/>
            <a:ext cx="1719808" cy="432048"/>
            <a:chOff x="2699792" y="2564904"/>
            <a:chExt cx="1719808" cy="432048"/>
          </a:xfrm>
        </p:grpSpPr>
        <p:cxnSp>
          <p:nvCxnSpPr>
            <p:cNvPr id="73" name="Straight Arrow Connector 72"/>
            <p:cNvCxnSpPr/>
            <p:nvPr/>
          </p:nvCxnSpPr>
          <p:spPr>
            <a:xfrm>
              <a:off x="2699792" y="2996952"/>
              <a:ext cx="1584176"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4" name="Text Box 7"/>
            <p:cNvSpPr txBox="1">
              <a:spLocks noChangeArrowheads="1"/>
            </p:cNvSpPr>
            <p:nvPr/>
          </p:nvSpPr>
          <p:spPr bwMode="auto">
            <a:xfrm>
              <a:off x="3995936" y="256490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grpSp>
      <p:sp>
        <p:nvSpPr>
          <p:cNvPr id="83" name="Rectangle 82"/>
          <p:cNvSpPr/>
          <p:nvPr/>
        </p:nvSpPr>
        <p:spPr>
          <a:xfrm>
            <a:off x="6012160" y="2636912"/>
            <a:ext cx="2304256"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nvGrpSpPr>
          <p:cNvPr id="120" name="Group 119"/>
          <p:cNvGrpSpPr/>
          <p:nvPr/>
        </p:nvGrpSpPr>
        <p:grpSpPr>
          <a:xfrm>
            <a:off x="4932040" y="2348880"/>
            <a:ext cx="2880320" cy="864096"/>
            <a:chOff x="4932040" y="2348880"/>
            <a:chExt cx="2880320" cy="864096"/>
          </a:xfrm>
        </p:grpSpPr>
        <p:sp>
          <p:nvSpPr>
            <p:cNvPr id="85" name="Rectangle 84"/>
            <p:cNvSpPr/>
            <p:nvPr/>
          </p:nvSpPr>
          <p:spPr>
            <a:xfrm>
              <a:off x="6732240" y="2708920"/>
              <a:ext cx="864096" cy="504056"/>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86" name="Straight Connector 85"/>
            <p:cNvCxnSpPr/>
            <p:nvPr/>
          </p:nvCxnSpPr>
          <p:spPr>
            <a:xfrm>
              <a:off x="5364088" y="3140968"/>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4932040" y="2780928"/>
              <a:ext cx="1800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9" name="Text Box 7"/>
            <p:cNvSpPr txBox="1">
              <a:spLocks noChangeArrowheads="1"/>
            </p:cNvSpPr>
            <p:nvPr/>
          </p:nvSpPr>
          <p:spPr bwMode="auto">
            <a:xfrm>
              <a:off x="6876256" y="2740858"/>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Dec</a:t>
              </a:r>
              <a:endParaRPr lang="en-US" sz="2000" baseline="-25000" dirty="0" smtClean="0">
                <a:solidFill>
                  <a:srgbClr val="0000FF"/>
                </a:solidFill>
              </a:endParaRPr>
            </a:p>
          </p:txBody>
        </p:sp>
        <p:sp>
          <p:nvSpPr>
            <p:cNvPr id="91" name="Text Box 7"/>
            <p:cNvSpPr txBox="1">
              <a:spLocks noChangeArrowheads="1"/>
            </p:cNvSpPr>
            <p:nvPr/>
          </p:nvSpPr>
          <p:spPr bwMode="auto">
            <a:xfrm>
              <a:off x="4932040" y="2348880"/>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grpSp>
      <p:sp>
        <p:nvSpPr>
          <p:cNvPr id="92" name="Text Box 7"/>
          <p:cNvSpPr txBox="1">
            <a:spLocks noChangeArrowheads="1"/>
          </p:cNvSpPr>
          <p:nvPr/>
        </p:nvSpPr>
        <p:spPr bwMode="auto">
          <a:xfrm>
            <a:off x="6156176" y="2789312"/>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sp>
        <p:nvSpPr>
          <p:cNvPr id="93" name="Text Box 7"/>
          <p:cNvSpPr txBox="1">
            <a:spLocks noChangeArrowheads="1"/>
          </p:cNvSpPr>
          <p:nvPr/>
        </p:nvSpPr>
        <p:spPr bwMode="auto">
          <a:xfrm>
            <a:off x="6579840" y="2298358"/>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Decryption</a:t>
            </a:r>
            <a:endParaRPr lang="en-US" sz="1600" baseline="-25000" dirty="0" smtClean="0"/>
          </a:p>
        </p:txBody>
      </p:sp>
      <p:grpSp>
        <p:nvGrpSpPr>
          <p:cNvPr id="110" name="Group 109"/>
          <p:cNvGrpSpPr/>
          <p:nvPr/>
        </p:nvGrpSpPr>
        <p:grpSpPr>
          <a:xfrm>
            <a:off x="7596336" y="3316922"/>
            <a:ext cx="559296" cy="400110"/>
            <a:chOff x="7892752" y="3604954"/>
            <a:chExt cx="559296" cy="400110"/>
          </a:xfrm>
        </p:grpSpPr>
        <p:cxnSp>
          <p:nvCxnSpPr>
            <p:cNvPr id="111" name="Straight Connector 110"/>
            <p:cNvCxnSpPr/>
            <p:nvPr/>
          </p:nvCxnSpPr>
          <p:spPr>
            <a:xfrm>
              <a:off x="7892752" y="3933056"/>
              <a:ext cx="5040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12" name="Text Box 7"/>
            <p:cNvSpPr txBox="1">
              <a:spLocks noChangeArrowheads="1"/>
            </p:cNvSpPr>
            <p:nvPr/>
          </p:nvSpPr>
          <p:spPr bwMode="auto">
            <a:xfrm>
              <a:off x="8028384" y="360495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1</a:t>
              </a:r>
              <a:endParaRPr lang="en-US" sz="2000" baseline="-25000" dirty="0" smtClean="0">
                <a:solidFill>
                  <a:srgbClr val="0000FF"/>
                </a:solidFill>
              </a:endParaRPr>
            </a:p>
          </p:txBody>
        </p:sp>
      </p:grpSp>
      <p:grpSp>
        <p:nvGrpSpPr>
          <p:cNvPr id="119" name="Group 118"/>
          <p:cNvGrpSpPr/>
          <p:nvPr/>
        </p:nvGrpSpPr>
        <p:grpSpPr>
          <a:xfrm>
            <a:off x="4572000" y="2996952"/>
            <a:ext cx="3168352" cy="1296144"/>
            <a:chOff x="4572000" y="2996952"/>
            <a:chExt cx="3168352" cy="1296144"/>
          </a:xfrm>
        </p:grpSpPr>
        <p:cxnSp>
          <p:nvCxnSpPr>
            <p:cNvPr id="84" name="Straight Connector 83"/>
            <p:cNvCxnSpPr/>
            <p:nvPr/>
          </p:nvCxnSpPr>
          <p:spPr>
            <a:xfrm>
              <a:off x="5364088" y="3140968"/>
              <a:ext cx="0" cy="64807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a:off x="4644008" y="3429000"/>
              <a:ext cx="72008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0" name="Text Box 7"/>
            <p:cNvSpPr txBox="1">
              <a:spLocks noChangeArrowheads="1"/>
            </p:cNvSpPr>
            <p:nvPr/>
          </p:nvSpPr>
          <p:spPr bwMode="auto">
            <a:xfrm>
              <a:off x="4572000" y="2996952"/>
              <a:ext cx="1008112"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 t)</a:t>
              </a:r>
              <a:endParaRPr lang="en-US" sz="2000" baseline="-25000" dirty="0" smtClean="0">
                <a:solidFill>
                  <a:srgbClr val="0000FF"/>
                </a:solidFill>
              </a:endParaRPr>
            </a:p>
          </p:txBody>
        </p:sp>
        <p:grpSp>
          <p:nvGrpSpPr>
            <p:cNvPr id="96" name="Group 114"/>
            <p:cNvGrpSpPr/>
            <p:nvPr/>
          </p:nvGrpSpPr>
          <p:grpSpPr>
            <a:xfrm>
              <a:off x="6732240" y="3429000"/>
              <a:ext cx="1008112" cy="504056"/>
              <a:chOff x="6516216" y="5229200"/>
              <a:chExt cx="1008112" cy="504056"/>
            </a:xfrm>
          </p:grpSpPr>
          <p:sp>
            <p:nvSpPr>
              <p:cNvPr id="97" name="Rectangle 96"/>
              <p:cNvSpPr/>
              <p:nvPr/>
            </p:nvSpPr>
            <p:spPr>
              <a:xfrm>
                <a:off x="6516216" y="5229200"/>
                <a:ext cx="864096"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8" name="Text Box 7"/>
              <p:cNvSpPr txBox="1">
                <a:spLocks noChangeArrowheads="1"/>
              </p:cNvSpPr>
              <p:nvPr/>
            </p:nvSpPr>
            <p:spPr bwMode="auto">
              <a:xfrm>
                <a:off x="6588224" y="5261138"/>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Vrfy</a:t>
                </a:r>
                <a:endParaRPr lang="en-US" sz="2000" baseline="-25000" dirty="0" smtClean="0">
                  <a:solidFill>
                    <a:srgbClr val="0000FF"/>
                  </a:solidFill>
                </a:endParaRPr>
              </a:p>
            </p:txBody>
          </p:sp>
        </p:grpSp>
        <p:cxnSp>
          <p:nvCxnSpPr>
            <p:cNvPr id="106" name="Straight Connector 105"/>
            <p:cNvCxnSpPr/>
            <p:nvPr/>
          </p:nvCxnSpPr>
          <p:spPr>
            <a:xfrm>
              <a:off x="5364088" y="3501008"/>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a:off x="4932040" y="3933056"/>
              <a:ext cx="1800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8" name="Text Box 7"/>
            <p:cNvSpPr txBox="1">
              <a:spLocks noChangeArrowheads="1"/>
            </p:cNvSpPr>
            <p:nvPr/>
          </p:nvSpPr>
          <p:spPr bwMode="auto">
            <a:xfrm>
              <a:off x="5156448" y="3892986"/>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M</a:t>
              </a:r>
              <a:endParaRPr lang="en-US" sz="2000" baseline="-25000" dirty="0" smtClean="0">
                <a:solidFill>
                  <a:srgbClr val="0000FF"/>
                </a:solidFill>
              </a:endParaRPr>
            </a:p>
          </p:txBody>
        </p:sp>
        <p:sp>
          <p:nvSpPr>
            <p:cNvPr id="109" name="Text Box 7"/>
            <p:cNvSpPr txBox="1">
              <a:spLocks noChangeArrowheads="1"/>
            </p:cNvSpPr>
            <p:nvPr/>
          </p:nvSpPr>
          <p:spPr bwMode="auto">
            <a:xfrm>
              <a:off x="6156176" y="3140968"/>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t</a:t>
              </a:r>
              <a:endParaRPr lang="en-US" sz="2000" baseline="-25000" dirty="0" smtClean="0">
                <a:solidFill>
                  <a:srgbClr val="0000FF"/>
                </a:solidFill>
              </a:endParaRPr>
            </a:p>
          </p:txBody>
        </p:sp>
        <p:cxnSp>
          <p:nvCxnSpPr>
            <p:cNvPr id="116" name="Straight Connector 115"/>
            <p:cNvCxnSpPr/>
            <p:nvPr/>
          </p:nvCxnSpPr>
          <p:spPr>
            <a:xfrm>
              <a:off x="5364088" y="3789040"/>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7" name="Text Box 7"/>
            <p:cNvSpPr txBox="1">
              <a:spLocks noChangeArrowheads="1"/>
            </p:cNvSpPr>
            <p:nvPr/>
          </p:nvSpPr>
          <p:spPr bwMode="auto">
            <a:xfrm>
              <a:off x="6156176" y="3460938"/>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grpSp>
      <p:grpSp>
        <p:nvGrpSpPr>
          <p:cNvPr id="122" name="Group 121"/>
          <p:cNvGrpSpPr/>
          <p:nvPr/>
        </p:nvGrpSpPr>
        <p:grpSpPr>
          <a:xfrm>
            <a:off x="7596336" y="2884874"/>
            <a:ext cx="1647800" cy="400110"/>
            <a:chOff x="7596336" y="1916832"/>
            <a:chExt cx="1647800" cy="400110"/>
          </a:xfrm>
        </p:grpSpPr>
        <p:cxnSp>
          <p:nvCxnSpPr>
            <p:cNvPr id="78" name="Straight Connector 77"/>
            <p:cNvCxnSpPr>
              <a:endCxn id="81" idx="2"/>
            </p:cNvCxnSpPr>
            <p:nvPr/>
          </p:nvCxnSpPr>
          <p:spPr>
            <a:xfrm>
              <a:off x="8316416" y="2316942"/>
              <a:ext cx="46386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95" name="Group 115"/>
            <p:cNvGrpSpPr/>
            <p:nvPr/>
          </p:nvGrpSpPr>
          <p:grpSpPr>
            <a:xfrm>
              <a:off x="7596336" y="1956902"/>
              <a:ext cx="512440" cy="360040"/>
              <a:chOff x="8532440" y="3212976"/>
              <a:chExt cx="512440" cy="360040"/>
            </a:xfrm>
          </p:grpSpPr>
          <p:cxnSp>
            <p:nvCxnSpPr>
              <p:cNvPr id="99" name="Straight Connector 98"/>
              <p:cNvCxnSpPr/>
              <p:nvPr/>
            </p:nvCxnSpPr>
            <p:spPr>
              <a:xfrm>
                <a:off x="8532440" y="3212976"/>
                <a:ext cx="5040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a:off x="9044880" y="3212976"/>
                <a:ext cx="0" cy="36004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9" name="Group 78"/>
            <p:cNvGrpSpPr/>
            <p:nvPr/>
          </p:nvGrpSpPr>
          <p:grpSpPr>
            <a:xfrm>
              <a:off x="8100392" y="1916832"/>
              <a:ext cx="1143744" cy="400110"/>
              <a:chOff x="9404920" y="3172906"/>
              <a:chExt cx="1143744" cy="400110"/>
            </a:xfrm>
          </p:grpSpPr>
          <p:cxnSp>
            <p:nvCxnSpPr>
              <p:cNvPr id="80" name="Straight Connector 79"/>
              <p:cNvCxnSpPr/>
              <p:nvPr/>
            </p:nvCxnSpPr>
            <p:spPr>
              <a:xfrm>
                <a:off x="9404920" y="3573016"/>
                <a:ext cx="21602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81" name="Text Box 7"/>
              <p:cNvSpPr txBox="1">
                <a:spLocks noChangeArrowheads="1"/>
              </p:cNvSpPr>
              <p:nvPr/>
            </p:nvSpPr>
            <p:spPr bwMode="auto">
              <a:xfrm>
                <a:off x="9620944" y="3172906"/>
                <a:ext cx="927720"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t>
                </a:r>
                <a:endParaRPr lang="en-US" sz="2000" baseline="-25000" dirty="0" smtClean="0">
                  <a:solidFill>
                    <a:srgbClr val="0000FF"/>
                  </a:solidFill>
                </a:endParaRPr>
              </a:p>
            </p:txBody>
          </p:sp>
        </p:grpSp>
      </p:grpSp>
      <p:sp>
        <p:nvSpPr>
          <p:cNvPr id="69" name="Rectangle 2"/>
          <p:cNvSpPr txBox="1">
            <a:spLocks noChangeArrowheads="1"/>
          </p:cNvSpPr>
          <p:nvPr/>
        </p:nvSpPr>
        <p:spPr>
          <a:xfrm>
            <a:off x="179512" y="44624"/>
            <a:ext cx="8712968" cy="504056"/>
          </a:xfrm>
          <a:prstGeom prst="rect">
            <a:avLst/>
          </a:prstGeom>
        </p:spPr>
        <p:txBody>
          <a:bodyPr/>
          <a:lstStyle/>
          <a:p>
            <a:pPr algn="ctr">
              <a:defRPr/>
            </a:pPr>
            <a:r>
              <a:rPr lang="en-US" sz="3200" kern="0" dirty="0" smtClean="0">
                <a:solidFill>
                  <a:srgbClr val="009900"/>
                </a:solidFill>
                <a:ea typeface="+mj-ea"/>
                <a:cs typeface="+mj-cs"/>
              </a:rPr>
              <a:t>Attempt III (Encrypt-then-Authenticate)</a:t>
            </a:r>
            <a:endParaRPr lang="en-US" sz="3200" kern="0" dirty="0">
              <a:solidFill>
                <a:srgbClr val="009900"/>
              </a:solidFill>
              <a:ea typeface="+mj-ea"/>
              <a:cs typeface="+mj-cs"/>
            </a:endParaRPr>
          </a:p>
        </p:txBody>
      </p:sp>
      <p:sp>
        <p:nvSpPr>
          <p:cNvPr id="70" name="Text Box 7"/>
          <p:cNvSpPr txBox="1">
            <a:spLocks noChangeArrowheads="1"/>
          </p:cNvSpPr>
          <p:nvPr/>
        </p:nvSpPr>
        <p:spPr bwMode="auto">
          <a:xfrm>
            <a:off x="107504" y="1095708"/>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Let </a:t>
            </a:r>
            <a:r>
              <a:rPr lang="en-US" sz="1600" dirty="0" smtClean="0">
                <a:solidFill>
                  <a:srgbClr val="0000FF"/>
                </a:solidFill>
                <a:sym typeface="Symbol"/>
              </a:rPr>
              <a:t></a:t>
            </a:r>
            <a:r>
              <a:rPr lang="en-US" sz="2000" baseline="-25000" dirty="0" smtClean="0">
                <a:solidFill>
                  <a:srgbClr val="0000FF"/>
                </a:solidFill>
                <a:sym typeface="Symbol"/>
              </a:rPr>
              <a:t>E</a:t>
            </a:r>
            <a:r>
              <a:rPr lang="en-US" sz="1600" dirty="0" smtClean="0">
                <a:solidFill>
                  <a:srgbClr val="0000FF"/>
                </a:solidFill>
                <a:sym typeface="Symbol"/>
              </a:rPr>
              <a:t> = (Enc, Dec) be a CPA-secure cipher </a:t>
            </a:r>
            <a:r>
              <a:rPr lang="en-US" sz="1600" dirty="0" smtClean="0">
                <a:sym typeface="Symbol"/>
              </a:rPr>
              <a:t>and </a:t>
            </a:r>
            <a:r>
              <a:rPr lang="en-US" sz="1600" dirty="0" smtClean="0">
                <a:solidFill>
                  <a:srgbClr val="0000FF"/>
                </a:solidFill>
                <a:sym typeface="Symbol"/>
              </a:rPr>
              <a:t></a:t>
            </a:r>
            <a:r>
              <a:rPr lang="en-US" sz="2000" baseline="-25000" dirty="0" smtClean="0">
                <a:solidFill>
                  <a:srgbClr val="0000FF"/>
                </a:solidFill>
                <a:sym typeface="Symbol"/>
              </a:rPr>
              <a:t>M</a:t>
            </a:r>
            <a:r>
              <a:rPr lang="en-US" sz="1600" dirty="0" smtClean="0">
                <a:solidFill>
                  <a:srgbClr val="0000FF"/>
                </a:solidFill>
                <a:sym typeface="Symbol"/>
              </a:rPr>
              <a:t> = (Mac, </a:t>
            </a:r>
            <a:r>
              <a:rPr lang="en-US" sz="1600" dirty="0" err="1" smtClean="0">
                <a:solidFill>
                  <a:srgbClr val="0000FF"/>
                </a:solidFill>
                <a:sym typeface="Symbol"/>
              </a:rPr>
              <a:t>Vrfy</a:t>
            </a:r>
            <a:r>
              <a:rPr lang="en-US" sz="1600" dirty="0" smtClean="0">
                <a:solidFill>
                  <a:srgbClr val="0000FF"/>
                </a:solidFill>
                <a:sym typeface="Symbol"/>
              </a:rPr>
              <a:t>) be a MAC</a:t>
            </a:r>
            <a:endParaRPr lang="en-US" sz="1600" baseline="-25000" dirty="0" smtClean="0">
              <a:solidFill>
                <a:srgbClr val="0000FF"/>
              </a:solidFill>
            </a:endParaRPr>
          </a:p>
        </p:txBody>
      </p:sp>
      <p:sp>
        <p:nvSpPr>
          <p:cNvPr id="71" name="Text Box 7"/>
          <p:cNvSpPr txBox="1">
            <a:spLocks noChangeArrowheads="1"/>
          </p:cNvSpPr>
          <p:nvPr/>
        </p:nvSpPr>
        <p:spPr bwMode="auto">
          <a:xfrm>
            <a:off x="395536" y="1506270"/>
            <a:ext cx="8568952"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Algorithm Gen in both </a:t>
            </a:r>
            <a:r>
              <a:rPr lang="en-US" sz="2000" baseline="-25000" dirty="0" smtClean="0">
                <a:sym typeface="Symbol"/>
              </a:rPr>
              <a:t>E</a:t>
            </a:r>
            <a:r>
              <a:rPr lang="en-US" sz="1600" dirty="0" smtClean="0">
                <a:sym typeface="Symbol"/>
              </a:rPr>
              <a:t> and </a:t>
            </a:r>
            <a:r>
              <a:rPr lang="en-US" sz="2000" baseline="-25000" dirty="0" smtClean="0">
                <a:sym typeface="Symbol"/>
              </a:rPr>
              <a:t>M</a:t>
            </a:r>
            <a:r>
              <a:rPr lang="en-US" sz="1600" dirty="0" smtClean="0">
                <a:sym typeface="Symbol"/>
              </a:rPr>
              <a:t> selects a random key from the respectively domain </a:t>
            </a:r>
            <a:endParaRPr lang="en-US" sz="1600" baseline="-25000" dirty="0" smtClean="0">
              <a:solidFill>
                <a:srgbClr val="0000FF"/>
              </a:solidFill>
            </a:endParaRPr>
          </a:p>
        </p:txBody>
      </p:sp>
    </p:spTree>
    <p:extLst>
      <p:ext uri="{BB962C8B-B14F-4D97-AF65-F5344CB8AC3E}">
        <p14:creationId xmlns:p14="http://schemas.microsoft.com/office/powerpoint/2010/main" val="27738281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animEffect transition="in" filter="blinds(horizontal)">
                                      <p:cBhvr>
                                        <p:cTn id="7" dur="500"/>
                                        <p:tgtEl>
                                          <p:spTgt spid="54"/>
                                        </p:tgtEl>
                                      </p:cBhvr>
                                    </p:animEffect>
                                  </p:childTnLst>
                                </p:cTn>
                              </p:par>
                              <p:par>
                                <p:cTn id="8" presetID="3" presetClass="entr" presetSubtype="10" fill="hold" nodeType="withEffect">
                                  <p:stCondLst>
                                    <p:cond delay="0"/>
                                  </p:stCondLst>
                                  <p:childTnLst>
                                    <p:set>
                                      <p:cBhvr>
                                        <p:cTn id="9" dur="1" fill="hold">
                                          <p:stCondLst>
                                            <p:cond delay="0"/>
                                          </p:stCondLst>
                                        </p:cTn>
                                        <p:tgtEl>
                                          <p:spTgt spid="77"/>
                                        </p:tgtEl>
                                        <p:attrNameLst>
                                          <p:attrName>style.visibility</p:attrName>
                                        </p:attrNameLst>
                                      </p:cBhvr>
                                      <p:to>
                                        <p:strVal val="visible"/>
                                      </p:to>
                                    </p:set>
                                    <p:animEffect transition="in" filter="blinds(horizontal)">
                                      <p:cBhvr>
                                        <p:cTn id="10" dur="500"/>
                                        <p:tgtEl>
                                          <p:spTgt spid="77"/>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blinds(horizontal)">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76"/>
                                        </p:tgtEl>
                                        <p:attrNameLst>
                                          <p:attrName>style.visibility</p:attrName>
                                        </p:attrNameLst>
                                      </p:cBhvr>
                                      <p:to>
                                        <p:strVal val="visible"/>
                                      </p:to>
                                    </p:set>
                                    <p:animEffect transition="in" filter="blinds(horizontal)">
                                      <p:cBhvr>
                                        <p:cTn id="18" dur="500"/>
                                        <p:tgtEl>
                                          <p:spTgt spid="76"/>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blinds(horizontal)">
                                      <p:cBhvr>
                                        <p:cTn id="21" dur="500"/>
                                        <p:tgtEl>
                                          <p:spTgt spid="28"/>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67"/>
                                        </p:tgtEl>
                                        <p:attrNameLst>
                                          <p:attrName>style.visibility</p:attrName>
                                        </p:attrNameLst>
                                      </p:cBhvr>
                                      <p:to>
                                        <p:strVal val="visible"/>
                                      </p:to>
                                    </p:set>
                                    <p:animEffect transition="in" filter="blinds(horizontal)">
                                      <p:cBhvr>
                                        <p:cTn id="26" dur="500"/>
                                        <p:tgtEl>
                                          <p:spTgt spid="67"/>
                                        </p:tgtEl>
                                      </p:cBhvr>
                                    </p:animEffect>
                                  </p:childTnLst>
                                </p:cTn>
                              </p:par>
                              <p:par>
                                <p:cTn id="27" presetID="3" presetClass="entr" presetSubtype="10" fill="hold" nodeType="withEffect">
                                  <p:stCondLst>
                                    <p:cond delay="0"/>
                                  </p:stCondLst>
                                  <p:childTnLst>
                                    <p:set>
                                      <p:cBhvr>
                                        <p:cTn id="28" dur="1" fill="hold">
                                          <p:stCondLst>
                                            <p:cond delay="0"/>
                                          </p:stCondLst>
                                        </p:cTn>
                                        <p:tgtEl>
                                          <p:spTgt spid="75"/>
                                        </p:tgtEl>
                                        <p:attrNameLst>
                                          <p:attrName>style.visibility</p:attrName>
                                        </p:attrNameLst>
                                      </p:cBhvr>
                                      <p:to>
                                        <p:strVal val="visible"/>
                                      </p:to>
                                    </p:set>
                                    <p:animEffect transition="in" filter="blinds(horizontal)">
                                      <p:cBhvr>
                                        <p:cTn id="29" dur="500"/>
                                        <p:tgtEl>
                                          <p:spTgt spid="75"/>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93"/>
                                        </p:tgtEl>
                                        <p:attrNameLst>
                                          <p:attrName>style.visibility</p:attrName>
                                        </p:attrNameLst>
                                      </p:cBhvr>
                                      <p:to>
                                        <p:strVal val="visible"/>
                                      </p:to>
                                    </p:set>
                                    <p:animEffect transition="in" filter="blinds(horizontal)">
                                      <p:cBhvr>
                                        <p:cTn id="34" dur="500"/>
                                        <p:tgtEl>
                                          <p:spTgt spid="93"/>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83"/>
                                        </p:tgtEl>
                                        <p:attrNameLst>
                                          <p:attrName>style.visibility</p:attrName>
                                        </p:attrNameLst>
                                      </p:cBhvr>
                                      <p:to>
                                        <p:strVal val="visible"/>
                                      </p:to>
                                    </p:set>
                                    <p:animEffect transition="in" filter="blinds(horizontal)">
                                      <p:cBhvr>
                                        <p:cTn id="37" dur="500"/>
                                        <p:tgtEl>
                                          <p:spTgt spid="83"/>
                                        </p:tgtEl>
                                      </p:cBhvr>
                                    </p:animEffect>
                                  </p:childTnLst>
                                </p:cTn>
                              </p:par>
                              <p:par>
                                <p:cTn id="38" presetID="3" presetClass="entr" presetSubtype="10" fill="hold" nodeType="withEffect">
                                  <p:stCondLst>
                                    <p:cond delay="0"/>
                                  </p:stCondLst>
                                  <p:childTnLst>
                                    <p:set>
                                      <p:cBhvr>
                                        <p:cTn id="39" dur="1" fill="hold">
                                          <p:stCondLst>
                                            <p:cond delay="0"/>
                                          </p:stCondLst>
                                        </p:cTn>
                                        <p:tgtEl>
                                          <p:spTgt spid="119"/>
                                        </p:tgtEl>
                                        <p:attrNameLst>
                                          <p:attrName>style.visibility</p:attrName>
                                        </p:attrNameLst>
                                      </p:cBhvr>
                                      <p:to>
                                        <p:strVal val="visible"/>
                                      </p:to>
                                    </p:set>
                                    <p:animEffect transition="in" filter="blinds(horizontal)">
                                      <p:cBhvr>
                                        <p:cTn id="40" dur="500"/>
                                        <p:tgtEl>
                                          <p:spTgt spid="119"/>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nodeType="clickEffect">
                                  <p:stCondLst>
                                    <p:cond delay="0"/>
                                  </p:stCondLst>
                                  <p:childTnLst>
                                    <p:set>
                                      <p:cBhvr>
                                        <p:cTn id="44" dur="1" fill="hold">
                                          <p:stCondLst>
                                            <p:cond delay="0"/>
                                          </p:stCondLst>
                                        </p:cTn>
                                        <p:tgtEl>
                                          <p:spTgt spid="110"/>
                                        </p:tgtEl>
                                        <p:attrNameLst>
                                          <p:attrName>style.visibility</p:attrName>
                                        </p:attrNameLst>
                                      </p:cBhvr>
                                      <p:to>
                                        <p:strVal val="visible"/>
                                      </p:to>
                                    </p:set>
                                    <p:animEffect transition="in" filter="blinds(horizontal)">
                                      <p:cBhvr>
                                        <p:cTn id="45" dur="500"/>
                                        <p:tgtEl>
                                          <p:spTgt spid="110"/>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nodeType="clickEffect">
                                  <p:stCondLst>
                                    <p:cond delay="0"/>
                                  </p:stCondLst>
                                  <p:childTnLst>
                                    <p:set>
                                      <p:cBhvr>
                                        <p:cTn id="49" dur="1" fill="hold">
                                          <p:stCondLst>
                                            <p:cond delay="0"/>
                                          </p:stCondLst>
                                        </p:cTn>
                                        <p:tgtEl>
                                          <p:spTgt spid="120"/>
                                        </p:tgtEl>
                                        <p:attrNameLst>
                                          <p:attrName>style.visibility</p:attrName>
                                        </p:attrNameLst>
                                      </p:cBhvr>
                                      <p:to>
                                        <p:strVal val="visible"/>
                                      </p:to>
                                    </p:set>
                                    <p:animEffect transition="in" filter="blinds(horizontal)">
                                      <p:cBhvr>
                                        <p:cTn id="50" dur="500"/>
                                        <p:tgtEl>
                                          <p:spTgt spid="120"/>
                                        </p:tgtEl>
                                      </p:cBhvr>
                                    </p:animEffect>
                                  </p:childTnLst>
                                </p:cTn>
                              </p:par>
                              <p:par>
                                <p:cTn id="51" presetID="3" presetClass="entr" presetSubtype="10" fill="hold" grpId="0" nodeType="withEffect">
                                  <p:stCondLst>
                                    <p:cond delay="0"/>
                                  </p:stCondLst>
                                  <p:childTnLst>
                                    <p:set>
                                      <p:cBhvr>
                                        <p:cTn id="52" dur="1" fill="hold">
                                          <p:stCondLst>
                                            <p:cond delay="0"/>
                                          </p:stCondLst>
                                        </p:cTn>
                                        <p:tgtEl>
                                          <p:spTgt spid="92"/>
                                        </p:tgtEl>
                                        <p:attrNameLst>
                                          <p:attrName>style.visibility</p:attrName>
                                        </p:attrNameLst>
                                      </p:cBhvr>
                                      <p:to>
                                        <p:strVal val="visible"/>
                                      </p:to>
                                    </p:set>
                                    <p:animEffect transition="in" filter="blinds(horizontal)">
                                      <p:cBhvr>
                                        <p:cTn id="53" dur="500"/>
                                        <p:tgtEl>
                                          <p:spTgt spid="92"/>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nodeType="clickEffect">
                                  <p:stCondLst>
                                    <p:cond delay="0"/>
                                  </p:stCondLst>
                                  <p:childTnLst>
                                    <p:set>
                                      <p:cBhvr>
                                        <p:cTn id="57" dur="1" fill="hold">
                                          <p:stCondLst>
                                            <p:cond delay="0"/>
                                          </p:stCondLst>
                                        </p:cTn>
                                        <p:tgtEl>
                                          <p:spTgt spid="122"/>
                                        </p:tgtEl>
                                        <p:attrNameLst>
                                          <p:attrName>style.visibility</p:attrName>
                                        </p:attrNameLst>
                                      </p:cBhvr>
                                      <p:to>
                                        <p:strVal val="visible"/>
                                      </p:to>
                                    </p:set>
                                    <p:animEffect transition="in" filter="blinds(horizontal)">
                                      <p:cBhvr>
                                        <p:cTn id="58" dur="500"/>
                                        <p:tgtEl>
                                          <p:spTgt spid="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8" grpId="0"/>
      <p:bldP spid="54" grpId="0"/>
      <p:bldP spid="83" grpId="0" animBg="1"/>
      <p:bldP spid="92" grpId="0"/>
      <p:bldP spid="9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1412032" y="2615426"/>
            <a:ext cx="2592288"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8" name="Text Box 7"/>
          <p:cNvSpPr txBox="1">
            <a:spLocks noChangeArrowheads="1"/>
          </p:cNvSpPr>
          <p:nvPr/>
        </p:nvSpPr>
        <p:spPr bwMode="auto">
          <a:xfrm>
            <a:off x="2492152" y="264736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grpSp>
        <p:nvGrpSpPr>
          <p:cNvPr id="2" name="Group 66"/>
          <p:cNvGrpSpPr/>
          <p:nvPr/>
        </p:nvGrpSpPr>
        <p:grpSpPr>
          <a:xfrm>
            <a:off x="3635896" y="3388930"/>
            <a:ext cx="792088" cy="400110"/>
            <a:chOff x="3635896" y="3388930"/>
            <a:chExt cx="792088" cy="400110"/>
          </a:xfrm>
        </p:grpSpPr>
        <p:cxnSp>
          <p:nvCxnSpPr>
            <p:cNvPr id="49" name="Straight Connector 48"/>
            <p:cNvCxnSpPr/>
            <p:nvPr/>
          </p:nvCxnSpPr>
          <p:spPr>
            <a:xfrm>
              <a:off x="3635896" y="3717032"/>
              <a:ext cx="72008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2" name="Text Box 7"/>
            <p:cNvSpPr txBox="1">
              <a:spLocks noChangeArrowheads="1"/>
            </p:cNvSpPr>
            <p:nvPr/>
          </p:nvSpPr>
          <p:spPr bwMode="auto">
            <a:xfrm>
              <a:off x="4004320" y="3388930"/>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t</a:t>
              </a:r>
              <a:endParaRPr lang="en-US" sz="2000" baseline="-25000" dirty="0" smtClean="0">
                <a:solidFill>
                  <a:srgbClr val="0000FF"/>
                </a:solidFill>
              </a:endParaRPr>
            </a:p>
          </p:txBody>
        </p:sp>
      </p:grpSp>
      <p:sp>
        <p:nvSpPr>
          <p:cNvPr id="54" name="Text Box 7"/>
          <p:cNvSpPr txBox="1">
            <a:spLocks noChangeArrowheads="1"/>
          </p:cNvSpPr>
          <p:nvPr/>
        </p:nvSpPr>
        <p:spPr bwMode="auto">
          <a:xfrm>
            <a:off x="1988096" y="2276872"/>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Encryption</a:t>
            </a:r>
            <a:endParaRPr lang="en-US" sz="1600" baseline="-25000" dirty="0" smtClean="0"/>
          </a:p>
        </p:txBody>
      </p:sp>
      <p:grpSp>
        <p:nvGrpSpPr>
          <p:cNvPr id="3" name="Group 76"/>
          <p:cNvGrpSpPr/>
          <p:nvPr/>
        </p:nvGrpSpPr>
        <p:grpSpPr>
          <a:xfrm>
            <a:off x="187896" y="2327394"/>
            <a:ext cx="2520280" cy="1029598"/>
            <a:chOff x="187896" y="2327394"/>
            <a:chExt cx="2520280" cy="1029598"/>
          </a:xfrm>
        </p:grpSpPr>
        <p:sp>
          <p:nvSpPr>
            <p:cNvPr id="30" name="Text Box 7"/>
            <p:cNvSpPr txBox="1">
              <a:spLocks noChangeArrowheads="1"/>
            </p:cNvSpPr>
            <p:nvPr/>
          </p:nvSpPr>
          <p:spPr bwMode="auto">
            <a:xfrm>
              <a:off x="187896" y="2903458"/>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t>
              </a:r>
              <a:endParaRPr lang="en-US" sz="2000" baseline="-25000" dirty="0" smtClean="0">
                <a:solidFill>
                  <a:srgbClr val="0000FF"/>
                </a:solidFill>
              </a:endParaRPr>
            </a:p>
          </p:txBody>
        </p:sp>
        <p:grpSp>
          <p:nvGrpSpPr>
            <p:cNvPr id="4" name="Group 65"/>
            <p:cNvGrpSpPr/>
            <p:nvPr/>
          </p:nvGrpSpPr>
          <p:grpSpPr>
            <a:xfrm>
              <a:off x="187896" y="2327394"/>
              <a:ext cx="2520280" cy="1029598"/>
              <a:chOff x="187896" y="2327394"/>
              <a:chExt cx="2520280" cy="1029598"/>
            </a:xfrm>
          </p:grpSpPr>
          <p:sp>
            <p:nvSpPr>
              <p:cNvPr id="32" name="Rectangle 31"/>
              <p:cNvSpPr/>
              <p:nvPr/>
            </p:nvSpPr>
            <p:spPr>
              <a:xfrm>
                <a:off x="1700064" y="2687434"/>
                <a:ext cx="792088" cy="504056"/>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33" name="Straight Connector 32"/>
              <p:cNvCxnSpPr/>
              <p:nvPr/>
            </p:nvCxnSpPr>
            <p:spPr>
              <a:xfrm>
                <a:off x="331912" y="2759442"/>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 name="Text Box 7"/>
              <p:cNvSpPr txBox="1">
                <a:spLocks noChangeArrowheads="1"/>
              </p:cNvSpPr>
              <p:nvPr/>
            </p:nvSpPr>
            <p:spPr bwMode="auto">
              <a:xfrm>
                <a:off x="1772072" y="2719372"/>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Enc</a:t>
                </a:r>
                <a:endParaRPr lang="en-US" sz="2000" baseline="-25000" dirty="0" smtClean="0">
                  <a:solidFill>
                    <a:srgbClr val="0000FF"/>
                  </a:solidFill>
                </a:endParaRPr>
              </a:p>
            </p:txBody>
          </p:sp>
          <p:sp>
            <p:nvSpPr>
              <p:cNvPr id="35" name="Text Box 7"/>
              <p:cNvSpPr txBox="1">
                <a:spLocks noChangeArrowheads="1"/>
              </p:cNvSpPr>
              <p:nvPr/>
            </p:nvSpPr>
            <p:spPr bwMode="auto">
              <a:xfrm>
                <a:off x="331912" y="2327394"/>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grpSp>
            <p:nvGrpSpPr>
              <p:cNvPr id="5" name="Group 56"/>
              <p:cNvGrpSpPr/>
              <p:nvPr/>
            </p:nvGrpSpPr>
            <p:grpSpPr>
              <a:xfrm>
                <a:off x="187896" y="3068960"/>
                <a:ext cx="1512168" cy="288032"/>
                <a:chOff x="187896" y="3068960"/>
                <a:chExt cx="1512168" cy="288032"/>
              </a:xfrm>
            </p:grpSpPr>
            <p:cxnSp>
              <p:nvCxnSpPr>
                <p:cNvPr id="46" name="Straight Connector 45"/>
                <p:cNvCxnSpPr/>
                <p:nvPr/>
              </p:nvCxnSpPr>
              <p:spPr>
                <a:xfrm>
                  <a:off x="763960" y="3068960"/>
                  <a:ext cx="936104"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187896" y="3356992"/>
                  <a:ext cx="57606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755576" y="3068960"/>
                  <a:ext cx="0" cy="28803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6" name="Group 75"/>
          <p:cNvGrpSpPr/>
          <p:nvPr/>
        </p:nvGrpSpPr>
        <p:grpSpPr>
          <a:xfrm>
            <a:off x="331912" y="2975466"/>
            <a:ext cx="3600400" cy="1008112"/>
            <a:chOff x="331912" y="2975466"/>
            <a:chExt cx="3600400" cy="1008112"/>
          </a:xfrm>
        </p:grpSpPr>
        <p:sp>
          <p:nvSpPr>
            <p:cNvPr id="25" name="Text Box 7"/>
            <p:cNvSpPr txBox="1">
              <a:spLocks noChangeArrowheads="1"/>
            </p:cNvSpPr>
            <p:nvPr/>
          </p:nvSpPr>
          <p:spPr bwMode="auto">
            <a:xfrm>
              <a:off x="340296" y="3511460"/>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E</a:t>
              </a:r>
              <a:endParaRPr lang="en-US" sz="2000" baseline="-25000" dirty="0" smtClean="0">
                <a:solidFill>
                  <a:srgbClr val="0000FF"/>
                </a:solidFill>
              </a:endParaRPr>
            </a:p>
          </p:txBody>
        </p:sp>
        <p:grpSp>
          <p:nvGrpSpPr>
            <p:cNvPr id="7" name="Group 64"/>
            <p:cNvGrpSpPr/>
            <p:nvPr/>
          </p:nvGrpSpPr>
          <p:grpSpPr>
            <a:xfrm>
              <a:off x="331912" y="2975466"/>
              <a:ext cx="3600400" cy="1008112"/>
              <a:chOff x="331912" y="2975466"/>
              <a:chExt cx="3600400" cy="1008112"/>
            </a:xfrm>
          </p:grpSpPr>
          <p:sp>
            <p:nvSpPr>
              <p:cNvPr id="18" name="Rectangle 17"/>
              <p:cNvSpPr/>
              <p:nvPr/>
            </p:nvSpPr>
            <p:spPr>
              <a:xfrm>
                <a:off x="2996208" y="3479522"/>
                <a:ext cx="648072"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0" name="Straight Connector 19"/>
              <p:cNvCxnSpPr/>
              <p:nvPr/>
            </p:nvCxnSpPr>
            <p:spPr>
              <a:xfrm>
                <a:off x="331912" y="3911570"/>
                <a:ext cx="2664296"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Text Box 7"/>
              <p:cNvSpPr txBox="1">
                <a:spLocks noChangeArrowheads="1"/>
              </p:cNvSpPr>
              <p:nvPr/>
            </p:nvSpPr>
            <p:spPr bwMode="auto">
              <a:xfrm>
                <a:off x="2996208" y="3551530"/>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Mac</a:t>
                </a:r>
                <a:endParaRPr lang="en-US" sz="2000" baseline="-25000" dirty="0" smtClean="0">
                  <a:solidFill>
                    <a:srgbClr val="0000FF"/>
                  </a:solidFill>
                </a:endParaRPr>
              </a:p>
            </p:txBody>
          </p:sp>
          <p:grpSp>
            <p:nvGrpSpPr>
              <p:cNvPr id="8" name="Group 63"/>
              <p:cNvGrpSpPr/>
              <p:nvPr/>
            </p:nvGrpSpPr>
            <p:grpSpPr>
              <a:xfrm>
                <a:off x="2420144" y="2975466"/>
                <a:ext cx="567680" cy="597550"/>
                <a:chOff x="2420144" y="2975466"/>
                <a:chExt cx="567680" cy="597550"/>
              </a:xfrm>
            </p:grpSpPr>
            <p:cxnSp>
              <p:nvCxnSpPr>
                <p:cNvPr id="26" name="Straight Connector 25"/>
                <p:cNvCxnSpPr/>
                <p:nvPr/>
              </p:nvCxnSpPr>
              <p:spPr>
                <a:xfrm>
                  <a:off x="2420144" y="2975466"/>
                  <a:ext cx="288032"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2699792" y="2975466"/>
                  <a:ext cx="8384" cy="59755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a:off x="2699792" y="3573016"/>
                  <a:ext cx="288032"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grpSp>
      <p:grpSp>
        <p:nvGrpSpPr>
          <p:cNvPr id="11" name="Group 74"/>
          <p:cNvGrpSpPr/>
          <p:nvPr/>
        </p:nvGrpSpPr>
        <p:grpSpPr>
          <a:xfrm>
            <a:off x="2699792" y="2564904"/>
            <a:ext cx="1719808" cy="432048"/>
            <a:chOff x="2699792" y="2564904"/>
            <a:chExt cx="1719808" cy="432048"/>
          </a:xfrm>
        </p:grpSpPr>
        <p:cxnSp>
          <p:nvCxnSpPr>
            <p:cNvPr id="73" name="Straight Arrow Connector 72"/>
            <p:cNvCxnSpPr/>
            <p:nvPr/>
          </p:nvCxnSpPr>
          <p:spPr>
            <a:xfrm>
              <a:off x="2699792" y="2996952"/>
              <a:ext cx="1584176"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4" name="Text Box 7"/>
            <p:cNvSpPr txBox="1">
              <a:spLocks noChangeArrowheads="1"/>
            </p:cNvSpPr>
            <p:nvPr/>
          </p:nvSpPr>
          <p:spPr bwMode="auto">
            <a:xfrm>
              <a:off x="3995936" y="256490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grpSp>
      <p:grpSp>
        <p:nvGrpSpPr>
          <p:cNvPr id="69" name="Group 68"/>
          <p:cNvGrpSpPr/>
          <p:nvPr/>
        </p:nvGrpSpPr>
        <p:grpSpPr>
          <a:xfrm>
            <a:off x="8316416" y="2996952"/>
            <a:ext cx="1143744" cy="400111"/>
            <a:chOff x="8316416" y="2996952"/>
            <a:chExt cx="1143744" cy="400111"/>
          </a:xfrm>
        </p:grpSpPr>
        <p:cxnSp>
          <p:nvCxnSpPr>
            <p:cNvPr id="78" name="Straight Connector 77"/>
            <p:cNvCxnSpPr>
              <a:endCxn id="81" idx="2"/>
            </p:cNvCxnSpPr>
            <p:nvPr/>
          </p:nvCxnSpPr>
          <p:spPr>
            <a:xfrm flipV="1">
              <a:off x="8532440" y="3397062"/>
              <a:ext cx="463860" cy="1"/>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2" name="Group 78"/>
            <p:cNvGrpSpPr/>
            <p:nvPr/>
          </p:nvGrpSpPr>
          <p:grpSpPr>
            <a:xfrm>
              <a:off x="8316416" y="2996952"/>
              <a:ext cx="1143744" cy="400110"/>
              <a:chOff x="9404920" y="3172906"/>
              <a:chExt cx="1143744" cy="400110"/>
            </a:xfrm>
          </p:grpSpPr>
          <p:cxnSp>
            <p:nvCxnSpPr>
              <p:cNvPr id="80" name="Straight Connector 79"/>
              <p:cNvCxnSpPr/>
              <p:nvPr/>
            </p:nvCxnSpPr>
            <p:spPr>
              <a:xfrm>
                <a:off x="9404920" y="3573016"/>
                <a:ext cx="21602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81" name="Text Box 7"/>
              <p:cNvSpPr txBox="1">
                <a:spLocks noChangeArrowheads="1"/>
              </p:cNvSpPr>
              <p:nvPr/>
            </p:nvSpPr>
            <p:spPr bwMode="auto">
              <a:xfrm>
                <a:off x="9620944" y="3172906"/>
                <a:ext cx="927720"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a:t>
                </a:r>
                <a:endParaRPr lang="en-US" sz="2000" baseline="-25000" dirty="0" smtClean="0">
                  <a:solidFill>
                    <a:srgbClr val="0000FF"/>
                  </a:solidFill>
                </a:endParaRPr>
              </a:p>
            </p:txBody>
          </p:sp>
        </p:grpSp>
      </p:grpSp>
      <p:sp>
        <p:nvSpPr>
          <p:cNvPr id="83" name="Rectangle 82"/>
          <p:cNvSpPr/>
          <p:nvPr/>
        </p:nvSpPr>
        <p:spPr>
          <a:xfrm>
            <a:off x="6012160" y="2636912"/>
            <a:ext cx="2304256"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84" name="Straight Connector 83"/>
          <p:cNvCxnSpPr/>
          <p:nvPr/>
        </p:nvCxnSpPr>
        <p:spPr>
          <a:xfrm>
            <a:off x="5364088" y="3429000"/>
            <a:ext cx="0" cy="36004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a:off x="4644008" y="3429000"/>
            <a:ext cx="72008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0" name="Text Box 7"/>
          <p:cNvSpPr txBox="1">
            <a:spLocks noChangeArrowheads="1"/>
          </p:cNvSpPr>
          <p:nvPr/>
        </p:nvSpPr>
        <p:spPr bwMode="auto">
          <a:xfrm>
            <a:off x="4572000" y="2996952"/>
            <a:ext cx="1008112"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 t)</a:t>
            </a:r>
            <a:endParaRPr lang="en-US" sz="2000" baseline="-25000" dirty="0" smtClean="0">
              <a:solidFill>
                <a:srgbClr val="0000FF"/>
              </a:solidFill>
            </a:endParaRPr>
          </a:p>
        </p:txBody>
      </p:sp>
      <p:sp>
        <p:nvSpPr>
          <p:cNvPr id="93" name="Text Box 7"/>
          <p:cNvSpPr txBox="1">
            <a:spLocks noChangeArrowheads="1"/>
          </p:cNvSpPr>
          <p:nvPr/>
        </p:nvSpPr>
        <p:spPr bwMode="auto">
          <a:xfrm>
            <a:off x="6579840" y="2298358"/>
            <a:ext cx="12961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Decryption</a:t>
            </a:r>
            <a:endParaRPr lang="en-US" sz="1600" baseline="-25000" dirty="0" smtClean="0"/>
          </a:p>
        </p:txBody>
      </p:sp>
      <p:grpSp>
        <p:nvGrpSpPr>
          <p:cNvPr id="14" name="Group 114"/>
          <p:cNvGrpSpPr/>
          <p:nvPr/>
        </p:nvGrpSpPr>
        <p:grpSpPr>
          <a:xfrm>
            <a:off x="6732240" y="3429000"/>
            <a:ext cx="1008112" cy="504056"/>
            <a:chOff x="6516216" y="5229200"/>
            <a:chExt cx="1008112" cy="504056"/>
          </a:xfrm>
        </p:grpSpPr>
        <p:sp>
          <p:nvSpPr>
            <p:cNvPr id="97" name="Rectangle 96"/>
            <p:cNvSpPr/>
            <p:nvPr/>
          </p:nvSpPr>
          <p:spPr>
            <a:xfrm>
              <a:off x="6516216" y="5229200"/>
              <a:ext cx="864096" cy="5040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8" name="Text Box 7"/>
            <p:cNvSpPr txBox="1">
              <a:spLocks noChangeArrowheads="1"/>
            </p:cNvSpPr>
            <p:nvPr/>
          </p:nvSpPr>
          <p:spPr bwMode="auto">
            <a:xfrm>
              <a:off x="6588224" y="5261138"/>
              <a:ext cx="93610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Vrfy</a:t>
              </a:r>
              <a:endParaRPr lang="en-US" sz="2000" baseline="-25000" dirty="0" smtClean="0">
                <a:solidFill>
                  <a:srgbClr val="0000FF"/>
                </a:solidFill>
              </a:endParaRPr>
            </a:p>
          </p:txBody>
        </p:sp>
      </p:grpSp>
      <p:grpSp>
        <p:nvGrpSpPr>
          <p:cNvPr id="15" name="Group 104"/>
          <p:cNvGrpSpPr/>
          <p:nvPr/>
        </p:nvGrpSpPr>
        <p:grpSpPr>
          <a:xfrm>
            <a:off x="4932040" y="3140968"/>
            <a:ext cx="1800200" cy="1152128"/>
            <a:chOff x="5228456" y="3356992"/>
            <a:chExt cx="1800200" cy="1152128"/>
          </a:xfrm>
        </p:grpSpPr>
        <p:cxnSp>
          <p:nvCxnSpPr>
            <p:cNvPr id="106" name="Straight Connector 105"/>
            <p:cNvCxnSpPr/>
            <p:nvPr/>
          </p:nvCxnSpPr>
          <p:spPr>
            <a:xfrm>
              <a:off x="5660504" y="3717032"/>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a:off x="5228456" y="4149080"/>
              <a:ext cx="1800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8" name="Text Box 7"/>
            <p:cNvSpPr txBox="1">
              <a:spLocks noChangeArrowheads="1"/>
            </p:cNvSpPr>
            <p:nvPr/>
          </p:nvSpPr>
          <p:spPr bwMode="auto">
            <a:xfrm>
              <a:off x="5452864" y="4109010"/>
              <a:ext cx="639688"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err="1" smtClean="0">
                  <a:sym typeface="Symbol"/>
                </a:rPr>
                <a:t>k</a:t>
              </a:r>
              <a:r>
                <a:rPr lang="en-US" sz="2000" baseline="-25000" dirty="0" err="1" smtClean="0">
                  <a:sym typeface="Symbol"/>
                </a:rPr>
                <a:t>M</a:t>
              </a:r>
              <a:endParaRPr lang="en-US" sz="2000" baseline="-25000" dirty="0" smtClean="0">
                <a:solidFill>
                  <a:srgbClr val="0000FF"/>
                </a:solidFill>
              </a:endParaRPr>
            </a:p>
          </p:txBody>
        </p:sp>
        <p:sp>
          <p:nvSpPr>
            <p:cNvPr id="109" name="Text Box 7"/>
            <p:cNvSpPr txBox="1">
              <a:spLocks noChangeArrowheads="1"/>
            </p:cNvSpPr>
            <p:nvPr/>
          </p:nvSpPr>
          <p:spPr bwMode="auto">
            <a:xfrm>
              <a:off x="6452592" y="3356992"/>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t</a:t>
              </a:r>
              <a:endParaRPr lang="en-US" sz="2000" baseline="-25000" dirty="0" smtClean="0">
                <a:solidFill>
                  <a:srgbClr val="0000FF"/>
                </a:solidFill>
              </a:endParaRPr>
            </a:p>
          </p:txBody>
        </p:sp>
      </p:grpSp>
      <p:grpSp>
        <p:nvGrpSpPr>
          <p:cNvPr id="17" name="Group 109"/>
          <p:cNvGrpSpPr/>
          <p:nvPr/>
        </p:nvGrpSpPr>
        <p:grpSpPr>
          <a:xfrm>
            <a:off x="7596336" y="3316922"/>
            <a:ext cx="559296" cy="400110"/>
            <a:chOff x="7892752" y="3604954"/>
            <a:chExt cx="559296" cy="400110"/>
          </a:xfrm>
        </p:grpSpPr>
        <p:cxnSp>
          <p:nvCxnSpPr>
            <p:cNvPr id="111" name="Straight Connector 110"/>
            <p:cNvCxnSpPr/>
            <p:nvPr/>
          </p:nvCxnSpPr>
          <p:spPr>
            <a:xfrm>
              <a:off x="7892752" y="3933056"/>
              <a:ext cx="504056" cy="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12" name="Text Box 7"/>
            <p:cNvSpPr txBox="1">
              <a:spLocks noChangeArrowheads="1"/>
            </p:cNvSpPr>
            <p:nvPr/>
          </p:nvSpPr>
          <p:spPr bwMode="auto">
            <a:xfrm>
              <a:off x="8028384" y="3604954"/>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0</a:t>
              </a:r>
              <a:endParaRPr lang="en-US" sz="2000" baseline="-25000" dirty="0" smtClean="0">
                <a:solidFill>
                  <a:srgbClr val="0000FF"/>
                </a:solidFill>
              </a:endParaRPr>
            </a:p>
          </p:txBody>
        </p:sp>
      </p:grpSp>
      <p:cxnSp>
        <p:nvCxnSpPr>
          <p:cNvPr id="116" name="Straight Connector 115"/>
          <p:cNvCxnSpPr/>
          <p:nvPr/>
        </p:nvCxnSpPr>
        <p:spPr>
          <a:xfrm>
            <a:off x="5364088" y="3789040"/>
            <a:ext cx="1368152"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7" name="Text Box 7"/>
          <p:cNvSpPr txBox="1">
            <a:spLocks noChangeArrowheads="1"/>
          </p:cNvSpPr>
          <p:nvPr/>
        </p:nvSpPr>
        <p:spPr bwMode="auto">
          <a:xfrm>
            <a:off x="6156176" y="3460938"/>
            <a:ext cx="423664" cy="400110"/>
          </a:xfrm>
          <a:prstGeom prst="rect">
            <a:avLst/>
          </a:prstGeom>
          <a:noFill/>
          <a:ln w="9525">
            <a:noFill/>
            <a:miter lim="800000"/>
            <a:headEnd/>
            <a:tailEnd/>
          </a:ln>
        </p:spPr>
        <p:txBody>
          <a:bodyPr wrap="square">
            <a:spAutoFit/>
          </a:bodyPr>
          <a:lstStyle/>
          <a:p>
            <a:pPr marL="285750" indent="-285750">
              <a:spcBef>
                <a:spcPct val="50000"/>
              </a:spcBef>
            </a:pPr>
            <a:r>
              <a:rPr lang="en-US" sz="2000" dirty="0" smtClean="0">
                <a:sym typeface="Symbol"/>
              </a:rPr>
              <a:t>c</a:t>
            </a:r>
            <a:endParaRPr lang="en-US" sz="2000" baseline="-25000" dirty="0" smtClean="0">
              <a:solidFill>
                <a:srgbClr val="0000FF"/>
              </a:solidFill>
            </a:endParaRPr>
          </a:p>
        </p:txBody>
      </p:sp>
      <p:sp>
        <p:nvSpPr>
          <p:cNvPr id="70" name="Text Box 7"/>
          <p:cNvSpPr txBox="1">
            <a:spLocks noChangeArrowheads="1"/>
          </p:cNvSpPr>
          <p:nvPr/>
        </p:nvSpPr>
        <p:spPr bwMode="auto">
          <a:xfrm>
            <a:off x="35496" y="4817477"/>
            <a:ext cx="8712968"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This approach used in IPSec --- does this guarantee authenticated encryption ?</a:t>
            </a:r>
            <a:endParaRPr lang="en-US" sz="1600" baseline="-25000" dirty="0" smtClean="0"/>
          </a:p>
        </p:txBody>
      </p:sp>
      <p:sp>
        <p:nvSpPr>
          <p:cNvPr id="71" name="Text Box 7"/>
          <p:cNvSpPr txBox="1">
            <a:spLocks noChangeArrowheads="1"/>
          </p:cNvSpPr>
          <p:nvPr/>
        </p:nvSpPr>
        <p:spPr bwMode="auto">
          <a:xfrm>
            <a:off x="179512" y="5228039"/>
            <a:ext cx="9001000"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Note that the </a:t>
            </a:r>
            <a:r>
              <a:rPr lang="en-US" sz="1600" dirty="0" smtClean="0">
                <a:solidFill>
                  <a:srgbClr val="0000FF"/>
                </a:solidFill>
                <a:sym typeface="Symbol"/>
              </a:rPr>
              <a:t>resultant encryption scheme is randomized </a:t>
            </a:r>
            <a:r>
              <a:rPr lang="en-US" sz="1600" dirty="0" smtClean="0">
                <a:sym typeface="Symbol"/>
              </a:rPr>
              <a:t>--- even if MAC is deterministic</a:t>
            </a:r>
            <a:endParaRPr lang="en-US" sz="1600" baseline="-25000" dirty="0" smtClean="0">
              <a:solidFill>
                <a:srgbClr val="0000FF"/>
              </a:solidFill>
            </a:endParaRPr>
          </a:p>
        </p:txBody>
      </p:sp>
      <p:sp>
        <p:nvSpPr>
          <p:cNvPr id="72" name="Text Box 7"/>
          <p:cNvSpPr txBox="1">
            <a:spLocks noChangeArrowheads="1"/>
          </p:cNvSpPr>
          <p:nvPr/>
        </p:nvSpPr>
        <p:spPr bwMode="auto">
          <a:xfrm>
            <a:off x="179512" y="5652537"/>
            <a:ext cx="9001000" cy="584775"/>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Fortunately </a:t>
            </a:r>
            <a:r>
              <a:rPr lang="en-US" sz="1600" dirty="0" smtClean="0">
                <a:solidFill>
                  <a:srgbClr val="FF0000"/>
                </a:solidFill>
                <a:sym typeface="Symbol"/>
              </a:rPr>
              <a:t>this approach always lead to an AE</a:t>
            </a:r>
            <a:r>
              <a:rPr lang="en-US" sz="1600" dirty="0" smtClean="0">
                <a:sym typeface="Symbol"/>
              </a:rPr>
              <a:t>, irrespective of how </a:t>
            </a:r>
            <a:r>
              <a:rPr lang="en-US" sz="1600" baseline="-25000" dirty="0" smtClean="0">
                <a:sym typeface="Symbol"/>
              </a:rPr>
              <a:t>E</a:t>
            </a:r>
            <a:r>
              <a:rPr lang="en-US" sz="1600" dirty="0" smtClean="0">
                <a:sym typeface="Symbol"/>
              </a:rPr>
              <a:t> and </a:t>
            </a:r>
            <a:r>
              <a:rPr lang="en-US" sz="1600" baseline="-25000" dirty="0" smtClean="0">
                <a:sym typeface="Symbol"/>
              </a:rPr>
              <a:t>M</a:t>
            </a:r>
            <a:r>
              <a:rPr lang="en-US" sz="1600" dirty="0" smtClean="0">
                <a:sym typeface="Symbol"/>
              </a:rPr>
              <a:t> are instantiated</a:t>
            </a:r>
            <a:endParaRPr lang="en-US" sz="1600" baseline="-25000" dirty="0" smtClean="0">
              <a:solidFill>
                <a:srgbClr val="0000FF"/>
              </a:solidFill>
            </a:endParaRPr>
          </a:p>
        </p:txBody>
      </p:sp>
      <p:sp>
        <p:nvSpPr>
          <p:cNvPr id="64" name="Rectangle 2"/>
          <p:cNvSpPr txBox="1">
            <a:spLocks noChangeArrowheads="1"/>
          </p:cNvSpPr>
          <p:nvPr/>
        </p:nvSpPr>
        <p:spPr>
          <a:xfrm>
            <a:off x="179512" y="44624"/>
            <a:ext cx="8712968" cy="504056"/>
          </a:xfrm>
          <a:prstGeom prst="rect">
            <a:avLst/>
          </a:prstGeom>
        </p:spPr>
        <p:txBody>
          <a:bodyPr/>
          <a:lstStyle/>
          <a:p>
            <a:pPr algn="ctr">
              <a:defRPr/>
            </a:pPr>
            <a:r>
              <a:rPr lang="en-US" sz="3200" kern="0" dirty="0" smtClean="0">
                <a:solidFill>
                  <a:srgbClr val="009900"/>
                </a:solidFill>
                <a:ea typeface="+mj-ea"/>
                <a:cs typeface="+mj-cs"/>
              </a:rPr>
              <a:t>Attempt III (Encrypt-then-Authenticate)</a:t>
            </a:r>
            <a:endParaRPr lang="en-US" sz="3200" kern="0" dirty="0">
              <a:solidFill>
                <a:srgbClr val="009900"/>
              </a:solidFill>
              <a:ea typeface="+mj-ea"/>
              <a:cs typeface="+mj-cs"/>
            </a:endParaRPr>
          </a:p>
        </p:txBody>
      </p:sp>
      <p:sp>
        <p:nvSpPr>
          <p:cNvPr id="65" name="Text Box 7"/>
          <p:cNvSpPr txBox="1">
            <a:spLocks noChangeArrowheads="1"/>
          </p:cNvSpPr>
          <p:nvPr/>
        </p:nvSpPr>
        <p:spPr bwMode="auto">
          <a:xfrm>
            <a:off x="107504" y="1095708"/>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Let </a:t>
            </a:r>
            <a:r>
              <a:rPr lang="en-US" sz="1600" dirty="0" smtClean="0">
                <a:solidFill>
                  <a:srgbClr val="0000FF"/>
                </a:solidFill>
                <a:sym typeface="Symbol"/>
              </a:rPr>
              <a:t></a:t>
            </a:r>
            <a:r>
              <a:rPr lang="en-US" sz="2000" baseline="-25000" dirty="0" smtClean="0">
                <a:solidFill>
                  <a:srgbClr val="0000FF"/>
                </a:solidFill>
                <a:sym typeface="Symbol"/>
              </a:rPr>
              <a:t>E</a:t>
            </a:r>
            <a:r>
              <a:rPr lang="en-US" sz="1600" dirty="0" smtClean="0">
                <a:solidFill>
                  <a:srgbClr val="0000FF"/>
                </a:solidFill>
                <a:sym typeface="Symbol"/>
              </a:rPr>
              <a:t> = (Enc, Dec) be a CPA-secure cipher </a:t>
            </a:r>
            <a:r>
              <a:rPr lang="en-US" sz="1600" dirty="0" smtClean="0">
                <a:sym typeface="Symbol"/>
              </a:rPr>
              <a:t>and </a:t>
            </a:r>
            <a:r>
              <a:rPr lang="en-US" sz="1600" dirty="0" smtClean="0">
                <a:solidFill>
                  <a:srgbClr val="0000FF"/>
                </a:solidFill>
                <a:sym typeface="Symbol"/>
              </a:rPr>
              <a:t></a:t>
            </a:r>
            <a:r>
              <a:rPr lang="en-US" sz="2000" baseline="-25000" dirty="0" smtClean="0">
                <a:solidFill>
                  <a:srgbClr val="0000FF"/>
                </a:solidFill>
                <a:sym typeface="Symbol"/>
              </a:rPr>
              <a:t>M</a:t>
            </a:r>
            <a:r>
              <a:rPr lang="en-US" sz="1600" dirty="0" smtClean="0">
                <a:solidFill>
                  <a:srgbClr val="0000FF"/>
                </a:solidFill>
                <a:sym typeface="Symbol"/>
              </a:rPr>
              <a:t> = (Mac, </a:t>
            </a:r>
            <a:r>
              <a:rPr lang="en-US" sz="1600" dirty="0" err="1" smtClean="0">
                <a:solidFill>
                  <a:srgbClr val="0000FF"/>
                </a:solidFill>
                <a:sym typeface="Symbol"/>
              </a:rPr>
              <a:t>Vrfy</a:t>
            </a:r>
            <a:r>
              <a:rPr lang="en-US" sz="1600" dirty="0" smtClean="0">
                <a:solidFill>
                  <a:srgbClr val="0000FF"/>
                </a:solidFill>
                <a:sym typeface="Symbol"/>
              </a:rPr>
              <a:t>) be a MAC</a:t>
            </a:r>
            <a:endParaRPr lang="en-US" sz="1600" baseline="-25000" dirty="0" smtClean="0">
              <a:solidFill>
                <a:srgbClr val="0000FF"/>
              </a:solidFill>
            </a:endParaRPr>
          </a:p>
        </p:txBody>
      </p:sp>
      <p:sp>
        <p:nvSpPr>
          <p:cNvPr id="66" name="Text Box 7"/>
          <p:cNvSpPr txBox="1">
            <a:spLocks noChangeArrowheads="1"/>
          </p:cNvSpPr>
          <p:nvPr/>
        </p:nvSpPr>
        <p:spPr bwMode="auto">
          <a:xfrm>
            <a:off x="395536" y="1506270"/>
            <a:ext cx="8568952"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Algorithm Gen in both </a:t>
            </a:r>
            <a:r>
              <a:rPr lang="en-US" sz="2000" baseline="-25000" dirty="0" smtClean="0">
                <a:sym typeface="Symbol"/>
              </a:rPr>
              <a:t>E</a:t>
            </a:r>
            <a:r>
              <a:rPr lang="en-US" sz="1600" dirty="0" smtClean="0">
                <a:sym typeface="Symbol"/>
              </a:rPr>
              <a:t> and </a:t>
            </a:r>
            <a:r>
              <a:rPr lang="en-US" sz="2000" baseline="-25000" dirty="0" smtClean="0">
                <a:sym typeface="Symbol"/>
              </a:rPr>
              <a:t>M</a:t>
            </a:r>
            <a:r>
              <a:rPr lang="en-US" sz="1600" dirty="0" smtClean="0">
                <a:sym typeface="Symbol"/>
              </a:rPr>
              <a:t> selects a random key from the respectively domain </a:t>
            </a:r>
            <a:endParaRPr lang="en-US" sz="1600" baseline="-25000" dirty="0" smtClean="0">
              <a:solidFill>
                <a:srgbClr val="0000FF"/>
              </a:solidFill>
            </a:endParaRPr>
          </a:p>
        </p:txBody>
      </p:sp>
    </p:spTree>
    <p:extLst>
      <p:ext uri="{BB962C8B-B14F-4D97-AF65-F5344CB8AC3E}">
        <p14:creationId xmlns:p14="http://schemas.microsoft.com/office/powerpoint/2010/main" val="17654356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9"/>
                                        </p:tgtEl>
                                        <p:attrNameLst>
                                          <p:attrName>style.visibility</p:attrName>
                                        </p:attrNameLst>
                                      </p:cBhvr>
                                      <p:to>
                                        <p:strVal val="visible"/>
                                      </p:to>
                                    </p:set>
                                    <p:animEffect transition="in" filter="blinds(horizontal)">
                                      <p:cBhvr>
                                        <p:cTn id="12" dur="500"/>
                                        <p:tgtEl>
                                          <p:spTgt spid="6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0"/>
                                        </p:tgtEl>
                                        <p:attrNameLst>
                                          <p:attrName>style.visibility</p:attrName>
                                        </p:attrNameLst>
                                      </p:cBhvr>
                                      <p:to>
                                        <p:strVal val="visible"/>
                                      </p:to>
                                    </p:set>
                                    <p:animEffect transition="in" filter="blinds(horizontal)">
                                      <p:cBhvr>
                                        <p:cTn id="17" dur="500"/>
                                        <p:tgtEl>
                                          <p:spTgt spid="70"/>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71"/>
                                        </p:tgtEl>
                                        <p:attrNameLst>
                                          <p:attrName>style.visibility</p:attrName>
                                        </p:attrNameLst>
                                      </p:cBhvr>
                                      <p:to>
                                        <p:strVal val="visible"/>
                                      </p:to>
                                    </p:set>
                                    <p:animEffect transition="in" filter="blinds(horizontal)">
                                      <p:cBhvr>
                                        <p:cTn id="20" dur="500"/>
                                        <p:tgtEl>
                                          <p:spTgt spid="71"/>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72"/>
                                        </p:tgtEl>
                                        <p:attrNameLst>
                                          <p:attrName>style.visibility</p:attrName>
                                        </p:attrNameLst>
                                      </p:cBhvr>
                                      <p:to>
                                        <p:strVal val="visible"/>
                                      </p:to>
                                    </p:set>
                                    <p:animEffect transition="in" filter="blinds(horizontal)">
                                      <p:cBhvr>
                                        <p:cTn id="25" dur="5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p:bldP spid="71" grpId="0"/>
      <p:bldP spid="7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180528" y="44624"/>
            <a:ext cx="9577064" cy="504056"/>
          </a:xfrm>
          <a:prstGeom prst="rect">
            <a:avLst/>
          </a:prstGeom>
        </p:spPr>
        <p:txBody>
          <a:bodyPr/>
          <a:lstStyle/>
          <a:p>
            <a:pPr algn="ctr">
              <a:defRPr/>
            </a:pPr>
            <a:r>
              <a:rPr lang="en-US" sz="3200" kern="0" dirty="0" smtClean="0">
                <a:solidFill>
                  <a:srgbClr val="009900"/>
                </a:solidFill>
                <a:ea typeface="+mj-ea"/>
                <a:cs typeface="+mj-cs"/>
              </a:rPr>
              <a:t>Authenticated Encryption: Generic Construction</a:t>
            </a:r>
            <a:endParaRPr lang="en-US" sz="3200" kern="0" dirty="0">
              <a:solidFill>
                <a:srgbClr val="009900"/>
              </a:solidFill>
              <a:ea typeface="+mj-ea"/>
              <a:cs typeface="+mj-cs"/>
            </a:endParaRPr>
          </a:p>
        </p:txBody>
      </p:sp>
      <p:sp>
        <p:nvSpPr>
          <p:cNvPr id="10" name="Text Box 7"/>
          <p:cNvSpPr txBox="1">
            <a:spLocks noChangeArrowheads="1"/>
          </p:cNvSpPr>
          <p:nvPr/>
        </p:nvSpPr>
        <p:spPr bwMode="auto">
          <a:xfrm>
            <a:off x="107504" y="786190"/>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Let </a:t>
            </a:r>
            <a:r>
              <a:rPr lang="en-US" sz="1600" dirty="0" smtClean="0">
                <a:solidFill>
                  <a:srgbClr val="0000FF"/>
                </a:solidFill>
                <a:sym typeface="Symbol"/>
              </a:rPr>
              <a:t></a:t>
            </a:r>
            <a:r>
              <a:rPr lang="en-US" sz="2000" baseline="-25000" dirty="0" smtClean="0">
                <a:solidFill>
                  <a:srgbClr val="0000FF"/>
                </a:solidFill>
                <a:sym typeface="Symbol"/>
              </a:rPr>
              <a:t>E</a:t>
            </a:r>
            <a:r>
              <a:rPr lang="en-US" sz="1600" dirty="0" smtClean="0">
                <a:solidFill>
                  <a:srgbClr val="0000FF"/>
                </a:solidFill>
                <a:sym typeface="Symbol"/>
              </a:rPr>
              <a:t> = (Enc, Dec) be a CPA-secure cipher </a:t>
            </a:r>
            <a:r>
              <a:rPr lang="en-US" sz="1600" dirty="0" smtClean="0">
                <a:sym typeface="Symbol"/>
              </a:rPr>
              <a:t>and </a:t>
            </a:r>
            <a:r>
              <a:rPr lang="en-US" sz="1600" dirty="0" smtClean="0">
                <a:solidFill>
                  <a:srgbClr val="0000FF"/>
                </a:solidFill>
                <a:sym typeface="Symbol"/>
              </a:rPr>
              <a:t></a:t>
            </a:r>
            <a:r>
              <a:rPr lang="en-US" sz="2000" baseline="-25000" dirty="0" smtClean="0">
                <a:solidFill>
                  <a:srgbClr val="0000FF"/>
                </a:solidFill>
                <a:sym typeface="Symbol"/>
              </a:rPr>
              <a:t>M</a:t>
            </a:r>
            <a:r>
              <a:rPr lang="en-US" sz="1600" dirty="0" smtClean="0">
                <a:solidFill>
                  <a:srgbClr val="0000FF"/>
                </a:solidFill>
                <a:sym typeface="Symbol"/>
              </a:rPr>
              <a:t> = (Mac, </a:t>
            </a:r>
            <a:r>
              <a:rPr lang="en-US" sz="1600" dirty="0" err="1" smtClean="0">
                <a:solidFill>
                  <a:srgbClr val="0000FF"/>
                </a:solidFill>
                <a:sym typeface="Symbol"/>
              </a:rPr>
              <a:t>Vrfy</a:t>
            </a:r>
            <a:r>
              <a:rPr lang="en-US" sz="1600" dirty="0" smtClean="0">
                <a:solidFill>
                  <a:srgbClr val="0000FF"/>
                </a:solidFill>
                <a:sym typeface="Symbol"/>
              </a:rPr>
              <a:t>) be a MAC</a:t>
            </a:r>
            <a:endParaRPr lang="en-US" sz="1600" baseline="-25000" dirty="0" smtClean="0">
              <a:solidFill>
                <a:srgbClr val="0000FF"/>
              </a:solidFill>
            </a:endParaRPr>
          </a:p>
        </p:txBody>
      </p:sp>
      <p:sp>
        <p:nvSpPr>
          <p:cNvPr id="16" name="Text Box 7"/>
          <p:cNvSpPr txBox="1">
            <a:spLocks noChangeArrowheads="1"/>
          </p:cNvSpPr>
          <p:nvPr/>
        </p:nvSpPr>
        <p:spPr bwMode="auto">
          <a:xfrm>
            <a:off x="107504" y="1124744"/>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Then construction ’ = (Gen’, Enc’, Dec’) is an authenticated encryption where:</a:t>
            </a:r>
            <a:endParaRPr lang="en-US" sz="1600" baseline="-25000" dirty="0" smtClean="0">
              <a:solidFill>
                <a:srgbClr val="0000FF"/>
              </a:solidFill>
            </a:endParaRPr>
          </a:p>
        </p:txBody>
      </p:sp>
      <p:grpSp>
        <p:nvGrpSpPr>
          <p:cNvPr id="2" name="Group 56"/>
          <p:cNvGrpSpPr/>
          <p:nvPr/>
        </p:nvGrpSpPr>
        <p:grpSpPr>
          <a:xfrm>
            <a:off x="5896979" y="1482328"/>
            <a:ext cx="3643573" cy="1490682"/>
            <a:chOff x="5032883" y="1578278"/>
            <a:chExt cx="3643573" cy="1490682"/>
          </a:xfrm>
        </p:grpSpPr>
        <p:grpSp>
          <p:nvGrpSpPr>
            <p:cNvPr id="3" name="Group 31"/>
            <p:cNvGrpSpPr/>
            <p:nvPr/>
          </p:nvGrpSpPr>
          <p:grpSpPr>
            <a:xfrm>
              <a:off x="5032883" y="2082334"/>
              <a:ext cx="3571565" cy="986626"/>
              <a:chOff x="676399" y="2586390"/>
              <a:chExt cx="3571565" cy="986626"/>
            </a:xfrm>
          </p:grpSpPr>
          <p:grpSp>
            <p:nvGrpSpPr>
              <p:cNvPr id="4" name="Group 16"/>
              <p:cNvGrpSpPr/>
              <p:nvPr/>
            </p:nvGrpSpPr>
            <p:grpSpPr>
              <a:xfrm>
                <a:off x="1619672" y="2780928"/>
                <a:ext cx="648072" cy="307777"/>
                <a:chOff x="1763688" y="2708920"/>
                <a:chExt cx="648072" cy="307777"/>
              </a:xfrm>
            </p:grpSpPr>
            <p:sp>
              <p:nvSpPr>
                <p:cNvPr id="69" name="Rectangle 68"/>
                <p:cNvSpPr/>
                <p:nvPr/>
              </p:nvSpPr>
              <p:spPr>
                <a:xfrm>
                  <a:off x="1763688" y="2708920"/>
                  <a:ext cx="50405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 Box 7"/>
                <p:cNvSpPr txBox="1">
                  <a:spLocks noChangeArrowheads="1"/>
                </p:cNvSpPr>
                <p:nvPr/>
              </p:nvSpPr>
              <p:spPr bwMode="auto">
                <a:xfrm>
                  <a:off x="1763688" y="2708920"/>
                  <a:ext cx="648072" cy="307777"/>
                </a:xfrm>
                <a:prstGeom prst="rect">
                  <a:avLst/>
                </a:prstGeom>
                <a:noFill/>
                <a:ln w="9525">
                  <a:noFill/>
                  <a:miter lim="800000"/>
                  <a:headEnd/>
                  <a:tailEnd/>
                </a:ln>
              </p:spPr>
              <p:txBody>
                <a:bodyPr wrap="square">
                  <a:spAutoFit/>
                </a:bodyPr>
                <a:lstStyle/>
                <a:p>
                  <a:pPr>
                    <a:spcBef>
                      <a:spcPct val="50000"/>
                    </a:spcBef>
                  </a:pPr>
                  <a:r>
                    <a:rPr lang="en-US" sz="1400" dirty="0" smtClean="0"/>
                    <a:t>Dec’</a:t>
                  </a:r>
                  <a:endParaRPr lang="en-US" sz="1400" dirty="0" smtClean="0">
                    <a:solidFill>
                      <a:srgbClr val="0000FF"/>
                    </a:solidFill>
                  </a:endParaRPr>
                </a:p>
              </p:txBody>
            </p:sp>
          </p:grpSp>
          <p:cxnSp>
            <p:nvCxnSpPr>
              <p:cNvPr id="64" name="Straight Arrow Connector 63"/>
              <p:cNvCxnSpPr/>
              <p:nvPr/>
            </p:nvCxnSpPr>
            <p:spPr>
              <a:xfrm>
                <a:off x="676399" y="2996952"/>
                <a:ext cx="943273"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5" name="Text Box 7"/>
              <p:cNvSpPr txBox="1">
                <a:spLocks noChangeArrowheads="1"/>
              </p:cNvSpPr>
              <p:nvPr/>
            </p:nvSpPr>
            <p:spPr bwMode="auto">
              <a:xfrm>
                <a:off x="719572" y="2636912"/>
                <a:ext cx="756084" cy="338554"/>
              </a:xfrm>
              <a:prstGeom prst="rect">
                <a:avLst/>
              </a:prstGeom>
              <a:noFill/>
              <a:ln w="9525">
                <a:noFill/>
                <a:miter lim="800000"/>
                <a:headEnd/>
                <a:tailEnd/>
              </a:ln>
            </p:spPr>
            <p:txBody>
              <a:bodyPr wrap="square">
                <a:spAutoFit/>
              </a:bodyPr>
              <a:lstStyle/>
              <a:p>
                <a:pPr>
                  <a:spcBef>
                    <a:spcPct val="50000"/>
                  </a:spcBef>
                </a:pPr>
                <a:r>
                  <a:rPr lang="en-US" sz="1600" dirty="0" smtClean="0"/>
                  <a:t>(c, t)</a:t>
                </a:r>
                <a:endParaRPr lang="en-US" sz="1600" baseline="30000" dirty="0" smtClean="0">
                  <a:solidFill>
                    <a:srgbClr val="0000FF"/>
                  </a:solidFill>
                </a:endParaRPr>
              </a:p>
            </p:txBody>
          </p:sp>
          <p:cxnSp>
            <p:nvCxnSpPr>
              <p:cNvPr id="66" name="Straight Arrow Connector 65"/>
              <p:cNvCxnSpPr/>
              <p:nvPr/>
            </p:nvCxnSpPr>
            <p:spPr>
              <a:xfrm>
                <a:off x="2123728" y="2924944"/>
                <a:ext cx="144016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7" name="Text Box 7"/>
              <p:cNvSpPr txBox="1">
                <a:spLocks noChangeArrowheads="1"/>
              </p:cNvSpPr>
              <p:nvPr/>
            </p:nvSpPr>
            <p:spPr bwMode="auto">
              <a:xfrm>
                <a:off x="2123728" y="2586390"/>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 if </a:t>
                </a:r>
                <a:r>
                  <a:rPr lang="en-US" sz="1400" dirty="0" err="1" smtClean="0">
                    <a:sym typeface="Symbol"/>
                  </a:rPr>
                  <a:t>Vrfy</a:t>
                </a:r>
                <a:r>
                  <a:rPr lang="en-US" sz="1400" baseline="-25000" dirty="0" err="1" smtClean="0">
                    <a:sym typeface="Symbol"/>
                  </a:rPr>
                  <a:t>k</a:t>
                </a:r>
                <a:r>
                  <a:rPr lang="en-US" sz="1400" baseline="-50000" dirty="0" err="1" smtClean="0">
                    <a:sym typeface="Symbol"/>
                  </a:rPr>
                  <a:t>M</a:t>
                </a:r>
                <a:r>
                  <a:rPr lang="en-US" sz="1400" dirty="0" smtClean="0">
                    <a:sym typeface="Symbol"/>
                  </a:rPr>
                  <a:t>(c) = 0</a:t>
                </a:r>
                <a:endParaRPr lang="en-US" sz="1400" baseline="30000" dirty="0" smtClean="0"/>
              </a:p>
            </p:txBody>
          </p:sp>
          <p:cxnSp>
            <p:nvCxnSpPr>
              <p:cNvPr id="68" name="Straight Arrow Connector 67"/>
              <p:cNvCxnSpPr/>
              <p:nvPr/>
            </p:nvCxnSpPr>
            <p:spPr>
              <a:xfrm flipH="1" flipV="1">
                <a:off x="1907704" y="3068960"/>
                <a:ext cx="16768" cy="50405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59" name="Text Box 7"/>
            <p:cNvSpPr txBox="1">
              <a:spLocks noChangeArrowheads="1"/>
            </p:cNvSpPr>
            <p:nvPr/>
          </p:nvSpPr>
          <p:spPr bwMode="auto">
            <a:xfrm>
              <a:off x="5868144" y="2708920"/>
              <a:ext cx="42366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E</a:t>
              </a:r>
              <a:endParaRPr lang="en-US" baseline="-25000" dirty="0" smtClean="0">
                <a:solidFill>
                  <a:srgbClr val="0000FF"/>
                </a:solidFill>
              </a:endParaRPr>
            </a:p>
          </p:txBody>
        </p:sp>
        <p:cxnSp>
          <p:nvCxnSpPr>
            <p:cNvPr id="60" name="Straight Arrow Connector 59"/>
            <p:cNvCxnSpPr/>
            <p:nvPr/>
          </p:nvCxnSpPr>
          <p:spPr>
            <a:xfrm flipH="1" flipV="1">
              <a:off x="6228184" y="1772816"/>
              <a:ext cx="16768" cy="504056"/>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61" name="Text Box 7"/>
            <p:cNvSpPr txBox="1">
              <a:spLocks noChangeArrowheads="1"/>
            </p:cNvSpPr>
            <p:nvPr/>
          </p:nvSpPr>
          <p:spPr bwMode="auto">
            <a:xfrm>
              <a:off x="6236568" y="1578278"/>
              <a:ext cx="78370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M</a:t>
              </a:r>
              <a:endParaRPr lang="en-US" baseline="-25000" dirty="0" smtClean="0">
                <a:solidFill>
                  <a:srgbClr val="0000FF"/>
                </a:solidFill>
              </a:endParaRPr>
            </a:p>
          </p:txBody>
        </p:sp>
        <p:sp>
          <p:nvSpPr>
            <p:cNvPr id="62" name="Text Box 7"/>
            <p:cNvSpPr txBox="1">
              <a:spLocks noChangeArrowheads="1"/>
            </p:cNvSpPr>
            <p:nvPr/>
          </p:nvSpPr>
          <p:spPr bwMode="auto">
            <a:xfrm>
              <a:off x="6552220" y="2492896"/>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Else m:= </a:t>
              </a:r>
              <a:r>
                <a:rPr lang="en-US" sz="1400" dirty="0" err="1" smtClean="0">
                  <a:sym typeface="Symbol"/>
                </a:rPr>
                <a:t>Dec</a:t>
              </a:r>
              <a:r>
                <a:rPr lang="en-US" sz="1400" baseline="-25000" dirty="0" err="1" smtClean="0">
                  <a:sym typeface="Symbol"/>
                </a:rPr>
                <a:t>k</a:t>
              </a:r>
              <a:r>
                <a:rPr lang="en-US" sz="1400" baseline="-50000" dirty="0" err="1" smtClean="0">
                  <a:sym typeface="Symbol"/>
                </a:rPr>
                <a:t>E</a:t>
              </a:r>
              <a:r>
                <a:rPr lang="en-US" sz="1400" dirty="0" smtClean="0">
                  <a:sym typeface="Symbol"/>
                </a:rPr>
                <a:t>(c)</a:t>
              </a:r>
              <a:endParaRPr lang="en-US" sz="1400" baseline="30000" dirty="0" smtClean="0"/>
            </a:p>
          </p:txBody>
        </p:sp>
      </p:grpSp>
      <p:grpSp>
        <p:nvGrpSpPr>
          <p:cNvPr id="5" name="Group 77"/>
          <p:cNvGrpSpPr/>
          <p:nvPr/>
        </p:nvGrpSpPr>
        <p:grpSpPr>
          <a:xfrm>
            <a:off x="107504" y="1916832"/>
            <a:ext cx="2664296" cy="1104062"/>
            <a:chOff x="539552" y="1892890"/>
            <a:chExt cx="2664296" cy="1104062"/>
          </a:xfrm>
        </p:grpSpPr>
        <p:grpSp>
          <p:nvGrpSpPr>
            <p:cNvPr id="6" name="Group 30"/>
            <p:cNvGrpSpPr/>
            <p:nvPr/>
          </p:nvGrpSpPr>
          <p:grpSpPr>
            <a:xfrm>
              <a:off x="575556" y="1892890"/>
              <a:ext cx="2628292" cy="1104062"/>
              <a:chOff x="1187624" y="2564904"/>
              <a:chExt cx="2628292" cy="1104062"/>
            </a:xfrm>
          </p:grpSpPr>
          <p:grpSp>
            <p:nvGrpSpPr>
              <p:cNvPr id="7" name="Group 16"/>
              <p:cNvGrpSpPr/>
              <p:nvPr/>
            </p:nvGrpSpPr>
            <p:grpSpPr>
              <a:xfrm>
                <a:off x="1619672" y="2780928"/>
                <a:ext cx="648072" cy="307777"/>
                <a:chOff x="1763688" y="2708920"/>
                <a:chExt cx="648072" cy="307777"/>
              </a:xfrm>
            </p:grpSpPr>
            <p:sp>
              <p:nvSpPr>
                <p:cNvPr id="18" name="Rectangle 17"/>
                <p:cNvSpPr/>
                <p:nvPr/>
              </p:nvSpPr>
              <p:spPr>
                <a:xfrm>
                  <a:off x="1763688" y="2708920"/>
                  <a:ext cx="50405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Box 7"/>
                <p:cNvSpPr txBox="1">
                  <a:spLocks noChangeArrowheads="1"/>
                </p:cNvSpPr>
                <p:nvPr/>
              </p:nvSpPr>
              <p:spPr bwMode="auto">
                <a:xfrm>
                  <a:off x="1763688" y="2708920"/>
                  <a:ext cx="648072" cy="307777"/>
                </a:xfrm>
                <a:prstGeom prst="rect">
                  <a:avLst/>
                </a:prstGeom>
                <a:noFill/>
                <a:ln w="9525">
                  <a:noFill/>
                  <a:miter lim="800000"/>
                  <a:headEnd/>
                  <a:tailEnd/>
                </a:ln>
              </p:spPr>
              <p:txBody>
                <a:bodyPr wrap="square">
                  <a:spAutoFit/>
                </a:bodyPr>
                <a:lstStyle/>
                <a:p>
                  <a:pPr>
                    <a:spcBef>
                      <a:spcPct val="50000"/>
                    </a:spcBef>
                  </a:pPr>
                  <a:r>
                    <a:rPr lang="en-US" sz="1400" dirty="0" smtClean="0"/>
                    <a:t>Gen’</a:t>
                  </a:r>
                  <a:endParaRPr lang="en-US" sz="1400" dirty="0" smtClean="0">
                    <a:solidFill>
                      <a:srgbClr val="0000FF"/>
                    </a:solidFill>
                  </a:endParaRPr>
                </a:p>
              </p:txBody>
            </p:sp>
          </p:grpSp>
          <p:sp>
            <p:nvSpPr>
              <p:cNvPr id="24" name="Text Box 7"/>
              <p:cNvSpPr txBox="1">
                <a:spLocks noChangeArrowheads="1"/>
              </p:cNvSpPr>
              <p:nvPr/>
            </p:nvSpPr>
            <p:spPr bwMode="auto">
              <a:xfrm>
                <a:off x="1187624" y="2636912"/>
                <a:ext cx="468052" cy="338554"/>
              </a:xfrm>
              <a:prstGeom prst="rect">
                <a:avLst/>
              </a:prstGeom>
              <a:noFill/>
              <a:ln w="9525">
                <a:noFill/>
                <a:miter lim="800000"/>
                <a:headEnd/>
                <a:tailEnd/>
              </a:ln>
            </p:spPr>
            <p:txBody>
              <a:bodyPr wrap="square">
                <a:spAutoFit/>
              </a:bodyPr>
              <a:lstStyle/>
              <a:p>
                <a:pPr>
                  <a:spcBef>
                    <a:spcPct val="50000"/>
                  </a:spcBef>
                </a:pPr>
                <a:r>
                  <a:rPr lang="en-US" sz="1600" dirty="0" smtClean="0"/>
                  <a:t>1</a:t>
                </a:r>
                <a:r>
                  <a:rPr lang="en-US" sz="1600" baseline="30000" dirty="0" smtClean="0"/>
                  <a:t>n</a:t>
                </a:r>
                <a:endParaRPr lang="en-US" sz="1600" baseline="30000" dirty="0" smtClean="0">
                  <a:solidFill>
                    <a:srgbClr val="0000FF"/>
                  </a:solidFill>
                </a:endParaRPr>
              </a:p>
            </p:txBody>
          </p:sp>
          <p:cxnSp>
            <p:nvCxnSpPr>
              <p:cNvPr id="25" name="Straight Arrow Connector 24"/>
              <p:cNvCxnSpPr/>
              <p:nvPr/>
            </p:nvCxnSpPr>
            <p:spPr>
              <a:xfrm>
                <a:off x="2123728" y="2924944"/>
                <a:ext cx="144016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 Box 7"/>
              <p:cNvSpPr txBox="1">
                <a:spLocks noChangeArrowheads="1"/>
              </p:cNvSpPr>
              <p:nvPr/>
            </p:nvSpPr>
            <p:spPr bwMode="auto">
              <a:xfrm>
                <a:off x="2195736" y="2564904"/>
                <a:ext cx="1620180" cy="307777"/>
              </a:xfrm>
              <a:prstGeom prst="rect">
                <a:avLst/>
              </a:prstGeom>
              <a:noFill/>
              <a:ln w="9525">
                <a:noFill/>
                <a:miter lim="800000"/>
                <a:headEnd/>
                <a:tailEnd/>
              </a:ln>
            </p:spPr>
            <p:txBody>
              <a:bodyPr wrap="square">
                <a:spAutoFit/>
              </a:bodyPr>
              <a:lstStyle/>
              <a:p>
                <a:pPr>
                  <a:spcBef>
                    <a:spcPct val="50000"/>
                  </a:spcBef>
                </a:pPr>
                <a:r>
                  <a:rPr lang="en-US" sz="1400" dirty="0" err="1" smtClean="0"/>
                  <a:t>k</a:t>
                </a:r>
                <a:r>
                  <a:rPr lang="en-US" baseline="-25000" dirty="0" err="1" smtClean="0"/>
                  <a:t>E</a:t>
                </a:r>
                <a:r>
                  <a:rPr lang="en-US" sz="1400" dirty="0" smtClean="0"/>
                  <a:t> </a:t>
                </a:r>
                <a:r>
                  <a:rPr lang="en-US" sz="1400" dirty="0" smtClean="0">
                    <a:sym typeface="Symbol"/>
                  </a:rPr>
                  <a:t></a:t>
                </a:r>
                <a:r>
                  <a:rPr lang="en-US" baseline="-25000" dirty="0" smtClean="0">
                    <a:sym typeface="Symbol"/>
                  </a:rPr>
                  <a:t>R</a:t>
                </a:r>
                <a:r>
                  <a:rPr lang="en-US" sz="1400" dirty="0" smtClean="0">
                    <a:sym typeface="Symbol"/>
                  </a:rPr>
                  <a:t> {0, 1}</a:t>
                </a:r>
                <a:r>
                  <a:rPr lang="en-US" sz="2000" baseline="30000" dirty="0" smtClean="0">
                    <a:sym typeface="Symbol"/>
                  </a:rPr>
                  <a:t>n</a:t>
                </a:r>
                <a:endParaRPr lang="en-US" sz="2000" baseline="30000" dirty="0" smtClean="0">
                  <a:solidFill>
                    <a:srgbClr val="0000FF"/>
                  </a:solidFill>
                </a:endParaRPr>
              </a:p>
            </p:txBody>
          </p:sp>
          <p:cxnSp>
            <p:nvCxnSpPr>
              <p:cNvPr id="27" name="Straight Arrow Connector 26"/>
              <p:cNvCxnSpPr/>
              <p:nvPr/>
            </p:nvCxnSpPr>
            <p:spPr>
              <a:xfrm flipH="1" flipV="1">
                <a:off x="1907704" y="3068960"/>
                <a:ext cx="16768" cy="50405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28" name="Picture 2" descr="https://encrypted-tbn2.gstatic.com/images?q=tbn:ANd9GcSwsTqLN4QJQ_gBHvsPOVo5uM-ChpYI_wzBq-lnR91wydomJrIkUCXi65xP"/>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19672" y="3284984"/>
                <a:ext cx="159992" cy="383982"/>
              </a:xfrm>
              <a:prstGeom prst="rect">
                <a:avLst/>
              </a:prstGeom>
              <a:noFill/>
              <a:extLst>
                <a:ext uri="{909E8E84-426E-40dd-AFC4-6F175D3DCCD1}">
                  <a14:hiddenFill xmlns:a14="http://schemas.microsoft.com/office/drawing/2010/main">
                    <a:solidFill>
                      <a:srgbClr val="FFFFFF"/>
                    </a:solidFill>
                  </a14:hiddenFill>
                </a:ext>
              </a:extLst>
            </p:spPr>
          </p:pic>
          <p:sp>
            <p:nvSpPr>
              <p:cNvPr id="29" name="Text Box 7"/>
              <p:cNvSpPr txBox="1">
                <a:spLocks noChangeArrowheads="1"/>
              </p:cNvSpPr>
              <p:nvPr/>
            </p:nvSpPr>
            <p:spPr bwMode="auto">
              <a:xfrm>
                <a:off x="2159732" y="2977207"/>
                <a:ext cx="1620180" cy="307777"/>
              </a:xfrm>
              <a:prstGeom prst="rect">
                <a:avLst/>
              </a:prstGeom>
              <a:noFill/>
              <a:ln w="9525">
                <a:noFill/>
                <a:miter lim="800000"/>
                <a:headEnd/>
                <a:tailEnd/>
              </a:ln>
            </p:spPr>
            <p:txBody>
              <a:bodyPr wrap="square">
                <a:spAutoFit/>
              </a:bodyPr>
              <a:lstStyle/>
              <a:p>
                <a:pPr>
                  <a:spcBef>
                    <a:spcPct val="50000"/>
                  </a:spcBef>
                </a:pPr>
                <a:r>
                  <a:rPr lang="en-US" sz="1400" dirty="0" err="1" smtClean="0"/>
                  <a:t>k</a:t>
                </a:r>
                <a:r>
                  <a:rPr lang="en-US" baseline="-25000" dirty="0" err="1" smtClean="0"/>
                  <a:t>M</a:t>
                </a:r>
                <a:r>
                  <a:rPr lang="en-US" sz="1400" dirty="0" smtClean="0"/>
                  <a:t> </a:t>
                </a:r>
                <a:r>
                  <a:rPr lang="en-US" sz="1400" dirty="0" smtClean="0">
                    <a:sym typeface="Symbol"/>
                  </a:rPr>
                  <a:t></a:t>
                </a:r>
                <a:r>
                  <a:rPr lang="en-US" baseline="-25000" dirty="0" smtClean="0">
                    <a:sym typeface="Symbol"/>
                  </a:rPr>
                  <a:t>R</a:t>
                </a:r>
                <a:r>
                  <a:rPr lang="en-US" sz="1400" dirty="0" smtClean="0">
                    <a:sym typeface="Symbol"/>
                  </a:rPr>
                  <a:t> {0, 1}</a:t>
                </a:r>
                <a:r>
                  <a:rPr lang="en-US" sz="2000" baseline="30000" dirty="0" smtClean="0">
                    <a:sym typeface="Symbol"/>
                  </a:rPr>
                  <a:t>n</a:t>
                </a:r>
                <a:endParaRPr lang="en-US" sz="2000" baseline="30000" dirty="0" smtClean="0">
                  <a:solidFill>
                    <a:srgbClr val="0000FF"/>
                  </a:solidFill>
                </a:endParaRPr>
              </a:p>
            </p:txBody>
          </p:sp>
        </p:grpSp>
        <p:cxnSp>
          <p:nvCxnSpPr>
            <p:cNvPr id="77" name="Straight Arrow Connector 76"/>
            <p:cNvCxnSpPr/>
            <p:nvPr/>
          </p:nvCxnSpPr>
          <p:spPr>
            <a:xfrm>
              <a:off x="539552" y="2276872"/>
              <a:ext cx="432048"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8" name="Group 79"/>
          <p:cNvGrpSpPr/>
          <p:nvPr/>
        </p:nvGrpSpPr>
        <p:grpSpPr>
          <a:xfrm>
            <a:off x="3059832" y="1554336"/>
            <a:ext cx="3139517" cy="1490682"/>
            <a:chOff x="3275856" y="1722294"/>
            <a:chExt cx="3139517" cy="1490682"/>
          </a:xfrm>
        </p:grpSpPr>
        <p:grpSp>
          <p:nvGrpSpPr>
            <p:cNvPr id="11" name="Group 55"/>
            <p:cNvGrpSpPr/>
            <p:nvPr/>
          </p:nvGrpSpPr>
          <p:grpSpPr>
            <a:xfrm>
              <a:off x="3311860" y="1722294"/>
              <a:ext cx="3103513" cy="1490682"/>
              <a:chOff x="5572943" y="1578278"/>
              <a:chExt cx="3103513" cy="1490682"/>
            </a:xfrm>
          </p:grpSpPr>
          <p:grpSp>
            <p:nvGrpSpPr>
              <p:cNvPr id="12" name="Group 31"/>
              <p:cNvGrpSpPr/>
              <p:nvPr/>
            </p:nvGrpSpPr>
            <p:grpSpPr>
              <a:xfrm>
                <a:off x="5572943" y="2060848"/>
                <a:ext cx="3103513" cy="1008112"/>
                <a:chOff x="1216459" y="2564904"/>
                <a:chExt cx="3103513" cy="1008112"/>
              </a:xfrm>
            </p:grpSpPr>
            <p:grpSp>
              <p:nvGrpSpPr>
                <p:cNvPr id="13" name="Group 16"/>
                <p:cNvGrpSpPr/>
                <p:nvPr/>
              </p:nvGrpSpPr>
              <p:grpSpPr>
                <a:xfrm>
                  <a:off x="1619672" y="2780928"/>
                  <a:ext cx="648072" cy="307777"/>
                  <a:chOff x="1763688" y="2708920"/>
                  <a:chExt cx="648072" cy="307777"/>
                </a:xfrm>
              </p:grpSpPr>
              <p:sp>
                <p:nvSpPr>
                  <p:cNvPr id="50" name="Rectangle 49"/>
                  <p:cNvSpPr/>
                  <p:nvPr/>
                </p:nvSpPr>
                <p:spPr>
                  <a:xfrm>
                    <a:off x="1763688" y="2708920"/>
                    <a:ext cx="50405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 Box 7"/>
                  <p:cNvSpPr txBox="1">
                    <a:spLocks noChangeArrowheads="1"/>
                  </p:cNvSpPr>
                  <p:nvPr/>
                </p:nvSpPr>
                <p:spPr bwMode="auto">
                  <a:xfrm>
                    <a:off x="1763688" y="2708920"/>
                    <a:ext cx="648072" cy="307777"/>
                  </a:xfrm>
                  <a:prstGeom prst="rect">
                    <a:avLst/>
                  </a:prstGeom>
                  <a:noFill/>
                  <a:ln w="9525">
                    <a:noFill/>
                    <a:miter lim="800000"/>
                    <a:headEnd/>
                    <a:tailEnd/>
                  </a:ln>
                </p:spPr>
                <p:txBody>
                  <a:bodyPr wrap="square">
                    <a:spAutoFit/>
                  </a:bodyPr>
                  <a:lstStyle/>
                  <a:p>
                    <a:pPr>
                      <a:spcBef>
                        <a:spcPct val="50000"/>
                      </a:spcBef>
                    </a:pPr>
                    <a:r>
                      <a:rPr lang="en-US" sz="1400" dirty="0" smtClean="0"/>
                      <a:t>Enc’</a:t>
                    </a:r>
                    <a:endParaRPr lang="en-US" sz="1400" dirty="0" smtClean="0">
                      <a:solidFill>
                        <a:srgbClr val="0000FF"/>
                      </a:solidFill>
                    </a:endParaRPr>
                  </a:p>
                </p:txBody>
              </p:sp>
            </p:grpSp>
            <p:sp>
              <p:nvSpPr>
                <p:cNvPr id="35" name="Text Box 7"/>
                <p:cNvSpPr txBox="1">
                  <a:spLocks noChangeArrowheads="1"/>
                </p:cNvSpPr>
                <p:nvPr/>
              </p:nvSpPr>
              <p:spPr bwMode="auto">
                <a:xfrm>
                  <a:off x="1216459" y="2564904"/>
                  <a:ext cx="468052" cy="338554"/>
                </a:xfrm>
                <a:prstGeom prst="rect">
                  <a:avLst/>
                </a:prstGeom>
                <a:noFill/>
                <a:ln w="9525">
                  <a:noFill/>
                  <a:miter lim="800000"/>
                  <a:headEnd/>
                  <a:tailEnd/>
                </a:ln>
              </p:spPr>
              <p:txBody>
                <a:bodyPr wrap="square">
                  <a:spAutoFit/>
                </a:bodyPr>
                <a:lstStyle/>
                <a:p>
                  <a:pPr>
                    <a:spcBef>
                      <a:spcPct val="50000"/>
                    </a:spcBef>
                  </a:pPr>
                  <a:r>
                    <a:rPr lang="en-US" sz="1600" dirty="0" smtClean="0"/>
                    <a:t>m</a:t>
                  </a:r>
                  <a:endParaRPr lang="en-US" sz="1600" baseline="30000" dirty="0" smtClean="0">
                    <a:solidFill>
                      <a:srgbClr val="0000FF"/>
                    </a:solidFill>
                  </a:endParaRPr>
                </a:p>
              </p:txBody>
            </p:sp>
            <p:cxnSp>
              <p:nvCxnSpPr>
                <p:cNvPr id="44" name="Straight Arrow Connector 43"/>
                <p:cNvCxnSpPr/>
                <p:nvPr/>
              </p:nvCxnSpPr>
              <p:spPr>
                <a:xfrm>
                  <a:off x="2123728" y="2924944"/>
                  <a:ext cx="144016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6" name="Text Box 7"/>
                <p:cNvSpPr txBox="1">
                  <a:spLocks noChangeArrowheads="1"/>
                </p:cNvSpPr>
                <p:nvPr/>
              </p:nvSpPr>
              <p:spPr bwMode="auto">
                <a:xfrm>
                  <a:off x="2195736" y="2564904"/>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c  </a:t>
                  </a:r>
                  <a:r>
                    <a:rPr lang="en-US" sz="1400" dirty="0" err="1" smtClean="0">
                      <a:sym typeface="Symbol"/>
                    </a:rPr>
                    <a:t>Enc</a:t>
                  </a:r>
                  <a:r>
                    <a:rPr lang="en-US" sz="1400" baseline="-25000" dirty="0" err="1" smtClean="0">
                      <a:sym typeface="Symbol"/>
                    </a:rPr>
                    <a:t>k</a:t>
                  </a:r>
                  <a:r>
                    <a:rPr lang="en-US" sz="1400" baseline="-50000" dirty="0" err="1" smtClean="0">
                      <a:sym typeface="Symbol"/>
                    </a:rPr>
                    <a:t>E</a:t>
                  </a:r>
                  <a:r>
                    <a:rPr lang="en-US" sz="1400" dirty="0" smtClean="0">
                      <a:sym typeface="Symbol"/>
                    </a:rPr>
                    <a:t>(m)</a:t>
                  </a:r>
                  <a:endParaRPr lang="en-US" sz="1400" baseline="30000" dirty="0" smtClean="0"/>
                </a:p>
              </p:txBody>
            </p:sp>
            <p:cxnSp>
              <p:nvCxnSpPr>
                <p:cNvPr id="47" name="Straight Arrow Connector 46"/>
                <p:cNvCxnSpPr/>
                <p:nvPr/>
              </p:nvCxnSpPr>
              <p:spPr>
                <a:xfrm flipH="1" flipV="1">
                  <a:off x="1907704" y="3068960"/>
                  <a:ext cx="16768" cy="50405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52" name="Text Box 7"/>
              <p:cNvSpPr txBox="1">
                <a:spLocks noChangeArrowheads="1"/>
              </p:cNvSpPr>
              <p:nvPr/>
            </p:nvSpPr>
            <p:spPr bwMode="auto">
              <a:xfrm>
                <a:off x="5868144" y="2708920"/>
                <a:ext cx="42366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E</a:t>
                </a:r>
                <a:endParaRPr lang="en-US" baseline="-25000" dirty="0" smtClean="0">
                  <a:solidFill>
                    <a:srgbClr val="0000FF"/>
                  </a:solidFill>
                </a:endParaRPr>
              </a:p>
            </p:txBody>
          </p:sp>
          <p:cxnSp>
            <p:nvCxnSpPr>
              <p:cNvPr id="53" name="Straight Arrow Connector 52"/>
              <p:cNvCxnSpPr/>
              <p:nvPr/>
            </p:nvCxnSpPr>
            <p:spPr>
              <a:xfrm flipH="1" flipV="1">
                <a:off x="6228184" y="1772816"/>
                <a:ext cx="16768" cy="504056"/>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54" name="Text Box 7"/>
              <p:cNvSpPr txBox="1">
                <a:spLocks noChangeArrowheads="1"/>
              </p:cNvSpPr>
              <p:nvPr/>
            </p:nvSpPr>
            <p:spPr bwMode="auto">
              <a:xfrm>
                <a:off x="6236568" y="1578278"/>
                <a:ext cx="78370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M</a:t>
                </a:r>
                <a:endParaRPr lang="en-US" baseline="-25000" dirty="0" smtClean="0">
                  <a:solidFill>
                    <a:srgbClr val="0000FF"/>
                  </a:solidFill>
                </a:endParaRPr>
              </a:p>
            </p:txBody>
          </p:sp>
          <p:sp>
            <p:nvSpPr>
              <p:cNvPr id="55" name="Text Box 7"/>
              <p:cNvSpPr txBox="1">
                <a:spLocks noChangeArrowheads="1"/>
              </p:cNvSpPr>
              <p:nvPr/>
            </p:nvSpPr>
            <p:spPr bwMode="auto">
              <a:xfrm>
                <a:off x="6552220" y="2492896"/>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t  </a:t>
                </a:r>
                <a:r>
                  <a:rPr lang="en-US" sz="1400" dirty="0" err="1" smtClean="0">
                    <a:sym typeface="Symbol"/>
                  </a:rPr>
                  <a:t>Mac</a:t>
                </a:r>
                <a:r>
                  <a:rPr lang="en-US" sz="1400" baseline="-25000" dirty="0" err="1" smtClean="0">
                    <a:sym typeface="Symbol"/>
                  </a:rPr>
                  <a:t>k</a:t>
                </a:r>
                <a:r>
                  <a:rPr lang="en-US" sz="1400" baseline="-50000" dirty="0" err="1" smtClean="0">
                    <a:sym typeface="Symbol"/>
                  </a:rPr>
                  <a:t>M</a:t>
                </a:r>
                <a:r>
                  <a:rPr lang="en-US" sz="1400" dirty="0" smtClean="0">
                    <a:sym typeface="Symbol"/>
                  </a:rPr>
                  <a:t>(c)</a:t>
                </a:r>
                <a:endParaRPr lang="en-US" sz="1400" baseline="30000" dirty="0" smtClean="0"/>
              </a:p>
            </p:txBody>
          </p:sp>
        </p:grpSp>
        <p:cxnSp>
          <p:nvCxnSpPr>
            <p:cNvPr id="79" name="Straight Arrow Connector 78"/>
            <p:cNvCxnSpPr/>
            <p:nvPr/>
          </p:nvCxnSpPr>
          <p:spPr>
            <a:xfrm>
              <a:off x="3275856" y="2564904"/>
              <a:ext cx="432048"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cxnSp>
        <p:nvCxnSpPr>
          <p:cNvPr id="57" name="Straight Connector 56"/>
          <p:cNvCxnSpPr/>
          <p:nvPr/>
        </p:nvCxnSpPr>
        <p:spPr>
          <a:xfrm>
            <a:off x="0" y="1484784"/>
            <a:ext cx="914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8" name="Straight Connector 57"/>
          <p:cNvCxnSpPr/>
          <p:nvPr/>
        </p:nvCxnSpPr>
        <p:spPr>
          <a:xfrm>
            <a:off x="36512" y="3212976"/>
            <a:ext cx="914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3" name="Straight Connector 62"/>
          <p:cNvCxnSpPr/>
          <p:nvPr/>
        </p:nvCxnSpPr>
        <p:spPr>
          <a:xfrm flipV="1">
            <a:off x="2699792" y="1484784"/>
            <a:ext cx="0" cy="1728192"/>
          </a:xfrm>
          <a:prstGeom prst="line">
            <a:avLst/>
          </a:prstGeom>
        </p:spPr>
        <p:style>
          <a:lnRef idx="2">
            <a:schemeClr val="accent1"/>
          </a:lnRef>
          <a:fillRef idx="0">
            <a:schemeClr val="accent1"/>
          </a:fillRef>
          <a:effectRef idx="1">
            <a:schemeClr val="accent1"/>
          </a:effectRef>
          <a:fontRef idx="minor">
            <a:schemeClr val="tx1"/>
          </a:fontRef>
        </p:style>
      </p:cxnSp>
      <p:cxnSp>
        <p:nvCxnSpPr>
          <p:cNvPr id="71" name="Straight Connector 70"/>
          <p:cNvCxnSpPr/>
          <p:nvPr/>
        </p:nvCxnSpPr>
        <p:spPr>
          <a:xfrm flipV="1">
            <a:off x="5796136" y="1484784"/>
            <a:ext cx="0" cy="1728192"/>
          </a:xfrm>
          <a:prstGeom prst="line">
            <a:avLst/>
          </a:prstGeom>
        </p:spPr>
        <p:style>
          <a:lnRef idx="2">
            <a:schemeClr val="accent1"/>
          </a:lnRef>
          <a:fillRef idx="0">
            <a:schemeClr val="accent1"/>
          </a:fillRef>
          <a:effectRef idx="1">
            <a:schemeClr val="accent1"/>
          </a:effectRef>
          <a:fontRef idx="minor">
            <a:schemeClr val="tx1"/>
          </a:fontRef>
        </p:style>
      </p:cxnSp>
      <p:sp>
        <p:nvSpPr>
          <p:cNvPr id="73" name="Text Box 7"/>
          <p:cNvSpPr txBox="1">
            <a:spLocks noChangeArrowheads="1"/>
          </p:cNvSpPr>
          <p:nvPr/>
        </p:nvSpPr>
        <p:spPr bwMode="auto">
          <a:xfrm>
            <a:off x="179512" y="3450486"/>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olidFill>
                  <a:srgbClr val="FF0000"/>
                </a:solidFill>
                <a:sym typeface="Symbol"/>
              </a:rPr>
              <a:t>If </a:t>
            </a:r>
            <a:r>
              <a:rPr lang="en-US" baseline="-25000" dirty="0" smtClean="0">
                <a:solidFill>
                  <a:srgbClr val="FF0000"/>
                </a:solidFill>
                <a:sym typeface="Symbol"/>
              </a:rPr>
              <a:t>E</a:t>
            </a:r>
            <a:r>
              <a:rPr lang="en-US" sz="1600" dirty="0" smtClean="0">
                <a:solidFill>
                  <a:srgbClr val="FF0000"/>
                </a:solidFill>
                <a:sym typeface="Symbol"/>
              </a:rPr>
              <a:t> is CPA-secure then  is also CPA-secure </a:t>
            </a:r>
            <a:r>
              <a:rPr lang="en-US" sz="1600" dirty="0" smtClean="0">
                <a:sym typeface="Symbol"/>
              </a:rPr>
              <a:t>--- proof by </a:t>
            </a:r>
            <a:r>
              <a:rPr lang="en-US" sz="1600" dirty="0" err="1" smtClean="0">
                <a:sym typeface="Symbol"/>
              </a:rPr>
              <a:t>contrapositive</a:t>
            </a:r>
            <a:endParaRPr lang="en-US" sz="1600" baseline="-25000" dirty="0" smtClean="0">
              <a:solidFill>
                <a:srgbClr val="0000FF"/>
              </a:solidFill>
            </a:endParaRPr>
          </a:p>
        </p:txBody>
      </p:sp>
      <p:pic>
        <p:nvPicPr>
          <p:cNvPr id="74" name="Picture 2" descr="https://encrypted-tbn2.gstatic.com/images?q=tbn:ANd9GcTzn8pYNTIsYJz-1hUwTp5TSpxO5EgNfXDt7DtIKuSZFDDgZWG_"/>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95936" y="4365104"/>
            <a:ext cx="915653" cy="915653"/>
          </a:xfrm>
          <a:prstGeom prst="rect">
            <a:avLst/>
          </a:prstGeom>
          <a:noFill/>
          <a:extLst>
            <a:ext uri="{909E8E84-426E-40dd-AFC4-6F175D3DCCD1}">
              <a14:hiddenFill xmlns:a14="http://schemas.microsoft.com/office/drawing/2010/main">
                <a:solidFill>
                  <a:srgbClr val="FFFFFF"/>
                </a:solidFill>
              </a14:hiddenFill>
            </a:ext>
          </a:extLst>
        </p:spPr>
      </p:pic>
      <p:sp>
        <p:nvSpPr>
          <p:cNvPr id="75" name="Text Box 7"/>
          <p:cNvSpPr txBox="1">
            <a:spLocks noChangeArrowheads="1"/>
          </p:cNvSpPr>
          <p:nvPr/>
        </p:nvSpPr>
        <p:spPr bwMode="auto">
          <a:xfrm>
            <a:off x="3995936" y="5158933"/>
            <a:ext cx="107173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A</a:t>
            </a:r>
            <a:r>
              <a:rPr lang="en-US" baseline="-25000" dirty="0" smtClean="0">
                <a:sym typeface="Symbol"/>
              </a:rPr>
              <a:t></a:t>
            </a:r>
            <a:r>
              <a:rPr lang="en-US" baseline="-45000" dirty="0" smtClean="0">
                <a:sym typeface="Symbol"/>
              </a:rPr>
              <a:t>E</a:t>
            </a:r>
            <a:r>
              <a:rPr lang="en-US" baseline="-25000" dirty="0" smtClean="0">
                <a:sym typeface="Symbol"/>
              </a:rPr>
              <a:t>-CPA</a:t>
            </a:r>
            <a:endParaRPr lang="en-US" baseline="-25000" dirty="0" smtClean="0">
              <a:solidFill>
                <a:srgbClr val="0000FF"/>
              </a:solidFill>
            </a:endParaRPr>
          </a:p>
        </p:txBody>
      </p:sp>
      <p:pic>
        <p:nvPicPr>
          <p:cNvPr id="76" name="Picture 3"/>
          <p:cNvPicPr>
            <a:picLocks noChangeAspect="1" noChangeArrowheads="1"/>
          </p:cNvPicPr>
          <p:nvPr/>
        </p:nvPicPr>
        <p:blipFill>
          <a:blip r:embed="rId5" cstate="print"/>
          <a:srcRect/>
          <a:stretch>
            <a:fillRect/>
          </a:stretch>
        </p:blipFill>
        <p:spPr bwMode="auto">
          <a:xfrm>
            <a:off x="323528" y="4500989"/>
            <a:ext cx="818455" cy="657944"/>
          </a:xfrm>
          <a:prstGeom prst="rect">
            <a:avLst/>
          </a:prstGeom>
          <a:noFill/>
          <a:ln w="9525">
            <a:noFill/>
            <a:miter lim="800000"/>
            <a:headEnd/>
            <a:tailEnd/>
          </a:ln>
        </p:spPr>
      </p:pic>
      <p:sp>
        <p:nvSpPr>
          <p:cNvPr id="78" name="Text Box 7"/>
          <p:cNvSpPr txBox="1">
            <a:spLocks noChangeArrowheads="1"/>
          </p:cNvSpPr>
          <p:nvPr/>
        </p:nvSpPr>
        <p:spPr bwMode="auto">
          <a:xfrm>
            <a:off x="179512" y="5158933"/>
            <a:ext cx="107173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A</a:t>
            </a:r>
            <a:r>
              <a:rPr lang="en-US" baseline="-25000" dirty="0" smtClean="0">
                <a:sym typeface="Symbol"/>
              </a:rPr>
              <a:t>-CPA</a:t>
            </a:r>
            <a:endParaRPr lang="en-US" baseline="-25000" dirty="0" smtClean="0">
              <a:solidFill>
                <a:srgbClr val="0000FF"/>
              </a:solidFill>
            </a:endParaRPr>
          </a:p>
        </p:txBody>
      </p:sp>
      <p:pic>
        <p:nvPicPr>
          <p:cNvPr id="80" name="Picture 2"/>
          <p:cNvPicPr>
            <a:picLocks noChangeAspect="1" noChangeArrowheads="1"/>
          </p:cNvPicPr>
          <p:nvPr/>
        </p:nvPicPr>
        <p:blipFill>
          <a:blip r:embed="rId6" cstate="print"/>
          <a:srcRect/>
          <a:stretch>
            <a:fillRect/>
          </a:stretch>
        </p:blipFill>
        <p:spPr bwMode="auto">
          <a:xfrm>
            <a:off x="7797723" y="4417367"/>
            <a:ext cx="950741" cy="936104"/>
          </a:xfrm>
          <a:prstGeom prst="rect">
            <a:avLst/>
          </a:prstGeom>
          <a:noFill/>
          <a:ln w="9525">
            <a:noFill/>
            <a:miter lim="800000"/>
            <a:headEnd/>
            <a:tailEnd/>
          </a:ln>
        </p:spPr>
      </p:pic>
      <p:cxnSp>
        <p:nvCxnSpPr>
          <p:cNvPr id="85" name="Straight Arrow Connector 84"/>
          <p:cNvCxnSpPr/>
          <p:nvPr/>
        </p:nvCxnSpPr>
        <p:spPr>
          <a:xfrm>
            <a:off x="1187624" y="4179857"/>
            <a:ext cx="2736304"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8" name="Text Box 7"/>
          <p:cNvSpPr txBox="1">
            <a:spLocks noChangeArrowheads="1"/>
          </p:cNvSpPr>
          <p:nvPr/>
        </p:nvSpPr>
        <p:spPr bwMode="auto">
          <a:xfrm>
            <a:off x="2051720" y="3841303"/>
            <a:ext cx="1215752"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M</a:t>
            </a:r>
            <a:r>
              <a:rPr lang="en-US" baseline="-25000" dirty="0" smtClean="0">
                <a:sym typeface="Symbol"/>
              </a:rPr>
              <a:t>1</a:t>
            </a:r>
            <a:r>
              <a:rPr lang="en-US" sz="1600" dirty="0" smtClean="0">
                <a:sym typeface="Symbol"/>
              </a:rPr>
              <a:t>, …, </a:t>
            </a:r>
            <a:r>
              <a:rPr lang="en-US" sz="1600" dirty="0" err="1" smtClean="0">
                <a:sym typeface="Symbol"/>
              </a:rPr>
              <a:t>M</a:t>
            </a:r>
            <a:r>
              <a:rPr lang="en-US" baseline="-25000" dirty="0" err="1" smtClean="0">
                <a:sym typeface="Symbol"/>
              </a:rPr>
              <a:t>q</a:t>
            </a:r>
            <a:endParaRPr lang="en-US" baseline="-25000" dirty="0" smtClean="0">
              <a:solidFill>
                <a:srgbClr val="0000FF"/>
              </a:solidFill>
            </a:endParaRPr>
          </a:p>
        </p:txBody>
      </p:sp>
      <p:cxnSp>
        <p:nvCxnSpPr>
          <p:cNvPr id="92" name="Straight Arrow Connector 91"/>
          <p:cNvCxnSpPr/>
          <p:nvPr/>
        </p:nvCxnSpPr>
        <p:spPr>
          <a:xfrm>
            <a:off x="5004048" y="4179857"/>
            <a:ext cx="2736304" cy="0"/>
          </a:xfrm>
          <a:prstGeom prst="straightConnector1">
            <a:avLst/>
          </a:prstGeom>
          <a:ln w="1905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93" name="Text Box 7"/>
          <p:cNvSpPr txBox="1">
            <a:spLocks noChangeArrowheads="1"/>
          </p:cNvSpPr>
          <p:nvPr/>
        </p:nvSpPr>
        <p:spPr bwMode="auto">
          <a:xfrm>
            <a:off x="5868144" y="3841303"/>
            <a:ext cx="1215752"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M</a:t>
            </a:r>
            <a:r>
              <a:rPr lang="en-US" baseline="-25000" dirty="0" smtClean="0">
                <a:sym typeface="Symbol"/>
              </a:rPr>
              <a:t>1</a:t>
            </a:r>
            <a:r>
              <a:rPr lang="en-US" sz="1600" dirty="0" smtClean="0">
                <a:sym typeface="Symbol"/>
              </a:rPr>
              <a:t>, …, </a:t>
            </a:r>
            <a:r>
              <a:rPr lang="en-US" sz="1600" dirty="0" err="1" smtClean="0">
                <a:sym typeface="Symbol"/>
              </a:rPr>
              <a:t>M</a:t>
            </a:r>
            <a:r>
              <a:rPr lang="en-US" baseline="-25000" dirty="0" err="1" smtClean="0">
                <a:sym typeface="Symbol"/>
              </a:rPr>
              <a:t>q</a:t>
            </a:r>
            <a:endParaRPr lang="en-US" baseline="-25000" dirty="0" smtClean="0">
              <a:solidFill>
                <a:srgbClr val="0000FF"/>
              </a:solidFill>
            </a:endParaRPr>
          </a:p>
        </p:txBody>
      </p:sp>
      <p:sp>
        <p:nvSpPr>
          <p:cNvPr id="94" name="Text Box 7"/>
          <p:cNvSpPr txBox="1">
            <a:spLocks noChangeArrowheads="1"/>
          </p:cNvSpPr>
          <p:nvPr/>
        </p:nvSpPr>
        <p:spPr bwMode="auto">
          <a:xfrm>
            <a:off x="8028384" y="5353471"/>
            <a:ext cx="42366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err="1" smtClean="0">
                <a:sym typeface="Symbol"/>
              </a:rPr>
              <a:t>k</a:t>
            </a:r>
            <a:r>
              <a:rPr lang="en-US" baseline="-25000" dirty="0" err="1" smtClean="0">
                <a:sym typeface="Symbol"/>
              </a:rPr>
              <a:t>E</a:t>
            </a:r>
            <a:endParaRPr lang="en-US" baseline="-25000" dirty="0" smtClean="0">
              <a:solidFill>
                <a:srgbClr val="0000FF"/>
              </a:solidFill>
            </a:endParaRPr>
          </a:p>
        </p:txBody>
      </p:sp>
      <p:pic>
        <p:nvPicPr>
          <p:cNvPr id="95" name="Picture 4"/>
          <p:cNvPicPr>
            <a:picLocks noChangeAspect="1" noChangeArrowheads="1"/>
          </p:cNvPicPr>
          <p:nvPr/>
        </p:nvPicPr>
        <p:blipFill>
          <a:blip r:embed="rId7" cstate="print"/>
          <a:srcRect/>
          <a:stretch>
            <a:fillRect/>
          </a:stretch>
        </p:blipFill>
        <p:spPr bwMode="auto">
          <a:xfrm>
            <a:off x="8388424" y="5425479"/>
            <a:ext cx="395532" cy="432048"/>
          </a:xfrm>
          <a:prstGeom prst="rect">
            <a:avLst/>
          </a:prstGeom>
          <a:noFill/>
          <a:ln w="9525">
            <a:noFill/>
            <a:miter lim="800000"/>
            <a:headEnd/>
            <a:tailEnd/>
          </a:ln>
        </p:spPr>
      </p:pic>
      <p:cxnSp>
        <p:nvCxnSpPr>
          <p:cNvPr id="96" name="Straight Arrow Connector 95"/>
          <p:cNvCxnSpPr/>
          <p:nvPr/>
        </p:nvCxnSpPr>
        <p:spPr>
          <a:xfrm>
            <a:off x="5004048" y="4561383"/>
            <a:ext cx="2736304" cy="0"/>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97" name="Text Box 7"/>
          <p:cNvSpPr txBox="1">
            <a:spLocks noChangeArrowheads="1"/>
          </p:cNvSpPr>
          <p:nvPr/>
        </p:nvSpPr>
        <p:spPr bwMode="auto">
          <a:xfrm>
            <a:off x="5940152" y="4222829"/>
            <a:ext cx="1215752"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C</a:t>
            </a:r>
            <a:r>
              <a:rPr lang="en-US" baseline="-25000" dirty="0" smtClean="0">
                <a:sym typeface="Symbol"/>
              </a:rPr>
              <a:t>1</a:t>
            </a:r>
            <a:r>
              <a:rPr lang="en-US" sz="1600" dirty="0" smtClean="0">
                <a:sym typeface="Symbol"/>
              </a:rPr>
              <a:t>, …, </a:t>
            </a:r>
            <a:r>
              <a:rPr lang="en-US" sz="1600" dirty="0" err="1" smtClean="0">
                <a:sym typeface="Symbol"/>
              </a:rPr>
              <a:t>C</a:t>
            </a:r>
            <a:r>
              <a:rPr lang="en-US" baseline="-25000" dirty="0" err="1" smtClean="0">
                <a:sym typeface="Symbol"/>
              </a:rPr>
              <a:t>q</a:t>
            </a:r>
            <a:endParaRPr lang="en-US" baseline="-25000" dirty="0" smtClean="0">
              <a:solidFill>
                <a:srgbClr val="0000FF"/>
              </a:solidFill>
            </a:endParaRPr>
          </a:p>
        </p:txBody>
      </p:sp>
      <p:sp>
        <p:nvSpPr>
          <p:cNvPr id="98" name="Text Box 7"/>
          <p:cNvSpPr txBox="1">
            <a:spLocks noChangeArrowheads="1"/>
          </p:cNvSpPr>
          <p:nvPr/>
        </p:nvSpPr>
        <p:spPr bwMode="auto">
          <a:xfrm>
            <a:off x="4139952" y="3913311"/>
            <a:ext cx="57606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err="1" smtClean="0">
                <a:sym typeface="Symbol"/>
              </a:rPr>
              <a:t>k</a:t>
            </a:r>
            <a:r>
              <a:rPr lang="en-US" baseline="-25000" dirty="0" err="1" smtClean="0">
                <a:sym typeface="Symbol"/>
              </a:rPr>
              <a:t>M</a:t>
            </a:r>
            <a:endParaRPr lang="en-US" baseline="-25000" dirty="0" smtClean="0">
              <a:solidFill>
                <a:srgbClr val="0000FF"/>
              </a:solidFill>
            </a:endParaRPr>
          </a:p>
        </p:txBody>
      </p:sp>
      <p:pic>
        <p:nvPicPr>
          <p:cNvPr id="99" name="Picture 4"/>
          <p:cNvPicPr>
            <a:picLocks noChangeAspect="1" noChangeArrowheads="1"/>
          </p:cNvPicPr>
          <p:nvPr/>
        </p:nvPicPr>
        <p:blipFill>
          <a:blip r:embed="rId7" cstate="print"/>
          <a:srcRect/>
          <a:stretch>
            <a:fillRect/>
          </a:stretch>
        </p:blipFill>
        <p:spPr bwMode="auto">
          <a:xfrm>
            <a:off x="4499992" y="3985319"/>
            <a:ext cx="395532" cy="432048"/>
          </a:xfrm>
          <a:prstGeom prst="rect">
            <a:avLst/>
          </a:prstGeom>
          <a:noFill/>
          <a:ln w="9525">
            <a:noFill/>
            <a:miter lim="800000"/>
            <a:headEnd/>
            <a:tailEnd/>
          </a:ln>
        </p:spPr>
      </p:pic>
      <p:sp>
        <p:nvSpPr>
          <p:cNvPr id="100" name="Text Box 7"/>
          <p:cNvSpPr txBox="1">
            <a:spLocks noChangeArrowheads="1"/>
          </p:cNvSpPr>
          <p:nvPr/>
        </p:nvSpPr>
        <p:spPr bwMode="auto">
          <a:xfrm>
            <a:off x="3795468" y="5497487"/>
            <a:ext cx="1640628" cy="307777"/>
          </a:xfrm>
          <a:prstGeom prst="rect">
            <a:avLst/>
          </a:prstGeom>
          <a:noFill/>
          <a:ln w="9525">
            <a:noFill/>
            <a:miter lim="800000"/>
            <a:headEnd/>
            <a:tailEnd/>
          </a:ln>
        </p:spPr>
        <p:txBody>
          <a:bodyPr wrap="square">
            <a:spAutoFit/>
          </a:bodyPr>
          <a:lstStyle/>
          <a:p>
            <a:pPr>
              <a:spcBef>
                <a:spcPct val="50000"/>
              </a:spcBef>
            </a:pPr>
            <a:r>
              <a:rPr lang="en-US" sz="1400" dirty="0" err="1" smtClean="0">
                <a:sym typeface="Symbol"/>
              </a:rPr>
              <a:t>t</a:t>
            </a:r>
            <a:r>
              <a:rPr lang="en-US" baseline="-25000" dirty="0" err="1" smtClean="0">
                <a:sym typeface="Symbol"/>
              </a:rPr>
              <a:t>i</a:t>
            </a:r>
            <a:r>
              <a:rPr lang="en-US" sz="1400" dirty="0" smtClean="0">
                <a:sym typeface="Symbol"/>
              </a:rPr>
              <a:t>  </a:t>
            </a:r>
            <a:r>
              <a:rPr lang="en-US" sz="1400" dirty="0" err="1" smtClean="0">
                <a:sym typeface="Symbol"/>
              </a:rPr>
              <a:t>Mac</a:t>
            </a:r>
            <a:r>
              <a:rPr lang="en-US" sz="1400" baseline="-25000" dirty="0" err="1" smtClean="0">
                <a:sym typeface="Symbol"/>
              </a:rPr>
              <a:t>k</a:t>
            </a:r>
            <a:r>
              <a:rPr lang="en-US" sz="1400" baseline="-50000" dirty="0" err="1" smtClean="0">
                <a:sym typeface="Symbol"/>
              </a:rPr>
              <a:t>M</a:t>
            </a:r>
            <a:r>
              <a:rPr lang="en-US" sz="1400" dirty="0" smtClean="0">
                <a:sym typeface="Symbol"/>
              </a:rPr>
              <a:t>(</a:t>
            </a:r>
            <a:r>
              <a:rPr lang="en-US" sz="1400" dirty="0" err="1" smtClean="0">
                <a:sym typeface="Symbol"/>
              </a:rPr>
              <a:t>C</a:t>
            </a:r>
            <a:r>
              <a:rPr lang="en-US" baseline="-25000" dirty="0" err="1" smtClean="0">
                <a:sym typeface="Symbol"/>
              </a:rPr>
              <a:t>i</a:t>
            </a:r>
            <a:r>
              <a:rPr lang="en-US" sz="1400" dirty="0" smtClean="0">
                <a:sym typeface="Symbol"/>
              </a:rPr>
              <a:t>)</a:t>
            </a:r>
            <a:endParaRPr lang="en-US" sz="1400" baseline="30000" dirty="0" smtClean="0"/>
          </a:p>
        </p:txBody>
      </p:sp>
      <p:cxnSp>
        <p:nvCxnSpPr>
          <p:cNvPr id="101" name="Straight Arrow Connector 100"/>
          <p:cNvCxnSpPr/>
          <p:nvPr/>
        </p:nvCxnSpPr>
        <p:spPr>
          <a:xfrm>
            <a:off x="1187624" y="4539897"/>
            <a:ext cx="2736304" cy="0"/>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02" name="Text Box 7"/>
          <p:cNvSpPr txBox="1">
            <a:spLocks noChangeArrowheads="1"/>
          </p:cNvSpPr>
          <p:nvPr/>
        </p:nvSpPr>
        <p:spPr bwMode="auto">
          <a:xfrm>
            <a:off x="1700064" y="4201343"/>
            <a:ext cx="251189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(C</a:t>
            </a:r>
            <a:r>
              <a:rPr lang="en-US" sz="1600" baseline="-25000" dirty="0" smtClean="0">
                <a:sym typeface="Symbol"/>
              </a:rPr>
              <a:t>1</a:t>
            </a:r>
            <a:r>
              <a:rPr lang="en-US" sz="1600" dirty="0" smtClean="0">
                <a:sym typeface="Symbol"/>
              </a:rPr>
              <a:t>, t</a:t>
            </a:r>
            <a:r>
              <a:rPr lang="en-US" sz="1600" baseline="-25000" dirty="0" smtClean="0">
                <a:sym typeface="Symbol"/>
              </a:rPr>
              <a:t>1</a:t>
            </a:r>
            <a:r>
              <a:rPr lang="en-US" sz="1600" dirty="0" smtClean="0">
                <a:sym typeface="Symbol"/>
              </a:rPr>
              <a:t>), … (</a:t>
            </a:r>
            <a:r>
              <a:rPr lang="en-US" sz="1600" dirty="0" err="1" smtClean="0">
                <a:sym typeface="Symbol"/>
              </a:rPr>
              <a:t>C</a:t>
            </a:r>
            <a:r>
              <a:rPr lang="en-US" sz="1600" baseline="-25000" dirty="0" err="1" smtClean="0">
                <a:sym typeface="Symbol"/>
              </a:rPr>
              <a:t>q</a:t>
            </a:r>
            <a:r>
              <a:rPr lang="en-US" sz="1600" dirty="0" smtClean="0">
                <a:sym typeface="Symbol"/>
              </a:rPr>
              <a:t>, </a:t>
            </a:r>
            <a:r>
              <a:rPr lang="en-US" sz="1600" dirty="0" err="1" smtClean="0">
                <a:sym typeface="Symbol"/>
              </a:rPr>
              <a:t>t</a:t>
            </a:r>
            <a:r>
              <a:rPr lang="en-US" sz="1600" baseline="-25000" dirty="0" err="1" smtClean="0">
                <a:sym typeface="Symbol"/>
              </a:rPr>
              <a:t>q</a:t>
            </a:r>
            <a:r>
              <a:rPr lang="en-US" sz="1600" dirty="0" smtClean="0">
                <a:sym typeface="Symbol"/>
              </a:rPr>
              <a:t>)</a:t>
            </a:r>
            <a:endParaRPr lang="en-US" baseline="-25000" dirty="0" smtClean="0">
              <a:solidFill>
                <a:srgbClr val="0000FF"/>
              </a:solidFill>
            </a:endParaRPr>
          </a:p>
        </p:txBody>
      </p:sp>
      <p:cxnSp>
        <p:nvCxnSpPr>
          <p:cNvPr id="103" name="Straight Arrow Connector 102"/>
          <p:cNvCxnSpPr/>
          <p:nvPr/>
        </p:nvCxnSpPr>
        <p:spPr>
          <a:xfrm>
            <a:off x="1259632" y="4899937"/>
            <a:ext cx="2736304"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4" name="Text Box 7"/>
          <p:cNvSpPr txBox="1">
            <a:spLocks noChangeArrowheads="1"/>
          </p:cNvSpPr>
          <p:nvPr/>
        </p:nvSpPr>
        <p:spPr bwMode="auto">
          <a:xfrm>
            <a:off x="2212504" y="4561383"/>
            <a:ext cx="91933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m</a:t>
            </a:r>
            <a:r>
              <a:rPr lang="en-US" sz="1600" baseline="-25000" dirty="0" smtClean="0">
                <a:sym typeface="Symbol"/>
              </a:rPr>
              <a:t>0</a:t>
            </a:r>
            <a:r>
              <a:rPr lang="en-US" sz="1600" dirty="0" smtClean="0">
                <a:sym typeface="Symbol"/>
              </a:rPr>
              <a:t>, m</a:t>
            </a:r>
            <a:r>
              <a:rPr lang="en-US" sz="1600" baseline="-25000" dirty="0" smtClean="0">
                <a:sym typeface="Symbol"/>
              </a:rPr>
              <a:t>1</a:t>
            </a:r>
            <a:endParaRPr lang="en-US" baseline="-25000" dirty="0" smtClean="0">
              <a:solidFill>
                <a:srgbClr val="0000FF"/>
              </a:solidFill>
            </a:endParaRPr>
          </a:p>
        </p:txBody>
      </p:sp>
      <p:cxnSp>
        <p:nvCxnSpPr>
          <p:cNvPr id="105" name="Straight Arrow Connector 104"/>
          <p:cNvCxnSpPr/>
          <p:nvPr/>
        </p:nvCxnSpPr>
        <p:spPr>
          <a:xfrm>
            <a:off x="5004048" y="4921423"/>
            <a:ext cx="2736304"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6" name="Text Box 7"/>
          <p:cNvSpPr txBox="1">
            <a:spLocks noChangeArrowheads="1"/>
          </p:cNvSpPr>
          <p:nvPr/>
        </p:nvSpPr>
        <p:spPr bwMode="auto">
          <a:xfrm>
            <a:off x="5956920" y="4582869"/>
            <a:ext cx="91933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m</a:t>
            </a:r>
            <a:r>
              <a:rPr lang="en-US" sz="1600" baseline="-25000" dirty="0" smtClean="0">
                <a:sym typeface="Symbol"/>
              </a:rPr>
              <a:t>0</a:t>
            </a:r>
            <a:r>
              <a:rPr lang="en-US" sz="1600" dirty="0" smtClean="0">
                <a:sym typeface="Symbol"/>
              </a:rPr>
              <a:t>, m</a:t>
            </a:r>
            <a:r>
              <a:rPr lang="en-US" sz="1600" baseline="-25000" dirty="0" smtClean="0">
                <a:sym typeface="Symbol"/>
              </a:rPr>
              <a:t>1</a:t>
            </a:r>
            <a:endParaRPr lang="en-US" baseline="-25000" dirty="0" smtClean="0">
              <a:solidFill>
                <a:srgbClr val="0000FF"/>
              </a:solidFill>
            </a:endParaRPr>
          </a:p>
        </p:txBody>
      </p:sp>
      <p:cxnSp>
        <p:nvCxnSpPr>
          <p:cNvPr id="107" name="Straight Arrow Connector 106"/>
          <p:cNvCxnSpPr/>
          <p:nvPr/>
        </p:nvCxnSpPr>
        <p:spPr>
          <a:xfrm>
            <a:off x="5148064" y="5250686"/>
            <a:ext cx="2592288" cy="0"/>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08" name="Text Box 7"/>
          <p:cNvSpPr txBox="1">
            <a:spLocks noChangeArrowheads="1"/>
          </p:cNvSpPr>
          <p:nvPr/>
        </p:nvSpPr>
        <p:spPr bwMode="auto">
          <a:xfrm>
            <a:off x="5832140" y="4890646"/>
            <a:ext cx="2124236" cy="338554"/>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c*  </a:t>
            </a:r>
            <a:r>
              <a:rPr lang="en-US" sz="1600" dirty="0" err="1" smtClean="0">
                <a:sym typeface="Symbol"/>
              </a:rPr>
              <a:t>Enc</a:t>
            </a:r>
            <a:r>
              <a:rPr lang="en-US" sz="1600" baseline="-25000" dirty="0" err="1" smtClean="0">
                <a:sym typeface="Symbol"/>
              </a:rPr>
              <a:t>k</a:t>
            </a:r>
            <a:r>
              <a:rPr lang="en-US" sz="1600" baseline="-50000" dirty="0" err="1" smtClean="0">
                <a:sym typeface="Symbol"/>
              </a:rPr>
              <a:t>E</a:t>
            </a:r>
            <a:r>
              <a:rPr lang="en-US" sz="1600" dirty="0" smtClean="0">
                <a:sym typeface="Symbol"/>
              </a:rPr>
              <a:t>(</a:t>
            </a:r>
            <a:r>
              <a:rPr lang="en-US" sz="1600" dirty="0" err="1" smtClean="0">
                <a:sym typeface="Symbol"/>
              </a:rPr>
              <a:t>m</a:t>
            </a:r>
            <a:r>
              <a:rPr lang="en-US" sz="1600" baseline="-25000" dirty="0" err="1" smtClean="0">
                <a:sym typeface="Symbol"/>
              </a:rPr>
              <a:t>b</a:t>
            </a:r>
            <a:r>
              <a:rPr lang="en-US" sz="1600" dirty="0" smtClean="0">
                <a:sym typeface="Symbol"/>
              </a:rPr>
              <a:t>)</a:t>
            </a:r>
            <a:endParaRPr lang="en-US" sz="1600" baseline="30000" dirty="0" smtClean="0"/>
          </a:p>
        </p:txBody>
      </p:sp>
      <p:sp>
        <p:nvSpPr>
          <p:cNvPr id="109" name="Text Box 7"/>
          <p:cNvSpPr txBox="1">
            <a:spLocks noChangeArrowheads="1"/>
          </p:cNvSpPr>
          <p:nvPr/>
        </p:nvSpPr>
        <p:spPr bwMode="auto">
          <a:xfrm>
            <a:off x="3779912" y="5857527"/>
            <a:ext cx="1640628"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t*  </a:t>
            </a:r>
            <a:r>
              <a:rPr lang="en-US" sz="1400" dirty="0" err="1" smtClean="0">
                <a:sym typeface="Symbol"/>
              </a:rPr>
              <a:t>Mac</a:t>
            </a:r>
            <a:r>
              <a:rPr lang="en-US" sz="1400" baseline="-25000" dirty="0" err="1" smtClean="0">
                <a:sym typeface="Symbol"/>
              </a:rPr>
              <a:t>k</a:t>
            </a:r>
            <a:r>
              <a:rPr lang="en-US" sz="1400" baseline="-50000" dirty="0" err="1" smtClean="0">
                <a:sym typeface="Symbol"/>
              </a:rPr>
              <a:t>M</a:t>
            </a:r>
            <a:r>
              <a:rPr lang="en-US" sz="1400" dirty="0" smtClean="0">
                <a:sym typeface="Symbol"/>
              </a:rPr>
              <a:t>(c*)</a:t>
            </a:r>
            <a:endParaRPr lang="en-US" sz="1400" baseline="30000" dirty="0" smtClean="0"/>
          </a:p>
        </p:txBody>
      </p:sp>
      <p:cxnSp>
        <p:nvCxnSpPr>
          <p:cNvPr id="110" name="Straight Arrow Connector 109"/>
          <p:cNvCxnSpPr/>
          <p:nvPr/>
        </p:nvCxnSpPr>
        <p:spPr>
          <a:xfrm>
            <a:off x="1115616" y="5259977"/>
            <a:ext cx="2736304" cy="0"/>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1" name="Text Box 7"/>
          <p:cNvSpPr txBox="1">
            <a:spLocks noChangeArrowheads="1"/>
          </p:cNvSpPr>
          <p:nvPr/>
        </p:nvSpPr>
        <p:spPr bwMode="auto">
          <a:xfrm>
            <a:off x="2051720" y="4921423"/>
            <a:ext cx="179181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(c*, t*)</a:t>
            </a:r>
            <a:endParaRPr lang="en-US" baseline="-25000" dirty="0" smtClean="0">
              <a:solidFill>
                <a:srgbClr val="0000FF"/>
              </a:solidFill>
            </a:endParaRPr>
          </a:p>
        </p:txBody>
      </p:sp>
      <p:cxnSp>
        <p:nvCxnSpPr>
          <p:cNvPr id="112" name="Straight Arrow Connector 111"/>
          <p:cNvCxnSpPr/>
          <p:nvPr/>
        </p:nvCxnSpPr>
        <p:spPr>
          <a:xfrm>
            <a:off x="1043608" y="5569495"/>
            <a:ext cx="2736304"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3" name="Text Box 7"/>
          <p:cNvSpPr txBox="1">
            <a:spLocks noChangeArrowheads="1"/>
          </p:cNvSpPr>
          <p:nvPr/>
        </p:nvSpPr>
        <p:spPr bwMode="auto">
          <a:xfrm>
            <a:off x="1907704" y="5230941"/>
            <a:ext cx="1215752"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latin typeface="Gigi" pitchFamily="82" charset="0"/>
                <a:sym typeface="Symbol"/>
              </a:rPr>
              <a:t>M</a:t>
            </a:r>
            <a:r>
              <a:rPr lang="en-US" baseline="-25000" dirty="0" smtClean="0">
                <a:sym typeface="Symbol"/>
              </a:rPr>
              <a:t>1</a:t>
            </a:r>
            <a:r>
              <a:rPr lang="en-US" sz="1600" dirty="0" smtClean="0">
                <a:sym typeface="Symbol"/>
              </a:rPr>
              <a:t>, …, </a:t>
            </a:r>
            <a:r>
              <a:rPr lang="en-US" sz="1600" dirty="0" err="1" smtClean="0">
                <a:latin typeface="Gigi" pitchFamily="82" charset="0"/>
                <a:sym typeface="Symbol"/>
              </a:rPr>
              <a:t>M</a:t>
            </a:r>
            <a:r>
              <a:rPr lang="en-US" baseline="-25000" dirty="0" err="1" smtClean="0">
                <a:sym typeface="Symbol"/>
              </a:rPr>
              <a:t>q</a:t>
            </a:r>
            <a:endParaRPr lang="en-US" baseline="-25000" dirty="0" smtClean="0">
              <a:solidFill>
                <a:srgbClr val="0000FF"/>
              </a:solidFill>
            </a:endParaRPr>
          </a:p>
        </p:txBody>
      </p:sp>
      <p:cxnSp>
        <p:nvCxnSpPr>
          <p:cNvPr id="114" name="Straight Arrow Connector 113"/>
          <p:cNvCxnSpPr/>
          <p:nvPr/>
        </p:nvCxnSpPr>
        <p:spPr>
          <a:xfrm>
            <a:off x="1043608" y="5929535"/>
            <a:ext cx="2736304" cy="0"/>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5" name="Text Box 7"/>
          <p:cNvSpPr txBox="1">
            <a:spLocks noChangeArrowheads="1"/>
          </p:cNvSpPr>
          <p:nvPr/>
        </p:nvSpPr>
        <p:spPr bwMode="auto">
          <a:xfrm>
            <a:off x="1556048" y="5590981"/>
            <a:ext cx="251189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a:t>
            </a:r>
            <a:r>
              <a:rPr lang="en-US" sz="1600" dirty="0" smtClean="0">
                <a:latin typeface="Gigi" pitchFamily="82" charset="0"/>
                <a:sym typeface="Symbol"/>
              </a:rPr>
              <a:t>C</a:t>
            </a:r>
            <a:r>
              <a:rPr lang="en-US" sz="1600" baseline="-25000" dirty="0" smtClean="0">
                <a:sym typeface="Symbol"/>
              </a:rPr>
              <a:t>1</a:t>
            </a:r>
            <a:r>
              <a:rPr lang="en-US" sz="1600" dirty="0" smtClean="0">
                <a:sym typeface="Symbol"/>
              </a:rPr>
              <a:t>, </a:t>
            </a:r>
            <a:r>
              <a:rPr lang="en-US" sz="1600" dirty="0" smtClean="0">
                <a:latin typeface="Gigi" pitchFamily="82" charset="0"/>
                <a:sym typeface="Symbol"/>
              </a:rPr>
              <a:t>t</a:t>
            </a:r>
            <a:r>
              <a:rPr lang="en-US" sz="1600" baseline="-25000" dirty="0" smtClean="0">
                <a:sym typeface="Symbol"/>
              </a:rPr>
              <a:t>1</a:t>
            </a:r>
            <a:r>
              <a:rPr lang="en-US" sz="1600" dirty="0" smtClean="0">
                <a:sym typeface="Symbol"/>
              </a:rPr>
              <a:t>), … (</a:t>
            </a:r>
            <a:r>
              <a:rPr lang="en-US" sz="1600" dirty="0" err="1" smtClean="0">
                <a:latin typeface="Gigi" pitchFamily="82" charset="0"/>
                <a:sym typeface="Symbol"/>
              </a:rPr>
              <a:t>C</a:t>
            </a:r>
            <a:r>
              <a:rPr lang="en-US" sz="1600" baseline="-25000" dirty="0" err="1" smtClean="0">
                <a:sym typeface="Symbol"/>
              </a:rPr>
              <a:t>q</a:t>
            </a:r>
            <a:r>
              <a:rPr lang="en-US" sz="1600" dirty="0" smtClean="0">
                <a:sym typeface="Symbol"/>
              </a:rPr>
              <a:t>, </a:t>
            </a:r>
            <a:r>
              <a:rPr lang="en-US" sz="1600" dirty="0" err="1" smtClean="0">
                <a:latin typeface="Gigi" pitchFamily="82" charset="0"/>
                <a:sym typeface="Symbol"/>
              </a:rPr>
              <a:t>t</a:t>
            </a:r>
            <a:r>
              <a:rPr lang="en-US" sz="1600" baseline="-25000" dirty="0" err="1" smtClean="0">
                <a:sym typeface="Symbol"/>
              </a:rPr>
              <a:t>q</a:t>
            </a:r>
            <a:r>
              <a:rPr lang="en-US" sz="1600" dirty="0" smtClean="0">
                <a:sym typeface="Symbol"/>
              </a:rPr>
              <a:t>)</a:t>
            </a:r>
            <a:endParaRPr lang="en-US" baseline="-25000" dirty="0" smtClean="0">
              <a:solidFill>
                <a:srgbClr val="0000FF"/>
              </a:solidFill>
            </a:endParaRPr>
          </a:p>
        </p:txBody>
      </p:sp>
      <p:cxnSp>
        <p:nvCxnSpPr>
          <p:cNvPr id="116" name="Straight Arrow Connector 115"/>
          <p:cNvCxnSpPr/>
          <p:nvPr/>
        </p:nvCxnSpPr>
        <p:spPr>
          <a:xfrm>
            <a:off x="5148064" y="5548009"/>
            <a:ext cx="2736304"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7" name="Text Box 7"/>
          <p:cNvSpPr txBox="1">
            <a:spLocks noChangeArrowheads="1"/>
          </p:cNvSpPr>
          <p:nvPr/>
        </p:nvSpPr>
        <p:spPr bwMode="auto">
          <a:xfrm>
            <a:off x="6012160" y="5209455"/>
            <a:ext cx="1215752"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latin typeface="Gigi" pitchFamily="82" charset="0"/>
                <a:sym typeface="Symbol"/>
              </a:rPr>
              <a:t>M</a:t>
            </a:r>
            <a:r>
              <a:rPr lang="en-US" baseline="-25000" dirty="0" smtClean="0">
                <a:sym typeface="Symbol"/>
              </a:rPr>
              <a:t>1</a:t>
            </a:r>
            <a:r>
              <a:rPr lang="en-US" sz="1600" dirty="0" smtClean="0">
                <a:sym typeface="Symbol"/>
              </a:rPr>
              <a:t>, …, </a:t>
            </a:r>
            <a:r>
              <a:rPr lang="en-US" sz="1600" dirty="0" err="1" smtClean="0">
                <a:latin typeface="Gigi" pitchFamily="82" charset="0"/>
                <a:sym typeface="Symbol"/>
              </a:rPr>
              <a:t>M</a:t>
            </a:r>
            <a:r>
              <a:rPr lang="en-US" baseline="-25000" dirty="0" err="1" smtClean="0">
                <a:sym typeface="Symbol"/>
              </a:rPr>
              <a:t>q</a:t>
            </a:r>
            <a:endParaRPr lang="en-US" baseline="-25000" dirty="0" smtClean="0">
              <a:solidFill>
                <a:srgbClr val="0000FF"/>
              </a:solidFill>
            </a:endParaRPr>
          </a:p>
        </p:txBody>
      </p:sp>
      <p:cxnSp>
        <p:nvCxnSpPr>
          <p:cNvPr id="118" name="Straight Arrow Connector 117"/>
          <p:cNvCxnSpPr/>
          <p:nvPr/>
        </p:nvCxnSpPr>
        <p:spPr>
          <a:xfrm>
            <a:off x="5220072" y="5908049"/>
            <a:ext cx="2736304" cy="0"/>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9" name="Text Box 7"/>
          <p:cNvSpPr txBox="1">
            <a:spLocks noChangeArrowheads="1"/>
          </p:cNvSpPr>
          <p:nvPr/>
        </p:nvSpPr>
        <p:spPr bwMode="auto">
          <a:xfrm>
            <a:off x="6156176" y="5569495"/>
            <a:ext cx="1215752"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latin typeface="Gigi" pitchFamily="82" charset="0"/>
                <a:sym typeface="Symbol"/>
              </a:rPr>
              <a:t>C</a:t>
            </a:r>
            <a:r>
              <a:rPr lang="en-US" baseline="-25000" dirty="0" smtClean="0">
                <a:sym typeface="Symbol"/>
              </a:rPr>
              <a:t>1</a:t>
            </a:r>
            <a:r>
              <a:rPr lang="en-US" sz="1600" dirty="0" smtClean="0">
                <a:sym typeface="Symbol"/>
              </a:rPr>
              <a:t>, …, </a:t>
            </a:r>
            <a:r>
              <a:rPr lang="en-US" sz="1600" dirty="0" err="1" smtClean="0">
                <a:latin typeface="Gigi" pitchFamily="82" charset="0"/>
                <a:sym typeface="Symbol"/>
              </a:rPr>
              <a:t>C</a:t>
            </a:r>
            <a:r>
              <a:rPr lang="en-US" baseline="-25000" dirty="0" err="1" smtClean="0">
                <a:sym typeface="Symbol"/>
              </a:rPr>
              <a:t>q</a:t>
            </a:r>
            <a:endParaRPr lang="en-US" baseline="-25000" dirty="0" smtClean="0">
              <a:solidFill>
                <a:srgbClr val="0000FF"/>
              </a:solidFill>
            </a:endParaRPr>
          </a:p>
        </p:txBody>
      </p:sp>
      <p:sp>
        <p:nvSpPr>
          <p:cNvPr id="120" name="Text Box 7"/>
          <p:cNvSpPr txBox="1">
            <a:spLocks noChangeArrowheads="1"/>
          </p:cNvSpPr>
          <p:nvPr/>
        </p:nvSpPr>
        <p:spPr bwMode="auto">
          <a:xfrm>
            <a:off x="3779912" y="6237312"/>
            <a:ext cx="1640628" cy="307777"/>
          </a:xfrm>
          <a:prstGeom prst="rect">
            <a:avLst/>
          </a:prstGeom>
          <a:noFill/>
          <a:ln w="9525">
            <a:noFill/>
            <a:miter lim="800000"/>
            <a:headEnd/>
            <a:tailEnd/>
          </a:ln>
        </p:spPr>
        <p:txBody>
          <a:bodyPr wrap="square">
            <a:spAutoFit/>
          </a:bodyPr>
          <a:lstStyle/>
          <a:p>
            <a:pPr>
              <a:spcBef>
                <a:spcPct val="50000"/>
              </a:spcBef>
            </a:pPr>
            <a:r>
              <a:rPr lang="en-US" sz="1400" dirty="0" err="1" smtClean="0">
                <a:latin typeface="Gigi" pitchFamily="82" charset="0"/>
                <a:sym typeface="Symbol"/>
              </a:rPr>
              <a:t>t</a:t>
            </a:r>
            <a:r>
              <a:rPr lang="en-US" baseline="-25000" dirty="0" err="1" smtClean="0">
                <a:sym typeface="Symbol"/>
              </a:rPr>
              <a:t>i</a:t>
            </a:r>
            <a:r>
              <a:rPr lang="en-US" sz="1400" dirty="0" smtClean="0">
                <a:sym typeface="Symbol"/>
              </a:rPr>
              <a:t>  </a:t>
            </a:r>
            <a:r>
              <a:rPr lang="en-US" sz="1400" dirty="0" err="1" smtClean="0">
                <a:sym typeface="Symbol"/>
              </a:rPr>
              <a:t>Mac</a:t>
            </a:r>
            <a:r>
              <a:rPr lang="en-US" sz="1400" baseline="-25000" dirty="0" err="1" smtClean="0">
                <a:sym typeface="Symbol"/>
              </a:rPr>
              <a:t>k</a:t>
            </a:r>
            <a:r>
              <a:rPr lang="en-US" sz="1400" baseline="-50000" dirty="0" err="1" smtClean="0">
                <a:sym typeface="Symbol"/>
              </a:rPr>
              <a:t>M</a:t>
            </a:r>
            <a:r>
              <a:rPr lang="en-US" sz="1400" dirty="0" smtClean="0">
                <a:sym typeface="Symbol"/>
              </a:rPr>
              <a:t>(</a:t>
            </a:r>
            <a:r>
              <a:rPr lang="en-US" sz="1400" dirty="0" err="1" smtClean="0">
                <a:latin typeface="Gigi" pitchFamily="82" charset="0"/>
                <a:sym typeface="Symbol"/>
              </a:rPr>
              <a:t>C</a:t>
            </a:r>
            <a:r>
              <a:rPr lang="en-US" baseline="-25000" dirty="0" err="1" smtClean="0">
                <a:sym typeface="Symbol"/>
              </a:rPr>
              <a:t>i</a:t>
            </a:r>
            <a:r>
              <a:rPr lang="en-US" sz="1400" dirty="0" smtClean="0">
                <a:sym typeface="Symbol"/>
              </a:rPr>
              <a:t>)</a:t>
            </a:r>
            <a:endParaRPr lang="en-US" sz="1400" baseline="30000" dirty="0" smtClean="0"/>
          </a:p>
        </p:txBody>
      </p:sp>
      <p:cxnSp>
        <p:nvCxnSpPr>
          <p:cNvPr id="121" name="Straight Arrow Connector 120"/>
          <p:cNvCxnSpPr/>
          <p:nvPr/>
        </p:nvCxnSpPr>
        <p:spPr>
          <a:xfrm>
            <a:off x="1043608" y="6309320"/>
            <a:ext cx="2736304"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2" name="Text Box 7"/>
          <p:cNvSpPr txBox="1">
            <a:spLocks noChangeArrowheads="1"/>
          </p:cNvSpPr>
          <p:nvPr/>
        </p:nvSpPr>
        <p:spPr bwMode="auto">
          <a:xfrm>
            <a:off x="2267744" y="5970766"/>
            <a:ext cx="432048"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b’</a:t>
            </a:r>
            <a:endParaRPr lang="en-US" baseline="-25000" dirty="0" smtClean="0">
              <a:solidFill>
                <a:srgbClr val="0000FF"/>
              </a:solidFill>
            </a:endParaRPr>
          </a:p>
        </p:txBody>
      </p:sp>
      <p:cxnSp>
        <p:nvCxnSpPr>
          <p:cNvPr id="123" name="Straight Arrow Connector 122"/>
          <p:cNvCxnSpPr/>
          <p:nvPr/>
        </p:nvCxnSpPr>
        <p:spPr>
          <a:xfrm>
            <a:off x="5292080" y="6287834"/>
            <a:ext cx="2736304"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4" name="Text Box 7"/>
          <p:cNvSpPr txBox="1">
            <a:spLocks noChangeArrowheads="1"/>
          </p:cNvSpPr>
          <p:nvPr/>
        </p:nvSpPr>
        <p:spPr bwMode="auto">
          <a:xfrm>
            <a:off x="6516216" y="5949280"/>
            <a:ext cx="432048"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b’</a:t>
            </a:r>
            <a:endParaRPr lang="en-US" baseline="-25000" dirty="0" smtClean="0">
              <a:solidFill>
                <a:srgbClr val="0000FF"/>
              </a:solidFill>
            </a:endParaRPr>
          </a:p>
        </p:txBody>
      </p:sp>
      <p:sp>
        <p:nvSpPr>
          <p:cNvPr id="125" name="Text Box 7"/>
          <p:cNvSpPr txBox="1">
            <a:spLocks noChangeArrowheads="1"/>
          </p:cNvSpPr>
          <p:nvPr/>
        </p:nvSpPr>
        <p:spPr bwMode="auto">
          <a:xfrm>
            <a:off x="763960" y="6474822"/>
            <a:ext cx="29439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Non-negligible advantage</a:t>
            </a:r>
            <a:endParaRPr lang="en-US" baseline="-25000" dirty="0" smtClean="0">
              <a:solidFill>
                <a:srgbClr val="0000FF"/>
              </a:solidFill>
            </a:endParaRPr>
          </a:p>
        </p:txBody>
      </p:sp>
      <p:sp>
        <p:nvSpPr>
          <p:cNvPr id="126" name="Right Arrow 125"/>
          <p:cNvSpPr/>
          <p:nvPr/>
        </p:nvSpPr>
        <p:spPr>
          <a:xfrm>
            <a:off x="3419872" y="6552728"/>
            <a:ext cx="1656184" cy="2606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27" name="Text Box 7"/>
          <p:cNvSpPr txBox="1">
            <a:spLocks noChangeArrowheads="1"/>
          </p:cNvSpPr>
          <p:nvPr/>
        </p:nvSpPr>
        <p:spPr bwMode="auto">
          <a:xfrm>
            <a:off x="5300464" y="6474822"/>
            <a:ext cx="29439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Non-negligible advantage</a:t>
            </a:r>
            <a:endParaRPr lang="en-US" baseline="-25000" dirty="0" smtClean="0">
              <a:solidFill>
                <a:srgbClr val="0000FF"/>
              </a:solidFill>
            </a:endParaRPr>
          </a:p>
        </p:txBody>
      </p:sp>
    </p:spTree>
    <p:extLst>
      <p:ext uri="{BB962C8B-B14F-4D97-AF65-F5344CB8AC3E}">
        <p14:creationId xmlns:p14="http://schemas.microsoft.com/office/powerpoint/2010/main" val="25306548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linds(horizontal)">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3"/>
                                        </p:tgtEl>
                                        <p:attrNameLst>
                                          <p:attrName>style.visibility</p:attrName>
                                        </p:attrNameLst>
                                      </p:cBhvr>
                                      <p:to>
                                        <p:strVal val="visible"/>
                                      </p:to>
                                    </p:set>
                                    <p:animEffect transition="in" filter="blinds(horizontal)">
                                      <p:cBhvr>
                                        <p:cTn id="22" dur="500"/>
                                        <p:tgtEl>
                                          <p:spTgt spid="73"/>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6" presetClass="entr" presetSubtype="0" fill="hold" nodeType="clickEffect">
                                  <p:stCondLst>
                                    <p:cond delay="0"/>
                                  </p:stCondLst>
                                  <p:childTnLst>
                                    <p:set>
                                      <p:cBhvr>
                                        <p:cTn id="32" dur="1" fill="hold">
                                          <p:stCondLst>
                                            <p:cond delay="0"/>
                                          </p:stCondLst>
                                        </p:cTn>
                                        <p:tgtEl>
                                          <p:spTgt spid="74"/>
                                        </p:tgtEl>
                                        <p:attrNameLst>
                                          <p:attrName>style.visibility</p:attrName>
                                        </p:attrNameLst>
                                      </p:cBhvr>
                                      <p:to>
                                        <p:strVal val="visible"/>
                                      </p:to>
                                    </p:set>
                                    <p:animEffect transition="in" filter="wipe(down)">
                                      <p:cBhvr>
                                        <p:cTn id="33" dur="580">
                                          <p:stCondLst>
                                            <p:cond delay="0"/>
                                          </p:stCondLst>
                                        </p:cTn>
                                        <p:tgtEl>
                                          <p:spTgt spid="74"/>
                                        </p:tgtEl>
                                      </p:cBhvr>
                                    </p:animEffect>
                                    <p:anim calcmode="lin" valueType="num">
                                      <p:cBhvr>
                                        <p:cTn id="34" dur="1822" tmFilter="0,0; 0.14,0.36; 0.43,0.73; 0.71,0.91; 1.0,1.0">
                                          <p:stCondLst>
                                            <p:cond delay="0"/>
                                          </p:stCondLst>
                                        </p:cTn>
                                        <p:tgtEl>
                                          <p:spTgt spid="74"/>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74"/>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74"/>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74"/>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74"/>
                                        </p:tgtEl>
                                        <p:attrNameLst>
                                          <p:attrName>ppt_y</p:attrName>
                                        </p:attrNameLst>
                                      </p:cBhvr>
                                      <p:tavLst>
                                        <p:tav tm="0" fmla="#ppt_y-sin(pi*$)/81">
                                          <p:val>
                                            <p:fltVal val="0"/>
                                          </p:val>
                                        </p:tav>
                                        <p:tav tm="100000">
                                          <p:val>
                                            <p:fltVal val="1"/>
                                          </p:val>
                                        </p:tav>
                                      </p:tavLst>
                                    </p:anim>
                                    <p:animScale>
                                      <p:cBhvr>
                                        <p:cTn id="39" dur="26">
                                          <p:stCondLst>
                                            <p:cond delay="650"/>
                                          </p:stCondLst>
                                        </p:cTn>
                                        <p:tgtEl>
                                          <p:spTgt spid="74"/>
                                        </p:tgtEl>
                                      </p:cBhvr>
                                      <p:to x="100000" y="60000"/>
                                    </p:animScale>
                                    <p:animScale>
                                      <p:cBhvr>
                                        <p:cTn id="40" dur="166" decel="50000">
                                          <p:stCondLst>
                                            <p:cond delay="676"/>
                                          </p:stCondLst>
                                        </p:cTn>
                                        <p:tgtEl>
                                          <p:spTgt spid="74"/>
                                        </p:tgtEl>
                                      </p:cBhvr>
                                      <p:to x="100000" y="100000"/>
                                    </p:animScale>
                                    <p:animScale>
                                      <p:cBhvr>
                                        <p:cTn id="41" dur="26">
                                          <p:stCondLst>
                                            <p:cond delay="1312"/>
                                          </p:stCondLst>
                                        </p:cTn>
                                        <p:tgtEl>
                                          <p:spTgt spid="74"/>
                                        </p:tgtEl>
                                      </p:cBhvr>
                                      <p:to x="100000" y="80000"/>
                                    </p:animScale>
                                    <p:animScale>
                                      <p:cBhvr>
                                        <p:cTn id="42" dur="166" decel="50000">
                                          <p:stCondLst>
                                            <p:cond delay="1338"/>
                                          </p:stCondLst>
                                        </p:cTn>
                                        <p:tgtEl>
                                          <p:spTgt spid="74"/>
                                        </p:tgtEl>
                                      </p:cBhvr>
                                      <p:to x="100000" y="100000"/>
                                    </p:animScale>
                                    <p:animScale>
                                      <p:cBhvr>
                                        <p:cTn id="43" dur="26">
                                          <p:stCondLst>
                                            <p:cond delay="1642"/>
                                          </p:stCondLst>
                                        </p:cTn>
                                        <p:tgtEl>
                                          <p:spTgt spid="74"/>
                                        </p:tgtEl>
                                      </p:cBhvr>
                                      <p:to x="100000" y="90000"/>
                                    </p:animScale>
                                    <p:animScale>
                                      <p:cBhvr>
                                        <p:cTn id="44" dur="166" decel="50000">
                                          <p:stCondLst>
                                            <p:cond delay="1668"/>
                                          </p:stCondLst>
                                        </p:cTn>
                                        <p:tgtEl>
                                          <p:spTgt spid="74"/>
                                        </p:tgtEl>
                                      </p:cBhvr>
                                      <p:to x="100000" y="100000"/>
                                    </p:animScale>
                                    <p:animScale>
                                      <p:cBhvr>
                                        <p:cTn id="45" dur="26">
                                          <p:stCondLst>
                                            <p:cond delay="1808"/>
                                          </p:stCondLst>
                                        </p:cTn>
                                        <p:tgtEl>
                                          <p:spTgt spid="74"/>
                                        </p:tgtEl>
                                      </p:cBhvr>
                                      <p:to x="100000" y="95000"/>
                                    </p:animScale>
                                    <p:animScale>
                                      <p:cBhvr>
                                        <p:cTn id="46" dur="166" decel="50000">
                                          <p:stCondLst>
                                            <p:cond delay="1834"/>
                                          </p:stCondLst>
                                        </p:cTn>
                                        <p:tgtEl>
                                          <p:spTgt spid="74"/>
                                        </p:tgtEl>
                                      </p:cBhvr>
                                      <p:to x="100000" y="100000"/>
                                    </p:animScale>
                                  </p:childTnLst>
                                </p:cTn>
                              </p:par>
                              <p:par>
                                <p:cTn id="47" presetID="26" presetClass="entr" presetSubtype="0" fill="hold" nodeType="withEffect">
                                  <p:stCondLst>
                                    <p:cond delay="0"/>
                                  </p:stCondLst>
                                  <p:childTnLst>
                                    <p:set>
                                      <p:cBhvr>
                                        <p:cTn id="48" dur="1" fill="hold">
                                          <p:stCondLst>
                                            <p:cond delay="0"/>
                                          </p:stCondLst>
                                        </p:cTn>
                                        <p:tgtEl>
                                          <p:spTgt spid="80"/>
                                        </p:tgtEl>
                                        <p:attrNameLst>
                                          <p:attrName>style.visibility</p:attrName>
                                        </p:attrNameLst>
                                      </p:cBhvr>
                                      <p:to>
                                        <p:strVal val="visible"/>
                                      </p:to>
                                    </p:set>
                                    <p:animEffect transition="in" filter="wipe(down)">
                                      <p:cBhvr>
                                        <p:cTn id="49" dur="580">
                                          <p:stCondLst>
                                            <p:cond delay="0"/>
                                          </p:stCondLst>
                                        </p:cTn>
                                        <p:tgtEl>
                                          <p:spTgt spid="80"/>
                                        </p:tgtEl>
                                      </p:cBhvr>
                                    </p:animEffect>
                                    <p:anim calcmode="lin" valueType="num">
                                      <p:cBhvr>
                                        <p:cTn id="50" dur="1822" tmFilter="0,0; 0.14,0.36; 0.43,0.73; 0.71,0.91; 1.0,1.0">
                                          <p:stCondLst>
                                            <p:cond delay="0"/>
                                          </p:stCondLst>
                                        </p:cTn>
                                        <p:tgtEl>
                                          <p:spTgt spid="80"/>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80"/>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80"/>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80"/>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80"/>
                                        </p:tgtEl>
                                        <p:attrNameLst>
                                          <p:attrName>ppt_y</p:attrName>
                                        </p:attrNameLst>
                                      </p:cBhvr>
                                      <p:tavLst>
                                        <p:tav tm="0" fmla="#ppt_y-sin(pi*$)/81">
                                          <p:val>
                                            <p:fltVal val="0"/>
                                          </p:val>
                                        </p:tav>
                                        <p:tav tm="100000">
                                          <p:val>
                                            <p:fltVal val="1"/>
                                          </p:val>
                                        </p:tav>
                                      </p:tavLst>
                                    </p:anim>
                                    <p:animScale>
                                      <p:cBhvr>
                                        <p:cTn id="55" dur="26">
                                          <p:stCondLst>
                                            <p:cond delay="650"/>
                                          </p:stCondLst>
                                        </p:cTn>
                                        <p:tgtEl>
                                          <p:spTgt spid="80"/>
                                        </p:tgtEl>
                                      </p:cBhvr>
                                      <p:to x="100000" y="60000"/>
                                    </p:animScale>
                                    <p:animScale>
                                      <p:cBhvr>
                                        <p:cTn id="56" dur="166" decel="50000">
                                          <p:stCondLst>
                                            <p:cond delay="676"/>
                                          </p:stCondLst>
                                        </p:cTn>
                                        <p:tgtEl>
                                          <p:spTgt spid="80"/>
                                        </p:tgtEl>
                                      </p:cBhvr>
                                      <p:to x="100000" y="100000"/>
                                    </p:animScale>
                                    <p:animScale>
                                      <p:cBhvr>
                                        <p:cTn id="57" dur="26">
                                          <p:stCondLst>
                                            <p:cond delay="1312"/>
                                          </p:stCondLst>
                                        </p:cTn>
                                        <p:tgtEl>
                                          <p:spTgt spid="80"/>
                                        </p:tgtEl>
                                      </p:cBhvr>
                                      <p:to x="100000" y="80000"/>
                                    </p:animScale>
                                    <p:animScale>
                                      <p:cBhvr>
                                        <p:cTn id="58" dur="166" decel="50000">
                                          <p:stCondLst>
                                            <p:cond delay="1338"/>
                                          </p:stCondLst>
                                        </p:cTn>
                                        <p:tgtEl>
                                          <p:spTgt spid="80"/>
                                        </p:tgtEl>
                                      </p:cBhvr>
                                      <p:to x="100000" y="100000"/>
                                    </p:animScale>
                                    <p:animScale>
                                      <p:cBhvr>
                                        <p:cTn id="59" dur="26">
                                          <p:stCondLst>
                                            <p:cond delay="1642"/>
                                          </p:stCondLst>
                                        </p:cTn>
                                        <p:tgtEl>
                                          <p:spTgt spid="80"/>
                                        </p:tgtEl>
                                      </p:cBhvr>
                                      <p:to x="100000" y="90000"/>
                                    </p:animScale>
                                    <p:animScale>
                                      <p:cBhvr>
                                        <p:cTn id="60" dur="166" decel="50000">
                                          <p:stCondLst>
                                            <p:cond delay="1668"/>
                                          </p:stCondLst>
                                        </p:cTn>
                                        <p:tgtEl>
                                          <p:spTgt spid="80"/>
                                        </p:tgtEl>
                                      </p:cBhvr>
                                      <p:to x="100000" y="100000"/>
                                    </p:animScale>
                                    <p:animScale>
                                      <p:cBhvr>
                                        <p:cTn id="61" dur="26">
                                          <p:stCondLst>
                                            <p:cond delay="1808"/>
                                          </p:stCondLst>
                                        </p:cTn>
                                        <p:tgtEl>
                                          <p:spTgt spid="80"/>
                                        </p:tgtEl>
                                      </p:cBhvr>
                                      <p:to x="100000" y="95000"/>
                                    </p:animScale>
                                    <p:animScale>
                                      <p:cBhvr>
                                        <p:cTn id="62" dur="166" decel="50000">
                                          <p:stCondLst>
                                            <p:cond delay="1834"/>
                                          </p:stCondLst>
                                        </p:cTn>
                                        <p:tgtEl>
                                          <p:spTgt spid="80"/>
                                        </p:tgtEl>
                                      </p:cBhvr>
                                      <p:to x="100000" y="100000"/>
                                    </p:animScale>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7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85"/>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88"/>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92"/>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93"/>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94"/>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95"/>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97"/>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96"/>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99"/>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98"/>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100"/>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nodeType="clickEffect">
                                  <p:stCondLst>
                                    <p:cond delay="0"/>
                                  </p:stCondLst>
                                  <p:childTnLst>
                                    <p:set>
                                      <p:cBhvr>
                                        <p:cTn id="104" dur="1" fill="hold">
                                          <p:stCondLst>
                                            <p:cond delay="0"/>
                                          </p:stCondLst>
                                        </p:cTn>
                                        <p:tgtEl>
                                          <p:spTgt spid="101"/>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102"/>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nodeType="clickEffect">
                                  <p:stCondLst>
                                    <p:cond delay="0"/>
                                  </p:stCondLst>
                                  <p:childTnLst>
                                    <p:set>
                                      <p:cBhvr>
                                        <p:cTn id="110" dur="1" fill="hold">
                                          <p:stCondLst>
                                            <p:cond delay="0"/>
                                          </p:stCondLst>
                                        </p:cTn>
                                        <p:tgtEl>
                                          <p:spTgt spid="103"/>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104"/>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ntr" presetSubtype="0" fill="hold" nodeType="clickEffect">
                                  <p:stCondLst>
                                    <p:cond delay="0"/>
                                  </p:stCondLst>
                                  <p:childTnLst>
                                    <p:set>
                                      <p:cBhvr>
                                        <p:cTn id="116" dur="1" fill="hold">
                                          <p:stCondLst>
                                            <p:cond delay="0"/>
                                          </p:stCondLst>
                                        </p:cTn>
                                        <p:tgtEl>
                                          <p:spTgt spid="105"/>
                                        </p:tgtEl>
                                        <p:attrNameLst>
                                          <p:attrName>style.visibility</p:attrName>
                                        </p:attrNameLst>
                                      </p:cBhvr>
                                      <p:to>
                                        <p:strVal val="visible"/>
                                      </p:to>
                                    </p:set>
                                  </p:childTnLst>
                                </p:cTn>
                              </p:par>
                              <p:par>
                                <p:cTn id="117" presetID="1" presetClass="entr" presetSubtype="0" fill="hold" grpId="0" nodeType="withEffect">
                                  <p:stCondLst>
                                    <p:cond delay="0"/>
                                  </p:stCondLst>
                                  <p:childTnLst>
                                    <p:set>
                                      <p:cBhvr>
                                        <p:cTn id="118" dur="1" fill="hold">
                                          <p:stCondLst>
                                            <p:cond delay="0"/>
                                          </p:stCondLst>
                                        </p:cTn>
                                        <p:tgtEl>
                                          <p:spTgt spid="106"/>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nodeType="clickEffect">
                                  <p:stCondLst>
                                    <p:cond delay="0"/>
                                  </p:stCondLst>
                                  <p:childTnLst>
                                    <p:set>
                                      <p:cBhvr>
                                        <p:cTn id="122" dur="1" fill="hold">
                                          <p:stCondLst>
                                            <p:cond delay="0"/>
                                          </p:stCondLst>
                                        </p:cTn>
                                        <p:tgtEl>
                                          <p:spTgt spid="107"/>
                                        </p:tgtEl>
                                        <p:attrNameLst>
                                          <p:attrName>style.visibility</p:attrName>
                                        </p:attrNameLst>
                                      </p:cBhvr>
                                      <p:to>
                                        <p:strVal val="visible"/>
                                      </p:to>
                                    </p:set>
                                  </p:childTnLst>
                                </p:cTn>
                              </p:par>
                              <p:par>
                                <p:cTn id="123" presetID="1" presetClass="entr" presetSubtype="0" fill="hold" grpId="0" nodeType="withEffect">
                                  <p:stCondLst>
                                    <p:cond delay="0"/>
                                  </p:stCondLst>
                                  <p:childTnLst>
                                    <p:set>
                                      <p:cBhvr>
                                        <p:cTn id="124" dur="1" fill="hold">
                                          <p:stCondLst>
                                            <p:cond delay="0"/>
                                          </p:stCondLst>
                                        </p:cTn>
                                        <p:tgtEl>
                                          <p:spTgt spid="108"/>
                                        </p:tgtEl>
                                        <p:attrNameLst>
                                          <p:attrName>style.visibility</p:attrName>
                                        </p:attrNameLst>
                                      </p:cBhvr>
                                      <p:to>
                                        <p:strVal val="visible"/>
                                      </p:to>
                                    </p:set>
                                  </p:childTnLst>
                                </p:cTn>
                              </p:par>
                            </p:childTnLst>
                          </p:cTn>
                        </p:par>
                      </p:childTnLst>
                    </p:cTn>
                  </p:par>
                  <p:par>
                    <p:cTn id="125" fill="hold">
                      <p:stCondLst>
                        <p:cond delay="indefinite"/>
                      </p:stCondLst>
                      <p:childTnLst>
                        <p:par>
                          <p:cTn id="126" fill="hold">
                            <p:stCondLst>
                              <p:cond delay="0"/>
                            </p:stCondLst>
                            <p:childTnLst>
                              <p:par>
                                <p:cTn id="127" presetID="1" presetClass="entr" presetSubtype="0" fill="hold" grpId="0" nodeType="clickEffect">
                                  <p:stCondLst>
                                    <p:cond delay="0"/>
                                  </p:stCondLst>
                                  <p:childTnLst>
                                    <p:set>
                                      <p:cBhvr>
                                        <p:cTn id="128" dur="1" fill="hold">
                                          <p:stCondLst>
                                            <p:cond delay="0"/>
                                          </p:stCondLst>
                                        </p:cTn>
                                        <p:tgtEl>
                                          <p:spTgt spid="109"/>
                                        </p:tgtEl>
                                        <p:attrNameLst>
                                          <p:attrName>style.visibility</p:attrName>
                                        </p:attrNameLst>
                                      </p:cBhvr>
                                      <p:to>
                                        <p:strVal val="visible"/>
                                      </p:to>
                                    </p:set>
                                  </p:childTnLst>
                                </p:cTn>
                              </p:par>
                            </p:childTnLst>
                          </p:cTn>
                        </p:par>
                      </p:childTnLst>
                    </p:cTn>
                  </p:par>
                  <p:par>
                    <p:cTn id="129" fill="hold">
                      <p:stCondLst>
                        <p:cond delay="indefinite"/>
                      </p:stCondLst>
                      <p:childTnLst>
                        <p:par>
                          <p:cTn id="130" fill="hold">
                            <p:stCondLst>
                              <p:cond delay="0"/>
                            </p:stCondLst>
                            <p:childTnLst>
                              <p:par>
                                <p:cTn id="131" presetID="1" presetClass="entr" presetSubtype="0" fill="hold" nodeType="clickEffect">
                                  <p:stCondLst>
                                    <p:cond delay="0"/>
                                  </p:stCondLst>
                                  <p:childTnLst>
                                    <p:set>
                                      <p:cBhvr>
                                        <p:cTn id="132" dur="1" fill="hold">
                                          <p:stCondLst>
                                            <p:cond delay="0"/>
                                          </p:stCondLst>
                                        </p:cTn>
                                        <p:tgtEl>
                                          <p:spTgt spid="110"/>
                                        </p:tgtEl>
                                        <p:attrNameLst>
                                          <p:attrName>style.visibility</p:attrName>
                                        </p:attrNameLst>
                                      </p:cBhvr>
                                      <p:to>
                                        <p:strVal val="visible"/>
                                      </p:to>
                                    </p:set>
                                  </p:childTnLst>
                                </p:cTn>
                              </p:par>
                              <p:par>
                                <p:cTn id="133" presetID="1" presetClass="entr" presetSubtype="0" fill="hold" grpId="0" nodeType="withEffect">
                                  <p:stCondLst>
                                    <p:cond delay="0"/>
                                  </p:stCondLst>
                                  <p:childTnLst>
                                    <p:set>
                                      <p:cBhvr>
                                        <p:cTn id="134" dur="1" fill="hold">
                                          <p:stCondLst>
                                            <p:cond delay="0"/>
                                          </p:stCondLst>
                                        </p:cTn>
                                        <p:tgtEl>
                                          <p:spTgt spid="111"/>
                                        </p:tgtEl>
                                        <p:attrNameLst>
                                          <p:attrName>style.visibility</p:attrName>
                                        </p:attrNameLst>
                                      </p:cBhvr>
                                      <p:to>
                                        <p:strVal val="visible"/>
                                      </p:to>
                                    </p:set>
                                  </p:childTnLst>
                                </p:cTn>
                              </p:par>
                            </p:childTnLst>
                          </p:cTn>
                        </p:par>
                      </p:childTnLst>
                    </p:cTn>
                  </p:par>
                  <p:par>
                    <p:cTn id="135" fill="hold">
                      <p:stCondLst>
                        <p:cond delay="indefinite"/>
                      </p:stCondLst>
                      <p:childTnLst>
                        <p:par>
                          <p:cTn id="136" fill="hold">
                            <p:stCondLst>
                              <p:cond delay="0"/>
                            </p:stCondLst>
                            <p:childTnLst>
                              <p:par>
                                <p:cTn id="137" presetID="1" presetClass="entr" presetSubtype="0" fill="hold" nodeType="clickEffect">
                                  <p:stCondLst>
                                    <p:cond delay="0"/>
                                  </p:stCondLst>
                                  <p:childTnLst>
                                    <p:set>
                                      <p:cBhvr>
                                        <p:cTn id="138" dur="1" fill="hold">
                                          <p:stCondLst>
                                            <p:cond delay="0"/>
                                          </p:stCondLst>
                                        </p:cTn>
                                        <p:tgtEl>
                                          <p:spTgt spid="112"/>
                                        </p:tgtEl>
                                        <p:attrNameLst>
                                          <p:attrName>style.visibility</p:attrName>
                                        </p:attrNameLst>
                                      </p:cBhvr>
                                      <p:to>
                                        <p:strVal val="visible"/>
                                      </p:to>
                                    </p:set>
                                  </p:childTnLst>
                                </p:cTn>
                              </p:par>
                              <p:par>
                                <p:cTn id="139" presetID="1" presetClass="entr" presetSubtype="0" fill="hold" grpId="0" nodeType="withEffect">
                                  <p:stCondLst>
                                    <p:cond delay="0"/>
                                  </p:stCondLst>
                                  <p:childTnLst>
                                    <p:set>
                                      <p:cBhvr>
                                        <p:cTn id="140" dur="1" fill="hold">
                                          <p:stCondLst>
                                            <p:cond delay="0"/>
                                          </p:stCondLst>
                                        </p:cTn>
                                        <p:tgtEl>
                                          <p:spTgt spid="113"/>
                                        </p:tgtEl>
                                        <p:attrNameLst>
                                          <p:attrName>style.visibility</p:attrName>
                                        </p:attrNameLst>
                                      </p:cBhvr>
                                      <p:to>
                                        <p:strVal val="visible"/>
                                      </p:to>
                                    </p:set>
                                  </p:childTnLst>
                                </p:cTn>
                              </p:par>
                            </p:childTnLst>
                          </p:cTn>
                        </p:par>
                      </p:childTnLst>
                    </p:cTn>
                  </p:par>
                  <p:par>
                    <p:cTn id="141" fill="hold">
                      <p:stCondLst>
                        <p:cond delay="indefinite"/>
                      </p:stCondLst>
                      <p:childTnLst>
                        <p:par>
                          <p:cTn id="142" fill="hold">
                            <p:stCondLst>
                              <p:cond delay="0"/>
                            </p:stCondLst>
                            <p:childTnLst>
                              <p:par>
                                <p:cTn id="143" presetID="1" presetClass="entr" presetSubtype="0" fill="hold" nodeType="clickEffect">
                                  <p:stCondLst>
                                    <p:cond delay="0"/>
                                  </p:stCondLst>
                                  <p:childTnLst>
                                    <p:set>
                                      <p:cBhvr>
                                        <p:cTn id="144" dur="1" fill="hold">
                                          <p:stCondLst>
                                            <p:cond delay="0"/>
                                          </p:stCondLst>
                                        </p:cTn>
                                        <p:tgtEl>
                                          <p:spTgt spid="116"/>
                                        </p:tgtEl>
                                        <p:attrNameLst>
                                          <p:attrName>style.visibility</p:attrName>
                                        </p:attrNameLst>
                                      </p:cBhvr>
                                      <p:to>
                                        <p:strVal val="visible"/>
                                      </p:to>
                                    </p:set>
                                  </p:childTnLst>
                                </p:cTn>
                              </p:par>
                              <p:par>
                                <p:cTn id="145" presetID="1" presetClass="entr" presetSubtype="0" fill="hold" grpId="0" nodeType="withEffect">
                                  <p:stCondLst>
                                    <p:cond delay="0"/>
                                  </p:stCondLst>
                                  <p:childTnLst>
                                    <p:set>
                                      <p:cBhvr>
                                        <p:cTn id="146" dur="1" fill="hold">
                                          <p:stCondLst>
                                            <p:cond delay="0"/>
                                          </p:stCondLst>
                                        </p:cTn>
                                        <p:tgtEl>
                                          <p:spTgt spid="117"/>
                                        </p:tgtEl>
                                        <p:attrNameLst>
                                          <p:attrName>style.visibility</p:attrName>
                                        </p:attrNameLst>
                                      </p:cBhvr>
                                      <p:to>
                                        <p:strVal val="visible"/>
                                      </p:to>
                                    </p:set>
                                  </p:childTnLst>
                                </p:cTn>
                              </p:par>
                            </p:childTnLst>
                          </p:cTn>
                        </p:par>
                      </p:childTnLst>
                    </p:cTn>
                  </p:par>
                  <p:par>
                    <p:cTn id="147" fill="hold">
                      <p:stCondLst>
                        <p:cond delay="indefinite"/>
                      </p:stCondLst>
                      <p:childTnLst>
                        <p:par>
                          <p:cTn id="148" fill="hold">
                            <p:stCondLst>
                              <p:cond delay="0"/>
                            </p:stCondLst>
                            <p:childTnLst>
                              <p:par>
                                <p:cTn id="149" presetID="1" presetClass="entr" presetSubtype="0" fill="hold" grpId="0" nodeType="clickEffect">
                                  <p:stCondLst>
                                    <p:cond delay="0"/>
                                  </p:stCondLst>
                                  <p:childTnLst>
                                    <p:set>
                                      <p:cBhvr>
                                        <p:cTn id="150" dur="1" fill="hold">
                                          <p:stCondLst>
                                            <p:cond delay="0"/>
                                          </p:stCondLst>
                                        </p:cTn>
                                        <p:tgtEl>
                                          <p:spTgt spid="119"/>
                                        </p:tgtEl>
                                        <p:attrNameLst>
                                          <p:attrName>style.visibility</p:attrName>
                                        </p:attrNameLst>
                                      </p:cBhvr>
                                      <p:to>
                                        <p:strVal val="visible"/>
                                      </p:to>
                                    </p:set>
                                  </p:childTnLst>
                                </p:cTn>
                              </p:par>
                              <p:par>
                                <p:cTn id="151" presetID="1" presetClass="entr" presetSubtype="0" fill="hold" nodeType="withEffect">
                                  <p:stCondLst>
                                    <p:cond delay="0"/>
                                  </p:stCondLst>
                                  <p:childTnLst>
                                    <p:set>
                                      <p:cBhvr>
                                        <p:cTn id="152" dur="1" fill="hold">
                                          <p:stCondLst>
                                            <p:cond delay="0"/>
                                          </p:stCondLst>
                                        </p:cTn>
                                        <p:tgtEl>
                                          <p:spTgt spid="118"/>
                                        </p:tgtEl>
                                        <p:attrNameLst>
                                          <p:attrName>style.visibility</p:attrName>
                                        </p:attrNameLst>
                                      </p:cBhvr>
                                      <p:to>
                                        <p:strVal val="visible"/>
                                      </p:to>
                                    </p:set>
                                  </p:childTnLst>
                                </p:cTn>
                              </p:par>
                            </p:childTnLst>
                          </p:cTn>
                        </p:par>
                      </p:childTnLst>
                    </p:cTn>
                  </p:par>
                  <p:par>
                    <p:cTn id="153" fill="hold">
                      <p:stCondLst>
                        <p:cond delay="indefinite"/>
                      </p:stCondLst>
                      <p:childTnLst>
                        <p:par>
                          <p:cTn id="154" fill="hold">
                            <p:stCondLst>
                              <p:cond delay="0"/>
                            </p:stCondLst>
                            <p:childTnLst>
                              <p:par>
                                <p:cTn id="155" presetID="1" presetClass="entr" presetSubtype="0" fill="hold" grpId="0" nodeType="clickEffect">
                                  <p:stCondLst>
                                    <p:cond delay="0"/>
                                  </p:stCondLst>
                                  <p:childTnLst>
                                    <p:set>
                                      <p:cBhvr>
                                        <p:cTn id="156" dur="1" fill="hold">
                                          <p:stCondLst>
                                            <p:cond delay="0"/>
                                          </p:stCondLst>
                                        </p:cTn>
                                        <p:tgtEl>
                                          <p:spTgt spid="120"/>
                                        </p:tgtEl>
                                        <p:attrNameLst>
                                          <p:attrName>style.visibility</p:attrName>
                                        </p:attrNameLst>
                                      </p:cBhvr>
                                      <p:to>
                                        <p:strVal val="visible"/>
                                      </p:to>
                                    </p:set>
                                  </p:childTnLst>
                                </p:cTn>
                              </p:par>
                            </p:childTnLst>
                          </p:cTn>
                        </p:par>
                      </p:childTnLst>
                    </p:cTn>
                  </p:par>
                  <p:par>
                    <p:cTn id="157" fill="hold">
                      <p:stCondLst>
                        <p:cond delay="indefinite"/>
                      </p:stCondLst>
                      <p:childTnLst>
                        <p:par>
                          <p:cTn id="158" fill="hold">
                            <p:stCondLst>
                              <p:cond delay="0"/>
                            </p:stCondLst>
                            <p:childTnLst>
                              <p:par>
                                <p:cTn id="159" presetID="1" presetClass="entr" presetSubtype="0" fill="hold" nodeType="clickEffect">
                                  <p:stCondLst>
                                    <p:cond delay="0"/>
                                  </p:stCondLst>
                                  <p:childTnLst>
                                    <p:set>
                                      <p:cBhvr>
                                        <p:cTn id="160" dur="1" fill="hold">
                                          <p:stCondLst>
                                            <p:cond delay="0"/>
                                          </p:stCondLst>
                                        </p:cTn>
                                        <p:tgtEl>
                                          <p:spTgt spid="114"/>
                                        </p:tgtEl>
                                        <p:attrNameLst>
                                          <p:attrName>style.visibility</p:attrName>
                                        </p:attrNameLst>
                                      </p:cBhvr>
                                      <p:to>
                                        <p:strVal val="visible"/>
                                      </p:to>
                                    </p:set>
                                  </p:childTnLst>
                                </p:cTn>
                              </p:par>
                              <p:par>
                                <p:cTn id="161" presetID="1" presetClass="entr" presetSubtype="0" fill="hold" grpId="0" nodeType="withEffect">
                                  <p:stCondLst>
                                    <p:cond delay="0"/>
                                  </p:stCondLst>
                                  <p:childTnLst>
                                    <p:set>
                                      <p:cBhvr>
                                        <p:cTn id="162" dur="1" fill="hold">
                                          <p:stCondLst>
                                            <p:cond delay="0"/>
                                          </p:stCondLst>
                                        </p:cTn>
                                        <p:tgtEl>
                                          <p:spTgt spid="115"/>
                                        </p:tgtEl>
                                        <p:attrNameLst>
                                          <p:attrName>style.visibility</p:attrName>
                                        </p:attrNameLst>
                                      </p:cBhvr>
                                      <p:to>
                                        <p:strVal val="visible"/>
                                      </p:to>
                                    </p:set>
                                  </p:childTnLst>
                                </p:cTn>
                              </p:par>
                            </p:childTnLst>
                          </p:cTn>
                        </p:par>
                      </p:childTnLst>
                    </p:cTn>
                  </p:par>
                  <p:par>
                    <p:cTn id="163" fill="hold">
                      <p:stCondLst>
                        <p:cond delay="indefinite"/>
                      </p:stCondLst>
                      <p:childTnLst>
                        <p:par>
                          <p:cTn id="164" fill="hold">
                            <p:stCondLst>
                              <p:cond delay="0"/>
                            </p:stCondLst>
                            <p:childTnLst>
                              <p:par>
                                <p:cTn id="165" presetID="1" presetClass="entr" presetSubtype="0" fill="hold" nodeType="clickEffect">
                                  <p:stCondLst>
                                    <p:cond delay="0"/>
                                  </p:stCondLst>
                                  <p:childTnLst>
                                    <p:set>
                                      <p:cBhvr>
                                        <p:cTn id="166" dur="1" fill="hold">
                                          <p:stCondLst>
                                            <p:cond delay="0"/>
                                          </p:stCondLst>
                                        </p:cTn>
                                        <p:tgtEl>
                                          <p:spTgt spid="121"/>
                                        </p:tgtEl>
                                        <p:attrNameLst>
                                          <p:attrName>style.visibility</p:attrName>
                                        </p:attrNameLst>
                                      </p:cBhvr>
                                      <p:to>
                                        <p:strVal val="visible"/>
                                      </p:to>
                                    </p:set>
                                  </p:childTnLst>
                                </p:cTn>
                              </p:par>
                              <p:par>
                                <p:cTn id="167" presetID="1" presetClass="entr" presetSubtype="0" fill="hold" grpId="0" nodeType="withEffect">
                                  <p:stCondLst>
                                    <p:cond delay="0"/>
                                  </p:stCondLst>
                                  <p:childTnLst>
                                    <p:set>
                                      <p:cBhvr>
                                        <p:cTn id="168" dur="1" fill="hold">
                                          <p:stCondLst>
                                            <p:cond delay="0"/>
                                          </p:stCondLst>
                                        </p:cTn>
                                        <p:tgtEl>
                                          <p:spTgt spid="122"/>
                                        </p:tgtEl>
                                        <p:attrNameLst>
                                          <p:attrName>style.visibility</p:attrName>
                                        </p:attrNameLst>
                                      </p:cBhvr>
                                      <p:to>
                                        <p:strVal val="visible"/>
                                      </p:to>
                                    </p:set>
                                  </p:childTnLst>
                                </p:cTn>
                              </p:par>
                            </p:childTnLst>
                          </p:cTn>
                        </p:par>
                      </p:childTnLst>
                    </p:cTn>
                  </p:par>
                  <p:par>
                    <p:cTn id="169" fill="hold">
                      <p:stCondLst>
                        <p:cond delay="indefinite"/>
                      </p:stCondLst>
                      <p:childTnLst>
                        <p:par>
                          <p:cTn id="170" fill="hold">
                            <p:stCondLst>
                              <p:cond delay="0"/>
                            </p:stCondLst>
                            <p:childTnLst>
                              <p:par>
                                <p:cTn id="171" presetID="1" presetClass="entr" presetSubtype="0" fill="hold" nodeType="clickEffect">
                                  <p:stCondLst>
                                    <p:cond delay="0"/>
                                  </p:stCondLst>
                                  <p:childTnLst>
                                    <p:set>
                                      <p:cBhvr>
                                        <p:cTn id="172" dur="1" fill="hold">
                                          <p:stCondLst>
                                            <p:cond delay="0"/>
                                          </p:stCondLst>
                                        </p:cTn>
                                        <p:tgtEl>
                                          <p:spTgt spid="123"/>
                                        </p:tgtEl>
                                        <p:attrNameLst>
                                          <p:attrName>style.visibility</p:attrName>
                                        </p:attrNameLst>
                                      </p:cBhvr>
                                      <p:to>
                                        <p:strVal val="visible"/>
                                      </p:to>
                                    </p:set>
                                  </p:childTnLst>
                                </p:cTn>
                              </p:par>
                              <p:par>
                                <p:cTn id="173" presetID="1" presetClass="entr" presetSubtype="0" fill="hold" grpId="0" nodeType="withEffect">
                                  <p:stCondLst>
                                    <p:cond delay="0"/>
                                  </p:stCondLst>
                                  <p:childTnLst>
                                    <p:set>
                                      <p:cBhvr>
                                        <p:cTn id="174" dur="1" fill="hold">
                                          <p:stCondLst>
                                            <p:cond delay="0"/>
                                          </p:stCondLst>
                                        </p:cTn>
                                        <p:tgtEl>
                                          <p:spTgt spid="124"/>
                                        </p:tgtEl>
                                        <p:attrNameLst>
                                          <p:attrName>style.visibility</p:attrName>
                                        </p:attrNameLst>
                                      </p:cBhvr>
                                      <p:to>
                                        <p:strVal val="visible"/>
                                      </p:to>
                                    </p:set>
                                  </p:childTnLst>
                                </p:cTn>
                              </p:par>
                            </p:childTnLst>
                          </p:cTn>
                        </p:par>
                      </p:childTnLst>
                    </p:cTn>
                  </p:par>
                  <p:par>
                    <p:cTn id="175" fill="hold">
                      <p:stCondLst>
                        <p:cond delay="indefinite"/>
                      </p:stCondLst>
                      <p:childTnLst>
                        <p:par>
                          <p:cTn id="176" fill="hold">
                            <p:stCondLst>
                              <p:cond delay="0"/>
                            </p:stCondLst>
                            <p:childTnLst>
                              <p:par>
                                <p:cTn id="177" presetID="1" presetClass="entr" presetSubtype="0" fill="hold" grpId="0" nodeType="clickEffect">
                                  <p:stCondLst>
                                    <p:cond delay="0"/>
                                  </p:stCondLst>
                                  <p:childTnLst>
                                    <p:set>
                                      <p:cBhvr>
                                        <p:cTn id="178" dur="1" fill="hold">
                                          <p:stCondLst>
                                            <p:cond delay="0"/>
                                          </p:stCondLst>
                                        </p:cTn>
                                        <p:tgtEl>
                                          <p:spTgt spid="125"/>
                                        </p:tgtEl>
                                        <p:attrNameLst>
                                          <p:attrName>style.visibility</p:attrName>
                                        </p:attrNameLst>
                                      </p:cBhvr>
                                      <p:to>
                                        <p:strVal val="visible"/>
                                      </p:to>
                                    </p:set>
                                  </p:childTnLst>
                                </p:cTn>
                              </p:par>
                              <p:par>
                                <p:cTn id="179" presetID="1" presetClass="entr" presetSubtype="0" fill="hold" grpId="0" nodeType="withEffect">
                                  <p:stCondLst>
                                    <p:cond delay="0"/>
                                  </p:stCondLst>
                                  <p:childTnLst>
                                    <p:set>
                                      <p:cBhvr>
                                        <p:cTn id="180" dur="1" fill="hold">
                                          <p:stCondLst>
                                            <p:cond delay="0"/>
                                          </p:stCondLst>
                                        </p:cTn>
                                        <p:tgtEl>
                                          <p:spTgt spid="126"/>
                                        </p:tgtEl>
                                        <p:attrNameLst>
                                          <p:attrName>style.visibility</p:attrName>
                                        </p:attrNameLst>
                                      </p:cBhvr>
                                      <p:to>
                                        <p:strVal val="visible"/>
                                      </p:to>
                                    </p:set>
                                  </p:childTnLst>
                                </p:cTn>
                              </p:par>
                              <p:par>
                                <p:cTn id="181" presetID="1" presetClass="entr" presetSubtype="0" fill="hold" grpId="0" nodeType="withEffect">
                                  <p:stCondLst>
                                    <p:cond delay="0"/>
                                  </p:stCondLst>
                                  <p:childTnLst>
                                    <p:set>
                                      <p:cBhvr>
                                        <p:cTn id="182" dur="1" fill="hold">
                                          <p:stCondLst>
                                            <p:cond delay="0"/>
                                          </p:stCondLst>
                                        </p:cTn>
                                        <p:tgtEl>
                                          <p:spTgt spid="1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p:bldP spid="75" grpId="0"/>
      <p:bldP spid="78" grpId="0"/>
      <p:bldP spid="88" grpId="0"/>
      <p:bldP spid="93" grpId="0"/>
      <p:bldP spid="94" grpId="0"/>
      <p:bldP spid="97" grpId="0"/>
      <p:bldP spid="98" grpId="0"/>
      <p:bldP spid="100" grpId="0"/>
      <p:bldP spid="102" grpId="0"/>
      <p:bldP spid="104" grpId="0"/>
      <p:bldP spid="106" grpId="0"/>
      <p:bldP spid="108" grpId="0"/>
      <p:bldP spid="109" grpId="0"/>
      <p:bldP spid="111" grpId="0"/>
      <p:bldP spid="113" grpId="0"/>
      <p:bldP spid="115" grpId="0"/>
      <p:bldP spid="117" grpId="0"/>
      <p:bldP spid="119" grpId="0"/>
      <p:bldP spid="120" grpId="0"/>
      <p:bldP spid="122" grpId="0"/>
      <p:bldP spid="124" grpId="0"/>
      <p:bldP spid="125" grpId="0"/>
      <p:bldP spid="126" grpId="0" animBg="1"/>
      <p:bldP spid="12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2"/>
          <p:cNvSpPr txBox="1">
            <a:spLocks noChangeArrowheads="1"/>
          </p:cNvSpPr>
          <p:nvPr/>
        </p:nvSpPr>
        <p:spPr>
          <a:xfrm>
            <a:off x="683568" y="116632"/>
            <a:ext cx="7920880" cy="720080"/>
          </a:xfrm>
          <a:prstGeom prst="rect">
            <a:avLst/>
          </a:prstGeom>
        </p:spPr>
        <p:txBody>
          <a:bodyPr/>
          <a:lstStyle/>
          <a:p>
            <a:pPr algn="ctr">
              <a:defRPr/>
            </a:pPr>
            <a:r>
              <a:rPr lang="en-US" sz="3600" kern="0" dirty="0" smtClean="0">
                <a:solidFill>
                  <a:srgbClr val="009900"/>
                </a:solidFill>
                <a:latin typeface="Comic Sans MS"/>
                <a:ea typeface="+mj-ea"/>
                <a:cs typeface="Comic Sans MS"/>
              </a:rPr>
              <a:t>Quick Recall and Today’s Roadmap</a:t>
            </a:r>
            <a:endParaRPr lang="en-US" sz="3600" kern="0" dirty="0">
              <a:solidFill>
                <a:srgbClr val="009900"/>
              </a:solidFill>
              <a:latin typeface="Comic Sans MS"/>
              <a:ea typeface="+mj-ea"/>
              <a:cs typeface="Comic Sans MS"/>
            </a:endParaRPr>
          </a:p>
        </p:txBody>
      </p:sp>
      <p:sp>
        <p:nvSpPr>
          <p:cNvPr id="2" name="Rectangle 1"/>
          <p:cNvSpPr/>
          <p:nvPr/>
        </p:nvSpPr>
        <p:spPr>
          <a:xfrm>
            <a:off x="539552" y="1052736"/>
            <a:ext cx="8424936" cy="1323439"/>
          </a:xfrm>
          <a:prstGeom prst="rect">
            <a:avLst/>
          </a:prstGeom>
        </p:spPr>
        <p:txBody>
          <a:bodyPr wrap="square">
            <a:spAutoFit/>
          </a:bodyPr>
          <a:lstStyle/>
          <a:p>
            <a:pPr>
              <a:spcBef>
                <a:spcPct val="50000"/>
              </a:spcBef>
            </a:pPr>
            <a:r>
              <a:rPr lang="en-US" sz="1600" dirty="0"/>
              <a:t>&gt;&gt; </a:t>
            </a:r>
            <a:r>
              <a:rPr lang="en-US" sz="1600" dirty="0" smtClean="0"/>
              <a:t>MAC for fixed-length messages</a:t>
            </a:r>
            <a:endParaRPr lang="en-US" sz="1600" dirty="0"/>
          </a:p>
          <a:p>
            <a:pPr>
              <a:spcBef>
                <a:spcPct val="50000"/>
              </a:spcBef>
            </a:pPr>
            <a:r>
              <a:rPr lang="en-US" sz="1600" dirty="0"/>
              <a:t>&gt;&gt; Domain Extension for </a:t>
            </a:r>
            <a:r>
              <a:rPr lang="en-US" sz="1600" dirty="0" smtClean="0"/>
              <a:t>MAC</a:t>
            </a:r>
          </a:p>
          <a:p>
            <a:pPr>
              <a:spcBef>
                <a:spcPct val="50000"/>
              </a:spcBef>
            </a:pPr>
            <a:r>
              <a:rPr lang="en-US" sz="1600" dirty="0" smtClean="0"/>
              <a:t>&gt;&gt; Authenticated Encryption: Privacy and Integrity; Definition: CCA-security + </a:t>
            </a:r>
            <a:r>
              <a:rPr lang="en-US" sz="1600" dirty="0" err="1" smtClean="0"/>
              <a:t>unforgeability</a:t>
            </a:r>
            <a:r>
              <a:rPr lang="en-US" sz="1600" dirty="0" smtClean="0"/>
              <a:t>.</a:t>
            </a:r>
          </a:p>
        </p:txBody>
      </p:sp>
      <p:sp>
        <p:nvSpPr>
          <p:cNvPr id="3" name="Rectangle 2"/>
          <p:cNvSpPr/>
          <p:nvPr/>
        </p:nvSpPr>
        <p:spPr>
          <a:xfrm>
            <a:off x="539552" y="3140968"/>
            <a:ext cx="8424936" cy="2554546"/>
          </a:xfrm>
          <a:prstGeom prst="rect">
            <a:avLst/>
          </a:prstGeom>
        </p:spPr>
        <p:txBody>
          <a:bodyPr wrap="square">
            <a:spAutoFit/>
          </a:bodyPr>
          <a:lstStyle/>
          <a:p>
            <a:pPr>
              <a:spcBef>
                <a:spcPct val="50000"/>
              </a:spcBef>
            </a:pPr>
            <a:r>
              <a:rPr lang="en-US" sz="1600" dirty="0" smtClean="0">
                <a:solidFill>
                  <a:srgbClr val="0000FF"/>
                </a:solidFill>
              </a:rPr>
              <a:t>&gt;&gt; AE:  Other definitions; </a:t>
            </a:r>
          </a:p>
          <a:p>
            <a:pPr>
              <a:spcBef>
                <a:spcPct val="50000"/>
              </a:spcBef>
            </a:pPr>
            <a:r>
              <a:rPr lang="en-US" sz="1600" dirty="0" smtClean="0">
                <a:solidFill>
                  <a:srgbClr val="0000FF"/>
                </a:solidFill>
              </a:rPr>
              <a:t>&gt;&gt; AE </a:t>
            </a:r>
            <a:r>
              <a:rPr lang="en-US" sz="1600" dirty="0" smtClean="0">
                <a:solidFill>
                  <a:srgbClr val="0000FF"/>
                </a:solidFill>
                <a:sym typeface="Wingdings"/>
              </a:rPr>
              <a:t> CCA Security</a:t>
            </a:r>
            <a:endParaRPr lang="en-US" sz="1600" dirty="0" smtClean="0">
              <a:solidFill>
                <a:srgbClr val="0000FF"/>
              </a:solidFill>
            </a:endParaRPr>
          </a:p>
          <a:p>
            <a:pPr>
              <a:spcBef>
                <a:spcPct val="50000"/>
              </a:spcBef>
            </a:pPr>
            <a:r>
              <a:rPr lang="en-US" sz="1600" dirty="0" smtClean="0">
                <a:solidFill>
                  <a:srgbClr val="0000FF"/>
                </a:solidFill>
              </a:rPr>
              <a:t>&gt;&gt; Construction </a:t>
            </a:r>
            <a:r>
              <a:rPr lang="en-US" sz="1600" dirty="0">
                <a:solidFill>
                  <a:srgbClr val="0000FF"/>
                </a:solidFill>
              </a:rPr>
              <a:t>(again a bit tricky</a:t>
            </a:r>
            <a:r>
              <a:rPr lang="en-US" sz="1600" dirty="0" smtClean="0">
                <a:solidFill>
                  <a:srgbClr val="0000FF"/>
                </a:solidFill>
              </a:rPr>
              <a:t>) based on CPA secure SKE + CMA-secure MAC</a:t>
            </a:r>
            <a:endParaRPr lang="en-US" sz="1600" dirty="0">
              <a:solidFill>
                <a:srgbClr val="0000FF"/>
              </a:solidFill>
            </a:endParaRPr>
          </a:p>
          <a:p>
            <a:pPr>
              <a:spcBef>
                <a:spcPct val="50000"/>
              </a:spcBef>
            </a:pPr>
            <a:r>
              <a:rPr lang="en-US" sz="1600" dirty="0" smtClean="0">
                <a:solidFill>
                  <a:srgbClr val="0000FF"/>
                </a:solidFill>
              </a:rPr>
              <a:t>&gt;&gt; AE: proof </a:t>
            </a:r>
            <a:r>
              <a:rPr lang="en-US" sz="1600" dirty="0">
                <a:solidFill>
                  <a:srgbClr val="0000FF"/>
                </a:solidFill>
              </a:rPr>
              <a:t>of </a:t>
            </a:r>
            <a:r>
              <a:rPr lang="en-US" sz="1600" dirty="0" smtClean="0">
                <a:solidFill>
                  <a:srgbClr val="0000FF"/>
                </a:solidFill>
              </a:rPr>
              <a:t>Security</a:t>
            </a:r>
          </a:p>
          <a:p>
            <a:pPr>
              <a:spcBef>
                <a:spcPct val="50000"/>
              </a:spcBef>
            </a:pPr>
            <a:r>
              <a:rPr lang="en-US" sz="1600" dirty="0" smtClean="0">
                <a:solidFill>
                  <a:srgbClr val="0000FF"/>
                </a:solidFill>
              </a:rPr>
              <a:t>&gt;&gt; Hash Function: Various Security Notions</a:t>
            </a:r>
          </a:p>
          <a:p>
            <a:pPr>
              <a:spcBef>
                <a:spcPct val="50000"/>
              </a:spcBef>
            </a:pPr>
            <a:r>
              <a:rPr lang="en-US" sz="1600" dirty="0" smtClean="0">
                <a:solidFill>
                  <a:srgbClr val="0000FF"/>
                </a:solidFill>
              </a:rPr>
              <a:t>&gt;&gt; </a:t>
            </a:r>
            <a:r>
              <a:rPr lang="en-US" sz="1600" dirty="0" err="1" smtClean="0">
                <a:solidFill>
                  <a:srgbClr val="0000FF"/>
                </a:solidFill>
              </a:rPr>
              <a:t>Markle-Damgaard</a:t>
            </a:r>
            <a:r>
              <a:rPr lang="en-US" sz="1600" dirty="0" smtClean="0">
                <a:solidFill>
                  <a:srgbClr val="0000FF"/>
                </a:solidFill>
              </a:rPr>
              <a:t> Domain Extension</a:t>
            </a:r>
          </a:p>
          <a:p>
            <a:pPr>
              <a:spcBef>
                <a:spcPct val="50000"/>
              </a:spcBef>
            </a:pPr>
            <a:r>
              <a:rPr lang="en-US" sz="1600" dirty="0">
                <a:solidFill>
                  <a:srgbClr val="0000FF"/>
                </a:solidFill>
              </a:rPr>
              <a:t>&gt;&gt; Davis-Meyer Construction </a:t>
            </a:r>
          </a:p>
        </p:txBody>
      </p:sp>
    </p:spTree>
    <p:extLst>
      <p:ext uri="{BB962C8B-B14F-4D97-AF65-F5344CB8AC3E}">
        <p14:creationId xmlns:p14="http://schemas.microsoft.com/office/powerpoint/2010/main" val="5865103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180528" y="44624"/>
            <a:ext cx="9577064" cy="504056"/>
          </a:xfrm>
          <a:prstGeom prst="rect">
            <a:avLst/>
          </a:prstGeom>
        </p:spPr>
        <p:txBody>
          <a:bodyPr/>
          <a:lstStyle/>
          <a:p>
            <a:pPr algn="ctr">
              <a:defRPr/>
            </a:pPr>
            <a:r>
              <a:rPr lang="en-US" sz="3200" kern="0" dirty="0" smtClean="0">
                <a:solidFill>
                  <a:srgbClr val="009900"/>
                </a:solidFill>
                <a:ea typeface="+mj-ea"/>
                <a:cs typeface="+mj-cs"/>
              </a:rPr>
              <a:t>Authenticated Encryption: Generic Construction</a:t>
            </a:r>
            <a:endParaRPr lang="en-US" sz="3200" kern="0" dirty="0">
              <a:solidFill>
                <a:srgbClr val="009900"/>
              </a:solidFill>
              <a:ea typeface="+mj-ea"/>
              <a:cs typeface="+mj-cs"/>
            </a:endParaRPr>
          </a:p>
        </p:txBody>
      </p:sp>
      <p:sp>
        <p:nvSpPr>
          <p:cNvPr id="10" name="Text Box 7"/>
          <p:cNvSpPr txBox="1">
            <a:spLocks noChangeArrowheads="1"/>
          </p:cNvSpPr>
          <p:nvPr/>
        </p:nvSpPr>
        <p:spPr bwMode="auto">
          <a:xfrm>
            <a:off x="107504" y="786190"/>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Let </a:t>
            </a:r>
            <a:r>
              <a:rPr lang="en-US" sz="1600" dirty="0" smtClean="0">
                <a:solidFill>
                  <a:srgbClr val="0000FF"/>
                </a:solidFill>
                <a:sym typeface="Symbol"/>
              </a:rPr>
              <a:t></a:t>
            </a:r>
            <a:r>
              <a:rPr lang="en-US" sz="2000" baseline="-25000" dirty="0" smtClean="0">
                <a:solidFill>
                  <a:srgbClr val="0000FF"/>
                </a:solidFill>
                <a:sym typeface="Symbol"/>
              </a:rPr>
              <a:t>E</a:t>
            </a:r>
            <a:r>
              <a:rPr lang="en-US" sz="1600" dirty="0" smtClean="0">
                <a:solidFill>
                  <a:srgbClr val="0000FF"/>
                </a:solidFill>
                <a:sym typeface="Symbol"/>
              </a:rPr>
              <a:t> = (Enc, Dec) be a CPA-secure cipher </a:t>
            </a:r>
            <a:r>
              <a:rPr lang="en-US" sz="1600" dirty="0" smtClean="0">
                <a:sym typeface="Symbol"/>
              </a:rPr>
              <a:t>and </a:t>
            </a:r>
            <a:r>
              <a:rPr lang="en-US" sz="1600" dirty="0" smtClean="0">
                <a:solidFill>
                  <a:srgbClr val="0000FF"/>
                </a:solidFill>
                <a:sym typeface="Symbol"/>
              </a:rPr>
              <a:t></a:t>
            </a:r>
            <a:r>
              <a:rPr lang="en-US" sz="2000" baseline="-25000" dirty="0" smtClean="0">
                <a:solidFill>
                  <a:srgbClr val="0000FF"/>
                </a:solidFill>
                <a:sym typeface="Symbol"/>
              </a:rPr>
              <a:t>M</a:t>
            </a:r>
            <a:r>
              <a:rPr lang="en-US" sz="1600" dirty="0" smtClean="0">
                <a:solidFill>
                  <a:srgbClr val="0000FF"/>
                </a:solidFill>
                <a:sym typeface="Symbol"/>
              </a:rPr>
              <a:t> = (Mac, </a:t>
            </a:r>
            <a:r>
              <a:rPr lang="en-US" sz="1600" dirty="0" err="1" smtClean="0">
                <a:solidFill>
                  <a:srgbClr val="0000FF"/>
                </a:solidFill>
                <a:sym typeface="Symbol"/>
              </a:rPr>
              <a:t>Vrfy</a:t>
            </a:r>
            <a:r>
              <a:rPr lang="en-US" sz="1600" dirty="0" smtClean="0">
                <a:solidFill>
                  <a:srgbClr val="0000FF"/>
                </a:solidFill>
                <a:sym typeface="Symbol"/>
              </a:rPr>
              <a:t>) be a MAC</a:t>
            </a:r>
            <a:endParaRPr lang="en-US" sz="1600" baseline="-25000" dirty="0" smtClean="0">
              <a:solidFill>
                <a:srgbClr val="0000FF"/>
              </a:solidFill>
            </a:endParaRPr>
          </a:p>
        </p:txBody>
      </p:sp>
      <p:sp>
        <p:nvSpPr>
          <p:cNvPr id="16" name="Text Box 7"/>
          <p:cNvSpPr txBox="1">
            <a:spLocks noChangeArrowheads="1"/>
          </p:cNvSpPr>
          <p:nvPr/>
        </p:nvSpPr>
        <p:spPr bwMode="auto">
          <a:xfrm>
            <a:off x="107504" y="1196752"/>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Then construction  = (Gen’, Enc’, Dec’) is an authenticated encryption where:</a:t>
            </a:r>
            <a:endParaRPr lang="en-US" sz="1600" baseline="-25000" dirty="0" smtClean="0">
              <a:solidFill>
                <a:srgbClr val="0000FF"/>
              </a:solidFill>
            </a:endParaRPr>
          </a:p>
        </p:txBody>
      </p:sp>
      <p:grpSp>
        <p:nvGrpSpPr>
          <p:cNvPr id="2" name="Group 56"/>
          <p:cNvGrpSpPr/>
          <p:nvPr/>
        </p:nvGrpSpPr>
        <p:grpSpPr>
          <a:xfrm>
            <a:off x="5896979" y="1626344"/>
            <a:ext cx="3643573" cy="1490682"/>
            <a:chOff x="5032883" y="1578278"/>
            <a:chExt cx="3643573" cy="1490682"/>
          </a:xfrm>
        </p:grpSpPr>
        <p:grpSp>
          <p:nvGrpSpPr>
            <p:cNvPr id="3" name="Group 31"/>
            <p:cNvGrpSpPr/>
            <p:nvPr/>
          </p:nvGrpSpPr>
          <p:grpSpPr>
            <a:xfrm>
              <a:off x="5032883" y="2082334"/>
              <a:ext cx="3571565" cy="986626"/>
              <a:chOff x="676399" y="2586390"/>
              <a:chExt cx="3571565" cy="986626"/>
            </a:xfrm>
          </p:grpSpPr>
          <p:grpSp>
            <p:nvGrpSpPr>
              <p:cNvPr id="4" name="Group 16"/>
              <p:cNvGrpSpPr/>
              <p:nvPr/>
            </p:nvGrpSpPr>
            <p:grpSpPr>
              <a:xfrm>
                <a:off x="1619672" y="2780928"/>
                <a:ext cx="648072" cy="307777"/>
                <a:chOff x="1763688" y="2708920"/>
                <a:chExt cx="648072" cy="307777"/>
              </a:xfrm>
            </p:grpSpPr>
            <p:sp>
              <p:nvSpPr>
                <p:cNvPr id="69" name="Rectangle 68"/>
                <p:cNvSpPr/>
                <p:nvPr/>
              </p:nvSpPr>
              <p:spPr>
                <a:xfrm>
                  <a:off x="1763688" y="2708920"/>
                  <a:ext cx="50405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 Box 7"/>
                <p:cNvSpPr txBox="1">
                  <a:spLocks noChangeArrowheads="1"/>
                </p:cNvSpPr>
                <p:nvPr/>
              </p:nvSpPr>
              <p:spPr bwMode="auto">
                <a:xfrm>
                  <a:off x="1763688" y="2708920"/>
                  <a:ext cx="648072" cy="307777"/>
                </a:xfrm>
                <a:prstGeom prst="rect">
                  <a:avLst/>
                </a:prstGeom>
                <a:noFill/>
                <a:ln w="9525">
                  <a:noFill/>
                  <a:miter lim="800000"/>
                  <a:headEnd/>
                  <a:tailEnd/>
                </a:ln>
              </p:spPr>
              <p:txBody>
                <a:bodyPr wrap="square">
                  <a:spAutoFit/>
                </a:bodyPr>
                <a:lstStyle/>
                <a:p>
                  <a:pPr>
                    <a:spcBef>
                      <a:spcPct val="50000"/>
                    </a:spcBef>
                  </a:pPr>
                  <a:r>
                    <a:rPr lang="en-US" sz="1400" dirty="0" smtClean="0"/>
                    <a:t>Dec’</a:t>
                  </a:r>
                  <a:endParaRPr lang="en-US" sz="1400" dirty="0" smtClean="0">
                    <a:solidFill>
                      <a:srgbClr val="0000FF"/>
                    </a:solidFill>
                  </a:endParaRPr>
                </a:p>
              </p:txBody>
            </p:sp>
          </p:grpSp>
          <p:cxnSp>
            <p:nvCxnSpPr>
              <p:cNvPr id="64" name="Straight Arrow Connector 63"/>
              <p:cNvCxnSpPr/>
              <p:nvPr/>
            </p:nvCxnSpPr>
            <p:spPr>
              <a:xfrm>
                <a:off x="676399" y="2996952"/>
                <a:ext cx="943273"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5" name="Text Box 7"/>
              <p:cNvSpPr txBox="1">
                <a:spLocks noChangeArrowheads="1"/>
              </p:cNvSpPr>
              <p:nvPr/>
            </p:nvSpPr>
            <p:spPr bwMode="auto">
              <a:xfrm>
                <a:off x="719572" y="2636912"/>
                <a:ext cx="756084" cy="338554"/>
              </a:xfrm>
              <a:prstGeom prst="rect">
                <a:avLst/>
              </a:prstGeom>
              <a:noFill/>
              <a:ln w="9525">
                <a:noFill/>
                <a:miter lim="800000"/>
                <a:headEnd/>
                <a:tailEnd/>
              </a:ln>
            </p:spPr>
            <p:txBody>
              <a:bodyPr wrap="square">
                <a:spAutoFit/>
              </a:bodyPr>
              <a:lstStyle/>
              <a:p>
                <a:pPr>
                  <a:spcBef>
                    <a:spcPct val="50000"/>
                  </a:spcBef>
                </a:pPr>
                <a:r>
                  <a:rPr lang="en-US" sz="1600" dirty="0" smtClean="0"/>
                  <a:t>(c, t)</a:t>
                </a:r>
                <a:endParaRPr lang="en-US" sz="1600" baseline="30000" dirty="0" smtClean="0">
                  <a:solidFill>
                    <a:srgbClr val="0000FF"/>
                  </a:solidFill>
                </a:endParaRPr>
              </a:p>
            </p:txBody>
          </p:sp>
          <p:cxnSp>
            <p:nvCxnSpPr>
              <p:cNvPr id="66" name="Straight Arrow Connector 65"/>
              <p:cNvCxnSpPr/>
              <p:nvPr/>
            </p:nvCxnSpPr>
            <p:spPr>
              <a:xfrm>
                <a:off x="2123728" y="2924944"/>
                <a:ext cx="144016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7" name="Text Box 7"/>
              <p:cNvSpPr txBox="1">
                <a:spLocks noChangeArrowheads="1"/>
              </p:cNvSpPr>
              <p:nvPr/>
            </p:nvSpPr>
            <p:spPr bwMode="auto">
              <a:xfrm>
                <a:off x="2123728" y="2586390"/>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 if </a:t>
                </a:r>
                <a:r>
                  <a:rPr lang="en-US" sz="1400" dirty="0" err="1" smtClean="0">
                    <a:sym typeface="Symbol"/>
                  </a:rPr>
                  <a:t>Vrfy</a:t>
                </a:r>
                <a:r>
                  <a:rPr lang="en-US" sz="1400" baseline="-25000" dirty="0" err="1" smtClean="0">
                    <a:sym typeface="Symbol"/>
                  </a:rPr>
                  <a:t>k</a:t>
                </a:r>
                <a:r>
                  <a:rPr lang="en-US" sz="1400" baseline="-50000" dirty="0" err="1" smtClean="0">
                    <a:sym typeface="Symbol"/>
                  </a:rPr>
                  <a:t>M</a:t>
                </a:r>
                <a:r>
                  <a:rPr lang="en-US" sz="1400" dirty="0" smtClean="0">
                    <a:sym typeface="Symbol"/>
                  </a:rPr>
                  <a:t>(c) = 0</a:t>
                </a:r>
                <a:endParaRPr lang="en-US" sz="1400" baseline="30000" dirty="0" smtClean="0"/>
              </a:p>
            </p:txBody>
          </p:sp>
          <p:cxnSp>
            <p:nvCxnSpPr>
              <p:cNvPr id="68" name="Straight Arrow Connector 67"/>
              <p:cNvCxnSpPr/>
              <p:nvPr/>
            </p:nvCxnSpPr>
            <p:spPr>
              <a:xfrm flipH="1" flipV="1">
                <a:off x="1907704" y="3068960"/>
                <a:ext cx="16768" cy="50405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59" name="Text Box 7"/>
            <p:cNvSpPr txBox="1">
              <a:spLocks noChangeArrowheads="1"/>
            </p:cNvSpPr>
            <p:nvPr/>
          </p:nvSpPr>
          <p:spPr bwMode="auto">
            <a:xfrm>
              <a:off x="5868144" y="2708920"/>
              <a:ext cx="42366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E</a:t>
              </a:r>
              <a:endParaRPr lang="en-US" baseline="-25000" dirty="0" smtClean="0">
                <a:solidFill>
                  <a:srgbClr val="0000FF"/>
                </a:solidFill>
              </a:endParaRPr>
            </a:p>
          </p:txBody>
        </p:sp>
        <p:cxnSp>
          <p:nvCxnSpPr>
            <p:cNvPr id="60" name="Straight Arrow Connector 59"/>
            <p:cNvCxnSpPr/>
            <p:nvPr/>
          </p:nvCxnSpPr>
          <p:spPr>
            <a:xfrm flipH="1" flipV="1">
              <a:off x="6228184" y="1772816"/>
              <a:ext cx="16768" cy="504056"/>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61" name="Text Box 7"/>
            <p:cNvSpPr txBox="1">
              <a:spLocks noChangeArrowheads="1"/>
            </p:cNvSpPr>
            <p:nvPr/>
          </p:nvSpPr>
          <p:spPr bwMode="auto">
            <a:xfrm>
              <a:off x="6236568" y="1578278"/>
              <a:ext cx="78370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M</a:t>
              </a:r>
              <a:endParaRPr lang="en-US" baseline="-25000" dirty="0" smtClean="0">
                <a:solidFill>
                  <a:srgbClr val="0000FF"/>
                </a:solidFill>
              </a:endParaRPr>
            </a:p>
          </p:txBody>
        </p:sp>
        <p:sp>
          <p:nvSpPr>
            <p:cNvPr id="62" name="Text Box 7"/>
            <p:cNvSpPr txBox="1">
              <a:spLocks noChangeArrowheads="1"/>
            </p:cNvSpPr>
            <p:nvPr/>
          </p:nvSpPr>
          <p:spPr bwMode="auto">
            <a:xfrm>
              <a:off x="6552220" y="2492896"/>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Else m:= </a:t>
              </a:r>
              <a:r>
                <a:rPr lang="en-US" sz="1400" dirty="0" err="1" smtClean="0">
                  <a:sym typeface="Symbol"/>
                </a:rPr>
                <a:t>Dec</a:t>
              </a:r>
              <a:r>
                <a:rPr lang="en-US" sz="1400" baseline="-25000" dirty="0" err="1" smtClean="0">
                  <a:sym typeface="Symbol"/>
                </a:rPr>
                <a:t>k</a:t>
              </a:r>
              <a:r>
                <a:rPr lang="en-US" sz="1400" baseline="-50000" dirty="0" err="1" smtClean="0">
                  <a:sym typeface="Symbol"/>
                </a:rPr>
                <a:t>E</a:t>
              </a:r>
              <a:r>
                <a:rPr lang="en-US" sz="1400" dirty="0" smtClean="0">
                  <a:sym typeface="Symbol"/>
                </a:rPr>
                <a:t>(c)</a:t>
              </a:r>
              <a:endParaRPr lang="en-US" sz="1400" baseline="30000" dirty="0" smtClean="0"/>
            </a:p>
          </p:txBody>
        </p:sp>
      </p:grpSp>
      <p:grpSp>
        <p:nvGrpSpPr>
          <p:cNvPr id="5" name="Group 77"/>
          <p:cNvGrpSpPr/>
          <p:nvPr/>
        </p:nvGrpSpPr>
        <p:grpSpPr>
          <a:xfrm>
            <a:off x="107504" y="2060848"/>
            <a:ext cx="2664296" cy="1104062"/>
            <a:chOff x="539552" y="1892890"/>
            <a:chExt cx="2664296" cy="1104062"/>
          </a:xfrm>
        </p:grpSpPr>
        <p:grpSp>
          <p:nvGrpSpPr>
            <p:cNvPr id="6" name="Group 30"/>
            <p:cNvGrpSpPr/>
            <p:nvPr/>
          </p:nvGrpSpPr>
          <p:grpSpPr>
            <a:xfrm>
              <a:off x="575556" y="1892890"/>
              <a:ext cx="2628292" cy="1104062"/>
              <a:chOff x="1187624" y="2564904"/>
              <a:chExt cx="2628292" cy="1104062"/>
            </a:xfrm>
          </p:grpSpPr>
          <p:grpSp>
            <p:nvGrpSpPr>
              <p:cNvPr id="7" name="Group 16"/>
              <p:cNvGrpSpPr/>
              <p:nvPr/>
            </p:nvGrpSpPr>
            <p:grpSpPr>
              <a:xfrm>
                <a:off x="1619672" y="2780928"/>
                <a:ext cx="648072" cy="307777"/>
                <a:chOff x="1763688" y="2708920"/>
                <a:chExt cx="648072" cy="307777"/>
              </a:xfrm>
            </p:grpSpPr>
            <p:sp>
              <p:nvSpPr>
                <p:cNvPr id="18" name="Rectangle 17"/>
                <p:cNvSpPr/>
                <p:nvPr/>
              </p:nvSpPr>
              <p:spPr>
                <a:xfrm>
                  <a:off x="1763688" y="2708920"/>
                  <a:ext cx="50405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Box 7"/>
                <p:cNvSpPr txBox="1">
                  <a:spLocks noChangeArrowheads="1"/>
                </p:cNvSpPr>
                <p:nvPr/>
              </p:nvSpPr>
              <p:spPr bwMode="auto">
                <a:xfrm>
                  <a:off x="1763688" y="2708920"/>
                  <a:ext cx="648072" cy="307777"/>
                </a:xfrm>
                <a:prstGeom prst="rect">
                  <a:avLst/>
                </a:prstGeom>
                <a:noFill/>
                <a:ln w="9525">
                  <a:noFill/>
                  <a:miter lim="800000"/>
                  <a:headEnd/>
                  <a:tailEnd/>
                </a:ln>
              </p:spPr>
              <p:txBody>
                <a:bodyPr wrap="square">
                  <a:spAutoFit/>
                </a:bodyPr>
                <a:lstStyle/>
                <a:p>
                  <a:pPr>
                    <a:spcBef>
                      <a:spcPct val="50000"/>
                    </a:spcBef>
                  </a:pPr>
                  <a:r>
                    <a:rPr lang="en-US" sz="1400" dirty="0" smtClean="0"/>
                    <a:t>Gen’</a:t>
                  </a:r>
                  <a:endParaRPr lang="en-US" sz="1400" dirty="0" smtClean="0">
                    <a:solidFill>
                      <a:srgbClr val="0000FF"/>
                    </a:solidFill>
                  </a:endParaRPr>
                </a:p>
              </p:txBody>
            </p:sp>
          </p:grpSp>
          <p:sp>
            <p:nvSpPr>
              <p:cNvPr id="24" name="Text Box 7"/>
              <p:cNvSpPr txBox="1">
                <a:spLocks noChangeArrowheads="1"/>
              </p:cNvSpPr>
              <p:nvPr/>
            </p:nvSpPr>
            <p:spPr bwMode="auto">
              <a:xfrm>
                <a:off x="1187624" y="2636912"/>
                <a:ext cx="468052" cy="338554"/>
              </a:xfrm>
              <a:prstGeom prst="rect">
                <a:avLst/>
              </a:prstGeom>
              <a:noFill/>
              <a:ln w="9525">
                <a:noFill/>
                <a:miter lim="800000"/>
                <a:headEnd/>
                <a:tailEnd/>
              </a:ln>
            </p:spPr>
            <p:txBody>
              <a:bodyPr wrap="square">
                <a:spAutoFit/>
              </a:bodyPr>
              <a:lstStyle/>
              <a:p>
                <a:pPr>
                  <a:spcBef>
                    <a:spcPct val="50000"/>
                  </a:spcBef>
                </a:pPr>
                <a:r>
                  <a:rPr lang="en-US" sz="1600" dirty="0" smtClean="0"/>
                  <a:t>1</a:t>
                </a:r>
                <a:r>
                  <a:rPr lang="en-US" sz="1600" baseline="30000" dirty="0" smtClean="0"/>
                  <a:t>n</a:t>
                </a:r>
                <a:endParaRPr lang="en-US" sz="1600" baseline="30000" dirty="0" smtClean="0">
                  <a:solidFill>
                    <a:srgbClr val="0000FF"/>
                  </a:solidFill>
                </a:endParaRPr>
              </a:p>
            </p:txBody>
          </p:sp>
          <p:cxnSp>
            <p:nvCxnSpPr>
              <p:cNvPr id="25" name="Straight Arrow Connector 24"/>
              <p:cNvCxnSpPr/>
              <p:nvPr/>
            </p:nvCxnSpPr>
            <p:spPr>
              <a:xfrm>
                <a:off x="2123728" y="2924944"/>
                <a:ext cx="144016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 Box 7"/>
              <p:cNvSpPr txBox="1">
                <a:spLocks noChangeArrowheads="1"/>
              </p:cNvSpPr>
              <p:nvPr/>
            </p:nvSpPr>
            <p:spPr bwMode="auto">
              <a:xfrm>
                <a:off x="2195736" y="2564904"/>
                <a:ext cx="1620180" cy="307777"/>
              </a:xfrm>
              <a:prstGeom prst="rect">
                <a:avLst/>
              </a:prstGeom>
              <a:noFill/>
              <a:ln w="9525">
                <a:noFill/>
                <a:miter lim="800000"/>
                <a:headEnd/>
                <a:tailEnd/>
              </a:ln>
            </p:spPr>
            <p:txBody>
              <a:bodyPr wrap="square">
                <a:spAutoFit/>
              </a:bodyPr>
              <a:lstStyle/>
              <a:p>
                <a:pPr>
                  <a:spcBef>
                    <a:spcPct val="50000"/>
                  </a:spcBef>
                </a:pPr>
                <a:r>
                  <a:rPr lang="en-US" sz="1400" dirty="0" err="1" smtClean="0"/>
                  <a:t>k</a:t>
                </a:r>
                <a:r>
                  <a:rPr lang="en-US" baseline="-25000" dirty="0" err="1" smtClean="0"/>
                  <a:t>E</a:t>
                </a:r>
                <a:r>
                  <a:rPr lang="en-US" sz="1400" dirty="0" smtClean="0"/>
                  <a:t> </a:t>
                </a:r>
                <a:r>
                  <a:rPr lang="en-US" sz="1400" dirty="0" smtClean="0">
                    <a:sym typeface="Symbol"/>
                  </a:rPr>
                  <a:t></a:t>
                </a:r>
                <a:r>
                  <a:rPr lang="en-US" baseline="-25000" dirty="0" smtClean="0">
                    <a:sym typeface="Symbol"/>
                  </a:rPr>
                  <a:t>R</a:t>
                </a:r>
                <a:r>
                  <a:rPr lang="en-US" sz="1400" dirty="0" smtClean="0">
                    <a:sym typeface="Symbol"/>
                  </a:rPr>
                  <a:t> {0, 1}</a:t>
                </a:r>
                <a:r>
                  <a:rPr lang="en-US" sz="2000" baseline="30000" dirty="0" smtClean="0">
                    <a:sym typeface="Symbol"/>
                  </a:rPr>
                  <a:t>n</a:t>
                </a:r>
                <a:endParaRPr lang="en-US" sz="2000" baseline="30000" dirty="0" smtClean="0">
                  <a:solidFill>
                    <a:srgbClr val="0000FF"/>
                  </a:solidFill>
                </a:endParaRPr>
              </a:p>
            </p:txBody>
          </p:sp>
          <p:cxnSp>
            <p:nvCxnSpPr>
              <p:cNvPr id="27" name="Straight Arrow Connector 26"/>
              <p:cNvCxnSpPr/>
              <p:nvPr/>
            </p:nvCxnSpPr>
            <p:spPr>
              <a:xfrm flipH="1" flipV="1">
                <a:off x="1907704" y="3068960"/>
                <a:ext cx="16768" cy="50405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28" name="Picture 2" descr="https://encrypted-tbn2.gstatic.com/images?q=tbn:ANd9GcSwsTqLN4QJQ_gBHvsPOVo5uM-ChpYI_wzBq-lnR91wydomJrIkUCXi65xP"/>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19672" y="3284984"/>
                <a:ext cx="159992" cy="383982"/>
              </a:xfrm>
              <a:prstGeom prst="rect">
                <a:avLst/>
              </a:prstGeom>
              <a:noFill/>
              <a:extLst>
                <a:ext uri="{909E8E84-426E-40dd-AFC4-6F175D3DCCD1}">
                  <a14:hiddenFill xmlns:a14="http://schemas.microsoft.com/office/drawing/2010/main">
                    <a:solidFill>
                      <a:srgbClr val="FFFFFF"/>
                    </a:solidFill>
                  </a14:hiddenFill>
                </a:ext>
              </a:extLst>
            </p:spPr>
          </p:pic>
          <p:sp>
            <p:nvSpPr>
              <p:cNvPr id="29" name="Text Box 7"/>
              <p:cNvSpPr txBox="1">
                <a:spLocks noChangeArrowheads="1"/>
              </p:cNvSpPr>
              <p:nvPr/>
            </p:nvSpPr>
            <p:spPr bwMode="auto">
              <a:xfrm>
                <a:off x="2159732" y="2977207"/>
                <a:ext cx="1620180" cy="307777"/>
              </a:xfrm>
              <a:prstGeom prst="rect">
                <a:avLst/>
              </a:prstGeom>
              <a:noFill/>
              <a:ln w="9525">
                <a:noFill/>
                <a:miter lim="800000"/>
                <a:headEnd/>
                <a:tailEnd/>
              </a:ln>
            </p:spPr>
            <p:txBody>
              <a:bodyPr wrap="square">
                <a:spAutoFit/>
              </a:bodyPr>
              <a:lstStyle/>
              <a:p>
                <a:pPr>
                  <a:spcBef>
                    <a:spcPct val="50000"/>
                  </a:spcBef>
                </a:pPr>
                <a:r>
                  <a:rPr lang="en-US" sz="1400" dirty="0" err="1" smtClean="0"/>
                  <a:t>k</a:t>
                </a:r>
                <a:r>
                  <a:rPr lang="en-US" baseline="-25000" dirty="0" err="1" smtClean="0"/>
                  <a:t>M</a:t>
                </a:r>
                <a:r>
                  <a:rPr lang="en-US" sz="1400" dirty="0" smtClean="0"/>
                  <a:t> </a:t>
                </a:r>
                <a:r>
                  <a:rPr lang="en-US" sz="1400" dirty="0" smtClean="0">
                    <a:sym typeface="Symbol"/>
                  </a:rPr>
                  <a:t></a:t>
                </a:r>
                <a:r>
                  <a:rPr lang="en-US" baseline="-25000" dirty="0" smtClean="0">
                    <a:sym typeface="Symbol"/>
                  </a:rPr>
                  <a:t>R</a:t>
                </a:r>
                <a:r>
                  <a:rPr lang="en-US" sz="1400" dirty="0" smtClean="0">
                    <a:sym typeface="Symbol"/>
                  </a:rPr>
                  <a:t> {0, 1}</a:t>
                </a:r>
                <a:r>
                  <a:rPr lang="en-US" sz="2000" baseline="30000" dirty="0" smtClean="0">
                    <a:sym typeface="Symbol"/>
                  </a:rPr>
                  <a:t>n</a:t>
                </a:r>
                <a:endParaRPr lang="en-US" sz="2000" baseline="30000" dirty="0" smtClean="0">
                  <a:solidFill>
                    <a:srgbClr val="0000FF"/>
                  </a:solidFill>
                </a:endParaRPr>
              </a:p>
            </p:txBody>
          </p:sp>
        </p:grpSp>
        <p:cxnSp>
          <p:nvCxnSpPr>
            <p:cNvPr id="77" name="Straight Arrow Connector 76"/>
            <p:cNvCxnSpPr/>
            <p:nvPr/>
          </p:nvCxnSpPr>
          <p:spPr>
            <a:xfrm>
              <a:off x="539552" y="2276872"/>
              <a:ext cx="432048"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8" name="Group 79"/>
          <p:cNvGrpSpPr/>
          <p:nvPr/>
        </p:nvGrpSpPr>
        <p:grpSpPr>
          <a:xfrm>
            <a:off x="3059832" y="1698352"/>
            <a:ext cx="3139517" cy="1490682"/>
            <a:chOff x="3275856" y="1722294"/>
            <a:chExt cx="3139517" cy="1490682"/>
          </a:xfrm>
        </p:grpSpPr>
        <p:grpSp>
          <p:nvGrpSpPr>
            <p:cNvPr id="11" name="Group 55"/>
            <p:cNvGrpSpPr/>
            <p:nvPr/>
          </p:nvGrpSpPr>
          <p:grpSpPr>
            <a:xfrm>
              <a:off x="3311860" y="1722294"/>
              <a:ext cx="3103513" cy="1490682"/>
              <a:chOff x="5572943" y="1578278"/>
              <a:chExt cx="3103513" cy="1490682"/>
            </a:xfrm>
          </p:grpSpPr>
          <p:grpSp>
            <p:nvGrpSpPr>
              <p:cNvPr id="12" name="Group 31"/>
              <p:cNvGrpSpPr/>
              <p:nvPr/>
            </p:nvGrpSpPr>
            <p:grpSpPr>
              <a:xfrm>
                <a:off x="5572943" y="2060848"/>
                <a:ext cx="3103513" cy="1008112"/>
                <a:chOff x="1216459" y="2564904"/>
                <a:chExt cx="3103513" cy="1008112"/>
              </a:xfrm>
            </p:grpSpPr>
            <p:grpSp>
              <p:nvGrpSpPr>
                <p:cNvPr id="13" name="Group 16"/>
                <p:cNvGrpSpPr/>
                <p:nvPr/>
              </p:nvGrpSpPr>
              <p:grpSpPr>
                <a:xfrm>
                  <a:off x="1619672" y="2780928"/>
                  <a:ext cx="648072" cy="307777"/>
                  <a:chOff x="1763688" y="2708920"/>
                  <a:chExt cx="648072" cy="307777"/>
                </a:xfrm>
              </p:grpSpPr>
              <p:sp>
                <p:nvSpPr>
                  <p:cNvPr id="50" name="Rectangle 49"/>
                  <p:cNvSpPr/>
                  <p:nvPr/>
                </p:nvSpPr>
                <p:spPr>
                  <a:xfrm>
                    <a:off x="1763688" y="2708920"/>
                    <a:ext cx="50405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 Box 7"/>
                  <p:cNvSpPr txBox="1">
                    <a:spLocks noChangeArrowheads="1"/>
                  </p:cNvSpPr>
                  <p:nvPr/>
                </p:nvSpPr>
                <p:spPr bwMode="auto">
                  <a:xfrm>
                    <a:off x="1763688" y="2708920"/>
                    <a:ext cx="648072" cy="307777"/>
                  </a:xfrm>
                  <a:prstGeom prst="rect">
                    <a:avLst/>
                  </a:prstGeom>
                  <a:noFill/>
                  <a:ln w="9525">
                    <a:noFill/>
                    <a:miter lim="800000"/>
                    <a:headEnd/>
                    <a:tailEnd/>
                  </a:ln>
                </p:spPr>
                <p:txBody>
                  <a:bodyPr wrap="square">
                    <a:spAutoFit/>
                  </a:bodyPr>
                  <a:lstStyle/>
                  <a:p>
                    <a:pPr>
                      <a:spcBef>
                        <a:spcPct val="50000"/>
                      </a:spcBef>
                    </a:pPr>
                    <a:r>
                      <a:rPr lang="en-US" sz="1400" dirty="0" smtClean="0"/>
                      <a:t>Enc’</a:t>
                    </a:r>
                    <a:endParaRPr lang="en-US" sz="1400" dirty="0" smtClean="0">
                      <a:solidFill>
                        <a:srgbClr val="0000FF"/>
                      </a:solidFill>
                    </a:endParaRPr>
                  </a:p>
                </p:txBody>
              </p:sp>
            </p:grpSp>
            <p:sp>
              <p:nvSpPr>
                <p:cNvPr id="35" name="Text Box 7"/>
                <p:cNvSpPr txBox="1">
                  <a:spLocks noChangeArrowheads="1"/>
                </p:cNvSpPr>
                <p:nvPr/>
              </p:nvSpPr>
              <p:spPr bwMode="auto">
                <a:xfrm>
                  <a:off x="1216459" y="2564904"/>
                  <a:ext cx="468052" cy="338554"/>
                </a:xfrm>
                <a:prstGeom prst="rect">
                  <a:avLst/>
                </a:prstGeom>
                <a:noFill/>
                <a:ln w="9525">
                  <a:noFill/>
                  <a:miter lim="800000"/>
                  <a:headEnd/>
                  <a:tailEnd/>
                </a:ln>
              </p:spPr>
              <p:txBody>
                <a:bodyPr wrap="square">
                  <a:spAutoFit/>
                </a:bodyPr>
                <a:lstStyle/>
                <a:p>
                  <a:pPr>
                    <a:spcBef>
                      <a:spcPct val="50000"/>
                    </a:spcBef>
                  </a:pPr>
                  <a:r>
                    <a:rPr lang="en-US" sz="1600" dirty="0" smtClean="0"/>
                    <a:t>m</a:t>
                  </a:r>
                  <a:endParaRPr lang="en-US" sz="1600" baseline="30000" dirty="0" smtClean="0">
                    <a:solidFill>
                      <a:srgbClr val="0000FF"/>
                    </a:solidFill>
                  </a:endParaRPr>
                </a:p>
              </p:txBody>
            </p:sp>
            <p:cxnSp>
              <p:nvCxnSpPr>
                <p:cNvPr id="44" name="Straight Arrow Connector 43"/>
                <p:cNvCxnSpPr/>
                <p:nvPr/>
              </p:nvCxnSpPr>
              <p:spPr>
                <a:xfrm>
                  <a:off x="2123728" y="2924944"/>
                  <a:ext cx="144016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6" name="Text Box 7"/>
                <p:cNvSpPr txBox="1">
                  <a:spLocks noChangeArrowheads="1"/>
                </p:cNvSpPr>
                <p:nvPr/>
              </p:nvSpPr>
              <p:spPr bwMode="auto">
                <a:xfrm>
                  <a:off x="2195736" y="2564904"/>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c  </a:t>
                  </a:r>
                  <a:r>
                    <a:rPr lang="en-US" sz="1400" dirty="0" err="1" smtClean="0">
                      <a:sym typeface="Symbol"/>
                    </a:rPr>
                    <a:t>Enc</a:t>
                  </a:r>
                  <a:r>
                    <a:rPr lang="en-US" sz="1400" baseline="-25000" dirty="0" err="1" smtClean="0">
                      <a:sym typeface="Symbol"/>
                    </a:rPr>
                    <a:t>k</a:t>
                  </a:r>
                  <a:r>
                    <a:rPr lang="en-US" sz="1400" baseline="-50000" dirty="0" err="1" smtClean="0">
                      <a:sym typeface="Symbol"/>
                    </a:rPr>
                    <a:t>E</a:t>
                  </a:r>
                  <a:r>
                    <a:rPr lang="en-US" sz="1400" dirty="0" smtClean="0">
                      <a:sym typeface="Symbol"/>
                    </a:rPr>
                    <a:t>(m)</a:t>
                  </a:r>
                  <a:endParaRPr lang="en-US" sz="1400" baseline="30000" dirty="0" smtClean="0"/>
                </a:p>
              </p:txBody>
            </p:sp>
            <p:cxnSp>
              <p:nvCxnSpPr>
                <p:cNvPr id="47" name="Straight Arrow Connector 46"/>
                <p:cNvCxnSpPr/>
                <p:nvPr/>
              </p:nvCxnSpPr>
              <p:spPr>
                <a:xfrm flipH="1" flipV="1">
                  <a:off x="1907704" y="3068960"/>
                  <a:ext cx="16768" cy="50405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52" name="Text Box 7"/>
              <p:cNvSpPr txBox="1">
                <a:spLocks noChangeArrowheads="1"/>
              </p:cNvSpPr>
              <p:nvPr/>
            </p:nvSpPr>
            <p:spPr bwMode="auto">
              <a:xfrm>
                <a:off x="5868144" y="2708920"/>
                <a:ext cx="42366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E</a:t>
                </a:r>
                <a:endParaRPr lang="en-US" baseline="-25000" dirty="0" smtClean="0">
                  <a:solidFill>
                    <a:srgbClr val="0000FF"/>
                  </a:solidFill>
                </a:endParaRPr>
              </a:p>
            </p:txBody>
          </p:sp>
          <p:cxnSp>
            <p:nvCxnSpPr>
              <p:cNvPr id="53" name="Straight Arrow Connector 52"/>
              <p:cNvCxnSpPr/>
              <p:nvPr/>
            </p:nvCxnSpPr>
            <p:spPr>
              <a:xfrm flipH="1" flipV="1">
                <a:off x="6228184" y="1772816"/>
                <a:ext cx="16768" cy="504056"/>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54" name="Text Box 7"/>
              <p:cNvSpPr txBox="1">
                <a:spLocks noChangeArrowheads="1"/>
              </p:cNvSpPr>
              <p:nvPr/>
            </p:nvSpPr>
            <p:spPr bwMode="auto">
              <a:xfrm>
                <a:off x="6236568" y="1578278"/>
                <a:ext cx="78370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M</a:t>
                </a:r>
                <a:endParaRPr lang="en-US" baseline="-25000" dirty="0" smtClean="0">
                  <a:solidFill>
                    <a:srgbClr val="0000FF"/>
                  </a:solidFill>
                </a:endParaRPr>
              </a:p>
            </p:txBody>
          </p:sp>
          <p:sp>
            <p:nvSpPr>
              <p:cNvPr id="55" name="Text Box 7"/>
              <p:cNvSpPr txBox="1">
                <a:spLocks noChangeArrowheads="1"/>
              </p:cNvSpPr>
              <p:nvPr/>
            </p:nvSpPr>
            <p:spPr bwMode="auto">
              <a:xfrm>
                <a:off x="6552220" y="2492896"/>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t  </a:t>
                </a:r>
                <a:r>
                  <a:rPr lang="en-US" sz="1400" dirty="0" err="1" smtClean="0">
                    <a:sym typeface="Symbol"/>
                  </a:rPr>
                  <a:t>Mac</a:t>
                </a:r>
                <a:r>
                  <a:rPr lang="en-US" sz="1400" baseline="-25000" dirty="0" err="1" smtClean="0">
                    <a:sym typeface="Symbol"/>
                  </a:rPr>
                  <a:t>k</a:t>
                </a:r>
                <a:r>
                  <a:rPr lang="en-US" sz="1400" baseline="-50000" dirty="0" err="1" smtClean="0">
                    <a:sym typeface="Symbol"/>
                  </a:rPr>
                  <a:t>M</a:t>
                </a:r>
                <a:r>
                  <a:rPr lang="en-US" sz="1400" dirty="0" smtClean="0">
                    <a:sym typeface="Symbol"/>
                  </a:rPr>
                  <a:t>(c)</a:t>
                </a:r>
                <a:endParaRPr lang="en-US" sz="1400" baseline="30000" dirty="0" smtClean="0"/>
              </a:p>
            </p:txBody>
          </p:sp>
        </p:grpSp>
        <p:cxnSp>
          <p:nvCxnSpPr>
            <p:cNvPr id="79" name="Straight Arrow Connector 78"/>
            <p:cNvCxnSpPr/>
            <p:nvPr/>
          </p:nvCxnSpPr>
          <p:spPr>
            <a:xfrm>
              <a:off x="3275856" y="2564904"/>
              <a:ext cx="432048"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cxnSp>
        <p:nvCxnSpPr>
          <p:cNvPr id="72" name="Straight Connector 71"/>
          <p:cNvCxnSpPr/>
          <p:nvPr/>
        </p:nvCxnSpPr>
        <p:spPr>
          <a:xfrm>
            <a:off x="0" y="1556792"/>
            <a:ext cx="914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8" name="Straight Connector 77"/>
          <p:cNvCxnSpPr/>
          <p:nvPr/>
        </p:nvCxnSpPr>
        <p:spPr>
          <a:xfrm>
            <a:off x="36512" y="3284984"/>
            <a:ext cx="914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80" name="Straight Connector 79"/>
          <p:cNvCxnSpPr/>
          <p:nvPr/>
        </p:nvCxnSpPr>
        <p:spPr>
          <a:xfrm flipV="1">
            <a:off x="2699792" y="1556792"/>
            <a:ext cx="0" cy="1728192"/>
          </a:xfrm>
          <a:prstGeom prst="line">
            <a:avLst/>
          </a:prstGeom>
        </p:spPr>
        <p:style>
          <a:lnRef idx="2">
            <a:schemeClr val="accent1"/>
          </a:lnRef>
          <a:fillRef idx="0">
            <a:schemeClr val="accent1"/>
          </a:fillRef>
          <a:effectRef idx="1">
            <a:schemeClr val="accent1"/>
          </a:effectRef>
          <a:fontRef idx="minor">
            <a:schemeClr val="tx1"/>
          </a:fontRef>
        </p:style>
      </p:cxnSp>
      <p:cxnSp>
        <p:nvCxnSpPr>
          <p:cNvPr id="84" name="Straight Connector 83"/>
          <p:cNvCxnSpPr/>
          <p:nvPr/>
        </p:nvCxnSpPr>
        <p:spPr>
          <a:xfrm flipV="1">
            <a:off x="5796136" y="1556792"/>
            <a:ext cx="0" cy="1728192"/>
          </a:xfrm>
          <a:prstGeom prst="line">
            <a:avLst/>
          </a:prstGeom>
        </p:spPr>
        <p:style>
          <a:lnRef idx="2">
            <a:schemeClr val="accent1"/>
          </a:lnRef>
          <a:fillRef idx="0">
            <a:schemeClr val="accent1"/>
          </a:fillRef>
          <a:effectRef idx="1">
            <a:schemeClr val="accent1"/>
          </a:effectRef>
          <a:fontRef idx="minor">
            <a:schemeClr val="tx1"/>
          </a:fontRef>
        </p:style>
      </p:cxnSp>
      <p:sp>
        <p:nvSpPr>
          <p:cNvPr id="131" name="Text Box 7"/>
          <p:cNvSpPr txBox="1">
            <a:spLocks noChangeArrowheads="1"/>
          </p:cNvSpPr>
          <p:nvPr/>
        </p:nvSpPr>
        <p:spPr bwMode="auto">
          <a:xfrm>
            <a:off x="179512" y="3284984"/>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Security: need to show that  has CPA-security and </a:t>
            </a:r>
            <a:r>
              <a:rPr lang="en-US" sz="1600" dirty="0" err="1" smtClean="0">
                <a:sym typeface="Symbol"/>
              </a:rPr>
              <a:t>ciphertext</a:t>
            </a:r>
            <a:r>
              <a:rPr lang="en-US" sz="1600" dirty="0" smtClean="0">
                <a:sym typeface="Symbol"/>
              </a:rPr>
              <a:t> integrity</a:t>
            </a:r>
            <a:endParaRPr lang="en-US" sz="1600" baseline="-25000" dirty="0" smtClean="0">
              <a:solidFill>
                <a:srgbClr val="0000FF"/>
              </a:solidFill>
            </a:endParaRPr>
          </a:p>
        </p:txBody>
      </p:sp>
      <p:sp>
        <p:nvSpPr>
          <p:cNvPr id="132" name="Text Box 7"/>
          <p:cNvSpPr txBox="1">
            <a:spLocks noChangeArrowheads="1"/>
          </p:cNvSpPr>
          <p:nvPr/>
        </p:nvSpPr>
        <p:spPr bwMode="auto">
          <a:xfrm>
            <a:off x="179512" y="3738518"/>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olidFill>
                  <a:srgbClr val="FF0000"/>
                </a:solidFill>
                <a:sym typeface="Symbol"/>
              </a:rPr>
              <a:t>If </a:t>
            </a:r>
            <a:r>
              <a:rPr lang="en-US" baseline="-25000" dirty="0" smtClean="0">
                <a:solidFill>
                  <a:srgbClr val="FF0000"/>
                </a:solidFill>
                <a:sym typeface="Symbol"/>
              </a:rPr>
              <a:t>M</a:t>
            </a:r>
            <a:r>
              <a:rPr lang="en-US" sz="1600" dirty="0" smtClean="0">
                <a:solidFill>
                  <a:srgbClr val="FF0000"/>
                </a:solidFill>
                <a:sym typeface="Symbol"/>
              </a:rPr>
              <a:t> is a secure MAC then  has </a:t>
            </a:r>
            <a:r>
              <a:rPr lang="en-US" sz="1600" dirty="0" err="1" smtClean="0">
                <a:solidFill>
                  <a:srgbClr val="FF0000"/>
                </a:solidFill>
                <a:sym typeface="Symbol"/>
              </a:rPr>
              <a:t>ciphertext</a:t>
            </a:r>
            <a:r>
              <a:rPr lang="en-US" sz="1600" dirty="0" smtClean="0">
                <a:solidFill>
                  <a:srgbClr val="FF0000"/>
                </a:solidFill>
                <a:sym typeface="Symbol"/>
              </a:rPr>
              <a:t> integrity </a:t>
            </a:r>
            <a:r>
              <a:rPr lang="en-US" sz="1600" dirty="0" smtClean="0">
                <a:sym typeface="Symbol"/>
              </a:rPr>
              <a:t>--- proof by </a:t>
            </a:r>
            <a:r>
              <a:rPr lang="en-US" sz="1600" dirty="0" err="1" smtClean="0">
                <a:sym typeface="Symbol"/>
              </a:rPr>
              <a:t>contrapositive</a:t>
            </a:r>
            <a:endParaRPr lang="en-US" sz="1600" baseline="-25000" dirty="0" smtClean="0">
              <a:solidFill>
                <a:srgbClr val="0000FF"/>
              </a:solidFill>
            </a:endParaRPr>
          </a:p>
        </p:txBody>
      </p:sp>
      <p:pic>
        <p:nvPicPr>
          <p:cNvPr id="133" name="Picture 2" descr="https://encrypted-tbn2.gstatic.com/images?q=tbn:ANd9GcTzn8pYNTIsYJz-1hUwTp5TSpxO5EgNfXDt7DtIKuSZFDDgZWG_"/>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95936" y="4744889"/>
            <a:ext cx="915653" cy="915653"/>
          </a:xfrm>
          <a:prstGeom prst="rect">
            <a:avLst/>
          </a:prstGeom>
          <a:noFill/>
          <a:extLst>
            <a:ext uri="{909E8E84-426E-40dd-AFC4-6F175D3DCCD1}">
              <a14:hiddenFill xmlns:a14="http://schemas.microsoft.com/office/drawing/2010/main">
                <a:solidFill>
                  <a:srgbClr val="FFFFFF"/>
                </a:solidFill>
              </a14:hiddenFill>
            </a:ext>
          </a:extLst>
        </p:spPr>
      </p:pic>
      <p:sp>
        <p:nvSpPr>
          <p:cNvPr id="134" name="Text Box 7"/>
          <p:cNvSpPr txBox="1">
            <a:spLocks noChangeArrowheads="1"/>
          </p:cNvSpPr>
          <p:nvPr/>
        </p:nvSpPr>
        <p:spPr bwMode="auto">
          <a:xfrm>
            <a:off x="3995936" y="5538718"/>
            <a:ext cx="107173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A</a:t>
            </a:r>
            <a:r>
              <a:rPr lang="en-US" baseline="-25000" dirty="0" smtClean="0">
                <a:sym typeface="Symbol"/>
              </a:rPr>
              <a:t></a:t>
            </a:r>
            <a:r>
              <a:rPr lang="en-US" baseline="-45000" dirty="0" smtClean="0">
                <a:sym typeface="Symbol"/>
              </a:rPr>
              <a:t>M</a:t>
            </a:r>
            <a:r>
              <a:rPr lang="en-US" baseline="-25000" dirty="0" smtClean="0">
                <a:sym typeface="Symbol"/>
              </a:rPr>
              <a:t>-MAC</a:t>
            </a:r>
            <a:endParaRPr lang="en-US" baseline="-25000" dirty="0" smtClean="0">
              <a:solidFill>
                <a:srgbClr val="0000FF"/>
              </a:solidFill>
            </a:endParaRPr>
          </a:p>
        </p:txBody>
      </p:sp>
      <p:pic>
        <p:nvPicPr>
          <p:cNvPr id="135" name="Picture 3"/>
          <p:cNvPicPr>
            <a:picLocks noChangeAspect="1" noChangeArrowheads="1"/>
          </p:cNvPicPr>
          <p:nvPr/>
        </p:nvPicPr>
        <p:blipFill>
          <a:blip r:embed="rId5" cstate="print"/>
          <a:srcRect/>
          <a:stretch>
            <a:fillRect/>
          </a:stretch>
        </p:blipFill>
        <p:spPr bwMode="auto">
          <a:xfrm>
            <a:off x="107504" y="4974848"/>
            <a:ext cx="818455" cy="657944"/>
          </a:xfrm>
          <a:prstGeom prst="rect">
            <a:avLst/>
          </a:prstGeom>
          <a:noFill/>
          <a:ln w="9525">
            <a:noFill/>
            <a:miter lim="800000"/>
            <a:headEnd/>
            <a:tailEnd/>
          </a:ln>
        </p:spPr>
      </p:pic>
      <p:sp>
        <p:nvSpPr>
          <p:cNvPr id="136" name="Text Box 7"/>
          <p:cNvSpPr txBox="1">
            <a:spLocks noChangeArrowheads="1"/>
          </p:cNvSpPr>
          <p:nvPr/>
        </p:nvSpPr>
        <p:spPr bwMode="auto">
          <a:xfrm>
            <a:off x="-36512" y="5632792"/>
            <a:ext cx="107173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A</a:t>
            </a:r>
            <a:r>
              <a:rPr lang="en-US" baseline="-25000" dirty="0" smtClean="0">
                <a:sym typeface="Symbol"/>
              </a:rPr>
              <a:t>-CI</a:t>
            </a:r>
            <a:endParaRPr lang="en-US" baseline="-25000" dirty="0" smtClean="0">
              <a:solidFill>
                <a:srgbClr val="0000FF"/>
              </a:solidFill>
            </a:endParaRPr>
          </a:p>
        </p:txBody>
      </p:sp>
      <p:pic>
        <p:nvPicPr>
          <p:cNvPr id="137" name="Picture 2"/>
          <p:cNvPicPr>
            <a:picLocks noChangeAspect="1" noChangeArrowheads="1"/>
          </p:cNvPicPr>
          <p:nvPr/>
        </p:nvPicPr>
        <p:blipFill>
          <a:blip r:embed="rId6" cstate="print"/>
          <a:srcRect/>
          <a:stretch>
            <a:fillRect/>
          </a:stretch>
        </p:blipFill>
        <p:spPr bwMode="auto">
          <a:xfrm>
            <a:off x="8050263" y="4797152"/>
            <a:ext cx="950741" cy="936104"/>
          </a:xfrm>
          <a:prstGeom prst="rect">
            <a:avLst/>
          </a:prstGeom>
          <a:noFill/>
          <a:ln w="9525">
            <a:noFill/>
            <a:miter lim="800000"/>
            <a:headEnd/>
            <a:tailEnd/>
          </a:ln>
        </p:spPr>
      </p:pic>
      <p:cxnSp>
        <p:nvCxnSpPr>
          <p:cNvPr id="138" name="Straight Arrow Connector 137"/>
          <p:cNvCxnSpPr/>
          <p:nvPr/>
        </p:nvCxnSpPr>
        <p:spPr>
          <a:xfrm>
            <a:off x="971600" y="4559642"/>
            <a:ext cx="2736304"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9" name="Text Box 7"/>
          <p:cNvSpPr txBox="1">
            <a:spLocks noChangeArrowheads="1"/>
          </p:cNvSpPr>
          <p:nvPr/>
        </p:nvSpPr>
        <p:spPr bwMode="auto">
          <a:xfrm>
            <a:off x="1835696" y="4221088"/>
            <a:ext cx="1215752"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M</a:t>
            </a:r>
            <a:r>
              <a:rPr lang="en-US" baseline="-25000" dirty="0" smtClean="0">
                <a:sym typeface="Symbol"/>
              </a:rPr>
              <a:t>1</a:t>
            </a:r>
            <a:r>
              <a:rPr lang="en-US" sz="1600" dirty="0" smtClean="0">
                <a:sym typeface="Symbol"/>
              </a:rPr>
              <a:t>, …, </a:t>
            </a:r>
            <a:r>
              <a:rPr lang="en-US" sz="1600" dirty="0" err="1" smtClean="0">
                <a:sym typeface="Symbol"/>
              </a:rPr>
              <a:t>M</a:t>
            </a:r>
            <a:r>
              <a:rPr lang="en-US" baseline="-25000" dirty="0" err="1" smtClean="0">
                <a:sym typeface="Symbol"/>
              </a:rPr>
              <a:t>q</a:t>
            </a:r>
            <a:endParaRPr lang="en-US" baseline="-25000" dirty="0" smtClean="0">
              <a:solidFill>
                <a:srgbClr val="0000FF"/>
              </a:solidFill>
            </a:endParaRPr>
          </a:p>
        </p:txBody>
      </p:sp>
      <p:cxnSp>
        <p:nvCxnSpPr>
          <p:cNvPr id="140" name="Straight Arrow Connector 139"/>
          <p:cNvCxnSpPr/>
          <p:nvPr/>
        </p:nvCxnSpPr>
        <p:spPr>
          <a:xfrm>
            <a:off x="5256588" y="4559642"/>
            <a:ext cx="2736304" cy="0"/>
          </a:xfrm>
          <a:prstGeom prst="straightConnector1">
            <a:avLst/>
          </a:prstGeom>
          <a:ln w="1905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41" name="Text Box 7"/>
          <p:cNvSpPr txBox="1">
            <a:spLocks noChangeArrowheads="1"/>
          </p:cNvSpPr>
          <p:nvPr/>
        </p:nvSpPr>
        <p:spPr bwMode="auto">
          <a:xfrm>
            <a:off x="6192692" y="4221088"/>
            <a:ext cx="1215752"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C</a:t>
            </a:r>
            <a:r>
              <a:rPr lang="en-US" baseline="-25000" dirty="0" smtClean="0">
                <a:sym typeface="Symbol"/>
              </a:rPr>
              <a:t>1</a:t>
            </a:r>
            <a:r>
              <a:rPr lang="en-US" sz="1600" dirty="0" smtClean="0">
                <a:sym typeface="Symbol"/>
              </a:rPr>
              <a:t>, …, </a:t>
            </a:r>
            <a:r>
              <a:rPr lang="en-US" sz="1600" dirty="0" err="1" smtClean="0">
                <a:sym typeface="Symbol"/>
              </a:rPr>
              <a:t>C</a:t>
            </a:r>
            <a:r>
              <a:rPr lang="en-US" baseline="-25000" dirty="0" err="1" smtClean="0">
                <a:sym typeface="Symbol"/>
              </a:rPr>
              <a:t>q</a:t>
            </a:r>
            <a:endParaRPr lang="en-US" baseline="-25000" dirty="0" smtClean="0">
              <a:solidFill>
                <a:srgbClr val="0000FF"/>
              </a:solidFill>
            </a:endParaRPr>
          </a:p>
        </p:txBody>
      </p:sp>
      <p:sp>
        <p:nvSpPr>
          <p:cNvPr id="142" name="Text Box 7"/>
          <p:cNvSpPr txBox="1">
            <a:spLocks noChangeArrowheads="1"/>
          </p:cNvSpPr>
          <p:nvPr/>
        </p:nvSpPr>
        <p:spPr bwMode="auto">
          <a:xfrm>
            <a:off x="8280924" y="5733256"/>
            <a:ext cx="57606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err="1" smtClean="0">
                <a:sym typeface="Symbol"/>
              </a:rPr>
              <a:t>k</a:t>
            </a:r>
            <a:r>
              <a:rPr lang="en-US" baseline="-25000" dirty="0" err="1" smtClean="0">
                <a:sym typeface="Symbol"/>
              </a:rPr>
              <a:t>M</a:t>
            </a:r>
            <a:endParaRPr lang="en-US" baseline="-25000" dirty="0" smtClean="0">
              <a:solidFill>
                <a:srgbClr val="0000FF"/>
              </a:solidFill>
            </a:endParaRPr>
          </a:p>
        </p:txBody>
      </p:sp>
      <p:pic>
        <p:nvPicPr>
          <p:cNvPr id="143" name="Picture 4"/>
          <p:cNvPicPr>
            <a:picLocks noChangeAspect="1" noChangeArrowheads="1"/>
          </p:cNvPicPr>
          <p:nvPr/>
        </p:nvPicPr>
        <p:blipFill>
          <a:blip r:embed="rId7" cstate="print"/>
          <a:srcRect/>
          <a:stretch>
            <a:fillRect/>
          </a:stretch>
        </p:blipFill>
        <p:spPr bwMode="auto">
          <a:xfrm>
            <a:off x="8640964" y="5805264"/>
            <a:ext cx="395532" cy="432048"/>
          </a:xfrm>
          <a:prstGeom prst="rect">
            <a:avLst/>
          </a:prstGeom>
          <a:noFill/>
          <a:ln w="9525">
            <a:noFill/>
            <a:miter lim="800000"/>
            <a:headEnd/>
            <a:tailEnd/>
          </a:ln>
        </p:spPr>
      </p:pic>
      <p:cxnSp>
        <p:nvCxnSpPr>
          <p:cNvPr id="144" name="Straight Arrow Connector 143"/>
          <p:cNvCxnSpPr/>
          <p:nvPr/>
        </p:nvCxnSpPr>
        <p:spPr>
          <a:xfrm>
            <a:off x="5256588" y="5085184"/>
            <a:ext cx="2736304" cy="0"/>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45" name="Text Box 7"/>
          <p:cNvSpPr txBox="1">
            <a:spLocks noChangeArrowheads="1"/>
          </p:cNvSpPr>
          <p:nvPr/>
        </p:nvSpPr>
        <p:spPr bwMode="auto">
          <a:xfrm>
            <a:off x="5400604" y="4746630"/>
            <a:ext cx="93610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t</a:t>
            </a:r>
            <a:r>
              <a:rPr lang="en-US" baseline="-25000" dirty="0" smtClean="0">
                <a:sym typeface="Symbol"/>
              </a:rPr>
              <a:t>1</a:t>
            </a:r>
            <a:r>
              <a:rPr lang="en-US" sz="1600" dirty="0" smtClean="0">
                <a:sym typeface="Symbol"/>
              </a:rPr>
              <a:t>, …, </a:t>
            </a:r>
            <a:r>
              <a:rPr lang="en-US" sz="1600" dirty="0" err="1" smtClean="0">
                <a:sym typeface="Symbol"/>
              </a:rPr>
              <a:t>t</a:t>
            </a:r>
            <a:r>
              <a:rPr lang="en-US" baseline="-25000" dirty="0" err="1" smtClean="0">
                <a:sym typeface="Symbol"/>
              </a:rPr>
              <a:t>q</a:t>
            </a:r>
            <a:endParaRPr lang="en-US" baseline="-25000" dirty="0" smtClean="0">
              <a:solidFill>
                <a:srgbClr val="0000FF"/>
              </a:solidFill>
            </a:endParaRPr>
          </a:p>
        </p:txBody>
      </p:sp>
      <p:sp>
        <p:nvSpPr>
          <p:cNvPr id="146" name="Text Box 7"/>
          <p:cNvSpPr txBox="1">
            <a:spLocks noChangeArrowheads="1"/>
          </p:cNvSpPr>
          <p:nvPr/>
        </p:nvSpPr>
        <p:spPr bwMode="auto">
          <a:xfrm>
            <a:off x="4139952" y="4293096"/>
            <a:ext cx="57606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err="1" smtClean="0">
                <a:sym typeface="Symbol"/>
              </a:rPr>
              <a:t>k</a:t>
            </a:r>
            <a:r>
              <a:rPr lang="en-US" baseline="-25000" dirty="0" err="1" smtClean="0">
                <a:sym typeface="Symbol"/>
              </a:rPr>
              <a:t>E</a:t>
            </a:r>
            <a:endParaRPr lang="en-US" baseline="-25000" dirty="0" smtClean="0">
              <a:solidFill>
                <a:srgbClr val="0000FF"/>
              </a:solidFill>
            </a:endParaRPr>
          </a:p>
        </p:txBody>
      </p:sp>
      <p:pic>
        <p:nvPicPr>
          <p:cNvPr id="147" name="Picture 4"/>
          <p:cNvPicPr>
            <a:picLocks noChangeAspect="1" noChangeArrowheads="1"/>
          </p:cNvPicPr>
          <p:nvPr/>
        </p:nvPicPr>
        <p:blipFill>
          <a:blip r:embed="rId7" cstate="print"/>
          <a:srcRect/>
          <a:stretch>
            <a:fillRect/>
          </a:stretch>
        </p:blipFill>
        <p:spPr bwMode="auto">
          <a:xfrm>
            <a:off x="4499992" y="4365104"/>
            <a:ext cx="395532" cy="432048"/>
          </a:xfrm>
          <a:prstGeom prst="rect">
            <a:avLst/>
          </a:prstGeom>
          <a:noFill/>
          <a:ln w="9525">
            <a:noFill/>
            <a:miter lim="800000"/>
            <a:headEnd/>
            <a:tailEnd/>
          </a:ln>
        </p:spPr>
      </p:pic>
      <p:sp>
        <p:nvSpPr>
          <p:cNvPr id="148" name="Text Box 7"/>
          <p:cNvSpPr txBox="1">
            <a:spLocks noChangeArrowheads="1"/>
          </p:cNvSpPr>
          <p:nvPr/>
        </p:nvSpPr>
        <p:spPr bwMode="auto">
          <a:xfrm>
            <a:off x="3795468" y="5929535"/>
            <a:ext cx="1640628" cy="307777"/>
          </a:xfrm>
          <a:prstGeom prst="rect">
            <a:avLst/>
          </a:prstGeom>
          <a:noFill/>
          <a:ln w="9525">
            <a:noFill/>
            <a:miter lim="800000"/>
            <a:headEnd/>
            <a:tailEnd/>
          </a:ln>
        </p:spPr>
        <p:txBody>
          <a:bodyPr wrap="square">
            <a:spAutoFit/>
          </a:bodyPr>
          <a:lstStyle/>
          <a:p>
            <a:pPr>
              <a:spcBef>
                <a:spcPct val="50000"/>
              </a:spcBef>
            </a:pPr>
            <a:r>
              <a:rPr lang="en-US" sz="1400" dirty="0" err="1" smtClean="0">
                <a:sym typeface="Symbol"/>
              </a:rPr>
              <a:t>C</a:t>
            </a:r>
            <a:r>
              <a:rPr lang="en-US" baseline="-25000" dirty="0" err="1" smtClean="0">
                <a:sym typeface="Symbol"/>
              </a:rPr>
              <a:t>i</a:t>
            </a:r>
            <a:r>
              <a:rPr lang="en-US" sz="1400" dirty="0" smtClean="0">
                <a:sym typeface="Symbol"/>
              </a:rPr>
              <a:t>  </a:t>
            </a:r>
            <a:r>
              <a:rPr lang="en-US" sz="1400" dirty="0" err="1" smtClean="0">
                <a:sym typeface="Symbol"/>
              </a:rPr>
              <a:t>Mac</a:t>
            </a:r>
            <a:r>
              <a:rPr lang="en-US" sz="1400" baseline="-25000" dirty="0" err="1" smtClean="0">
                <a:sym typeface="Symbol"/>
              </a:rPr>
              <a:t>k</a:t>
            </a:r>
            <a:r>
              <a:rPr lang="en-US" sz="1400" baseline="-50000" dirty="0" err="1" smtClean="0">
                <a:sym typeface="Symbol"/>
              </a:rPr>
              <a:t>E</a:t>
            </a:r>
            <a:r>
              <a:rPr lang="en-US" sz="1400" dirty="0" smtClean="0">
                <a:sym typeface="Symbol"/>
              </a:rPr>
              <a:t>(M</a:t>
            </a:r>
            <a:r>
              <a:rPr lang="en-US" baseline="-25000" dirty="0" smtClean="0">
                <a:sym typeface="Symbol"/>
              </a:rPr>
              <a:t>i</a:t>
            </a:r>
            <a:r>
              <a:rPr lang="en-US" sz="1400" dirty="0" smtClean="0">
                <a:sym typeface="Symbol"/>
              </a:rPr>
              <a:t>)</a:t>
            </a:r>
            <a:endParaRPr lang="en-US" sz="1400" baseline="30000" dirty="0" smtClean="0"/>
          </a:p>
        </p:txBody>
      </p:sp>
      <p:cxnSp>
        <p:nvCxnSpPr>
          <p:cNvPr id="149" name="Straight Arrow Connector 148"/>
          <p:cNvCxnSpPr/>
          <p:nvPr/>
        </p:nvCxnSpPr>
        <p:spPr>
          <a:xfrm>
            <a:off x="971600" y="5085184"/>
            <a:ext cx="2736304" cy="0"/>
          </a:xfrm>
          <a:prstGeom prst="straightConnector1">
            <a:avLst/>
          </a:prstGeom>
          <a:ln w="1905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50" name="Text Box 7"/>
          <p:cNvSpPr txBox="1">
            <a:spLocks noChangeArrowheads="1"/>
          </p:cNvSpPr>
          <p:nvPr/>
        </p:nvSpPr>
        <p:spPr bwMode="auto">
          <a:xfrm>
            <a:off x="1484040" y="4746630"/>
            <a:ext cx="251189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(C</a:t>
            </a:r>
            <a:r>
              <a:rPr lang="en-US" sz="1600" baseline="-25000" dirty="0" smtClean="0">
                <a:sym typeface="Symbol"/>
              </a:rPr>
              <a:t>1</a:t>
            </a:r>
            <a:r>
              <a:rPr lang="en-US" sz="1600" dirty="0" smtClean="0">
                <a:sym typeface="Symbol"/>
              </a:rPr>
              <a:t>, t</a:t>
            </a:r>
            <a:r>
              <a:rPr lang="en-US" sz="1600" baseline="-25000" dirty="0" smtClean="0">
                <a:sym typeface="Symbol"/>
              </a:rPr>
              <a:t>1</a:t>
            </a:r>
            <a:r>
              <a:rPr lang="en-US" sz="1600" dirty="0" smtClean="0">
                <a:sym typeface="Symbol"/>
              </a:rPr>
              <a:t>), … (</a:t>
            </a:r>
            <a:r>
              <a:rPr lang="en-US" sz="1600" dirty="0" err="1" smtClean="0">
                <a:sym typeface="Symbol"/>
              </a:rPr>
              <a:t>C</a:t>
            </a:r>
            <a:r>
              <a:rPr lang="en-US" sz="1600" baseline="-25000" dirty="0" err="1" smtClean="0">
                <a:sym typeface="Symbol"/>
              </a:rPr>
              <a:t>q</a:t>
            </a:r>
            <a:r>
              <a:rPr lang="en-US" sz="1600" dirty="0" smtClean="0">
                <a:sym typeface="Symbol"/>
              </a:rPr>
              <a:t>, </a:t>
            </a:r>
            <a:r>
              <a:rPr lang="en-US" sz="1600" dirty="0" err="1" smtClean="0">
                <a:sym typeface="Symbol"/>
              </a:rPr>
              <a:t>t</a:t>
            </a:r>
            <a:r>
              <a:rPr lang="en-US" sz="1600" baseline="-25000" dirty="0" err="1" smtClean="0">
                <a:sym typeface="Symbol"/>
              </a:rPr>
              <a:t>q</a:t>
            </a:r>
            <a:r>
              <a:rPr lang="en-US" sz="1600" dirty="0" smtClean="0">
                <a:sym typeface="Symbol"/>
              </a:rPr>
              <a:t>)</a:t>
            </a:r>
            <a:endParaRPr lang="en-US" baseline="-25000" dirty="0" smtClean="0">
              <a:solidFill>
                <a:srgbClr val="0000FF"/>
              </a:solidFill>
            </a:endParaRPr>
          </a:p>
        </p:txBody>
      </p:sp>
      <p:cxnSp>
        <p:nvCxnSpPr>
          <p:cNvPr id="151" name="Straight Arrow Connector 150"/>
          <p:cNvCxnSpPr/>
          <p:nvPr/>
        </p:nvCxnSpPr>
        <p:spPr>
          <a:xfrm>
            <a:off x="971600" y="5589240"/>
            <a:ext cx="2736304" cy="0"/>
          </a:xfrm>
          <a:prstGeom prst="straightConnector1">
            <a:avLst/>
          </a:prstGeom>
          <a:ln w="1905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52" name="Text Box 7"/>
          <p:cNvSpPr txBox="1">
            <a:spLocks noChangeArrowheads="1"/>
          </p:cNvSpPr>
          <p:nvPr/>
        </p:nvSpPr>
        <p:spPr bwMode="auto">
          <a:xfrm>
            <a:off x="1475656" y="5229200"/>
            <a:ext cx="215185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(c*, t*) such that</a:t>
            </a:r>
            <a:endParaRPr lang="en-US" baseline="-25000" dirty="0" smtClean="0">
              <a:solidFill>
                <a:srgbClr val="0000FF"/>
              </a:solidFill>
            </a:endParaRPr>
          </a:p>
        </p:txBody>
      </p:sp>
      <p:sp>
        <p:nvSpPr>
          <p:cNvPr id="153" name="Text Box 7"/>
          <p:cNvSpPr txBox="1">
            <a:spLocks noChangeArrowheads="1"/>
          </p:cNvSpPr>
          <p:nvPr/>
        </p:nvSpPr>
        <p:spPr bwMode="auto">
          <a:xfrm>
            <a:off x="763960" y="6330806"/>
            <a:ext cx="29439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Non-negligible advantage</a:t>
            </a:r>
            <a:endParaRPr lang="en-US" baseline="-25000" dirty="0" smtClean="0">
              <a:solidFill>
                <a:srgbClr val="0000FF"/>
              </a:solidFill>
            </a:endParaRPr>
          </a:p>
        </p:txBody>
      </p:sp>
      <p:sp>
        <p:nvSpPr>
          <p:cNvPr id="154" name="Right Arrow 153"/>
          <p:cNvSpPr/>
          <p:nvPr/>
        </p:nvSpPr>
        <p:spPr>
          <a:xfrm>
            <a:off x="3419872" y="6408712"/>
            <a:ext cx="1656184" cy="2606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55" name="Text Box 7"/>
          <p:cNvSpPr txBox="1">
            <a:spLocks noChangeArrowheads="1"/>
          </p:cNvSpPr>
          <p:nvPr/>
        </p:nvSpPr>
        <p:spPr bwMode="auto">
          <a:xfrm>
            <a:off x="5300464" y="6330806"/>
            <a:ext cx="2943944"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Non-negligible advantage</a:t>
            </a:r>
            <a:endParaRPr lang="en-US" baseline="-25000" dirty="0" smtClean="0">
              <a:solidFill>
                <a:srgbClr val="0000FF"/>
              </a:solidFill>
            </a:endParaRPr>
          </a:p>
        </p:txBody>
      </p:sp>
      <p:sp>
        <p:nvSpPr>
          <p:cNvPr id="156" name="Text Box 7"/>
          <p:cNvSpPr txBox="1">
            <a:spLocks noChangeArrowheads="1"/>
          </p:cNvSpPr>
          <p:nvPr/>
        </p:nvSpPr>
        <p:spPr bwMode="auto">
          <a:xfrm>
            <a:off x="6624740" y="4744889"/>
            <a:ext cx="2124236" cy="307777"/>
          </a:xfrm>
          <a:prstGeom prst="rect">
            <a:avLst/>
          </a:prstGeom>
          <a:noFill/>
          <a:ln w="9525">
            <a:noFill/>
            <a:miter lim="800000"/>
            <a:headEnd/>
            <a:tailEnd/>
          </a:ln>
        </p:spPr>
        <p:txBody>
          <a:bodyPr wrap="square">
            <a:spAutoFit/>
          </a:bodyPr>
          <a:lstStyle/>
          <a:p>
            <a:pPr>
              <a:spcBef>
                <a:spcPct val="50000"/>
              </a:spcBef>
            </a:pPr>
            <a:r>
              <a:rPr lang="en-US" sz="1400" dirty="0" err="1" smtClean="0">
                <a:sym typeface="Symbol"/>
              </a:rPr>
              <a:t>t</a:t>
            </a:r>
            <a:r>
              <a:rPr lang="en-US" baseline="-25000" dirty="0" err="1" smtClean="0">
                <a:sym typeface="Symbol"/>
              </a:rPr>
              <a:t>i</a:t>
            </a:r>
            <a:r>
              <a:rPr lang="en-US" sz="1400" dirty="0" smtClean="0">
                <a:sym typeface="Symbol"/>
              </a:rPr>
              <a:t>  </a:t>
            </a:r>
            <a:r>
              <a:rPr lang="en-US" sz="1400" dirty="0" err="1" smtClean="0">
                <a:sym typeface="Symbol"/>
              </a:rPr>
              <a:t>Mac</a:t>
            </a:r>
            <a:r>
              <a:rPr lang="en-US" sz="1400" baseline="-25000" dirty="0" err="1" smtClean="0">
                <a:sym typeface="Symbol"/>
              </a:rPr>
              <a:t>k</a:t>
            </a:r>
            <a:r>
              <a:rPr lang="en-US" sz="1400" baseline="-50000" dirty="0" err="1" smtClean="0">
                <a:sym typeface="Symbol"/>
              </a:rPr>
              <a:t>M</a:t>
            </a:r>
            <a:r>
              <a:rPr lang="en-US" sz="1400" dirty="0" smtClean="0">
                <a:sym typeface="Symbol"/>
              </a:rPr>
              <a:t>(</a:t>
            </a:r>
            <a:r>
              <a:rPr lang="en-US" sz="1400" dirty="0" err="1" smtClean="0">
                <a:sym typeface="Symbol"/>
              </a:rPr>
              <a:t>C</a:t>
            </a:r>
            <a:r>
              <a:rPr lang="en-US" baseline="-25000" dirty="0" err="1" smtClean="0">
                <a:sym typeface="Symbol"/>
              </a:rPr>
              <a:t>i</a:t>
            </a:r>
            <a:r>
              <a:rPr lang="en-US" sz="1400" dirty="0" smtClean="0">
                <a:sym typeface="Symbol"/>
              </a:rPr>
              <a:t>)</a:t>
            </a:r>
            <a:endParaRPr lang="en-US" sz="1400" baseline="30000" dirty="0" smtClean="0"/>
          </a:p>
        </p:txBody>
      </p:sp>
      <p:sp>
        <p:nvSpPr>
          <p:cNvPr id="157" name="Text Box 7"/>
          <p:cNvSpPr txBox="1">
            <a:spLocks noChangeArrowheads="1"/>
          </p:cNvSpPr>
          <p:nvPr/>
        </p:nvSpPr>
        <p:spPr bwMode="auto">
          <a:xfrm>
            <a:off x="755576" y="5610726"/>
            <a:ext cx="3096344" cy="584775"/>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(c*, t*)   {(C</a:t>
            </a:r>
            <a:r>
              <a:rPr lang="en-US" sz="1600" baseline="-25000" dirty="0" smtClean="0">
                <a:sym typeface="Symbol"/>
              </a:rPr>
              <a:t>1</a:t>
            </a:r>
            <a:r>
              <a:rPr lang="en-US" sz="1600" dirty="0" smtClean="0">
                <a:sym typeface="Symbol"/>
              </a:rPr>
              <a:t>, t</a:t>
            </a:r>
            <a:r>
              <a:rPr lang="en-US" sz="1600" baseline="-25000" dirty="0" smtClean="0">
                <a:sym typeface="Symbol"/>
              </a:rPr>
              <a:t>1</a:t>
            </a:r>
            <a:r>
              <a:rPr lang="en-US" sz="1600" dirty="0" smtClean="0">
                <a:sym typeface="Symbol"/>
              </a:rPr>
              <a:t>), …, (</a:t>
            </a:r>
            <a:r>
              <a:rPr lang="en-US" sz="1600" dirty="0" err="1" smtClean="0">
                <a:sym typeface="Symbol"/>
              </a:rPr>
              <a:t>C</a:t>
            </a:r>
            <a:r>
              <a:rPr lang="en-US" sz="1600" baseline="-25000" dirty="0" err="1" smtClean="0">
                <a:sym typeface="Symbol"/>
              </a:rPr>
              <a:t>q</a:t>
            </a:r>
            <a:r>
              <a:rPr lang="en-US" sz="1600" dirty="0" smtClean="0">
                <a:sym typeface="Symbol"/>
              </a:rPr>
              <a:t>, </a:t>
            </a:r>
            <a:r>
              <a:rPr lang="en-US" sz="1600" dirty="0" err="1" smtClean="0">
                <a:sym typeface="Symbol"/>
              </a:rPr>
              <a:t>t</a:t>
            </a:r>
            <a:r>
              <a:rPr lang="en-US" sz="1600" baseline="-25000" dirty="0" err="1" smtClean="0">
                <a:sym typeface="Symbol"/>
              </a:rPr>
              <a:t>q</a:t>
            </a:r>
            <a:r>
              <a:rPr lang="en-US" sz="1600" dirty="0" smtClean="0">
                <a:sym typeface="Symbol"/>
              </a:rPr>
              <a:t>)} and is a valid </a:t>
            </a:r>
            <a:r>
              <a:rPr lang="en-US" sz="1600" dirty="0" err="1" smtClean="0">
                <a:sym typeface="Symbol"/>
              </a:rPr>
              <a:t>ciphertext</a:t>
            </a:r>
            <a:endParaRPr lang="en-US" baseline="-25000" dirty="0" smtClean="0">
              <a:solidFill>
                <a:srgbClr val="0000FF"/>
              </a:solidFill>
            </a:endParaRPr>
          </a:p>
        </p:txBody>
      </p:sp>
      <p:cxnSp>
        <p:nvCxnSpPr>
          <p:cNvPr id="158" name="Straight Arrow Connector 157"/>
          <p:cNvCxnSpPr/>
          <p:nvPr/>
        </p:nvCxnSpPr>
        <p:spPr>
          <a:xfrm>
            <a:off x="5328596" y="5589240"/>
            <a:ext cx="2736304" cy="0"/>
          </a:xfrm>
          <a:prstGeom prst="straightConnector1">
            <a:avLst/>
          </a:prstGeom>
          <a:ln w="1905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59" name="Text Box 7"/>
          <p:cNvSpPr txBox="1">
            <a:spLocks noChangeArrowheads="1"/>
          </p:cNvSpPr>
          <p:nvPr/>
        </p:nvSpPr>
        <p:spPr bwMode="auto">
          <a:xfrm>
            <a:off x="5832652" y="5229200"/>
            <a:ext cx="2151856" cy="338554"/>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(c*, t*) such that</a:t>
            </a:r>
            <a:endParaRPr lang="en-US" baseline="-25000" dirty="0" smtClean="0">
              <a:solidFill>
                <a:srgbClr val="0000FF"/>
              </a:solidFill>
            </a:endParaRPr>
          </a:p>
        </p:txBody>
      </p:sp>
      <p:sp>
        <p:nvSpPr>
          <p:cNvPr id="160" name="Text Box 7"/>
          <p:cNvSpPr txBox="1">
            <a:spLocks noChangeArrowheads="1"/>
          </p:cNvSpPr>
          <p:nvPr/>
        </p:nvSpPr>
        <p:spPr bwMode="auto">
          <a:xfrm>
            <a:off x="5112572" y="5610726"/>
            <a:ext cx="3096344" cy="584775"/>
          </a:xfrm>
          <a:prstGeom prst="rect">
            <a:avLst/>
          </a:prstGeom>
          <a:noFill/>
          <a:ln w="9525">
            <a:noFill/>
            <a:miter lim="800000"/>
            <a:headEnd/>
            <a:tailEnd/>
          </a:ln>
        </p:spPr>
        <p:txBody>
          <a:bodyPr wrap="square">
            <a:spAutoFit/>
          </a:bodyPr>
          <a:lstStyle/>
          <a:p>
            <a:pPr marL="285750" indent="-285750">
              <a:spcBef>
                <a:spcPct val="50000"/>
              </a:spcBef>
            </a:pPr>
            <a:r>
              <a:rPr lang="en-US" sz="1600" dirty="0" smtClean="0">
                <a:sym typeface="Symbol"/>
              </a:rPr>
              <a:t>(c*, t*)   {(C</a:t>
            </a:r>
            <a:r>
              <a:rPr lang="en-US" sz="1600" baseline="-25000" dirty="0" smtClean="0">
                <a:sym typeface="Symbol"/>
              </a:rPr>
              <a:t>1</a:t>
            </a:r>
            <a:r>
              <a:rPr lang="en-US" sz="1600" dirty="0" smtClean="0">
                <a:sym typeface="Symbol"/>
              </a:rPr>
              <a:t>, t</a:t>
            </a:r>
            <a:r>
              <a:rPr lang="en-US" sz="1600" baseline="-25000" dirty="0" smtClean="0">
                <a:sym typeface="Symbol"/>
              </a:rPr>
              <a:t>1</a:t>
            </a:r>
            <a:r>
              <a:rPr lang="en-US" sz="1600" dirty="0" smtClean="0">
                <a:sym typeface="Symbol"/>
              </a:rPr>
              <a:t>), …, (</a:t>
            </a:r>
            <a:r>
              <a:rPr lang="en-US" sz="1600" dirty="0" err="1" smtClean="0">
                <a:sym typeface="Symbol"/>
              </a:rPr>
              <a:t>C</a:t>
            </a:r>
            <a:r>
              <a:rPr lang="en-US" sz="1600" baseline="-25000" dirty="0" err="1" smtClean="0">
                <a:sym typeface="Symbol"/>
              </a:rPr>
              <a:t>q</a:t>
            </a:r>
            <a:r>
              <a:rPr lang="en-US" sz="1600" dirty="0" smtClean="0">
                <a:sym typeface="Symbol"/>
              </a:rPr>
              <a:t>, </a:t>
            </a:r>
            <a:r>
              <a:rPr lang="en-US" sz="1600" dirty="0" err="1" smtClean="0">
                <a:sym typeface="Symbol"/>
              </a:rPr>
              <a:t>t</a:t>
            </a:r>
            <a:r>
              <a:rPr lang="en-US" sz="1600" baseline="-25000" dirty="0" err="1" smtClean="0">
                <a:sym typeface="Symbol"/>
              </a:rPr>
              <a:t>q</a:t>
            </a:r>
            <a:r>
              <a:rPr lang="en-US" sz="1600" dirty="0" smtClean="0">
                <a:sym typeface="Symbol"/>
              </a:rPr>
              <a:t>)} and </a:t>
            </a:r>
            <a:r>
              <a:rPr lang="en-US" sz="1600" dirty="0" err="1" smtClean="0">
                <a:sym typeface="Symbol"/>
              </a:rPr>
              <a:t>Vrfy</a:t>
            </a:r>
            <a:r>
              <a:rPr lang="en-US" sz="1600" baseline="-25000" dirty="0" err="1" smtClean="0">
                <a:sym typeface="Symbol"/>
              </a:rPr>
              <a:t>k</a:t>
            </a:r>
            <a:r>
              <a:rPr lang="en-US" sz="1600" baseline="-45000" dirty="0" err="1" smtClean="0">
                <a:sym typeface="Symbol"/>
              </a:rPr>
              <a:t>M</a:t>
            </a:r>
            <a:r>
              <a:rPr lang="en-US" sz="1600" dirty="0" smtClean="0">
                <a:sym typeface="Symbol"/>
              </a:rPr>
              <a:t>(c*, t*) = 1</a:t>
            </a:r>
            <a:endParaRPr lang="en-US" baseline="-25000" dirty="0" smtClean="0">
              <a:solidFill>
                <a:srgbClr val="0000FF"/>
              </a:solidFill>
            </a:endParaRPr>
          </a:p>
        </p:txBody>
      </p:sp>
    </p:spTree>
    <p:extLst>
      <p:ext uri="{BB962C8B-B14F-4D97-AF65-F5344CB8AC3E}">
        <p14:creationId xmlns:p14="http://schemas.microsoft.com/office/powerpoint/2010/main" val="18490201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nodeType="clickEffect">
                                  <p:stCondLst>
                                    <p:cond delay="0"/>
                                  </p:stCondLst>
                                  <p:childTnLst>
                                    <p:set>
                                      <p:cBhvr>
                                        <p:cTn id="16" dur="1" fill="hold">
                                          <p:stCondLst>
                                            <p:cond delay="0"/>
                                          </p:stCondLst>
                                        </p:cTn>
                                        <p:tgtEl>
                                          <p:spTgt spid="133"/>
                                        </p:tgtEl>
                                        <p:attrNameLst>
                                          <p:attrName>style.visibility</p:attrName>
                                        </p:attrNameLst>
                                      </p:cBhvr>
                                      <p:to>
                                        <p:strVal val="visible"/>
                                      </p:to>
                                    </p:set>
                                    <p:animEffect transition="in" filter="wipe(down)">
                                      <p:cBhvr>
                                        <p:cTn id="17" dur="580">
                                          <p:stCondLst>
                                            <p:cond delay="0"/>
                                          </p:stCondLst>
                                        </p:cTn>
                                        <p:tgtEl>
                                          <p:spTgt spid="133"/>
                                        </p:tgtEl>
                                      </p:cBhvr>
                                    </p:animEffect>
                                    <p:anim calcmode="lin" valueType="num">
                                      <p:cBhvr>
                                        <p:cTn id="18" dur="1822" tmFilter="0,0; 0.14,0.36; 0.43,0.73; 0.71,0.91; 1.0,1.0">
                                          <p:stCondLst>
                                            <p:cond delay="0"/>
                                          </p:stCondLst>
                                        </p:cTn>
                                        <p:tgtEl>
                                          <p:spTgt spid="133"/>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133"/>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133"/>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133"/>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133"/>
                                        </p:tgtEl>
                                        <p:attrNameLst>
                                          <p:attrName>ppt_y</p:attrName>
                                        </p:attrNameLst>
                                      </p:cBhvr>
                                      <p:tavLst>
                                        <p:tav tm="0" fmla="#ppt_y-sin(pi*$)/81">
                                          <p:val>
                                            <p:fltVal val="0"/>
                                          </p:val>
                                        </p:tav>
                                        <p:tav tm="100000">
                                          <p:val>
                                            <p:fltVal val="1"/>
                                          </p:val>
                                        </p:tav>
                                      </p:tavLst>
                                    </p:anim>
                                    <p:animScale>
                                      <p:cBhvr>
                                        <p:cTn id="23" dur="26">
                                          <p:stCondLst>
                                            <p:cond delay="650"/>
                                          </p:stCondLst>
                                        </p:cTn>
                                        <p:tgtEl>
                                          <p:spTgt spid="133"/>
                                        </p:tgtEl>
                                      </p:cBhvr>
                                      <p:to x="100000" y="60000"/>
                                    </p:animScale>
                                    <p:animScale>
                                      <p:cBhvr>
                                        <p:cTn id="24" dur="166" decel="50000">
                                          <p:stCondLst>
                                            <p:cond delay="676"/>
                                          </p:stCondLst>
                                        </p:cTn>
                                        <p:tgtEl>
                                          <p:spTgt spid="133"/>
                                        </p:tgtEl>
                                      </p:cBhvr>
                                      <p:to x="100000" y="100000"/>
                                    </p:animScale>
                                    <p:animScale>
                                      <p:cBhvr>
                                        <p:cTn id="25" dur="26">
                                          <p:stCondLst>
                                            <p:cond delay="1312"/>
                                          </p:stCondLst>
                                        </p:cTn>
                                        <p:tgtEl>
                                          <p:spTgt spid="133"/>
                                        </p:tgtEl>
                                      </p:cBhvr>
                                      <p:to x="100000" y="80000"/>
                                    </p:animScale>
                                    <p:animScale>
                                      <p:cBhvr>
                                        <p:cTn id="26" dur="166" decel="50000">
                                          <p:stCondLst>
                                            <p:cond delay="1338"/>
                                          </p:stCondLst>
                                        </p:cTn>
                                        <p:tgtEl>
                                          <p:spTgt spid="133"/>
                                        </p:tgtEl>
                                      </p:cBhvr>
                                      <p:to x="100000" y="100000"/>
                                    </p:animScale>
                                    <p:animScale>
                                      <p:cBhvr>
                                        <p:cTn id="27" dur="26">
                                          <p:stCondLst>
                                            <p:cond delay="1642"/>
                                          </p:stCondLst>
                                        </p:cTn>
                                        <p:tgtEl>
                                          <p:spTgt spid="133"/>
                                        </p:tgtEl>
                                      </p:cBhvr>
                                      <p:to x="100000" y="90000"/>
                                    </p:animScale>
                                    <p:animScale>
                                      <p:cBhvr>
                                        <p:cTn id="28" dur="166" decel="50000">
                                          <p:stCondLst>
                                            <p:cond delay="1668"/>
                                          </p:stCondLst>
                                        </p:cTn>
                                        <p:tgtEl>
                                          <p:spTgt spid="133"/>
                                        </p:tgtEl>
                                      </p:cBhvr>
                                      <p:to x="100000" y="100000"/>
                                    </p:animScale>
                                    <p:animScale>
                                      <p:cBhvr>
                                        <p:cTn id="29" dur="26">
                                          <p:stCondLst>
                                            <p:cond delay="1808"/>
                                          </p:stCondLst>
                                        </p:cTn>
                                        <p:tgtEl>
                                          <p:spTgt spid="133"/>
                                        </p:tgtEl>
                                      </p:cBhvr>
                                      <p:to x="100000" y="95000"/>
                                    </p:animScale>
                                    <p:animScale>
                                      <p:cBhvr>
                                        <p:cTn id="30" dur="166" decel="50000">
                                          <p:stCondLst>
                                            <p:cond delay="1834"/>
                                          </p:stCondLst>
                                        </p:cTn>
                                        <p:tgtEl>
                                          <p:spTgt spid="133"/>
                                        </p:tgtEl>
                                      </p:cBhvr>
                                      <p:to x="100000" y="100000"/>
                                    </p:animScale>
                                  </p:childTnLst>
                                </p:cTn>
                              </p:par>
                              <p:par>
                                <p:cTn id="31" presetID="26" presetClass="entr" presetSubtype="0" fill="hold" nodeType="withEffect">
                                  <p:stCondLst>
                                    <p:cond delay="0"/>
                                  </p:stCondLst>
                                  <p:childTnLst>
                                    <p:set>
                                      <p:cBhvr>
                                        <p:cTn id="32" dur="1" fill="hold">
                                          <p:stCondLst>
                                            <p:cond delay="0"/>
                                          </p:stCondLst>
                                        </p:cTn>
                                        <p:tgtEl>
                                          <p:spTgt spid="137"/>
                                        </p:tgtEl>
                                        <p:attrNameLst>
                                          <p:attrName>style.visibility</p:attrName>
                                        </p:attrNameLst>
                                      </p:cBhvr>
                                      <p:to>
                                        <p:strVal val="visible"/>
                                      </p:to>
                                    </p:set>
                                    <p:animEffect transition="in" filter="wipe(down)">
                                      <p:cBhvr>
                                        <p:cTn id="33" dur="580">
                                          <p:stCondLst>
                                            <p:cond delay="0"/>
                                          </p:stCondLst>
                                        </p:cTn>
                                        <p:tgtEl>
                                          <p:spTgt spid="137"/>
                                        </p:tgtEl>
                                      </p:cBhvr>
                                    </p:animEffect>
                                    <p:anim calcmode="lin" valueType="num">
                                      <p:cBhvr>
                                        <p:cTn id="34" dur="1822" tmFilter="0,0; 0.14,0.36; 0.43,0.73; 0.71,0.91; 1.0,1.0">
                                          <p:stCondLst>
                                            <p:cond delay="0"/>
                                          </p:stCondLst>
                                        </p:cTn>
                                        <p:tgtEl>
                                          <p:spTgt spid="137"/>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137"/>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137"/>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137"/>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137"/>
                                        </p:tgtEl>
                                        <p:attrNameLst>
                                          <p:attrName>ppt_y</p:attrName>
                                        </p:attrNameLst>
                                      </p:cBhvr>
                                      <p:tavLst>
                                        <p:tav tm="0" fmla="#ppt_y-sin(pi*$)/81">
                                          <p:val>
                                            <p:fltVal val="0"/>
                                          </p:val>
                                        </p:tav>
                                        <p:tav tm="100000">
                                          <p:val>
                                            <p:fltVal val="1"/>
                                          </p:val>
                                        </p:tav>
                                      </p:tavLst>
                                    </p:anim>
                                    <p:animScale>
                                      <p:cBhvr>
                                        <p:cTn id="39" dur="26">
                                          <p:stCondLst>
                                            <p:cond delay="650"/>
                                          </p:stCondLst>
                                        </p:cTn>
                                        <p:tgtEl>
                                          <p:spTgt spid="137"/>
                                        </p:tgtEl>
                                      </p:cBhvr>
                                      <p:to x="100000" y="60000"/>
                                    </p:animScale>
                                    <p:animScale>
                                      <p:cBhvr>
                                        <p:cTn id="40" dur="166" decel="50000">
                                          <p:stCondLst>
                                            <p:cond delay="676"/>
                                          </p:stCondLst>
                                        </p:cTn>
                                        <p:tgtEl>
                                          <p:spTgt spid="137"/>
                                        </p:tgtEl>
                                      </p:cBhvr>
                                      <p:to x="100000" y="100000"/>
                                    </p:animScale>
                                    <p:animScale>
                                      <p:cBhvr>
                                        <p:cTn id="41" dur="26">
                                          <p:stCondLst>
                                            <p:cond delay="1312"/>
                                          </p:stCondLst>
                                        </p:cTn>
                                        <p:tgtEl>
                                          <p:spTgt spid="137"/>
                                        </p:tgtEl>
                                      </p:cBhvr>
                                      <p:to x="100000" y="80000"/>
                                    </p:animScale>
                                    <p:animScale>
                                      <p:cBhvr>
                                        <p:cTn id="42" dur="166" decel="50000">
                                          <p:stCondLst>
                                            <p:cond delay="1338"/>
                                          </p:stCondLst>
                                        </p:cTn>
                                        <p:tgtEl>
                                          <p:spTgt spid="137"/>
                                        </p:tgtEl>
                                      </p:cBhvr>
                                      <p:to x="100000" y="100000"/>
                                    </p:animScale>
                                    <p:animScale>
                                      <p:cBhvr>
                                        <p:cTn id="43" dur="26">
                                          <p:stCondLst>
                                            <p:cond delay="1642"/>
                                          </p:stCondLst>
                                        </p:cTn>
                                        <p:tgtEl>
                                          <p:spTgt spid="137"/>
                                        </p:tgtEl>
                                      </p:cBhvr>
                                      <p:to x="100000" y="90000"/>
                                    </p:animScale>
                                    <p:animScale>
                                      <p:cBhvr>
                                        <p:cTn id="44" dur="166" decel="50000">
                                          <p:stCondLst>
                                            <p:cond delay="1668"/>
                                          </p:stCondLst>
                                        </p:cTn>
                                        <p:tgtEl>
                                          <p:spTgt spid="137"/>
                                        </p:tgtEl>
                                      </p:cBhvr>
                                      <p:to x="100000" y="100000"/>
                                    </p:animScale>
                                    <p:animScale>
                                      <p:cBhvr>
                                        <p:cTn id="45" dur="26">
                                          <p:stCondLst>
                                            <p:cond delay="1808"/>
                                          </p:stCondLst>
                                        </p:cTn>
                                        <p:tgtEl>
                                          <p:spTgt spid="137"/>
                                        </p:tgtEl>
                                      </p:cBhvr>
                                      <p:to x="100000" y="95000"/>
                                    </p:animScale>
                                    <p:animScale>
                                      <p:cBhvr>
                                        <p:cTn id="46" dur="166" decel="50000">
                                          <p:stCondLst>
                                            <p:cond delay="1834"/>
                                          </p:stCondLst>
                                        </p:cTn>
                                        <p:tgtEl>
                                          <p:spTgt spid="137"/>
                                        </p:tgtEl>
                                      </p:cBhvr>
                                      <p:to x="100000" y="100000"/>
                                    </p:animScale>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3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3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3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46"/>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14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4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40"/>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141"/>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142"/>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143"/>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145"/>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156"/>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144"/>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149"/>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150"/>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152"/>
                                        </p:tgtEl>
                                        <p:attrNameLst>
                                          <p:attrName>style.visibility</p:attrName>
                                        </p:attrNameLst>
                                      </p:cBhvr>
                                      <p:to>
                                        <p:strVal val="visible"/>
                                      </p:to>
                                    </p:set>
                                  </p:childTnLst>
                                </p:cTn>
                              </p:par>
                              <p:par>
                                <p:cTn id="97" presetID="1" presetClass="entr" presetSubtype="0" fill="hold" nodeType="withEffect">
                                  <p:stCondLst>
                                    <p:cond delay="0"/>
                                  </p:stCondLst>
                                  <p:childTnLst>
                                    <p:set>
                                      <p:cBhvr>
                                        <p:cTn id="98" dur="1" fill="hold">
                                          <p:stCondLst>
                                            <p:cond delay="0"/>
                                          </p:stCondLst>
                                        </p:cTn>
                                        <p:tgtEl>
                                          <p:spTgt spid="151"/>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157"/>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grpId="0" nodeType="clickEffect">
                                  <p:stCondLst>
                                    <p:cond delay="0"/>
                                  </p:stCondLst>
                                  <p:childTnLst>
                                    <p:set>
                                      <p:cBhvr>
                                        <p:cTn id="104" dur="1" fill="hold">
                                          <p:stCondLst>
                                            <p:cond delay="0"/>
                                          </p:stCondLst>
                                        </p:cTn>
                                        <p:tgtEl>
                                          <p:spTgt spid="159"/>
                                        </p:tgtEl>
                                        <p:attrNameLst>
                                          <p:attrName>style.visibility</p:attrName>
                                        </p:attrNameLst>
                                      </p:cBhvr>
                                      <p:to>
                                        <p:strVal val="visible"/>
                                      </p:to>
                                    </p:set>
                                  </p:childTnLst>
                                </p:cTn>
                              </p:par>
                              <p:par>
                                <p:cTn id="105" presetID="1" presetClass="entr" presetSubtype="0" fill="hold" nodeType="withEffect">
                                  <p:stCondLst>
                                    <p:cond delay="0"/>
                                  </p:stCondLst>
                                  <p:childTnLst>
                                    <p:set>
                                      <p:cBhvr>
                                        <p:cTn id="106" dur="1" fill="hold">
                                          <p:stCondLst>
                                            <p:cond delay="0"/>
                                          </p:stCondLst>
                                        </p:cTn>
                                        <p:tgtEl>
                                          <p:spTgt spid="158"/>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160"/>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153"/>
                                        </p:tgtEl>
                                        <p:attrNameLst>
                                          <p:attrName>style.visibility</p:attrName>
                                        </p:attrNameLst>
                                      </p:cBhvr>
                                      <p:to>
                                        <p:strVal val="visible"/>
                                      </p:to>
                                    </p:set>
                                  </p:childTnLst>
                                </p:cTn>
                              </p:par>
                              <p:par>
                                <p:cTn id="113" presetID="1" presetClass="entr" presetSubtype="0" fill="hold" grpId="0" nodeType="withEffect">
                                  <p:stCondLst>
                                    <p:cond delay="0"/>
                                  </p:stCondLst>
                                  <p:childTnLst>
                                    <p:set>
                                      <p:cBhvr>
                                        <p:cTn id="114" dur="1" fill="hold">
                                          <p:stCondLst>
                                            <p:cond delay="0"/>
                                          </p:stCondLst>
                                        </p:cTn>
                                        <p:tgtEl>
                                          <p:spTgt spid="154"/>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1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 grpId="0"/>
      <p:bldP spid="134" grpId="0"/>
      <p:bldP spid="136" grpId="0"/>
      <p:bldP spid="139" grpId="0"/>
      <p:bldP spid="141" grpId="0"/>
      <p:bldP spid="142" grpId="0"/>
      <p:bldP spid="145" grpId="0"/>
      <p:bldP spid="146" grpId="0"/>
      <p:bldP spid="148" grpId="0"/>
      <p:bldP spid="150" grpId="0"/>
      <p:bldP spid="152" grpId="0"/>
      <p:bldP spid="153" grpId="0"/>
      <p:bldP spid="154" grpId="0" animBg="1"/>
      <p:bldP spid="155" grpId="0"/>
      <p:bldP spid="156" grpId="0"/>
      <p:bldP spid="157" grpId="0"/>
      <p:bldP spid="159" grpId="0"/>
      <p:bldP spid="16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1" name="Straight Connector 70"/>
          <p:cNvCxnSpPr/>
          <p:nvPr/>
        </p:nvCxnSpPr>
        <p:spPr>
          <a:xfrm>
            <a:off x="0" y="1700808"/>
            <a:ext cx="914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3" name="Straight Connector 72"/>
          <p:cNvCxnSpPr/>
          <p:nvPr/>
        </p:nvCxnSpPr>
        <p:spPr>
          <a:xfrm>
            <a:off x="36512" y="3429000"/>
            <a:ext cx="914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flipV="1">
            <a:off x="2699792" y="1700808"/>
            <a:ext cx="0" cy="1728192"/>
          </a:xfrm>
          <a:prstGeom prst="line">
            <a:avLst/>
          </a:prstGeom>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flipV="1">
            <a:off x="5796136" y="1700808"/>
            <a:ext cx="0" cy="1728192"/>
          </a:xfrm>
          <a:prstGeom prst="line">
            <a:avLst/>
          </a:prstGeom>
        </p:spPr>
        <p:style>
          <a:lnRef idx="2">
            <a:schemeClr val="accent1"/>
          </a:lnRef>
          <a:fillRef idx="0">
            <a:schemeClr val="accent1"/>
          </a:fillRef>
          <a:effectRef idx="1">
            <a:schemeClr val="accent1"/>
          </a:effectRef>
          <a:fontRef idx="minor">
            <a:schemeClr val="tx1"/>
          </a:fontRef>
        </p:style>
      </p:cxnSp>
      <p:sp>
        <p:nvSpPr>
          <p:cNvPr id="9" name="Rectangle 2"/>
          <p:cNvSpPr txBox="1">
            <a:spLocks noChangeArrowheads="1"/>
          </p:cNvSpPr>
          <p:nvPr/>
        </p:nvSpPr>
        <p:spPr>
          <a:xfrm>
            <a:off x="-180528" y="-27384"/>
            <a:ext cx="9577064" cy="504056"/>
          </a:xfrm>
          <a:prstGeom prst="rect">
            <a:avLst/>
          </a:prstGeom>
        </p:spPr>
        <p:txBody>
          <a:bodyPr/>
          <a:lstStyle/>
          <a:p>
            <a:pPr algn="ctr">
              <a:defRPr/>
            </a:pPr>
            <a:r>
              <a:rPr lang="en-US" sz="3200" kern="0" dirty="0" smtClean="0">
                <a:solidFill>
                  <a:srgbClr val="009900"/>
                </a:solidFill>
                <a:ea typeface="+mj-ea"/>
                <a:cs typeface="+mj-cs"/>
              </a:rPr>
              <a:t>Need for Independent Keys</a:t>
            </a:r>
            <a:endParaRPr lang="en-US" sz="3200" kern="0" dirty="0">
              <a:solidFill>
                <a:srgbClr val="009900"/>
              </a:solidFill>
              <a:ea typeface="+mj-ea"/>
              <a:cs typeface="+mj-cs"/>
            </a:endParaRPr>
          </a:p>
        </p:txBody>
      </p:sp>
      <p:sp>
        <p:nvSpPr>
          <p:cNvPr id="16" name="Text Box 7"/>
          <p:cNvSpPr txBox="1">
            <a:spLocks noChangeArrowheads="1"/>
          </p:cNvSpPr>
          <p:nvPr/>
        </p:nvSpPr>
        <p:spPr bwMode="auto">
          <a:xfrm>
            <a:off x="107504" y="611977"/>
            <a:ext cx="8856984" cy="584775"/>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When a crypto primitive is constructed by </a:t>
            </a:r>
            <a:r>
              <a:rPr lang="en-US" sz="1600" dirty="0" smtClean="0">
                <a:solidFill>
                  <a:srgbClr val="0000FF"/>
                </a:solidFill>
                <a:sym typeface="Symbol"/>
              </a:rPr>
              <a:t>combining several crypto sub-primitives </a:t>
            </a:r>
            <a:r>
              <a:rPr lang="en-US" sz="1600" dirty="0" smtClean="0">
                <a:sym typeface="Symbol"/>
              </a:rPr>
              <a:t>then it is advisable to use </a:t>
            </a:r>
            <a:r>
              <a:rPr lang="en-US" sz="1600" dirty="0" smtClean="0">
                <a:solidFill>
                  <a:srgbClr val="FF0000"/>
                </a:solidFill>
                <a:sym typeface="Symbol"/>
              </a:rPr>
              <a:t>independent keys for each sub-primitive</a:t>
            </a:r>
            <a:endParaRPr lang="en-US" sz="1600" baseline="-25000" dirty="0" smtClean="0">
              <a:solidFill>
                <a:srgbClr val="FF0000"/>
              </a:solidFill>
            </a:endParaRPr>
          </a:p>
        </p:txBody>
      </p:sp>
      <p:grpSp>
        <p:nvGrpSpPr>
          <p:cNvPr id="2" name="Group 56"/>
          <p:cNvGrpSpPr/>
          <p:nvPr/>
        </p:nvGrpSpPr>
        <p:grpSpPr>
          <a:xfrm>
            <a:off x="5896979" y="1794302"/>
            <a:ext cx="3643573" cy="1490682"/>
            <a:chOff x="5032883" y="1578278"/>
            <a:chExt cx="3643573" cy="1490682"/>
          </a:xfrm>
        </p:grpSpPr>
        <p:grpSp>
          <p:nvGrpSpPr>
            <p:cNvPr id="3" name="Group 31"/>
            <p:cNvGrpSpPr/>
            <p:nvPr/>
          </p:nvGrpSpPr>
          <p:grpSpPr>
            <a:xfrm>
              <a:off x="5032883" y="2082334"/>
              <a:ext cx="3571565" cy="986626"/>
              <a:chOff x="676399" y="2586390"/>
              <a:chExt cx="3571565" cy="986626"/>
            </a:xfrm>
          </p:grpSpPr>
          <p:grpSp>
            <p:nvGrpSpPr>
              <p:cNvPr id="4" name="Group 16"/>
              <p:cNvGrpSpPr/>
              <p:nvPr/>
            </p:nvGrpSpPr>
            <p:grpSpPr>
              <a:xfrm>
                <a:off x="1619672" y="2780928"/>
                <a:ext cx="648072" cy="307777"/>
                <a:chOff x="1763688" y="2708920"/>
                <a:chExt cx="648072" cy="307777"/>
              </a:xfrm>
            </p:grpSpPr>
            <p:sp>
              <p:nvSpPr>
                <p:cNvPr id="69" name="Rectangle 68"/>
                <p:cNvSpPr/>
                <p:nvPr/>
              </p:nvSpPr>
              <p:spPr>
                <a:xfrm>
                  <a:off x="1763688" y="2708920"/>
                  <a:ext cx="50405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 Box 7"/>
                <p:cNvSpPr txBox="1">
                  <a:spLocks noChangeArrowheads="1"/>
                </p:cNvSpPr>
                <p:nvPr/>
              </p:nvSpPr>
              <p:spPr bwMode="auto">
                <a:xfrm>
                  <a:off x="1763688" y="2708920"/>
                  <a:ext cx="648072" cy="307777"/>
                </a:xfrm>
                <a:prstGeom prst="rect">
                  <a:avLst/>
                </a:prstGeom>
                <a:noFill/>
                <a:ln w="9525">
                  <a:noFill/>
                  <a:miter lim="800000"/>
                  <a:headEnd/>
                  <a:tailEnd/>
                </a:ln>
              </p:spPr>
              <p:txBody>
                <a:bodyPr wrap="square">
                  <a:spAutoFit/>
                </a:bodyPr>
                <a:lstStyle/>
                <a:p>
                  <a:pPr>
                    <a:spcBef>
                      <a:spcPct val="50000"/>
                    </a:spcBef>
                  </a:pPr>
                  <a:r>
                    <a:rPr lang="en-US" sz="1400" dirty="0" smtClean="0"/>
                    <a:t>Dec’</a:t>
                  </a:r>
                  <a:endParaRPr lang="en-US" sz="1400" dirty="0" smtClean="0">
                    <a:solidFill>
                      <a:srgbClr val="0000FF"/>
                    </a:solidFill>
                  </a:endParaRPr>
                </a:p>
              </p:txBody>
            </p:sp>
          </p:grpSp>
          <p:cxnSp>
            <p:nvCxnSpPr>
              <p:cNvPr id="64" name="Straight Arrow Connector 63"/>
              <p:cNvCxnSpPr/>
              <p:nvPr/>
            </p:nvCxnSpPr>
            <p:spPr>
              <a:xfrm>
                <a:off x="676399" y="2996952"/>
                <a:ext cx="943273"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5" name="Text Box 7"/>
              <p:cNvSpPr txBox="1">
                <a:spLocks noChangeArrowheads="1"/>
              </p:cNvSpPr>
              <p:nvPr/>
            </p:nvSpPr>
            <p:spPr bwMode="auto">
              <a:xfrm>
                <a:off x="719572" y="2636912"/>
                <a:ext cx="756084" cy="338554"/>
              </a:xfrm>
              <a:prstGeom prst="rect">
                <a:avLst/>
              </a:prstGeom>
              <a:noFill/>
              <a:ln w="9525">
                <a:noFill/>
                <a:miter lim="800000"/>
                <a:headEnd/>
                <a:tailEnd/>
              </a:ln>
            </p:spPr>
            <p:txBody>
              <a:bodyPr wrap="square">
                <a:spAutoFit/>
              </a:bodyPr>
              <a:lstStyle/>
              <a:p>
                <a:pPr>
                  <a:spcBef>
                    <a:spcPct val="50000"/>
                  </a:spcBef>
                </a:pPr>
                <a:r>
                  <a:rPr lang="en-US" sz="1600" dirty="0" smtClean="0"/>
                  <a:t>(c, t)</a:t>
                </a:r>
                <a:endParaRPr lang="en-US" sz="1600" baseline="30000" dirty="0" smtClean="0">
                  <a:solidFill>
                    <a:srgbClr val="0000FF"/>
                  </a:solidFill>
                </a:endParaRPr>
              </a:p>
            </p:txBody>
          </p:sp>
          <p:cxnSp>
            <p:nvCxnSpPr>
              <p:cNvPr id="66" name="Straight Arrow Connector 65"/>
              <p:cNvCxnSpPr/>
              <p:nvPr/>
            </p:nvCxnSpPr>
            <p:spPr>
              <a:xfrm>
                <a:off x="2123728" y="2924944"/>
                <a:ext cx="144016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7" name="Text Box 7"/>
              <p:cNvSpPr txBox="1">
                <a:spLocks noChangeArrowheads="1"/>
              </p:cNvSpPr>
              <p:nvPr/>
            </p:nvSpPr>
            <p:spPr bwMode="auto">
              <a:xfrm>
                <a:off x="2123728" y="2586390"/>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 if </a:t>
                </a:r>
                <a:r>
                  <a:rPr lang="en-US" sz="1400" dirty="0" err="1" smtClean="0">
                    <a:sym typeface="Symbol"/>
                  </a:rPr>
                  <a:t>Vrfy</a:t>
                </a:r>
                <a:r>
                  <a:rPr lang="en-US" sz="1400" baseline="-25000" dirty="0" err="1" smtClean="0">
                    <a:sym typeface="Symbol"/>
                  </a:rPr>
                  <a:t>k</a:t>
                </a:r>
                <a:r>
                  <a:rPr lang="en-US" sz="1400" baseline="-50000" dirty="0" err="1" smtClean="0">
                    <a:sym typeface="Symbol"/>
                  </a:rPr>
                  <a:t>M</a:t>
                </a:r>
                <a:r>
                  <a:rPr lang="en-US" sz="1400" dirty="0" smtClean="0">
                    <a:sym typeface="Symbol"/>
                  </a:rPr>
                  <a:t>(c) = 0</a:t>
                </a:r>
                <a:endParaRPr lang="en-US" sz="1400" baseline="30000" dirty="0" smtClean="0"/>
              </a:p>
            </p:txBody>
          </p:sp>
          <p:cxnSp>
            <p:nvCxnSpPr>
              <p:cNvPr id="68" name="Straight Arrow Connector 67"/>
              <p:cNvCxnSpPr/>
              <p:nvPr/>
            </p:nvCxnSpPr>
            <p:spPr>
              <a:xfrm flipH="1" flipV="1">
                <a:off x="1907704" y="3068960"/>
                <a:ext cx="16768" cy="50405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59" name="Text Box 7"/>
            <p:cNvSpPr txBox="1">
              <a:spLocks noChangeArrowheads="1"/>
            </p:cNvSpPr>
            <p:nvPr/>
          </p:nvSpPr>
          <p:spPr bwMode="auto">
            <a:xfrm>
              <a:off x="5868144" y="2708920"/>
              <a:ext cx="42366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E</a:t>
              </a:r>
              <a:endParaRPr lang="en-US" baseline="-25000" dirty="0" smtClean="0">
                <a:solidFill>
                  <a:srgbClr val="0000FF"/>
                </a:solidFill>
              </a:endParaRPr>
            </a:p>
          </p:txBody>
        </p:sp>
        <p:cxnSp>
          <p:nvCxnSpPr>
            <p:cNvPr id="60" name="Straight Arrow Connector 59"/>
            <p:cNvCxnSpPr/>
            <p:nvPr/>
          </p:nvCxnSpPr>
          <p:spPr>
            <a:xfrm flipH="1" flipV="1">
              <a:off x="6228184" y="1772816"/>
              <a:ext cx="16768" cy="504056"/>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61" name="Text Box 7"/>
            <p:cNvSpPr txBox="1">
              <a:spLocks noChangeArrowheads="1"/>
            </p:cNvSpPr>
            <p:nvPr/>
          </p:nvSpPr>
          <p:spPr bwMode="auto">
            <a:xfrm>
              <a:off x="6236568" y="1578278"/>
              <a:ext cx="78370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M</a:t>
              </a:r>
              <a:endParaRPr lang="en-US" baseline="-25000" dirty="0" smtClean="0">
                <a:solidFill>
                  <a:srgbClr val="0000FF"/>
                </a:solidFill>
              </a:endParaRPr>
            </a:p>
          </p:txBody>
        </p:sp>
        <p:sp>
          <p:nvSpPr>
            <p:cNvPr id="62" name="Text Box 7"/>
            <p:cNvSpPr txBox="1">
              <a:spLocks noChangeArrowheads="1"/>
            </p:cNvSpPr>
            <p:nvPr/>
          </p:nvSpPr>
          <p:spPr bwMode="auto">
            <a:xfrm>
              <a:off x="6552220" y="2492896"/>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Else m:= </a:t>
              </a:r>
              <a:r>
                <a:rPr lang="en-US" sz="1400" dirty="0" err="1" smtClean="0">
                  <a:sym typeface="Symbol"/>
                </a:rPr>
                <a:t>Dec</a:t>
              </a:r>
              <a:r>
                <a:rPr lang="en-US" sz="1400" baseline="-25000" dirty="0" err="1" smtClean="0">
                  <a:sym typeface="Symbol"/>
                </a:rPr>
                <a:t>k</a:t>
              </a:r>
              <a:r>
                <a:rPr lang="en-US" sz="1400" baseline="-50000" dirty="0" err="1" smtClean="0">
                  <a:sym typeface="Symbol"/>
                </a:rPr>
                <a:t>E</a:t>
              </a:r>
              <a:r>
                <a:rPr lang="en-US" sz="1400" dirty="0" smtClean="0">
                  <a:sym typeface="Symbol"/>
                </a:rPr>
                <a:t>(c)</a:t>
              </a:r>
              <a:endParaRPr lang="en-US" sz="1400" baseline="30000" dirty="0" smtClean="0"/>
            </a:p>
          </p:txBody>
        </p:sp>
      </p:grpSp>
      <p:grpSp>
        <p:nvGrpSpPr>
          <p:cNvPr id="5" name="Group 77"/>
          <p:cNvGrpSpPr/>
          <p:nvPr/>
        </p:nvGrpSpPr>
        <p:grpSpPr>
          <a:xfrm>
            <a:off x="107504" y="2132856"/>
            <a:ext cx="2664296" cy="1104062"/>
            <a:chOff x="539552" y="1892890"/>
            <a:chExt cx="2664296" cy="1104062"/>
          </a:xfrm>
        </p:grpSpPr>
        <p:grpSp>
          <p:nvGrpSpPr>
            <p:cNvPr id="6" name="Group 30"/>
            <p:cNvGrpSpPr/>
            <p:nvPr/>
          </p:nvGrpSpPr>
          <p:grpSpPr>
            <a:xfrm>
              <a:off x="575556" y="1892890"/>
              <a:ext cx="2628292" cy="1104062"/>
              <a:chOff x="1187624" y="2564904"/>
              <a:chExt cx="2628292" cy="1104062"/>
            </a:xfrm>
          </p:grpSpPr>
          <p:grpSp>
            <p:nvGrpSpPr>
              <p:cNvPr id="7" name="Group 16"/>
              <p:cNvGrpSpPr/>
              <p:nvPr/>
            </p:nvGrpSpPr>
            <p:grpSpPr>
              <a:xfrm>
                <a:off x="1619672" y="2780928"/>
                <a:ext cx="648072" cy="307777"/>
                <a:chOff x="1763688" y="2708920"/>
                <a:chExt cx="648072" cy="307777"/>
              </a:xfrm>
            </p:grpSpPr>
            <p:sp>
              <p:nvSpPr>
                <p:cNvPr id="18" name="Rectangle 17"/>
                <p:cNvSpPr/>
                <p:nvPr/>
              </p:nvSpPr>
              <p:spPr>
                <a:xfrm>
                  <a:off x="1763688" y="2708920"/>
                  <a:ext cx="50405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Box 7"/>
                <p:cNvSpPr txBox="1">
                  <a:spLocks noChangeArrowheads="1"/>
                </p:cNvSpPr>
                <p:nvPr/>
              </p:nvSpPr>
              <p:spPr bwMode="auto">
                <a:xfrm>
                  <a:off x="1763688" y="2708920"/>
                  <a:ext cx="648072" cy="307777"/>
                </a:xfrm>
                <a:prstGeom prst="rect">
                  <a:avLst/>
                </a:prstGeom>
                <a:noFill/>
                <a:ln w="9525">
                  <a:noFill/>
                  <a:miter lim="800000"/>
                  <a:headEnd/>
                  <a:tailEnd/>
                </a:ln>
              </p:spPr>
              <p:txBody>
                <a:bodyPr wrap="square">
                  <a:spAutoFit/>
                </a:bodyPr>
                <a:lstStyle/>
                <a:p>
                  <a:pPr>
                    <a:spcBef>
                      <a:spcPct val="50000"/>
                    </a:spcBef>
                  </a:pPr>
                  <a:r>
                    <a:rPr lang="en-US" sz="1400" dirty="0" smtClean="0"/>
                    <a:t>Gen’</a:t>
                  </a:r>
                  <a:endParaRPr lang="en-US" sz="1400" dirty="0" smtClean="0">
                    <a:solidFill>
                      <a:srgbClr val="0000FF"/>
                    </a:solidFill>
                  </a:endParaRPr>
                </a:p>
              </p:txBody>
            </p:sp>
          </p:grpSp>
          <p:sp>
            <p:nvSpPr>
              <p:cNvPr id="24" name="Text Box 7"/>
              <p:cNvSpPr txBox="1">
                <a:spLocks noChangeArrowheads="1"/>
              </p:cNvSpPr>
              <p:nvPr/>
            </p:nvSpPr>
            <p:spPr bwMode="auto">
              <a:xfrm>
                <a:off x="1187624" y="2636912"/>
                <a:ext cx="468052" cy="338554"/>
              </a:xfrm>
              <a:prstGeom prst="rect">
                <a:avLst/>
              </a:prstGeom>
              <a:noFill/>
              <a:ln w="9525">
                <a:noFill/>
                <a:miter lim="800000"/>
                <a:headEnd/>
                <a:tailEnd/>
              </a:ln>
            </p:spPr>
            <p:txBody>
              <a:bodyPr wrap="square">
                <a:spAutoFit/>
              </a:bodyPr>
              <a:lstStyle/>
              <a:p>
                <a:pPr>
                  <a:spcBef>
                    <a:spcPct val="50000"/>
                  </a:spcBef>
                </a:pPr>
                <a:r>
                  <a:rPr lang="en-US" sz="1600" dirty="0" smtClean="0"/>
                  <a:t>1</a:t>
                </a:r>
                <a:r>
                  <a:rPr lang="en-US" sz="1600" baseline="30000" dirty="0" smtClean="0"/>
                  <a:t>n</a:t>
                </a:r>
                <a:endParaRPr lang="en-US" sz="1600" baseline="30000" dirty="0" smtClean="0">
                  <a:solidFill>
                    <a:srgbClr val="0000FF"/>
                  </a:solidFill>
                </a:endParaRPr>
              </a:p>
            </p:txBody>
          </p:sp>
          <p:cxnSp>
            <p:nvCxnSpPr>
              <p:cNvPr id="25" name="Straight Arrow Connector 24"/>
              <p:cNvCxnSpPr/>
              <p:nvPr/>
            </p:nvCxnSpPr>
            <p:spPr>
              <a:xfrm>
                <a:off x="2123728" y="2924944"/>
                <a:ext cx="144016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 Box 7"/>
              <p:cNvSpPr txBox="1">
                <a:spLocks noChangeArrowheads="1"/>
              </p:cNvSpPr>
              <p:nvPr/>
            </p:nvSpPr>
            <p:spPr bwMode="auto">
              <a:xfrm>
                <a:off x="2195736" y="2564904"/>
                <a:ext cx="1620180" cy="307777"/>
              </a:xfrm>
              <a:prstGeom prst="rect">
                <a:avLst/>
              </a:prstGeom>
              <a:noFill/>
              <a:ln w="9525">
                <a:noFill/>
                <a:miter lim="800000"/>
                <a:headEnd/>
                <a:tailEnd/>
              </a:ln>
            </p:spPr>
            <p:txBody>
              <a:bodyPr wrap="square">
                <a:spAutoFit/>
              </a:bodyPr>
              <a:lstStyle/>
              <a:p>
                <a:pPr>
                  <a:spcBef>
                    <a:spcPct val="50000"/>
                  </a:spcBef>
                </a:pPr>
                <a:r>
                  <a:rPr lang="en-US" sz="1400" dirty="0" err="1" smtClean="0"/>
                  <a:t>k</a:t>
                </a:r>
                <a:r>
                  <a:rPr lang="en-US" baseline="-25000" dirty="0" err="1" smtClean="0"/>
                  <a:t>E</a:t>
                </a:r>
                <a:r>
                  <a:rPr lang="en-US" sz="1400" dirty="0" smtClean="0"/>
                  <a:t> </a:t>
                </a:r>
                <a:r>
                  <a:rPr lang="en-US" sz="1400" dirty="0" smtClean="0">
                    <a:sym typeface="Symbol"/>
                  </a:rPr>
                  <a:t></a:t>
                </a:r>
                <a:r>
                  <a:rPr lang="en-US" baseline="-25000" dirty="0" smtClean="0">
                    <a:sym typeface="Symbol"/>
                  </a:rPr>
                  <a:t>R</a:t>
                </a:r>
                <a:r>
                  <a:rPr lang="en-US" sz="1400" dirty="0" smtClean="0">
                    <a:sym typeface="Symbol"/>
                  </a:rPr>
                  <a:t> {0, 1}</a:t>
                </a:r>
                <a:r>
                  <a:rPr lang="en-US" sz="2000" baseline="30000" dirty="0" smtClean="0">
                    <a:sym typeface="Symbol"/>
                  </a:rPr>
                  <a:t>n</a:t>
                </a:r>
                <a:endParaRPr lang="en-US" sz="2000" baseline="30000" dirty="0" smtClean="0">
                  <a:solidFill>
                    <a:srgbClr val="0000FF"/>
                  </a:solidFill>
                </a:endParaRPr>
              </a:p>
            </p:txBody>
          </p:sp>
          <p:cxnSp>
            <p:nvCxnSpPr>
              <p:cNvPr id="27" name="Straight Arrow Connector 26"/>
              <p:cNvCxnSpPr/>
              <p:nvPr/>
            </p:nvCxnSpPr>
            <p:spPr>
              <a:xfrm flipH="1" flipV="1">
                <a:off x="1907704" y="3068960"/>
                <a:ext cx="16768" cy="50405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28" name="Picture 2" descr="https://encrypted-tbn2.gstatic.com/images?q=tbn:ANd9GcSwsTqLN4QJQ_gBHvsPOVo5uM-ChpYI_wzBq-lnR91wydomJrIkUCXi65xP"/>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19672" y="3284984"/>
                <a:ext cx="159992" cy="383982"/>
              </a:xfrm>
              <a:prstGeom prst="rect">
                <a:avLst/>
              </a:prstGeom>
              <a:noFill/>
              <a:extLst>
                <a:ext uri="{909E8E84-426E-40dd-AFC4-6F175D3DCCD1}">
                  <a14:hiddenFill xmlns:a14="http://schemas.microsoft.com/office/drawing/2010/main">
                    <a:solidFill>
                      <a:srgbClr val="FFFFFF"/>
                    </a:solidFill>
                  </a14:hiddenFill>
                </a:ext>
              </a:extLst>
            </p:spPr>
          </p:pic>
          <p:sp>
            <p:nvSpPr>
              <p:cNvPr id="29" name="Text Box 7"/>
              <p:cNvSpPr txBox="1">
                <a:spLocks noChangeArrowheads="1"/>
              </p:cNvSpPr>
              <p:nvPr/>
            </p:nvSpPr>
            <p:spPr bwMode="auto">
              <a:xfrm>
                <a:off x="2159732" y="2977207"/>
                <a:ext cx="1620180" cy="307777"/>
              </a:xfrm>
              <a:prstGeom prst="rect">
                <a:avLst/>
              </a:prstGeom>
              <a:noFill/>
              <a:ln w="9525">
                <a:noFill/>
                <a:miter lim="800000"/>
                <a:headEnd/>
                <a:tailEnd/>
              </a:ln>
            </p:spPr>
            <p:txBody>
              <a:bodyPr wrap="square">
                <a:spAutoFit/>
              </a:bodyPr>
              <a:lstStyle/>
              <a:p>
                <a:pPr>
                  <a:spcBef>
                    <a:spcPct val="50000"/>
                  </a:spcBef>
                </a:pPr>
                <a:r>
                  <a:rPr lang="en-US" sz="1400" dirty="0" err="1" smtClean="0"/>
                  <a:t>k</a:t>
                </a:r>
                <a:r>
                  <a:rPr lang="en-US" baseline="-25000" dirty="0" err="1" smtClean="0"/>
                  <a:t>M</a:t>
                </a:r>
                <a:r>
                  <a:rPr lang="en-US" sz="1400" dirty="0" smtClean="0"/>
                  <a:t> </a:t>
                </a:r>
                <a:r>
                  <a:rPr lang="en-US" sz="1400" dirty="0" smtClean="0">
                    <a:sym typeface="Symbol"/>
                  </a:rPr>
                  <a:t></a:t>
                </a:r>
                <a:r>
                  <a:rPr lang="en-US" baseline="-25000" dirty="0" smtClean="0">
                    <a:sym typeface="Symbol"/>
                  </a:rPr>
                  <a:t>R</a:t>
                </a:r>
                <a:r>
                  <a:rPr lang="en-US" sz="1400" dirty="0" smtClean="0">
                    <a:sym typeface="Symbol"/>
                  </a:rPr>
                  <a:t> {0, 1}</a:t>
                </a:r>
                <a:r>
                  <a:rPr lang="en-US" sz="2000" baseline="30000" dirty="0" smtClean="0">
                    <a:sym typeface="Symbol"/>
                  </a:rPr>
                  <a:t>n</a:t>
                </a:r>
                <a:endParaRPr lang="en-US" sz="2000" baseline="30000" dirty="0" smtClean="0">
                  <a:solidFill>
                    <a:srgbClr val="0000FF"/>
                  </a:solidFill>
                </a:endParaRPr>
              </a:p>
            </p:txBody>
          </p:sp>
        </p:grpSp>
        <p:cxnSp>
          <p:nvCxnSpPr>
            <p:cNvPr id="77" name="Straight Arrow Connector 76"/>
            <p:cNvCxnSpPr/>
            <p:nvPr/>
          </p:nvCxnSpPr>
          <p:spPr>
            <a:xfrm>
              <a:off x="539552" y="2276872"/>
              <a:ext cx="432048"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8" name="Group 79"/>
          <p:cNvGrpSpPr/>
          <p:nvPr/>
        </p:nvGrpSpPr>
        <p:grpSpPr>
          <a:xfrm>
            <a:off x="3059832" y="1866310"/>
            <a:ext cx="3139517" cy="1490682"/>
            <a:chOff x="3275856" y="1722294"/>
            <a:chExt cx="3139517" cy="1490682"/>
          </a:xfrm>
        </p:grpSpPr>
        <p:grpSp>
          <p:nvGrpSpPr>
            <p:cNvPr id="10" name="Group 55"/>
            <p:cNvGrpSpPr/>
            <p:nvPr/>
          </p:nvGrpSpPr>
          <p:grpSpPr>
            <a:xfrm>
              <a:off x="3311860" y="1722294"/>
              <a:ext cx="3103513" cy="1490682"/>
              <a:chOff x="5572943" y="1578278"/>
              <a:chExt cx="3103513" cy="1490682"/>
            </a:xfrm>
          </p:grpSpPr>
          <p:grpSp>
            <p:nvGrpSpPr>
              <p:cNvPr id="11" name="Group 31"/>
              <p:cNvGrpSpPr/>
              <p:nvPr/>
            </p:nvGrpSpPr>
            <p:grpSpPr>
              <a:xfrm>
                <a:off x="5572943" y="2060848"/>
                <a:ext cx="3103513" cy="1008112"/>
                <a:chOff x="1216459" y="2564904"/>
                <a:chExt cx="3103513" cy="1008112"/>
              </a:xfrm>
            </p:grpSpPr>
            <p:grpSp>
              <p:nvGrpSpPr>
                <p:cNvPr id="12" name="Group 16"/>
                <p:cNvGrpSpPr/>
                <p:nvPr/>
              </p:nvGrpSpPr>
              <p:grpSpPr>
                <a:xfrm>
                  <a:off x="1619672" y="2780928"/>
                  <a:ext cx="648072" cy="307777"/>
                  <a:chOff x="1763688" y="2708920"/>
                  <a:chExt cx="648072" cy="307777"/>
                </a:xfrm>
              </p:grpSpPr>
              <p:sp>
                <p:nvSpPr>
                  <p:cNvPr id="50" name="Rectangle 49"/>
                  <p:cNvSpPr/>
                  <p:nvPr/>
                </p:nvSpPr>
                <p:spPr>
                  <a:xfrm>
                    <a:off x="1763688" y="2708920"/>
                    <a:ext cx="50405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 Box 7"/>
                  <p:cNvSpPr txBox="1">
                    <a:spLocks noChangeArrowheads="1"/>
                  </p:cNvSpPr>
                  <p:nvPr/>
                </p:nvSpPr>
                <p:spPr bwMode="auto">
                  <a:xfrm>
                    <a:off x="1763688" y="2708920"/>
                    <a:ext cx="648072" cy="307777"/>
                  </a:xfrm>
                  <a:prstGeom prst="rect">
                    <a:avLst/>
                  </a:prstGeom>
                  <a:noFill/>
                  <a:ln w="9525">
                    <a:noFill/>
                    <a:miter lim="800000"/>
                    <a:headEnd/>
                    <a:tailEnd/>
                  </a:ln>
                </p:spPr>
                <p:txBody>
                  <a:bodyPr wrap="square">
                    <a:spAutoFit/>
                  </a:bodyPr>
                  <a:lstStyle/>
                  <a:p>
                    <a:pPr>
                      <a:spcBef>
                        <a:spcPct val="50000"/>
                      </a:spcBef>
                    </a:pPr>
                    <a:r>
                      <a:rPr lang="en-US" sz="1400" dirty="0" smtClean="0"/>
                      <a:t>Enc’</a:t>
                    </a:r>
                    <a:endParaRPr lang="en-US" sz="1400" dirty="0" smtClean="0">
                      <a:solidFill>
                        <a:srgbClr val="0000FF"/>
                      </a:solidFill>
                    </a:endParaRPr>
                  </a:p>
                </p:txBody>
              </p:sp>
            </p:grpSp>
            <p:sp>
              <p:nvSpPr>
                <p:cNvPr id="35" name="Text Box 7"/>
                <p:cNvSpPr txBox="1">
                  <a:spLocks noChangeArrowheads="1"/>
                </p:cNvSpPr>
                <p:nvPr/>
              </p:nvSpPr>
              <p:spPr bwMode="auto">
                <a:xfrm>
                  <a:off x="1216459" y="2564904"/>
                  <a:ext cx="468052" cy="338554"/>
                </a:xfrm>
                <a:prstGeom prst="rect">
                  <a:avLst/>
                </a:prstGeom>
                <a:noFill/>
                <a:ln w="9525">
                  <a:noFill/>
                  <a:miter lim="800000"/>
                  <a:headEnd/>
                  <a:tailEnd/>
                </a:ln>
              </p:spPr>
              <p:txBody>
                <a:bodyPr wrap="square">
                  <a:spAutoFit/>
                </a:bodyPr>
                <a:lstStyle/>
                <a:p>
                  <a:pPr>
                    <a:spcBef>
                      <a:spcPct val="50000"/>
                    </a:spcBef>
                  </a:pPr>
                  <a:r>
                    <a:rPr lang="en-US" sz="1600" dirty="0" smtClean="0"/>
                    <a:t>m</a:t>
                  </a:r>
                  <a:endParaRPr lang="en-US" sz="1600" baseline="30000" dirty="0" smtClean="0">
                    <a:solidFill>
                      <a:srgbClr val="0000FF"/>
                    </a:solidFill>
                  </a:endParaRPr>
                </a:p>
              </p:txBody>
            </p:sp>
            <p:cxnSp>
              <p:nvCxnSpPr>
                <p:cNvPr id="44" name="Straight Arrow Connector 43"/>
                <p:cNvCxnSpPr/>
                <p:nvPr/>
              </p:nvCxnSpPr>
              <p:spPr>
                <a:xfrm>
                  <a:off x="2123728" y="2924944"/>
                  <a:ext cx="144016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6" name="Text Box 7"/>
                <p:cNvSpPr txBox="1">
                  <a:spLocks noChangeArrowheads="1"/>
                </p:cNvSpPr>
                <p:nvPr/>
              </p:nvSpPr>
              <p:spPr bwMode="auto">
                <a:xfrm>
                  <a:off x="2195736" y="2564904"/>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c  </a:t>
                  </a:r>
                  <a:r>
                    <a:rPr lang="en-US" sz="1400" dirty="0" err="1" smtClean="0">
                      <a:sym typeface="Symbol"/>
                    </a:rPr>
                    <a:t>Enc</a:t>
                  </a:r>
                  <a:r>
                    <a:rPr lang="en-US" sz="1400" baseline="-25000" dirty="0" err="1" smtClean="0">
                      <a:sym typeface="Symbol"/>
                    </a:rPr>
                    <a:t>k</a:t>
                  </a:r>
                  <a:r>
                    <a:rPr lang="en-US" sz="1400" baseline="-50000" dirty="0" err="1" smtClean="0">
                      <a:sym typeface="Symbol"/>
                    </a:rPr>
                    <a:t>E</a:t>
                  </a:r>
                  <a:r>
                    <a:rPr lang="en-US" sz="1400" dirty="0" smtClean="0">
                      <a:sym typeface="Symbol"/>
                    </a:rPr>
                    <a:t>(m)</a:t>
                  </a:r>
                  <a:endParaRPr lang="en-US" sz="1400" baseline="30000" dirty="0" smtClean="0"/>
                </a:p>
              </p:txBody>
            </p:sp>
            <p:cxnSp>
              <p:nvCxnSpPr>
                <p:cNvPr id="47" name="Straight Arrow Connector 46"/>
                <p:cNvCxnSpPr/>
                <p:nvPr/>
              </p:nvCxnSpPr>
              <p:spPr>
                <a:xfrm flipH="1" flipV="1">
                  <a:off x="1907704" y="3068960"/>
                  <a:ext cx="16768" cy="50405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52" name="Text Box 7"/>
              <p:cNvSpPr txBox="1">
                <a:spLocks noChangeArrowheads="1"/>
              </p:cNvSpPr>
              <p:nvPr/>
            </p:nvSpPr>
            <p:spPr bwMode="auto">
              <a:xfrm>
                <a:off x="5868144" y="2708920"/>
                <a:ext cx="42366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E</a:t>
                </a:r>
                <a:endParaRPr lang="en-US" baseline="-25000" dirty="0" smtClean="0">
                  <a:solidFill>
                    <a:srgbClr val="0000FF"/>
                  </a:solidFill>
                </a:endParaRPr>
              </a:p>
            </p:txBody>
          </p:sp>
          <p:cxnSp>
            <p:nvCxnSpPr>
              <p:cNvPr id="53" name="Straight Arrow Connector 52"/>
              <p:cNvCxnSpPr/>
              <p:nvPr/>
            </p:nvCxnSpPr>
            <p:spPr>
              <a:xfrm flipH="1" flipV="1">
                <a:off x="6228184" y="1772816"/>
                <a:ext cx="16768" cy="504056"/>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54" name="Text Box 7"/>
              <p:cNvSpPr txBox="1">
                <a:spLocks noChangeArrowheads="1"/>
              </p:cNvSpPr>
              <p:nvPr/>
            </p:nvSpPr>
            <p:spPr bwMode="auto">
              <a:xfrm>
                <a:off x="6236568" y="1578278"/>
                <a:ext cx="783704" cy="338554"/>
              </a:xfrm>
              <a:prstGeom prst="rect">
                <a:avLst/>
              </a:prstGeom>
              <a:noFill/>
              <a:ln w="9525">
                <a:noFill/>
                <a:miter lim="800000"/>
                <a:headEnd/>
                <a:tailEnd/>
              </a:ln>
            </p:spPr>
            <p:txBody>
              <a:bodyPr wrap="square">
                <a:spAutoFit/>
              </a:bodyPr>
              <a:lstStyle/>
              <a:p>
                <a:pPr>
                  <a:spcBef>
                    <a:spcPct val="50000"/>
                  </a:spcBef>
                </a:pPr>
                <a:r>
                  <a:rPr lang="en-US" sz="1600" dirty="0" err="1" smtClean="0"/>
                  <a:t>k</a:t>
                </a:r>
                <a:r>
                  <a:rPr lang="en-US" baseline="-25000" dirty="0" err="1" smtClean="0"/>
                  <a:t>M</a:t>
                </a:r>
                <a:endParaRPr lang="en-US" baseline="-25000" dirty="0" smtClean="0">
                  <a:solidFill>
                    <a:srgbClr val="0000FF"/>
                  </a:solidFill>
                </a:endParaRPr>
              </a:p>
            </p:txBody>
          </p:sp>
          <p:sp>
            <p:nvSpPr>
              <p:cNvPr id="55" name="Text Box 7"/>
              <p:cNvSpPr txBox="1">
                <a:spLocks noChangeArrowheads="1"/>
              </p:cNvSpPr>
              <p:nvPr/>
            </p:nvSpPr>
            <p:spPr bwMode="auto">
              <a:xfrm>
                <a:off x="6552220" y="2492896"/>
                <a:ext cx="2124236"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t  </a:t>
                </a:r>
                <a:r>
                  <a:rPr lang="en-US" sz="1400" dirty="0" err="1" smtClean="0">
                    <a:sym typeface="Symbol"/>
                  </a:rPr>
                  <a:t>Mac</a:t>
                </a:r>
                <a:r>
                  <a:rPr lang="en-US" sz="1400" baseline="-25000" dirty="0" err="1" smtClean="0">
                    <a:sym typeface="Symbol"/>
                  </a:rPr>
                  <a:t>k</a:t>
                </a:r>
                <a:r>
                  <a:rPr lang="en-US" sz="1400" baseline="-50000" dirty="0" err="1" smtClean="0">
                    <a:sym typeface="Symbol"/>
                  </a:rPr>
                  <a:t>M</a:t>
                </a:r>
                <a:r>
                  <a:rPr lang="en-US" sz="1400" dirty="0" smtClean="0">
                    <a:sym typeface="Symbol"/>
                  </a:rPr>
                  <a:t>(c)</a:t>
                </a:r>
                <a:endParaRPr lang="en-US" sz="1400" baseline="30000" dirty="0" smtClean="0"/>
              </a:p>
            </p:txBody>
          </p:sp>
        </p:grpSp>
        <p:cxnSp>
          <p:nvCxnSpPr>
            <p:cNvPr id="79" name="Straight Arrow Connector 78"/>
            <p:cNvCxnSpPr/>
            <p:nvPr/>
          </p:nvCxnSpPr>
          <p:spPr>
            <a:xfrm>
              <a:off x="3275856" y="2564904"/>
              <a:ext cx="432048"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72" name="Text Box 7"/>
          <p:cNvSpPr txBox="1">
            <a:spLocks noChangeArrowheads="1"/>
          </p:cNvSpPr>
          <p:nvPr/>
        </p:nvSpPr>
        <p:spPr bwMode="auto">
          <a:xfrm>
            <a:off x="107504" y="1332057"/>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Ex: consider the previous construction where </a:t>
            </a:r>
            <a:r>
              <a:rPr lang="en-US" sz="1600" dirty="0" err="1" smtClean="0">
                <a:sym typeface="Symbol"/>
              </a:rPr>
              <a:t>k</a:t>
            </a:r>
            <a:r>
              <a:rPr lang="en-US" sz="2000" baseline="-25000" dirty="0" err="1" smtClean="0">
                <a:sym typeface="Symbol"/>
              </a:rPr>
              <a:t>E</a:t>
            </a:r>
            <a:r>
              <a:rPr lang="en-US" sz="1600" dirty="0" smtClean="0">
                <a:sym typeface="Symbol"/>
              </a:rPr>
              <a:t> = </a:t>
            </a:r>
            <a:r>
              <a:rPr lang="en-US" sz="1600" dirty="0" err="1" smtClean="0">
                <a:sym typeface="Symbol"/>
              </a:rPr>
              <a:t>k</a:t>
            </a:r>
            <a:r>
              <a:rPr lang="en-US" sz="2000" baseline="-25000" dirty="0" err="1" smtClean="0">
                <a:sym typeface="Symbol"/>
              </a:rPr>
              <a:t>M</a:t>
            </a:r>
            <a:r>
              <a:rPr lang="en-US" sz="1600" dirty="0" smtClean="0">
                <a:sym typeface="Symbol"/>
              </a:rPr>
              <a:t> = k</a:t>
            </a:r>
            <a:endParaRPr lang="en-US" sz="1600" baseline="-25000" dirty="0" smtClean="0">
              <a:solidFill>
                <a:srgbClr val="0000FF"/>
              </a:solidFill>
            </a:endParaRPr>
          </a:p>
        </p:txBody>
      </p:sp>
      <p:sp>
        <p:nvSpPr>
          <p:cNvPr id="78" name="Text Box 7"/>
          <p:cNvSpPr txBox="1">
            <a:spLocks noChangeArrowheads="1"/>
          </p:cNvSpPr>
          <p:nvPr/>
        </p:nvSpPr>
        <p:spPr bwMode="auto">
          <a:xfrm>
            <a:off x="107504" y="3501008"/>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Suppose  Enc and MAC are as follows:</a:t>
            </a:r>
            <a:endParaRPr lang="en-US" sz="1600" baseline="-25000" dirty="0" smtClean="0">
              <a:solidFill>
                <a:srgbClr val="0000FF"/>
              </a:solidFill>
            </a:endParaRPr>
          </a:p>
        </p:txBody>
      </p:sp>
      <p:sp>
        <p:nvSpPr>
          <p:cNvPr id="80" name="Text Box 7"/>
          <p:cNvSpPr txBox="1">
            <a:spLocks noChangeArrowheads="1"/>
          </p:cNvSpPr>
          <p:nvPr/>
        </p:nvSpPr>
        <p:spPr bwMode="auto">
          <a:xfrm>
            <a:off x="395536" y="3904020"/>
            <a:ext cx="8496944" cy="584775"/>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To encrypt </a:t>
            </a:r>
            <a:r>
              <a:rPr lang="en-US" sz="1600" dirty="0" smtClean="0">
                <a:solidFill>
                  <a:srgbClr val="FF0000"/>
                </a:solidFill>
                <a:sym typeface="Symbol"/>
              </a:rPr>
              <a:t>m  {0, 1}</a:t>
            </a:r>
            <a:r>
              <a:rPr lang="en-US" sz="1600" baseline="30000" dirty="0" smtClean="0">
                <a:solidFill>
                  <a:srgbClr val="FF0000"/>
                </a:solidFill>
                <a:sym typeface="Symbol"/>
              </a:rPr>
              <a:t>n/2</a:t>
            </a:r>
            <a:r>
              <a:rPr lang="en-US" sz="1600" dirty="0" smtClean="0">
                <a:sym typeface="Symbol"/>
              </a:rPr>
              <a:t>, select a random </a:t>
            </a:r>
            <a:r>
              <a:rPr lang="en-US" sz="1600" dirty="0" smtClean="0">
                <a:solidFill>
                  <a:srgbClr val="FF0000"/>
                </a:solidFill>
                <a:sym typeface="Symbol"/>
              </a:rPr>
              <a:t>r  {0, 1}</a:t>
            </a:r>
            <a:r>
              <a:rPr lang="en-US" sz="1600" baseline="30000" dirty="0" smtClean="0">
                <a:solidFill>
                  <a:srgbClr val="FF0000"/>
                </a:solidFill>
                <a:sym typeface="Symbol"/>
              </a:rPr>
              <a:t>n/2</a:t>
            </a:r>
            <a:r>
              <a:rPr lang="en-US" sz="1600" dirty="0" smtClean="0">
                <a:solidFill>
                  <a:srgbClr val="FF0000"/>
                </a:solidFill>
                <a:sym typeface="Symbol"/>
              </a:rPr>
              <a:t> </a:t>
            </a:r>
            <a:r>
              <a:rPr lang="en-US" sz="1600" dirty="0" smtClean="0">
                <a:sym typeface="Symbol"/>
              </a:rPr>
              <a:t>and output </a:t>
            </a:r>
            <a:r>
              <a:rPr lang="en-US" sz="1600" dirty="0" smtClean="0">
                <a:solidFill>
                  <a:srgbClr val="0000FF"/>
                </a:solidFill>
                <a:sym typeface="Symbol"/>
              </a:rPr>
              <a:t>c  </a:t>
            </a:r>
            <a:r>
              <a:rPr lang="en-US" sz="1600" dirty="0" err="1" smtClean="0">
                <a:solidFill>
                  <a:srgbClr val="0000FF"/>
                </a:solidFill>
                <a:sym typeface="Symbol"/>
              </a:rPr>
              <a:t>F</a:t>
            </a:r>
            <a:r>
              <a:rPr lang="en-US" sz="2000" baseline="-25000" dirty="0" err="1" smtClean="0">
                <a:solidFill>
                  <a:srgbClr val="0000FF"/>
                </a:solidFill>
                <a:sym typeface="Symbol"/>
              </a:rPr>
              <a:t>k</a:t>
            </a:r>
            <a:r>
              <a:rPr lang="en-US" sz="1600" dirty="0" smtClean="0">
                <a:solidFill>
                  <a:srgbClr val="0000FF"/>
                </a:solidFill>
                <a:sym typeface="Symbol"/>
              </a:rPr>
              <a:t>(m || r)</a:t>
            </a:r>
            <a:r>
              <a:rPr lang="en-US" sz="1600" dirty="0" smtClean="0">
                <a:sym typeface="Symbol"/>
              </a:rPr>
              <a:t>, where </a:t>
            </a:r>
            <a:r>
              <a:rPr lang="en-US" sz="1600" dirty="0" smtClean="0">
                <a:solidFill>
                  <a:srgbClr val="0000FF"/>
                </a:solidFill>
                <a:sym typeface="Symbol"/>
              </a:rPr>
              <a:t>F is a SPRP </a:t>
            </a:r>
            <a:r>
              <a:rPr lang="en-US" sz="1600" dirty="0" smtClean="0">
                <a:sym typeface="Symbol"/>
              </a:rPr>
              <a:t>--- is this encryption scheme </a:t>
            </a:r>
            <a:r>
              <a:rPr lang="en-US" sz="1600" dirty="0" smtClean="0">
                <a:solidFill>
                  <a:srgbClr val="0000FF"/>
                </a:solidFill>
                <a:sym typeface="Symbol"/>
              </a:rPr>
              <a:t>CPA-secure</a:t>
            </a:r>
            <a:r>
              <a:rPr lang="en-US" sz="1600" dirty="0" smtClean="0">
                <a:sym typeface="Symbol"/>
              </a:rPr>
              <a:t> ?</a:t>
            </a:r>
            <a:endParaRPr lang="en-US" sz="1600" baseline="-25000" dirty="0" smtClean="0">
              <a:solidFill>
                <a:srgbClr val="0000FF"/>
              </a:solidFill>
            </a:endParaRPr>
          </a:p>
        </p:txBody>
      </p:sp>
      <p:grpSp>
        <p:nvGrpSpPr>
          <p:cNvPr id="13" name="Group 86"/>
          <p:cNvGrpSpPr/>
          <p:nvPr/>
        </p:nvGrpSpPr>
        <p:grpSpPr>
          <a:xfrm>
            <a:off x="4644008" y="2672336"/>
            <a:ext cx="4248472" cy="1332728"/>
            <a:chOff x="4355976" y="4797152"/>
            <a:chExt cx="4248472" cy="1332728"/>
          </a:xfrm>
        </p:grpSpPr>
        <p:sp>
          <p:nvSpPr>
            <p:cNvPr id="86" name="Cloud Callout 85"/>
            <p:cNvSpPr/>
            <p:nvPr/>
          </p:nvSpPr>
          <p:spPr>
            <a:xfrm>
              <a:off x="4355976" y="4797152"/>
              <a:ext cx="3888432" cy="1332728"/>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4" name="Text Box 7"/>
            <p:cNvSpPr txBox="1">
              <a:spLocks noChangeArrowheads="1"/>
            </p:cNvSpPr>
            <p:nvPr/>
          </p:nvSpPr>
          <p:spPr bwMode="auto">
            <a:xfrm>
              <a:off x="4508376" y="5229200"/>
              <a:ext cx="3808040"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It is actually </a:t>
              </a:r>
              <a:r>
                <a:rPr lang="en-US" sz="1600" dirty="0" smtClean="0">
                  <a:solidFill>
                    <a:srgbClr val="FF0000"/>
                  </a:solidFill>
                  <a:sym typeface="Symbol"/>
                </a:rPr>
                <a:t>CCA-secure</a:t>
              </a:r>
              <a:r>
                <a:rPr lang="en-US" sz="1600" dirty="0" smtClean="0">
                  <a:sym typeface="Symbol"/>
                </a:rPr>
                <a:t> !!</a:t>
              </a:r>
              <a:endParaRPr lang="en-US" sz="1600" baseline="-25000" dirty="0" smtClean="0">
                <a:solidFill>
                  <a:srgbClr val="0000FF"/>
                </a:solidFill>
              </a:endParaRPr>
            </a:p>
          </p:txBody>
        </p:sp>
        <p:sp>
          <p:nvSpPr>
            <p:cNvPr id="85" name="Text Box 7"/>
            <p:cNvSpPr txBox="1">
              <a:spLocks noChangeArrowheads="1"/>
            </p:cNvSpPr>
            <p:nvPr/>
          </p:nvSpPr>
          <p:spPr bwMode="auto">
            <a:xfrm>
              <a:off x="4796408" y="5589240"/>
              <a:ext cx="3808040"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As F is a SPRP</a:t>
              </a:r>
              <a:endParaRPr lang="en-US" sz="1600" baseline="-25000" dirty="0" smtClean="0">
                <a:solidFill>
                  <a:srgbClr val="0000FF"/>
                </a:solidFill>
              </a:endParaRPr>
            </a:p>
          </p:txBody>
        </p:sp>
      </p:grpSp>
      <p:sp>
        <p:nvSpPr>
          <p:cNvPr id="88" name="Text Box 7"/>
          <p:cNvSpPr txBox="1">
            <a:spLocks noChangeArrowheads="1"/>
          </p:cNvSpPr>
          <p:nvPr/>
        </p:nvSpPr>
        <p:spPr bwMode="auto">
          <a:xfrm>
            <a:off x="395536" y="4581128"/>
            <a:ext cx="849694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To authenticate c  {0, 1}</a:t>
            </a:r>
            <a:r>
              <a:rPr lang="en-US" sz="2000" baseline="30000" dirty="0" smtClean="0">
                <a:sym typeface="Symbol"/>
              </a:rPr>
              <a:t>n</a:t>
            </a:r>
            <a:r>
              <a:rPr lang="en-US" sz="1600" dirty="0" smtClean="0">
                <a:sym typeface="Symbol"/>
              </a:rPr>
              <a:t>, output tag </a:t>
            </a:r>
            <a:r>
              <a:rPr lang="en-US" sz="1600" dirty="0" smtClean="0">
                <a:solidFill>
                  <a:srgbClr val="FF0000"/>
                </a:solidFill>
                <a:sym typeface="Symbol"/>
              </a:rPr>
              <a:t>t := F</a:t>
            </a:r>
            <a:r>
              <a:rPr lang="en-US" sz="2000" baseline="-25000" dirty="0" smtClean="0">
                <a:solidFill>
                  <a:srgbClr val="FF0000"/>
                </a:solidFill>
                <a:sym typeface="Symbol"/>
              </a:rPr>
              <a:t>k</a:t>
            </a:r>
            <a:r>
              <a:rPr lang="en-US" sz="2000" baseline="30000" dirty="0" smtClean="0">
                <a:solidFill>
                  <a:srgbClr val="FF0000"/>
                </a:solidFill>
                <a:sym typeface="Symbol"/>
              </a:rPr>
              <a:t>-1</a:t>
            </a:r>
            <a:r>
              <a:rPr lang="en-US" sz="1600" dirty="0" smtClean="0">
                <a:solidFill>
                  <a:srgbClr val="FF0000"/>
                </a:solidFill>
                <a:sym typeface="Symbol"/>
              </a:rPr>
              <a:t>(c)</a:t>
            </a:r>
            <a:endParaRPr lang="en-US" sz="1600" baseline="-25000" dirty="0" smtClean="0">
              <a:solidFill>
                <a:srgbClr val="FF0000"/>
              </a:solidFill>
            </a:endParaRPr>
          </a:p>
        </p:txBody>
      </p:sp>
      <p:sp>
        <p:nvSpPr>
          <p:cNvPr id="89" name="Text Box 7"/>
          <p:cNvSpPr txBox="1">
            <a:spLocks noChangeArrowheads="1"/>
          </p:cNvSpPr>
          <p:nvPr/>
        </p:nvSpPr>
        <p:spPr bwMode="auto">
          <a:xfrm>
            <a:off x="755576" y="4962654"/>
            <a:ext cx="813690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v"/>
            </a:pPr>
            <a:r>
              <a:rPr lang="en-US" sz="1600" dirty="0" smtClean="0">
                <a:sym typeface="Symbol"/>
              </a:rPr>
              <a:t>Is this a </a:t>
            </a:r>
            <a:r>
              <a:rPr lang="en-US" sz="1600" dirty="0" smtClean="0">
                <a:solidFill>
                  <a:srgbClr val="FF0000"/>
                </a:solidFill>
                <a:sym typeface="Symbol"/>
              </a:rPr>
              <a:t>secure MAC </a:t>
            </a:r>
            <a:r>
              <a:rPr lang="en-US" sz="1600" dirty="0" smtClean="0">
                <a:sym typeface="Symbol"/>
              </a:rPr>
              <a:t>?</a:t>
            </a:r>
            <a:endParaRPr lang="en-US" sz="1600" baseline="-25000" dirty="0" smtClean="0">
              <a:solidFill>
                <a:srgbClr val="0000FF"/>
              </a:solidFill>
            </a:endParaRPr>
          </a:p>
        </p:txBody>
      </p:sp>
      <p:grpSp>
        <p:nvGrpSpPr>
          <p:cNvPr id="14" name="Group 90"/>
          <p:cNvGrpSpPr/>
          <p:nvPr/>
        </p:nvGrpSpPr>
        <p:grpSpPr>
          <a:xfrm>
            <a:off x="2339752" y="3573016"/>
            <a:ext cx="3960440" cy="1332728"/>
            <a:chOff x="4355976" y="4797152"/>
            <a:chExt cx="3960440" cy="1332728"/>
          </a:xfrm>
        </p:grpSpPr>
        <p:sp>
          <p:nvSpPr>
            <p:cNvPr id="92" name="Cloud Callout 91"/>
            <p:cNvSpPr/>
            <p:nvPr/>
          </p:nvSpPr>
          <p:spPr>
            <a:xfrm>
              <a:off x="4355976" y="4797152"/>
              <a:ext cx="3888432" cy="1332728"/>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3" name="Text Box 7"/>
            <p:cNvSpPr txBox="1">
              <a:spLocks noChangeArrowheads="1"/>
            </p:cNvSpPr>
            <p:nvPr/>
          </p:nvSpPr>
          <p:spPr bwMode="auto">
            <a:xfrm>
              <a:off x="4508376" y="5229200"/>
              <a:ext cx="3808040" cy="584775"/>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It is a secure MAC because </a:t>
              </a:r>
              <a:r>
                <a:rPr lang="en-US" sz="1600" dirty="0" smtClean="0">
                  <a:solidFill>
                    <a:srgbClr val="FF0000"/>
                  </a:solidFill>
                  <a:sym typeface="Symbol"/>
                </a:rPr>
                <a:t>if F is a PRP then so is F</a:t>
              </a:r>
              <a:r>
                <a:rPr lang="en-US" sz="1600" baseline="30000" dirty="0" smtClean="0">
                  <a:solidFill>
                    <a:srgbClr val="FF0000"/>
                  </a:solidFill>
                  <a:sym typeface="Symbol"/>
                </a:rPr>
                <a:t>-1</a:t>
              </a:r>
              <a:endParaRPr lang="en-US" sz="1600" baseline="30000" dirty="0" smtClean="0">
                <a:solidFill>
                  <a:srgbClr val="FF0000"/>
                </a:solidFill>
              </a:endParaRPr>
            </a:p>
          </p:txBody>
        </p:sp>
      </p:grpSp>
      <p:sp>
        <p:nvSpPr>
          <p:cNvPr id="95" name="Text Box 7"/>
          <p:cNvSpPr txBox="1">
            <a:spLocks noChangeArrowheads="1"/>
          </p:cNvSpPr>
          <p:nvPr/>
        </p:nvSpPr>
        <p:spPr bwMode="auto">
          <a:xfrm>
            <a:off x="107504" y="5373216"/>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What will happen if we </a:t>
            </a:r>
            <a:r>
              <a:rPr lang="en-US" sz="1600" dirty="0" smtClean="0">
                <a:solidFill>
                  <a:srgbClr val="0000FF"/>
                </a:solidFill>
                <a:sym typeface="Symbol"/>
              </a:rPr>
              <a:t>combine this Enc and MAC with </a:t>
            </a:r>
            <a:r>
              <a:rPr lang="en-US" sz="1600" dirty="0" err="1" smtClean="0">
                <a:solidFill>
                  <a:srgbClr val="0000FF"/>
                </a:solidFill>
                <a:sym typeface="Symbol"/>
              </a:rPr>
              <a:t>k</a:t>
            </a:r>
            <a:r>
              <a:rPr lang="en-US" sz="2000" baseline="-25000" dirty="0" err="1" smtClean="0">
                <a:solidFill>
                  <a:srgbClr val="0000FF"/>
                </a:solidFill>
                <a:sym typeface="Symbol"/>
              </a:rPr>
              <a:t>E</a:t>
            </a:r>
            <a:r>
              <a:rPr lang="en-US" sz="1600" dirty="0" smtClean="0">
                <a:solidFill>
                  <a:srgbClr val="0000FF"/>
                </a:solidFill>
                <a:sym typeface="Symbol"/>
              </a:rPr>
              <a:t> = </a:t>
            </a:r>
            <a:r>
              <a:rPr lang="en-US" sz="1600" dirty="0" err="1" smtClean="0">
                <a:solidFill>
                  <a:srgbClr val="0000FF"/>
                </a:solidFill>
                <a:sym typeface="Symbol"/>
              </a:rPr>
              <a:t>k</a:t>
            </a:r>
            <a:r>
              <a:rPr lang="en-US" sz="2000" baseline="-25000" dirty="0" err="1" smtClean="0">
                <a:solidFill>
                  <a:srgbClr val="0000FF"/>
                </a:solidFill>
                <a:sym typeface="Symbol"/>
              </a:rPr>
              <a:t>M</a:t>
            </a:r>
            <a:r>
              <a:rPr lang="en-US" sz="1600" dirty="0" smtClean="0">
                <a:solidFill>
                  <a:srgbClr val="0000FF"/>
                </a:solidFill>
                <a:sym typeface="Symbol"/>
              </a:rPr>
              <a:t> = k </a:t>
            </a:r>
            <a:r>
              <a:rPr lang="en-US" sz="1600" dirty="0" smtClean="0">
                <a:sym typeface="Symbol"/>
              </a:rPr>
              <a:t>?</a:t>
            </a:r>
            <a:endParaRPr lang="en-US" sz="1600" baseline="-25000" dirty="0" smtClean="0">
              <a:solidFill>
                <a:srgbClr val="0000FF"/>
              </a:solidFill>
            </a:endParaRPr>
          </a:p>
        </p:txBody>
      </p:sp>
      <p:sp>
        <p:nvSpPr>
          <p:cNvPr id="96" name="Text Box 7"/>
          <p:cNvSpPr txBox="1">
            <a:spLocks noChangeArrowheads="1"/>
          </p:cNvSpPr>
          <p:nvPr/>
        </p:nvSpPr>
        <p:spPr bwMode="auto">
          <a:xfrm>
            <a:off x="611560" y="5837781"/>
            <a:ext cx="1656184" cy="338554"/>
          </a:xfrm>
          <a:prstGeom prst="rect">
            <a:avLst/>
          </a:prstGeom>
          <a:noFill/>
          <a:ln w="9525">
            <a:noFill/>
            <a:miter lim="800000"/>
            <a:headEnd/>
            <a:tailEnd/>
          </a:ln>
        </p:spPr>
        <p:txBody>
          <a:bodyPr wrap="square">
            <a:spAutoFit/>
          </a:bodyPr>
          <a:lstStyle/>
          <a:p>
            <a:pPr>
              <a:spcBef>
                <a:spcPct val="50000"/>
              </a:spcBef>
              <a:buFont typeface="Wingdings" pitchFamily="2" charset="2"/>
              <a:buChar char="Ø"/>
            </a:pPr>
            <a:r>
              <a:rPr lang="en-US" sz="1600" dirty="0" smtClean="0">
                <a:sym typeface="Symbol"/>
              </a:rPr>
              <a:t> </a:t>
            </a:r>
            <a:r>
              <a:rPr lang="en-US" sz="1600" dirty="0" err="1" smtClean="0">
                <a:sym typeface="Symbol"/>
              </a:rPr>
              <a:t>Enc’</a:t>
            </a:r>
            <a:r>
              <a:rPr lang="en-US" sz="1600" baseline="-25000" dirty="0" err="1" smtClean="0">
                <a:sym typeface="Symbol"/>
              </a:rPr>
              <a:t>k</a:t>
            </a:r>
            <a:r>
              <a:rPr lang="en-US" sz="1600" dirty="0" smtClean="0">
                <a:sym typeface="Symbol"/>
              </a:rPr>
              <a:t>(m) =</a:t>
            </a:r>
            <a:endParaRPr lang="en-US" sz="1600" baseline="30000" dirty="0" smtClean="0"/>
          </a:p>
        </p:txBody>
      </p:sp>
      <p:sp>
        <p:nvSpPr>
          <p:cNvPr id="97" name="Text Box 7"/>
          <p:cNvSpPr txBox="1">
            <a:spLocks noChangeArrowheads="1"/>
          </p:cNvSpPr>
          <p:nvPr/>
        </p:nvSpPr>
        <p:spPr bwMode="auto">
          <a:xfrm>
            <a:off x="1835696" y="5857526"/>
            <a:ext cx="1872208" cy="338554"/>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Mac</a:t>
            </a:r>
            <a:r>
              <a:rPr lang="en-US" sz="1600" baseline="-25000" dirty="0" smtClean="0">
                <a:sym typeface="Symbol"/>
              </a:rPr>
              <a:t>k</a:t>
            </a:r>
            <a:r>
              <a:rPr lang="en-US" sz="1600" dirty="0" smtClean="0">
                <a:sym typeface="Symbol"/>
              </a:rPr>
              <a:t>(</a:t>
            </a:r>
            <a:r>
              <a:rPr lang="en-US" sz="1600" dirty="0" err="1" smtClean="0">
                <a:sym typeface="Symbol"/>
              </a:rPr>
              <a:t>Enc</a:t>
            </a:r>
            <a:r>
              <a:rPr lang="en-US" sz="1600" baseline="-25000" dirty="0" err="1" smtClean="0">
                <a:sym typeface="Symbol"/>
              </a:rPr>
              <a:t>k</a:t>
            </a:r>
            <a:r>
              <a:rPr lang="en-US" sz="1600" dirty="0" smtClean="0">
                <a:sym typeface="Symbol"/>
              </a:rPr>
              <a:t>(m)) = </a:t>
            </a:r>
            <a:endParaRPr lang="en-US" sz="1600" baseline="30000" dirty="0" smtClean="0"/>
          </a:p>
        </p:txBody>
      </p:sp>
      <p:sp>
        <p:nvSpPr>
          <p:cNvPr id="98" name="Text Box 7"/>
          <p:cNvSpPr txBox="1">
            <a:spLocks noChangeArrowheads="1"/>
          </p:cNvSpPr>
          <p:nvPr/>
        </p:nvSpPr>
        <p:spPr bwMode="auto">
          <a:xfrm>
            <a:off x="3491880" y="5857527"/>
            <a:ext cx="2664296" cy="338554"/>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F</a:t>
            </a:r>
            <a:r>
              <a:rPr lang="en-US" sz="1600" baseline="-25000" dirty="0" smtClean="0">
                <a:sym typeface="Symbol"/>
              </a:rPr>
              <a:t>k</a:t>
            </a:r>
            <a:r>
              <a:rPr lang="en-US" sz="1600" baseline="30000" dirty="0" smtClean="0">
                <a:sym typeface="Symbol"/>
              </a:rPr>
              <a:t>-1</a:t>
            </a:r>
            <a:r>
              <a:rPr lang="en-US" sz="1600" dirty="0" smtClean="0">
                <a:sym typeface="Symbol"/>
              </a:rPr>
              <a:t>(</a:t>
            </a:r>
            <a:r>
              <a:rPr lang="en-US" sz="1600" dirty="0" err="1" smtClean="0">
                <a:sym typeface="Symbol"/>
              </a:rPr>
              <a:t>F</a:t>
            </a:r>
            <a:r>
              <a:rPr lang="en-US" sz="1600" baseline="-25000" dirty="0" err="1" smtClean="0">
                <a:sym typeface="Symbol"/>
              </a:rPr>
              <a:t>k</a:t>
            </a:r>
            <a:r>
              <a:rPr lang="en-US" sz="1600" dirty="0" smtClean="0">
                <a:sym typeface="Symbol"/>
              </a:rPr>
              <a:t>(m || r)) = m || r</a:t>
            </a:r>
            <a:endParaRPr lang="en-US" sz="1600" baseline="30000" dirty="0" smtClean="0"/>
          </a:p>
        </p:txBody>
      </p:sp>
      <p:sp>
        <p:nvSpPr>
          <p:cNvPr id="99" name="Text Box 7"/>
          <p:cNvSpPr txBox="1">
            <a:spLocks noChangeArrowheads="1"/>
          </p:cNvSpPr>
          <p:nvPr/>
        </p:nvSpPr>
        <p:spPr bwMode="auto">
          <a:xfrm>
            <a:off x="107504" y="6330806"/>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Does this mean that Encrypt-then-authenticate approach is insecure ?</a:t>
            </a:r>
            <a:endParaRPr lang="en-US" sz="1600" baseline="-25000" dirty="0" smtClean="0">
              <a:solidFill>
                <a:srgbClr val="0000FF"/>
              </a:solidFill>
            </a:endParaRPr>
          </a:p>
        </p:txBody>
      </p:sp>
      <p:grpSp>
        <p:nvGrpSpPr>
          <p:cNvPr id="15" name="Group 99"/>
          <p:cNvGrpSpPr/>
          <p:nvPr/>
        </p:nvGrpSpPr>
        <p:grpSpPr>
          <a:xfrm>
            <a:off x="4355976" y="4832576"/>
            <a:ext cx="4104456" cy="1332728"/>
            <a:chOff x="4355976" y="4797152"/>
            <a:chExt cx="4104456" cy="1332728"/>
          </a:xfrm>
        </p:grpSpPr>
        <p:sp>
          <p:nvSpPr>
            <p:cNvPr id="101" name="Cloud Callout 100"/>
            <p:cNvSpPr/>
            <p:nvPr/>
          </p:nvSpPr>
          <p:spPr>
            <a:xfrm>
              <a:off x="4355976" y="4797152"/>
              <a:ext cx="3888432" cy="1332728"/>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2" name="Text Box 7"/>
            <p:cNvSpPr txBox="1">
              <a:spLocks noChangeArrowheads="1"/>
            </p:cNvSpPr>
            <p:nvPr/>
          </p:nvSpPr>
          <p:spPr bwMode="auto">
            <a:xfrm>
              <a:off x="4652392" y="5085184"/>
              <a:ext cx="3808040" cy="83099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No it is secure provided the </a:t>
              </a:r>
              <a:r>
                <a:rPr lang="en-US" sz="1600" dirty="0" smtClean="0">
                  <a:solidFill>
                    <a:srgbClr val="0000FF"/>
                  </a:solidFill>
                  <a:sym typeface="Symbol"/>
                </a:rPr>
                <a:t>encryption and MAC keys are independent</a:t>
              </a:r>
              <a:endParaRPr lang="en-US" sz="1600" baseline="30000" dirty="0" smtClean="0">
                <a:solidFill>
                  <a:srgbClr val="0000FF"/>
                </a:solidFill>
              </a:endParaRPr>
            </a:p>
          </p:txBody>
        </p:sp>
      </p:grpSp>
    </p:spTree>
    <p:extLst>
      <p:ext uri="{BB962C8B-B14F-4D97-AF65-F5344CB8AC3E}">
        <p14:creationId xmlns:p14="http://schemas.microsoft.com/office/powerpoint/2010/main" val="384904633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8"/>
                                        </p:tgtEl>
                                        <p:attrNameLst>
                                          <p:attrName>style.visibility</p:attrName>
                                        </p:attrNameLst>
                                      </p:cBhvr>
                                      <p:to>
                                        <p:strVal val="visible"/>
                                      </p:to>
                                    </p:set>
                                    <p:animEffect transition="in" filter="blinds(horizontal)">
                                      <p:cBhvr>
                                        <p:cTn id="7" dur="500"/>
                                        <p:tgtEl>
                                          <p:spTgt spid="7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80"/>
                                        </p:tgtEl>
                                        <p:attrNameLst>
                                          <p:attrName>style.visibility</p:attrName>
                                        </p:attrNameLst>
                                      </p:cBhvr>
                                      <p:to>
                                        <p:strVal val="visible"/>
                                      </p:to>
                                    </p:set>
                                    <p:animEffect transition="in" filter="blinds(horizontal)">
                                      <p:cBhvr>
                                        <p:cTn id="10" dur="500"/>
                                        <p:tgtEl>
                                          <p:spTgt spid="80"/>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blinds(horizontal)">
                                      <p:cBhvr>
                                        <p:cTn id="15" dur="5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88"/>
                                        </p:tgtEl>
                                        <p:attrNameLst>
                                          <p:attrName>style.visibility</p:attrName>
                                        </p:attrNameLst>
                                      </p:cBhvr>
                                      <p:to>
                                        <p:strVal val="visible"/>
                                      </p:to>
                                    </p:set>
                                    <p:animEffect transition="in" filter="blinds(horizontal)">
                                      <p:cBhvr>
                                        <p:cTn id="20" dur="500"/>
                                        <p:tgtEl>
                                          <p:spTgt spid="88"/>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89"/>
                                        </p:tgtEl>
                                        <p:attrNameLst>
                                          <p:attrName>style.visibility</p:attrName>
                                        </p:attrNameLst>
                                      </p:cBhvr>
                                      <p:to>
                                        <p:strVal val="visible"/>
                                      </p:to>
                                    </p:set>
                                    <p:animEffect transition="in" filter="blinds(horizontal)">
                                      <p:cBhvr>
                                        <p:cTn id="23" dur="500"/>
                                        <p:tgtEl>
                                          <p:spTgt spid="89"/>
                                        </p:tgtEl>
                                      </p:cBhvr>
                                    </p:animEffect>
                                  </p:childTnLst>
                                </p:cTn>
                              </p:par>
                              <p:par>
                                <p:cTn id="24" presetID="3" presetClass="exit" presetSubtype="10" fill="hold" nodeType="withEffect">
                                  <p:stCondLst>
                                    <p:cond delay="0"/>
                                  </p:stCondLst>
                                  <p:childTnLst>
                                    <p:animEffect transition="out" filter="blinds(horizontal)">
                                      <p:cBhvr>
                                        <p:cTn id="25" dur="500"/>
                                        <p:tgtEl>
                                          <p:spTgt spid="13"/>
                                        </p:tgtEl>
                                      </p:cBhvr>
                                    </p:animEffect>
                                    <p:set>
                                      <p:cBhvr>
                                        <p:cTn id="26" dur="1" fill="hold">
                                          <p:stCondLst>
                                            <p:cond delay="499"/>
                                          </p:stCondLst>
                                        </p:cTn>
                                        <p:tgtEl>
                                          <p:spTgt spid="13"/>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blinds(horizontal)">
                                      <p:cBhvr>
                                        <p:cTn id="31" dur="500"/>
                                        <p:tgtEl>
                                          <p:spTgt spid="14"/>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95"/>
                                        </p:tgtEl>
                                        <p:attrNameLst>
                                          <p:attrName>style.visibility</p:attrName>
                                        </p:attrNameLst>
                                      </p:cBhvr>
                                      <p:to>
                                        <p:strVal val="visible"/>
                                      </p:to>
                                    </p:set>
                                    <p:animEffect transition="in" filter="blinds(horizontal)">
                                      <p:cBhvr>
                                        <p:cTn id="36" dur="500"/>
                                        <p:tgtEl>
                                          <p:spTgt spid="95"/>
                                        </p:tgtEl>
                                      </p:cBhvr>
                                    </p:animEffect>
                                  </p:childTnLst>
                                </p:cTn>
                              </p:par>
                              <p:par>
                                <p:cTn id="37" presetID="3" presetClass="exit" presetSubtype="10" fill="hold" nodeType="withEffect">
                                  <p:stCondLst>
                                    <p:cond delay="0"/>
                                  </p:stCondLst>
                                  <p:childTnLst>
                                    <p:animEffect transition="out" filter="blinds(horizontal)">
                                      <p:cBhvr>
                                        <p:cTn id="38" dur="500"/>
                                        <p:tgtEl>
                                          <p:spTgt spid="14"/>
                                        </p:tgtEl>
                                      </p:cBhvr>
                                    </p:animEffect>
                                    <p:set>
                                      <p:cBhvr>
                                        <p:cTn id="39" dur="1" fill="hold">
                                          <p:stCondLst>
                                            <p:cond delay="499"/>
                                          </p:stCondLst>
                                        </p:cTn>
                                        <p:tgtEl>
                                          <p:spTgt spid="14"/>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96"/>
                                        </p:tgtEl>
                                        <p:attrNameLst>
                                          <p:attrName>style.visibility</p:attrName>
                                        </p:attrNameLst>
                                      </p:cBhvr>
                                      <p:to>
                                        <p:strVal val="visible"/>
                                      </p:to>
                                    </p:set>
                                    <p:animEffect transition="in" filter="blinds(horizontal)">
                                      <p:cBhvr>
                                        <p:cTn id="44" dur="500"/>
                                        <p:tgtEl>
                                          <p:spTgt spid="96"/>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97"/>
                                        </p:tgtEl>
                                        <p:attrNameLst>
                                          <p:attrName>style.visibility</p:attrName>
                                        </p:attrNameLst>
                                      </p:cBhvr>
                                      <p:to>
                                        <p:strVal val="visible"/>
                                      </p:to>
                                    </p:set>
                                    <p:animEffect transition="in" filter="blinds(horizontal)">
                                      <p:cBhvr>
                                        <p:cTn id="49" dur="500"/>
                                        <p:tgtEl>
                                          <p:spTgt spid="97"/>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98"/>
                                        </p:tgtEl>
                                        <p:attrNameLst>
                                          <p:attrName>style.visibility</p:attrName>
                                        </p:attrNameLst>
                                      </p:cBhvr>
                                      <p:to>
                                        <p:strVal val="visible"/>
                                      </p:to>
                                    </p:set>
                                    <p:animEffect transition="in" filter="blinds(horizontal)">
                                      <p:cBhvr>
                                        <p:cTn id="54" dur="500"/>
                                        <p:tgtEl>
                                          <p:spTgt spid="98"/>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99"/>
                                        </p:tgtEl>
                                        <p:attrNameLst>
                                          <p:attrName>style.visibility</p:attrName>
                                        </p:attrNameLst>
                                      </p:cBhvr>
                                      <p:to>
                                        <p:strVal val="visible"/>
                                      </p:to>
                                    </p:set>
                                    <p:animEffect transition="in" filter="blinds(horizontal)">
                                      <p:cBhvr>
                                        <p:cTn id="59" dur="500"/>
                                        <p:tgtEl>
                                          <p:spTgt spid="99"/>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nodeType="clickEffect">
                                  <p:stCondLst>
                                    <p:cond delay="0"/>
                                  </p:stCondLst>
                                  <p:childTnLst>
                                    <p:set>
                                      <p:cBhvr>
                                        <p:cTn id="63" dur="1" fill="hold">
                                          <p:stCondLst>
                                            <p:cond delay="0"/>
                                          </p:stCondLst>
                                        </p:cTn>
                                        <p:tgtEl>
                                          <p:spTgt spid="15"/>
                                        </p:tgtEl>
                                        <p:attrNameLst>
                                          <p:attrName>style.visibility</p:attrName>
                                        </p:attrNameLst>
                                      </p:cBhvr>
                                      <p:to>
                                        <p:strVal val="visible"/>
                                      </p:to>
                                    </p:set>
                                    <p:animEffect transition="in" filter="blinds(horizontal)">
                                      <p:cBhvr>
                                        <p:cTn id="6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p:bldP spid="80" grpId="0"/>
      <p:bldP spid="88" grpId="0"/>
      <p:bldP spid="89" grpId="0"/>
      <p:bldP spid="95" grpId="0"/>
      <p:bldP spid="96" grpId="0"/>
      <p:bldP spid="97" grpId="0"/>
      <p:bldP spid="98" grpId="0"/>
      <p:bldP spid="9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108520" y="44624"/>
            <a:ext cx="9577064" cy="504056"/>
          </a:xfrm>
          <a:prstGeom prst="rect">
            <a:avLst/>
          </a:prstGeom>
        </p:spPr>
        <p:txBody>
          <a:bodyPr/>
          <a:lstStyle/>
          <a:p>
            <a:pPr algn="ctr">
              <a:defRPr/>
            </a:pPr>
            <a:r>
              <a:rPr lang="en-US" sz="3200" kern="0" dirty="0" smtClean="0">
                <a:solidFill>
                  <a:srgbClr val="009900"/>
                </a:solidFill>
                <a:ea typeface="+mj-ea"/>
                <a:cs typeface="+mj-cs"/>
              </a:rPr>
              <a:t>CCA-security </a:t>
            </a:r>
            <a:r>
              <a:rPr lang="en-US" sz="3200" kern="0" dirty="0" err="1" smtClean="0">
                <a:solidFill>
                  <a:srgbClr val="009900"/>
                </a:solidFill>
                <a:ea typeface="+mj-ea"/>
                <a:cs typeface="+mj-cs"/>
              </a:rPr>
              <a:t>vs</a:t>
            </a:r>
            <a:r>
              <a:rPr lang="en-US" sz="3200" kern="0" dirty="0" smtClean="0">
                <a:solidFill>
                  <a:srgbClr val="009900"/>
                </a:solidFill>
                <a:ea typeface="+mj-ea"/>
                <a:cs typeface="+mj-cs"/>
              </a:rPr>
              <a:t> Authenticated Encryption</a:t>
            </a:r>
            <a:endParaRPr lang="en-US" sz="3200" kern="0" dirty="0">
              <a:solidFill>
                <a:srgbClr val="009900"/>
              </a:solidFill>
              <a:ea typeface="+mj-ea"/>
              <a:cs typeface="+mj-cs"/>
            </a:endParaRPr>
          </a:p>
        </p:txBody>
      </p:sp>
      <p:sp>
        <p:nvSpPr>
          <p:cNvPr id="16" name="Text Box 7"/>
          <p:cNvSpPr txBox="1">
            <a:spLocks noChangeArrowheads="1"/>
          </p:cNvSpPr>
          <p:nvPr/>
        </p:nvSpPr>
        <p:spPr bwMode="auto">
          <a:xfrm>
            <a:off x="107504" y="858198"/>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Every authenticated encryption scheme is also a CCA-secure cipher</a:t>
            </a:r>
            <a:endParaRPr lang="en-US" sz="1600" baseline="-25000" dirty="0" smtClean="0">
              <a:solidFill>
                <a:srgbClr val="FF0000"/>
              </a:solidFill>
            </a:endParaRPr>
          </a:p>
        </p:txBody>
      </p:sp>
      <p:sp>
        <p:nvSpPr>
          <p:cNvPr id="71" name="Text Box 7"/>
          <p:cNvSpPr txBox="1">
            <a:spLocks noChangeArrowheads="1"/>
          </p:cNvSpPr>
          <p:nvPr/>
        </p:nvSpPr>
        <p:spPr bwMode="auto">
          <a:xfrm>
            <a:off x="395536" y="1340768"/>
            <a:ext cx="8280920"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What about the converse ?</a:t>
            </a:r>
            <a:endParaRPr lang="en-US" sz="1600" baseline="-25000" dirty="0" smtClean="0">
              <a:solidFill>
                <a:srgbClr val="FF0000"/>
              </a:solidFill>
            </a:endParaRPr>
          </a:p>
        </p:txBody>
      </p:sp>
      <p:sp>
        <p:nvSpPr>
          <p:cNvPr id="73" name="Text Box 7"/>
          <p:cNvSpPr txBox="1">
            <a:spLocks noChangeArrowheads="1"/>
          </p:cNvSpPr>
          <p:nvPr/>
        </p:nvSpPr>
        <p:spPr bwMode="auto">
          <a:xfrm>
            <a:off x="395536" y="1794302"/>
            <a:ext cx="8280920"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There are encryption schemes which are only CCA-secure (Assignment problem)</a:t>
            </a:r>
            <a:endParaRPr lang="en-US" sz="1600" baseline="-25000" dirty="0" smtClean="0">
              <a:solidFill>
                <a:srgbClr val="FF0000"/>
              </a:solidFill>
            </a:endParaRPr>
          </a:p>
        </p:txBody>
      </p:sp>
      <p:sp>
        <p:nvSpPr>
          <p:cNvPr id="74" name="Text Box 7"/>
          <p:cNvSpPr txBox="1">
            <a:spLocks noChangeArrowheads="1"/>
          </p:cNvSpPr>
          <p:nvPr/>
        </p:nvSpPr>
        <p:spPr bwMode="auto">
          <a:xfrm>
            <a:off x="179512" y="2298358"/>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Conceptually the goal of CCA-security and authenticated encryption are different</a:t>
            </a:r>
            <a:endParaRPr lang="en-US" sz="1600" baseline="-25000" dirty="0" smtClean="0">
              <a:solidFill>
                <a:srgbClr val="FF0000"/>
              </a:solidFill>
            </a:endParaRPr>
          </a:p>
        </p:txBody>
      </p:sp>
      <p:sp>
        <p:nvSpPr>
          <p:cNvPr id="75" name="Text Box 7"/>
          <p:cNvSpPr txBox="1">
            <a:spLocks noChangeArrowheads="1"/>
          </p:cNvSpPr>
          <p:nvPr/>
        </p:nvSpPr>
        <p:spPr bwMode="auto">
          <a:xfrm>
            <a:off x="467544" y="2708920"/>
            <a:ext cx="8280920" cy="584775"/>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CCA-security : </a:t>
            </a:r>
            <a:r>
              <a:rPr lang="en-US" sz="1600" dirty="0" smtClean="0">
                <a:solidFill>
                  <a:srgbClr val="0000FF"/>
                </a:solidFill>
                <a:sym typeface="Symbol"/>
              </a:rPr>
              <a:t>aim to achieve only privacy </a:t>
            </a:r>
            <a:r>
              <a:rPr lang="en-US" sz="1600" dirty="0" smtClean="0">
                <a:sym typeface="Symbol"/>
              </a:rPr>
              <a:t>even if an attacker disrupts the communication</a:t>
            </a:r>
            <a:endParaRPr lang="en-US" sz="1600" baseline="-25000" dirty="0" smtClean="0">
              <a:solidFill>
                <a:srgbClr val="FF0000"/>
              </a:solidFill>
            </a:endParaRPr>
          </a:p>
        </p:txBody>
      </p:sp>
      <p:sp>
        <p:nvSpPr>
          <p:cNvPr id="76" name="Text Box 7"/>
          <p:cNvSpPr txBox="1">
            <a:spLocks noChangeArrowheads="1"/>
          </p:cNvSpPr>
          <p:nvPr/>
        </p:nvSpPr>
        <p:spPr bwMode="auto">
          <a:xfrm>
            <a:off x="467544" y="3420289"/>
            <a:ext cx="8280920"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Authenticated encryption: aim is to achieve </a:t>
            </a:r>
            <a:r>
              <a:rPr lang="en-US" sz="1600" dirty="0" smtClean="0">
                <a:solidFill>
                  <a:srgbClr val="FF0000"/>
                </a:solidFill>
                <a:sym typeface="Symbol"/>
              </a:rPr>
              <a:t>both privacy as well as integrity</a:t>
            </a:r>
            <a:endParaRPr lang="en-US" sz="1600" baseline="-25000" dirty="0" smtClean="0">
              <a:solidFill>
                <a:srgbClr val="FF0000"/>
              </a:solidFill>
            </a:endParaRPr>
          </a:p>
        </p:txBody>
      </p:sp>
      <p:sp>
        <p:nvSpPr>
          <p:cNvPr id="81" name="Text Box 7"/>
          <p:cNvSpPr txBox="1">
            <a:spLocks noChangeArrowheads="1"/>
          </p:cNvSpPr>
          <p:nvPr/>
        </p:nvSpPr>
        <p:spPr bwMode="auto">
          <a:xfrm>
            <a:off x="179512" y="3954542"/>
            <a:ext cx="8856984"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600" dirty="0" smtClean="0">
                <a:sym typeface="Symbol"/>
              </a:rPr>
              <a:t>Which is </a:t>
            </a:r>
            <a:r>
              <a:rPr lang="en-US" sz="1600" dirty="0" smtClean="0">
                <a:solidFill>
                  <a:srgbClr val="FF0000"/>
                </a:solidFill>
                <a:sym typeface="Symbol"/>
              </a:rPr>
              <a:t>more efficient </a:t>
            </a:r>
            <a:r>
              <a:rPr lang="en-US" sz="1600" dirty="0" smtClean="0">
                <a:sym typeface="Symbol"/>
              </a:rPr>
              <a:t>?</a:t>
            </a:r>
            <a:endParaRPr lang="en-US" sz="1600" baseline="-25000" dirty="0" smtClean="0">
              <a:solidFill>
                <a:srgbClr val="FF0000"/>
              </a:solidFill>
            </a:endParaRPr>
          </a:p>
        </p:txBody>
      </p:sp>
      <p:sp>
        <p:nvSpPr>
          <p:cNvPr id="82" name="Text Box 7"/>
          <p:cNvSpPr txBox="1">
            <a:spLocks noChangeArrowheads="1"/>
          </p:cNvSpPr>
          <p:nvPr/>
        </p:nvSpPr>
        <p:spPr bwMode="auto">
          <a:xfrm>
            <a:off x="467544" y="4428401"/>
            <a:ext cx="8280920"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In the </a:t>
            </a:r>
            <a:r>
              <a:rPr lang="en-US" sz="1600" dirty="0" smtClean="0">
                <a:solidFill>
                  <a:srgbClr val="0000FF"/>
                </a:solidFill>
                <a:sym typeface="Symbol"/>
              </a:rPr>
              <a:t>symmetric-key world </a:t>
            </a:r>
            <a:r>
              <a:rPr lang="en-US" sz="1600" dirty="0" smtClean="0">
                <a:sym typeface="Symbol"/>
              </a:rPr>
              <a:t>both are </a:t>
            </a:r>
            <a:r>
              <a:rPr lang="en-US" sz="1600" dirty="0" smtClean="0">
                <a:solidFill>
                  <a:srgbClr val="0000FF"/>
                </a:solidFill>
                <a:sym typeface="Symbol"/>
              </a:rPr>
              <a:t>almost equivalent</a:t>
            </a:r>
            <a:endParaRPr lang="en-US" sz="1600" baseline="-25000" dirty="0" smtClean="0">
              <a:solidFill>
                <a:srgbClr val="0000FF"/>
              </a:solidFill>
            </a:endParaRPr>
          </a:p>
        </p:txBody>
      </p:sp>
      <p:sp>
        <p:nvSpPr>
          <p:cNvPr id="83" name="Text Box 7"/>
          <p:cNvSpPr txBox="1">
            <a:spLocks noChangeArrowheads="1"/>
          </p:cNvSpPr>
          <p:nvPr/>
        </p:nvSpPr>
        <p:spPr bwMode="auto">
          <a:xfrm>
            <a:off x="467544" y="4890646"/>
            <a:ext cx="8280920" cy="584775"/>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No reason to just use a CCA-secure scheme (instead of an authenticated encryption) if the major concern is efficiency</a:t>
            </a:r>
            <a:endParaRPr lang="en-US" sz="1600" baseline="-25000" dirty="0" smtClean="0">
              <a:solidFill>
                <a:srgbClr val="FF0000"/>
              </a:solidFill>
            </a:endParaRPr>
          </a:p>
        </p:txBody>
      </p:sp>
      <p:sp>
        <p:nvSpPr>
          <p:cNvPr id="87" name="Text Box 7"/>
          <p:cNvSpPr txBox="1">
            <a:spLocks noChangeArrowheads="1"/>
          </p:cNvSpPr>
          <p:nvPr/>
        </p:nvSpPr>
        <p:spPr bwMode="auto">
          <a:xfrm>
            <a:off x="467544" y="5589240"/>
            <a:ext cx="8280920" cy="33855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600" dirty="0" smtClean="0">
                <a:sym typeface="Symbol"/>
              </a:rPr>
              <a:t>In the </a:t>
            </a:r>
            <a:r>
              <a:rPr lang="en-US" sz="1600" dirty="0" smtClean="0">
                <a:solidFill>
                  <a:srgbClr val="FF0000"/>
                </a:solidFill>
                <a:sym typeface="Symbol"/>
              </a:rPr>
              <a:t>public-key world</a:t>
            </a:r>
            <a:r>
              <a:rPr lang="en-US" sz="1600" dirty="0" smtClean="0">
                <a:sym typeface="Symbol"/>
              </a:rPr>
              <a:t>, the difference is more pronounced</a:t>
            </a:r>
            <a:endParaRPr lang="en-US" sz="1600" baseline="-25000" dirty="0" smtClean="0">
              <a:solidFill>
                <a:srgbClr val="FF0000"/>
              </a:solidFill>
            </a:endParaRPr>
          </a:p>
        </p:txBody>
      </p:sp>
      <p:sp>
        <p:nvSpPr>
          <p:cNvPr id="90" name="Text Box 7"/>
          <p:cNvSpPr txBox="1">
            <a:spLocks noChangeArrowheads="1"/>
          </p:cNvSpPr>
          <p:nvPr/>
        </p:nvSpPr>
        <p:spPr bwMode="auto">
          <a:xfrm>
            <a:off x="755576" y="6021288"/>
            <a:ext cx="8280920" cy="584775"/>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v"/>
            </a:pPr>
            <a:r>
              <a:rPr lang="en-US" sz="1600" dirty="0" smtClean="0">
                <a:sym typeface="Symbol"/>
              </a:rPr>
              <a:t>Depending upon the application need to determine whether to go for CCA-security or authenticated encryption</a:t>
            </a:r>
            <a:endParaRPr lang="en-US" sz="1600" baseline="-25000" dirty="0" smtClean="0">
              <a:solidFill>
                <a:srgbClr val="FF0000"/>
              </a:solidFill>
            </a:endParaRPr>
          </a:p>
        </p:txBody>
      </p:sp>
    </p:spTree>
    <p:extLst>
      <p:ext uri="{BB962C8B-B14F-4D97-AF65-F5344CB8AC3E}">
        <p14:creationId xmlns:p14="http://schemas.microsoft.com/office/powerpoint/2010/main" val="22089844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3"/>
                                        </p:tgtEl>
                                        <p:attrNameLst>
                                          <p:attrName>style.visibility</p:attrName>
                                        </p:attrNameLst>
                                      </p:cBhvr>
                                      <p:to>
                                        <p:strVal val="visible"/>
                                      </p:to>
                                    </p:set>
                                    <p:animEffect transition="in" filter="blinds(horizontal)">
                                      <p:cBhvr>
                                        <p:cTn id="7" dur="500"/>
                                        <p:tgtEl>
                                          <p:spTgt spid="7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4"/>
                                        </p:tgtEl>
                                        <p:attrNameLst>
                                          <p:attrName>style.visibility</p:attrName>
                                        </p:attrNameLst>
                                      </p:cBhvr>
                                      <p:to>
                                        <p:strVal val="visible"/>
                                      </p:to>
                                    </p:set>
                                    <p:animEffect transition="in" filter="blinds(horizontal)">
                                      <p:cBhvr>
                                        <p:cTn id="12" dur="500"/>
                                        <p:tgtEl>
                                          <p:spTgt spid="74"/>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75"/>
                                        </p:tgtEl>
                                        <p:attrNameLst>
                                          <p:attrName>style.visibility</p:attrName>
                                        </p:attrNameLst>
                                      </p:cBhvr>
                                      <p:to>
                                        <p:strVal val="visible"/>
                                      </p:to>
                                    </p:set>
                                    <p:animEffect transition="in" filter="blinds(horizontal)">
                                      <p:cBhvr>
                                        <p:cTn id="15" dur="500"/>
                                        <p:tgtEl>
                                          <p:spTgt spid="75"/>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76"/>
                                        </p:tgtEl>
                                        <p:attrNameLst>
                                          <p:attrName>style.visibility</p:attrName>
                                        </p:attrNameLst>
                                      </p:cBhvr>
                                      <p:to>
                                        <p:strVal val="visible"/>
                                      </p:to>
                                    </p:set>
                                    <p:animEffect transition="in" filter="blinds(horizontal)">
                                      <p:cBhvr>
                                        <p:cTn id="18" dur="500"/>
                                        <p:tgtEl>
                                          <p:spTgt spid="76"/>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81"/>
                                        </p:tgtEl>
                                        <p:attrNameLst>
                                          <p:attrName>style.visibility</p:attrName>
                                        </p:attrNameLst>
                                      </p:cBhvr>
                                      <p:to>
                                        <p:strVal val="visible"/>
                                      </p:to>
                                    </p:set>
                                    <p:animEffect transition="in" filter="blinds(horizontal)">
                                      <p:cBhvr>
                                        <p:cTn id="23" dur="500"/>
                                        <p:tgtEl>
                                          <p:spTgt spid="81"/>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82"/>
                                        </p:tgtEl>
                                        <p:attrNameLst>
                                          <p:attrName>style.visibility</p:attrName>
                                        </p:attrNameLst>
                                      </p:cBhvr>
                                      <p:to>
                                        <p:strVal val="visible"/>
                                      </p:to>
                                    </p:set>
                                    <p:animEffect transition="in" filter="blinds(horizontal)">
                                      <p:cBhvr>
                                        <p:cTn id="28" dur="500"/>
                                        <p:tgtEl>
                                          <p:spTgt spid="82"/>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83"/>
                                        </p:tgtEl>
                                        <p:attrNameLst>
                                          <p:attrName>style.visibility</p:attrName>
                                        </p:attrNameLst>
                                      </p:cBhvr>
                                      <p:to>
                                        <p:strVal val="visible"/>
                                      </p:to>
                                    </p:set>
                                    <p:animEffect transition="in" filter="blinds(horizontal)">
                                      <p:cBhvr>
                                        <p:cTn id="31" dur="500"/>
                                        <p:tgtEl>
                                          <p:spTgt spid="83"/>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87"/>
                                        </p:tgtEl>
                                        <p:attrNameLst>
                                          <p:attrName>style.visibility</p:attrName>
                                        </p:attrNameLst>
                                      </p:cBhvr>
                                      <p:to>
                                        <p:strVal val="visible"/>
                                      </p:to>
                                    </p:set>
                                    <p:animEffect transition="in" filter="blinds(horizontal)">
                                      <p:cBhvr>
                                        <p:cTn id="36" dur="500"/>
                                        <p:tgtEl>
                                          <p:spTgt spid="87"/>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90"/>
                                        </p:tgtEl>
                                        <p:attrNameLst>
                                          <p:attrName>style.visibility</p:attrName>
                                        </p:attrNameLst>
                                      </p:cBhvr>
                                      <p:to>
                                        <p:strVal val="visible"/>
                                      </p:to>
                                    </p:set>
                                    <p:animEffect transition="in" filter="blinds(horizontal)">
                                      <p:cBhvr>
                                        <p:cTn id="39" dur="500"/>
                                        <p:tgtEl>
                                          <p:spTgt spid="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p:bldP spid="74" grpId="0"/>
      <p:bldP spid="75" grpId="0"/>
      <p:bldP spid="76" grpId="0"/>
      <p:bldP spid="81" grpId="0"/>
      <p:bldP spid="82" grpId="0"/>
      <p:bldP spid="83" grpId="0"/>
      <p:bldP spid="87" grpId="0"/>
      <p:bldP spid="9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Rounded Rectangle 58"/>
          <p:cNvSpPr/>
          <p:nvPr/>
        </p:nvSpPr>
        <p:spPr>
          <a:xfrm>
            <a:off x="4716016" y="1772816"/>
            <a:ext cx="4248472" cy="3528392"/>
          </a:xfrm>
          <a:prstGeom prst="roundRect">
            <a:avLst/>
          </a:prstGeom>
          <a:solidFill>
            <a:srgbClr val="CCFFCC"/>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Rounded Rectangle 36"/>
          <p:cNvSpPr/>
          <p:nvPr/>
        </p:nvSpPr>
        <p:spPr>
          <a:xfrm>
            <a:off x="251520" y="1772816"/>
            <a:ext cx="4104456" cy="3528392"/>
          </a:xfrm>
          <a:prstGeom prst="roundRect">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2"/>
          <p:cNvSpPr txBox="1">
            <a:spLocks noChangeArrowheads="1"/>
          </p:cNvSpPr>
          <p:nvPr/>
        </p:nvSpPr>
        <p:spPr>
          <a:xfrm>
            <a:off x="-108520" y="44624"/>
            <a:ext cx="9577064" cy="504056"/>
          </a:xfrm>
          <a:prstGeom prst="rect">
            <a:avLst/>
          </a:prstGeom>
        </p:spPr>
        <p:txBody>
          <a:bodyPr/>
          <a:lstStyle/>
          <a:p>
            <a:pPr algn="ctr">
              <a:defRPr/>
            </a:pPr>
            <a:r>
              <a:rPr lang="en-US" sz="3200" kern="0" dirty="0" smtClean="0">
                <a:solidFill>
                  <a:srgbClr val="009900"/>
                </a:solidFill>
                <a:ea typeface="+mj-ea"/>
                <a:cs typeface="+mj-cs"/>
              </a:rPr>
              <a:t>Picture So Far (Computational World)</a:t>
            </a:r>
            <a:endParaRPr lang="en-US" sz="3200" kern="0" dirty="0">
              <a:solidFill>
                <a:srgbClr val="009900"/>
              </a:solidFill>
              <a:ea typeface="+mj-ea"/>
              <a:cs typeface="+mj-cs"/>
            </a:endParaRPr>
          </a:p>
        </p:txBody>
      </p:sp>
      <p:sp>
        <p:nvSpPr>
          <p:cNvPr id="2" name="Rectangle 1"/>
          <p:cNvSpPr/>
          <p:nvPr/>
        </p:nvSpPr>
        <p:spPr>
          <a:xfrm>
            <a:off x="467544" y="4643844"/>
            <a:ext cx="676875" cy="369332"/>
          </a:xfrm>
          <a:prstGeom prst="rect">
            <a:avLst/>
          </a:prstGeom>
          <a:solidFill>
            <a:schemeClr val="accent3"/>
          </a:solidFill>
          <a:ln>
            <a:solidFill>
              <a:srgbClr val="000000"/>
            </a:solidFill>
          </a:ln>
        </p:spPr>
        <p:txBody>
          <a:bodyPr wrap="none">
            <a:spAutoFit/>
          </a:bodyPr>
          <a:lstStyle/>
          <a:p>
            <a:r>
              <a:rPr lang="en-US" dirty="0" smtClean="0">
                <a:sym typeface="Symbol"/>
              </a:rPr>
              <a:t>COA</a:t>
            </a:r>
            <a:endParaRPr lang="en-US" dirty="0"/>
          </a:p>
        </p:txBody>
      </p:sp>
      <p:sp>
        <p:nvSpPr>
          <p:cNvPr id="15" name="Rectangle 14"/>
          <p:cNvSpPr/>
          <p:nvPr/>
        </p:nvSpPr>
        <p:spPr>
          <a:xfrm>
            <a:off x="251520" y="6228020"/>
            <a:ext cx="1699729" cy="369332"/>
          </a:xfrm>
          <a:prstGeom prst="rect">
            <a:avLst/>
          </a:prstGeom>
          <a:solidFill>
            <a:srgbClr val="FFFF00"/>
          </a:solidFill>
          <a:ln>
            <a:solidFill>
              <a:srgbClr val="000000"/>
            </a:solidFill>
          </a:ln>
        </p:spPr>
        <p:txBody>
          <a:bodyPr wrap="none">
            <a:spAutoFit/>
          </a:bodyPr>
          <a:lstStyle/>
          <a:p>
            <a:r>
              <a:rPr lang="en-US" dirty="0" smtClean="0">
                <a:sym typeface="Symbol"/>
              </a:rPr>
              <a:t>IND Paradigm</a:t>
            </a:r>
            <a:endParaRPr lang="en-US" dirty="0"/>
          </a:p>
        </p:txBody>
      </p:sp>
      <p:sp>
        <p:nvSpPr>
          <p:cNvPr id="17" name="Rectangle 16"/>
          <p:cNvSpPr/>
          <p:nvPr/>
        </p:nvSpPr>
        <p:spPr>
          <a:xfrm>
            <a:off x="3316530" y="6237312"/>
            <a:ext cx="1731063" cy="369332"/>
          </a:xfrm>
          <a:prstGeom prst="rect">
            <a:avLst/>
          </a:prstGeom>
          <a:solidFill>
            <a:srgbClr val="FFFF00"/>
          </a:solidFill>
          <a:ln>
            <a:solidFill>
              <a:srgbClr val="000000"/>
            </a:solidFill>
          </a:ln>
        </p:spPr>
        <p:txBody>
          <a:bodyPr wrap="none">
            <a:spAutoFit/>
          </a:bodyPr>
          <a:lstStyle/>
          <a:p>
            <a:r>
              <a:rPr lang="en-US" dirty="0" smtClean="0">
                <a:sym typeface="Symbol"/>
              </a:rPr>
              <a:t>SEM Paradigm</a:t>
            </a:r>
            <a:endParaRPr lang="en-US" dirty="0"/>
          </a:p>
        </p:txBody>
      </p:sp>
      <p:sp>
        <p:nvSpPr>
          <p:cNvPr id="3" name="TextBox 2"/>
          <p:cNvSpPr txBox="1"/>
          <p:nvPr/>
        </p:nvSpPr>
        <p:spPr>
          <a:xfrm>
            <a:off x="2439972" y="6207695"/>
            <a:ext cx="375373" cy="461665"/>
          </a:xfrm>
          <a:prstGeom prst="rect">
            <a:avLst/>
          </a:prstGeom>
          <a:noFill/>
        </p:spPr>
        <p:txBody>
          <a:bodyPr wrap="none" rtlCol="0">
            <a:spAutoFit/>
          </a:bodyPr>
          <a:lstStyle/>
          <a:p>
            <a:r>
              <a:rPr lang="en-US" sz="2400" dirty="0" smtClean="0"/>
              <a:t>≈</a:t>
            </a:r>
            <a:endParaRPr lang="en-US" sz="2400" dirty="0"/>
          </a:p>
        </p:txBody>
      </p:sp>
      <p:sp>
        <p:nvSpPr>
          <p:cNvPr id="24" name="Rectangle 23"/>
          <p:cNvSpPr/>
          <p:nvPr/>
        </p:nvSpPr>
        <p:spPr>
          <a:xfrm>
            <a:off x="502873" y="3419708"/>
            <a:ext cx="612743" cy="369332"/>
          </a:xfrm>
          <a:prstGeom prst="rect">
            <a:avLst/>
          </a:prstGeom>
          <a:solidFill>
            <a:schemeClr val="accent2">
              <a:lumMod val="20000"/>
              <a:lumOff val="80000"/>
            </a:schemeClr>
          </a:solidFill>
          <a:ln>
            <a:solidFill>
              <a:srgbClr val="000000"/>
            </a:solidFill>
          </a:ln>
        </p:spPr>
        <p:txBody>
          <a:bodyPr wrap="none">
            <a:spAutoFit/>
          </a:bodyPr>
          <a:lstStyle/>
          <a:p>
            <a:r>
              <a:rPr lang="en-US" dirty="0" smtClean="0">
                <a:sym typeface="Symbol"/>
              </a:rPr>
              <a:t>CPA</a:t>
            </a:r>
            <a:endParaRPr lang="en-US" dirty="0"/>
          </a:p>
        </p:txBody>
      </p:sp>
      <p:sp>
        <p:nvSpPr>
          <p:cNvPr id="28" name="Rectangle 27"/>
          <p:cNvSpPr/>
          <p:nvPr/>
        </p:nvSpPr>
        <p:spPr>
          <a:xfrm>
            <a:off x="467544" y="2195572"/>
            <a:ext cx="631678" cy="369332"/>
          </a:xfrm>
          <a:prstGeom prst="rect">
            <a:avLst/>
          </a:prstGeom>
          <a:solidFill>
            <a:schemeClr val="accent2">
              <a:lumMod val="60000"/>
              <a:lumOff val="40000"/>
            </a:schemeClr>
          </a:solidFill>
          <a:ln>
            <a:solidFill>
              <a:srgbClr val="000000"/>
            </a:solidFill>
          </a:ln>
        </p:spPr>
        <p:txBody>
          <a:bodyPr wrap="none">
            <a:spAutoFit/>
          </a:bodyPr>
          <a:lstStyle/>
          <a:p>
            <a:r>
              <a:rPr lang="en-US" dirty="0" smtClean="0">
                <a:solidFill>
                  <a:srgbClr val="FFFFFF"/>
                </a:solidFill>
                <a:sym typeface="Symbol"/>
              </a:rPr>
              <a:t>CCA</a:t>
            </a:r>
            <a:endParaRPr lang="en-US" dirty="0">
              <a:solidFill>
                <a:srgbClr val="FFFFFF"/>
              </a:solidFill>
            </a:endParaRPr>
          </a:p>
        </p:txBody>
      </p:sp>
      <p:sp>
        <p:nvSpPr>
          <p:cNvPr id="31" name="Rectangle 30"/>
          <p:cNvSpPr/>
          <p:nvPr/>
        </p:nvSpPr>
        <p:spPr>
          <a:xfrm>
            <a:off x="3059832" y="1043444"/>
            <a:ext cx="2966602" cy="369332"/>
          </a:xfrm>
          <a:prstGeom prst="rect">
            <a:avLst/>
          </a:prstGeom>
          <a:solidFill>
            <a:schemeClr val="accent2"/>
          </a:solidFill>
          <a:ln>
            <a:solidFill>
              <a:schemeClr val="tx1"/>
            </a:solidFill>
          </a:ln>
        </p:spPr>
        <p:txBody>
          <a:bodyPr wrap="none">
            <a:spAutoFit/>
          </a:bodyPr>
          <a:lstStyle/>
          <a:p>
            <a:r>
              <a:rPr lang="en-US" dirty="0" smtClean="0">
                <a:solidFill>
                  <a:schemeClr val="accent3"/>
                </a:solidFill>
                <a:sym typeface="Symbol"/>
              </a:rPr>
              <a:t>Authenticated Encryption</a:t>
            </a:r>
            <a:endParaRPr lang="en-US" dirty="0">
              <a:solidFill>
                <a:schemeClr val="accent3"/>
              </a:solidFill>
            </a:endParaRPr>
          </a:p>
        </p:txBody>
      </p:sp>
      <p:sp>
        <p:nvSpPr>
          <p:cNvPr id="32" name="Rectangle 31"/>
          <p:cNvSpPr/>
          <p:nvPr/>
        </p:nvSpPr>
        <p:spPr>
          <a:xfrm>
            <a:off x="1691680" y="2195572"/>
            <a:ext cx="2379265" cy="369332"/>
          </a:xfrm>
          <a:prstGeom prst="rect">
            <a:avLst/>
          </a:prstGeom>
          <a:solidFill>
            <a:srgbClr val="7575D1"/>
          </a:solidFill>
          <a:ln>
            <a:solidFill>
              <a:srgbClr val="000000"/>
            </a:solidFill>
          </a:ln>
        </p:spPr>
        <p:txBody>
          <a:bodyPr wrap="none">
            <a:spAutoFit/>
          </a:bodyPr>
          <a:lstStyle/>
          <a:p>
            <a:r>
              <a:rPr lang="en-US" dirty="0" err="1" smtClean="0">
                <a:solidFill>
                  <a:srgbClr val="FFFFFF"/>
                </a:solidFill>
                <a:sym typeface="Symbol"/>
              </a:rPr>
              <a:t>Ciphertext</a:t>
            </a:r>
            <a:r>
              <a:rPr lang="en-US" dirty="0" smtClean="0">
                <a:solidFill>
                  <a:srgbClr val="FFFFFF"/>
                </a:solidFill>
                <a:sym typeface="Symbol"/>
              </a:rPr>
              <a:t> </a:t>
            </a:r>
            <a:r>
              <a:rPr lang="en-US" dirty="0" err="1" smtClean="0">
                <a:solidFill>
                  <a:srgbClr val="FFFFFF"/>
                </a:solidFill>
                <a:sym typeface="Symbol"/>
              </a:rPr>
              <a:t>Intigrity</a:t>
            </a:r>
            <a:endParaRPr lang="en-US" dirty="0">
              <a:solidFill>
                <a:srgbClr val="FFFFFF"/>
              </a:solidFill>
            </a:endParaRPr>
          </a:p>
        </p:txBody>
      </p:sp>
      <p:sp>
        <p:nvSpPr>
          <p:cNvPr id="33" name="Rectangle 32"/>
          <p:cNvSpPr/>
          <p:nvPr/>
        </p:nvSpPr>
        <p:spPr>
          <a:xfrm>
            <a:off x="5004048" y="2204864"/>
            <a:ext cx="1509811" cy="369332"/>
          </a:xfrm>
          <a:prstGeom prst="rect">
            <a:avLst/>
          </a:prstGeom>
          <a:solidFill>
            <a:srgbClr val="7575D1"/>
          </a:solidFill>
          <a:ln>
            <a:solidFill>
              <a:srgbClr val="000000"/>
            </a:solidFill>
          </a:ln>
        </p:spPr>
        <p:txBody>
          <a:bodyPr wrap="none">
            <a:spAutoFit/>
          </a:bodyPr>
          <a:lstStyle/>
          <a:p>
            <a:r>
              <a:rPr lang="en-US" dirty="0" smtClean="0">
                <a:solidFill>
                  <a:srgbClr val="FFFFFF"/>
                </a:solidFill>
                <a:sym typeface="Symbol"/>
              </a:rPr>
              <a:t>Strong CMA</a:t>
            </a:r>
            <a:endParaRPr lang="en-US" dirty="0">
              <a:solidFill>
                <a:srgbClr val="FFFFFF"/>
              </a:solidFill>
            </a:endParaRPr>
          </a:p>
        </p:txBody>
      </p:sp>
      <p:sp>
        <p:nvSpPr>
          <p:cNvPr id="34" name="Rectangle 33"/>
          <p:cNvSpPr/>
          <p:nvPr/>
        </p:nvSpPr>
        <p:spPr>
          <a:xfrm>
            <a:off x="7171060" y="2195572"/>
            <a:ext cx="1659829" cy="369332"/>
          </a:xfrm>
          <a:prstGeom prst="rect">
            <a:avLst/>
          </a:prstGeom>
          <a:solidFill>
            <a:srgbClr val="7575D1"/>
          </a:solidFill>
          <a:ln>
            <a:solidFill>
              <a:srgbClr val="000000"/>
            </a:solidFill>
          </a:ln>
        </p:spPr>
        <p:txBody>
          <a:bodyPr wrap="none">
            <a:spAutoFit/>
          </a:bodyPr>
          <a:lstStyle/>
          <a:p>
            <a:r>
              <a:rPr lang="en-US" dirty="0" smtClean="0">
                <a:solidFill>
                  <a:srgbClr val="FFFFFF"/>
                </a:solidFill>
                <a:sym typeface="Symbol"/>
              </a:rPr>
              <a:t>Strong CMVA</a:t>
            </a:r>
            <a:endParaRPr lang="en-US" dirty="0">
              <a:solidFill>
                <a:srgbClr val="FFFFFF"/>
              </a:solidFill>
            </a:endParaRPr>
          </a:p>
        </p:txBody>
      </p:sp>
      <p:cxnSp>
        <p:nvCxnSpPr>
          <p:cNvPr id="11" name="Straight Arrow Connector 10"/>
          <p:cNvCxnSpPr/>
          <p:nvPr/>
        </p:nvCxnSpPr>
        <p:spPr>
          <a:xfrm flipH="1">
            <a:off x="827584" y="1484784"/>
            <a:ext cx="3240360" cy="576064"/>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38" name="Rectangle 37"/>
          <p:cNvSpPr/>
          <p:nvPr/>
        </p:nvSpPr>
        <p:spPr>
          <a:xfrm>
            <a:off x="2079841" y="3419708"/>
            <a:ext cx="1518940" cy="369332"/>
          </a:xfrm>
          <a:prstGeom prst="rect">
            <a:avLst/>
          </a:prstGeom>
          <a:solidFill>
            <a:srgbClr val="D1D1F0"/>
          </a:solidFill>
          <a:ln>
            <a:solidFill>
              <a:srgbClr val="000000"/>
            </a:solidFill>
          </a:ln>
        </p:spPr>
        <p:txBody>
          <a:bodyPr wrap="none">
            <a:spAutoFit/>
          </a:bodyPr>
          <a:lstStyle/>
          <a:p>
            <a:r>
              <a:rPr lang="en-US" dirty="0" err="1" smtClean="0">
                <a:sym typeface="Symbol"/>
              </a:rPr>
              <a:t>Unforgeable</a:t>
            </a:r>
            <a:endParaRPr lang="en-US" dirty="0"/>
          </a:p>
        </p:txBody>
      </p:sp>
      <p:sp>
        <p:nvSpPr>
          <p:cNvPr id="39" name="Rectangle 38"/>
          <p:cNvSpPr/>
          <p:nvPr/>
        </p:nvSpPr>
        <p:spPr>
          <a:xfrm>
            <a:off x="5538581" y="3419708"/>
            <a:ext cx="696375" cy="369332"/>
          </a:xfrm>
          <a:prstGeom prst="rect">
            <a:avLst/>
          </a:prstGeom>
          <a:solidFill>
            <a:srgbClr val="D1D1F0"/>
          </a:solidFill>
          <a:ln>
            <a:solidFill>
              <a:srgbClr val="000000"/>
            </a:solidFill>
          </a:ln>
        </p:spPr>
        <p:txBody>
          <a:bodyPr wrap="none">
            <a:spAutoFit/>
          </a:bodyPr>
          <a:lstStyle/>
          <a:p>
            <a:r>
              <a:rPr lang="en-US" dirty="0" smtClean="0">
                <a:solidFill>
                  <a:srgbClr val="000000"/>
                </a:solidFill>
                <a:sym typeface="Symbol"/>
              </a:rPr>
              <a:t>CMA</a:t>
            </a:r>
            <a:endParaRPr lang="en-US" dirty="0">
              <a:solidFill>
                <a:srgbClr val="000000"/>
              </a:solidFill>
            </a:endParaRPr>
          </a:p>
        </p:txBody>
      </p:sp>
      <p:sp>
        <p:nvSpPr>
          <p:cNvPr id="40" name="Rectangle 39"/>
          <p:cNvSpPr/>
          <p:nvPr/>
        </p:nvSpPr>
        <p:spPr>
          <a:xfrm>
            <a:off x="7620811" y="3347700"/>
            <a:ext cx="846393" cy="369332"/>
          </a:xfrm>
          <a:prstGeom prst="rect">
            <a:avLst/>
          </a:prstGeom>
          <a:solidFill>
            <a:srgbClr val="D1D1F0"/>
          </a:solidFill>
          <a:ln>
            <a:solidFill>
              <a:srgbClr val="000000"/>
            </a:solidFill>
          </a:ln>
        </p:spPr>
        <p:txBody>
          <a:bodyPr wrap="none">
            <a:spAutoFit/>
          </a:bodyPr>
          <a:lstStyle/>
          <a:p>
            <a:r>
              <a:rPr lang="en-US" dirty="0" smtClean="0">
                <a:solidFill>
                  <a:srgbClr val="000000"/>
                </a:solidFill>
                <a:sym typeface="Symbol"/>
              </a:rPr>
              <a:t>CMVA</a:t>
            </a:r>
            <a:endParaRPr lang="en-US" dirty="0">
              <a:solidFill>
                <a:srgbClr val="000000"/>
              </a:solidFill>
            </a:endParaRPr>
          </a:p>
        </p:txBody>
      </p:sp>
      <p:cxnSp>
        <p:nvCxnSpPr>
          <p:cNvPr id="44" name="Straight Arrow Connector 43"/>
          <p:cNvCxnSpPr/>
          <p:nvPr/>
        </p:nvCxnSpPr>
        <p:spPr>
          <a:xfrm flipH="1">
            <a:off x="3419872" y="1484784"/>
            <a:ext cx="936104" cy="648072"/>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47" name="Straight Arrow Connector 46"/>
          <p:cNvCxnSpPr/>
          <p:nvPr/>
        </p:nvCxnSpPr>
        <p:spPr>
          <a:xfrm>
            <a:off x="4572000" y="1484784"/>
            <a:ext cx="1296144" cy="648072"/>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51" name="Straight Arrow Connector 50"/>
          <p:cNvCxnSpPr/>
          <p:nvPr/>
        </p:nvCxnSpPr>
        <p:spPr>
          <a:xfrm>
            <a:off x="755576" y="2636912"/>
            <a:ext cx="0" cy="648072"/>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53" name="Straight Arrow Connector 52"/>
          <p:cNvCxnSpPr/>
          <p:nvPr/>
        </p:nvCxnSpPr>
        <p:spPr>
          <a:xfrm>
            <a:off x="2871929" y="2708920"/>
            <a:ext cx="0" cy="648072"/>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54" name="Straight Arrow Connector 53"/>
          <p:cNvCxnSpPr/>
          <p:nvPr/>
        </p:nvCxnSpPr>
        <p:spPr>
          <a:xfrm>
            <a:off x="5874916" y="2636912"/>
            <a:ext cx="0" cy="648072"/>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55" name="Straight Arrow Connector 54"/>
          <p:cNvCxnSpPr/>
          <p:nvPr/>
        </p:nvCxnSpPr>
        <p:spPr>
          <a:xfrm>
            <a:off x="8035156" y="2636912"/>
            <a:ext cx="0" cy="648072"/>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56" name="Straight Arrow Connector 55"/>
          <p:cNvCxnSpPr/>
          <p:nvPr/>
        </p:nvCxnSpPr>
        <p:spPr>
          <a:xfrm>
            <a:off x="755576" y="3933056"/>
            <a:ext cx="0" cy="648072"/>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61" name="Straight Arrow Connector 60"/>
          <p:cNvCxnSpPr/>
          <p:nvPr/>
        </p:nvCxnSpPr>
        <p:spPr>
          <a:xfrm flipH="1">
            <a:off x="4067944" y="2276872"/>
            <a:ext cx="864096" cy="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64" name="Straight Arrow Connector 63"/>
          <p:cNvCxnSpPr/>
          <p:nvPr/>
        </p:nvCxnSpPr>
        <p:spPr>
          <a:xfrm>
            <a:off x="4139952" y="2492896"/>
            <a:ext cx="792088" cy="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67" name="Straight Arrow Connector 66"/>
          <p:cNvCxnSpPr/>
          <p:nvPr/>
        </p:nvCxnSpPr>
        <p:spPr>
          <a:xfrm flipH="1">
            <a:off x="4067944" y="3501008"/>
            <a:ext cx="1224136" cy="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68" name="Straight Arrow Connector 67"/>
          <p:cNvCxnSpPr/>
          <p:nvPr/>
        </p:nvCxnSpPr>
        <p:spPr>
          <a:xfrm>
            <a:off x="4067944" y="3717032"/>
            <a:ext cx="1296144" cy="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77" name="Straight Arrow Connector 76"/>
          <p:cNvCxnSpPr/>
          <p:nvPr/>
        </p:nvCxnSpPr>
        <p:spPr>
          <a:xfrm flipH="1">
            <a:off x="6516216" y="2348880"/>
            <a:ext cx="576064" cy="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78" name="Straight Arrow Connector 77"/>
          <p:cNvCxnSpPr/>
          <p:nvPr/>
        </p:nvCxnSpPr>
        <p:spPr>
          <a:xfrm flipH="1">
            <a:off x="6372200" y="3573016"/>
            <a:ext cx="1152128" cy="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66" name="Rectangle 65"/>
          <p:cNvSpPr/>
          <p:nvPr/>
        </p:nvSpPr>
        <p:spPr>
          <a:xfrm>
            <a:off x="1750571" y="4777988"/>
            <a:ext cx="877213" cy="523220"/>
          </a:xfrm>
          <a:prstGeom prst="rect">
            <a:avLst/>
          </a:prstGeom>
        </p:spPr>
        <p:txBody>
          <a:bodyPr wrap="none">
            <a:spAutoFit/>
          </a:bodyPr>
          <a:lstStyle/>
          <a:p>
            <a:r>
              <a:rPr lang="en-US" sz="2800" b="1"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sym typeface="Symbol"/>
              </a:rPr>
              <a:t>SKE</a:t>
            </a:r>
            <a:endParaRPr lang="en-US" sz="28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84" name="Rectangle 83"/>
          <p:cNvSpPr/>
          <p:nvPr/>
        </p:nvSpPr>
        <p:spPr>
          <a:xfrm>
            <a:off x="6300192" y="4777988"/>
            <a:ext cx="986443" cy="523220"/>
          </a:xfrm>
          <a:prstGeom prst="rect">
            <a:avLst/>
          </a:prstGeom>
        </p:spPr>
        <p:txBody>
          <a:bodyPr wrap="none">
            <a:spAutoFit/>
          </a:bodyPr>
          <a:lstStyle/>
          <a:p>
            <a:r>
              <a:rPr lang="en-US" sz="2800" b="1"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sym typeface="Symbol"/>
              </a:rPr>
              <a:t>MAC</a:t>
            </a:r>
            <a:endParaRPr lang="en-US" sz="28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69" name="Rectangle 68"/>
          <p:cNvSpPr/>
          <p:nvPr/>
        </p:nvSpPr>
        <p:spPr>
          <a:xfrm>
            <a:off x="251520" y="5517233"/>
            <a:ext cx="4104456" cy="738664"/>
          </a:xfrm>
          <a:prstGeom prst="rect">
            <a:avLst/>
          </a:prstGeom>
        </p:spPr>
        <p:txBody>
          <a:bodyPr wrap="square">
            <a:spAutoFit/>
          </a:bodyPr>
          <a:lstStyle/>
          <a:p>
            <a:r>
              <a:rPr lang="en-US" sz="1400" dirty="0" smtClean="0">
                <a:sym typeface="Symbol"/>
              </a:rPr>
              <a:t>Selective Opening Attack (SOA) Security- Multi sender/ multi-receiver setting</a:t>
            </a:r>
          </a:p>
          <a:p>
            <a:r>
              <a:rPr lang="en-US" sz="1400" dirty="0" smtClean="0">
                <a:sym typeface="Symbol"/>
              </a:rPr>
              <a:t>………</a:t>
            </a:r>
            <a:endParaRPr lang="en-US" sz="1400" dirty="0"/>
          </a:p>
        </p:txBody>
      </p:sp>
      <p:sp>
        <p:nvSpPr>
          <p:cNvPr id="85" name="Rectangle 84"/>
          <p:cNvSpPr/>
          <p:nvPr/>
        </p:nvSpPr>
        <p:spPr>
          <a:xfrm>
            <a:off x="5452780" y="5517232"/>
            <a:ext cx="3439700" cy="523220"/>
          </a:xfrm>
          <a:prstGeom prst="rect">
            <a:avLst/>
          </a:prstGeom>
        </p:spPr>
        <p:txBody>
          <a:bodyPr wrap="square">
            <a:spAutoFit/>
          </a:bodyPr>
          <a:lstStyle/>
          <a:p>
            <a:r>
              <a:rPr lang="en-US" sz="1400" dirty="0" smtClean="0">
                <a:sym typeface="Symbol"/>
              </a:rPr>
              <a:t>Key Indistinguishable CMA- </a:t>
            </a:r>
          </a:p>
          <a:p>
            <a:r>
              <a:rPr lang="en-US" sz="1400" dirty="0" smtClean="0">
                <a:sym typeface="Symbol"/>
              </a:rPr>
              <a:t>Anonymous Authentication</a:t>
            </a:r>
            <a:endParaRPr lang="en-US" sz="1400" dirty="0"/>
          </a:p>
        </p:txBody>
      </p:sp>
      <p:sp>
        <p:nvSpPr>
          <p:cNvPr id="86" name="Rectangle 85"/>
          <p:cNvSpPr/>
          <p:nvPr/>
        </p:nvSpPr>
        <p:spPr>
          <a:xfrm>
            <a:off x="5436096" y="6073550"/>
            <a:ext cx="3096343" cy="738664"/>
          </a:xfrm>
          <a:prstGeom prst="rect">
            <a:avLst/>
          </a:prstGeom>
        </p:spPr>
        <p:txBody>
          <a:bodyPr wrap="square">
            <a:spAutoFit/>
          </a:bodyPr>
          <a:lstStyle/>
          <a:p>
            <a:r>
              <a:rPr lang="en-US" sz="1400" dirty="0" smtClean="0">
                <a:sym typeface="Symbol"/>
              </a:rPr>
              <a:t>Key Indistinguishable CMVA-</a:t>
            </a:r>
            <a:r>
              <a:rPr lang="en-US" sz="1400" dirty="0">
                <a:sym typeface="Symbol"/>
              </a:rPr>
              <a:t>Anonymous </a:t>
            </a:r>
            <a:r>
              <a:rPr lang="en-US" sz="1400" dirty="0" smtClean="0">
                <a:sym typeface="Symbol"/>
              </a:rPr>
              <a:t>Authentication</a:t>
            </a:r>
          </a:p>
          <a:p>
            <a:r>
              <a:rPr lang="en-US" sz="1400" dirty="0" smtClean="0">
                <a:sym typeface="Symbol"/>
              </a:rPr>
              <a:t> ……..</a:t>
            </a:r>
            <a:endParaRPr lang="en-US" sz="1400" dirty="0"/>
          </a:p>
        </p:txBody>
      </p:sp>
    </p:spTree>
    <p:extLst>
      <p:ext uri="{BB962C8B-B14F-4D97-AF65-F5344CB8AC3E}">
        <p14:creationId xmlns:p14="http://schemas.microsoft.com/office/powerpoint/2010/main" val="26288970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6"/>
                                        </p:tgtEl>
                                        <p:attrNameLst>
                                          <p:attrName>style.visibility</p:attrName>
                                        </p:attrNameLst>
                                      </p:cBhvr>
                                      <p:to>
                                        <p:strVal val="visible"/>
                                      </p:to>
                                    </p:set>
                                  </p:childTnLst>
                                </p:cTn>
                              </p:par>
                              <p:par>
                                <p:cTn id="19" presetID="1" presetClass="exit" presetSubtype="0" fill="hold" grpId="1" nodeType="withEffect">
                                  <p:stCondLst>
                                    <p:cond delay="0"/>
                                  </p:stCondLst>
                                  <p:childTnLst>
                                    <p:set>
                                      <p:cBhvr>
                                        <p:cTn id="20" dur="1" fill="hold">
                                          <p:stCondLst>
                                            <p:cond delay="0"/>
                                          </p:stCondLst>
                                        </p:cTn>
                                        <p:tgtEl>
                                          <p:spTgt spid="15"/>
                                        </p:tgtEl>
                                        <p:attrNameLst>
                                          <p:attrName>style.visibility</p:attrName>
                                        </p:attrNameLst>
                                      </p:cBhvr>
                                      <p:to>
                                        <p:strVal val="hidden"/>
                                      </p:to>
                                    </p:set>
                                  </p:childTnLst>
                                </p:cTn>
                              </p:par>
                              <p:par>
                                <p:cTn id="21" presetID="1" presetClass="exit" presetSubtype="0" fill="hold" grpId="1" nodeType="withEffect">
                                  <p:stCondLst>
                                    <p:cond delay="0"/>
                                  </p:stCondLst>
                                  <p:childTnLst>
                                    <p:set>
                                      <p:cBhvr>
                                        <p:cTn id="22" dur="1" fill="hold">
                                          <p:stCondLst>
                                            <p:cond delay="0"/>
                                          </p:stCondLst>
                                        </p:cTn>
                                        <p:tgtEl>
                                          <p:spTgt spid="3"/>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17"/>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4"/>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59"/>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33"/>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5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4"/>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40"/>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5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77"/>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78"/>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61"/>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64"/>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32"/>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67"/>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68"/>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38"/>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nodeType="clickEffect">
                                  <p:stCondLst>
                                    <p:cond delay="0"/>
                                  </p:stCondLst>
                                  <p:childTnLst>
                                    <p:set>
                                      <p:cBhvr>
                                        <p:cTn id="92" dur="1" fill="hold">
                                          <p:stCondLst>
                                            <p:cond delay="0"/>
                                          </p:stCondLst>
                                        </p:cTn>
                                        <p:tgtEl>
                                          <p:spTgt spid="53"/>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31"/>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nodeType="clickEffect">
                                  <p:stCondLst>
                                    <p:cond delay="0"/>
                                  </p:stCondLst>
                                  <p:childTnLst>
                                    <p:set>
                                      <p:cBhvr>
                                        <p:cTn id="100" dur="1" fill="hold">
                                          <p:stCondLst>
                                            <p:cond delay="0"/>
                                          </p:stCondLst>
                                        </p:cTn>
                                        <p:tgtEl>
                                          <p:spTgt spid="11"/>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44"/>
                                        </p:tgtEl>
                                        <p:attrNameLst>
                                          <p:attrName>style.visibility</p:attrName>
                                        </p:attrNameLst>
                                      </p:cBhvr>
                                      <p:to>
                                        <p:strVal val="visible"/>
                                      </p:to>
                                    </p:set>
                                  </p:childTnLst>
                                </p:cTn>
                              </p:par>
                              <p:par>
                                <p:cTn id="103" presetID="1" presetClass="entr" presetSubtype="0" fill="hold" nodeType="withEffect">
                                  <p:stCondLst>
                                    <p:cond delay="0"/>
                                  </p:stCondLst>
                                  <p:childTnLst>
                                    <p:set>
                                      <p:cBhvr>
                                        <p:cTn id="104" dur="1" fill="hold">
                                          <p:stCondLst>
                                            <p:cond delay="0"/>
                                          </p:stCondLst>
                                        </p:cTn>
                                        <p:tgtEl>
                                          <p:spTgt spid="47"/>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1" presetClass="entr" presetSubtype="0" fill="hold" grpId="0" nodeType="clickEffect">
                                  <p:stCondLst>
                                    <p:cond delay="0"/>
                                  </p:stCondLst>
                                  <p:childTnLst>
                                    <p:set>
                                      <p:cBhvr>
                                        <p:cTn id="108" dur="1" fill="hold">
                                          <p:stCondLst>
                                            <p:cond delay="0"/>
                                          </p:stCondLst>
                                        </p:cTn>
                                        <p:tgtEl>
                                          <p:spTgt spid="86"/>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85"/>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37" grpId="0" animBg="1"/>
      <p:bldP spid="2" grpId="0" animBg="1"/>
      <p:bldP spid="15" grpId="0" animBg="1"/>
      <p:bldP spid="15" grpId="1" animBg="1"/>
      <p:bldP spid="17" grpId="0" animBg="1"/>
      <p:bldP spid="17" grpId="1" animBg="1"/>
      <p:bldP spid="3" grpId="0"/>
      <p:bldP spid="3" grpId="1"/>
      <p:bldP spid="24" grpId="0" animBg="1"/>
      <p:bldP spid="28" grpId="0" animBg="1"/>
      <p:bldP spid="31" grpId="0" animBg="1"/>
      <p:bldP spid="32" grpId="0" animBg="1"/>
      <p:bldP spid="33" grpId="0" animBg="1"/>
      <p:bldP spid="34" grpId="0" animBg="1"/>
      <p:bldP spid="38" grpId="0" animBg="1"/>
      <p:bldP spid="39" grpId="0" animBg="1"/>
      <p:bldP spid="40" grpId="0" animBg="1"/>
      <p:bldP spid="66" grpId="0"/>
      <p:bldP spid="84" grpId="0"/>
      <p:bldP spid="69" grpId="0"/>
      <p:bldP spid="85" grpId="0"/>
      <p:bldP spid="8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p:cNvPicPr>
            <a:picLocks noChangeAspect="1" noChangeArrowheads="1"/>
          </p:cNvPicPr>
          <p:nvPr/>
        </p:nvPicPr>
        <p:blipFill>
          <a:blip r:embed="rId3" cstate="print"/>
          <a:srcRect/>
          <a:stretch>
            <a:fillRect/>
          </a:stretch>
        </p:blipFill>
        <p:spPr bwMode="auto">
          <a:xfrm>
            <a:off x="2843808" y="2690187"/>
            <a:ext cx="3714750" cy="1588765"/>
          </a:xfrm>
          <a:prstGeom prst="rect">
            <a:avLst/>
          </a:prstGeom>
          <a:noFill/>
          <a:ln w="9525">
            <a:noFill/>
            <a:miter lim="800000"/>
            <a:headEnd/>
            <a:tailEnd/>
          </a:ln>
        </p:spPr>
      </p:pic>
    </p:spTree>
    <p:extLst>
      <p:ext uri="{BB962C8B-B14F-4D97-AF65-F5344CB8AC3E}">
        <p14:creationId xmlns:p14="http://schemas.microsoft.com/office/powerpoint/2010/main" val="123906824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179512" y="44624"/>
            <a:ext cx="8712968" cy="504056"/>
          </a:xfrm>
          <a:prstGeom prst="rect">
            <a:avLst/>
          </a:prstGeom>
        </p:spPr>
        <p:txBody>
          <a:bodyPr/>
          <a:lstStyle/>
          <a:p>
            <a:pPr algn="ctr">
              <a:defRPr/>
            </a:pPr>
            <a:r>
              <a:rPr lang="en-US" sz="3200" kern="0" dirty="0" smtClean="0">
                <a:solidFill>
                  <a:srgbClr val="009900"/>
                </a:solidFill>
                <a:ea typeface="+mj-ea"/>
                <a:cs typeface="+mj-cs"/>
              </a:rPr>
              <a:t>Different Definitions of AE</a:t>
            </a:r>
            <a:endParaRPr lang="en-US" sz="3200" kern="0" dirty="0">
              <a:solidFill>
                <a:srgbClr val="009900"/>
              </a:solidFill>
              <a:ea typeface="+mj-ea"/>
              <a:cs typeface="+mj-cs"/>
            </a:endParaRPr>
          </a:p>
        </p:txBody>
      </p:sp>
      <p:sp>
        <p:nvSpPr>
          <p:cNvPr id="103" name="Text Box 7"/>
          <p:cNvSpPr txBox="1">
            <a:spLocks noChangeArrowheads="1"/>
          </p:cNvSpPr>
          <p:nvPr/>
        </p:nvSpPr>
        <p:spPr bwMode="auto">
          <a:xfrm>
            <a:off x="683568" y="980728"/>
            <a:ext cx="3456384" cy="369332"/>
          </a:xfrm>
          <a:prstGeom prst="rect">
            <a:avLst/>
          </a:prstGeom>
          <a:noFill/>
          <a:ln w="9525">
            <a:noFill/>
            <a:miter lim="800000"/>
            <a:headEnd/>
            <a:tailEnd/>
          </a:ln>
        </p:spPr>
        <p:txBody>
          <a:bodyPr wrap="square">
            <a:spAutoFit/>
          </a:bodyPr>
          <a:lstStyle/>
          <a:p>
            <a:pPr algn="ctr">
              <a:spcBef>
                <a:spcPct val="50000"/>
              </a:spcBef>
            </a:pPr>
            <a:r>
              <a:rPr lang="en-US" dirty="0" smtClean="0">
                <a:solidFill>
                  <a:srgbClr val="0000FF"/>
                </a:solidFill>
                <a:sym typeface="Symbol"/>
              </a:rPr>
              <a:t>Definition 1</a:t>
            </a:r>
          </a:p>
        </p:txBody>
      </p:sp>
      <p:sp>
        <p:nvSpPr>
          <p:cNvPr id="11" name="Text Box 7"/>
          <p:cNvSpPr txBox="1">
            <a:spLocks noChangeArrowheads="1"/>
          </p:cNvSpPr>
          <p:nvPr/>
        </p:nvSpPr>
        <p:spPr bwMode="auto">
          <a:xfrm>
            <a:off x="179512" y="1628800"/>
            <a:ext cx="4176464" cy="2062103"/>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&gt;&gt; CCA Security </a:t>
            </a:r>
          </a:p>
          <a:p>
            <a:pPr>
              <a:spcBef>
                <a:spcPct val="50000"/>
              </a:spcBef>
            </a:pPr>
            <a:r>
              <a:rPr lang="en-US" sz="1600" dirty="0" smtClean="0">
                <a:sym typeface="Symbol"/>
              </a:rPr>
              <a:t>&gt;&gt; </a:t>
            </a:r>
            <a:r>
              <a:rPr lang="en-US" sz="1600" dirty="0" err="1" smtClean="0">
                <a:sym typeface="Symbol"/>
              </a:rPr>
              <a:t>Unforgeability</a:t>
            </a:r>
            <a:r>
              <a:rPr lang="en-US" sz="1600" dirty="0" smtClean="0">
                <a:sym typeface="Symbol"/>
              </a:rPr>
              <a:t> (the adversary cannot come up with a </a:t>
            </a:r>
            <a:r>
              <a:rPr lang="en-US" sz="1600" dirty="0" err="1" smtClean="0">
                <a:sym typeface="Symbol"/>
              </a:rPr>
              <a:t>ciphertext</a:t>
            </a:r>
            <a:r>
              <a:rPr lang="en-US" sz="1600" dirty="0" smtClean="0">
                <a:sym typeface="Symbol"/>
              </a:rPr>
              <a:t> for a message that he has not queried/seen before).</a:t>
            </a:r>
          </a:p>
          <a:p>
            <a:pPr>
              <a:spcBef>
                <a:spcPct val="50000"/>
              </a:spcBef>
            </a:pPr>
            <a:r>
              <a:rPr lang="en-US" sz="1600" dirty="0" smtClean="0">
                <a:solidFill>
                  <a:srgbClr val="0000FF"/>
                </a:solidFill>
                <a:sym typeface="Symbol"/>
              </a:rPr>
              <a:t>Does not rule out the adversary’s ability to come up with a valid </a:t>
            </a:r>
            <a:r>
              <a:rPr lang="en-US" sz="1600" dirty="0" err="1" smtClean="0">
                <a:solidFill>
                  <a:srgbClr val="0000FF"/>
                </a:solidFill>
                <a:sym typeface="Symbol"/>
              </a:rPr>
              <a:t>ciphertext</a:t>
            </a:r>
            <a:r>
              <a:rPr lang="en-US" sz="1600" dirty="0" smtClean="0">
                <a:solidFill>
                  <a:srgbClr val="0000FF"/>
                </a:solidFill>
                <a:sym typeface="Symbol"/>
              </a:rPr>
              <a:t> for a message that he has </a:t>
            </a:r>
            <a:r>
              <a:rPr lang="en-US" sz="1600" dirty="0" err="1" smtClean="0">
                <a:solidFill>
                  <a:srgbClr val="0000FF"/>
                </a:solidFill>
                <a:sym typeface="Symbol"/>
              </a:rPr>
              <a:t>quired</a:t>
            </a:r>
            <a:r>
              <a:rPr lang="en-US" sz="1600" dirty="0" smtClean="0">
                <a:solidFill>
                  <a:srgbClr val="0000FF"/>
                </a:solidFill>
                <a:sym typeface="Symbol"/>
              </a:rPr>
              <a:t>/seen before</a:t>
            </a:r>
            <a:endParaRPr lang="en-US" sz="1600" dirty="0" smtClean="0">
              <a:solidFill>
                <a:srgbClr val="0000FF"/>
              </a:solidFill>
            </a:endParaRPr>
          </a:p>
        </p:txBody>
      </p:sp>
      <p:cxnSp>
        <p:nvCxnSpPr>
          <p:cNvPr id="5" name="Straight Connector 4"/>
          <p:cNvCxnSpPr/>
          <p:nvPr/>
        </p:nvCxnSpPr>
        <p:spPr>
          <a:xfrm>
            <a:off x="4427984" y="1484784"/>
            <a:ext cx="0" cy="3312368"/>
          </a:xfrm>
          <a:prstGeom prst="line">
            <a:avLst/>
          </a:prstGeom>
        </p:spPr>
        <p:style>
          <a:lnRef idx="2">
            <a:schemeClr val="accent4"/>
          </a:lnRef>
          <a:fillRef idx="0">
            <a:schemeClr val="accent4"/>
          </a:fillRef>
          <a:effectRef idx="1">
            <a:schemeClr val="accent4"/>
          </a:effectRef>
          <a:fontRef idx="minor">
            <a:schemeClr val="tx1"/>
          </a:fontRef>
        </p:style>
      </p:cxnSp>
      <p:cxnSp>
        <p:nvCxnSpPr>
          <p:cNvPr id="6" name="Straight Connector 5"/>
          <p:cNvCxnSpPr/>
          <p:nvPr/>
        </p:nvCxnSpPr>
        <p:spPr>
          <a:xfrm>
            <a:off x="683568" y="1484784"/>
            <a:ext cx="7848872" cy="0"/>
          </a:xfrm>
          <a:prstGeom prst="line">
            <a:avLst/>
          </a:prstGeom>
        </p:spPr>
        <p:style>
          <a:lnRef idx="2">
            <a:schemeClr val="accent4"/>
          </a:lnRef>
          <a:fillRef idx="0">
            <a:schemeClr val="accent4"/>
          </a:fillRef>
          <a:effectRef idx="1">
            <a:schemeClr val="accent4"/>
          </a:effectRef>
          <a:fontRef idx="minor">
            <a:schemeClr val="tx1"/>
          </a:fontRef>
        </p:style>
      </p:cxnSp>
      <p:cxnSp>
        <p:nvCxnSpPr>
          <p:cNvPr id="7" name="Straight Connector 6"/>
          <p:cNvCxnSpPr/>
          <p:nvPr/>
        </p:nvCxnSpPr>
        <p:spPr>
          <a:xfrm>
            <a:off x="683568" y="4797152"/>
            <a:ext cx="7848872" cy="0"/>
          </a:xfrm>
          <a:prstGeom prst="line">
            <a:avLst/>
          </a:prstGeom>
        </p:spPr>
        <p:style>
          <a:lnRef idx="2">
            <a:schemeClr val="accent4"/>
          </a:lnRef>
          <a:fillRef idx="0">
            <a:schemeClr val="accent4"/>
          </a:fillRef>
          <a:effectRef idx="1">
            <a:schemeClr val="accent4"/>
          </a:effectRef>
          <a:fontRef idx="minor">
            <a:schemeClr val="tx1"/>
          </a:fontRef>
        </p:style>
      </p:cxnSp>
      <p:sp>
        <p:nvSpPr>
          <p:cNvPr id="8" name="Text Box 7"/>
          <p:cNvSpPr txBox="1">
            <a:spLocks noChangeArrowheads="1"/>
          </p:cNvSpPr>
          <p:nvPr/>
        </p:nvSpPr>
        <p:spPr bwMode="auto">
          <a:xfrm>
            <a:off x="4788024" y="990020"/>
            <a:ext cx="3456384" cy="369332"/>
          </a:xfrm>
          <a:prstGeom prst="rect">
            <a:avLst/>
          </a:prstGeom>
          <a:noFill/>
          <a:ln w="9525">
            <a:noFill/>
            <a:miter lim="800000"/>
            <a:headEnd/>
            <a:tailEnd/>
          </a:ln>
        </p:spPr>
        <p:txBody>
          <a:bodyPr wrap="square">
            <a:spAutoFit/>
          </a:bodyPr>
          <a:lstStyle/>
          <a:p>
            <a:pPr algn="ctr">
              <a:spcBef>
                <a:spcPct val="50000"/>
              </a:spcBef>
            </a:pPr>
            <a:r>
              <a:rPr lang="en-US" dirty="0" smtClean="0">
                <a:solidFill>
                  <a:srgbClr val="0000FF"/>
                </a:solidFill>
                <a:sym typeface="Symbol"/>
              </a:rPr>
              <a:t>Definition 2</a:t>
            </a:r>
          </a:p>
        </p:txBody>
      </p:sp>
      <p:sp>
        <p:nvSpPr>
          <p:cNvPr id="12" name="Text Box 7"/>
          <p:cNvSpPr txBox="1">
            <a:spLocks noChangeArrowheads="1"/>
          </p:cNvSpPr>
          <p:nvPr/>
        </p:nvSpPr>
        <p:spPr bwMode="auto">
          <a:xfrm>
            <a:off x="4499992" y="1628800"/>
            <a:ext cx="4608512" cy="2062103"/>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&gt;&gt; CPA Security </a:t>
            </a:r>
          </a:p>
          <a:p>
            <a:pPr>
              <a:spcBef>
                <a:spcPct val="50000"/>
              </a:spcBef>
            </a:pPr>
            <a:r>
              <a:rPr lang="en-US" sz="1600" dirty="0" smtClean="0">
                <a:sym typeface="Symbol"/>
              </a:rPr>
              <a:t>&gt;&gt; </a:t>
            </a:r>
            <a:r>
              <a:rPr lang="en-US" sz="1600" dirty="0" err="1" smtClean="0">
                <a:sym typeface="Symbol"/>
              </a:rPr>
              <a:t>Ciphertext</a:t>
            </a:r>
            <a:r>
              <a:rPr lang="en-US" sz="1600" dirty="0" smtClean="0">
                <a:sym typeface="Symbol"/>
              </a:rPr>
              <a:t> Integrity (the adversary cannot come up with a valid </a:t>
            </a:r>
            <a:r>
              <a:rPr lang="en-US" sz="1600" dirty="0" err="1" smtClean="0">
                <a:sym typeface="Symbol"/>
              </a:rPr>
              <a:t>ciphertext</a:t>
            </a:r>
            <a:r>
              <a:rPr lang="en-US" sz="1600" dirty="0" smtClean="0">
                <a:sym typeface="Symbol"/>
              </a:rPr>
              <a:t> for ANY message).</a:t>
            </a:r>
          </a:p>
          <a:p>
            <a:pPr>
              <a:spcBef>
                <a:spcPct val="50000"/>
              </a:spcBef>
            </a:pPr>
            <a:r>
              <a:rPr lang="en-US" sz="1600" dirty="0" smtClean="0">
                <a:solidFill>
                  <a:srgbClr val="0000FF"/>
                </a:solidFill>
                <a:sym typeface="Symbol"/>
              </a:rPr>
              <a:t>Implies if receiver has received a valid </a:t>
            </a:r>
            <a:r>
              <a:rPr lang="en-US" sz="1600" dirty="0" err="1" smtClean="0">
                <a:solidFill>
                  <a:srgbClr val="0000FF"/>
                </a:solidFill>
                <a:sym typeface="Symbol"/>
              </a:rPr>
              <a:t>ciphertext</a:t>
            </a:r>
            <a:r>
              <a:rPr lang="en-US" sz="1600" dirty="0" smtClean="0">
                <a:solidFill>
                  <a:srgbClr val="0000FF"/>
                </a:solidFill>
                <a:sym typeface="Symbol"/>
              </a:rPr>
              <a:t> that it is THE </a:t>
            </a:r>
            <a:r>
              <a:rPr lang="en-US" sz="1600" dirty="0" err="1" smtClean="0">
                <a:solidFill>
                  <a:srgbClr val="0000FF"/>
                </a:solidFill>
                <a:sym typeface="Symbol"/>
              </a:rPr>
              <a:t>ciphertext</a:t>
            </a:r>
            <a:r>
              <a:rPr lang="en-US" sz="1600" dirty="0" smtClean="0">
                <a:solidFill>
                  <a:srgbClr val="0000FF"/>
                </a:solidFill>
                <a:sym typeface="Symbol"/>
              </a:rPr>
              <a:t> sent by the sender. </a:t>
            </a:r>
            <a:r>
              <a:rPr lang="en-US" sz="1600" dirty="0">
                <a:solidFill>
                  <a:srgbClr val="0000FF"/>
                </a:solidFill>
                <a:sym typeface="Symbol"/>
              </a:rPr>
              <a:t> </a:t>
            </a:r>
          </a:p>
        </p:txBody>
      </p:sp>
      <p:sp>
        <p:nvSpPr>
          <p:cNvPr id="13" name="Text Box 7"/>
          <p:cNvSpPr txBox="1">
            <a:spLocks noChangeArrowheads="1"/>
          </p:cNvSpPr>
          <p:nvPr/>
        </p:nvSpPr>
        <p:spPr bwMode="auto">
          <a:xfrm>
            <a:off x="259235" y="4386590"/>
            <a:ext cx="3952725" cy="338554"/>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&gt;&gt; CCA Security Implication is Explicit </a:t>
            </a:r>
          </a:p>
        </p:txBody>
      </p:sp>
      <p:sp>
        <p:nvSpPr>
          <p:cNvPr id="14" name="Text Box 7"/>
          <p:cNvSpPr txBox="1">
            <a:spLocks noChangeArrowheads="1"/>
          </p:cNvSpPr>
          <p:nvPr/>
        </p:nvSpPr>
        <p:spPr bwMode="auto">
          <a:xfrm>
            <a:off x="4499992" y="4212376"/>
            <a:ext cx="4392488" cy="584776"/>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&gt;&gt; CCA Security Implication is NOT Explicit and trivial– Needs a proof </a:t>
            </a:r>
          </a:p>
        </p:txBody>
      </p:sp>
    </p:spTree>
    <p:extLst>
      <p:ext uri="{BB962C8B-B14F-4D97-AF65-F5344CB8AC3E}">
        <p14:creationId xmlns:p14="http://schemas.microsoft.com/office/powerpoint/2010/main" val="12754954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0" y="44624"/>
            <a:ext cx="9036496" cy="596730"/>
          </a:xfrm>
          <a:prstGeom prst="rect">
            <a:avLst/>
          </a:prstGeom>
        </p:spPr>
        <p:txBody>
          <a:bodyPr/>
          <a:lstStyle/>
          <a:p>
            <a:pPr algn="ctr">
              <a:defRPr/>
            </a:pPr>
            <a:r>
              <a:rPr lang="en-US" sz="3200" kern="0" dirty="0" smtClean="0">
                <a:solidFill>
                  <a:srgbClr val="009900"/>
                </a:solidFill>
                <a:ea typeface="+mj-ea"/>
                <a:cs typeface="+mj-cs"/>
              </a:rPr>
              <a:t> </a:t>
            </a:r>
            <a:r>
              <a:rPr lang="en-US" sz="3200" kern="0" dirty="0" err="1" smtClean="0">
                <a:solidFill>
                  <a:srgbClr val="009900"/>
                </a:solidFill>
                <a:ea typeface="+mj-ea"/>
                <a:cs typeface="+mj-cs"/>
              </a:rPr>
              <a:t>Ciphertext</a:t>
            </a:r>
            <a:r>
              <a:rPr lang="en-US" sz="3200" kern="0" dirty="0" smtClean="0">
                <a:solidFill>
                  <a:srgbClr val="009900"/>
                </a:solidFill>
                <a:ea typeface="+mj-ea"/>
                <a:cs typeface="+mj-cs"/>
              </a:rPr>
              <a:t> Integrity Experiment </a:t>
            </a:r>
            <a:endParaRPr lang="en-US" sz="3200" kern="0" dirty="0">
              <a:solidFill>
                <a:srgbClr val="009900"/>
              </a:solidFill>
              <a:ea typeface="+mj-ea"/>
              <a:cs typeface="+mj-cs"/>
            </a:endParaRPr>
          </a:p>
        </p:txBody>
      </p:sp>
      <p:sp>
        <p:nvSpPr>
          <p:cNvPr id="8" name="Text Box 7"/>
          <p:cNvSpPr txBox="1">
            <a:spLocks noChangeArrowheads="1"/>
          </p:cNvSpPr>
          <p:nvPr/>
        </p:nvSpPr>
        <p:spPr bwMode="auto">
          <a:xfrm>
            <a:off x="6388968" y="937756"/>
            <a:ext cx="2071464" cy="338554"/>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 = (Gen, </a:t>
            </a:r>
            <a:r>
              <a:rPr lang="en-US" sz="1600" dirty="0" err="1" smtClean="0">
                <a:sym typeface="Symbol"/>
              </a:rPr>
              <a:t>Enc</a:t>
            </a:r>
            <a:r>
              <a:rPr lang="en-US" sz="1600" dirty="0" smtClean="0">
                <a:sym typeface="Symbol"/>
              </a:rPr>
              <a:t>, Dec)</a:t>
            </a:r>
            <a:endParaRPr lang="en-US" sz="1600" baseline="-25000" dirty="0" smtClean="0">
              <a:solidFill>
                <a:srgbClr val="0000FF"/>
              </a:solidFill>
            </a:endParaRPr>
          </a:p>
        </p:txBody>
      </p:sp>
      <p:grpSp>
        <p:nvGrpSpPr>
          <p:cNvPr id="2" name="Group 1"/>
          <p:cNvGrpSpPr/>
          <p:nvPr/>
        </p:nvGrpSpPr>
        <p:grpSpPr>
          <a:xfrm>
            <a:off x="259904" y="908720"/>
            <a:ext cx="3808040" cy="533092"/>
            <a:chOff x="259904" y="4458598"/>
            <a:chExt cx="3808040" cy="533092"/>
          </a:xfrm>
        </p:grpSpPr>
        <p:sp>
          <p:nvSpPr>
            <p:cNvPr id="7" name="Text Box 7"/>
            <p:cNvSpPr txBox="1">
              <a:spLocks noChangeArrowheads="1"/>
            </p:cNvSpPr>
            <p:nvPr/>
          </p:nvSpPr>
          <p:spPr bwMode="auto">
            <a:xfrm>
              <a:off x="259904" y="4458598"/>
              <a:ext cx="3808040" cy="338554"/>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Experiment </a:t>
              </a:r>
              <a:r>
                <a:rPr lang="en-US" sz="1600" dirty="0" err="1" smtClean="0">
                  <a:sym typeface="Symbol"/>
                </a:rPr>
                <a:t>CiIn</a:t>
              </a:r>
              <a:r>
                <a:rPr lang="en-US" sz="1600" dirty="0" smtClean="0">
                  <a:sym typeface="Symbol"/>
                </a:rPr>
                <a:t>        (n)</a:t>
              </a:r>
              <a:endParaRPr lang="en-US" sz="1600" baseline="-25000" dirty="0" smtClean="0">
                <a:solidFill>
                  <a:srgbClr val="0000FF"/>
                </a:solidFill>
              </a:endParaRPr>
            </a:p>
          </p:txBody>
        </p:sp>
        <p:sp>
          <p:nvSpPr>
            <p:cNvPr id="11" name="Text Box 7"/>
            <p:cNvSpPr txBox="1">
              <a:spLocks noChangeArrowheads="1"/>
            </p:cNvSpPr>
            <p:nvPr/>
          </p:nvSpPr>
          <p:spPr bwMode="auto">
            <a:xfrm>
              <a:off x="1907704" y="4653136"/>
              <a:ext cx="631304" cy="338554"/>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A, </a:t>
              </a:r>
              <a:endParaRPr lang="en-US" sz="1600" baseline="-25000" dirty="0" smtClean="0">
                <a:solidFill>
                  <a:srgbClr val="0000FF"/>
                </a:solidFill>
              </a:endParaRPr>
            </a:p>
          </p:txBody>
        </p:sp>
      </p:grpSp>
      <p:pic>
        <p:nvPicPr>
          <p:cNvPr id="12" name="Picture 3"/>
          <p:cNvPicPr>
            <a:picLocks noChangeAspect="1" noChangeArrowheads="1"/>
          </p:cNvPicPr>
          <p:nvPr/>
        </p:nvPicPr>
        <p:blipFill>
          <a:blip r:embed="rId3" cstate="print"/>
          <a:srcRect/>
          <a:stretch>
            <a:fillRect/>
          </a:stretch>
        </p:blipFill>
        <p:spPr bwMode="auto">
          <a:xfrm>
            <a:off x="896810" y="2340313"/>
            <a:ext cx="1514272" cy="872663"/>
          </a:xfrm>
          <a:prstGeom prst="rect">
            <a:avLst/>
          </a:prstGeom>
          <a:noFill/>
          <a:ln w="9525">
            <a:noFill/>
            <a:miter lim="800000"/>
            <a:headEnd/>
            <a:tailEnd/>
          </a:ln>
        </p:spPr>
      </p:pic>
      <p:sp>
        <p:nvSpPr>
          <p:cNvPr id="14" name="Text Box 7"/>
          <p:cNvSpPr txBox="1">
            <a:spLocks noChangeArrowheads="1"/>
          </p:cNvSpPr>
          <p:nvPr/>
        </p:nvSpPr>
        <p:spPr bwMode="auto">
          <a:xfrm>
            <a:off x="683568" y="3212976"/>
            <a:ext cx="1512168"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sym typeface="Symbol"/>
              </a:rPr>
              <a:t>I can forge </a:t>
            </a:r>
            <a:endParaRPr lang="en-US" sz="1600" dirty="0" smtClean="0">
              <a:solidFill>
                <a:srgbClr val="0000FF"/>
              </a:solidFill>
            </a:endParaRPr>
          </a:p>
        </p:txBody>
      </p:sp>
      <p:sp>
        <p:nvSpPr>
          <p:cNvPr id="16" name="Text Box 7"/>
          <p:cNvSpPr txBox="1">
            <a:spLocks noChangeArrowheads="1"/>
          </p:cNvSpPr>
          <p:nvPr/>
        </p:nvSpPr>
        <p:spPr bwMode="auto">
          <a:xfrm>
            <a:off x="539552" y="1895346"/>
            <a:ext cx="1872208"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sym typeface="Symbol"/>
              </a:rPr>
              <a:t>PPT Attacker A</a:t>
            </a:r>
            <a:endParaRPr lang="en-US" sz="1600" dirty="0" smtClean="0">
              <a:solidFill>
                <a:srgbClr val="0000FF"/>
              </a:solidFill>
            </a:endParaRPr>
          </a:p>
        </p:txBody>
      </p:sp>
      <p:pic>
        <p:nvPicPr>
          <p:cNvPr id="18" name="Picture 2"/>
          <p:cNvPicPr>
            <a:picLocks noChangeAspect="1" noChangeArrowheads="1"/>
          </p:cNvPicPr>
          <p:nvPr/>
        </p:nvPicPr>
        <p:blipFill>
          <a:blip r:embed="rId4" cstate="print"/>
          <a:srcRect/>
          <a:stretch>
            <a:fillRect/>
          </a:stretch>
        </p:blipFill>
        <p:spPr bwMode="auto">
          <a:xfrm>
            <a:off x="5850530" y="2111370"/>
            <a:ext cx="1742830" cy="1052806"/>
          </a:xfrm>
          <a:prstGeom prst="rect">
            <a:avLst/>
          </a:prstGeom>
          <a:noFill/>
          <a:ln w="9525">
            <a:noFill/>
            <a:miter lim="800000"/>
            <a:headEnd/>
            <a:tailEnd/>
          </a:ln>
        </p:spPr>
      </p:pic>
      <p:sp>
        <p:nvSpPr>
          <p:cNvPr id="19" name="Text Box 7"/>
          <p:cNvSpPr txBox="1">
            <a:spLocks noChangeArrowheads="1"/>
          </p:cNvSpPr>
          <p:nvPr/>
        </p:nvSpPr>
        <p:spPr bwMode="auto">
          <a:xfrm>
            <a:off x="6116034" y="3164176"/>
            <a:ext cx="1660830"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sym typeface="Symbol"/>
              </a:rPr>
              <a:t>Let me verify</a:t>
            </a:r>
            <a:endParaRPr lang="en-US" sz="1600" dirty="0" smtClean="0">
              <a:solidFill>
                <a:srgbClr val="0000FF"/>
              </a:solidFill>
            </a:endParaRPr>
          </a:p>
        </p:txBody>
      </p:sp>
      <p:grpSp>
        <p:nvGrpSpPr>
          <p:cNvPr id="4" name="Group 48"/>
          <p:cNvGrpSpPr/>
          <p:nvPr/>
        </p:nvGrpSpPr>
        <p:grpSpPr>
          <a:xfrm>
            <a:off x="8037512" y="3121203"/>
            <a:ext cx="1070992" cy="338554"/>
            <a:chOff x="7514955" y="5223801"/>
            <a:chExt cx="1207300" cy="617860"/>
          </a:xfrm>
        </p:grpSpPr>
        <p:sp>
          <p:nvSpPr>
            <p:cNvPr id="21" name="Rectangle 20"/>
            <p:cNvSpPr/>
            <p:nvPr/>
          </p:nvSpPr>
          <p:spPr>
            <a:xfrm>
              <a:off x="7524328" y="5301208"/>
              <a:ext cx="91440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2" name="Text Box 7"/>
            <p:cNvSpPr txBox="1">
              <a:spLocks noChangeArrowheads="1"/>
            </p:cNvSpPr>
            <p:nvPr/>
          </p:nvSpPr>
          <p:spPr bwMode="auto">
            <a:xfrm>
              <a:off x="7514955" y="5223801"/>
              <a:ext cx="1207300" cy="617860"/>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t>Gen(1</a:t>
              </a:r>
              <a:r>
                <a:rPr lang="en-US" sz="1600" baseline="30000" dirty="0" smtClean="0"/>
                <a:t>n</a:t>
              </a:r>
              <a:r>
                <a:rPr lang="en-US" sz="1600" dirty="0" smtClean="0"/>
                <a:t>)</a:t>
              </a:r>
              <a:endParaRPr lang="en-US" sz="1600" dirty="0" smtClean="0">
                <a:solidFill>
                  <a:srgbClr val="0000FF"/>
                </a:solidFill>
              </a:endParaRPr>
            </a:p>
          </p:txBody>
        </p:sp>
      </p:grpSp>
      <p:sp>
        <p:nvSpPr>
          <p:cNvPr id="23" name="Text Box 7"/>
          <p:cNvSpPr txBox="1">
            <a:spLocks noChangeArrowheads="1"/>
          </p:cNvSpPr>
          <p:nvPr/>
        </p:nvSpPr>
        <p:spPr bwMode="auto">
          <a:xfrm rot="18882211">
            <a:off x="7762799" y="2832697"/>
            <a:ext cx="383268"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t>k</a:t>
            </a:r>
            <a:endParaRPr lang="en-US" sz="1600" dirty="0" smtClean="0">
              <a:solidFill>
                <a:srgbClr val="0000FF"/>
              </a:solidFill>
            </a:endParaRPr>
          </a:p>
        </p:txBody>
      </p:sp>
      <p:grpSp>
        <p:nvGrpSpPr>
          <p:cNvPr id="6" name="Group 23"/>
          <p:cNvGrpSpPr/>
          <p:nvPr/>
        </p:nvGrpSpPr>
        <p:grpSpPr>
          <a:xfrm>
            <a:off x="2555776" y="2021650"/>
            <a:ext cx="3222746" cy="377752"/>
            <a:chOff x="2555776" y="1772816"/>
            <a:chExt cx="3222746" cy="377752"/>
          </a:xfrm>
        </p:grpSpPr>
        <p:cxnSp>
          <p:nvCxnSpPr>
            <p:cNvPr id="27" name="Straight Arrow Connector 26"/>
            <p:cNvCxnSpPr/>
            <p:nvPr/>
          </p:nvCxnSpPr>
          <p:spPr>
            <a:xfrm>
              <a:off x="2555776" y="1988840"/>
              <a:ext cx="846482" cy="0"/>
            </a:xfrm>
            <a:prstGeom prst="straightConnector1">
              <a:avLst/>
            </a:prstGeom>
            <a:ln w="25400">
              <a:solidFill>
                <a:srgbClr val="0000FF"/>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4932040" y="1981291"/>
              <a:ext cx="846482" cy="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grpSp>
          <p:nvGrpSpPr>
            <p:cNvPr id="20" name="Group 24"/>
            <p:cNvGrpSpPr/>
            <p:nvPr/>
          </p:nvGrpSpPr>
          <p:grpSpPr>
            <a:xfrm>
              <a:off x="3131840" y="1772816"/>
              <a:ext cx="1959984" cy="377752"/>
              <a:chOff x="2923623" y="1772816"/>
              <a:chExt cx="1959984" cy="377752"/>
            </a:xfrm>
          </p:grpSpPr>
          <p:sp>
            <p:nvSpPr>
              <p:cNvPr id="28" name="Rectangle 27"/>
              <p:cNvSpPr/>
              <p:nvPr/>
            </p:nvSpPr>
            <p:spPr>
              <a:xfrm>
                <a:off x="2971056" y="1772816"/>
                <a:ext cx="1824775" cy="377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 Box 7"/>
              <p:cNvSpPr txBox="1">
                <a:spLocks noChangeArrowheads="1"/>
              </p:cNvSpPr>
              <p:nvPr/>
            </p:nvSpPr>
            <p:spPr bwMode="auto">
              <a:xfrm>
                <a:off x="2923623" y="1812014"/>
                <a:ext cx="1959984"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sym typeface="Symbol"/>
                  </a:rPr>
                  <a:t>Encryption Oracle</a:t>
                </a:r>
                <a:endParaRPr lang="en-US" sz="1600" dirty="0" smtClean="0">
                  <a:solidFill>
                    <a:srgbClr val="0000FF"/>
                  </a:solidFill>
                </a:endParaRPr>
              </a:p>
            </p:txBody>
          </p:sp>
        </p:grpSp>
      </p:grpSp>
      <p:cxnSp>
        <p:nvCxnSpPr>
          <p:cNvPr id="30" name="Straight Connector 29"/>
          <p:cNvCxnSpPr/>
          <p:nvPr/>
        </p:nvCxnSpPr>
        <p:spPr>
          <a:xfrm>
            <a:off x="2418729" y="2815110"/>
            <a:ext cx="3385537" cy="0"/>
          </a:xfrm>
          <a:prstGeom prst="line">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2483768" y="3263498"/>
            <a:ext cx="3385537" cy="0"/>
          </a:xfrm>
          <a:prstGeom prst="line">
            <a:avLst/>
          </a:prstGeom>
          <a:ln w="25400">
            <a:solidFill>
              <a:srgbClr val="0000FF"/>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32" name="Text Box 7"/>
          <p:cNvSpPr txBox="1">
            <a:spLocks noChangeArrowheads="1"/>
          </p:cNvSpPr>
          <p:nvPr/>
        </p:nvSpPr>
        <p:spPr bwMode="auto">
          <a:xfrm>
            <a:off x="3716288" y="2492896"/>
            <a:ext cx="1071736"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sym typeface="Symbol"/>
              </a:rPr>
              <a:t>message</a:t>
            </a:r>
            <a:endParaRPr lang="en-US" sz="1600" dirty="0" smtClean="0">
              <a:solidFill>
                <a:srgbClr val="0000FF"/>
              </a:solidFill>
            </a:endParaRPr>
          </a:p>
        </p:txBody>
      </p:sp>
      <p:sp>
        <p:nvSpPr>
          <p:cNvPr id="33" name="Text Box 7"/>
          <p:cNvSpPr txBox="1">
            <a:spLocks noChangeArrowheads="1"/>
          </p:cNvSpPr>
          <p:nvPr/>
        </p:nvSpPr>
        <p:spPr bwMode="auto">
          <a:xfrm>
            <a:off x="3539313" y="2975466"/>
            <a:ext cx="1248711"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sym typeface="Symbol"/>
              </a:rPr>
              <a:t>Encryption</a:t>
            </a:r>
            <a:endParaRPr lang="en-US" sz="1600" dirty="0" smtClean="0">
              <a:solidFill>
                <a:srgbClr val="0000FF"/>
              </a:solidFill>
            </a:endParaRPr>
          </a:p>
        </p:txBody>
      </p:sp>
      <p:sp>
        <p:nvSpPr>
          <p:cNvPr id="34" name="Text Box 7"/>
          <p:cNvSpPr txBox="1">
            <a:spLocks noChangeArrowheads="1"/>
          </p:cNvSpPr>
          <p:nvPr/>
        </p:nvSpPr>
        <p:spPr bwMode="auto">
          <a:xfrm>
            <a:off x="395536" y="3501008"/>
            <a:ext cx="2016224" cy="338554"/>
          </a:xfrm>
          <a:prstGeom prst="rect">
            <a:avLst/>
          </a:prstGeom>
          <a:noFill/>
          <a:ln w="9525">
            <a:noFill/>
            <a:miter lim="800000"/>
            <a:headEnd/>
            <a:tailEnd/>
          </a:ln>
        </p:spPr>
        <p:txBody>
          <a:bodyPr wrap="square">
            <a:spAutoFit/>
          </a:bodyPr>
          <a:lstStyle/>
          <a:p>
            <a:pPr>
              <a:spcBef>
                <a:spcPct val="50000"/>
              </a:spcBef>
            </a:pPr>
            <a:r>
              <a:rPr lang="en-US" sz="1600" dirty="0" smtClean="0">
                <a:sym typeface="Symbol"/>
              </a:rPr>
              <a:t>Q = {c</a:t>
            </a:r>
            <a:r>
              <a:rPr lang="en-US" sz="2000" baseline="-25000" dirty="0" smtClean="0">
                <a:sym typeface="Symbol"/>
              </a:rPr>
              <a:t>1</a:t>
            </a:r>
            <a:r>
              <a:rPr lang="en-US" sz="1600" dirty="0" smtClean="0">
                <a:sym typeface="Symbol"/>
              </a:rPr>
              <a:t>, …, c</a:t>
            </a:r>
            <a:r>
              <a:rPr lang="en-US" sz="2000" baseline="-25000" dirty="0" smtClean="0">
                <a:sym typeface="Symbol"/>
              </a:rPr>
              <a:t>t</a:t>
            </a:r>
            <a:r>
              <a:rPr lang="en-US" sz="1600" dirty="0" smtClean="0">
                <a:sym typeface="Symbol"/>
              </a:rPr>
              <a:t>}</a:t>
            </a:r>
            <a:endParaRPr lang="en-US" sz="1600" baseline="-25000" dirty="0" smtClean="0">
              <a:solidFill>
                <a:srgbClr val="0000FF"/>
              </a:solidFill>
            </a:endParaRPr>
          </a:p>
        </p:txBody>
      </p:sp>
      <p:cxnSp>
        <p:nvCxnSpPr>
          <p:cNvPr id="35" name="Straight Connector 34"/>
          <p:cNvCxnSpPr/>
          <p:nvPr/>
        </p:nvCxnSpPr>
        <p:spPr>
          <a:xfrm>
            <a:off x="2483768" y="3679206"/>
            <a:ext cx="3385537" cy="0"/>
          </a:xfrm>
          <a:prstGeom prst="line">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6" name="Text Box 7"/>
          <p:cNvSpPr txBox="1">
            <a:spLocks noChangeArrowheads="1"/>
          </p:cNvSpPr>
          <p:nvPr/>
        </p:nvSpPr>
        <p:spPr bwMode="auto">
          <a:xfrm>
            <a:off x="3491880" y="3356992"/>
            <a:ext cx="2529087"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err="1" smtClean="0">
                <a:sym typeface="Symbol"/>
              </a:rPr>
              <a:t>Ciphertext</a:t>
            </a:r>
            <a:r>
              <a:rPr lang="en-US" sz="1600" dirty="0" smtClean="0">
                <a:sym typeface="Symbol"/>
              </a:rPr>
              <a:t> c</a:t>
            </a:r>
            <a:endParaRPr lang="en-US" sz="1600" dirty="0" smtClean="0">
              <a:solidFill>
                <a:srgbClr val="0000FF"/>
              </a:solidFill>
            </a:endParaRPr>
          </a:p>
        </p:txBody>
      </p:sp>
      <p:cxnSp>
        <p:nvCxnSpPr>
          <p:cNvPr id="5" name="Straight Arrow Connector 4"/>
          <p:cNvCxnSpPr/>
          <p:nvPr/>
        </p:nvCxnSpPr>
        <p:spPr>
          <a:xfrm>
            <a:off x="4184340" y="4077072"/>
            <a:ext cx="529733" cy="648072"/>
          </a:xfrm>
          <a:prstGeom prst="straightConnector1">
            <a:avLst/>
          </a:prstGeom>
          <a:ln w="15875">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H="1">
            <a:off x="3580656" y="4149080"/>
            <a:ext cx="487288" cy="576064"/>
          </a:xfrm>
          <a:prstGeom prst="straightConnector1">
            <a:avLst/>
          </a:prstGeom>
          <a:ln w="158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0" name="Text Box 7"/>
          <p:cNvSpPr txBox="1">
            <a:spLocks noChangeArrowheads="1"/>
          </p:cNvSpPr>
          <p:nvPr/>
        </p:nvSpPr>
        <p:spPr bwMode="auto">
          <a:xfrm>
            <a:off x="2467000" y="4005064"/>
            <a:ext cx="1816968"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Dec</a:t>
            </a:r>
            <a:r>
              <a:rPr lang="en-US" sz="1400" baseline="-25000" dirty="0" smtClean="0">
                <a:sym typeface="Symbol"/>
              </a:rPr>
              <a:t>k</a:t>
            </a:r>
            <a:r>
              <a:rPr lang="en-US" sz="1400" dirty="0" smtClean="0">
                <a:sym typeface="Symbol"/>
              </a:rPr>
              <a:t>(c) = m  </a:t>
            </a:r>
            <a:endParaRPr lang="en-US" sz="1400" baseline="-25000" dirty="0" smtClean="0">
              <a:solidFill>
                <a:srgbClr val="0000FF"/>
              </a:solidFill>
            </a:endParaRPr>
          </a:p>
        </p:txBody>
      </p:sp>
      <p:sp>
        <p:nvSpPr>
          <p:cNvPr id="41" name="Text Box 7"/>
          <p:cNvSpPr txBox="1">
            <a:spLocks noChangeArrowheads="1"/>
          </p:cNvSpPr>
          <p:nvPr/>
        </p:nvSpPr>
        <p:spPr bwMode="auto">
          <a:xfrm>
            <a:off x="2755032" y="4489375"/>
            <a:ext cx="1024880"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c  Q</a:t>
            </a:r>
            <a:endParaRPr lang="en-US" sz="1400" baseline="-25000" dirty="0" smtClean="0">
              <a:solidFill>
                <a:srgbClr val="0000FF"/>
              </a:solidFill>
            </a:endParaRPr>
          </a:p>
        </p:txBody>
      </p:sp>
      <p:sp>
        <p:nvSpPr>
          <p:cNvPr id="42" name="Text Box 7"/>
          <p:cNvSpPr txBox="1">
            <a:spLocks noChangeArrowheads="1"/>
          </p:cNvSpPr>
          <p:nvPr/>
        </p:nvSpPr>
        <p:spPr bwMode="auto">
          <a:xfrm>
            <a:off x="2835424" y="4273351"/>
            <a:ext cx="512440" cy="307777"/>
          </a:xfrm>
          <a:prstGeom prst="rect">
            <a:avLst/>
          </a:prstGeom>
          <a:noFill/>
          <a:ln w="9525">
            <a:noFill/>
            <a:miter lim="800000"/>
            <a:headEnd/>
            <a:tailEnd/>
          </a:ln>
        </p:spPr>
        <p:txBody>
          <a:bodyPr wrap="square">
            <a:spAutoFit/>
          </a:bodyPr>
          <a:lstStyle/>
          <a:p>
            <a:pPr>
              <a:spcBef>
                <a:spcPct val="50000"/>
              </a:spcBef>
            </a:pPr>
            <a:r>
              <a:rPr lang="en-US" sz="1400" dirty="0">
                <a:sym typeface="Symbol"/>
              </a:rPr>
              <a:t>a</a:t>
            </a:r>
            <a:r>
              <a:rPr lang="en-US" sz="1400" dirty="0" smtClean="0">
                <a:sym typeface="Symbol"/>
              </a:rPr>
              <a:t>nd</a:t>
            </a:r>
            <a:endParaRPr lang="en-US" sz="1400" baseline="-25000" dirty="0" smtClean="0">
              <a:solidFill>
                <a:srgbClr val="0000FF"/>
              </a:solidFill>
            </a:endParaRPr>
          </a:p>
        </p:txBody>
      </p:sp>
      <p:sp>
        <p:nvSpPr>
          <p:cNvPr id="43" name="Text Box 7"/>
          <p:cNvSpPr txBox="1">
            <a:spLocks noChangeArrowheads="1"/>
          </p:cNvSpPr>
          <p:nvPr/>
        </p:nvSpPr>
        <p:spPr bwMode="auto">
          <a:xfrm>
            <a:off x="3259088" y="4797152"/>
            <a:ext cx="321568"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1</a:t>
            </a:r>
            <a:endParaRPr lang="en-US" sz="1400" baseline="-25000" dirty="0" smtClean="0">
              <a:solidFill>
                <a:srgbClr val="0000FF"/>
              </a:solidFill>
            </a:endParaRPr>
          </a:p>
        </p:txBody>
      </p:sp>
      <p:sp>
        <p:nvSpPr>
          <p:cNvPr id="44" name="Text Box 7"/>
          <p:cNvSpPr txBox="1">
            <a:spLocks noChangeArrowheads="1"/>
          </p:cNvSpPr>
          <p:nvPr/>
        </p:nvSpPr>
        <p:spPr bwMode="auto">
          <a:xfrm>
            <a:off x="4483224" y="4005064"/>
            <a:ext cx="1816968"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Dec</a:t>
            </a:r>
            <a:r>
              <a:rPr lang="en-US" sz="1400" baseline="-25000" dirty="0" smtClean="0">
                <a:sym typeface="Symbol"/>
              </a:rPr>
              <a:t>k</a:t>
            </a:r>
            <a:r>
              <a:rPr lang="en-US" sz="1400" dirty="0" smtClean="0">
                <a:sym typeface="Symbol"/>
              </a:rPr>
              <a:t>(c) = m = </a:t>
            </a:r>
            <a:endParaRPr lang="en-US" sz="1400" baseline="-25000" dirty="0" smtClean="0">
              <a:solidFill>
                <a:srgbClr val="0000FF"/>
              </a:solidFill>
            </a:endParaRPr>
          </a:p>
        </p:txBody>
      </p:sp>
      <p:sp>
        <p:nvSpPr>
          <p:cNvPr id="45" name="Text Box 7"/>
          <p:cNvSpPr txBox="1">
            <a:spLocks noChangeArrowheads="1"/>
          </p:cNvSpPr>
          <p:nvPr/>
        </p:nvSpPr>
        <p:spPr bwMode="auto">
          <a:xfrm>
            <a:off x="4771256" y="4489375"/>
            <a:ext cx="1024880"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c  Q</a:t>
            </a:r>
            <a:endParaRPr lang="en-US" sz="1400" baseline="-25000" dirty="0" smtClean="0">
              <a:solidFill>
                <a:srgbClr val="0000FF"/>
              </a:solidFill>
            </a:endParaRPr>
          </a:p>
        </p:txBody>
      </p:sp>
      <p:sp>
        <p:nvSpPr>
          <p:cNvPr id="46" name="Text Box 7"/>
          <p:cNvSpPr txBox="1">
            <a:spLocks noChangeArrowheads="1"/>
          </p:cNvSpPr>
          <p:nvPr/>
        </p:nvSpPr>
        <p:spPr bwMode="auto">
          <a:xfrm>
            <a:off x="4851648" y="4273351"/>
            <a:ext cx="512440" cy="307777"/>
          </a:xfrm>
          <a:prstGeom prst="rect">
            <a:avLst/>
          </a:prstGeom>
          <a:noFill/>
          <a:ln w="9525">
            <a:noFill/>
            <a:miter lim="800000"/>
            <a:headEnd/>
            <a:tailEnd/>
          </a:ln>
        </p:spPr>
        <p:txBody>
          <a:bodyPr wrap="square">
            <a:spAutoFit/>
          </a:bodyPr>
          <a:lstStyle/>
          <a:p>
            <a:pPr>
              <a:spcBef>
                <a:spcPct val="50000"/>
              </a:spcBef>
            </a:pPr>
            <a:r>
              <a:rPr lang="en-US" sz="1400" dirty="0" smtClean="0">
                <a:sym typeface="Symbol"/>
              </a:rPr>
              <a:t>or</a:t>
            </a:r>
            <a:endParaRPr lang="en-US" sz="1400" baseline="-25000" dirty="0" smtClean="0">
              <a:solidFill>
                <a:srgbClr val="0000FF"/>
              </a:solidFill>
            </a:endParaRPr>
          </a:p>
        </p:txBody>
      </p:sp>
      <p:sp>
        <p:nvSpPr>
          <p:cNvPr id="47" name="Text Box 7"/>
          <p:cNvSpPr txBox="1">
            <a:spLocks noChangeArrowheads="1"/>
          </p:cNvSpPr>
          <p:nvPr/>
        </p:nvSpPr>
        <p:spPr bwMode="auto">
          <a:xfrm>
            <a:off x="4682480" y="4777407"/>
            <a:ext cx="321568" cy="307777"/>
          </a:xfrm>
          <a:prstGeom prst="rect">
            <a:avLst/>
          </a:prstGeom>
          <a:noFill/>
          <a:ln w="9525">
            <a:noFill/>
            <a:miter lim="800000"/>
            <a:headEnd/>
            <a:tailEnd/>
          </a:ln>
        </p:spPr>
        <p:txBody>
          <a:bodyPr wrap="square">
            <a:spAutoFit/>
          </a:bodyPr>
          <a:lstStyle/>
          <a:p>
            <a:pPr>
              <a:spcBef>
                <a:spcPct val="50000"/>
              </a:spcBef>
            </a:pPr>
            <a:r>
              <a:rPr lang="en-US" sz="1400" dirty="0">
                <a:sym typeface="Symbol"/>
              </a:rPr>
              <a:t>0</a:t>
            </a:r>
            <a:endParaRPr lang="en-US" sz="1400" baseline="-25000" dirty="0" smtClean="0">
              <a:solidFill>
                <a:srgbClr val="0000FF"/>
              </a:solidFill>
            </a:endParaRPr>
          </a:p>
        </p:txBody>
      </p:sp>
      <p:sp>
        <p:nvSpPr>
          <p:cNvPr id="48" name="Text Box 7"/>
          <p:cNvSpPr txBox="1">
            <a:spLocks noChangeArrowheads="1"/>
          </p:cNvSpPr>
          <p:nvPr/>
        </p:nvSpPr>
        <p:spPr bwMode="auto">
          <a:xfrm>
            <a:off x="35496" y="5383669"/>
            <a:ext cx="5056328" cy="338554"/>
          </a:xfrm>
          <a:prstGeom prst="rect">
            <a:avLst/>
          </a:prstGeom>
          <a:noFill/>
          <a:ln w="9525">
            <a:noFill/>
            <a:miter lim="800000"/>
            <a:headEnd/>
            <a:tailEnd/>
          </a:ln>
        </p:spPr>
        <p:txBody>
          <a:bodyPr wrap="square">
            <a:spAutoFit/>
          </a:bodyPr>
          <a:lstStyle/>
          <a:p>
            <a:pPr>
              <a:spcBef>
                <a:spcPct val="50000"/>
              </a:spcBef>
            </a:pPr>
            <a:r>
              <a:rPr lang="en-US" sz="1600" dirty="0" smtClean="0">
                <a:solidFill>
                  <a:srgbClr val="FF0000"/>
                </a:solidFill>
                <a:sym typeface="Symbol"/>
              </a:rPr>
              <a:t> Has </a:t>
            </a:r>
            <a:r>
              <a:rPr lang="en-US" sz="1600" dirty="0" err="1" smtClean="0">
                <a:solidFill>
                  <a:srgbClr val="FF0000"/>
                </a:solidFill>
                <a:sym typeface="Symbol"/>
              </a:rPr>
              <a:t>ciphertext</a:t>
            </a:r>
            <a:r>
              <a:rPr lang="en-US" sz="1600" dirty="0" smtClean="0">
                <a:solidFill>
                  <a:srgbClr val="FF0000"/>
                </a:solidFill>
                <a:sym typeface="Symbol"/>
              </a:rPr>
              <a:t> </a:t>
            </a:r>
            <a:r>
              <a:rPr lang="en-US" sz="1600" dirty="0" err="1" smtClean="0">
                <a:solidFill>
                  <a:srgbClr val="FF0000"/>
                </a:solidFill>
                <a:sym typeface="Symbol"/>
              </a:rPr>
              <a:t>intigrity</a:t>
            </a:r>
            <a:r>
              <a:rPr lang="en-US" sz="1600" dirty="0" smtClean="0">
                <a:solidFill>
                  <a:srgbClr val="FF0000"/>
                </a:solidFill>
                <a:sym typeface="Symbol"/>
              </a:rPr>
              <a:t> </a:t>
            </a:r>
            <a:r>
              <a:rPr lang="en-US" sz="1600" dirty="0" smtClean="0">
                <a:sym typeface="Symbol"/>
              </a:rPr>
              <a:t>if for every PPT A:</a:t>
            </a:r>
            <a:endParaRPr lang="en-US" sz="1600" baseline="-25000" dirty="0" smtClean="0">
              <a:solidFill>
                <a:srgbClr val="0000FF"/>
              </a:solidFill>
            </a:endParaRPr>
          </a:p>
        </p:txBody>
      </p:sp>
      <p:grpSp>
        <p:nvGrpSpPr>
          <p:cNvPr id="24" name="Group 48"/>
          <p:cNvGrpSpPr/>
          <p:nvPr/>
        </p:nvGrpSpPr>
        <p:grpSpPr>
          <a:xfrm>
            <a:off x="1632024" y="5877272"/>
            <a:ext cx="4236120" cy="792088"/>
            <a:chOff x="1196008" y="8643774"/>
            <a:chExt cx="3733690" cy="792088"/>
          </a:xfrm>
        </p:grpSpPr>
        <p:sp>
          <p:nvSpPr>
            <p:cNvPr id="50" name="Text Box 7"/>
            <p:cNvSpPr txBox="1">
              <a:spLocks noChangeArrowheads="1"/>
            </p:cNvSpPr>
            <p:nvPr/>
          </p:nvSpPr>
          <p:spPr bwMode="auto">
            <a:xfrm>
              <a:off x="3561546" y="8901608"/>
              <a:ext cx="1368152"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sym typeface="Symbol"/>
                </a:rPr>
                <a:t> </a:t>
              </a:r>
              <a:r>
                <a:rPr lang="en-US" sz="1600" dirty="0" err="1" smtClean="0">
                  <a:sym typeface="Symbol"/>
                </a:rPr>
                <a:t>negl</a:t>
              </a:r>
              <a:r>
                <a:rPr lang="en-US" sz="1600" dirty="0" smtClean="0">
                  <a:sym typeface="Symbol"/>
                </a:rPr>
                <a:t>(n)</a:t>
              </a:r>
            </a:p>
          </p:txBody>
        </p:sp>
        <p:grpSp>
          <p:nvGrpSpPr>
            <p:cNvPr id="25" name="Group 83"/>
            <p:cNvGrpSpPr/>
            <p:nvPr/>
          </p:nvGrpSpPr>
          <p:grpSpPr>
            <a:xfrm>
              <a:off x="1196008" y="8643774"/>
              <a:ext cx="2662104" cy="792088"/>
              <a:chOff x="5588496" y="5013176"/>
              <a:chExt cx="2662104" cy="792088"/>
            </a:xfrm>
          </p:grpSpPr>
          <p:grpSp>
            <p:nvGrpSpPr>
              <p:cNvPr id="38" name="Group 81"/>
              <p:cNvGrpSpPr/>
              <p:nvPr/>
            </p:nvGrpSpPr>
            <p:grpSpPr>
              <a:xfrm>
                <a:off x="5588496" y="5013176"/>
                <a:ext cx="2517033" cy="792088"/>
                <a:chOff x="5588496" y="4869160"/>
                <a:chExt cx="2517033" cy="792088"/>
              </a:xfrm>
            </p:grpSpPr>
            <p:sp>
              <p:nvSpPr>
                <p:cNvPr id="54" name="Text Box 7"/>
                <p:cNvSpPr txBox="1">
                  <a:spLocks noChangeArrowheads="1"/>
                </p:cNvSpPr>
                <p:nvPr/>
              </p:nvSpPr>
              <p:spPr bwMode="auto">
                <a:xfrm>
                  <a:off x="5588496" y="5055567"/>
                  <a:ext cx="567680"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sym typeface="Symbol"/>
                    </a:rPr>
                    <a:t>Pr</a:t>
                  </a:r>
                  <a:endParaRPr lang="en-US" sz="1600" dirty="0" smtClean="0">
                    <a:solidFill>
                      <a:srgbClr val="0000FF"/>
                    </a:solidFill>
                  </a:endParaRPr>
                </a:p>
              </p:txBody>
            </p:sp>
            <p:grpSp>
              <p:nvGrpSpPr>
                <p:cNvPr id="39" name="Group 80"/>
                <p:cNvGrpSpPr/>
                <p:nvPr/>
              </p:nvGrpSpPr>
              <p:grpSpPr>
                <a:xfrm>
                  <a:off x="5937030" y="4869160"/>
                  <a:ext cx="2168499" cy="792088"/>
                  <a:chOff x="5937030" y="4869160"/>
                  <a:chExt cx="2168499" cy="792088"/>
                </a:xfrm>
              </p:grpSpPr>
              <p:grpSp>
                <p:nvGrpSpPr>
                  <p:cNvPr id="49" name="Group 54"/>
                  <p:cNvGrpSpPr/>
                  <p:nvPr/>
                </p:nvGrpSpPr>
                <p:grpSpPr>
                  <a:xfrm>
                    <a:off x="5948536" y="5085184"/>
                    <a:ext cx="2156993" cy="576064"/>
                    <a:chOff x="700336" y="5229200"/>
                    <a:chExt cx="2156993" cy="576064"/>
                  </a:xfrm>
                </p:grpSpPr>
                <p:sp>
                  <p:nvSpPr>
                    <p:cNvPr id="59" name="Text Box 7"/>
                    <p:cNvSpPr txBox="1">
                      <a:spLocks noChangeArrowheads="1"/>
                    </p:cNvSpPr>
                    <p:nvPr/>
                  </p:nvSpPr>
                  <p:spPr bwMode="auto">
                    <a:xfrm>
                      <a:off x="700336" y="5229200"/>
                      <a:ext cx="2156993"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err="1" smtClean="0"/>
                        <a:t>CiIn</a:t>
                      </a:r>
                      <a:r>
                        <a:rPr lang="en-US" sz="1600" dirty="0" smtClean="0"/>
                        <a:t>       (n)</a:t>
                      </a:r>
                      <a:endParaRPr lang="en-US" sz="1600" dirty="0" smtClean="0">
                        <a:solidFill>
                          <a:srgbClr val="0000FF"/>
                        </a:solidFill>
                      </a:endParaRPr>
                    </a:p>
                  </p:txBody>
                </p:sp>
                <p:sp>
                  <p:nvSpPr>
                    <p:cNvPr id="60" name="Text Box 7"/>
                    <p:cNvSpPr txBox="1">
                      <a:spLocks noChangeArrowheads="1"/>
                    </p:cNvSpPr>
                    <p:nvPr/>
                  </p:nvSpPr>
                  <p:spPr bwMode="auto">
                    <a:xfrm>
                      <a:off x="1027551" y="5466710"/>
                      <a:ext cx="639688"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t>A, </a:t>
                      </a:r>
                      <a:r>
                        <a:rPr lang="en-US" sz="1600" dirty="0" smtClean="0">
                          <a:sym typeface="Symbol"/>
                        </a:rPr>
                        <a:t></a:t>
                      </a:r>
                      <a:endParaRPr lang="en-US" sz="1600" dirty="0" smtClean="0">
                        <a:solidFill>
                          <a:srgbClr val="0000FF"/>
                        </a:solidFill>
                      </a:endParaRPr>
                    </a:p>
                  </p:txBody>
                </p:sp>
              </p:grpSp>
              <p:sp>
                <p:nvSpPr>
                  <p:cNvPr id="58" name="Double Bracket 57"/>
                  <p:cNvSpPr/>
                  <p:nvPr/>
                </p:nvSpPr>
                <p:spPr>
                  <a:xfrm>
                    <a:off x="5937030" y="4869160"/>
                    <a:ext cx="1671536" cy="792088"/>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grpSp>
          </p:grpSp>
          <p:sp>
            <p:nvSpPr>
              <p:cNvPr id="53" name="Text Box 7"/>
              <p:cNvSpPr txBox="1">
                <a:spLocks noChangeArrowheads="1"/>
              </p:cNvSpPr>
              <p:nvPr/>
            </p:nvSpPr>
            <p:spPr bwMode="auto">
              <a:xfrm>
                <a:off x="7682920" y="5261138"/>
                <a:ext cx="567680" cy="338554"/>
              </a:xfrm>
              <a:prstGeom prst="rect">
                <a:avLst/>
              </a:prstGeom>
              <a:noFill/>
              <a:ln w="9525">
                <a:noFill/>
                <a:miter lim="800000"/>
                <a:headEnd/>
                <a:tailEnd/>
              </a:ln>
            </p:spPr>
            <p:txBody>
              <a:bodyPr wrap="square">
                <a:spAutoFit/>
              </a:bodyPr>
              <a:lstStyle/>
              <a:p>
                <a:pPr marL="457200" indent="-457200">
                  <a:spcBef>
                    <a:spcPct val="50000"/>
                  </a:spcBef>
                </a:pPr>
                <a:r>
                  <a:rPr lang="en-US" sz="1600" dirty="0" smtClean="0">
                    <a:sym typeface="Symbol"/>
                  </a:rPr>
                  <a:t></a:t>
                </a:r>
                <a:endParaRPr lang="en-US" sz="1600" dirty="0" smtClean="0">
                  <a:solidFill>
                    <a:srgbClr val="0000FF"/>
                  </a:solidFill>
                </a:endParaRPr>
              </a:p>
            </p:txBody>
          </p:sp>
        </p:grpSp>
      </p:grpSp>
      <p:cxnSp>
        <p:nvCxnSpPr>
          <p:cNvPr id="62" name="Straight Connector 61"/>
          <p:cNvCxnSpPr/>
          <p:nvPr/>
        </p:nvCxnSpPr>
        <p:spPr>
          <a:xfrm flipH="1" flipV="1">
            <a:off x="7596336" y="2957712"/>
            <a:ext cx="301968" cy="305786"/>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7" name="Text Box 7"/>
          <p:cNvSpPr txBox="1">
            <a:spLocks noChangeArrowheads="1"/>
          </p:cNvSpPr>
          <p:nvPr/>
        </p:nvSpPr>
        <p:spPr bwMode="auto">
          <a:xfrm>
            <a:off x="3563888" y="3717032"/>
            <a:ext cx="1584176" cy="338554"/>
          </a:xfrm>
          <a:prstGeom prst="rect">
            <a:avLst/>
          </a:prstGeom>
          <a:noFill/>
          <a:ln w="9525">
            <a:noFill/>
            <a:miter lim="800000"/>
            <a:headEnd/>
            <a:tailEnd/>
          </a:ln>
        </p:spPr>
        <p:txBody>
          <a:bodyPr wrap="square">
            <a:spAutoFit/>
          </a:bodyPr>
          <a:lstStyle/>
          <a:p>
            <a:pPr>
              <a:spcBef>
                <a:spcPct val="50000"/>
              </a:spcBef>
            </a:pPr>
            <a:r>
              <a:rPr lang="en-US" sz="1600" dirty="0">
                <a:solidFill>
                  <a:srgbClr val="0000FF"/>
                </a:solidFill>
                <a:sym typeface="Symbol"/>
              </a:rPr>
              <a:t>g</a:t>
            </a:r>
            <a:r>
              <a:rPr lang="en-US" sz="1600" dirty="0" smtClean="0">
                <a:solidFill>
                  <a:srgbClr val="0000FF"/>
                </a:solidFill>
                <a:sym typeface="Symbol"/>
              </a:rPr>
              <a:t>ame output </a:t>
            </a:r>
            <a:endParaRPr lang="en-US" sz="1600" baseline="-25000" dirty="0" smtClean="0">
              <a:solidFill>
                <a:srgbClr val="0000FF"/>
              </a:solidFill>
            </a:endParaRPr>
          </a:p>
        </p:txBody>
      </p:sp>
      <p:cxnSp>
        <p:nvCxnSpPr>
          <p:cNvPr id="64" name="Straight Connector 63"/>
          <p:cNvCxnSpPr/>
          <p:nvPr/>
        </p:nvCxnSpPr>
        <p:spPr>
          <a:xfrm>
            <a:off x="0" y="1340768"/>
            <a:ext cx="914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5" name="Straight Connector 64"/>
          <p:cNvCxnSpPr/>
          <p:nvPr/>
        </p:nvCxnSpPr>
        <p:spPr>
          <a:xfrm>
            <a:off x="36512" y="5301208"/>
            <a:ext cx="914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6" name="Straight Connector 65"/>
          <p:cNvCxnSpPr/>
          <p:nvPr/>
        </p:nvCxnSpPr>
        <p:spPr>
          <a:xfrm>
            <a:off x="35496" y="3789040"/>
            <a:ext cx="9144000" cy="0"/>
          </a:xfrm>
          <a:prstGeom prst="line">
            <a:avLst/>
          </a:prstGeom>
          <a:ln>
            <a:prstDash val="dot"/>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22135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32" presetClass="emph" presetSubtype="0" repeatCount="indefinite" fill="hold" nodeType="clickEffect">
                                  <p:stCondLst>
                                    <p:cond delay="0"/>
                                  </p:stCondLst>
                                  <p:endCondLst>
                                    <p:cond evt="onNext" delay="0">
                                      <p:tgtEl>
                                        <p:sldTgt/>
                                      </p:tgtEl>
                                    </p:cond>
                                  </p:endCondLst>
                                  <p:childTnLst>
                                    <p:animRot by="120000">
                                      <p:cBhvr>
                                        <p:cTn id="38" dur="100" fill="hold">
                                          <p:stCondLst>
                                            <p:cond delay="0"/>
                                          </p:stCondLst>
                                        </p:cTn>
                                        <p:tgtEl>
                                          <p:spTgt spid="30"/>
                                        </p:tgtEl>
                                        <p:attrNameLst>
                                          <p:attrName>r</p:attrName>
                                        </p:attrNameLst>
                                      </p:cBhvr>
                                    </p:animRot>
                                    <p:animRot by="-240000">
                                      <p:cBhvr>
                                        <p:cTn id="39" dur="200" fill="hold">
                                          <p:stCondLst>
                                            <p:cond delay="200"/>
                                          </p:stCondLst>
                                        </p:cTn>
                                        <p:tgtEl>
                                          <p:spTgt spid="30"/>
                                        </p:tgtEl>
                                        <p:attrNameLst>
                                          <p:attrName>r</p:attrName>
                                        </p:attrNameLst>
                                      </p:cBhvr>
                                    </p:animRot>
                                    <p:animRot by="240000">
                                      <p:cBhvr>
                                        <p:cTn id="40" dur="200" fill="hold">
                                          <p:stCondLst>
                                            <p:cond delay="400"/>
                                          </p:stCondLst>
                                        </p:cTn>
                                        <p:tgtEl>
                                          <p:spTgt spid="30"/>
                                        </p:tgtEl>
                                        <p:attrNameLst>
                                          <p:attrName>r</p:attrName>
                                        </p:attrNameLst>
                                      </p:cBhvr>
                                    </p:animRot>
                                    <p:animRot by="-240000">
                                      <p:cBhvr>
                                        <p:cTn id="41" dur="200" fill="hold">
                                          <p:stCondLst>
                                            <p:cond delay="600"/>
                                          </p:stCondLst>
                                        </p:cTn>
                                        <p:tgtEl>
                                          <p:spTgt spid="30"/>
                                        </p:tgtEl>
                                        <p:attrNameLst>
                                          <p:attrName>r</p:attrName>
                                        </p:attrNameLst>
                                      </p:cBhvr>
                                    </p:animRot>
                                    <p:animRot by="120000">
                                      <p:cBhvr>
                                        <p:cTn id="42" dur="200" fill="hold">
                                          <p:stCondLst>
                                            <p:cond delay="800"/>
                                          </p:stCondLst>
                                        </p:cTn>
                                        <p:tgtEl>
                                          <p:spTgt spid="30"/>
                                        </p:tgtEl>
                                        <p:attrNameLst>
                                          <p:attrName>r</p:attrName>
                                        </p:attrNameLst>
                                      </p:cBhvr>
                                    </p:animRot>
                                  </p:childTnLst>
                                </p:cTn>
                              </p:par>
                              <p:par>
                                <p:cTn id="43" presetID="32" presetClass="emph" presetSubtype="0" repeatCount="indefinite" fill="hold" grpId="1" nodeType="withEffect">
                                  <p:stCondLst>
                                    <p:cond delay="0"/>
                                  </p:stCondLst>
                                  <p:endCondLst>
                                    <p:cond evt="onNext" delay="0">
                                      <p:tgtEl>
                                        <p:sldTgt/>
                                      </p:tgtEl>
                                    </p:cond>
                                  </p:endCondLst>
                                  <p:childTnLst>
                                    <p:animRot by="120000">
                                      <p:cBhvr>
                                        <p:cTn id="44" dur="100" fill="hold">
                                          <p:stCondLst>
                                            <p:cond delay="0"/>
                                          </p:stCondLst>
                                        </p:cTn>
                                        <p:tgtEl>
                                          <p:spTgt spid="32"/>
                                        </p:tgtEl>
                                        <p:attrNameLst>
                                          <p:attrName>r</p:attrName>
                                        </p:attrNameLst>
                                      </p:cBhvr>
                                    </p:animRot>
                                    <p:animRot by="-240000">
                                      <p:cBhvr>
                                        <p:cTn id="45" dur="200" fill="hold">
                                          <p:stCondLst>
                                            <p:cond delay="200"/>
                                          </p:stCondLst>
                                        </p:cTn>
                                        <p:tgtEl>
                                          <p:spTgt spid="32"/>
                                        </p:tgtEl>
                                        <p:attrNameLst>
                                          <p:attrName>r</p:attrName>
                                        </p:attrNameLst>
                                      </p:cBhvr>
                                    </p:animRot>
                                    <p:animRot by="240000">
                                      <p:cBhvr>
                                        <p:cTn id="46" dur="200" fill="hold">
                                          <p:stCondLst>
                                            <p:cond delay="400"/>
                                          </p:stCondLst>
                                        </p:cTn>
                                        <p:tgtEl>
                                          <p:spTgt spid="32"/>
                                        </p:tgtEl>
                                        <p:attrNameLst>
                                          <p:attrName>r</p:attrName>
                                        </p:attrNameLst>
                                      </p:cBhvr>
                                    </p:animRot>
                                    <p:animRot by="-240000">
                                      <p:cBhvr>
                                        <p:cTn id="47" dur="200" fill="hold">
                                          <p:stCondLst>
                                            <p:cond delay="600"/>
                                          </p:stCondLst>
                                        </p:cTn>
                                        <p:tgtEl>
                                          <p:spTgt spid="32"/>
                                        </p:tgtEl>
                                        <p:attrNameLst>
                                          <p:attrName>r</p:attrName>
                                        </p:attrNameLst>
                                      </p:cBhvr>
                                    </p:animRot>
                                    <p:animRot by="120000">
                                      <p:cBhvr>
                                        <p:cTn id="48" dur="200" fill="hold">
                                          <p:stCondLst>
                                            <p:cond delay="800"/>
                                          </p:stCondLst>
                                        </p:cTn>
                                        <p:tgtEl>
                                          <p:spTgt spid="32"/>
                                        </p:tgtEl>
                                        <p:attrNameLst>
                                          <p:attrName>r</p:attrName>
                                        </p:attrNameLst>
                                      </p:cBhvr>
                                    </p:animRot>
                                  </p:childTnLst>
                                </p:cTn>
                              </p:par>
                              <p:par>
                                <p:cTn id="49" presetID="32" presetClass="emph" presetSubtype="0" repeatCount="indefinite" fill="hold" grpId="1" nodeType="withEffect">
                                  <p:stCondLst>
                                    <p:cond delay="0"/>
                                  </p:stCondLst>
                                  <p:endCondLst>
                                    <p:cond evt="onNext" delay="0">
                                      <p:tgtEl>
                                        <p:sldTgt/>
                                      </p:tgtEl>
                                    </p:cond>
                                  </p:endCondLst>
                                  <p:childTnLst>
                                    <p:animRot by="120000">
                                      <p:cBhvr>
                                        <p:cTn id="50" dur="100" fill="hold">
                                          <p:stCondLst>
                                            <p:cond delay="0"/>
                                          </p:stCondLst>
                                        </p:cTn>
                                        <p:tgtEl>
                                          <p:spTgt spid="33"/>
                                        </p:tgtEl>
                                        <p:attrNameLst>
                                          <p:attrName>r</p:attrName>
                                        </p:attrNameLst>
                                      </p:cBhvr>
                                    </p:animRot>
                                    <p:animRot by="-240000">
                                      <p:cBhvr>
                                        <p:cTn id="51" dur="200" fill="hold">
                                          <p:stCondLst>
                                            <p:cond delay="200"/>
                                          </p:stCondLst>
                                        </p:cTn>
                                        <p:tgtEl>
                                          <p:spTgt spid="33"/>
                                        </p:tgtEl>
                                        <p:attrNameLst>
                                          <p:attrName>r</p:attrName>
                                        </p:attrNameLst>
                                      </p:cBhvr>
                                    </p:animRot>
                                    <p:animRot by="240000">
                                      <p:cBhvr>
                                        <p:cTn id="52" dur="200" fill="hold">
                                          <p:stCondLst>
                                            <p:cond delay="400"/>
                                          </p:stCondLst>
                                        </p:cTn>
                                        <p:tgtEl>
                                          <p:spTgt spid="33"/>
                                        </p:tgtEl>
                                        <p:attrNameLst>
                                          <p:attrName>r</p:attrName>
                                        </p:attrNameLst>
                                      </p:cBhvr>
                                    </p:animRot>
                                    <p:animRot by="-240000">
                                      <p:cBhvr>
                                        <p:cTn id="53" dur="200" fill="hold">
                                          <p:stCondLst>
                                            <p:cond delay="600"/>
                                          </p:stCondLst>
                                        </p:cTn>
                                        <p:tgtEl>
                                          <p:spTgt spid="33"/>
                                        </p:tgtEl>
                                        <p:attrNameLst>
                                          <p:attrName>r</p:attrName>
                                        </p:attrNameLst>
                                      </p:cBhvr>
                                    </p:animRot>
                                    <p:animRot by="120000">
                                      <p:cBhvr>
                                        <p:cTn id="54" dur="200" fill="hold">
                                          <p:stCondLst>
                                            <p:cond delay="800"/>
                                          </p:stCondLst>
                                        </p:cTn>
                                        <p:tgtEl>
                                          <p:spTgt spid="33"/>
                                        </p:tgtEl>
                                        <p:attrNameLst>
                                          <p:attrName>r</p:attrName>
                                        </p:attrNameLst>
                                      </p:cBhvr>
                                    </p:animRot>
                                  </p:childTnLst>
                                </p:cTn>
                              </p:par>
                              <p:par>
                                <p:cTn id="55" presetID="32" presetClass="emph" presetSubtype="0" repeatCount="indefinite" fill="hold" nodeType="withEffect">
                                  <p:stCondLst>
                                    <p:cond delay="0"/>
                                  </p:stCondLst>
                                  <p:endCondLst>
                                    <p:cond evt="onNext" delay="0">
                                      <p:tgtEl>
                                        <p:sldTgt/>
                                      </p:tgtEl>
                                    </p:cond>
                                  </p:endCondLst>
                                  <p:childTnLst>
                                    <p:animRot by="120000">
                                      <p:cBhvr>
                                        <p:cTn id="56" dur="100" fill="hold">
                                          <p:stCondLst>
                                            <p:cond delay="0"/>
                                          </p:stCondLst>
                                        </p:cTn>
                                        <p:tgtEl>
                                          <p:spTgt spid="31"/>
                                        </p:tgtEl>
                                        <p:attrNameLst>
                                          <p:attrName>r</p:attrName>
                                        </p:attrNameLst>
                                      </p:cBhvr>
                                    </p:animRot>
                                    <p:animRot by="-240000">
                                      <p:cBhvr>
                                        <p:cTn id="57" dur="200" fill="hold">
                                          <p:stCondLst>
                                            <p:cond delay="200"/>
                                          </p:stCondLst>
                                        </p:cTn>
                                        <p:tgtEl>
                                          <p:spTgt spid="31"/>
                                        </p:tgtEl>
                                        <p:attrNameLst>
                                          <p:attrName>r</p:attrName>
                                        </p:attrNameLst>
                                      </p:cBhvr>
                                    </p:animRot>
                                    <p:animRot by="240000">
                                      <p:cBhvr>
                                        <p:cTn id="58" dur="200" fill="hold">
                                          <p:stCondLst>
                                            <p:cond delay="400"/>
                                          </p:stCondLst>
                                        </p:cTn>
                                        <p:tgtEl>
                                          <p:spTgt spid="31"/>
                                        </p:tgtEl>
                                        <p:attrNameLst>
                                          <p:attrName>r</p:attrName>
                                        </p:attrNameLst>
                                      </p:cBhvr>
                                    </p:animRot>
                                    <p:animRot by="-240000">
                                      <p:cBhvr>
                                        <p:cTn id="59" dur="200" fill="hold">
                                          <p:stCondLst>
                                            <p:cond delay="600"/>
                                          </p:stCondLst>
                                        </p:cTn>
                                        <p:tgtEl>
                                          <p:spTgt spid="31"/>
                                        </p:tgtEl>
                                        <p:attrNameLst>
                                          <p:attrName>r</p:attrName>
                                        </p:attrNameLst>
                                      </p:cBhvr>
                                    </p:animRot>
                                    <p:animRot by="120000">
                                      <p:cBhvr>
                                        <p:cTn id="60" dur="200" fill="hold">
                                          <p:stCondLst>
                                            <p:cond delay="800"/>
                                          </p:stCondLst>
                                        </p:cTn>
                                        <p:tgtEl>
                                          <p:spTgt spid="31"/>
                                        </p:tgtEl>
                                        <p:attrNameLst>
                                          <p:attrName>r</p:attrName>
                                        </p:attrNameLst>
                                      </p:cBhvr>
                                    </p:animRot>
                                  </p:childTnLst>
                                </p:cTn>
                              </p:par>
                              <p:par>
                                <p:cTn id="61" presetID="1" presetClass="entr" presetSubtype="0" fill="hold" grpId="0" nodeType="withEffect">
                                  <p:stCondLst>
                                    <p:cond delay="0"/>
                                  </p:stCondLst>
                                  <p:childTnLst>
                                    <p:set>
                                      <p:cBhvr>
                                        <p:cTn id="62" dur="1" fill="hold">
                                          <p:stCondLst>
                                            <p:cond delay="0"/>
                                          </p:stCondLst>
                                        </p:cTn>
                                        <p:tgtEl>
                                          <p:spTgt spid="3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5"/>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6"/>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37"/>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43"/>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5"/>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47"/>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40"/>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42"/>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41"/>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44"/>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46"/>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45"/>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48"/>
                                        </p:tgtEl>
                                        <p:attrNameLst>
                                          <p:attrName>style.visibility</p:attrName>
                                        </p:attrNameLst>
                                      </p:cBhvr>
                                      <p:to>
                                        <p:strVal val="visible"/>
                                      </p:to>
                                    </p:set>
                                  </p:childTnLst>
                                </p:cTn>
                              </p:par>
                              <p:par>
                                <p:cTn id="99" presetID="1" presetClass="entr" presetSubtype="0" fill="hold" nodeType="withEffect">
                                  <p:stCondLst>
                                    <p:cond delay="0"/>
                                  </p:stCondLst>
                                  <p:childTnLst>
                                    <p:set>
                                      <p:cBhvr>
                                        <p:cTn id="10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P spid="19" grpId="0"/>
      <p:bldP spid="23" grpId="0"/>
      <p:bldP spid="32" grpId="0"/>
      <p:bldP spid="32" grpId="1"/>
      <p:bldP spid="33" grpId="0"/>
      <p:bldP spid="33" grpId="1"/>
      <p:bldP spid="34" grpId="0"/>
      <p:bldP spid="36" grpId="0"/>
      <p:bldP spid="40" grpId="0"/>
      <p:bldP spid="41" grpId="0"/>
      <p:bldP spid="42" grpId="0"/>
      <p:bldP spid="43" grpId="0"/>
      <p:bldP spid="44" grpId="0"/>
      <p:bldP spid="45" grpId="0"/>
      <p:bldP spid="46" grpId="0"/>
      <p:bldP spid="47" grpId="0"/>
      <p:bldP spid="4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179512" y="44624"/>
            <a:ext cx="8712968" cy="504056"/>
          </a:xfrm>
          <a:prstGeom prst="rect">
            <a:avLst/>
          </a:prstGeom>
        </p:spPr>
        <p:txBody>
          <a:bodyPr/>
          <a:lstStyle/>
          <a:p>
            <a:pPr algn="ctr">
              <a:defRPr/>
            </a:pPr>
            <a:r>
              <a:rPr lang="en-US" sz="3200" kern="0" dirty="0" smtClean="0">
                <a:solidFill>
                  <a:srgbClr val="009900"/>
                </a:solidFill>
                <a:ea typeface="+mj-ea"/>
                <a:cs typeface="+mj-cs"/>
              </a:rPr>
              <a:t>Authenticated Encryption is CCA-secure </a:t>
            </a:r>
            <a:endParaRPr lang="en-US" sz="3200" kern="0" dirty="0">
              <a:solidFill>
                <a:srgbClr val="009900"/>
              </a:solidFill>
              <a:ea typeface="+mj-ea"/>
              <a:cs typeface="+mj-cs"/>
            </a:endParaRPr>
          </a:p>
        </p:txBody>
      </p:sp>
      <p:sp>
        <p:nvSpPr>
          <p:cNvPr id="103" name="Text Box 7"/>
          <p:cNvSpPr txBox="1">
            <a:spLocks noChangeArrowheads="1"/>
          </p:cNvSpPr>
          <p:nvPr/>
        </p:nvSpPr>
        <p:spPr bwMode="auto">
          <a:xfrm>
            <a:off x="395536" y="1052736"/>
            <a:ext cx="7200800" cy="369332"/>
          </a:xfrm>
          <a:prstGeom prst="rect">
            <a:avLst/>
          </a:prstGeom>
          <a:noFill/>
          <a:ln w="9525">
            <a:solidFill>
              <a:srgbClr val="000000"/>
            </a:solidFill>
            <a:miter lim="800000"/>
            <a:headEnd/>
            <a:tailEnd/>
          </a:ln>
        </p:spPr>
        <p:txBody>
          <a:bodyPr wrap="square">
            <a:spAutoFit/>
          </a:bodyPr>
          <a:lstStyle/>
          <a:p>
            <a:pPr>
              <a:spcBef>
                <a:spcPct val="50000"/>
              </a:spcBef>
            </a:pPr>
            <a:r>
              <a:rPr lang="en-US" dirty="0" smtClean="0">
                <a:solidFill>
                  <a:srgbClr val="0000FF"/>
                </a:solidFill>
                <a:sym typeface="Symbol"/>
              </a:rPr>
              <a:t>Theorem: Every Authenticated Encryption is CCA-secure</a:t>
            </a:r>
            <a:endParaRPr lang="en-US" baseline="-25000" dirty="0" smtClean="0">
              <a:solidFill>
                <a:srgbClr val="0000FF"/>
              </a:solidFill>
            </a:endParaRPr>
          </a:p>
        </p:txBody>
      </p:sp>
      <p:sp>
        <p:nvSpPr>
          <p:cNvPr id="11" name="Text Box 7"/>
          <p:cNvSpPr txBox="1">
            <a:spLocks noChangeArrowheads="1"/>
          </p:cNvSpPr>
          <p:nvPr/>
        </p:nvSpPr>
        <p:spPr bwMode="auto">
          <a:xfrm>
            <a:off x="323528" y="1772816"/>
            <a:ext cx="7200800" cy="369332"/>
          </a:xfrm>
          <a:prstGeom prst="rect">
            <a:avLst/>
          </a:prstGeom>
          <a:noFill/>
          <a:ln w="9525">
            <a:noFill/>
            <a:miter lim="800000"/>
            <a:headEnd/>
            <a:tailEnd/>
          </a:ln>
        </p:spPr>
        <p:txBody>
          <a:bodyPr wrap="square">
            <a:spAutoFit/>
          </a:bodyPr>
          <a:lstStyle/>
          <a:p>
            <a:pPr>
              <a:spcBef>
                <a:spcPct val="50000"/>
              </a:spcBef>
            </a:pPr>
            <a:r>
              <a:rPr lang="en-US" dirty="0" smtClean="0">
                <a:solidFill>
                  <a:srgbClr val="000000"/>
                </a:solidFill>
                <a:sym typeface="Symbol"/>
              </a:rPr>
              <a:t>Proof: </a:t>
            </a:r>
            <a:r>
              <a:rPr lang="en-US" dirty="0" smtClean="0">
                <a:solidFill>
                  <a:srgbClr val="FF0000"/>
                </a:solidFill>
                <a:sym typeface="Symbol"/>
              </a:rPr>
              <a:t>On the board.</a:t>
            </a:r>
            <a:endParaRPr lang="en-US" baseline="-25000" dirty="0" smtClean="0">
              <a:solidFill>
                <a:srgbClr val="FF0000"/>
              </a:solidFill>
            </a:endParaRPr>
          </a:p>
        </p:txBody>
      </p:sp>
    </p:spTree>
    <p:extLst>
      <p:ext uri="{BB962C8B-B14F-4D97-AF65-F5344CB8AC3E}">
        <p14:creationId xmlns:p14="http://schemas.microsoft.com/office/powerpoint/2010/main" val="34435790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animBg="1"/>
      <p:bldP spid="11" grpId="0"/>
      <p:bldP spid="11"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323528" y="-27384"/>
            <a:ext cx="8712968" cy="504056"/>
          </a:xfrm>
          <a:prstGeom prst="rect">
            <a:avLst/>
          </a:prstGeom>
        </p:spPr>
        <p:txBody>
          <a:bodyPr/>
          <a:lstStyle/>
          <a:p>
            <a:pPr algn="ctr">
              <a:defRPr/>
            </a:pPr>
            <a:r>
              <a:rPr lang="en-US" sz="2800" kern="0" dirty="0" smtClean="0">
                <a:solidFill>
                  <a:srgbClr val="009900"/>
                </a:solidFill>
                <a:ea typeface="+mj-ea"/>
                <a:cs typeface="+mj-cs"/>
              </a:rPr>
              <a:t>Authenticated Encryption </a:t>
            </a:r>
            <a:r>
              <a:rPr lang="en-US" sz="2800" kern="0" dirty="0" smtClean="0">
                <a:solidFill>
                  <a:srgbClr val="009900"/>
                </a:solidFill>
                <a:ea typeface="+mj-ea"/>
                <a:cs typeface="+mj-cs"/>
                <a:sym typeface="Symbol"/>
              </a:rPr>
              <a:t> CCA-security</a:t>
            </a:r>
            <a:endParaRPr lang="en-US" sz="2800" kern="0" dirty="0">
              <a:solidFill>
                <a:srgbClr val="009900"/>
              </a:solidFill>
              <a:ea typeface="+mj-ea"/>
              <a:cs typeface="+mj-cs"/>
            </a:endParaRPr>
          </a:p>
        </p:txBody>
      </p:sp>
      <p:sp>
        <p:nvSpPr>
          <p:cNvPr id="10" name="Text Box 7"/>
          <p:cNvSpPr txBox="1">
            <a:spLocks noChangeArrowheads="1"/>
          </p:cNvSpPr>
          <p:nvPr/>
        </p:nvSpPr>
        <p:spPr bwMode="auto">
          <a:xfrm>
            <a:off x="35496" y="548680"/>
            <a:ext cx="8856984" cy="523220"/>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400" dirty="0" smtClean="0">
                <a:sym typeface="Symbol"/>
              </a:rPr>
              <a:t>For simplicity and without loss of generality, we assume that the </a:t>
            </a:r>
            <a:r>
              <a:rPr lang="en-US" sz="1400" dirty="0" smtClean="0">
                <a:solidFill>
                  <a:srgbClr val="0000FF"/>
                </a:solidFill>
                <a:sym typeface="Symbol"/>
              </a:rPr>
              <a:t>attacker queries decryption oracle for </a:t>
            </a:r>
            <a:r>
              <a:rPr lang="en-US" sz="1400" dirty="0" err="1" smtClean="0">
                <a:solidFill>
                  <a:srgbClr val="0000FF"/>
                </a:solidFill>
                <a:sym typeface="Symbol"/>
              </a:rPr>
              <a:t>ciphertexts</a:t>
            </a:r>
            <a:r>
              <a:rPr lang="en-US" sz="1400" dirty="0" smtClean="0">
                <a:solidFill>
                  <a:srgbClr val="0000FF"/>
                </a:solidFill>
                <a:sym typeface="Symbol"/>
              </a:rPr>
              <a:t> not returned by the encryption oracle</a:t>
            </a:r>
            <a:endParaRPr lang="en-US" sz="1400" baseline="-25000" dirty="0" smtClean="0">
              <a:solidFill>
                <a:srgbClr val="0000FF"/>
              </a:solidFill>
            </a:endParaRPr>
          </a:p>
        </p:txBody>
      </p:sp>
      <p:sp>
        <p:nvSpPr>
          <p:cNvPr id="59" name="Text Box 7"/>
          <p:cNvSpPr txBox="1">
            <a:spLocks noChangeArrowheads="1"/>
          </p:cNvSpPr>
          <p:nvPr/>
        </p:nvSpPr>
        <p:spPr bwMode="auto">
          <a:xfrm>
            <a:off x="323528" y="1124744"/>
            <a:ext cx="8856984" cy="30777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400" dirty="0" smtClean="0">
                <a:sym typeface="Symbol"/>
              </a:rPr>
              <a:t>Decryption oracle will return plaintexts which attacker already knows for such queries</a:t>
            </a:r>
            <a:endParaRPr lang="en-US" sz="1400" baseline="-25000" dirty="0" smtClean="0">
              <a:solidFill>
                <a:srgbClr val="FF0000"/>
              </a:solidFill>
            </a:endParaRPr>
          </a:p>
        </p:txBody>
      </p:sp>
      <p:grpSp>
        <p:nvGrpSpPr>
          <p:cNvPr id="103" name="Group 102"/>
          <p:cNvGrpSpPr/>
          <p:nvPr/>
        </p:nvGrpSpPr>
        <p:grpSpPr>
          <a:xfrm>
            <a:off x="35496" y="1609055"/>
            <a:ext cx="4248472" cy="2179985"/>
            <a:chOff x="107504" y="1753071"/>
            <a:chExt cx="4248472" cy="2179985"/>
          </a:xfrm>
        </p:grpSpPr>
        <p:grpSp>
          <p:nvGrpSpPr>
            <p:cNvPr id="49" name="Group 48"/>
            <p:cNvGrpSpPr/>
            <p:nvPr/>
          </p:nvGrpSpPr>
          <p:grpSpPr>
            <a:xfrm>
              <a:off x="107504" y="1753071"/>
              <a:ext cx="4248472" cy="2179985"/>
              <a:chOff x="35496" y="1628800"/>
              <a:chExt cx="4248472" cy="2179985"/>
            </a:xfrm>
          </p:grpSpPr>
          <p:sp>
            <p:nvSpPr>
              <p:cNvPr id="54" name="Rectangle 53"/>
              <p:cNvSpPr/>
              <p:nvPr/>
            </p:nvSpPr>
            <p:spPr>
              <a:xfrm>
                <a:off x="35496" y="1628800"/>
                <a:ext cx="4248472" cy="217998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2" name="Straight Connector 61"/>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3"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72" name="Straight Connector 71"/>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3"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75"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78"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79"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81"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0</a:t>
              </a:r>
              <a:r>
                <a:rPr lang="en-US" sz="1400" b="1" dirty="0" smtClean="0">
                  <a:solidFill>
                    <a:srgbClr val="0000FF"/>
                  </a:solidFill>
                  <a:sym typeface="Symbol"/>
                </a:rPr>
                <a:t>)</a:t>
              </a:r>
              <a:endParaRPr lang="en-US" sz="1400" b="1" dirty="0" smtClean="0">
                <a:solidFill>
                  <a:srgbClr val="0000FF"/>
                </a:solidFill>
              </a:endParaRPr>
            </a:p>
          </p:txBody>
        </p:sp>
        <p:sp>
          <p:nvSpPr>
            <p:cNvPr id="8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8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86"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87"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91" name="Straight Connector 90"/>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01"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02"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125" name="Group 124"/>
          <p:cNvGrpSpPr/>
          <p:nvPr/>
        </p:nvGrpSpPr>
        <p:grpSpPr>
          <a:xfrm>
            <a:off x="4860032" y="1609055"/>
            <a:ext cx="4248472" cy="2179985"/>
            <a:chOff x="107504" y="1753071"/>
            <a:chExt cx="4248472" cy="2179985"/>
          </a:xfrm>
        </p:grpSpPr>
        <p:grpSp>
          <p:nvGrpSpPr>
            <p:cNvPr id="126" name="Group 48"/>
            <p:cNvGrpSpPr/>
            <p:nvPr/>
          </p:nvGrpSpPr>
          <p:grpSpPr>
            <a:xfrm>
              <a:off x="107504" y="1753071"/>
              <a:ext cx="4248472" cy="2179985"/>
              <a:chOff x="35496" y="1628800"/>
              <a:chExt cx="4248472" cy="2179985"/>
            </a:xfrm>
          </p:grpSpPr>
          <p:sp>
            <p:nvSpPr>
              <p:cNvPr id="140" name="Rectangle 139"/>
              <p:cNvSpPr/>
              <p:nvPr/>
            </p:nvSpPr>
            <p:spPr>
              <a:xfrm>
                <a:off x="35496" y="1628800"/>
                <a:ext cx="4248472" cy="217998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1" name="Straight Connector 140"/>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2"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127" name="Straight Connector 126"/>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8"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129"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130"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131"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132"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1</a:t>
              </a:r>
              <a:r>
                <a:rPr lang="en-US" sz="1400" b="1" dirty="0" smtClean="0">
                  <a:solidFill>
                    <a:srgbClr val="0000FF"/>
                  </a:solidFill>
                  <a:sym typeface="Symbol"/>
                </a:rPr>
                <a:t>)</a:t>
              </a:r>
              <a:endParaRPr lang="en-US" sz="1400" b="1" dirty="0" smtClean="0">
                <a:solidFill>
                  <a:srgbClr val="0000FF"/>
                </a:solidFill>
              </a:endParaRPr>
            </a:p>
          </p:txBody>
        </p:sp>
        <p:sp>
          <p:nvSpPr>
            <p:cNvPr id="13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13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135"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136"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137" name="Straight Connector 136"/>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38"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39"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143" name="Group 142"/>
          <p:cNvGrpSpPr/>
          <p:nvPr/>
        </p:nvGrpSpPr>
        <p:grpSpPr>
          <a:xfrm>
            <a:off x="4440560" y="2433081"/>
            <a:ext cx="419472" cy="544126"/>
            <a:chOff x="3576464" y="5157192"/>
            <a:chExt cx="419472" cy="544126"/>
          </a:xfrm>
        </p:grpSpPr>
        <p:sp>
          <p:nvSpPr>
            <p:cNvPr id="144"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145"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grpSp>
        <p:nvGrpSpPr>
          <p:cNvPr id="146" name="Group 145"/>
          <p:cNvGrpSpPr/>
          <p:nvPr/>
        </p:nvGrpSpPr>
        <p:grpSpPr>
          <a:xfrm>
            <a:off x="179512" y="3212976"/>
            <a:ext cx="732856" cy="576064"/>
            <a:chOff x="310752" y="3140968"/>
            <a:chExt cx="732856" cy="576064"/>
          </a:xfrm>
        </p:grpSpPr>
        <p:cxnSp>
          <p:nvCxnSpPr>
            <p:cNvPr id="147" name="Straight Arrow Connector 146"/>
            <p:cNvCxnSpPr/>
            <p:nvPr/>
          </p:nvCxnSpPr>
          <p:spPr>
            <a:xfrm>
              <a:off x="612775" y="3140968"/>
              <a:ext cx="0" cy="28803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8" name="Text Box 7"/>
            <p:cNvSpPr txBox="1">
              <a:spLocks noChangeArrowheads="1"/>
            </p:cNvSpPr>
            <p:nvPr/>
          </p:nvSpPr>
          <p:spPr bwMode="auto">
            <a:xfrm>
              <a:off x="310752" y="3409255"/>
              <a:ext cx="73285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a:t>b</a:t>
              </a:r>
              <a:r>
                <a:rPr lang="en-US" sz="1400" dirty="0" smtClean="0"/>
                <a:t>’ = 1</a:t>
              </a:r>
              <a:endParaRPr lang="en-US" sz="1400" dirty="0" smtClean="0">
                <a:solidFill>
                  <a:srgbClr val="0000FF"/>
                </a:solidFill>
              </a:endParaRPr>
            </a:p>
          </p:txBody>
        </p:sp>
      </p:grpSp>
      <p:grpSp>
        <p:nvGrpSpPr>
          <p:cNvPr id="149" name="Group 148"/>
          <p:cNvGrpSpPr/>
          <p:nvPr/>
        </p:nvGrpSpPr>
        <p:grpSpPr>
          <a:xfrm>
            <a:off x="5063280" y="3212976"/>
            <a:ext cx="732856" cy="576064"/>
            <a:chOff x="310752" y="3140968"/>
            <a:chExt cx="732856" cy="576064"/>
          </a:xfrm>
        </p:grpSpPr>
        <p:cxnSp>
          <p:nvCxnSpPr>
            <p:cNvPr id="150" name="Straight Arrow Connector 149"/>
            <p:cNvCxnSpPr/>
            <p:nvPr/>
          </p:nvCxnSpPr>
          <p:spPr>
            <a:xfrm>
              <a:off x="612775" y="3140968"/>
              <a:ext cx="0" cy="28803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1" name="Text Box 7"/>
            <p:cNvSpPr txBox="1">
              <a:spLocks noChangeArrowheads="1"/>
            </p:cNvSpPr>
            <p:nvPr/>
          </p:nvSpPr>
          <p:spPr bwMode="auto">
            <a:xfrm>
              <a:off x="310752" y="3409255"/>
              <a:ext cx="73285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a:t>b</a:t>
              </a:r>
              <a:r>
                <a:rPr lang="en-US" sz="1400" dirty="0" smtClean="0"/>
                <a:t>’ = 1</a:t>
              </a:r>
              <a:endParaRPr lang="en-US" sz="1400" dirty="0" smtClean="0">
                <a:solidFill>
                  <a:srgbClr val="0000FF"/>
                </a:solidFill>
              </a:endParaRPr>
            </a:p>
          </p:txBody>
        </p:sp>
      </p:grpSp>
    </p:spTree>
    <p:extLst>
      <p:ext uri="{BB962C8B-B14F-4D97-AF65-F5344CB8AC3E}">
        <p14:creationId xmlns:p14="http://schemas.microsoft.com/office/powerpoint/2010/main" val="41206282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5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323528" y="-27384"/>
            <a:ext cx="8712968" cy="504056"/>
          </a:xfrm>
          <a:prstGeom prst="rect">
            <a:avLst/>
          </a:prstGeom>
        </p:spPr>
        <p:txBody>
          <a:bodyPr/>
          <a:lstStyle/>
          <a:p>
            <a:pPr algn="ctr">
              <a:defRPr/>
            </a:pPr>
            <a:r>
              <a:rPr lang="en-US" sz="2800" kern="0" dirty="0" smtClean="0">
                <a:solidFill>
                  <a:srgbClr val="009900"/>
                </a:solidFill>
                <a:ea typeface="+mj-ea"/>
                <a:cs typeface="+mj-cs"/>
              </a:rPr>
              <a:t>Authenticated Encryption </a:t>
            </a:r>
            <a:r>
              <a:rPr lang="en-US" sz="2800" kern="0" dirty="0" smtClean="0">
                <a:solidFill>
                  <a:srgbClr val="009900"/>
                </a:solidFill>
                <a:ea typeface="+mj-ea"/>
                <a:cs typeface="+mj-cs"/>
                <a:sym typeface="Symbol"/>
              </a:rPr>
              <a:t> CCA-security</a:t>
            </a:r>
            <a:endParaRPr lang="en-US" sz="2800" kern="0" dirty="0">
              <a:solidFill>
                <a:srgbClr val="009900"/>
              </a:solidFill>
              <a:ea typeface="+mj-ea"/>
              <a:cs typeface="+mj-cs"/>
            </a:endParaRPr>
          </a:p>
        </p:txBody>
      </p:sp>
      <p:sp>
        <p:nvSpPr>
          <p:cNvPr id="10" name="Text Box 7"/>
          <p:cNvSpPr txBox="1">
            <a:spLocks noChangeArrowheads="1"/>
          </p:cNvSpPr>
          <p:nvPr/>
        </p:nvSpPr>
        <p:spPr bwMode="auto">
          <a:xfrm>
            <a:off x="35496" y="548680"/>
            <a:ext cx="8856984" cy="523220"/>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400" dirty="0" smtClean="0">
                <a:sym typeface="Symbol"/>
              </a:rPr>
              <a:t>For simplicity and without loss of generality, we assume that the </a:t>
            </a:r>
            <a:r>
              <a:rPr lang="en-US" sz="1400" dirty="0" smtClean="0">
                <a:solidFill>
                  <a:srgbClr val="0000FF"/>
                </a:solidFill>
                <a:sym typeface="Symbol"/>
              </a:rPr>
              <a:t>attacker queries decryption oracle for </a:t>
            </a:r>
            <a:r>
              <a:rPr lang="en-US" sz="1400" dirty="0" err="1" smtClean="0">
                <a:solidFill>
                  <a:srgbClr val="0000FF"/>
                </a:solidFill>
                <a:sym typeface="Symbol"/>
              </a:rPr>
              <a:t>ciphertexts</a:t>
            </a:r>
            <a:r>
              <a:rPr lang="en-US" sz="1400" dirty="0" smtClean="0">
                <a:solidFill>
                  <a:srgbClr val="0000FF"/>
                </a:solidFill>
                <a:sym typeface="Symbol"/>
              </a:rPr>
              <a:t> not returned by the encryption oracle</a:t>
            </a:r>
            <a:endParaRPr lang="en-US" sz="1400" baseline="-25000" dirty="0" smtClean="0">
              <a:solidFill>
                <a:srgbClr val="0000FF"/>
              </a:solidFill>
            </a:endParaRPr>
          </a:p>
        </p:txBody>
      </p:sp>
      <p:sp>
        <p:nvSpPr>
          <p:cNvPr id="59" name="Text Box 7"/>
          <p:cNvSpPr txBox="1">
            <a:spLocks noChangeArrowheads="1"/>
          </p:cNvSpPr>
          <p:nvPr/>
        </p:nvSpPr>
        <p:spPr bwMode="auto">
          <a:xfrm>
            <a:off x="323528" y="1124744"/>
            <a:ext cx="8856984" cy="30777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400" dirty="0" smtClean="0">
                <a:sym typeface="Symbol"/>
              </a:rPr>
              <a:t>Decryption oracle will return plaintexts which attacker already knows for such queries</a:t>
            </a:r>
            <a:endParaRPr lang="en-US" sz="1400" baseline="-25000" dirty="0" smtClean="0">
              <a:solidFill>
                <a:srgbClr val="FF0000"/>
              </a:solidFill>
            </a:endParaRPr>
          </a:p>
        </p:txBody>
      </p:sp>
      <p:grpSp>
        <p:nvGrpSpPr>
          <p:cNvPr id="2" name="Group 102"/>
          <p:cNvGrpSpPr/>
          <p:nvPr/>
        </p:nvGrpSpPr>
        <p:grpSpPr>
          <a:xfrm>
            <a:off x="35496" y="1609055"/>
            <a:ext cx="4248472" cy="2179985"/>
            <a:chOff x="107504" y="1753071"/>
            <a:chExt cx="4248472" cy="2179985"/>
          </a:xfrm>
        </p:grpSpPr>
        <p:grpSp>
          <p:nvGrpSpPr>
            <p:cNvPr id="3" name="Group 48"/>
            <p:cNvGrpSpPr/>
            <p:nvPr/>
          </p:nvGrpSpPr>
          <p:grpSpPr>
            <a:xfrm>
              <a:off x="107504" y="1753071"/>
              <a:ext cx="4248472" cy="2179985"/>
              <a:chOff x="35496" y="1628800"/>
              <a:chExt cx="4248472" cy="2179985"/>
            </a:xfrm>
          </p:grpSpPr>
          <p:sp>
            <p:nvSpPr>
              <p:cNvPr id="54" name="Rectangle 53"/>
              <p:cNvSpPr/>
              <p:nvPr/>
            </p:nvSpPr>
            <p:spPr>
              <a:xfrm>
                <a:off x="35496" y="1628800"/>
                <a:ext cx="4248472" cy="217998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2" name="Straight Connector 61"/>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3"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72" name="Straight Connector 71"/>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3"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75"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78"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79"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81"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0</a:t>
              </a:r>
              <a:r>
                <a:rPr lang="en-US" sz="1400" b="1" dirty="0" smtClean="0">
                  <a:solidFill>
                    <a:srgbClr val="0000FF"/>
                  </a:solidFill>
                  <a:sym typeface="Symbol"/>
                </a:rPr>
                <a:t>)</a:t>
              </a:r>
              <a:endParaRPr lang="en-US" sz="1400" b="1" dirty="0" smtClean="0">
                <a:solidFill>
                  <a:srgbClr val="0000FF"/>
                </a:solidFill>
              </a:endParaRPr>
            </a:p>
          </p:txBody>
        </p:sp>
        <p:sp>
          <p:nvSpPr>
            <p:cNvPr id="8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8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86"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87"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91" name="Straight Connector 90"/>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01"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02"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4" name="Group 124"/>
          <p:cNvGrpSpPr/>
          <p:nvPr/>
        </p:nvGrpSpPr>
        <p:grpSpPr>
          <a:xfrm>
            <a:off x="4860032" y="1609055"/>
            <a:ext cx="4248472" cy="2179985"/>
            <a:chOff x="107504" y="1753071"/>
            <a:chExt cx="4248472" cy="2179985"/>
          </a:xfrm>
        </p:grpSpPr>
        <p:grpSp>
          <p:nvGrpSpPr>
            <p:cNvPr id="5" name="Group 48"/>
            <p:cNvGrpSpPr/>
            <p:nvPr/>
          </p:nvGrpSpPr>
          <p:grpSpPr>
            <a:xfrm>
              <a:off x="107504" y="1753071"/>
              <a:ext cx="4248472" cy="2179985"/>
              <a:chOff x="35496" y="1628800"/>
              <a:chExt cx="4248472" cy="2179985"/>
            </a:xfrm>
          </p:grpSpPr>
          <p:sp>
            <p:nvSpPr>
              <p:cNvPr id="140" name="Rectangle 139"/>
              <p:cNvSpPr/>
              <p:nvPr/>
            </p:nvSpPr>
            <p:spPr>
              <a:xfrm>
                <a:off x="35496" y="1628800"/>
                <a:ext cx="4248472" cy="217998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1" name="Straight Connector 140"/>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2"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127" name="Straight Connector 126"/>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8"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129"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130"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131"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132"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1</a:t>
              </a:r>
              <a:r>
                <a:rPr lang="en-US" sz="1400" b="1" dirty="0" smtClean="0">
                  <a:solidFill>
                    <a:srgbClr val="0000FF"/>
                  </a:solidFill>
                  <a:sym typeface="Symbol"/>
                </a:rPr>
                <a:t>)</a:t>
              </a:r>
              <a:endParaRPr lang="en-US" sz="1400" b="1" dirty="0" smtClean="0">
                <a:solidFill>
                  <a:srgbClr val="0000FF"/>
                </a:solidFill>
              </a:endParaRPr>
            </a:p>
          </p:txBody>
        </p:sp>
        <p:sp>
          <p:nvSpPr>
            <p:cNvPr id="13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13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135"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136"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137" name="Straight Connector 136"/>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38"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39"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51" name="Group 48"/>
          <p:cNvGrpSpPr/>
          <p:nvPr/>
        </p:nvGrpSpPr>
        <p:grpSpPr>
          <a:xfrm>
            <a:off x="35496" y="4077072"/>
            <a:ext cx="4248472" cy="2179985"/>
            <a:chOff x="35496" y="1628800"/>
            <a:chExt cx="4248472" cy="2179985"/>
          </a:xfrm>
        </p:grpSpPr>
        <p:sp>
          <p:nvSpPr>
            <p:cNvPr id="69" name="Rectangle 68"/>
            <p:cNvSpPr/>
            <p:nvPr/>
          </p:nvSpPr>
          <p:spPr>
            <a:xfrm>
              <a:off x="35496" y="1628800"/>
              <a:ext cx="4248472" cy="217998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0" name="Straight Connector 69"/>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1"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52" name="Straight Connector 51"/>
          <p:cNvCxnSpPr/>
          <p:nvPr/>
        </p:nvCxnSpPr>
        <p:spPr>
          <a:xfrm>
            <a:off x="971600" y="4456857"/>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3" name="Text Box 7"/>
          <p:cNvSpPr txBox="1">
            <a:spLocks noChangeArrowheads="1"/>
          </p:cNvSpPr>
          <p:nvPr/>
        </p:nvSpPr>
        <p:spPr bwMode="auto">
          <a:xfrm>
            <a:off x="1030832" y="4168825"/>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55" name="Text Box 7"/>
          <p:cNvSpPr txBox="1">
            <a:spLocks noChangeArrowheads="1"/>
          </p:cNvSpPr>
          <p:nvPr/>
        </p:nvSpPr>
        <p:spPr bwMode="auto">
          <a:xfrm>
            <a:off x="1030832" y="4437112"/>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56" name="Text Box 7"/>
          <p:cNvSpPr txBox="1">
            <a:spLocks noChangeArrowheads="1"/>
          </p:cNvSpPr>
          <p:nvPr/>
        </p:nvSpPr>
        <p:spPr bwMode="auto">
          <a:xfrm>
            <a:off x="2051720" y="4168825"/>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57" name="Text Box 7"/>
          <p:cNvSpPr txBox="1">
            <a:spLocks noChangeArrowheads="1"/>
          </p:cNvSpPr>
          <p:nvPr/>
        </p:nvSpPr>
        <p:spPr bwMode="auto">
          <a:xfrm>
            <a:off x="2038944" y="4437112"/>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58" name="Text Box 7"/>
          <p:cNvSpPr txBox="1">
            <a:spLocks noChangeArrowheads="1"/>
          </p:cNvSpPr>
          <p:nvPr/>
        </p:nvSpPr>
        <p:spPr bwMode="auto">
          <a:xfrm>
            <a:off x="1403648" y="5104929"/>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0</a:t>
            </a:r>
            <a:r>
              <a:rPr lang="en-US" sz="1400" b="1" dirty="0" smtClean="0">
                <a:solidFill>
                  <a:srgbClr val="0000FF"/>
                </a:solidFill>
                <a:sym typeface="Symbol"/>
              </a:rPr>
              <a:t>)</a:t>
            </a:r>
            <a:endParaRPr lang="en-US" sz="1400" b="1" dirty="0" smtClean="0">
              <a:solidFill>
                <a:srgbClr val="0000FF"/>
              </a:solidFill>
            </a:endParaRPr>
          </a:p>
        </p:txBody>
      </p:sp>
      <p:sp>
        <p:nvSpPr>
          <p:cNvPr id="60" name="Text Box 7"/>
          <p:cNvSpPr txBox="1">
            <a:spLocks noChangeArrowheads="1"/>
          </p:cNvSpPr>
          <p:nvPr/>
        </p:nvSpPr>
        <p:spPr bwMode="auto">
          <a:xfrm>
            <a:off x="1030832" y="5608985"/>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61" name="Text Box 7"/>
          <p:cNvSpPr txBox="1">
            <a:spLocks noChangeArrowheads="1"/>
          </p:cNvSpPr>
          <p:nvPr/>
        </p:nvSpPr>
        <p:spPr bwMode="auto">
          <a:xfrm>
            <a:off x="1030832" y="5877272"/>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64" name="Text Box 7"/>
          <p:cNvSpPr txBox="1">
            <a:spLocks noChangeArrowheads="1"/>
          </p:cNvSpPr>
          <p:nvPr/>
        </p:nvSpPr>
        <p:spPr bwMode="auto">
          <a:xfrm>
            <a:off x="2051720" y="5608985"/>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65" name="Text Box 7"/>
          <p:cNvSpPr txBox="1">
            <a:spLocks noChangeArrowheads="1"/>
          </p:cNvSpPr>
          <p:nvPr/>
        </p:nvSpPr>
        <p:spPr bwMode="auto">
          <a:xfrm>
            <a:off x="1979712" y="5877272"/>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66" name="Straight Connector 65"/>
          <p:cNvCxnSpPr/>
          <p:nvPr/>
        </p:nvCxnSpPr>
        <p:spPr>
          <a:xfrm>
            <a:off x="971600" y="5897017"/>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67" name="Picture 2"/>
          <p:cNvPicPr>
            <a:picLocks noChangeAspect="1" noChangeArrowheads="1"/>
          </p:cNvPicPr>
          <p:nvPr/>
        </p:nvPicPr>
        <p:blipFill>
          <a:blip r:embed="rId3" cstate="print"/>
          <a:srcRect/>
          <a:stretch>
            <a:fillRect/>
          </a:stretch>
        </p:blipFill>
        <p:spPr bwMode="auto">
          <a:xfrm>
            <a:off x="3261219" y="4663009"/>
            <a:ext cx="950741" cy="936104"/>
          </a:xfrm>
          <a:prstGeom prst="rect">
            <a:avLst/>
          </a:prstGeom>
          <a:noFill/>
          <a:ln w="9525">
            <a:noFill/>
            <a:miter lim="800000"/>
            <a:headEnd/>
            <a:tailEnd/>
          </a:ln>
        </p:spPr>
      </p:pic>
      <p:pic>
        <p:nvPicPr>
          <p:cNvPr id="68" name="Picture 3"/>
          <p:cNvPicPr>
            <a:picLocks noChangeAspect="1" noChangeArrowheads="1"/>
          </p:cNvPicPr>
          <p:nvPr/>
        </p:nvPicPr>
        <p:blipFill>
          <a:blip r:embed="rId4" cstate="print"/>
          <a:srcRect/>
          <a:stretch>
            <a:fillRect/>
          </a:stretch>
        </p:blipFill>
        <p:spPr bwMode="auto">
          <a:xfrm>
            <a:off x="107504" y="4735017"/>
            <a:ext cx="864096" cy="873968"/>
          </a:xfrm>
          <a:prstGeom prst="rect">
            <a:avLst/>
          </a:prstGeom>
          <a:noFill/>
          <a:ln w="9525">
            <a:noFill/>
            <a:miter lim="800000"/>
            <a:headEnd/>
            <a:tailEnd/>
          </a:ln>
        </p:spPr>
      </p:pic>
      <p:sp>
        <p:nvSpPr>
          <p:cNvPr id="74" name="Text Box 7"/>
          <p:cNvSpPr txBox="1">
            <a:spLocks noChangeArrowheads="1"/>
          </p:cNvSpPr>
          <p:nvPr/>
        </p:nvSpPr>
        <p:spPr bwMode="auto">
          <a:xfrm>
            <a:off x="2182960" y="4437112"/>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sym typeface="Symbol"/>
              </a:rPr>
              <a:t></a:t>
            </a:r>
            <a:r>
              <a:rPr lang="en-US" sz="1400" dirty="0" smtClean="0">
                <a:solidFill>
                  <a:srgbClr val="FF0000"/>
                </a:solidFill>
              </a:rPr>
              <a:t>, …, </a:t>
            </a:r>
            <a:r>
              <a:rPr lang="en-US" sz="1400" dirty="0" smtClean="0">
                <a:solidFill>
                  <a:srgbClr val="FF0000"/>
                </a:solidFill>
                <a:sym typeface="Symbol"/>
              </a:rPr>
              <a:t></a:t>
            </a:r>
            <a:endParaRPr lang="en-US" baseline="-25000" dirty="0" smtClean="0">
              <a:solidFill>
                <a:srgbClr val="FF0000"/>
              </a:solidFill>
            </a:endParaRPr>
          </a:p>
        </p:txBody>
      </p:sp>
      <p:sp>
        <p:nvSpPr>
          <p:cNvPr id="77" name="Text Box 7"/>
          <p:cNvSpPr txBox="1">
            <a:spLocks noChangeArrowheads="1"/>
          </p:cNvSpPr>
          <p:nvPr/>
        </p:nvSpPr>
        <p:spPr bwMode="auto">
          <a:xfrm>
            <a:off x="2326976" y="5857527"/>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ym typeface="Symbol"/>
              </a:rPr>
              <a:t></a:t>
            </a:r>
            <a:r>
              <a:rPr lang="en-US" sz="1400" dirty="0" smtClean="0"/>
              <a:t>, …, </a:t>
            </a:r>
            <a:r>
              <a:rPr lang="en-US" sz="1400" dirty="0" smtClean="0">
                <a:sym typeface="Symbol"/>
              </a:rPr>
              <a:t></a:t>
            </a:r>
            <a:endParaRPr lang="en-US" baseline="-25000" dirty="0" smtClean="0"/>
          </a:p>
        </p:txBody>
      </p:sp>
      <p:grpSp>
        <p:nvGrpSpPr>
          <p:cNvPr id="80" name="Group 79"/>
          <p:cNvGrpSpPr/>
          <p:nvPr/>
        </p:nvGrpSpPr>
        <p:grpSpPr>
          <a:xfrm>
            <a:off x="1979712" y="3748970"/>
            <a:ext cx="419472" cy="544126"/>
            <a:chOff x="3576464" y="5157192"/>
            <a:chExt cx="419472" cy="544126"/>
          </a:xfrm>
        </p:grpSpPr>
        <p:sp>
          <p:nvSpPr>
            <p:cNvPr id="82"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85"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grpSp>
        <p:nvGrpSpPr>
          <p:cNvPr id="88" name="Group 87"/>
          <p:cNvGrpSpPr/>
          <p:nvPr/>
        </p:nvGrpSpPr>
        <p:grpSpPr>
          <a:xfrm>
            <a:off x="179512" y="3212976"/>
            <a:ext cx="732856" cy="576064"/>
            <a:chOff x="310752" y="3140968"/>
            <a:chExt cx="732856" cy="576064"/>
          </a:xfrm>
        </p:grpSpPr>
        <p:cxnSp>
          <p:nvCxnSpPr>
            <p:cNvPr id="89" name="Straight Arrow Connector 88"/>
            <p:cNvCxnSpPr/>
            <p:nvPr/>
          </p:nvCxnSpPr>
          <p:spPr>
            <a:xfrm>
              <a:off x="612775" y="3140968"/>
              <a:ext cx="0" cy="28803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0" name="Text Box 7"/>
            <p:cNvSpPr txBox="1">
              <a:spLocks noChangeArrowheads="1"/>
            </p:cNvSpPr>
            <p:nvPr/>
          </p:nvSpPr>
          <p:spPr bwMode="auto">
            <a:xfrm>
              <a:off x="310752" y="3409255"/>
              <a:ext cx="73285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a:t>b</a:t>
              </a:r>
              <a:r>
                <a:rPr lang="en-US" sz="1400" dirty="0" smtClean="0"/>
                <a:t>’ = 1</a:t>
              </a:r>
              <a:endParaRPr lang="en-US" sz="1400" dirty="0" smtClean="0">
                <a:solidFill>
                  <a:srgbClr val="0000FF"/>
                </a:solidFill>
              </a:endParaRPr>
            </a:p>
          </p:txBody>
        </p:sp>
      </p:grpSp>
      <p:grpSp>
        <p:nvGrpSpPr>
          <p:cNvPr id="92" name="Group 91"/>
          <p:cNvGrpSpPr/>
          <p:nvPr/>
        </p:nvGrpSpPr>
        <p:grpSpPr>
          <a:xfrm>
            <a:off x="107504" y="5661248"/>
            <a:ext cx="732856" cy="576064"/>
            <a:chOff x="310752" y="3140968"/>
            <a:chExt cx="732856" cy="576064"/>
          </a:xfrm>
        </p:grpSpPr>
        <p:cxnSp>
          <p:nvCxnSpPr>
            <p:cNvPr id="93" name="Straight Arrow Connector 92"/>
            <p:cNvCxnSpPr/>
            <p:nvPr/>
          </p:nvCxnSpPr>
          <p:spPr>
            <a:xfrm>
              <a:off x="612775" y="3140968"/>
              <a:ext cx="0" cy="28803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4" name="Text Box 7"/>
            <p:cNvSpPr txBox="1">
              <a:spLocks noChangeArrowheads="1"/>
            </p:cNvSpPr>
            <p:nvPr/>
          </p:nvSpPr>
          <p:spPr bwMode="auto">
            <a:xfrm>
              <a:off x="310752" y="3409255"/>
              <a:ext cx="73285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a:t>b</a:t>
              </a:r>
              <a:r>
                <a:rPr lang="en-US" sz="1400" dirty="0" smtClean="0"/>
                <a:t>’ = 1</a:t>
              </a:r>
              <a:endParaRPr lang="en-US" sz="1400" dirty="0" smtClean="0">
                <a:solidFill>
                  <a:srgbClr val="0000FF"/>
                </a:solidFill>
              </a:endParaRPr>
            </a:p>
          </p:txBody>
        </p:sp>
      </p:grpSp>
      <p:sp>
        <p:nvSpPr>
          <p:cNvPr id="95" name="Text Box 7"/>
          <p:cNvSpPr txBox="1">
            <a:spLocks noChangeArrowheads="1"/>
          </p:cNvSpPr>
          <p:nvPr/>
        </p:nvSpPr>
        <p:spPr bwMode="auto">
          <a:xfrm>
            <a:off x="4427984" y="4077072"/>
            <a:ext cx="4536504" cy="30777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400" dirty="0" smtClean="0">
                <a:sym typeface="Symbol"/>
              </a:rPr>
              <a:t>Since the encryption scheme is authenticated</a:t>
            </a:r>
            <a:endParaRPr lang="en-US" sz="1400" baseline="-25000" dirty="0" smtClean="0">
              <a:solidFill>
                <a:srgbClr val="0000FF"/>
              </a:solidFill>
            </a:endParaRPr>
          </a:p>
        </p:txBody>
      </p:sp>
      <p:sp>
        <p:nvSpPr>
          <p:cNvPr id="96" name="Text Box 7"/>
          <p:cNvSpPr txBox="1">
            <a:spLocks noChangeArrowheads="1"/>
          </p:cNvSpPr>
          <p:nvPr/>
        </p:nvSpPr>
        <p:spPr bwMode="auto">
          <a:xfrm>
            <a:off x="4644008" y="4489375"/>
            <a:ext cx="4536504" cy="738664"/>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400" dirty="0" smtClean="0">
                <a:sym typeface="Symbol"/>
              </a:rPr>
              <a:t>The attacker </a:t>
            </a:r>
            <a:r>
              <a:rPr lang="en-US" sz="1400" dirty="0" smtClean="0">
                <a:solidFill>
                  <a:srgbClr val="FF0000"/>
                </a:solidFill>
                <a:sym typeface="Symbol"/>
              </a:rPr>
              <a:t>cannot create a “new” </a:t>
            </a:r>
            <a:r>
              <a:rPr lang="en-US" sz="1400" dirty="0" err="1" smtClean="0">
                <a:solidFill>
                  <a:srgbClr val="FF0000"/>
                </a:solidFill>
                <a:sym typeface="Symbol"/>
              </a:rPr>
              <a:t>ciphertext</a:t>
            </a:r>
            <a:r>
              <a:rPr lang="en-US" sz="1400" dirty="0" smtClean="0">
                <a:solidFill>
                  <a:srgbClr val="FF0000"/>
                </a:solidFill>
                <a:sym typeface="Symbol"/>
              </a:rPr>
              <a:t> </a:t>
            </a:r>
            <a:r>
              <a:rPr lang="en-US" sz="1400" dirty="0" smtClean="0">
                <a:sym typeface="Symbol"/>
              </a:rPr>
              <a:t>(not received from the encryption oracle) and query it from the decryption oracle</a:t>
            </a:r>
            <a:endParaRPr lang="en-US" sz="1400" baseline="-25000" dirty="0" smtClean="0">
              <a:solidFill>
                <a:srgbClr val="0000FF"/>
              </a:solidFill>
            </a:endParaRPr>
          </a:p>
        </p:txBody>
      </p:sp>
      <p:sp>
        <p:nvSpPr>
          <p:cNvPr id="97" name="Text Box 7"/>
          <p:cNvSpPr txBox="1">
            <a:spLocks noChangeArrowheads="1"/>
          </p:cNvSpPr>
          <p:nvPr/>
        </p:nvSpPr>
        <p:spPr bwMode="auto">
          <a:xfrm>
            <a:off x="4932040" y="5301208"/>
            <a:ext cx="4536504" cy="30777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v"/>
            </a:pPr>
            <a:r>
              <a:rPr lang="en-US" sz="1400" dirty="0" smtClean="0">
                <a:sym typeface="Symbol"/>
              </a:rPr>
              <a:t>Will violate </a:t>
            </a:r>
            <a:r>
              <a:rPr lang="en-US" sz="1400" dirty="0" err="1" smtClean="0">
                <a:sym typeface="Symbol"/>
              </a:rPr>
              <a:t>ciphertext</a:t>
            </a:r>
            <a:r>
              <a:rPr lang="en-US" sz="1400" dirty="0" smtClean="0">
                <a:sym typeface="Symbol"/>
              </a:rPr>
              <a:t> integrity</a:t>
            </a:r>
            <a:endParaRPr lang="en-US" sz="1400" baseline="-25000" dirty="0" smtClean="0">
              <a:solidFill>
                <a:srgbClr val="0000FF"/>
              </a:solidFill>
            </a:endParaRPr>
          </a:p>
        </p:txBody>
      </p:sp>
    </p:spTree>
    <p:extLst>
      <p:ext uri="{BB962C8B-B14F-4D97-AF65-F5344CB8AC3E}">
        <p14:creationId xmlns:p14="http://schemas.microsoft.com/office/powerpoint/2010/main" val="39082533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8" presetClass="exit" presetSubtype="12" fill="hold" grpId="1" nodeType="clickEffect">
                                  <p:stCondLst>
                                    <p:cond delay="0"/>
                                  </p:stCondLst>
                                  <p:childTnLst>
                                    <p:animEffect transition="out" filter="strips(downLeft)">
                                      <p:cBhvr>
                                        <p:cTn id="36" dur="500"/>
                                        <p:tgtEl>
                                          <p:spTgt spid="57"/>
                                        </p:tgtEl>
                                      </p:cBhvr>
                                    </p:animEffect>
                                    <p:set>
                                      <p:cBhvr>
                                        <p:cTn id="37" dur="1" fill="hold">
                                          <p:stCondLst>
                                            <p:cond delay="499"/>
                                          </p:stCondLst>
                                        </p:cTn>
                                        <p:tgtEl>
                                          <p:spTgt spid="57"/>
                                        </p:tgtEl>
                                        <p:attrNameLst>
                                          <p:attrName>style.visibility</p:attrName>
                                        </p:attrNameLst>
                                      </p:cBhvr>
                                      <p:to>
                                        <p:strVal val="hidden"/>
                                      </p:to>
                                    </p:set>
                                  </p:childTnLst>
                                </p:cTn>
                              </p:par>
                              <p:par>
                                <p:cTn id="38" presetID="18" presetClass="exit" presetSubtype="12" fill="hold" grpId="1" nodeType="withEffect">
                                  <p:stCondLst>
                                    <p:cond delay="0"/>
                                  </p:stCondLst>
                                  <p:childTnLst>
                                    <p:animEffect transition="out" filter="strips(downLeft)">
                                      <p:cBhvr>
                                        <p:cTn id="39" dur="500"/>
                                        <p:tgtEl>
                                          <p:spTgt spid="65"/>
                                        </p:tgtEl>
                                      </p:cBhvr>
                                    </p:animEffect>
                                    <p:set>
                                      <p:cBhvr>
                                        <p:cTn id="40" dur="1" fill="hold">
                                          <p:stCondLst>
                                            <p:cond delay="499"/>
                                          </p:stCondLst>
                                        </p:cTn>
                                        <p:tgtEl>
                                          <p:spTgt spid="65"/>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7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7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8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9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9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96"/>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P spid="55" grpId="0"/>
      <p:bldP spid="56" grpId="0"/>
      <p:bldP spid="57" grpId="0"/>
      <p:bldP spid="57" grpId="1"/>
      <p:bldP spid="58" grpId="0"/>
      <p:bldP spid="60" grpId="0"/>
      <p:bldP spid="61" grpId="0"/>
      <p:bldP spid="64" grpId="0"/>
      <p:bldP spid="65" grpId="0"/>
      <p:bldP spid="65" grpId="1"/>
      <p:bldP spid="74" grpId="0"/>
      <p:bldP spid="77" grpId="0"/>
      <p:bldP spid="95" grpId="0"/>
      <p:bldP spid="96" grpId="0"/>
      <p:bldP spid="9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323528" y="-27384"/>
            <a:ext cx="8712968" cy="504056"/>
          </a:xfrm>
          <a:prstGeom prst="rect">
            <a:avLst/>
          </a:prstGeom>
        </p:spPr>
        <p:txBody>
          <a:bodyPr/>
          <a:lstStyle/>
          <a:p>
            <a:pPr algn="ctr">
              <a:defRPr/>
            </a:pPr>
            <a:r>
              <a:rPr lang="en-US" sz="2800" kern="0" dirty="0" smtClean="0">
                <a:solidFill>
                  <a:srgbClr val="009900"/>
                </a:solidFill>
                <a:ea typeface="+mj-ea"/>
                <a:cs typeface="+mj-cs"/>
              </a:rPr>
              <a:t>Authenticated Encryption </a:t>
            </a:r>
            <a:r>
              <a:rPr lang="en-US" sz="2800" kern="0" dirty="0" smtClean="0">
                <a:solidFill>
                  <a:srgbClr val="009900"/>
                </a:solidFill>
                <a:ea typeface="+mj-ea"/>
                <a:cs typeface="+mj-cs"/>
                <a:sym typeface="Symbol"/>
              </a:rPr>
              <a:t> CCA-security</a:t>
            </a:r>
            <a:endParaRPr lang="en-US" sz="2800" kern="0" dirty="0">
              <a:solidFill>
                <a:srgbClr val="009900"/>
              </a:solidFill>
              <a:ea typeface="+mj-ea"/>
              <a:cs typeface="+mj-cs"/>
            </a:endParaRPr>
          </a:p>
        </p:txBody>
      </p:sp>
      <p:sp>
        <p:nvSpPr>
          <p:cNvPr id="10" name="Text Box 7"/>
          <p:cNvSpPr txBox="1">
            <a:spLocks noChangeArrowheads="1"/>
          </p:cNvSpPr>
          <p:nvPr/>
        </p:nvSpPr>
        <p:spPr bwMode="auto">
          <a:xfrm>
            <a:off x="35496" y="548680"/>
            <a:ext cx="8856984" cy="523220"/>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400" dirty="0" smtClean="0">
                <a:sym typeface="Symbol"/>
              </a:rPr>
              <a:t>For simplicity and without loss of generality, we assume that the </a:t>
            </a:r>
            <a:r>
              <a:rPr lang="en-US" sz="1400" dirty="0" smtClean="0">
                <a:solidFill>
                  <a:srgbClr val="0000FF"/>
                </a:solidFill>
                <a:sym typeface="Symbol"/>
              </a:rPr>
              <a:t>attacker queries decryption oracle for </a:t>
            </a:r>
            <a:r>
              <a:rPr lang="en-US" sz="1400" dirty="0" err="1" smtClean="0">
                <a:solidFill>
                  <a:srgbClr val="0000FF"/>
                </a:solidFill>
                <a:sym typeface="Symbol"/>
              </a:rPr>
              <a:t>ciphertexts</a:t>
            </a:r>
            <a:r>
              <a:rPr lang="en-US" sz="1400" dirty="0" smtClean="0">
                <a:solidFill>
                  <a:srgbClr val="0000FF"/>
                </a:solidFill>
                <a:sym typeface="Symbol"/>
              </a:rPr>
              <a:t> not returned by the encryption oracle</a:t>
            </a:r>
            <a:endParaRPr lang="en-US" sz="1400" baseline="-25000" dirty="0" smtClean="0">
              <a:solidFill>
                <a:srgbClr val="0000FF"/>
              </a:solidFill>
            </a:endParaRPr>
          </a:p>
        </p:txBody>
      </p:sp>
      <p:sp>
        <p:nvSpPr>
          <p:cNvPr id="59" name="Text Box 7"/>
          <p:cNvSpPr txBox="1">
            <a:spLocks noChangeArrowheads="1"/>
          </p:cNvSpPr>
          <p:nvPr/>
        </p:nvSpPr>
        <p:spPr bwMode="auto">
          <a:xfrm>
            <a:off x="323528" y="1124744"/>
            <a:ext cx="8856984" cy="30777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400" dirty="0" smtClean="0">
                <a:sym typeface="Symbol"/>
              </a:rPr>
              <a:t>Decryption oracle will return plaintexts which attacker already knows for such queries</a:t>
            </a:r>
            <a:endParaRPr lang="en-US" sz="1400" baseline="-25000" dirty="0" smtClean="0">
              <a:solidFill>
                <a:srgbClr val="FF0000"/>
              </a:solidFill>
            </a:endParaRPr>
          </a:p>
        </p:txBody>
      </p:sp>
      <p:grpSp>
        <p:nvGrpSpPr>
          <p:cNvPr id="2" name="Group 102"/>
          <p:cNvGrpSpPr/>
          <p:nvPr/>
        </p:nvGrpSpPr>
        <p:grpSpPr>
          <a:xfrm>
            <a:off x="35496" y="1609055"/>
            <a:ext cx="4248472" cy="2179985"/>
            <a:chOff x="107504" y="1753071"/>
            <a:chExt cx="4248472" cy="2179985"/>
          </a:xfrm>
        </p:grpSpPr>
        <p:grpSp>
          <p:nvGrpSpPr>
            <p:cNvPr id="3" name="Group 48"/>
            <p:cNvGrpSpPr/>
            <p:nvPr/>
          </p:nvGrpSpPr>
          <p:grpSpPr>
            <a:xfrm>
              <a:off x="107504" y="1753071"/>
              <a:ext cx="4248472" cy="2179985"/>
              <a:chOff x="35496" y="1628800"/>
              <a:chExt cx="4248472" cy="2179985"/>
            </a:xfrm>
          </p:grpSpPr>
          <p:sp>
            <p:nvSpPr>
              <p:cNvPr id="54" name="Rectangle 53"/>
              <p:cNvSpPr/>
              <p:nvPr/>
            </p:nvSpPr>
            <p:spPr>
              <a:xfrm>
                <a:off x="35496" y="1628800"/>
                <a:ext cx="4248472" cy="217998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2" name="Straight Connector 61"/>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3"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72" name="Straight Connector 71"/>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3"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75"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78"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79"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81"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0</a:t>
              </a:r>
              <a:r>
                <a:rPr lang="en-US" sz="1400" b="1" dirty="0" smtClean="0">
                  <a:solidFill>
                    <a:srgbClr val="0000FF"/>
                  </a:solidFill>
                  <a:sym typeface="Symbol"/>
                </a:rPr>
                <a:t>)</a:t>
              </a:r>
              <a:endParaRPr lang="en-US" sz="1400" b="1" dirty="0" smtClean="0">
                <a:solidFill>
                  <a:srgbClr val="0000FF"/>
                </a:solidFill>
              </a:endParaRPr>
            </a:p>
          </p:txBody>
        </p:sp>
        <p:sp>
          <p:nvSpPr>
            <p:cNvPr id="8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8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86"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87"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91" name="Straight Connector 90"/>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01"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02"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4" name="Group 124"/>
          <p:cNvGrpSpPr/>
          <p:nvPr/>
        </p:nvGrpSpPr>
        <p:grpSpPr>
          <a:xfrm>
            <a:off x="4860032" y="1609055"/>
            <a:ext cx="4248472" cy="2179985"/>
            <a:chOff x="107504" y="1753071"/>
            <a:chExt cx="4248472" cy="2179985"/>
          </a:xfrm>
        </p:grpSpPr>
        <p:grpSp>
          <p:nvGrpSpPr>
            <p:cNvPr id="5" name="Group 48"/>
            <p:cNvGrpSpPr/>
            <p:nvPr/>
          </p:nvGrpSpPr>
          <p:grpSpPr>
            <a:xfrm>
              <a:off x="107504" y="1753071"/>
              <a:ext cx="4248472" cy="2179985"/>
              <a:chOff x="35496" y="1628800"/>
              <a:chExt cx="4248472" cy="2179985"/>
            </a:xfrm>
          </p:grpSpPr>
          <p:sp>
            <p:nvSpPr>
              <p:cNvPr id="140" name="Rectangle 139"/>
              <p:cNvSpPr/>
              <p:nvPr/>
            </p:nvSpPr>
            <p:spPr>
              <a:xfrm>
                <a:off x="35496" y="1628800"/>
                <a:ext cx="4248472" cy="217998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1" name="Straight Connector 140"/>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2"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127" name="Straight Connector 126"/>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8"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129"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130"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131"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132"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1</a:t>
              </a:r>
              <a:r>
                <a:rPr lang="en-US" sz="1400" b="1" dirty="0" smtClean="0">
                  <a:solidFill>
                    <a:srgbClr val="0000FF"/>
                  </a:solidFill>
                  <a:sym typeface="Symbol"/>
                </a:rPr>
                <a:t>)</a:t>
              </a:r>
              <a:endParaRPr lang="en-US" sz="1400" b="1" dirty="0" smtClean="0">
                <a:solidFill>
                  <a:srgbClr val="0000FF"/>
                </a:solidFill>
              </a:endParaRPr>
            </a:p>
          </p:txBody>
        </p:sp>
        <p:sp>
          <p:nvSpPr>
            <p:cNvPr id="13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13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135"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136"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137" name="Straight Connector 136"/>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38"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39"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6" name="Group 48"/>
          <p:cNvGrpSpPr/>
          <p:nvPr/>
        </p:nvGrpSpPr>
        <p:grpSpPr>
          <a:xfrm>
            <a:off x="35496" y="4077072"/>
            <a:ext cx="4248472" cy="2179985"/>
            <a:chOff x="35496" y="1628800"/>
            <a:chExt cx="4248472" cy="2179985"/>
          </a:xfrm>
        </p:grpSpPr>
        <p:sp>
          <p:nvSpPr>
            <p:cNvPr id="69" name="Rectangle 68"/>
            <p:cNvSpPr/>
            <p:nvPr/>
          </p:nvSpPr>
          <p:spPr>
            <a:xfrm>
              <a:off x="35496" y="1628800"/>
              <a:ext cx="4248472" cy="217998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0" name="Straight Connector 69"/>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1"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52" name="Straight Connector 51"/>
          <p:cNvCxnSpPr/>
          <p:nvPr/>
        </p:nvCxnSpPr>
        <p:spPr>
          <a:xfrm>
            <a:off x="971600" y="4456857"/>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3" name="Text Box 7"/>
          <p:cNvSpPr txBox="1">
            <a:spLocks noChangeArrowheads="1"/>
          </p:cNvSpPr>
          <p:nvPr/>
        </p:nvSpPr>
        <p:spPr bwMode="auto">
          <a:xfrm>
            <a:off x="1030832" y="4168825"/>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55" name="Text Box 7"/>
          <p:cNvSpPr txBox="1">
            <a:spLocks noChangeArrowheads="1"/>
          </p:cNvSpPr>
          <p:nvPr/>
        </p:nvSpPr>
        <p:spPr bwMode="auto">
          <a:xfrm>
            <a:off x="1030832" y="4437112"/>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56" name="Text Box 7"/>
          <p:cNvSpPr txBox="1">
            <a:spLocks noChangeArrowheads="1"/>
          </p:cNvSpPr>
          <p:nvPr/>
        </p:nvSpPr>
        <p:spPr bwMode="auto">
          <a:xfrm>
            <a:off x="2051720" y="4168825"/>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58" name="Text Box 7"/>
          <p:cNvSpPr txBox="1">
            <a:spLocks noChangeArrowheads="1"/>
          </p:cNvSpPr>
          <p:nvPr/>
        </p:nvSpPr>
        <p:spPr bwMode="auto">
          <a:xfrm>
            <a:off x="1403648" y="5104929"/>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0</a:t>
            </a:r>
            <a:r>
              <a:rPr lang="en-US" sz="1400" b="1" dirty="0" smtClean="0">
                <a:solidFill>
                  <a:srgbClr val="0000FF"/>
                </a:solidFill>
                <a:sym typeface="Symbol"/>
              </a:rPr>
              <a:t>)</a:t>
            </a:r>
            <a:endParaRPr lang="en-US" sz="1400" b="1" dirty="0" smtClean="0">
              <a:solidFill>
                <a:srgbClr val="0000FF"/>
              </a:solidFill>
            </a:endParaRPr>
          </a:p>
        </p:txBody>
      </p:sp>
      <p:sp>
        <p:nvSpPr>
          <p:cNvPr id="60" name="Text Box 7"/>
          <p:cNvSpPr txBox="1">
            <a:spLocks noChangeArrowheads="1"/>
          </p:cNvSpPr>
          <p:nvPr/>
        </p:nvSpPr>
        <p:spPr bwMode="auto">
          <a:xfrm>
            <a:off x="1030832" y="5608985"/>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61" name="Text Box 7"/>
          <p:cNvSpPr txBox="1">
            <a:spLocks noChangeArrowheads="1"/>
          </p:cNvSpPr>
          <p:nvPr/>
        </p:nvSpPr>
        <p:spPr bwMode="auto">
          <a:xfrm>
            <a:off x="1030832" y="5877272"/>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64" name="Text Box 7"/>
          <p:cNvSpPr txBox="1">
            <a:spLocks noChangeArrowheads="1"/>
          </p:cNvSpPr>
          <p:nvPr/>
        </p:nvSpPr>
        <p:spPr bwMode="auto">
          <a:xfrm>
            <a:off x="2051720" y="5608985"/>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cxnSp>
        <p:nvCxnSpPr>
          <p:cNvPr id="66" name="Straight Connector 65"/>
          <p:cNvCxnSpPr/>
          <p:nvPr/>
        </p:nvCxnSpPr>
        <p:spPr>
          <a:xfrm>
            <a:off x="971600" y="5897017"/>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67" name="Picture 2"/>
          <p:cNvPicPr>
            <a:picLocks noChangeAspect="1" noChangeArrowheads="1"/>
          </p:cNvPicPr>
          <p:nvPr/>
        </p:nvPicPr>
        <p:blipFill>
          <a:blip r:embed="rId3" cstate="print"/>
          <a:srcRect/>
          <a:stretch>
            <a:fillRect/>
          </a:stretch>
        </p:blipFill>
        <p:spPr bwMode="auto">
          <a:xfrm>
            <a:off x="3261219" y="4663009"/>
            <a:ext cx="950741" cy="936104"/>
          </a:xfrm>
          <a:prstGeom prst="rect">
            <a:avLst/>
          </a:prstGeom>
          <a:noFill/>
          <a:ln w="9525">
            <a:noFill/>
            <a:miter lim="800000"/>
            <a:headEnd/>
            <a:tailEnd/>
          </a:ln>
        </p:spPr>
      </p:pic>
      <p:pic>
        <p:nvPicPr>
          <p:cNvPr id="68" name="Picture 3"/>
          <p:cNvPicPr>
            <a:picLocks noChangeAspect="1" noChangeArrowheads="1"/>
          </p:cNvPicPr>
          <p:nvPr/>
        </p:nvPicPr>
        <p:blipFill>
          <a:blip r:embed="rId4" cstate="print"/>
          <a:srcRect/>
          <a:stretch>
            <a:fillRect/>
          </a:stretch>
        </p:blipFill>
        <p:spPr bwMode="auto">
          <a:xfrm>
            <a:off x="107504" y="4735017"/>
            <a:ext cx="864096" cy="873968"/>
          </a:xfrm>
          <a:prstGeom prst="rect">
            <a:avLst/>
          </a:prstGeom>
          <a:noFill/>
          <a:ln w="9525">
            <a:noFill/>
            <a:miter lim="800000"/>
            <a:headEnd/>
            <a:tailEnd/>
          </a:ln>
        </p:spPr>
      </p:pic>
      <p:sp>
        <p:nvSpPr>
          <p:cNvPr id="74" name="Text Box 7"/>
          <p:cNvSpPr txBox="1">
            <a:spLocks noChangeArrowheads="1"/>
          </p:cNvSpPr>
          <p:nvPr/>
        </p:nvSpPr>
        <p:spPr bwMode="auto">
          <a:xfrm>
            <a:off x="2182960" y="4437112"/>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sym typeface="Symbol"/>
              </a:rPr>
              <a:t></a:t>
            </a:r>
            <a:r>
              <a:rPr lang="en-US" sz="1400" dirty="0" smtClean="0">
                <a:solidFill>
                  <a:srgbClr val="FF0000"/>
                </a:solidFill>
              </a:rPr>
              <a:t>, …, </a:t>
            </a:r>
            <a:r>
              <a:rPr lang="en-US" sz="1400" dirty="0" smtClean="0">
                <a:solidFill>
                  <a:srgbClr val="FF0000"/>
                </a:solidFill>
                <a:sym typeface="Symbol"/>
              </a:rPr>
              <a:t></a:t>
            </a:r>
            <a:endParaRPr lang="en-US" baseline="-25000" dirty="0" smtClean="0">
              <a:solidFill>
                <a:srgbClr val="FF0000"/>
              </a:solidFill>
            </a:endParaRPr>
          </a:p>
        </p:txBody>
      </p:sp>
      <p:sp>
        <p:nvSpPr>
          <p:cNvPr id="77" name="Text Box 7"/>
          <p:cNvSpPr txBox="1">
            <a:spLocks noChangeArrowheads="1"/>
          </p:cNvSpPr>
          <p:nvPr/>
        </p:nvSpPr>
        <p:spPr bwMode="auto">
          <a:xfrm>
            <a:off x="2195736" y="5857527"/>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ym typeface="Symbol"/>
              </a:rPr>
              <a:t></a:t>
            </a:r>
            <a:r>
              <a:rPr lang="en-US" sz="1400" dirty="0" smtClean="0"/>
              <a:t>, …, </a:t>
            </a:r>
            <a:r>
              <a:rPr lang="en-US" sz="1400" dirty="0" smtClean="0">
                <a:sym typeface="Symbol"/>
              </a:rPr>
              <a:t></a:t>
            </a:r>
            <a:endParaRPr lang="en-US" baseline="-25000" dirty="0" smtClean="0"/>
          </a:p>
        </p:txBody>
      </p:sp>
      <p:grpSp>
        <p:nvGrpSpPr>
          <p:cNvPr id="7" name="Group 79"/>
          <p:cNvGrpSpPr/>
          <p:nvPr/>
        </p:nvGrpSpPr>
        <p:grpSpPr>
          <a:xfrm>
            <a:off x="1979712" y="3748970"/>
            <a:ext cx="419472" cy="544126"/>
            <a:chOff x="3576464" y="5157192"/>
            <a:chExt cx="419472" cy="544126"/>
          </a:xfrm>
        </p:grpSpPr>
        <p:sp>
          <p:nvSpPr>
            <p:cNvPr id="82"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85"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grpSp>
        <p:nvGrpSpPr>
          <p:cNvPr id="80" name="Group 48"/>
          <p:cNvGrpSpPr/>
          <p:nvPr/>
        </p:nvGrpSpPr>
        <p:grpSpPr>
          <a:xfrm>
            <a:off x="4860032" y="4057327"/>
            <a:ext cx="4248472" cy="2179985"/>
            <a:chOff x="35496" y="1628800"/>
            <a:chExt cx="4248472" cy="2179985"/>
          </a:xfrm>
        </p:grpSpPr>
        <p:sp>
          <p:nvSpPr>
            <p:cNvPr id="111" name="Rectangle 110"/>
            <p:cNvSpPr/>
            <p:nvPr/>
          </p:nvSpPr>
          <p:spPr>
            <a:xfrm>
              <a:off x="35496" y="1628800"/>
              <a:ext cx="4248472" cy="217998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2" name="Straight Connector 111"/>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3"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88" name="Straight Connector 87"/>
          <p:cNvCxnSpPr/>
          <p:nvPr/>
        </p:nvCxnSpPr>
        <p:spPr>
          <a:xfrm>
            <a:off x="5796136" y="4437112"/>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2" name="Text Box 7"/>
          <p:cNvSpPr txBox="1">
            <a:spLocks noChangeArrowheads="1"/>
          </p:cNvSpPr>
          <p:nvPr/>
        </p:nvSpPr>
        <p:spPr bwMode="auto">
          <a:xfrm>
            <a:off x="5855368" y="4149080"/>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98" name="Text Box 7"/>
          <p:cNvSpPr txBox="1">
            <a:spLocks noChangeArrowheads="1"/>
          </p:cNvSpPr>
          <p:nvPr/>
        </p:nvSpPr>
        <p:spPr bwMode="auto">
          <a:xfrm>
            <a:off x="5855368" y="4417367"/>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99" name="Text Box 7"/>
          <p:cNvSpPr txBox="1">
            <a:spLocks noChangeArrowheads="1"/>
          </p:cNvSpPr>
          <p:nvPr/>
        </p:nvSpPr>
        <p:spPr bwMode="auto">
          <a:xfrm>
            <a:off x="6876256" y="4149080"/>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100" name="Text Box 7"/>
          <p:cNvSpPr txBox="1">
            <a:spLocks noChangeArrowheads="1"/>
          </p:cNvSpPr>
          <p:nvPr/>
        </p:nvSpPr>
        <p:spPr bwMode="auto">
          <a:xfrm>
            <a:off x="6863480" y="4417367"/>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103" name="Text Box 7"/>
          <p:cNvSpPr txBox="1">
            <a:spLocks noChangeArrowheads="1"/>
          </p:cNvSpPr>
          <p:nvPr/>
        </p:nvSpPr>
        <p:spPr bwMode="auto">
          <a:xfrm>
            <a:off x="6228184" y="5085184"/>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1</a:t>
            </a:r>
            <a:r>
              <a:rPr lang="en-US" sz="1400" b="1" dirty="0" smtClean="0">
                <a:solidFill>
                  <a:srgbClr val="0000FF"/>
                </a:solidFill>
                <a:sym typeface="Symbol"/>
              </a:rPr>
              <a:t>)</a:t>
            </a:r>
            <a:endParaRPr lang="en-US" sz="1400" b="1" dirty="0" smtClean="0">
              <a:solidFill>
                <a:srgbClr val="0000FF"/>
              </a:solidFill>
            </a:endParaRPr>
          </a:p>
        </p:txBody>
      </p:sp>
      <p:sp>
        <p:nvSpPr>
          <p:cNvPr id="104" name="Text Box 7"/>
          <p:cNvSpPr txBox="1">
            <a:spLocks noChangeArrowheads="1"/>
          </p:cNvSpPr>
          <p:nvPr/>
        </p:nvSpPr>
        <p:spPr bwMode="auto">
          <a:xfrm>
            <a:off x="5855368" y="5589240"/>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105" name="Text Box 7"/>
          <p:cNvSpPr txBox="1">
            <a:spLocks noChangeArrowheads="1"/>
          </p:cNvSpPr>
          <p:nvPr/>
        </p:nvSpPr>
        <p:spPr bwMode="auto">
          <a:xfrm>
            <a:off x="5855368" y="5857527"/>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106" name="Text Box 7"/>
          <p:cNvSpPr txBox="1">
            <a:spLocks noChangeArrowheads="1"/>
          </p:cNvSpPr>
          <p:nvPr/>
        </p:nvSpPr>
        <p:spPr bwMode="auto">
          <a:xfrm>
            <a:off x="6876256" y="5589240"/>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107" name="Text Box 7"/>
          <p:cNvSpPr txBox="1">
            <a:spLocks noChangeArrowheads="1"/>
          </p:cNvSpPr>
          <p:nvPr/>
        </p:nvSpPr>
        <p:spPr bwMode="auto">
          <a:xfrm>
            <a:off x="6804248" y="5857527"/>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108" name="Straight Connector 107"/>
          <p:cNvCxnSpPr/>
          <p:nvPr/>
        </p:nvCxnSpPr>
        <p:spPr>
          <a:xfrm>
            <a:off x="5796136" y="5877272"/>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09" name="Picture 2"/>
          <p:cNvPicPr>
            <a:picLocks noChangeAspect="1" noChangeArrowheads="1"/>
          </p:cNvPicPr>
          <p:nvPr/>
        </p:nvPicPr>
        <p:blipFill>
          <a:blip r:embed="rId3" cstate="print"/>
          <a:srcRect/>
          <a:stretch>
            <a:fillRect/>
          </a:stretch>
        </p:blipFill>
        <p:spPr bwMode="auto">
          <a:xfrm>
            <a:off x="8085755" y="4643264"/>
            <a:ext cx="950741" cy="936104"/>
          </a:xfrm>
          <a:prstGeom prst="rect">
            <a:avLst/>
          </a:prstGeom>
          <a:noFill/>
          <a:ln w="9525">
            <a:noFill/>
            <a:miter lim="800000"/>
            <a:headEnd/>
            <a:tailEnd/>
          </a:ln>
        </p:spPr>
      </p:pic>
      <p:pic>
        <p:nvPicPr>
          <p:cNvPr id="110" name="Picture 3"/>
          <p:cNvPicPr>
            <a:picLocks noChangeAspect="1" noChangeArrowheads="1"/>
          </p:cNvPicPr>
          <p:nvPr/>
        </p:nvPicPr>
        <p:blipFill>
          <a:blip r:embed="rId4" cstate="print"/>
          <a:srcRect/>
          <a:stretch>
            <a:fillRect/>
          </a:stretch>
        </p:blipFill>
        <p:spPr bwMode="auto">
          <a:xfrm>
            <a:off x="4932040" y="4715272"/>
            <a:ext cx="864096" cy="873968"/>
          </a:xfrm>
          <a:prstGeom prst="rect">
            <a:avLst/>
          </a:prstGeom>
          <a:noFill/>
          <a:ln w="9525">
            <a:noFill/>
            <a:miter lim="800000"/>
            <a:headEnd/>
            <a:tailEnd/>
          </a:ln>
        </p:spPr>
      </p:pic>
      <p:sp>
        <p:nvSpPr>
          <p:cNvPr id="114" name="Text Box 7"/>
          <p:cNvSpPr txBox="1">
            <a:spLocks noChangeArrowheads="1"/>
          </p:cNvSpPr>
          <p:nvPr/>
        </p:nvSpPr>
        <p:spPr bwMode="auto">
          <a:xfrm>
            <a:off x="6994720" y="4437112"/>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sym typeface="Symbol"/>
              </a:rPr>
              <a:t></a:t>
            </a:r>
            <a:r>
              <a:rPr lang="en-US" sz="1400" dirty="0" smtClean="0">
                <a:solidFill>
                  <a:srgbClr val="FF0000"/>
                </a:solidFill>
              </a:rPr>
              <a:t>, …, </a:t>
            </a:r>
            <a:r>
              <a:rPr lang="en-US" sz="1400" dirty="0" smtClean="0">
                <a:solidFill>
                  <a:srgbClr val="FF0000"/>
                </a:solidFill>
                <a:sym typeface="Symbol"/>
              </a:rPr>
              <a:t></a:t>
            </a:r>
            <a:endParaRPr lang="en-US" baseline="-25000" dirty="0" smtClean="0">
              <a:solidFill>
                <a:srgbClr val="FF0000"/>
              </a:solidFill>
            </a:endParaRPr>
          </a:p>
        </p:txBody>
      </p:sp>
      <p:sp>
        <p:nvSpPr>
          <p:cNvPr id="115" name="Text Box 7"/>
          <p:cNvSpPr txBox="1">
            <a:spLocks noChangeArrowheads="1"/>
          </p:cNvSpPr>
          <p:nvPr/>
        </p:nvSpPr>
        <p:spPr bwMode="auto">
          <a:xfrm>
            <a:off x="7007496" y="5857527"/>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ym typeface="Symbol"/>
              </a:rPr>
              <a:t></a:t>
            </a:r>
            <a:r>
              <a:rPr lang="en-US" sz="1400" dirty="0" smtClean="0"/>
              <a:t>, …, </a:t>
            </a:r>
            <a:r>
              <a:rPr lang="en-US" sz="1400" dirty="0" smtClean="0">
                <a:sym typeface="Symbol"/>
              </a:rPr>
              <a:t></a:t>
            </a:r>
            <a:endParaRPr lang="en-US" baseline="-25000" dirty="0" smtClean="0"/>
          </a:p>
        </p:txBody>
      </p:sp>
      <p:grpSp>
        <p:nvGrpSpPr>
          <p:cNvPr id="116" name="Group 79"/>
          <p:cNvGrpSpPr/>
          <p:nvPr/>
        </p:nvGrpSpPr>
        <p:grpSpPr>
          <a:xfrm>
            <a:off x="6816824" y="3748970"/>
            <a:ext cx="419472" cy="544126"/>
            <a:chOff x="3576464" y="5157192"/>
            <a:chExt cx="419472" cy="544126"/>
          </a:xfrm>
        </p:grpSpPr>
        <p:sp>
          <p:nvSpPr>
            <p:cNvPr id="117"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118"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grpSp>
        <p:nvGrpSpPr>
          <p:cNvPr id="119" name="Group 118"/>
          <p:cNvGrpSpPr/>
          <p:nvPr/>
        </p:nvGrpSpPr>
        <p:grpSpPr>
          <a:xfrm>
            <a:off x="5063280" y="3212976"/>
            <a:ext cx="732856" cy="576064"/>
            <a:chOff x="310752" y="3140968"/>
            <a:chExt cx="732856" cy="576064"/>
          </a:xfrm>
        </p:grpSpPr>
        <p:cxnSp>
          <p:nvCxnSpPr>
            <p:cNvPr id="120" name="Straight Arrow Connector 119"/>
            <p:cNvCxnSpPr/>
            <p:nvPr/>
          </p:nvCxnSpPr>
          <p:spPr>
            <a:xfrm>
              <a:off x="612775" y="3140968"/>
              <a:ext cx="0" cy="28803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1" name="Text Box 7"/>
            <p:cNvSpPr txBox="1">
              <a:spLocks noChangeArrowheads="1"/>
            </p:cNvSpPr>
            <p:nvPr/>
          </p:nvSpPr>
          <p:spPr bwMode="auto">
            <a:xfrm>
              <a:off x="310752" y="3409255"/>
              <a:ext cx="73285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a:t>b</a:t>
              </a:r>
              <a:r>
                <a:rPr lang="en-US" sz="1400" dirty="0" smtClean="0"/>
                <a:t>’ = 1</a:t>
              </a:r>
              <a:endParaRPr lang="en-US" sz="1400" dirty="0" smtClean="0">
                <a:solidFill>
                  <a:srgbClr val="0000FF"/>
                </a:solidFill>
              </a:endParaRPr>
            </a:p>
          </p:txBody>
        </p:sp>
      </p:grpSp>
      <p:grpSp>
        <p:nvGrpSpPr>
          <p:cNvPr id="122" name="Group 121"/>
          <p:cNvGrpSpPr/>
          <p:nvPr/>
        </p:nvGrpSpPr>
        <p:grpSpPr>
          <a:xfrm>
            <a:off x="4991272" y="5661248"/>
            <a:ext cx="732856" cy="576064"/>
            <a:chOff x="310752" y="3140968"/>
            <a:chExt cx="732856" cy="576064"/>
          </a:xfrm>
        </p:grpSpPr>
        <p:cxnSp>
          <p:nvCxnSpPr>
            <p:cNvPr id="123" name="Straight Arrow Connector 122"/>
            <p:cNvCxnSpPr/>
            <p:nvPr/>
          </p:nvCxnSpPr>
          <p:spPr>
            <a:xfrm>
              <a:off x="612775" y="3140968"/>
              <a:ext cx="0" cy="28803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4" name="Text Box 7"/>
            <p:cNvSpPr txBox="1">
              <a:spLocks noChangeArrowheads="1"/>
            </p:cNvSpPr>
            <p:nvPr/>
          </p:nvSpPr>
          <p:spPr bwMode="auto">
            <a:xfrm>
              <a:off x="310752" y="3409255"/>
              <a:ext cx="73285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a:t>b</a:t>
              </a:r>
              <a:r>
                <a:rPr lang="en-US" sz="1400" dirty="0" smtClean="0"/>
                <a:t>’ = 1</a:t>
              </a:r>
              <a:endParaRPr lang="en-US" sz="1400" dirty="0" smtClean="0">
                <a:solidFill>
                  <a:srgbClr val="0000FF"/>
                </a:solidFill>
              </a:endParaRPr>
            </a:p>
          </p:txBody>
        </p:sp>
      </p:grpSp>
      <p:sp>
        <p:nvSpPr>
          <p:cNvPr id="125" name="Text Box 7"/>
          <p:cNvSpPr txBox="1">
            <a:spLocks noChangeArrowheads="1"/>
          </p:cNvSpPr>
          <p:nvPr/>
        </p:nvSpPr>
        <p:spPr bwMode="auto">
          <a:xfrm>
            <a:off x="35496" y="6433591"/>
            <a:ext cx="8856984" cy="30777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400" dirty="0" smtClean="0">
                <a:sym typeface="Symbol"/>
              </a:rPr>
              <a:t>Due to the same argument --- </a:t>
            </a:r>
            <a:r>
              <a:rPr lang="en-US" sz="1400" dirty="0" err="1" smtClean="0">
                <a:sym typeface="Symbol"/>
              </a:rPr>
              <a:t>ciphertext</a:t>
            </a:r>
            <a:r>
              <a:rPr lang="en-US" sz="1400" dirty="0" smtClean="0">
                <a:sym typeface="Symbol"/>
              </a:rPr>
              <a:t> integrity</a:t>
            </a:r>
            <a:endParaRPr lang="en-US" sz="1400" baseline="-25000" dirty="0" smtClean="0">
              <a:solidFill>
                <a:srgbClr val="0000FF"/>
              </a:solidFill>
            </a:endParaRPr>
          </a:p>
        </p:txBody>
      </p:sp>
    </p:spTree>
    <p:extLst>
      <p:ext uri="{BB962C8B-B14F-4D97-AF65-F5344CB8AC3E}">
        <p14:creationId xmlns:p14="http://schemas.microsoft.com/office/powerpoint/2010/main" val="21710933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8" presetClass="exit" presetSubtype="12" fill="hold" grpId="1" nodeType="clickEffect">
                                  <p:stCondLst>
                                    <p:cond delay="0"/>
                                  </p:stCondLst>
                                  <p:childTnLst>
                                    <p:animEffect transition="out" filter="strips(downLeft)">
                                      <p:cBhvr>
                                        <p:cTn id="36" dur="500"/>
                                        <p:tgtEl>
                                          <p:spTgt spid="100"/>
                                        </p:tgtEl>
                                      </p:cBhvr>
                                    </p:animEffect>
                                    <p:set>
                                      <p:cBhvr>
                                        <p:cTn id="37" dur="1" fill="hold">
                                          <p:stCondLst>
                                            <p:cond delay="499"/>
                                          </p:stCondLst>
                                        </p:cTn>
                                        <p:tgtEl>
                                          <p:spTgt spid="100"/>
                                        </p:tgtEl>
                                        <p:attrNameLst>
                                          <p:attrName>style.visibility</p:attrName>
                                        </p:attrNameLst>
                                      </p:cBhvr>
                                      <p:to>
                                        <p:strVal val="hidden"/>
                                      </p:to>
                                    </p:set>
                                  </p:childTnLst>
                                </p:cTn>
                              </p:par>
                              <p:par>
                                <p:cTn id="38" presetID="18" presetClass="exit" presetSubtype="12" fill="hold" grpId="1" nodeType="withEffect">
                                  <p:stCondLst>
                                    <p:cond delay="0"/>
                                  </p:stCondLst>
                                  <p:childTnLst>
                                    <p:animEffect transition="out" filter="strips(downLeft)">
                                      <p:cBhvr>
                                        <p:cTn id="39" dur="500"/>
                                        <p:tgtEl>
                                          <p:spTgt spid="107"/>
                                        </p:tgtEl>
                                      </p:cBhvr>
                                    </p:animEffect>
                                    <p:set>
                                      <p:cBhvr>
                                        <p:cTn id="40" dur="1" fill="hold">
                                          <p:stCondLst>
                                            <p:cond delay="499"/>
                                          </p:stCondLst>
                                        </p:cTn>
                                        <p:tgtEl>
                                          <p:spTgt spid="107"/>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1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1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1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2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 grpId="0"/>
      <p:bldP spid="98" grpId="0"/>
      <p:bldP spid="99" grpId="0"/>
      <p:bldP spid="100" grpId="0"/>
      <p:bldP spid="100" grpId="1"/>
      <p:bldP spid="103" grpId="0"/>
      <p:bldP spid="104" grpId="0"/>
      <p:bldP spid="105" grpId="0"/>
      <p:bldP spid="106" grpId="0"/>
      <p:bldP spid="107" grpId="0"/>
      <p:bldP spid="107" grpId="1"/>
      <p:bldP spid="114" grpId="0"/>
      <p:bldP spid="115" grpId="0"/>
      <p:bldP spid="12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txBox="1">
            <a:spLocks noChangeArrowheads="1"/>
          </p:cNvSpPr>
          <p:nvPr/>
        </p:nvSpPr>
        <p:spPr>
          <a:xfrm>
            <a:off x="323528" y="-27384"/>
            <a:ext cx="8712968" cy="504056"/>
          </a:xfrm>
          <a:prstGeom prst="rect">
            <a:avLst/>
          </a:prstGeom>
        </p:spPr>
        <p:txBody>
          <a:bodyPr/>
          <a:lstStyle/>
          <a:p>
            <a:pPr algn="ctr">
              <a:defRPr/>
            </a:pPr>
            <a:r>
              <a:rPr lang="en-US" sz="2800" kern="0" dirty="0" smtClean="0">
                <a:solidFill>
                  <a:srgbClr val="009900"/>
                </a:solidFill>
                <a:ea typeface="+mj-ea"/>
                <a:cs typeface="+mj-cs"/>
              </a:rPr>
              <a:t>Authenticated Encryption </a:t>
            </a:r>
            <a:r>
              <a:rPr lang="en-US" sz="2800" kern="0" dirty="0" smtClean="0">
                <a:solidFill>
                  <a:srgbClr val="009900"/>
                </a:solidFill>
                <a:ea typeface="+mj-ea"/>
                <a:cs typeface="+mj-cs"/>
                <a:sym typeface="Symbol"/>
              </a:rPr>
              <a:t> CCA-security</a:t>
            </a:r>
            <a:endParaRPr lang="en-US" sz="2800" kern="0" dirty="0">
              <a:solidFill>
                <a:srgbClr val="009900"/>
              </a:solidFill>
              <a:ea typeface="+mj-ea"/>
              <a:cs typeface="+mj-cs"/>
            </a:endParaRPr>
          </a:p>
        </p:txBody>
      </p:sp>
      <p:sp>
        <p:nvSpPr>
          <p:cNvPr id="10" name="Text Box 7"/>
          <p:cNvSpPr txBox="1">
            <a:spLocks noChangeArrowheads="1"/>
          </p:cNvSpPr>
          <p:nvPr/>
        </p:nvSpPr>
        <p:spPr bwMode="auto">
          <a:xfrm>
            <a:off x="35496" y="548680"/>
            <a:ext cx="8856984" cy="523220"/>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400" dirty="0" smtClean="0">
                <a:sym typeface="Symbol"/>
              </a:rPr>
              <a:t>For simplicity and without loss of generality, we assume that the </a:t>
            </a:r>
            <a:r>
              <a:rPr lang="en-US" sz="1400" dirty="0" smtClean="0">
                <a:solidFill>
                  <a:srgbClr val="0000FF"/>
                </a:solidFill>
                <a:sym typeface="Symbol"/>
              </a:rPr>
              <a:t>attacker queries decryption oracle for </a:t>
            </a:r>
            <a:r>
              <a:rPr lang="en-US" sz="1400" dirty="0" err="1" smtClean="0">
                <a:solidFill>
                  <a:srgbClr val="0000FF"/>
                </a:solidFill>
                <a:sym typeface="Symbol"/>
              </a:rPr>
              <a:t>ciphertexts</a:t>
            </a:r>
            <a:r>
              <a:rPr lang="en-US" sz="1400" dirty="0" smtClean="0">
                <a:solidFill>
                  <a:srgbClr val="0000FF"/>
                </a:solidFill>
                <a:sym typeface="Symbol"/>
              </a:rPr>
              <a:t> not returned by the encryption oracle</a:t>
            </a:r>
            <a:endParaRPr lang="en-US" sz="1400" baseline="-25000" dirty="0" smtClean="0">
              <a:solidFill>
                <a:srgbClr val="0000FF"/>
              </a:solidFill>
            </a:endParaRPr>
          </a:p>
        </p:txBody>
      </p:sp>
      <p:sp>
        <p:nvSpPr>
          <p:cNvPr id="59" name="Text Box 7"/>
          <p:cNvSpPr txBox="1">
            <a:spLocks noChangeArrowheads="1"/>
          </p:cNvSpPr>
          <p:nvPr/>
        </p:nvSpPr>
        <p:spPr bwMode="auto">
          <a:xfrm>
            <a:off x="323528" y="1124744"/>
            <a:ext cx="8856984" cy="30777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Ø"/>
            </a:pPr>
            <a:r>
              <a:rPr lang="en-US" sz="1400" dirty="0" smtClean="0">
                <a:sym typeface="Symbol"/>
              </a:rPr>
              <a:t>Decryption oracle will return plaintexts which attacker already knows for such queries</a:t>
            </a:r>
            <a:endParaRPr lang="en-US" sz="1400" baseline="-25000" dirty="0" smtClean="0">
              <a:solidFill>
                <a:srgbClr val="FF0000"/>
              </a:solidFill>
            </a:endParaRPr>
          </a:p>
        </p:txBody>
      </p:sp>
      <p:grpSp>
        <p:nvGrpSpPr>
          <p:cNvPr id="2" name="Group 102"/>
          <p:cNvGrpSpPr/>
          <p:nvPr/>
        </p:nvGrpSpPr>
        <p:grpSpPr>
          <a:xfrm>
            <a:off x="35496" y="1609055"/>
            <a:ext cx="4248472" cy="2179985"/>
            <a:chOff x="107504" y="1753071"/>
            <a:chExt cx="4248472" cy="2179985"/>
          </a:xfrm>
        </p:grpSpPr>
        <p:grpSp>
          <p:nvGrpSpPr>
            <p:cNvPr id="3" name="Group 48"/>
            <p:cNvGrpSpPr/>
            <p:nvPr/>
          </p:nvGrpSpPr>
          <p:grpSpPr>
            <a:xfrm>
              <a:off x="107504" y="1753071"/>
              <a:ext cx="4248472" cy="2179985"/>
              <a:chOff x="35496" y="1628800"/>
              <a:chExt cx="4248472" cy="2179985"/>
            </a:xfrm>
          </p:grpSpPr>
          <p:sp>
            <p:nvSpPr>
              <p:cNvPr id="54" name="Rectangle 53"/>
              <p:cNvSpPr/>
              <p:nvPr/>
            </p:nvSpPr>
            <p:spPr>
              <a:xfrm>
                <a:off x="35496" y="1628800"/>
                <a:ext cx="4248472" cy="217998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2" name="Straight Connector 61"/>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3"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72" name="Straight Connector 71"/>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3"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75"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78"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79"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81"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0</a:t>
              </a:r>
              <a:r>
                <a:rPr lang="en-US" sz="1400" b="1" dirty="0" smtClean="0">
                  <a:solidFill>
                    <a:srgbClr val="0000FF"/>
                  </a:solidFill>
                  <a:sym typeface="Symbol"/>
                </a:rPr>
                <a:t>)</a:t>
              </a:r>
              <a:endParaRPr lang="en-US" sz="1400" b="1" dirty="0" smtClean="0">
                <a:solidFill>
                  <a:srgbClr val="0000FF"/>
                </a:solidFill>
              </a:endParaRPr>
            </a:p>
          </p:txBody>
        </p:sp>
        <p:sp>
          <p:nvSpPr>
            <p:cNvPr id="8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8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86"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87"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91" name="Straight Connector 90"/>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01"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02"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4" name="Group 124"/>
          <p:cNvGrpSpPr/>
          <p:nvPr/>
        </p:nvGrpSpPr>
        <p:grpSpPr>
          <a:xfrm>
            <a:off x="4860032" y="1609055"/>
            <a:ext cx="4248472" cy="2179985"/>
            <a:chOff x="107504" y="1753071"/>
            <a:chExt cx="4248472" cy="2179985"/>
          </a:xfrm>
        </p:grpSpPr>
        <p:grpSp>
          <p:nvGrpSpPr>
            <p:cNvPr id="5" name="Group 48"/>
            <p:cNvGrpSpPr/>
            <p:nvPr/>
          </p:nvGrpSpPr>
          <p:grpSpPr>
            <a:xfrm>
              <a:off x="107504" y="1753071"/>
              <a:ext cx="4248472" cy="2179985"/>
              <a:chOff x="35496" y="1628800"/>
              <a:chExt cx="4248472" cy="2179985"/>
            </a:xfrm>
          </p:grpSpPr>
          <p:sp>
            <p:nvSpPr>
              <p:cNvPr id="140" name="Rectangle 139"/>
              <p:cNvSpPr/>
              <p:nvPr/>
            </p:nvSpPr>
            <p:spPr>
              <a:xfrm>
                <a:off x="35496" y="1628800"/>
                <a:ext cx="4248472" cy="217998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1" name="Straight Connector 140"/>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2"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127" name="Straight Connector 126"/>
            <p:cNvCxnSpPr/>
            <p:nvPr/>
          </p:nvCxnSpPr>
          <p:spPr>
            <a:xfrm>
              <a:off x="1043608" y="2132856"/>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8" name="Text Box 7"/>
            <p:cNvSpPr txBox="1">
              <a:spLocks noChangeArrowheads="1"/>
            </p:cNvSpPr>
            <p:nvPr/>
          </p:nvSpPr>
          <p:spPr bwMode="auto">
            <a:xfrm>
              <a:off x="1102840" y="184482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129" name="Text Box 7"/>
            <p:cNvSpPr txBox="1">
              <a:spLocks noChangeArrowheads="1"/>
            </p:cNvSpPr>
            <p:nvPr/>
          </p:nvSpPr>
          <p:spPr bwMode="auto">
            <a:xfrm>
              <a:off x="1102840" y="211311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130" name="Text Box 7"/>
            <p:cNvSpPr txBox="1">
              <a:spLocks noChangeArrowheads="1"/>
            </p:cNvSpPr>
            <p:nvPr/>
          </p:nvSpPr>
          <p:spPr bwMode="auto">
            <a:xfrm>
              <a:off x="2123728" y="184482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131" name="Text Box 7"/>
            <p:cNvSpPr txBox="1">
              <a:spLocks noChangeArrowheads="1"/>
            </p:cNvSpPr>
            <p:nvPr/>
          </p:nvSpPr>
          <p:spPr bwMode="auto">
            <a:xfrm>
              <a:off x="2110952" y="211311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M*</a:t>
              </a:r>
              <a:r>
                <a:rPr lang="en-US" baseline="-25000" dirty="0" smtClean="0">
                  <a:solidFill>
                    <a:srgbClr val="FF0000"/>
                  </a:solidFill>
                </a:rPr>
                <a:t>q</a:t>
              </a:r>
            </a:p>
          </p:txBody>
        </p:sp>
        <p:sp>
          <p:nvSpPr>
            <p:cNvPr id="132" name="Text Box 7"/>
            <p:cNvSpPr txBox="1">
              <a:spLocks noChangeArrowheads="1"/>
            </p:cNvSpPr>
            <p:nvPr/>
          </p:nvSpPr>
          <p:spPr bwMode="auto">
            <a:xfrm>
              <a:off x="1475656" y="2780928"/>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1</a:t>
              </a:r>
              <a:r>
                <a:rPr lang="en-US" sz="1400" b="1" dirty="0" smtClean="0">
                  <a:solidFill>
                    <a:srgbClr val="0000FF"/>
                  </a:solidFill>
                  <a:sym typeface="Symbol"/>
                </a:rPr>
                <a:t>)</a:t>
              </a:r>
              <a:endParaRPr lang="en-US" sz="1400" b="1" dirty="0" smtClean="0">
                <a:solidFill>
                  <a:srgbClr val="0000FF"/>
                </a:solidFill>
              </a:endParaRPr>
            </a:p>
          </p:txBody>
        </p:sp>
        <p:sp>
          <p:nvSpPr>
            <p:cNvPr id="133" name="Text Box 7"/>
            <p:cNvSpPr txBox="1">
              <a:spLocks noChangeArrowheads="1"/>
            </p:cNvSpPr>
            <p:nvPr/>
          </p:nvSpPr>
          <p:spPr bwMode="auto">
            <a:xfrm>
              <a:off x="1102840" y="3284984"/>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134" name="Text Box 7"/>
            <p:cNvSpPr txBox="1">
              <a:spLocks noChangeArrowheads="1"/>
            </p:cNvSpPr>
            <p:nvPr/>
          </p:nvSpPr>
          <p:spPr bwMode="auto">
            <a:xfrm>
              <a:off x="1102840" y="3553271"/>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135" name="Text Box 7"/>
            <p:cNvSpPr txBox="1">
              <a:spLocks noChangeArrowheads="1"/>
            </p:cNvSpPr>
            <p:nvPr/>
          </p:nvSpPr>
          <p:spPr bwMode="auto">
            <a:xfrm>
              <a:off x="2123728" y="3284984"/>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sp>
          <p:nvSpPr>
            <p:cNvPr id="136" name="Text Box 7"/>
            <p:cNvSpPr txBox="1">
              <a:spLocks noChangeArrowheads="1"/>
            </p:cNvSpPr>
            <p:nvPr/>
          </p:nvSpPr>
          <p:spPr bwMode="auto">
            <a:xfrm>
              <a:off x="2051720" y="3553271"/>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sz="1400" dirty="0" smtClean="0"/>
                <a:t>*</a:t>
              </a:r>
              <a:r>
                <a:rPr lang="en-US" baseline="-25000" dirty="0" smtClean="0"/>
                <a:t>1</a:t>
              </a:r>
              <a:r>
                <a:rPr lang="en-US" sz="1400" dirty="0" smtClean="0"/>
                <a:t>, …, </a:t>
              </a:r>
              <a:r>
                <a:rPr lang="en-US" sz="1400" dirty="0" smtClean="0">
                  <a:latin typeface="Gigi" pitchFamily="82" charset="0"/>
                </a:rPr>
                <a:t>M</a:t>
              </a:r>
              <a:r>
                <a:rPr lang="en-US" sz="1400" dirty="0" smtClean="0"/>
                <a:t>*</a:t>
              </a:r>
              <a:r>
                <a:rPr lang="en-US" baseline="-25000" dirty="0" smtClean="0"/>
                <a:t>q</a:t>
              </a:r>
            </a:p>
          </p:txBody>
        </p:sp>
        <p:cxnSp>
          <p:nvCxnSpPr>
            <p:cNvPr id="137" name="Straight Connector 136"/>
            <p:cNvCxnSpPr/>
            <p:nvPr/>
          </p:nvCxnSpPr>
          <p:spPr>
            <a:xfrm>
              <a:off x="1043608" y="3573016"/>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38" name="Picture 2"/>
            <p:cNvPicPr>
              <a:picLocks noChangeAspect="1" noChangeArrowheads="1"/>
            </p:cNvPicPr>
            <p:nvPr/>
          </p:nvPicPr>
          <p:blipFill>
            <a:blip r:embed="rId3" cstate="print"/>
            <a:srcRect/>
            <a:stretch>
              <a:fillRect/>
            </a:stretch>
          </p:blipFill>
          <p:spPr bwMode="auto">
            <a:xfrm>
              <a:off x="3333227" y="2339008"/>
              <a:ext cx="950741" cy="936104"/>
            </a:xfrm>
            <a:prstGeom prst="rect">
              <a:avLst/>
            </a:prstGeom>
            <a:noFill/>
            <a:ln w="9525">
              <a:noFill/>
              <a:miter lim="800000"/>
              <a:headEnd/>
              <a:tailEnd/>
            </a:ln>
          </p:spPr>
        </p:pic>
        <p:pic>
          <p:nvPicPr>
            <p:cNvPr id="139" name="Picture 3"/>
            <p:cNvPicPr>
              <a:picLocks noChangeAspect="1" noChangeArrowheads="1"/>
            </p:cNvPicPr>
            <p:nvPr/>
          </p:nvPicPr>
          <p:blipFill>
            <a:blip r:embed="rId4" cstate="print"/>
            <a:srcRect/>
            <a:stretch>
              <a:fillRect/>
            </a:stretch>
          </p:blipFill>
          <p:spPr bwMode="auto">
            <a:xfrm>
              <a:off x="179512" y="2411016"/>
              <a:ext cx="864096" cy="873968"/>
            </a:xfrm>
            <a:prstGeom prst="rect">
              <a:avLst/>
            </a:prstGeom>
            <a:noFill/>
            <a:ln w="9525">
              <a:noFill/>
              <a:miter lim="800000"/>
              <a:headEnd/>
              <a:tailEnd/>
            </a:ln>
          </p:spPr>
        </p:pic>
      </p:grpSp>
      <p:grpSp>
        <p:nvGrpSpPr>
          <p:cNvPr id="6" name="Group 48"/>
          <p:cNvGrpSpPr/>
          <p:nvPr/>
        </p:nvGrpSpPr>
        <p:grpSpPr>
          <a:xfrm>
            <a:off x="35496" y="4077072"/>
            <a:ext cx="4248472" cy="2179985"/>
            <a:chOff x="35496" y="1628800"/>
            <a:chExt cx="4248472" cy="2179985"/>
          </a:xfrm>
        </p:grpSpPr>
        <p:sp>
          <p:nvSpPr>
            <p:cNvPr id="69" name="Rectangle 68"/>
            <p:cNvSpPr/>
            <p:nvPr/>
          </p:nvSpPr>
          <p:spPr>
            <a:xfrm>
              <a:off x="35496" y="1628800"/>
              <a:ext cx="4248472" cy="217998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0" name="Straight Connector 69"/>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1"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52" name="Straight Connector 51"/>
          <p:cNvCxnSpPr/>
          <p:nvPr/>
        </p:nvCxnSpPr>
        <p:spPr>
          <a:xfrm>
            <a:off x="971600" y="4456857"/>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3" name="Text Box 7"/>
          <p:cNvSpPr txBox="1">
            <a:spLocks noChangeArrowheads="1"/>
          </p:cNvSpPr>
          <p:nvPr/>
        </p:nvSpPr>
        <p:spPr bwMode="auto">
          <a:xfrm>
            <a:off x="1030832" y="4168825"/>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55" name="Text Box 7"/>
          <p:cNvSpPr txBox="1">
            <a:spLocks noChangeArrowheads="1"/>
          </p:cNvSpPr>
          <p:nvPr/>
        </p:nvSpPr>
        <p:spPr bwMode="auto">
          <a:xfrm>
            <a:off x="1030832" y="4437112"/>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56" name="Text Box 7"/>
          <p:cNvSpPr txBox="1">
            <a:spLocks noChangeArrowheads="1"/>
          </p:cNvSpPr>
          <p:nvPr/>
        </p:nvSpPr>
        <p:spPr bwMode="auto">
          <a:xfrm>
            <a:off x="2051720" y="4168825"/>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58" name="Text Box 7"/>
          <p:cNvSpPr txBox="1">
            <a:spLocks noChangeArrowheads="1"/>
          </p:cNvSpPr>
          <p:nvPr/>
        </p:nvSpPr>
        <p:spPr bwMode="auto">
          <a:xfrm>
            <a:off x="1403648" y="5104929"/>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0</a:t>
            </a:r>
            <a:r>
              <a:rPr lang="en-US" sz="1400" b="1" dirty="0" smtClean="0">
                <a:solidFill>
                  <a:srgbClr val="0000FF"/>
                </a:solidFill>
                <a:sym typeface="Symbol"/>
              </a:rPr>
              <a:t>)</a:t>
            </a:r>
            <a:endParaRPr lang="en-US" sz="1400" b="1" dirty="0" smtClean="0">
              <a:solidFill>
                <a:srgbClr val="0000FF"/>
              </a:solidFill>
            </a:endParaRPr>
          </a:p>
        </p:txBody>
      </p:sp>
      <p:sp>
        <p:nvSpPr>
          <p:cNvPr id="60" name="Text Box 7"/>
          <p:cNvSpPr txBox="1">
            <a:spLocks noChangeArrowheads="1"/>
          </p:cNvSpPr>
          <p:nvPr/>
        </p:nvSpPr>
        <p:spPr bwMode="auto">
          <a:xfrm>
            <a:off x="1030832" y="5608985"/>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61" name="Text Box 7"/>
          <p:cNvSpPr txBox="1">
            <a:spLocks noChangeArrowheads="1"/>
          </p:cNvSpPr>
          <p:nvPr/>
        </p:nvSpPr>
        <p:spPr bwMode="auto">
          <a:xfrm>
            <a:off x="1030832" y="5877272"/>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64" name="Text Box 7"/>
          <p:cNvSpPr txBox="1">
            <a:spLocks noChangeArrowheads="1"/>
          </p:cNvSpPr>
          <p:nvPr/>
        </p:nvSpPr>
        <p:spPr bwMode="auto">
          <a:xfrm>
            <a:off x="2051720" y="5608985"/>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cxnSp>
        <p:nvCxnSpPr>
          <p:cNvPr id="66" name="Straight Connector 65"/>
          <p:cNvCxnSpPr/>
          <p:nvPr/>
        </p:nvCxnSpPr>
        <p:spPr>
          <a:xfrm>
            <a:off x="971600" y="5897017"/>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67" name="Picture 2"/>
          <p:cNvPicPr>
            <a:picLocks noChangeAspect="1" noChangeArrowheads="1"/>
          </p:cNvPicPr>
          <p:nvPr/>
        </p:nvPicPr>
        <p:blipFill>
          <a:blip r:embed="rId3" cstate="print"/>
          <a:srcRect/>
          <a:stretch>
            <a:fillRect/>
          </a:stretch>
        </p:blipFill>
        <p:spPr bwMode="auto">
          <a:xfrm>
            <a:off x="3261219" y="4663009"/>
            <a:ext cx="950741" cy="936104"/>
          </a:xfrm>
          <a:prstGeom prst="rect">
            <a:avLst/>
          </a:prstGeom>
          <a:noFill/>
          <a:ln w="9525">
            <a:noFill/>
            <a:miter lim="800000"/>
            <a:headEnd/>
            <a:tailEnd/>
          </a:ln>
        </p:spPr>
      </p:pic>
      <p:pic>
        <p:nvPicPr>
          <p:cNvPr id="68" name="Picture 3"/>
          <p:cNvPicPr>
            <a:picLocks noChangeAspect="1" noChangeArrowheads="1"/>
          </p:cNvPicPr>
          <p:nvPr/>
        </p:nvPicPr>
        <p:blipFill>
          <a:blip r:embed="rId4" cstate="print"/>
          <a:srcRect/>
          <a:stretch>
            <a:fillRect/>
          </a:stretch>
        </p:blipFill>
        <p:spPr bwMode="auto">
          <a:xfrm>
            <a:off x="107504" y="4735017"/>
            <a:ext cx="864096" cy="873968"/>
          </a:xfrm>
          <a:prstGeom prst="rect">
            <a:avLst/>
          </a:prstGeom>
          <a:noFill/>
          <a:ln w="9525">
            <a:noFill/>
            <a:miter lim="800000"/>
            <a:headEnd/>
            <a:tailEnd/>
          </a:ln>
        </p:spPr>
      </p:pic>
      <p:sp>
        <p:nvSpPr>
          <p:cNvPr id="74" name="Text Box 7"/>
          <p:cNvSpPr txBox="1">
            <a:spLocks noChangeArrowheads="1"/>
          </p:cNvSpPr>
          <p:nvPr/>
        </p:nvSpPr>
        <p:spPr bwMode="auto">
          <a:xfrm>
            <a:off x="2182960" y="4437112"/>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sym typeface="Symbol"/>
              </a:rPr>
              <a:t></a:t>
            </a:r>
            <a:r>
              <a:rPr lang="en-US" sz="1400" dirty="0" smtClean="0">
                <a:solidFill>
                  <a:srgbClr val="FF0000"/>
                </a:solidFill>
              </a:rPr>
              <a:t>, …, </a:t>
            </a:r>
            <a:r>
              <a:rPr lang="en-US" sz="1400" dirty="0" smtClean="0">
                <a:solidFill>
                  <a:srgbClr val="FF0000"/>
                </a:solidFill>
                <a:sym typeface="Symbol"/>
              </a:rPr>
              <a:t></a:t>
            </a:r>
            <a:endParaRPr lang="en-US" baseline="-25000" dirty="0" smtClean="0">
              <a:solidFill>
                <a:srgbClr val="FF0000"/>
              </a:solidFill>
            </a:endParaRPr>
          </a:p>
        </p:txBody>
      </p:sp>
      <p:sp>
        <p:nvSpPr>
          <p:cNvPr id="77" name="Text Box 7"/>
          <p:cNvSpPr txBox="1">
            <a:spLocks noChangeArrowheads="1"/>
          </p:cNvSpPr>
          <p:nvPr/>
        </p:nvSpPr>
        <p:spPr bwMode="auto">
          <a:xfrm>
            <a:off x="2195736" y="5857527"/>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ym typeface="Symbol"/>
              </a:rPr>
              <a:t></a:t>
            </a:r>
            <a:r>
              <a:rPr lang="en-US" sz="1400" dirty="0" smtClean="0"/>
              <a:t>, …, </a:t>
            </a:r>
            <a:r>
              <a:rPr lang="en-US" sz="1400" dirty="0" smtClean="0">
                <a:sym typeface="Symbol"/>
              </a:rPr>
              <a:t></a:t>
            </a:r>
            <a:endParaRPr lang="en-US" baseline="-25000" dirty="0" smtClean="0"/>
          </a:p>
        </p:txBody>
      </p:sp>
      <p:grpSp>
        <p:nvGrpSpPr>
          <p:cNvPr id="7" name="Group 79"/>
          <p:cNvGrpSpPr/>
          <p:nvPr/>
        </p:nvGrpSpPr>
        <p:grpSpPr>
          <a:xfrm>
            <a:off x="1979712" y="3748970"/>
            <a:ext cx="419472" cy="544126"/>
            <a:chOff x="3576464" y="5157192"/>
            <a:chExt cx="419472" cy="544126"/>
          </a:xfrm>
        </p:grpSpPr>
        <p:sp>
          <p:nvSpPr>
            <p:cNvPr id="82"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85"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grpSp>
        <p:nvGrpSpPr>
          <p:cNvPr id="8" name="Group 48"/>
          <p:cNvGrpSpPr/>
          <p:nvPr/>
        </p:nvGrpSpPr>
        <p:grpSpPr>
          <a:xfrm>
            <a:off x="4860032" y="4057327"/>
            <a:ext cx="4248472" cy="2179985"/>
            <a:chOff x="35496" y="1628800"/>
            <a:chExt cx="4248472" cy="2179985"/>
          </a:xfrm>
        </p:grpSpPr>
        <p:sp>
          <p:nvSpPr>
            <p:cNvPr id="111" name="Rectangle 110"/>
            <p:cNvSpPr/>
            <p:nvPr/>
          </p:nvSpPr>
          <p:spPr>
            <a:xfrm>
              <a:off x="35496" y="1628800"/>
              <a:ext cx="4248472" cy="2179985"/>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2" name="Straight Connector 111"/>
            <p:cNvCxnSpPr/>
            <p:nvPr/>
          </p:nvCxnSpPr>
          <p:spPr>
            <a:xfrm>
              <a:off x="1043608" y="2656657"/>
              <a:ext cx="2160240" cy="0"/>
            </a:xfrm>
            <a:prstGeom prst="line">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3" name="Text Box 7"/>
            <p:cNvSpPr txBox="1">
              <a:spLocks noChangeArrowheads="1"/>
            </p:cNvSpPr>
            <p:nvPr/>
          </p:nvSpPr>
          <p:spPr bwMode="auto">
            <a:xfrm>
              <a:off x="1678904" y="2368625"/>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0000FF"/>
                  </a:solidFill>
                </a:rPr>
                <a:t>m</a:t>
              </a:r>
              <a:r>
                <a:rPr lang="en-US" sz="1400" baseline="-25000" dirty="0" smtClean="0">
                  <a:solidFill>
                    <a:srgbClr val="0000FF"/>
                  </a:solidFill>
                </a:rPr>
                <a:t>0</a:t>
              </a:r>
              <a:r>
                <a:rPr lang="en-US" sz="1400" dirty="0" smtClean="0">
                  <a:solidFill>
                    <a:srgbClr val="0000FF"/>
                  </a:solidFill>
                </a:rPr>
                <a:t>, m</a:t>
              </a:r>
              <a:r>
                <a:rPr lang="en-US" sz="1400" baseline="-25000" dirty="0" smtClean="0">
                  <a:solidFill>
                    <a:srgbClr val="0000FF"/>
                  </a:solidFill>
                </a:rPr>
                <a:t>1</a:t>
              </a:r>
              <a:endParaRPr lang="en-US" sz="1400" dirty="0" smtClean="0">
                <a:solidFill>
                  <a:srgbClr val="0000FF"/>
                </a:solidFill>
              </a:endParaRPr>
            </a:p>
          </p:txBody>
        </p:sp>
      </p:grpSp>
      <p:cxnSp>
        <p:nvCxnSpPr>
          <p:cNvPr id="88" name="Straight Connector 87"/>
          <p:cNvCxnSpPr/>
          <p:nvPr/>
        </p:nvCxnSpPr>
        <p:spPr>
          <a:xfrm>
            <a:off x="5796136" y="4437112"/>
            <a:ext cx="2160240" cy="0"/>
          </a:xfrm>
          <a:prstGeom prst="line">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2" name="Text Box 7"/>
          <p:cNvSpPr txBox="1">
            <a:spLocks noChangeArrowheads="1"/>
          </p:cNvSpPr>
          <p:nvPr/>
        </p:nvSpPr>
        <p:spPr bwMode="auto">
          <a:xfrm>
            <a:off x="5855368" y="4149080"/>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M</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M</a:t>
            </a:r>
            <a:r>
              <a:rPr lang="en-US" baseline="-25000" dirty="0" err="1" smtClean="0">
                <a:solidFill>
                  <a:srgbClr val="FF0000"/>
                </a:solidFill>
              </a:rPr>
              <a:t>q</a:t>
            </a:r>
            <a:endParaRPr lang="en-US" baseline="-25000" dirty="0" smtClean="0">
              <a:solidFill>
                <a:srgbClr val="FF0000"/>
              </a:solidFill>
            </a:endParaRPr>
          </a:p>
        </p:txBody>
      </p:sp>
      <p:sp>
        <p:nvSpPr>
          <p:cNvPr id="98" name="Text Box 7"/>
          <p:cNvSpPr txBox="1">
            <a:spLocks noChangeArrowheads="1"/>
          </p:cNvSpPr>
          <p:nvPr/>
        </p:nvSpPr>
        <p:spPr bwMode="auto">
          <a:xfrm>
            <a:off x="5855368" y="4417367"/>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a:t>
            </a:r>
            <a:r>
              <a:rPr lang="en-US" sz="1400" dirty="0" err="1" smtClean="0">
                <a:solidFill>
                  <a:srgbClr val="FF0000"/>
                </a:solidFill>
              </a:rPr>
              <a:t>C</a:t>
            </a:r>
            <a:r>
              <a:rPr lang="en-US" baseline="-25000" dirty="0" err="1" smtClean="0">
                <a:solidFill>
                  <a:srgbClr val="FF0000"/>
                </a:solidFill>
              </a:rPr>
              <a:t>q</a:t>
            </a:r>
            <a:endParaRPr lang="en-US" baseline="-25000" dirty="0" smtClean="0">
              <a:solidFill>
                <a:srgbClr val="FF0000"/>
              </a:solidFill>
            </a:endParaRPr>
          </a:p>
        </p:txBody>
      </p:sp>
      <p:sp>
        <p:nvSpPr>
          <p:cNvPr id="99" name="Text Box 7"/>
          <p:cNvSpPr txBox="1">
            <a:spLocks noChangeArrowheads="1"/>
          </p:cNvSpPr>
          <p:nvPr/>
        </p:nvSpPr>
        <p:spPr bwMode="auto">
          <a:xfrm>
            <a:off x="6876256" y="4149080"/>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rPr>
              <a:t>C*</a:t>
            </a:r>
            <a:r>
              <a:rPr lang="en-US" baseline="-25000" dirty="0" smtClean="0">
                <a:solidFill>
                  <a:srgbClr val="FF0000"/>
                </a:solidFill>
              </a:rPr>
              <a:t>1</a:t>
            </a:r>
            <a:r>
              <a:rPr lang="en-US" sz="1400" dirty="0" smtClean="0">
                <a:solidFill>
                  <a:srgbClr val="FF0000"/>
                </a:solidFill>
              </a:rPr>
              <a:t>, …, C*</a:t>
            </a:r>
            <a:r>
              <a:rPr lang="en-US" baseline="-25000" dirty="0" smtClean="0">
                <a:solidFill>
                  <a:srgbClr val="FF0000"/>
                </a:solidFill>
              </a:rPr>
              <a:t>q</a:t>
            </a:r>
          </a:p>
        </p:txBody>
      </p:sp>
      <p:sp>
        <p:nvSpPr>
          <p:cNvPr id="103" name="Text Box 7"/>
          <p:cNvSpPr txBox="1">
            <a:spLocks noChangeArrowheads="1"/>
          </p:cNvSpPr>
          <p:nvPr/>
        </p:nvSpPr>
        <p:spPr bwMode="auto">
          <a:xfrm>
            <a:off x="6228184" y="5085184"/>
            <a:ext cx="1596952" cy="307777"/>
          </a:xfrm>
          <a:prstGeom prst="rect">
            <a:avLst/>
          </a:prstGeom>
          <a:noFill/>
          <a:ln w="9525">
            <a:noFill/>
            <a:miter lim="800000"/>
            <a:headEnd/>
            <a:tailEnd/>
          </a:ln>
        </p:spPr>
        <p:txBody>
          <a:bodyPr wrap="square">
            <a:spAutoFit/>
          </a:bodyPr>
          <a:lstStyle/>
          <a:p>
            <a:pPr marL="457200" indent="-457200">
              <a:spcBef>
                <a:spcPct val="50000"/>
              </a:spcBef>
            </a:pPr>
            <a:r>
              <a:rPr lang="en-US" sz="1400" b="1" dirty="0" smtClean="0">
                <a:solidFill>
                  <a:srgbClr val="0000FF"/>
                </a:solidFill>
              </a:rPr>
              <a:t>c </a:t>
            </a:r>
            <a:r>
              <a:rPr lang="en-US" sz="1400" b="1" dirty="0" smtClean="0">
                <a:solidFill>
                  <a:srgbClr val="0000FF"/>
                </a:solidFill>
                <a:sym typeface="Symbol"/>
              </a:rPr>
              <a:t> </a:t>
            </a:r>
            <a:r>
              <a:rPr lang="en-US" sz="1400" b="1" dirty="0" err="1" smtClean="0">
                <a:solidFill>
                  <a:srgbClr val="0000FF"/>
                </a:solidFill>
                <a:sym typeface="Symbol"/>
              </a:rPr>
              <a:t>Enc</a:t>
            </a:r>
            <a:r>
              <a:rPr lang="en-US" b="1" baseline="-25000" dirty="0" err="1" smtClean="0">
                <a:solidFill>
                  <a:srgbClr val="0000FF"/>
                </a:solidFill>
                <a:sym typeface="Symbol"/>
              </a:rPr>
              <a:t>k</a:t>
            </a:r>
            <a:r>
              <a:rPr lang="en-US" sz="1400" b="1" dirty="0" smtClean="0">
                <a:solidFill>
                  <a:srgbClr val="0000FF"/>
                </a:solidFill>
                <a:sym typeface="Symbol"/>
              </a:rPr>
              <a:t>(m</a:t>
            </a:r>
            <a:r>
              <a:rPr lang="en-US" b="1" baseline="-25000" dirty="0" smtClean="0">
                <a:solidFill>
                  <a:srgbClr val="0000FF"/>
                </a:solidFill>
                <a:sym typeface="Symbol"/>
              </a:rPr>
              <a:t>1</a:t>
            </a:r>
            <a:r>
              <a:rPr lang="en-US" sz="1400" b="1" dirty="0" smtClean="0">
                <a:solidFill>
                  <a:srgbClr val="0000FF"/>
                </a:solidFill>
                <a:sym typeface="Symbol"/>
              </a:rPr>
              <a:t>)</a:t>
            </a:r>
            <a:endParaRPr lang="en-US" sz="1400" b="1" dirty="0" smtClean="0">
              <a:solidFill>
                <a:srgbClr val="0000FF"/>
              </a:solidFill>
            </a:endParaRPr>
          </a:p>
        </p:txBody>
      </p:sp>
      <p:sp>
        <p:nvSpPr>
          <p:cNvPr id="104" name="Text Box 7"/>
          <p:cNvSpPr txBox="1">
            <a:spLocks noChangeArrowheads="1"/>
          </p:cNvSpPr>
          <p:nvPr/>
        </p:nvSpPr>
        <p:spPr bwMode="auto">
          <a:xfrm>
            <a:off x="5855368" y="5589240"/>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M</a:t>
            </a:r>
            <a:r>
              <a:rPr lang="en-US" baseline="-25000" dirty="0" smtClean="0"/>
              <a:t>1</a:t>
            </a:r>
            <a:r>
              <a:rPr lang="en-US" sz="1400" dirty="0" smtClean="0"/>
              <a:t>, …, </a:t>
            </a:r>
            <a:r>
              <a:rPr lang="en-US" sz="1400" dirty="0" err="1" smtClean="0">
                <a:latin typeface="Gigi" pitchFamily="82" charset="0"/>
              </a:rPr>
              <a:t>M</a:t>
            </a:r>
            <a:r>
              <a:rPr lang="en-US" baseline="-25000" dirty="0" err="1" smtClean="0"/>
              <a:t>q</a:t>
            </a:r>
            <a:endParaRPr lang="en-US" baseline="-25000" dirty="0" smtClean="0"/>
          </a:p>
        </p:txBody>
      </p:sp>
      <p:sp>
        <p:nvSpPr>
          <p:cNvPr id="105" name="Text Box 7"/>
          <p:cNvSpPr txBox="1">
            <a:spLocks noChangeArrowheads="1"/>
          </p:cNvSpPr>
          <p:nvPr/>
        </p:nvSpPr>
        <p:spPr bwMode="auto">
          <a:xfrm>
            <a:off x="5855368" y="5857527"/>
            <a:ext cx="1020888"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baseline="-25000" dirty="0" smtClean="0"/>
              <a:t>1</a:t>
            </a:r>
            <a:r>
              <a:rPr lang="en-US" sz="1400" dirty="0" smtClean="0"/>
              <a:t>, …, </a:t>
            </a:r>
            <a:r>
              <a:rPr lang="en-US" sz="1400" dirty="0" err="1" smtClean="0">
                <a:latin typeface="Gigi" pitchFamily="82" charset="0"/>
              </a:rPr>
              <a:t>C</a:t>
            </a:r>
            <a:r>
              <a:rPr lang="en-US" baseline="-25000" dirty="0" err="1" smtClean="0"/>
              <a:t>q</a:t>
            </a:r>
            <a:endParaRPr lang="en-US" baseline="-25000" dirty="0" smtClean="0"/>
          </a:p>
        </p:txBody>
      </p:sp>
      <p:sp>
        <p:nvSpPr>
          <p:cNvPr id="106" name="Text Box 7"/>
          <p:cNvSpPr txBox="1">
            <a:spLocks noChangeArrowheads="1"/>
          </p:cNvSpPr>
          <p:nvPr/>
        </p:nvSpPr>
        <p:spPr bwMode="auto">
          <a:xfrm>
            <a:off x="6876256" y="5589240"/>
            <a:ext cx="1224136"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latin typeface="Gigi" pitchFamily="82" charset="0"/>
              </a:rPr>
              <a:t>C</a:t>
            </a:r>
            <a:r>
              <a:rPr lang="en-US" sz="1400" dirty="0" smtClean="0"/>
              <a:t>*</a:t>
            </a:r>
            <a:r>
              <a:rPr lang="en-US" baseline="-25000" dirty="0" smtClean="0"/>
              <a:t>1</a:t>
            </a:r>
            <a:r>
              <a:rPr lang="en-US" sz="1400" dirty="0" smtClean="0"/>
              <a:t>, …, </a:t>
            </a:r>
            <a:r>
              <a:rPr lang="en-US" sz="1400" dirty="0" smtClean="0">
                <a:latin typeface="Gigi" pitchFamily="82" charset="0"/>
              </a:rPr>
              <a:t>C</a:t>
            </a:r>
            <a:r>
              <a:rPr lang="en-US" sz="1400" dirty="0" smtClean="0"/>
              <a:t>*</a:t>
            </a:r>
            <a:r>
              <a:rPr lang="en-US" baseline="-25000" dirty="0" smtClean="0"/>
              <a:t>q</a:t>
            </a:r>
          </a:p>
        </p:txBody>
      </p:sp>
      <p:cxnSp>
        <p:nvCxnSpPr>
          <p:cNvPr id="108" name="Straight Connector 107"/>
          <p:cNvCxnSpPr/>
          <p:nvPr/>
        </p:nvCxnSpPr>
        <p:spPr>
          <a:xfrm>
            <a:off x="5796136" y="5877272"/>
            <a:ext cx="2232248" cy="0"/>
          </a:xfrm>
          <a:prstGeom prst="line">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09" name="Picture 2"/>
          <p:cNvPicPr>
            <a:picLocks noChangeAspect="1" noChangeArrowheads="1"/>
          </p:cNvPicPr>
          <p:nvPr/>
        </p:nvPicPr>
        <p:blipFill>
          <a:blip r:embed="rId3" cstate="print"/>
          <a:srcRect/>
          <a:stretch>
            <a:fillRect/>
          </a:stretch>
        </p:blipFill>
        <p:spPr bwMode="auto">
          <a:xfrm>
            <a:off x="8085755" y="4643264"/>
            <a:ext cx="950741" cy="936104"/>
          </a:xfrm>
          <a:prstGeom prst="rect">
            <a:avLst/>
          </a:prstGeom>
          <a:noFill/>
          <a:ln w="9525">
            <a:noFill/>
            <a:miter lim="800000"/>
            <a:headEnd/>
            <a:tailEnd/>
          </a:ln>
        </p:spPr>
      </p:pic>
      <p:pic>
        <p:nvPicPr>
          <p:cNvPr id="110" name="Picture 3"/>
          <p:cNvPicPr>
            <a:picLocks noChangeAspect="1" noChangeArrowheads="1"/>
          </p:cNvPicPr>
          <p:nvPr/>
        </p:nvPicPr>
        <p:blipFill>
          <a:blip r:embed="rId4" cstate="print"/>
          <a:srcRect/>
          <a:stretch>
            <a:fillRect/>
          </a:stretch>
        </p:blipFill>
        <p:spPr bwMode="auto">
          <a:xfrm>
            <a:off x="4932040" y="4715272"/>
            <a:ext cx="864096" cy="873968"/>
          </a:xfrm>
          <a:prstGeom prst="rect">
            <a:avLst/>
          </a:prstGeom>
          <a:noFill/>
          <a:ln w="9525">
            <a:noFill/>
            <a:miter lim="800000"/>
            <a:headEnd/>
            <a:tailEnd/>
          </a:ln>
        </p:spPr>
      </p:pic>
      <p:sp>
        <p:nvSpPr>
          <p:cNvPr id="114" name="Text Box 7"/>
          <p:cNvSpPr txBox="1">
            <a:spLocks noChangeArrowheads="1"/>
          </p:cNvSpPr>
          <p:nvPr/>
        </p:nvSpPr>
        <p:spPr bwMode="auto">
          <a:xfrm>
            <a:off x="6948264" y="4437112"/>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olidFill>
                  <a:srgbClr val="FF0000"/>
                </a:solidFill>
                <a:sym typeface="Symbol"/>
              </a:rPr>
              <a:t></a:t>
            </a:r>
            <a:r>
              <a:rPr lang="en-US" sz="1400" dirty="0" smtClean="0">
                <a:solidFill>
                  <a:srgbClr val="FF0000"/>
                </a:solidFill>
              </a:rPr>
              <a:t>, …, </a:t>
            </a:r>
            <a:r>
              <a:rPr lang="en-US" sz="1400" dirty="0" smtClean="0">
                <a:solidFill>
                  <a:srgbClr val="FF0000"/>
                </a:solidFill>
                <a:sym typeface="Symbol"/>
              </a:rPr>
              <a:t></a:t>
            </a:r>
            <a:endParaRPr lang="en-US" baseline="-25000" dirty="0" smtClean="0">
              <a:solidFill>
                <a:srgbClr val="FF0000"/>
              </a:solidFill>
            </a:endParaRPr>
          </a:p>
        </p:txBody>
      </p:sp>
      <p:sp>
        <p:nvSpPr>
          <p:cNvPr id="115" name="Text Box 7"/>
          <p:cNvSpPr txBox="1">
            <a:spLocks noChangeArrowheads="1"/>
          </p:cNvSpPr>
          <p:nvPr/>
        </p:nvSpPr>
        <p:spPr bwMode="auto">
          <a:xfrm>
            <a:off x="7007496" y="5857527"/>
            <a:ext cx="1236912" cy="307777"/>
          </a:xfrm>
          <a:prstGeom prst="rect">
            <a:avLst/>
          </a:prstGeom>
          <a:noFill/>
          <a:ln w="9525">
            <a:noFill/>
            <a:miter lim="800000"/>
            <a:headEnd/>
            <a:tailEnd/>
          </a:ln>
        </p:spPr>
        <p:txBody>
          <a:bodyPr wrap="square">
            <a:spAutoFit/>
          </a:bodyPr>
          <a:lstStyle/>
          <a:p>
            <a:pPr marL="457200" indent="-457200">
              <a:spcBef>
                <a:spcPct val="50000"/>
              </a:spcBef>
            </a:pPr>
            <a:r>
              <a:rPr lang="en-US" sz="1400" dirty="0" smtClean="0">
                <a:sym typeface="Symbol"/>
              </a:rPr>
              <a:t></a:t>
            </a:r>
            <a:r>
              <a:rPr lang="en-US" sz="1400" dirty="0" smtClean="0"/>
              <a:t>, …, </a:t>
            </a:r>
            <a:r>
              <a:rPr lang="en-US" sz="1400" dirty="0" smtClean="0">
                <a:sym typeface="Symbol"/>
              </a:rPr>
              <a:t></a:t>
            </a:r>
            <a:endParaRPr lang="en-US" baseline="-25000" dirty="0" smtClean="0"/>
          </a:p>
        </p:txBody>
      </p:sp>
      <p:sp>
        <p:nvSpPr>
          <p:cNvPr id="90" name="Text Box 7"/>
          <p:cNvSpPr txBox="1">
            <a:spLocks noChangeArrowheads="1"/>
          </p:cNvSpPr>
          <p:nvPr/>
        </p:nvSpPr>
        <p:spPr bwMode="auto">
          <a:xfrm>
            <a:off x="35496" y="6433591"/>
            <a:ext cx="8856984" cy="307777"/>
          </a:xfrm>
          <a:prstGeom prst="rect">
            <a:avLst/>
          </a:prstGeom>
          <a:noFill/>
          <a:ln w="9525">
            <a:noFill/>
            <a:miter lim="800000"/>
            <a:headEnd/>
            <a:tailEnd/>
          </a:ln>
        </p:spPr>
        <p:txBody>
          <a:bodyPr wrap="square">
            <a:spAutoFit/>
          </a:bodyPr>
          <a:lstStyle/>
          <a:p>
            <a:pPr marL="285750" indent="-285750">
              <a:spcBef>
                <a:spcPct val="50000"/>
              </a:spcBef>
              <a:buFont typeface="Wingdings" pitchFamily="2" charset="2"/>
              <a:buChar char="q"/>
            </a:pPr>
            <a:r>
              <a:rPr lang="en-US" sz="1400" dirty="0" smtClean="0">
                <a:sym typeface="Symbol"/>
              </a:rPr>
              <a:t>Decryption queries are “useless” for the attacker</a:t>
            </a:r>
            <a:endParaRPr lang="en-US" sz="1400" baseline="-25000" dirty="0" smtClean="0">
              <a:solidFill>
                <a:srgbClr val="FF0000"/>
              </a:solidFill>
            </a:endParaRPr>
          </a:p>
        </p:txBody>
      </p:sp>
      <p:grpSp>
        <p:nvGrpSpPr>
          <p:cNvPr id="93" name="Group 79"/>
          <p:cNvGrpSpPr/>
          <p:nvPr/>
        </p:nvGrpSpPr>
        <p:grpSpPr>
          <a:xfrm>
            <a:off x="6816824" y="3748970"/>
            <a:ext cx="419472" cy="544126"/>
            <a:chOff x="3576464" y="5157192"/>
            <a:chExt cx="419472" cy="544126"/>
          </a:xfrm>
        </p:grpSpPr>
        <p:sp>
          <p:nvSpPr>
            <p:cNvPr id="94" name="Text Box 7"/>
            <p:cNvSpPr txBox="1">
              <a:spLocks noChangeArrowheads="1"/>
            </p:cNvSpPr>
            <p:nvPr/>
          </p:nvSpPr>
          <p:spPr bwMode="auto">
            <a:xfrm>
              <a:off x="3576464" y="5301208"/>
              <a:ext cx="419472" cy="400110"/>
            </a:xfrm>
            <a:prstGeom prst="rect">
              <a:avLst/>
            </a:prstGeom>
            <a:noFill/>
            <a:ln w="9525">
              <a:noFill/>
              <a:miter lim="800000"/>
              <a:headEnd/>
              <a:tailEnd/>
            </a:ln>
          </p:spPr>
          <p:txBody>
            <a:bodyPr wrap="square">
              <a:spAutoFit/>
            </a:bodyPr>
            <a:lstStyle/>
            <a:p>
              <a:pPr>
                <a:spcBef>
                  <a:spcPct val="50000"/>
                </a:spcBef>
              </a:pPr>
              <a:r>
                <a:rPr lang="en-US" sz="3000" baseline="30000" dirty="0" smtClean="0">
                  <a:sym typeface="Symbol"/>
                </a:rPr>
                <a:t></a:t>
              </a:r>
              <a:endParaRPr lang="en-US" sz="3000" baseline="30000" dirty="0" smtClean="0"/>
            </a:p>
          </p:txBody>
        </p:sp>
        <p:sp>
          <p:nvSpPr>
            <p:cNvPr id="95" name="Text Box 7"/>
            <p:cNvSpPr txBox="1">
              <a:spLocks noChangeArrowheads="1"/>
            </p:cNvSpPr>
            <p:nvPr/>
          </p:nvSpPr>
          <p:spPr bwMode="auto">
            <a:xfrm>
              <a:off x="3584848" y="5157192"/>
              <a:ext cx="267072" cy="338554"/>
            </a:xfrm>
            <a:prstGeom prst="rect">
              <a:avLst/>
            </a:prstGeom>
            <a:noFill/>
            <a:ln w="9525">
              <a:noFill/>
              <a:miter lim="800000"/>
              <a:headEnd/>
              <a:tailEnd/>
            </a:ln>
          </p:spPr>
          <p:txBody>
            <a:bodyPr wrap="square">
              <a:spAutoFit/>
            </a:bodyPr>
            <a:lstStyle/>
            <a:p>
              <a:pPr>
                <a:spcBef>
                  <a:spcPct val="50000"/>
                </a:spcBef>
              </a:pPr>
              <a:r>
                <a:rPr lang="en-US" sz="2400" baseline="30000" dirty="0" smtClean="0">
                  <a:sym typeface="Symbol"/>
                </a:rPr>
                <a:t>c</a:t>
              </a:r>
              <a:endParaRPr lang="en-US" sz="2400" baseline="30000" dirty="0" smtClean="0"/>
            </a:p>
          </p:txBody>
        </p:sp>
      </p:grpSp>
    </p:spTree>
    <p:extLst>
      <p:ext uri="{BB962C8B-B14F-4D97-AF65-F5344CB8AC3E}">
        <p14:creationId xmlns:p14="http://schemas.microsoft.com/office/powerpoint/2010/main" val="17673594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xit" presetSubtype="12" fill="hold" grpId="0" nodeType="clickEffect">
                                  <p:stCondLst>
                                    <p:cond delay="0"/>
                                  </p:stCondLst>
                                  <p:childTnLst>
                                    <p:animEffect transition="out" filter="strips(downLeft)">
                                      <p:cBhvr>
                                        <p:cTn id="6" dur="500"/>
                                        <p:tgtEl>
                                          <p:spTgt spid="56"/>
                                        </p:tgtEl>
                                      </p:cBhvr>
                                    </p:animEffect>
                                    <p:set>
                                      <p:cBhvr>
                                        <p:cTn id="7" dur="1" fill="hold">
                                          <p:stCondLst>
                                            <p:cond delay="499"/>
                                          </p:stCondLst>
                                        </p:cTn>
                                        <p:tgtEl>
                                          <p:spTgt spid="56"/>
                                        </p:tgtEl>
                                        <p:attrNameLst>
                                          <p:attrName>style.visibility</p:attrName>
                                        </p:attrNameLst>
                                      </p:cBhvr>
                                      <p:to>
                                        <p:strVal val="hidden"/>
                                      </p:to>
                                    </p:set>
                                  </p:childTnLst>
                                </p:cTn>
                              </p:par>
                              <p:par>
                                <p:cTn id="8" presetID="18" presetClass="exit" presetSubtype="12" fill="hold" grpId="0" nodeType="withEffect">
                                  <p:stCondLst>
                                    <p:cond delay="0"/>
                                  </p:stCondLst>
                                  <p:childTnLst>
                                    <p:animEffect transition="out" filter="strips(downLeft)">
                                      <p:cBhvr>
                                        <p:cTn id="9" dur="500"/>
                                        <p:tgtEl>
                                          <p:spTgt spid="74"/>
                                        </p:tgtEl>
                                      </p:cBhvr>
                                    </p:animEffect>
                                    <p:set>
                                      <p:cBhvr>
                                        <p:cTn id="10" dur="1" fill="hold">
                                          <p:stCondLst>
                                            <p:cond delay="499"/>
                                          </p:stCondLst>
                                        </p:cTn>
                                        <p:tgtEl>
                                          <p:spTgt spid="74"/>
                                        </p:tgtEl>
                                        <p:attrNameLst>
                                          <p:attrName>style.visibility</p:attrName>
                                        </p:attrNameLst>
                                      </p:cBhvr>
                                      <p:to>
                                        <p:strVal val="hidden"/>
                                      </p:to>
                                    </p:set>
                                  </p:childTnLst>
                                </p:cTn>
                              </p:par>
                              <p:par>
                                <p:cTn id="11" presetID="18" presetClass="exit" presetSubtype="12" fill="hold" grpId="0" nodeType="withEffect">
                                  <p:stCondLst>
                                    <p:cond delay="0"/>
                                  </p:stCondLst>
                                  <p:childTnLst>
                                    <p:animEffect transition="out" filter="strips(downLeft)">
                                      <p:cBhvr>
                                        <p:cTn id="12" dur="500"/>
                                        <p:tgtEl>
                                          <p:spTgt spid="64"/>
                                        </p:tgtEl>
                                      </p:cBhvr>
                                    </p:animEffect>
                                    <p:set>
                                      <p:cBhvr>
                                        <p:cTn id="13" dur="1" fill="hold">
                                          <p:stCondLst>
                                            <p:cond delay="499"/>
                                          </p:stCondLst>
                                        </p:cTn>
                                        <p:tgtEl>
                                          <p:spTgt spid="64"/>
                                        </p:tgtEl>
                                        <p:attrNameLst>
                                          <p:attrName>style.visibility</p:attrName>
                                        </p:attrNameLst>
                                      </p:cBhvr>
                                      <p:to>
                                        <p:strVal val="hidden"/>
                                      </p:to>
                                    </p:set>
                                  </p:childTnLst>
                                </p:cTn>
                              </p:par>
                              <p:par>
                                <p:cTn id="14" presetID="18" presetClass="exit" presetSubtype="12" fill="hold" grpId="0" nodeType="withEffect">
                                  <p:stCondLst>
                                    <p:cond delay="0"/>
                                  </p:stCondLst>
                                  <p:childTnLst>
                                    <p:animEffect transition="out" filter="strips(downLeft)">
                                      <p:cBhvr>
                                        <p:cTn id="15" dur="500"/>
                                        <p:tgtEl>
                                          <p:spTgt spid="77"/>
                                        </p:tgtEl>
                                      </p:cBhvr>
                                    </p:animEffect>
                                    <p:set>
                                      <p:cBhvr>
                                        <p:cTn id="16" dur="1" fill="hold">
                                          <p:stCondLst>
                                            <p:cond delay="499"/>
                                          </p:stCondLst>
                                        </p:cTn>
                                        <p:tgtEl>
                                          <p:spTgt spid="77"/>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8" presetClass="exit" presetSubtype="12" fill="hold" grpId="0" nodeType="clickEffect">
                                  <p:stCondLst>
                                    <p:cond delay="0"/>
                                  </p:stCondLst>
                                  <p:childTnLst>
                                    <p:animEffect transition="out" filter="strips(downLeft)">
                                      <p:cBhvr>
                                        <p:cTn id="20" dur="500"/>
                                        <p:tgtEl>
                                          <p:spTgt spid="99"/>
                                        </p:tgtEl>
                                      </p:cBhvr>
                                    </p:animEffect>
                                    <p:set>
                                      <p:cBhvr>
                                        <p:cTn id="21" dur="1" fill="hold">
                                          <p:stCondLst>
                                            <p:cond delay="499"/>
                                          </p:stCondLst>
                                        </p:cTn>
                                        <p:tgtEl>
                                          <p:spTgt spid="99"/>
                                        </p:tgtEl>
                                        <p:attrNameLst>
                                          <p:attrName>style.visibility</p:attrName>
                                        </p:attrNameLst>
                                      </p:cBhvr>
                                      <p:to>
                                        <p:strVal val="hidden"/>
                                      </p:to>
                                    </p:set>
                                  </p:childTnLst>
                                </p:cTn>
                              </p:par>
                              <p:par>
                                <p:cTn id="22" presetID="18" presetClass="exit" presetSubtype="12" fill="hold" grpId="0" nodeType="withEffect">
                                  <p:stCondLst>
                                    <p:cond delay="0"/>
                                  </p:stCondLst>
                                  <p:childTnLst>
                                    <p:animEffect transition="out" filter="strips(downLeft)">
                                      <p:cBhvr>
                                        <p:cTn id="23" dur="500"/>
                                        <p:tgtEl>
                                          <p:spTgt spid="114"/>
                                        </p:tgtEl>
                                      </p:cBhvr>
                                    </p:animEffect>
                                    <p:set>
                                      <p:cBhvr>
                                        <p:cTn id="24" dur="1" fill="hold">
                                          <p:stCondLst>
                                            <p:cond delay="499"/>
                                          </p:stCondLst>
                                        </p:cTn>
                                        <p:tgtEl>
                                          <p:spTgt spid="114"/>
                                        </p:tgtEl>
                                        <p:attrNameLst>
                                          <p:attrName>style.visibility</p:attrName>
                                        </p:attrNameLst>
                                      </p:cBhvr>
                                      <p:to>
                                        <p:strVal val="hidden"/>
                                      </p:to>
                                    </p:set>
                                  </p:childTnLst>
                                </p:cTn>
                              </p:par>
                              <p:par>
                                <p:cTn id="25" presetID="18" presetClass="exit" presetSubtype="12" fill="hold" grpId="0" nodeType="withEffect">
                                  <p:stCondLst>
                                    <p:cond delay="0"/>
                                  </p:stCondLst>
                                  <p:childTnLst>
                                    <p:animEffect transition="out" filter="strips(downLeft)">
                                      <p:cBhvr>
                                        <p:cTn id="26" dur="500"/>
                                        <p:tgtEl>
                                          <p:spTgt spid="106"/>
                                        </p:tgtEl>
                                      </p:cBhvr>
                                    </p:animEffect>
                                    <p:set>
                                      <p:cBhvr>
                                        <p:cTn id="27" dur="1" fill="hold">
                                          <p:stCondLst>
                                            <p:cond delay="499"/>
                                          </p:stCondLst>
                                        </p:cTn>
                                        <p:tgtEl>
                                          <p:spTgt spid="106"/>
                                        </p:tgtEl>
                                        <p:attrNameLst>
                                          <p:attrName>style.visibility</p:attrName>
                                        </p:attrNameLst>
                                      </p:cBhvr>
                                      <p:to>
                                        <p:strVal val="hidden"/>
                                      </p:to>
                                    </p:set>
                                  </p:childTnLst>
                                </p:cTn>
                              </p:par>
                              <p:par>
                                <p:cTn id="28" presetID="18" presetClass="exit" presetSubtype="12" fill="hold" grpId="0" nodeType="withEffect">
                                  <p:stCondLst>
                                    <p:cond delay="0"/>
                                  </p:stCondLst>
                                  <p:childTnLst>
                                    <p:animEffect transition="out" filter="strips(downLeft)">
                                      <p:cBhvr>
                                        <p:cTn id="29" dur="500"/>
                                        <p:tgtEl>
                                          <p:spTgt spid="115"/>
                                        </p:tgtEl>
                                      </p:cBhvr>
                                    </p:animEffect>
                                    <p:set>
                                      <p:cBhvr>
                                        <p:cTn id="30" dur="1" fill="hold">
                                          <p:stCondLst>
                                            <p:cond delay="499"/>
                                          </p:stCondLst>
                                        </p:cTn>
                                        <p:tgtEl>
                                          <p:spTgt spid="115"/>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p:bldP spid="64" grpId="0"/>
      <p:bldP spid="74" grpId="0"/>
      <p:bldP spid="77" grpId="0"/>
      <p:bldP spid="99" grpId="0"/>
      <p:bldP spid="106" grpId="0"/>
      <p:bldP spid="114" grpId="0"/>
      <p:bldP spid="115" grpId="0"/>
      <p:bldP spid="90" grpId="0"/>
    </p:bldLst>
  </p:timing>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 $a = \frac{b}{c}$&#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2"/>
  <p:tag name="DEFAULTFONTSIZE" val="10"/>
  <p:tag name="DEFAULTWIDTH" val="348"/>
  <p:tag name="DEFAULTHEIGHT" val="200"/>
  <p:tag name="FIRSTARPITA@YFGMNGSFUVWXY5M7" val="3077"/>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69423</TotalTime>
  <Words>3787</Words>
  <Application>Microsoft Macintosh PowerPoint</Application>
  <PresentationFormat>On-screen Show (4:3)</PresentationFormat>
  <Paragraphs>636</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Default Design</vt:lpstr>
      <vt:lpstr>Cryptography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DAIMI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Dias nummer 1</dc:title>
  <dc:creator>Ivan Damgård</dc:creator>
  <cp:lastModifiedBy>ARPITA PATRA</cp:lastModifiedBy>
  <cp:revision>3971</cp:revision>
  <dcterms:created xsi:type="dcterms:W3CDTF">2003-02-23T15:18:48Z</dcterms:created>
  <dcterms:modified xsi:type="dcterms:W3CDTF">2015-03-16T05:46:36Z</dcterms:modified>
</cp:coreProperties>
</file>