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1641" r:id="rId2"/>
    <p:sldId id="1642" r:id="rId3"/>
    <p:sldId id="1671" r:id="rId4"/>
    <p:sldId id="1672" r:id="rId5"/>
    <p:sldId id="1673" r:id="rId6"/>
    <p:sldId id="1674" r:id="rId7"/>
    <p:sldId id="1675" r:id="rId8"/>
    <p:sldId id="1676" r:id="rId9"/>
    <p:sldId id="1677" r:id="rId10"/>
    <p:sldId id="1678" r:id="rId11"/>
    <p:sldId id="1679" r:id="rId12"/>
    <p:sldId id="1680" r:id="rId13"/>
    <p:sldId id="1681" r:id="rId14"/>
    <p:sldId id="1682" r:id="rId15"/>
    <p:sldId id="1683" r:id="rId16"/>
    <p:sldId id="1684" r:id="rId17"/>
    <p:sldId id="1685" r:id="rId18"/>
    <p:sldId id="1686" r:id="rId19"/>
    <p:sldId id="1687" r:id="rId20"/>
    <p:sldId id="1688" r:id="rId21"/>
    <p:sldId id="1689" r:id="rId22"/>
    <p:sldId id="1690" r:id="rId23"/>
    <p:sldId id="1691" r:id="rId24"/>
    <p:sldId id="1692" r:id="rId25"/>
    <p:sldId id="1693" r:id="rId26"/>
    <p:sldId id="1694" r:id="rId27"/>
    <p:sldId id="1695" r:id="rId28"/>
    <p:sldId id="1701" r:id="rId29"/>
    <p:sldId id="1702" r:id="rId30"/>
    <p:sldId id="1703" r:id="rId31"/>
    <p:sldId id="1704" r:id="rId32"/>
    <p:sldId id="1705" r:id="rId33"/>
    <p:sldId id="1618" r:id="rId34"/>
    <p:sldId id="1619" r:id="rId35"/>
    <p:sldId id="1620" r:id="rId36"/>
    <p:sldId id="1648" r:id="rId37"/>
    <p:sldId id="1651" r:id="rId38"/>
    <p:sldId id="1652" r:id="rId39"/>
    <p:sldId id="1657" r:id="rId40"/>
    <p:sldId id="1658" r:id="rId41"/>
    <p:sldId id="1567" r:id="rId42"/>
    <p:sldId id="1647" r:id="rId43"/>
  </p:sldIdLst>
  <p:sldSz cx="9144000" cy="6858000" type="screen4x3"/>
  <p:notesSz cx="6858000" cy="9144000"/>
  <p:custDataLst>
    <p:tags r:id="rId4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5E1EFE"/>
    <a:srgbClr val="D2F5FA"/>
    <a:srgbClr val="FFFF99"/>
    <a:srgbClr val="0BC1E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>
        <p:scale>
          <a:sx n="82" d="100"/>
          <a:sy n="82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Today we will see a primitive that lies somewhere between private key and public key world. We will see its application in private key world today.   It</a:t>
            </a:r>
            <a:r>
              <a:rPr lang="en-US" baseline="0" dirty="0" smtClean="0">
                <a:latin typeface="Arial" pitchFamily="34" charset="0"/>
              </a:rPr>
              <a:t> contributes to both the world with equal poise. </a:t>
            </a:r>
            <a:r>
              <a:rPr lang="en-US" dirty="0" smtClean="0">
                <a:latin typeface="Arial" pitchFamily="34" charset="0"/>
              </a:rPr>
              <a:t>. It’s extremely useful and fundamental. </a:t>
            </a:r>
            <a:r>
              <a:rPr lang="en-US" baseline="0" dirty="0" smtClean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3/18/15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conf/eurocrypt/eurocrypt87.html%23Damgard87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7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3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>
              <a:xfrm>
                <a:off x="-108520" y="44624"/>
                <a:ext cx="9577064" cy="504056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defRPr/>
                </a:pPr>
                <a:r>
                  <a:rPr lang="en-US" sz="2600" kern="0" dirty="0" smtClean="0">
                    <a:solidFill>
                      <a:srgbClr val="009900"/>
                    </a:solidFill>
                    <a:ea typeface="+mj-ea"/>
                    <a:cs typeface="+mj-cs"/>
                  </a:rPr>
                  <a:t>Pre-image Resistance </a:t>
                </a:r>
                <a14:m>
                  <m:oMath xmlns="" xmlns:m="http://schemas.openxmlformats.org/officeDocument/2006/math">
                    <m:r>
                      <a:rPr lang="en-US" sz="2600" i="1" kern="0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+mj-cs"/>
                      </a:rPr>
                      <m:t>↛</m:t>
                    </m:r>
                  </m:oMath>
                </a14:m>
                <a:r>
                  <a:rPr lang="en-US" sz="2600" kern="0" dirty="0" smtClean="0">
                    <a:solidFill>
                      <a:srgbClr val="009900"/>
                    </a:solidFill>
                    <a:ea typeface="+mj-ea"/>
                    <a:cs typeface="+mj-cs"/>
                  </a:rPr>
                  <a:t> Second Pre-image Resistance</a:t>
                </a:r>
                <a:endParaRPr lang="en-US" sz="2600" kern="0" dirty="0">
                  <a:solidFill>
                    <a:srgbClr val="009900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4624"/>
                <a:ext cx="9577064" cy="5040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08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499992" y="1268760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Let h: {0, 1}</a:t>
            </a:r>
            <a:r>
              <a:rPr lang="en-US" sz="2400" baseline="30000" dirty="0" smtClean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be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pre-image resistant hash function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714182"/>
            <a:ext cx="4536504" cy="1850722"/>
            <a:chOff x="251520" y="1290246"/>
            <a:chExt cx="4536504" cy="1850722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290246"/>
              <a:ext cx="1368152" cy="1850722"/>
              <a:chOff x="1907704" y="1290246"/>
              <a:chExt cx="1368152" cy="185072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07704" y="1290246"/>
                <a:ext cx="1368152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267744" y="2802414"/>
                <a:ext cx="8640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m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03848" y="1628800"/>
              <a:ext cx="1584176" cy="1346666"/>
              <a:chOff x="5724128" y="1650286"/>
              <a:chExt cx="1584176" cy="13466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24128" y="165028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265839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3688" y="2046330"/>
              <a:ext cx="129614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7504" y="2852936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Define a new hash function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g: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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as follows:</a:t>
            </a:r>
            <a:endParaRPr lang="en-US" sz="1600" baseline="-25000" dirty="0" smtClean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79512" y="4869160"/>
            <a:ext cx="8856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sym typeface="Symbol"/>
              </a:rPr>
              <a:t>If h is pre-image resistant with probability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negl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() </a:t>
            </a:r>
            <a:r>
              <a:rPr lang="en-US" sz="1600" dirty="0" smtClean="0">
                <a:sym typeface="Symbol"/>
              </a:rPr>
              <a:t>then g is pre-image resistant with probability at least </a:t>
            </a:r>
            <a:endParaRPr lang="en-US" sz="1600" baseline="-25000" dirty="0" smtClean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348136" y="5106670"/>
            <a:ext cx="3303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baseline="30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negl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() = negligible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79512" y="5538718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ym typeface="Symbol"/>
              </a:rPr>
              <a:t>g</a:t>
            </a:r>
            <a:r>
              <a:rPr lang="en-US" sz="1600" dirty="0" smtClean="0">
                <a:sym typeface="Symbol"/>
              </a:rPr>
              <a:t> is second-</a:t>
            </a:r>
            <a:r>
              <a:rPr lang="en-US" sz="1600" dirty="0" err="1" smtClean="0">
                <a:sym typeface="Symbol"/>
              </a:rPr>
              <a:t>preimage</a:t>
            </a:r>
            <a:r>
              <a:rPr lang="en-US" sz="1600" dirty="0" smtClean="0">
                <a:sym typeface="Symbol"/>
              </a:rPr>
              <a:t> resistant with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probability 0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8073" y="3737593"/>
            <a:ext cx="759951" cy="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851920" y="3379467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Function </a:t>
            </a:r>
            <a:r>
              <a:rPr lang="en-US" sz="1600" dirty="0"/>
              <a:t>g</a:t>
            </a:r>
            <a:endParaRPr lang="en-US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979712" y="3934045"/>
            <a:ext cx="2808312" cy="360040"/>
            <a:chOff x="683568" y="4077072"/>
            <a:chExt cx="2808312" cy="360040"/>
          </a:xfrm>
        </p:grpSpPr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683568" y="4077072"/>
              <a:ext cx="2808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x </a:t>
              </a:r>
              <a:r>
                <a:rPr lang="en-US" sz="1600" dirty="0" smtClean="0">
                  <a:sym typeface="Symbol"/>
                </a:rPr>
                <a:t>= (x</a:t>
              </a:r>
              <a:r>
                <a:rPr lang="en-US" sz="1600" baseline="-25000" dirty="0" smtClean="0">
                  <a:sym typeface="Symbol"/>
                </a:rPr>
                <a:t>0 </a:t>
              </a:r>
              <a:r>
                <a:rPr lang="en-US" sz="1600" dirty="0" smtClean="0">
                  <a:sym typeface="Symbol"/>
                </a:rPr>
                <a:t>x</a:t>
              </a:r>
              <a:r>
                <a:rPr lang="en-US" sz="1600" baseline="-25000" dirty="0" smtClean="0">
                  <a:sym typeface="Symbol"/>
                </a:rPr>
                <a:t>1 </a:t>
              </a:r>
              <a:r>
                <a:rPr lang="en-US" sz="1600" dirty="0" smtClean="0">
                  <a:sym typeface="Symbol"/>
                </a:rPr>
                <a:t>… x</a:t>
              </a:r>
              <a:r>
                <a:rPr lang="en-US" sz="1600" baseline="-25000" dirty="0" smtClean="0">
                  <a:sym typeface="Symbol"/>
                </a:rPr>
                <a:t>m-2 </a:t>
              </a:r>
              <a:r>
                <a:rPr lang="en-US" sz="1600" dirty="0" smtClean="0">
                  <a:sym typeface="Symbol"/>
                </a:rPr>
                <a:t>x</a:t>
              </a:r>
              <a:r>
                <a:rPr lang="en-US" sz="1600" baseline="-25000" dirty="0" smtClean="0">
                  <a:sym typeface="Symbol"/>
                </a:rPr>
                <a:t>m-1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baseline="30000" dirty="0" smtClean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827584" y="4437112"/>
              <a:ext cx="18722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788024" y="3934045"/>
            <a:ext cx="2160240" cy="360040"/>
            <a:chOff x="4860032" y="4149080"/>
            <a:chExt cx="2160240" cy="360040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860032" y="4149080"/>
              <a:ext cx="21602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</a:t>
              </a:r>
              <a:r>
                <a:rPr lang="en-US" sz="1600" baseline="-25000" dirty="0" smtClean="0">
                  <a:sym typeface="Symbol"/>
                </a:rPr>
                <a:t>0 </a:t>
              </a:r>
              <a:r>
                <a:rPr lang="en-US" sz="1600" dirty="0" smtClean="0">
                  <a:sym typeface="Symbol"/>
                </a:rPr>
                <a:t>x</a:t>
              </a:r>
              <a:r>
                <a:rPr lang="en-US" sz="1600" baseline="-25000" dirty="0" smtClean="0">
                  <a:sym typeface="Symbol"/>
                </a:rPr>
                <a:t>1 </a:t>
              </a:r>
              <a:r>
                <a:rPr lang="en-US" sz="1600" dirty="0" smtClean="0">
                  <a:sym typeface="Symbol"/>
                </a:rPr>
                <a:t>… x</a:t>
              </a:r>
              <a:r>
                <a:rPr lang="en-US" sz="1600" baseline="-25000" dirty="0" smtClean="0">
                  <a:sym typeface="Symbol"/>
                </a:rPr>
                <a:t>m-2</a:t>
              </a:r>
              <a:r>
                <a:rPr lang="en-US" sz="1600" dirty="0" smtClean="0">
                  <a:sym typeface="Symbol"/>
                </a:rPr>
                <a:t> 0) </a:t>
              </a:r>
              <a:endParaRPr lang="en-US" sz="1600" baseline="30000" dirty="0" smtClean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860032" y="4509120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39552" y="5970766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Given a random x and g(x),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trivial to find x’  x with g(x’) = g(x)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827584" y="6402814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’ is the whole x with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final bit flipped </a:t>
            </a:r>
            <a:r>
              <a:rPr lang="en-US" sz="1600" dirty="0" smtClean="0">
                <a:sym typeface="Symbol"/>
              </a:rPr>
              <a:t>--- in fact g is also not collision-resistant</a:t>
            </a:r>
            <a:endParaRPr lang="en-US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94644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5" grpId="0"/>
      <p:bldP spid="41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08520" y="4462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Relation among Security Notions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19672" y="1844824"/>
            <a:ext cx="186382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C</a:t>
            </a:r>
            <a:r>
              <a:rPr lang="en-US" sz="1400" dirty="0" smtClean="0">
                <a:sym typeface="Symbol"/>
              </a:rPr>
              <a:t>ollision resistance</a:t>
            </a:r>
            <a:endParaRPr lang="en-US" sz="1400" baseline="30000" dirty="0" smtClean="0">
              <a:solidFill>
                <a:srgbClr val="FF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384104" y="1897087"/>
            <a:ext cx="2708176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Second pre-image resistance</a:t>
            </a:r>
            <a:endParaRPr lang="en-US" sz="1400" baseline="30000" dirty="0" smtClean="0">
              <a:solidFill>
                <a:srgbClr val="FF0000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915816" y="3265820"/>
            <a:ext cx="230425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Pre-image resistance (One-</a:t>
            </a:r>
            <a:r>
              <a:rPr lang="en-US" sz="1400" dirty="0" err="1" smtClean="0">
                <a:sym typeface="Symbol"/>
              </a:rPr>
              <a:t>wayness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07904" y="1916832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11960" y="2399402"/>
            <a:ext cx="864096" cy="76682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43808" y="2276872"/>
            <a:ext cx="999728" cy="88558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35896" y="2132856"/>
            <a:ext cx="5124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51920" y="2060848"/>
            <a:ext cx="72008" cy="1440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499992" y="2348880"/>
            <a:ext cx="1008112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932040" y="2708920"/>
            <a:ext cx="144016" cy="1440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339752" y="2276872"/>
            <a:ext cx="1080120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771800" y="2636912"/>
            <a:ext cx="144016" cy="1440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8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499992" y="764704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Let h: {0, 1}</a:t>
            </a:r>
            <a:r>
              <a:rPr lang="en-US" sz="2400" baseline="30000" dirty="0" smtClean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be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second-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resistant</a:t>
            </a:r>
            <a:r>
              <a:rPr lang="en-US" sz="1600" dirty="0" smtClean="0">
                <a:sym typeface="Symbol"/>
              </a:rPr>
              <a:t> hash function</a:t>
            </a:r>
            <a:endParaRPr lang="en-US" sz="16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714182"/>
            <a:ext cx="4536504" cy="1850722"/>
            <a:chOff x="251520" y="1290246"/>
            <a:chExt cx="4536504" cy="1850722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290246"/>
              <a:ext cx="1368152" cy="1850722"/>
              <a:chOff x="1907704" y="1290246"/>
              <a:chExt cx="1368152" cy="185072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07704" y="1290246"/>
                <a:ext cx="1368152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267744" y="2802414"/>
                <a:ext cx="8640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m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03848" y="1628800"/>
              <a:ext cx="1584176" cy="1346666"/>
              <a:chOff x="5724128" y="1650286"/>
              <a:chExt cx="1584176" cy="13466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24128" y="165028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265839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3688" y="2046330"/>
              <a:ext cx="129614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788024" y="1412776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Does it imply that h is also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pre-image resistant</a:t>
            </a:r>
            <a:r>
              <a:rPr lang="en-US" sz="1600" dirty="0" smtClean="0">
                <a:sym typeface="Symbol"/>
              </a:rPr>
              <a:t> ?</a:t>
            </a:r>
            <a:endParaRPr lang="en-US" sz="1600" baseline="-25000" dirty="0" smtClean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88024" y="2052137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Depends upon the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compression ratio </a:t>
            </a:r>
            <a:r>
              <a:rPr lang="en-US" sz="1600" dirty="0" smtClean="0">
                <a:sym typeface="Symbol"/>
              </a:rPr>
              <a:t>!!</a:t>
            </a:r>
            <a:endParaRPr lang="en-US" sz="16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9512" y="2844225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Suppose h is not pre-image resistant ---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pre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for computing pre-image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6505" y="4602614"/>
            <a:ext cx="759951" cy="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516216" y="4458598"/>
            <a:ext cx="1512168" cy="360040"/>
            <a:chOff x="467544" y="3428011"/>
            <a:chExt cx="1512168" cy="360040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39552" y="3428011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y 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baseline="-25000" dirty="0" smtClean="0">
                  <a:sym typeface="Symbol"/>
                </a:rPr>
                <a:t>R</a:t>
              </a:r>
              <a:r>
                <a:rPr lang="en-US" sz="1600" dirty="0" smtClean="0">
                  <a:sym typeface="Symbol"/>
                </a:rPr>
                <a:t> {0, 1}</a:t>
              </a:r>
              <a:r>
                <a:rPr lang="en-US" sz="2400" baseline="30000" dirty="0" smtClean="0">
                  <a:sym typeface="Symbol"/>
                </a:rPr>
                <a:t>n</a:t>
              </a:r>
              <a:endParaRPr lang="en-US" sz="2400" baseline="300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67544" y="3788051"/>
              <a:ext cx="14002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33149" y="4212377"/>
            <a:ext cx="9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A</a:t>
            </a:r>
            <a:r>
              <a:rPr lang="en-US" sz="2400" baseline="-25000" dirty="0" err="1" smtClean="0">
                <a:sym typeface="Symbol"/>
              </a:rPr>
              <a:t>pre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16216" y="5034662"/>
            <a:ext cx="1664568" cy="698594"/>
            <a:chOff x="6516216" y="4005064"/>
            <a:chExt cx="1664568" cy="698594"/>
          </a:xfrm>
        </p:grpSpPr>
        <p:grpSp>
          <p:nvGrpSpPr>
            <p:cNvPr id="48" name="Group 47"/>
            <p:cNvGrpSpPr/>
            <p:nvPr/>
          </p:nvGrpSpPr>
          <p:grpSpPr>
            <a:xfrm>
              <a:off x="6516216" y="4005064"/>
              <a:ext cx="1512168" cy="360040"/>
              <a:chOff x="467544" y="3428011"/>
              <a:chExt cx="1512168" cy="360040"/>
            </a:xfrm>
          </p:grpSpPr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3428011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Symbol"/>
                  </a:rPr>
                  <a:t> {0, 1}</a:t>
                </a:r>
                <a:r>
                  <a:rPr lang="en-US" sz="2000" baseline="30000" dirty="0" smtClean="0">
                    <a:sym typeface="Symbol"/>
                  </a:rPr>
                  <a:t>m</a:t>
                </a:r>
                <a:r>
                  <a:rPr lang="en-US" sz="1600" dirty="0" smtClean="0">
                    <a:sym typeface="Symbol"/>
                  </a:rPr>
                  <a:t> </a:t>
                </a:r>
                <a:endParaRPr lang="en-US" sz="2400" baseline="30000" dirty="0" smtClean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467544" y="3788051"/>
                <a:ext cx="140028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0624" y="4365104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h(x) = y</a:t>
              </a:r>
              <a:endParaRPr lang="en-US" sz="2400" baseline="30000" dirty="0" smtClean="0"/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39552" y="3284984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Then consider the following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sec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for computing second pre-images </a:t>
            </a:r>
            <a:r>
              <a:rPr lang="en-US" sz="1600" dirty="0" smtClean="0">
                <a:sym typeface="Symbol"/>
              </a:rPr>
              <a:t>corresponding to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random x and h(x)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Second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and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787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7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36" y="4233267"/>
            <a:ext cx="2010295" cy="14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499992" y="764704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Let h: {0, 1}</a:t>
            </a:r>
            <a:r>
              <a:rPr lang="en-US" sz="2400" baseline="30000" dirty="0" smtClean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be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second-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resistant</a:t>
            </a:r>
            <a:r>
              <a:rPr lang="en-US" sz="1600" dirty="0" smtClean="0">
                <a:sym typeface="Symbol"/>
              </a:rPr>
              <a:t> hash function</a:t>
            </a:r>
            <a:endParaRPr lang="en-US" sz="16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714182"/>
            <a:ext cx="4536504" cy="1850722"/>
            <a:chOff x="251520" y="1290246"/>
            <a:chExt cx="4536504" cy="1850722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290246"/>
              <a:ext cx="1368152" cy="1850722"/>
              <a:chOff x="1907704" y="1290246"/>
              <a:chExt cx="1368152" cy="185072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07704" y="1290246"/>
                <a:ext cx="1368152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267744" y="2802414"/>
                <a:ext cx="8640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m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03848" y="1628800"/>
              <a:ext cx="1584176" cy="1346666"/>
              <a:chOff x="5724128" y="1650286"/>
              <a:chExt cx="1584176" cy="13466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24128" y="165028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265839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3688" y="2046330"/>
              <a:ext cx="129614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788024" y="1412776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Does it imply that h is also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pre-image resistant</a:t>
            </a:r>
            <a:r>
              <a:rPr lang="en-US" sz="1600" dirty="0" smtClean="0">
                <a:sym typeface="Symbol"/>
              </a:rPr>
              <a:t> ?</a:t>
            </a:r>
            <a:endParaRPr lang="en-US" sz="1600" baseline="-25000" dirty="0" smtClean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88024" y="2052137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Depends upon the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compression ratio </a:t>
            </a:r>
            <a:r>
              <a:rPr lang="en-US" sz="1600" dirty="0" smtClean="0">
                <a:sym typeface="Symbol"/>
              </a:rPr>
              <a:t>!!</a:t>
            </a:r>
            <a:endParaRPr lang="en-US" sz="16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9512" y="2844225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Suppose h is not pre-image resistant ---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pre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for computing pre-image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505" y="4470777"/>
            <a:ext cx="759951" cy="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347864" y="4326761"/>
            <a:ext cx="4568641" cy="360040"/>
            <a:chOff x="-2700808" y="3428011"/>
            <a:chExt cx="4568641" cy="360040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-684584" y="3428011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h(x)</a:t>
              </a:r>
              <a:endParaRPr lang="en-US" sz="2400" baseline="300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2700808" y="3788051"/>
              <a:ext cx="456864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33149" y="4080540"/>
            <a:ext cx="9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A</a:t>
            </a:r>
            <a:r>
              <a:rPr lang="en-US" sz="2400" baseline="-25000" dirty="0" err="1" smtClean="0">
                <a:sym typeface="Symbol"/>
              </a:rPr>
              <a:t>pre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56124" y="4902825"/>
            <a:ext cx="4560381" cy="698594"/>
            <a:chOff x="3356124" y="4005064"/>
            <a:chExt cx="4560381" cy="698594"/>
          </a:xfrm>
        </p:grpSpPr>
        <p:grpSp>
          <p:nvGrpSpPr>
            <p:cNvPr id="48" name="Group 47"/>
            <p:cNvGrpSpPr/>
            <p:nvPr/>
          </p:nvGrpSpPr>
          <p:grpSpPr>
            <a:xfrm>
              <a:off x="3356124" y="4005064"/>
              <a:ext cx="4560381" cy="360040"/>
              <a:chOff x="-2692548" y="3428011"/>
              <a:chExt cx="4560381" cy="360040"/>
            </a:xfrm>
          </p:grpSpPr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-972616" y="3428011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’ </a:t>
                </a:r>
                <a:r>
                  <a:rPr lang="en-US" sz="1600" dirty="0" smtClean="0">
                    <a:sym typeface="Symbol"/>
                  </a:rPr>
                  <a:t> {0, 1}</a:t>
                </a:r>
                <a:r>
                  <a:rPr lang="en-US" sz="2000" baseline="30000" dirty="0" smtClean="0">
                    <a:sym typeface="Symbol"/>
                  </a:rPr>
                  <a:t>m</a:t>
                </a:r>
                <a:r>
                  <a:rPr lang="en-US" sz="1600" dirty="0" smtClean="0">
                    <a:sym typeface="Symbol"/>
                  </a:rPr>
                  <a:t> </a:t>
                </a:r>
                <a:endParaRPr lang="en-US" sz="2400" baseline="30000" dirty="0" smtClean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-2692548" y="3788051"/>
                <a:ext cx="45603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5220072" y="4365104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h(x’) = y</a:t>
              </a:r>
              <a:endParaRPr lang="en-US" sz="2400" baseline="30000" dirty="0" smtClean="0"/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39552" y="3284984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Then consider the following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sec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for computing second pre-images </a:t>
            </a:r>
            <a:r>
              <a:rPr lang="en-US" sz="1600" dirty="0" smtClean="0">
                <a:sym typeface="Symbol"/>
              </a:rPr>
              <a:t>corresponding to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random x and h(x)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428404" y="4038729"/>
            <a:ext cx="9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sec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536" y="4305275"/>
            <a:ext cx="1800200" cy="720080"/>
            <a:chOff x="755576" y="4437112"/>
            <a:chExt cx="1800200" cy="720080"/>
          </a:xfrm>
        </p:grpSpPr>
        <p:grpSp>
          <p:nvGrpSpPr>
            <p:cNvPr id="37" name="Group 36"/>
            <p:cNvGrpSpPr/>
            <p:nvPr/>
          </p:nvGrpSpPr>
          <p:grpSpPr>
            <a:xfrm>
              <a:off x="755576" y="4437112"/>
              <a:ext cx="1512168" cy="360040"/>
              <a:chOff x="467544" y="3428011"/>
              <a:chExt cx="1512168" cy="360040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3428011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Symbol"/>
                  </a:rPr>
                  <a:t></a:t>
                </a:r>
                <a:r>
                  <a:rPr lang="en-US" sz="1600" baseline="-25000" dirty="0" smtClean="0">
                    <a:sym typeface="Symbol"/>
                  </a:rPr>
                  <a:t>R</a:t>
                </a:r>
                <a:r>
                  <a:rPr lang="en-US" sz="1600" dirty="0" smtClean="0">
                    <a:sym typeface="Symbol"/>
                  </a:rPr>
                  <a:t> {0, 1}</a:t>
                </a:r>
                <a:r>
                  <a:rPr lang="en-US" sz="2400" baseline="30000" dirty="0">
                    <a:sym typeface="Symbol"/>
                  </a:rPr>
                  <a:t>m</a:t>
                </a:r>
                <a:endParaRPr lang="en-US" sz="2400" baseline="30000" dirty="0" smtClean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7544" y="3788051"/>
                <a:ext cx="140028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115616" y="4818638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/>
                <a:t>h</a:t>
              </a:r>
              <a:r>
                <a:rPr lang="en-US" sz="1600" dirty="0" smtClean="0"/>
                <a:t>(x)</a:t>
              </a:r>
              <a:endParaRPr lang="en-US" sz="2400" baseline="30000" dirty="0" smtClean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23528" y="5241379"/>
            <a:ext cx="140028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4902825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x’</a:t>
            </a:r>
            <a:endParaRPr lang="en-US" sz="2400" baseline="30000" dirty="0" smtClean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5754742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What is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probability that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1600" baseline="-25000" dirty="0" err="1" smtClean="0">
                <a:solidFill>
                  <a:srgbClr val="0000FF"/>
                </a:solidFill>
                <a:sym typeface="Symbol"/>
              </a:rPr>
              <a:t>sec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outputs x’  x ?  </a:t>
            </a:r>
            <a:r>
              <a:rPr lang="en-US" sz="1600" dirty="0" smtClean="0">
                <a:sym typeface="Symbol"/>
              </a:rPr>
              <a:t>--- depends upon compression ratio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51520" y="6165304"/>
            <a:ext cx="89289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Ex: if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m = 2n</a:t>
            </a:r>
            <a:r>
              <a:rPr lang="en-US" sz="1600" dirty="0" smtClean="0">
                <a:sym typeface="Symbol"/>
              </a:rPr>
              <a:t>, then on an average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every two different x values mapped to the same y</a:t>
            </a:r>
            <a:r>
              <a:rPr lang="en-US" sz="1600" dirty="0" smtClean="0">
                <a:sym typeface="Symbol"/>
              </a:rPr>
              <a:t>. So with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probability roughly 1-2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-n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, x’  x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 h is not second-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resistant </a:t>
            </a:r>
            <a:r>
              <a:rPr lang="en-US" sz="1600" dirty="0" smtClean="0">
                <a:sym typeface="Symbol"/>
              </a:rPr>
              <a:t>(contradiction)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Second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and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253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36" y="4233267"/>
            <a:ext cx="2010295" cy="14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499992" y="764704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Let h: {0, 1}</a:t>
            </a:r>
            <a:r>
              <a:rPr lang="en-US" sz="2400" baseline="30000" dirty="0" smtClean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be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second-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resistant</a:t>
            </a:r>
            <a:r>
              <a:rPr lang="en-US" sz="1600" dirty="0" smtClean="0">
                <a:sym typeface="Symbol"/>
              </a:rPr>
              <a:t> hash function</a:t>
            </a:r>
            <a:endParaRPr lang="en-US" sz="16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714182"/>
            <a:ext cx="4536504" cy="1850722"/>
            <a:chOff x="251520" y="1290246"/>
            <a:chExt cx="4536504" cy="1850722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290246"/>
              <a:ext cx="1368152" cy="1850722"/>
              <a:chOff x="1907704" y="1290246"/>
              <a:chExt cx="1368152" cy="185072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07704" y="1290246"/>
                <a:ext cx="1368152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267744" y="2802414"/>
                <a:ext cx="8640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m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03848" y="1628800"/>
              <a:ext cx="1584176" cy="1346666"/>
              <a:chOff x="5724128" y="1650286"/>
              <a:chExt cx="1584176" cy="13466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24128" y="165028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265839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3688" y="2046330"/>
              <a:ext cx="129614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788024" y="1412776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Does it imply that h is also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pre-image resistant</a:t>
            </a:r>
            <a:r>
              <a:rPr lang="en-US" sz="1600" dirty="0" smtClean="0">
                <a:sym typeface="Symbol"/>
              </a:rPr>
              <a:t> ?</a:t>
            </a:r>
            <a:endParaRPr lang="en-US" sz="1600" baseline="-25000" dirty="0" smtClean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88024" y="2052137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Depends upon the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compression ratio </a:t>
            </a:r>
            <a:r>
              <a:rPr lang="en-US" sz="1600" dirty="0" smtClean="0">
                <a:sym typeface="Symbol"/>
              </a:rPr>
              <a:t>!!</a:t>
            </a:r>
            <a:endParaRPr lang="en-US" sz="16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9512" y="2844225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Suppose h is not pre-image resistant ---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pre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for computing pre-image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505" y="4470777"/>
            <a:ext cx="759951" cy="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347864" y="4326761"/>
            <a:ext cx="4568641" cy="360040"/>
            <a:chOff x="-2700808" y="3428011"/>
            <a:chExt cx="4568641" cy="360040"/>
          </a:xfrm>
        </p:grpSpPr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-684584" y="3428011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h(x)</a:t>
              </a:r>
              <a:endParaRPr lang="en-US" sz="2400" baseline="300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2700808" y="3788051"/>
              <a:ext cx="456864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33149" y="4080540"/>
            <a:ext cx="9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A</a:t>
            </a:r>
            <a:r>
              <a:rPr lang="en-US" sz="2400" baseline="-25000" dirty="0" err="1" smtClean="0">
                <a:sym typeface="Symbol"/>
              </a:rPr>
              <a:t>pre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56124" y="4902825"/>
            <a:ext cx="4560381" cy="698594"/>
            <a:chOff x="3356124" y="4005064"/>
            <a:chExt cx="4560381" cy="698594"/>
          </a:xfrm>
        </p:grpSpPr>
        <p:grpSp>
          <p:nvGrpSpPr>
            <p:cNvPr id="48" name="Group 47"/>
            <p:cNvGrpSpPr/>
            <p:nvPr/>
          </p:nvGrpSpPr>
          <p:grpSpPr>
            <a:xfrm>
              <a:off x="3356124" y="4005064"/>
              <a:ext cx="4560381" cy="360040"/>
              <a:chOff x="-2692548" y="3428011"/>
              <a:chExt cx="4560381" cy="360040"/>
            </a:xfrm>
          </p:grpSpPr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-972616" y="3428011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’ </a:t>
                </a:r>
                <a:r>
                  <a:rPr lang="en-US" sz="1600" dirty="0" smtClean="0">
                    <a:sym typeface="Symbol"/>
                  </a:rPr>
                  <a:t> {0, 1}</a:t>
                </a:r>
                <a:r>
                  <a:rPr lang="en-US" sz="2000" baseline="30000" dirty="0" smtClean="0">
                    <a:sym typeface="Symbol"/>
                  </a:rPr>
                  <a:t>m</a:t>
                </a:r>
                <a:r>
                  <a:rPr lang="en-US" sz="1600" dirty="0" smtClean="0">
                    <a:sym typeface="Symbol"/>
                  </a:rPr>
                  <a:t> </a:t>
                </a:r>
                <a:endParaRPr lang="en-US" sz="2400" baseline="30000" dirty="0" smtClean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-2692548" y="3788051"/>
                <a:ext cx="45603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5220072" y="4365104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h(x’) = y</a:t>
              </a:r>
              <a:endParaRPr lang="en-US" sz="2400" baseline="30000" dirty="0" smtClean="0"/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39552" y="3284984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Then consider the following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PPT algorithm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sec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for computing second pre-images </a:t>
            </a:r>
            <a:r>
              <a:rPr lang="en-US" sz="1600" dirty="0" smtClean="0">
                <a:sym typeface="Symbol"/>
              </a:rPr>
              <a:t>corresponding to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random x and h(x)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428404" y="4038729"/>
            <a:ext cx="9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A</a:t>
            </a:r>
            <a:r>
              <a:rPr lang="en-US" sz="2400" baseline="-25000" dirty="0" err="1" smtClean="0">
                <a:sym typeface="Symbol"/>
              </a:rPr>
              <a:t>sec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536" y="4305275"/>
            <a:ext cx="1800200" cy="720080"/>
            <a:chOff x="755576" y="4437112"/>
            <a:chExt cx="1800200" cy="720080"/>
          </a:xfrm>
        </p:grpSpPr>
        <p:grpSp>
          <p:nvGrpSpPr>
            <p:cNvPr id="37" name="Group 36"/>
            <p:cNvGrpSpPr/>
            <p:nvPr/>
          </p:nvGrpSpPr>
          <p:grpSpPr>
            <a:xfrm>
              <a:off x="755576" y="4437112"/>
              <a:ext cx="1512168" cy="360040"/>
              <a:chOff x="467544" y="3428011"/>
              <a:chExt cx="1512168" cy="360040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3428011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/>
                  <a:t>x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Symbol"/>
                  </a:rPr>
                  <a:t></a:t>
                </a:r>
                <a:r>
                  <a:rPr lang="en-US" sz="1600" baseline="-25000" dirty="0" smtClean="0">
                    <a:sym typeface="Symbol"/>
                  </a:rPr>
                  <a:t>R</a:t>
                </a:r>
                <a:r>
                  <a:rPr lang="en-US" sz="1600" dirty="0" smtClean="0">
                    <a:sym typeface="Symbol"/>
                  </a:rPr>
                  <a:t> {0, 1}</a:t>
                </a:r>
                <a:r>
                  <a:rPr lang="en-US" sz="2400" baseline="30000" dirty="0">
                    <a:sym typeface="Symbol"/>
                  </a:rPr>
                  <a:t>m</a:t>
                </a:r>
                <a:endParaRPr lang="en-US" sz="2400" baseline="30000" dirty="0" smtClean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7544" y="3788051"/>
                <a:ext cx="140028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115616" y="4818638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/>
                <a:t>h</a:t>
              </a:r>
              <a:r>
                <a:rPr lang="en-US" sz="1600" dirty="0" smtClean="0"/>
                <a:t>(x)</a:t>
              </a:r>
              <a:endParaRPr lang="en-US" sz="2400" baseline="30000" dirty="0" smtClean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23528" y="5241379"/>
            <a:ext cx="140028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4902825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x’</a:t>
            </a:r>
            <a:endParaRPr lang="en-US" sz="2400" baseline="30000" dirty="0" smtClean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5754742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What is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probability that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Asec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outputs x’  x ?  </a:t>
            </a:r>
            <a:r>
              <a:rPr lang="en-US" sz="1600" dirty="0" smtClean="0">
                <a:sym typeface="Symbol"/>
              </a:rPr>
              <a:t>--- depends upon compression ratio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251520" y="6165304"/>
                <a:ext cx="892899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sym typeface="Symbol"/>
                  </a:rPr>
                  <a:t>Ex: if </a:t>
                </a:r>
                <a:r>
                  <a:rPr lang="en-US" sz="1600" dirty="0" smtClean="0">
                    <a:solidFill>
                      <a:srgbClr val="FF0000"/>
                    </a:solidFill>
                    <a:sym typeface="Symbol"/>
                  </a:rPr>
                  <a:t>m = n</a:t>
                </a:r>
                <a:r>
                  <a:rPr lang="en-US" sz="1600" dirty="0">
                    <a:sym typeface="Symbol"/>
                  </a:rPr>
                  <a:t> </a:t>
                </a:r>
                <a:r>
                  <a:rPr lang="en-US" sz="1600" dirty="0" smtClean="0">
                    <a:sym typeface="Symbol"/>
                  </a:rPr>
                  <a:t>(say the identity function), then </a:t>
                </a:r>
                <a:r>
                  <a:rPr lang="en-US" sz="1600" dirty="0" smtClean="0">
                    <a:solidFill>
                      <a:srgbClr val="FF0000"/>
                    </a:solidFill>
                    <a:sym typeface="Symbol"/>
                  </a:rPr>
                  <a:t>x’  x with probability 0 </a:t>
                </a:r>
                <a14:m>
                  <m:oMath xmlns=""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↛</m:t>
                    </m:r>
                  </m:oMath>
                </a14:m>
                <a:r>
                  <a:rPr lang="en-US" sz="1600" dirty="0" smtClean="0">
                    <a:solidFill>
                      <a:srgbClr val="0000FF"/>
                    </a:solidFill>
                    <a:sym typeface="Symbol"/>
                  </a:rPr>
                  <a:t> h is not second-</a:t>
                </a:r>
                <a:r>
                  <a:rPr lang="en-US" sz="1600" dirty="0" err="1" smtClean="0">
                    <a:solidFill>
                      <a:srgbClr val="0000FF"/>
                    </a:solidFill>
                    <a:sym typeface="Symbol"/>
                  </a:rPr>
                  <a:t>preimage</a:t>
                </a:r>
                <a:r>
                  <a:rPr lang="en-US" sz="1600" dirty="0" smtClean="0">
                    <a:solidFill>
                      <a:srgbClr val="0000FF"/>
                    </a:solidFill>
                    <a:sym typeface="Symbol"/>
                  </a:rPr>
                  <a:t> resistant </a:t>
                </a:r>
                <a:r>
                  <a:rPr lang="en-US" sz="1600" dirty="0" smtClean="0">
                    <a:sym typeface="Symbol"/>
                  </a:rPr>
                  <a:t>(no contradiction)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6165304"/>
                <a:ext cx="8928992" cy="584775"/>
              </a:xfrm>
              <a:prstGeom prst="rect">
                <a:avLst/>
              </a:prstGeom>
              <a:blipFill rotWithShape="1">
                <a:blip r:embed="rId5"/>
                <a:stretch>
                  <a:fillRect b="-3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Second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and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58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Constructing Hash Functions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71600" y="1887215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Stage I</a:t>
            </a:r>
            <a:r>
              <a:rPr lang="en-US" sz="1600" dirty="0">
                <a:sym typeface="Symbol"/>
              </a:rPr>
              <a:t>: h: {0, 1</a:t>
            </a:r>
            <a:r>
              <a:rPr lang="en-US" sz="1600" dirty="0" smtClean="0">
                <a:sym typeface="Symbol"/>
              </a:rPr>
              <a:t>}</a:t>
            </a:r>
            <a:r>
              <a:rPr lang="en-US" sz="2400" baseline="30000" dirty="0" smtClean="0">
                <a:sym typeface="Symbol"/>
              </a:rPr>
              <a:t>l’(n)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 {0, 1</a:t>
            </a:r>
            <a:r>
              <a:rPr lang="en-US" sz="1600" dirty="0" smtClean="0">
                <a:sym typeface="Symbol"/>
              </a:rPr>
              <a:t>}</a:t>
            </a:r>
            <a:r>
              <a:rPr lang="en-US" sz="2400" baseline="30000" dirty="0" smtClean="0">
                <a:sym typeface="Symbol"/>
              </a:rPr>
              <a:t>l(n)</a:t>
            </a:r>
            <a:r>
              <a:rPr lang="en-US" sz="2400" dirty="0" smtClean="0">
                <a:sym typeface="Symbol"/>
              </a:rPr>
              <a:t> ;    </a:t>
            </a:r>
            <a:r>
              <a:rPr lang="en-US" sz="1600" dirty="0" smtClean="0">
                <a:sym typeface="Symbol"/>
              </a:rPr>
              <a:t>l’(n) &gt; l(n)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1600" y="299695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Stage II</a:t>
            </a:r>
            <a:r>
              <a:rPr lang="en-US" sz="1600" dirty="0" smtClean="0">
                <a:sym typeface="Symbol"/>
              </a:rPr>
              <a:t>: Domain Extension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61177"/>
            <a:ext cx="2902908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E1EFE"/>
                </a:solidFill>
                <a:sym typeface="Symbol"/>
              </a:rPr>
              <a:t>Goal:   h</a:t>
            </a:r>
            <a:r>
              <a:rPr lang="en-US" dirty="0">
                <a:solidFill>
                  <a:srgbClr val="5E1EFE"/>
                </a:solidFill>
                <a:sym typeface="Symbol"/>
              </a:rPr>
              <a:t>: {0, 1</a:t>
            </a:r>
            <a:r>
              <a:rPr lang="en-US" dirty="0" smtClean="0">
                <a:solidFill>
                  <a:srgbClr val="5E1EFE"/>
                </a:solidFill>
                <a:sym typeface="Symbol"/>
              </a:rPr>
              <a:t>}</a:t>
            </a:r>
            <a:r>
              <a:rPr lang="en-US" sz="2800" baseline="30000" dirty="0" smtClean="0">
                <a:solidFill>
                  <a:srgbClr val="5E1EFE"/>
                </a:solidFill>
                <a:sym typeface="Symbol"/>
              </a:rPr>
              <a:t>*</a:t>
            </a:r>
            <a:r>
              <a:rPr lang="en-US" dirty="0" smtClean="0">
                <a:solidFill>
                  <a:srgbClr val="5E1EFE"/>
                </a:solidFill>
                <a:sym typeface="Symbol"/>
              </a:rPr>
              <a:t> </a:t>
            </a:r>
            <a:r>
              <a:rPr lang="en-US" dirty="0">
                <a:solidFill>
                  <a:srgbClr val="5E1EFE"/>
                </a:solidFill>
                <a:sym typeface="Symbol"/>
              </a:rPr>
              <a:t> {0, 1}</a:t>
            </a:r>
            <a:r>
              <a:rPr lang="en-US" sz="2800" baseline="30000" dirty="0">
                <a:solidFill>
                  <a:srgbClr val="5E1EFE"/>
                </a:solidFill>
                <a:sym typeface="Symbol"/>
              </a:rPr>
              <a:t>n</a:t>
            </a:r>
            <a:r>
              <a:rPr lang="en-US" dirty="0">
                <a:solidFill>
                  <a:srgbClr val="5E1EFE"/>
                </a:solidFill>
                <a:sym typeface="Symbol"/>
              </a:rPr>
              <a:t> </a:t>
            </a:r>
            <a:endParaRPr lang="en-US" dirty="0">
              <a:solidFill>
                <a:srgbClr val="5E1EF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7944" y="1628800"/>
            <a:ext cx="3168352" cy="1440160"/>
            <a:chOff x="4644008" y="476672"/>
            <a:chExt cx="3168352" cy="1440160"/>
          </a:xfrm>
        </p:grpSpPr>
        <p:sp>
          <p:nvSpPr>
            <p:cNvPr id="5" name="Oval Callout 4"/>
            <p:cNvSpPr/>
            <p:nvPr/>
          </p:nvSpPr>
          <p:spPr>
            <a:xfrm>
              <a:off x="4644008" y="476672"/>
              <a:ext cx="3168352" cy="1440160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32040" y="818128"/>
              <a:ext cx="26642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Implies compressing by bit as hard (easy) as compressing arbitrary number of bits</a:t>
              </a:r>
              <a:endParaRPr lang="en-US" sz="1400" baseline="-25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9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36912"/>
            <a:ext cx="9144000" cy="2736304"/>
          </a:xfrm>
          <a:prstGeom prst="rect">
            <a:avLst/>
          </a:prstGeom>
          <a:solidFill>
            <a:srgbClr val="CCFFCC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5496" y="764704"/>
            <a:ext cx="9108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Given: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fixed-length</a:t>
            </a:r>
            <a:r>
              <a:rPr lang="en-US" sz="1600" dirty="0" smtClean="0">
                <a:sym typeface="Symbol"/>
              </a:rPr>
              <a:t> collision-resistant  function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h: {0, 1}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2n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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5496" y="1268760"/>
            <a:ext cx="910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Goal: </a:t>
            </a:r>
            <a:r>
              <a:rPr lang="en-US" sz="1600" dirty="0">
                <a:sym typeface="Symbol"/>
              </a:rPr>
              <a:t>A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arbitrary-length </a:t>
            </a:r>
            <a:r>
              <a:rPr lang="en-US" sz="1600" dirty="0">
                <a:sym typeface="Symbol"/>
              </a:rPr>
              <a:t>collision-resistant  function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h: {0, 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}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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    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* &lt; 2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08447" y="3005663"/>
            <a:ext cx="6559897" cy="374104"/>
            <a:chOff x="1108447" y="3645024"/>
            <a:chExt cx="6559897" cy="374104"/>
          </a:xfrm>
        </p:grpSpPr>
        <p:sp>
          <p:nvSpPr>
            <p:cNvPr id="6" name="Rectangle 5"/>
            <p:cNvSpPr/>
            <p:nvPr/>
          </p:nvSpPr>
          <p:spPr>
            <a:xfrm>
              <a:off x="1108447" y="3645024"/>
              <a:ext cx="6487889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411760" y="364502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63888" y="364502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60032" y="364502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56176" y="364502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556048" y="3645024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r>
                <a:rPr lang="en-US" sz="2400" baseline="-25000" dirty="0" smtClean="0">
                  <a:sym typeface="Symbol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843808" y="3645024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r>
                <a:rPr lang="en-US" sz="2400" baseline="-25000" dirty="0">
                  <a:sym typeface="Symbol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067944" y="3680574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…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292080" y="3645024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x</a:t>
              </a:r>
              <a:r>
                <a:rPr lang="en-US" sz="2400" baseline="-25000" dirty="0" err="1" smtClean="0">
                  <a:sym typeface="Symbol"/>
                </a:rPr>
                <a:t>B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6516216" y="364502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r>
                <a:rPr lang="en-US" sz="2000" baseline="-25000" dirty="0" smtClean="0">
                  <a:sym typeface="Symbol"/>
                </a:rPr>
                <a:t>B+1</a:t>
              </a:r>
              <a:r>
                <a:rPr lang="en-US" sz="1600" dirty="0" smtClean="0">
                  <a:sym typeface="Symbol"/>
                </a:rPr>
                <a:t> = L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5496" y="3027149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38" idx="3"/>
          </p:cNvCxnSpPr>
          <p:nvPr/>
        </p:nvCxnSpPr>
        <p:spPr>
          <a:xfrm>
            <a:off x="459160" y="3196426"/>
            <a:ext cx="5124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971600" y="3379767"/>
            <a:ext cx="1440160" cy="1642120"/>
            <a:chOff x="971600" y="4019128"/>
            <a:chExt cx="1440160" cy="1642120"/>
          </a:xfrm>
        </p:grpSpPr>
        <p:grpSp>
          <p:nvGrpSpPr>
            <p:cNvPr id="14" name="Group 13"/>
            <p:cNvGrpSpPr/>
            <p:nvPr/>
          </p:nvGrpSpPr>
          <p:grpSpPr>
            <a:xfrm>
              <a:off x="1907704" y="4509120"/>
              <a:ext cx="504056" cy="1152128"/>
              <a:chOff x="1907704" y="4509120"/>
              <a:chExt cx="504056" cy="115212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07704" y="4509120"/>
                <a:ext cx="504056" cy="1152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1988096" y="4962654"/>
                <a:ext cx="42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h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>
              <a:off x="971600" y="5373216"/>
              <a:ext cx="86409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556048" y="4019128"/>
              <a:ext cx="351656" cy="778024"/>
              <a:chOff x="1556048" y="4019128"/>
              <a:chExt cx="351656" cy="778024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556048" y="4019128"/>
                <a:ext cx="0" cy="778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556048" y="4797152"/>
                <a:ext cx="3516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/>
          <p:cNvGrpSpPr/>
          <p:nvPr/>
        </p:nvGrpSpPr>
        <p:grpSpPr>
          <a:xfrm>
            <a:off x="2411760" y="3365703"/>
            <a:ext cx="1656184" cy="1656184"/>
            <a:chOff x="2411760" y="4005064"/>
            <a:chExt cx="1656184" cy="1656184"/>
          </a:xfrm>
        </p:grpSpPr>
        <p:grpSp>
          <p:nvGrpSpPr>
            <p:cNvPr id="74" name="Group 73"/>
            <p:cNvGrpSpPr/>
            <p:nvPr/>
          </p:nvGrpSpPr>
          <p:grpSpPr>
            <a:xfrm>
              <a:off x="2411760" y="4005064"/>
              <a:ext cx="1656184" cy="1656184"/>
              <a:chOff x="2411760" y="4005064"/>
              <a:chExt cx="1656184" cy="165618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491880" y="4509120"/>
                <a:ext cx="576064" cy="1152128"/>
                <a:chOff x="3491880" y="4509120"/>
                <a:chExt cx="576064" cy="1152128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491880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44280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2411760" y="5373216"/>
                <a:ext cx="10801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2924200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564160" y="5034662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 smtClean="0">
                  <a:sym typeface="Symbol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95936" y="3365703"/>
            <a:ext cx="2664296" cy="1656184"/>
            <a:chOff x="3995936" y="4005064"/>
            <a:chExt cx="2664296" cy="1656184"/>
          </a:xfrm>
        </p:grpSpPr>
        <p:grpSp>
          <p:nvGrpSpPr>
            <p:cNvPr id="75" name="Group 74"/>
            <p:cNvGrpSpPr/>
            <p:nvPr/>
          </p:nvGrpSpPr>
          <p:grpSpPr>
            <a:xfrm>
              <a:off x="3995936" y="4005064"/>
              <a:ext cx="2664296" cy="1656184"/>
              <a:chOff x="3995936" y="4005064"/>
              <a:chExt cx="2664296" cy="16561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56176" y="4509120"/>
                <a:ext cx="504056" cy="1152128"/>
                <a:chOff x="6156176" y="4509120"/>
                <a:chExt cx="504056" cy="1152128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156176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28184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3995936" y="5373216"/>
                <a:ext cx="7920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436096" y="5373216"/>
                <a:ext cx="7200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860032" y="5373216"/>
                <a:ext cx="5040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5588496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139952" y="5034662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660232" y="3365703"/>
            <a:ext cx="1584176" cy="1656184"/>
            <a:chOff x="6660232" y="4005064"/>
            <a:chExt cx="1584176" cy="1656184"/>
          </a:xfrm>
        </p:grpSpPr>
        <p:grpSp>
          <p:nvGrpSpPr>
            <p:cNvPr id="76" name="Group 75"/>
            <p:cNvGrpSpPr/>
            <p:nvPr/>
          </p:nvGrpSpPr>
          <p:grpSpPr>
            <a:xfrm>
              <a:off x="6660232" y="4005064"/>
              <a:ext cx="1584176" cy="1656184"/>
              <a:chOff x="6660232" y="4005064"/>
              <a:chExt cx="1584176" cy="165618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68344" y="4509120"/>
                <a:ext cx="576064" cy="1152128"/>
                <a:chOff x="7668344" y="4509120"/>
                <a:chExt cx="576064" cy="115212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6740624" y="5013176"/>
              <a:ext cx="643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B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72400" y="4323293"/>
            <a:ext cx="847328" cy="410562"/>
            <a:chOff x="8172400" y="4962654"/>
            <a:chExt cx="847328" cy="410562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8244408" y="4962654"/>
              <a:ext cx="775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g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172400" y="5373216"/>
              <a:ext cx="512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971600" y="4373815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Z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= </a:t>
            </a:r>
            <a:r>
              <a:rPr lang="en-US" sz="1600" dirty="0">
                <a:sym typeface="Symbol"/>
              </a:rPr>
              <a:t>0</a:t>
            </a:r>
            <a:r>
              <a:rPr lang="en-US" sz="1600" baseline="30000" dirty="0"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9289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Divide input x into blocks of length n ---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B = L/ n </a:t>
            </a:r>
            <a:r>
              <a:rPr lang="en-US" sz="1600" dirty="0" smtClean="0">
                <a:sym typeface="Symbol"/>
              </a:rPr>
              <a:t>(use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0-padding</a:t>
            </a:r>
            <a:r>
              <a:rPr lang="en-US" sz="1600" dirty="0" smtClean="0">
                <a:sym typeface="Symbol"/>
              </a:rPr>
              <a:t> to make L a multiple of n)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6011996"/>
            <a:ext cx="4695253" cy="369332"/>
          </a:xfrm>
          <a:prstGeom prst="rect">
            <a:avLst/>
          </a:prstGeom>
          <a:solidFill>
            <a:srgbClr val="D2F5FA"/>
          </a:solidFill>
          <a:ln w="3810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Used Everywhere in practice! SHA2, MD5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6512" y="3573016"/>
            <a:ext cx="5168875" cy="1800201"/>
            <a:chOff x="48845" y="4353102"/>
            <a:chExt cx="9625460" cy="2100234"/>
          </a:xfrm>
        </p:grpSpPr>
        <p:grpSp>
          <p:nvGrpSpPr>
            <p:cNvPr id="13" name="Group 12"/>
            <p:cNvGrpSpPr/>
            <p:nvPr/>
          </p:nvGrpSpPr>
          <p:grpSpPr>
            <a:xfrm>
              <a:off x="1108447" y="4353102"/>
              <a:ext cx="7551590" cy="504056"/>
              <a:chOff x="1108447" y="3561014"/>
              <a:chExt cx="7551590" cy="50405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08447" y="3645024"/>
                <a:ext cx="6487889" cy="3600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11760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63888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60032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56176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1376424" y="3586082"/>
                <a:ext cx="855711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583262" y="3586081"/>
                <a:ext cx="129614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3964892" y="3561014"/>
                <a:ext cx="495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…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1029" y="3586080"/>
                <a:ext cx="1224137" cy="39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sym typeface="Symbol"/>
                  </a:rPr>
                  <a:t>x</a:t>
                </a:r>
                <a:r>
                  <a:rPr lang="en-US" sz="2400" baseline="-25000" dirty="0" err="1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6619403" y="3670090"/>
                <a:ext cx="204063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L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8845" y="4378169"/>
              <a:ext cx="925301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61707" y="4605130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971600" y="4811216"/>
              <a:ext cx="1440160" cy="1642120"/>
              <a:chOff x="971600" y="4019128"/>
              <a:chExt cx="1440160" cy="164212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07704" y="4509120"/>
                <a:ext cx="504056" cy="1152128"/>
                <a:chOff x="1907704" y="4509120"/>
                <a:chExt cx="504056" cy="115212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90770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12797" y="4962654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971600" y="5373216"/>
                <a:ext cx="8640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1556048" y="4019128"/>
                <a:ext cx="351656" cy="778024"/>
                <a:chOff x="1556048" y="4019128"/>
                <a:chExt cx="351656" cy="77802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1556048" y="4797152"/>
                  <a:ext cx="3516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Group 81"/>
            <p:cNvGrpSpPr/>
            <p:nvPr/>
          </p:nvGrpSpPr>
          <p:grpSpPr>
            <a:xfrm>
              <a:off x="2411760" y="4797152"/>
              <a:ext cx="1584176" cy="1656184"/>
              <a:chOff x="2411760" y="4005064"/>
              <a:chExt cx="1584176" cy="16561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411760" y="4005064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491880" y="4509120"/>
                  <a:ext cx="504056" cy="1152128"/>
                  <a:chOff x="3491880" y="4509120"/>
                  <a:chExt cx="504056" cy="115212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3491880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530" y="4941168"/>
                    <a:ext cx="42366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411760" y="5373216"/>
                  <a:ext cx="10801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2924200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564158" y="4989173"/>
                <a:ext cx="927718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995936" y="4797152"/>
              <a:ext cx="2664296" cy="1656184"/>
              <a:chOff x="3995936" y="4005064"/>
              <a:chExt cx="2664296" cy="165618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995936" y="4005064"/>
                <a:ext cx="2664296" cy="1656184"/>
                <a:chOff x="3995936" y="4005064"/>
                <a:chExt cx="2664296" cy="1656184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56176" y="4509120"/>
                  <a:ext cx="504056" cy="1152128"/>
                  <a:chOff x="6156176" y="4509120"/>
                  <a:chExt cx="504056" cy="1152128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156176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2389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995936" y="5373216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5436096" y="5373216"/>
                  <a:ext cx="7200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860032" y="5373216"/>
                  <a:ext cx="5040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/>
                <p:cNvGrpSpPr/>
                <p:nvPr/>
              </p:nvGrpSpPr>
              <p:grpSpPr>
                <a:xfrm>
                  <a:off x="5588496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4058286" y="4930230"/>
                <a:ext cx="991077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606053" y="4797152"/>
              <a:ext cx="1566347" cy="1656184"/>
              <a:chOff x="6606053" y="4005064"/>
              <a:chExt cx="1566347" cy="165618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660232" y="4005064"/>
                <a:ext cx="1512168" cy="1656184"/>
                <a:chOff x="6660232" y="4005064"/>
                <a:chExt cx="1512168" cy="165618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668344" y="4509120"/>
                  <a:ext cx="504056" cy="1152128"/>
                  <a:chOff x="7668344" y="4509120"/>
                  <a:chExt cx="504056" cy="1152128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7668344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78798" y="4941168"/>
                    <a:ext cx="423664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660232" y="5373216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/>
                <p:cNvGrpSpPr/>
                <p:nvPr/>
              </p:nvGrpSpPr>
              <p:grpSpPr>
                <a:xfrm>
                  <a:off x="7100664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6606053" y="4905163"/>
                <a:ext cx="1150007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094426" y="5754743"/>
              <a:ext cx="1579879" cy="410561"/>
              <a:chOff x="8094426" y="4962655"/>
              <a:chExt cx="1579879" cy="410561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8094426" y="4962655"/>
                <a:ext cx="1579879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g</a:t>
                </a:r>
                <a:r>
                  <a:rPr lang="en-US" sz="1600" dirty="0" smtClean="0">
                    <a:sym typeface="Symbol"/>
                  </a:rPr>
                  <a:t>(x)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8172400" y="5373216"/>
                <a:ext cx="512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987496" y="5806327"/>
              <a:ext cx="19366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0</a:t>
              </a:r>
              <a:r>
                <a:rPr lang="en-US" baseline="30000" dirty="0">
                  <a:sym typeface="Symbol"/>
                </a:rPr>
                <a:t>n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07504" y="136225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Proof:  Reduction yet again!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67544" y="292494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I: L’ 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467544" y="5805264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Can you spot a collision for h in this case 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3573016"/>
            <a:ext cx="4952852" cy="1800201"/>
            <a:chOff x="4572000" y="3573016"/>
            <a:chExt cx="4952852" cy="1800201"/>
          </a:xfrm>
        </p:grpSpPr>
        <p:grpSp>
          <p:nvGrpSpPr>
            <p:cNvPr id="94" name="Group 93"/>
            <p:cNvGrpSpPr/>
            <p:nvPr/>
          </p:nvGrpSpPr>
          <p:grpSpPr>
            <a:xfrm>
              <a:off x="4572000" y="3573016"/>
              <a:ext cx="4952852" cy="1800201"/>
              <a:chOff x="48845" y="4353102"/>
              <a:chExt cx="9223183" cy="210023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108447" y="4353102"/>
                <a:ext cx="7522351" cy="504056"/>
                <a:chOff x="1108447" y="3561014"/>
                <a:chExt cx="7522351" cy="504056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1108447" y="3645024"/>
                  <a:ext cx="6487889" cy="3600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411760" y="3645024"/>
                  <a:ext cx="0" cy="36004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563888" y="3645024"/>
                  <a:ext cx="0" cy="36004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608007" y="3645025"/>
                  <a:ext cx="0" cy="3600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6156176" y="3645024"/>
                  <a:ext cx="0" cy="36004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76424" y="3586082"/>
                  <a:ext cx="855711" cy="394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x</a:t>
                  </a:r>
                  <a:r>
                    <a:rPr lang="en-US" sz="1600" dirty="0" smtClean="0">
                      <a:sym typeface="Symbol"/>
                    </a:rPr>
                    <a:t>’</a:t>
                  </a:r>
                  <a:r>
                    <a:rPr lang="en-US" sz="2400" baseline="-25000" dirty="0" smtClean="0">
                      <a:sym typeface="Symbol"/>
                    </a:rPr>
                    <a:t>1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83262" y="3586081"/>
                  <a:ext cx="1296144" cy="394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x</a:t>
                  </a:r>
                  <a:r>
                    <a:rPr lang="en-US" sz="1600" dirty="0" smtClean="0">
                      <a:sym typeface="Symbol"/>
                    </a:rPr>
                    <a:t>’</a:t>
                  </a:r>
                  <a:r>
                    <a:rPr lang="en-US" sz="2400" baseline="-25000" dirty="0" smtClean="0">
                      <a:sym typeface="Symbol"/>
                    </a:rPr>
                    <a:t>2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03449" y="3561014"/>
                  <a:ext cx="49567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…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31029" y="3586080"/>
                  <a:ext cx="1224137" cy="394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>
                      <a:sym typeface="Symbol"/>
                    </a:rPr>
                    <a:t>x</a:t>
                  </a:r>
                  <a:r>
                    <a:rPr lang="en-US" sz="1600" dirty="0" err="1" smtClean="0">
                      <a:sym typeface="Symbol"/>
                    </a:rPr>
                    <a:t>’</a:t>
                  </a:r>
                  <a:r>
                    <a:rPr lang="en-US" sz="2400" baseline="-25000" dirty="0" err="1" smtClean="0">
                      <a:sym typeface="Symbol"/>
                    </a:rPr>
                    <a:t>B</a:t>
                  </a:r>
                  <a:r>
                    <a:rPr lang="en-US" sz="2400" baseline="-25000" dirty="0" smtClean="0">
                      <a:sym typeface="Symbol"/>
                    </a:rPr>
                    <a:t>’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590164" y="3670090"/>
                  <a:ext cx="2040634" cy="394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L’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48845" y="4378169"/>
                <a:ext cx="925301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x</a:t>
                </a:r>
                <a:r>
                  <a:rPr lang="en-US" sz="1600" dirty="0" smtClean="0">
                    <a:sym typeface="Symbol"/>
                  </a:rPr>
                  <a:t>’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461707" y="4605130"/>
                <a:ext cx="51243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971600" y="4811216"/>
                <a:ext cx="1440160" cy="1642120"/>
                <a:chOff x="971600" y="4019128"/>
                <a:chExt cx="1440160" cy="164212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1907704" y="4509120"/>
                  <a:ext cx="504056" cy="1152128"/>
                  <a:chOff x="1907704" y="4509120"/>
                  <a:chExt cx="504056" cy="1152128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1907704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2797" y="4962654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971600" y="5373216"/>
                  <a:ext cx="86409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/>
                <p:cNvGrpSpPr/>
                <p:nvPr/>
              </p:nvGrpSpPr>
              <p:grpSpPr>
                <a:xfrm>
                  <a:off x="1556048" y="4019128"/>
                  <a:ext cx="351656" cy="778024"/>
                  <a:chOff x="1556048" y="4019128"/>
                  <a:chExt cx="351656" cy="778024"/>
                </a:xfrm>
              </p:grpSpPr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/>
                  <p:nvPr/>
                </p:nvCxnSpPr>
                <p:spPr>
                  <a:xfrm>
                    <a:off x="1556048" y="4797152"/>
                    <a:ext cx="351656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9" name="Group 98"/>
              <p:cNvGrpSpPr/>
              <p:nvPr/>
            </p:nvGrpSpPr>
            <p:grpSpPr>
              <a:xfrm>
                <a:off x="2411760" y="4797152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2411760" y="4005064"/>
                  <a:ext cx="1584176" cy="1656184"/>
                  <a:chOff x="2411760" y="4005064"/>
                  <a:chExt cx="1584176" cy="1656184"/>
                </a:xfrm>
              </p:grpSpPr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3491880" y="4509120"/>
                    <a:ext cx="504056" cy="1152128"/>
                    <a:chOff x="3491880" y="4509120"/>
                    <a:chExt cx="504056" cy="1152128"/>
                  </a:xfrm>
                </p:grpSpPr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3491880" y="4509120"/>
                      <a:ext cx="504056" cy="11521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0530" y="4941168"/>
                      <a:ext cx="423663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285750" indent="-285750">
                        <a:spcBef>
                          <a:spcPct val="50000"/>
                        </a:spcBef>
                      </a:pPr>
                      <a:r>
                        <a:rPr lang="en-US" sz="1600" dirty="0">
                          <a:sym typeface="Symbol"/>
                        </a:rPr>
                        <a:t>h</a:t>
                      </a:r>
                      <a:endParaRPr lang="en-US" sz="2400" baseline="-25000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cxnSp>
                <p:nvCxnSpPr>
                  <p:cNvPr id="129" name="Straight Arrow Connector 128"/>
                  <p:cNvCxnSpPr/>
                  <p:nvPr/>
                </p:nvCxnSpPr>
                <p:spPr>
                  <a:xfrm>
                    <a:off x="2411760" y="5373216"/>
                    <a:ext cx="108012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2924200" y="4005064"/>
                    <a:ext cx="567680" cy="778024"/>
                    <a:chOff x="1556048" y="4019128"/>
                    <a:chExt cx="567680" cy="778024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1556048" y="4019128"/>
                      <a:ext cx="0" cy="7780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Arrow Connector 131"/>
                    <p:cNvCxnSpPr/>
                    <p:nvPr/>
                  </p:nvCxnSpPr>
                  <p:spPr>
                    <a:xfrm>
                      <a:off x="1556048" y="4797152"/>
                      <a:ext cx="56768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64158" y="4989173"/>
                  <a:ext cx="927718" cy="394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Z’</a:t>
                  </a:r>
                  <a:r>
                    <a:rPr lang="en-US" sz="2400" baseline="-25000" dirty="0" smtClean="0">
                      <a:sym typeface="Symbol"/>
                    </a:rPr>
                    <a:t>1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3995936" y="4797152"/>
                <a:ext cx="2322965" cy="1656184"/>
                <a:chOff x="3995936" y="4005064"/>
                <a:chExt cx="2322965" cy="1656184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3995936" y="4005064"/>
                  <a:ext cx="2322965" cy="1656184"/>
                  <a:chOff x="3995936" y="4005064"/>
                  <a:chExt cx="2322965" cy="1656184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5814845" y="4509120"/>
                    <a:ext cx="504056" cy="1152128"/>
                    <a:chOff x="5814845" y="4509120"/>
                    <a:chExt cx="504056" cy="1152128"/>
                  </a:xfrm>
                </p:grpSpPr>
                <p:sp>
                  <p:nvSpPr>
                    <p:cNvPr id="124" name="Rectangle 123"/>
                    <p:cNvSpPr/>
                    <p:nvPr/>
                  </p:nvSpPr>
                  <p:spPr>
                    <a:xfrm>
                      <a:off x="5814845" y="4509120"/>
                      <a:ext cx="504056" cy="11521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41057" y="4941168"/>
                      <a:ext cx="42366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285750" indent="-285750">
                        <a:spcBef>
                          <a:spcPct val="50000"/>
                        </a:spcBef>
                      </a:pPr>
                      <a:r>
                        <a:rPr lang="en-US" sz="1600" dirty="0">
                          <a:sym typeface="Symbol"/>
                        </a:rPr>
                        <a:t>h</a:t>
                      </a:r>
                      <a:endParaRPr lang="en-US" sz="2400" baseline="-25000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cxnSp>
                <p:nvCxnSpPr>
                  <p:cNvPr id="118" name="Straight Arrow Connector 117"/>
                  <p:cNvCxnSpPr/>
                  <p:nvPr/>
                </p:nvCxnSpPr>
                <p:spPr>
                  <a:xfrm>
                    <a:off x="3995936" y="5373216"/>
                    <a:ext cx="792088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/>
                  <p:cNvCxnSpPr/>
                  <p:nvPr/>
                </p:nvCxnSpPr>
                <p:spPr>
                  <a:xfrm>
                    <a:off x="5228859" y="5373216"/>
                    <a:ext cx="7200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/>
                  <p:nvPr/>
                </p:nvCxnSpPr>
                <p:spPr>
                  <a:xfrm>
                    <a:off x="4860032" y="5373216"/>
                    <a:ext cx="504056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278474" y="4005064"/>
                    <a:ext cx="567680" cy="778024"/>
                    <a:chOff x="1246026" y="4019128"/>
                    <a:chExt cx="567680" cy="778024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1246026" y="4019128"/>
                      <a:ext cx="0" cy="7780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Arrow Connector 122"/>
                    <p:cNvCxnSpPr/>
                    <p:nvPr/>
                  </p:nvCxnSpPr>
                  <p:spPr>
                    <a:xfrm>
                      <a:off x="1246026" y="4797152"/>
                      <a:ext cx="56768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58286" y="4930230"/>
                  <a:ext cx="991077" cy="394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Z’</a:t>
                  </a:r>
                  <a:r>
                    <a:rPr lang="en-US" sz="2400" baseline="-25000" dirty="0" smtClean="0">
                      <a:sym typeface="Symbol"/>
                    </a:rPr>
                    <a:t>2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6217124" y="4797152"/>
                <a:ext cx="1609118" cy="1656184"/>
                <a:chOff x="6217124" y="4005064"/>
                <a:chExt cx="1609118" cy="1656184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6271303" y="4005064"/>
                  <a:ext cx="1554939" cy="1656184"/>
                  <a:chOff x="6271303" y="4005064"/>
                  <a:chExt cx="1554939" cy="1656184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7322185" y="4509120"/>
                    <a:ext cx="504057" cy="1152128"/>
                    <a:chOff x="7322185" y="4509120"/>
                    <a:chExt cx="504057" cy="1152128"/>
                  </a:xfrm>
                </p:grpSpPr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7322185" y="4509120"/>
                      <a:ext cx="504057" cy="11521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2640" y="4941168"/>
                      <a:ext cx="42366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285750" indent="-285750">
                        <a:spcBef>
                          <a:spcPct val="50000"/>
                        </a:spcBef>
                      </a:pPr>
                      <a:r>
                        <a:rPr lang="en-US" sz="1600" dirty="0">
                          <a:sym typeface="Symbol"/>
                        </a:rPr>
                        <a:t>h</a:t>
                      </a:r>
                      <a:endParaRPr lang="en-US" sz="2400" baseline="-25000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>
                  <a:xfrm>
                    <a:off x="6271303" y="5373216"/>
                    <a:ext cx="1008113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6722188" y="4005064"/>
                    <a:ext cx="567680" cy="778024"/>
                    <a:chOff x="1177572" y="4019128"/>
                    <a:chExt cx="567680" cy="778024"/>
                  </a:xfrm>
                </p:grpSpPr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>
                      <a:off x="1177572" y="4019128"/>
                      <a:ext cx="0" cy="77802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Arrow Connector 111"/>
                    <p:cNvCxnSpPr/>
                    <p:nvPr/>
                  </p:nvCxnSpPr>
                  <p:spPr>
                    <a:xfrm>
                      <a:off x="1177572" y="4797152"/>
                      <a:ext cx="56768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17124" y="5013175"/>
                  <a:ext cx="1150007" cy="396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Z’</a:t>
                  </a:r>
                  <a:r>
                    <a:rPr lang="en-US" sz="2400" baseline="-25000" dirty="0" smtClean="0">
                      <a:sym typeface="Symbol"/>
                    </a:rPr>
                    <a:t>B’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7692149" y="5722319"/>
                <a:ext cx="1579879" cy="442985"/>
                <a:chOff x="7692149" y="4930231"/>
                <a:chExt cx="1579879" cy="442985"/>
              </a:xfrm>
            </p:grpSpPr>
            <p:sp>
              <p:nvSpPr>
                <p:cNvPr id="1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92149" y="4930231"/>
                  <a:ext cx="1579879" cy="359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g(x’)</a:t>
                  </a:r>
                  <a:endParaRPr lang="en-US" sz="1400" baseline="-25000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7826240" y="5373216"/>
                  <a:ext cx="512439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5116205" y="4715852"/>
              <a:ext cx="10399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>
                  <a:sym typeface="Symbol"/>
                </a:rPr>
                <a:t>0</a:t>
              </a:r>
              <a:r>
                <a:rPr lang="en-US" baseline="30000" dirty="0">
                  <a:sym typeface="Symbol"/>
                </a:rPr>
                <a:t>n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55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89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2" grpId="0"/>
      <p:bldP spid="9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2495" y="3645025"/>
            <a:ext cx="3483998" cy="308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32374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1068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4709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312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491880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36512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195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484711" y="3953630"/>
            <a:ext cx="841129" cy="1419587"/>
            <a:chOff x="6606053" y="4005064"/>
            <a:chExt cx="1566347" cy="1656184"/>
          </a:xfrm>
        </p:grpSpPr>
        <p:grpSp>
          <p:nvGrpSpPr>
            <p:cNvPr id="76" name="Group 75"/>
            <p:cNvGrpSpPr/>
            <p:nvPr/>
          </p:nvGrpSpPr>
          <p:grpSpPr>
            <a:xfrm>
              <a:off x="6660232" y="4005064"/>
              <a:ext cx="1512168" cy="1656184"/>
              <a:chOff x="6660232" y="4005064"/>
              <a:chExt cx="1512168" cy="165618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68344" y="4509120"/>
                <a:ext cx="504056" cy="1152128"/>
                <a:chOff x="7668344" y="4509120"/>
                <a:chExt cx="504056" cy="115212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78798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6606053" y="4905163"/>
              <a:ext cx="1150007" cy="39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B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25840" y="4774423"/>
            <a:ext cx="887063" cy="351910"/>
            <a:chOff x="8172400" y="4962655"/>
            <a:chExt cx="1651886" cy="410561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8244407" y="4962655"/>
              <a:ext cx="1579879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g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172400" y="5373216"/>
              <a:ext cx="512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ctangle 141"/>
          <p:cNvSpPr/>
          <p:nvPr/>
        </p:nvSpPr>
        <p:spPr>
          <a:xfrm>
            <a:off x="5141007" y="3645025"/>
            <a:ext cx="3483999" cy="3086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584088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459580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020272" y="3645025"/>
            <a:ext cx="0" cy="3086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851639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8084691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L’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4572000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’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793707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884368" y="3953630"/>
            <a:ext cx="864097" cy="1419587"/>
            <a:chOff x="6217124" y="4005064"/>
            <a:chExt cx="1609118" cy="1656184"/>
          </a:xfrm>
        </p:grpSpPr>
        <p:grpSp>
          <p:nvGrpSpPr>
            <p:cNvPr id="106" name="Group 105"/>
            <p:cNvGrpSpPr/>
            <p:nvPr/>
          </p:nvGrpSpPr>
          <p:grpSpPr>
            <a:xfrm>
              <a:off x="6271303" y="4005064"/>
              <a:ext cx="1554939" cy="1656184"/>
              <a:chOff x="6271303" y="4005064"/>
              <a:chExt cx="1554939" cy="1656184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7322185" y="4509120"/>
                <a:ext cx="504057" cy="1152128"/>
                <a:chOff x="7322185" y="4509120"/>
                <a:chExt cx="504057" cy="1152128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7322185" y="4509120"/>
                  <a:ext cx="504057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332640" y="4941168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9" name="Straight Arrow Connector 108"/>
              <p:cNvCxnSpPr/>
              <p:nvPr/>
            </p:nvCxnSpPr>
            <p:spPr>
              <a:xfrm>
                <a:off x="6271303" y="5373216"/>
                <a:ext cx="100811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6722188" y="4005064"/>
                <a:ext cx="567680" cy="778024"/>
                <a:chOff x="1177572" y="4019128"/>
                <a:chExt cx="567680" cy="778024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177572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1177572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6217124" y="5013175"/>
              <a:ext cx="1150007" cy="39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Z’</a:t>
              </a:r>
              <a:r>
                <a:rPr lang="en-US" sz="2400" baseline="-25000" dirty="0" smtClean="0">
                  <a:sym typeface="Symbol"/>
                </a:rPr>
                <a:t>B’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76457" y="4746631"/>
            <a:ext cx="848395" cy="379702"/>
            <a:chOff x="7692149" y="4930231"/>
            <a:chExt cx="1579879" cy="442985"/>
          </a:xfrm>
        </p:grpSpPr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7692149" y="4930231"/>
              <a:ext cx="1579879" cy="35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g(x’)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7826240" y="5373216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539552" y="553871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Can you spot a collision for h in this case 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827584" y="6042774"/>
            <a:ext cx="6480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(Z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L)  (Z’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B’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L’)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67544" y="292494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I: L’ 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0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36512" y="3573016"/>
            <a:ext cx="5249415" cy="1800201"/>
            <a:chOff x="48845" y="4353102"/>
            <a:chExt cx="9775441" cy="2100234"/>
          </a:xfrm>
        </p:grpSpPr>
        <p:grpSp>
          <p:nvGrpSpPr>
            <p:cNvPr id="13" name="Group 12"/>
            <p:cNvGrpSpPr/>
            <p:nvPr/>
          </p:nvGrpSpPr>
          <p:grpSpPr>
            <a:xfrm>
              <a:off x="1108447" y="4353102"/>
              <a:ext cx="7551590" cy="504056"/>
              <a:chOff x="1108447" y="3561014"/>
              <a:chExt cx="7551590" cy="50405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08447" y="3645024"/>
                <a:ext cx="6487889" cy="3600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11760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63888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60032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56176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1376424" y="3586082"/>
                <a:ext cx="855711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583262" y="3586081"/>
                <a:ext cx="129614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3964892" y="3561014"/>
                <a:ext cx="495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…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1029" y="3586080"/>
                <a:ext cx="1224137" cy="39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sym typeface="Symbol"/>
                  </a:rPr>
                  <a:t>x</a:t>
                </a:r>
                <a:r>
                  <a:rPr lang="en-US" sz="2400" baseline="-25000" dirty="0" err="1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6619403" y="3670090"/>
                <a:ext cx="204063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L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8845" y="4378169"/>
              <a:ext cx="925301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61707" y="4605130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971600" y="4811216"/>
              <a:ext cx="1440160" cy="1642120"/>
              <a:chOff x="971600" y="4019128"/>
              <a:chExt cx="1440160" cy="164212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07704" y="4509120"/>
                <a:ext cx="504056" cy="1152128"/>
                <a:chOff x="1907704" y="4509120"/>
                <a:chExt cx="504056" cy="115212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90770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12797" y="4962654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971600" y="5373216"/>
                <a:ext cx="8640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1556048" y="4019128"/>
                <a:ext cx="351656" cy="778024"/>
                <a:chOff x="1556048" y="4019128"/>
                <a:chExt cx="351656" cy="77802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1556048" y="4797152"/>
                  <a:ext cx="3516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Group 81"/>
            <p:cNvGrpSpPr/>
            <p:nvPr/>
          </p:nvGrpSpPr>
          <p:grpSpPr>
            <a:xfrm>
              <a:off x="2411760" y="4797152"/>
              <a:ext cx="1584176" cy="1656184"/>
              <a:chOff x="2411760" y="4005064"/>
              <a:chExt cx="1584176" cy="16561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411760" y="4005064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491880" y="4509120"/>
                  <a:ext cx="504056" cy="1152128"/>
                  <a:chOff x="3491880" y="4509120"/>
                  <a:chExt cx="504056" cy="115212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3491880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530" y="4941168"/>
                    <a:ext cx="42366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411760" y="5373216"/>
                  <a:ext cx="10801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2924200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564158" y="4989173"/>
                <a:ext cx="927718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995936" y="4797152"/>
              <a:ext cx="2664296" cy="1656184"/>
              <a:chOff x="3995936" y="4005064"/>
              <a:chExt cx="2664296" cy="165618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995936" y="4005064"/>
                <a:ext cx="2664296" cy="1656184"/>
                <a:chOff x="3995936" y="4005064"/>
                <a:chExt cx="2664296" cy="1656184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56176" y="4509120"/>
                  <a:ext cx="504056" cy="1152128"/>
                  <a:chOff x="6156176" y="4509120"/>
                  <a:chExt cx="504056" cy="1152128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156176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2389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995936" y="5373216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5436096" y="5373216"/>
                  <a:ext cx="7200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860032" y="5373216"/>
                  <a:ext cx="5040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/>
                <p:cNvGrpSpPr/>
                <p:nvPr/>
              </p:nvGrpSpPr>
              <p:grpSpPr>
                <a:xfrm>
                  <a:off x="5588496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4058286" y="4930230"/>
                <a:ext cx="991077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606053" y="4797152"/>
              <a:ext cx="1566347" cy="1656184"/>
              <a:chOff x="6606053" y="4005064"/>
              <a:chExt cx="1566347" cy="165618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660232" y="4005064"/>
                <a:ext cx="1512168" cy="1656184"/>
                <a:chOff x="6660232" y="4005064"/>
                <a:chExt cx="1512168" cy="165618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668344" y="4509120"/>
                  <a:ext cx="504056" cy="1152128"/>
                  <a:chOff x="7668344" y="4509120"/>
                  <a:chExt cx="504056" cy="1152128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7668344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78798" y="4941168"/>
                    <a:ext cx="423664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660232" y="5373216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/>
                <p:cNvGrpSpPr/>
                <p:nvPr/>
              </p:nvGrpSpPr>
              <p:grpSpPr>
                <a:xfrm>
                  <a:off x="7100664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6606053" y="4905163"/>
                <a:ext cx="1150007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172400" y="5754743"/>
              <a:ext cx="1651886" cy="410561"/>
              <a:chOff x="8172400" y="4962655"/>
              <a:chExt cx="1651886" cy="410561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8244407" y="4962655"/>
                <a:ext cx="1579879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g</a:t>
                </a:r>
                <a:r>
                  <a:rPr lang="en-US" sz="1600" dirty="0" smtClean="0">
                    <a:sym typeface="Symbol"/>
                  </a:rPr>
                  <a:t>(x)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8172400" y="5373216"/>
                <a:ext cx="512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987496" y="5806327"/>
              <a:ext cx="1936630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0</a:t>
              </a:r>
              <a:r>
                <a:rPr lang="en-US" sz="1600" baseline="30000" dirty="0" smtClean="0"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II: L’ =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572000" y="3573016"/>
            <a:ext cx="4952852" cy="1800201"/>
            <a:chOff x="48845" y="4353102"/>
            <a:chExt cx="9223183" cy="2100234"/>
          </a:xfrm>
        </p:grpSpPr>
        <p:grpSp>
          <p:nvGrpSpPr>
            <p:cNvPr id="95" name="Group 94"/>
            <p:cNvGrpSpPr/>
            <p:nvPr/>
          </p:nvGrpSpPr>
          <p:grpSpPr>
            <a:xfrm>
              <a:off x="1108447" y="4353102"/>
              <a:ext cx="7522351" cy="504056"/>
              <a:chOff x="1108447" y="3561014"/>
              <a:chExt cx="7522351" cy="50405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108447" y="3645024"/>
                <a:ext cx="6487889" cy="3600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2411760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563888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608007" y="3645025"/>
                <a:ext cx="0" cy="36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156176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1376424" y="3586082"/>
                <a:ext cx="855711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x</a:t>
                </a:r>
                <a:r>
                  <a:rPr lang="en-US" sz="1600" dirty="0" smtClean="0">
                    <a:sym typeface="Symbol"/>
                  </a:rPr>
                  <a:t>’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2583262" y="3586081"/>
                <a:ext cx="129614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x</a:t>
                </a:r>
                <a:r>
                  <a:rPr lang="en-US" sz="1600" dirty="0" smtClean="0">
                    <a:sym typeface="Symbol"/>
                  </a:rPr>
                  <a:t>’</a:t>
                </a:r>
                <a:r>
                  <a:rPr lang="en-US" sz="2400" baseline="-25000" dirty="0" smtClean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803449" y="3561014"/>
                <a:ext cx="495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…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5131029" y="3586080"/>
                <a:ext cx="1224137" cy="39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sym typeface="Symbol"/>
                  </a:rPr>
                  <a:t>x’</a:t>
                </a:r>
                <a:r>
                  <a:rPr lang="en-US" sz="2400" baseline="-25000" dirty="0" err="1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6590164" y="3670090"/>
                <a:ext cx="204063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L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48845" y="4378169"/>
              <a:ext cx="925301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’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461707" y="4605130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971600" y="4811216"/>
              <a:ext cx="1440160" cy="1642120"/>
              <a:chOff x="971600" y="4019128"/>
              <a:chExt cx="1440160" cy="164212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907704" y="4509120"/>
                <a:ext cx="504056" cy="1152128"/>
                <a:chOff x="1907704" y="4509120"/>
                <a:chExt cx="504056" cy="1152128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190770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12797" y="4962654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>
              <a:xfrm>
                <a:off x="971600" y="5373216"/>
                <a:ext cx="8640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1556048" y="4019128"/>
                <a:ext cx="351656" cy="778024"/>
                <a:chOff x="1556048" y="4019128"/>
                <a:chExt cx="351656" cy="778024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>
                  <a:off x="1556048" y="4797152"/>
                  <a:ext cx="3516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up 98"/>
            <p:cNvGrpSpPr/>
            <p:nvPr/>
          </p:nvGrpSpPr>
          <p:grpSpPr>
            <a:xfrm>
              <a:off x="2411760" y="4797152"/>
              <a:ext cx="1584176" cy="1656184"/>
              <a:chOff x="2411760" y="4005064"/>
              <a:chExt cx="1584176" cy="165618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411760" y="4005064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3491880" y="4509120"/>
                  <a:ext cx="504056" cy="1152128"/>
                  <a:chOff x="3491880" y="4509120"/>
                  <a:chExt cx="504056" cy="1152128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3491880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530" y="4941168"/>
                    <a:ext cx="42366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2411760" y="5373216"/>
                  <a:ext cx="10801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/>
                <p:cNvGrpSpPr/>
                <p:nvPr/>
              </p:nvGrpSpPr>
              <p:grpSpPr>
                <a:xfrm>
                  <a:off x="2924200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2564158" y="4989173"/>
                <a:ext cx="927718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995936" y="4797152"/>
              <a:ext cx="2322965" cy="1656184"/>
              <a:chOff x="3995936" y="4005064"/>
              <a:chExt cx="2322965" cy="1656184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3995936" y="4005064"/>
                <a:ext cx="2322965" cy="1656184"/>
                <a:chOff x="3995936" y="4005064"/>
                <a:chExt cx="2322965" cy="165618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814845" y="4509120"/>
                  <a:ext cx="504056" cy="1152128"/>
                  <a:chOff x="5814845" y="4509120"/>
                  <a:chExt cx="504056" cy="11521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5814845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057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3995936" y="5373216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>
                  <a:off x="5228859" y="5373216"/>
                  <a:ext cx="7200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4860032" y="5373216"/>
                  <a:ext cx="5040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" name="Group 120"/>
                <p:cNvGrpSpPr/>
                <p:nvPr/>
              </p:nvGrpSpPr>
              <p:grpSpPr>
                <a:xfrm>
                  <a:off x="5278474" y="4005064"/>
                  <a:ext cx="567680" cy="778024"/>
                  <a:chOff x="1246026" y="4019128"/>
                  <a:chExt cx="567680" cy="778024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1246026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/>
                  <p:cNvCxnSpPr/>
                  <p:nvPr/>
                </p:nvCxnSpPr>
                <p:spPr>
                  <a:xfrm>
                    <a:off x="1246026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Text Box 7"/>
              <p:cNvSpPr txBox="1">
                <a:spLocks noChangeArrowheads="1"/>
              </p:cNvSpPr>
              <p:nvPr/>
            </p:nvSpPr>
            <p:spPr bwMode="auto">
              <a:xfrm>
                <a:off x="4058286" y="4930230"/>
                <a:ext cx="991077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217124" y="4797152"/>
              <a:ext cx="1609118" cy="1656184"/>
              <a:chOff x="6217124" y="4005064"/>
              <a:chExt cx="1609118" cy="165618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6271303" y="4005064"/>
                <a:ext cx="1554939" cy="1656184"/>
                <a:chOff x="6271303" y="4005064"/>
                <a:chExt cx="1554939" cy="1656184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7322185" y="4509120"/>
                  <a:ext cx="504057" cy="1152128"/>
                  <a:chOff x="7322185" y="4509120"/>
                  <a:chExt cx="504057" cy="1152128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7322185" y="4509120"/>
                    <a:ext cx="504057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32640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6271303" y="5373216"/>
                  <a:ext cx="100811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 109"/>
                <p:cNvGrpSpPr/>
                <p:nvPr/>
              </p:nvGrpSpPr>
              <p:grpSpPr>
                <a:xfrm>
                  <a:off x="6722188" y="4005064"/>
                  <a:ext cx="567680" cy="778024"/>
                  <a:chOff x="1177572" y="4019128"/>
                  <a:chExt cx="567680" cy="77802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177572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Arrow Connector 111"/>
                  <p:cNvCxnSpPr/>
                  <p:nvPr/>
                </p:nvCxnSpPr>
                <p:spPr>
                  <a:xfrm>
                    <a:off x="1177572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6217124" y="5013175"/>
                <a:ext cx="1150007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692149" y="5722319"/>
              <a:ext cx="1579879" cy="442985"/>
              <a:chOff x="7692149" y="4930231"/>
              <a:chExt cx="1579879" cy="442985"/>
            </a:xfrm>
          </p:grpSpPr>
          <p:sp>
            <p:nvSpPr>
              <p:cNvPr id="104" name="Text Box 7"/>
              <p:cNvSpPr txBox="1">
                <a:spLocks noChangeArrowheads="1"/>
              </p:cNvSpPr>
              <p:nvPr/>
            </p:nvSpPr>
            <p:spPr bwMode="auto">
              <a:xfrm>
                <a:off x="7692149" y="4930231"/>
                <a:ext cx="1579879" cy="359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g(x’)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>
                <a:off x="7826240" y="5373216"/>
                <a:ext cx="51243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048911" y="5806327"/>
              <a:ext cx="1936630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0</a:t>
              </a:r>
              <a:r>
                <a:rPr lang="en-US" sz="1600" baseline="30000" dirty="0" smtClean="0"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539552" y="553871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Can you spot a collision for h in this case 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3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8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16632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Quick Recall and Today’s Roadmap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420888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Hash Function: Various Security Notions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</a:t>
            </a:r>
            <a:r>
              <a:rPr lang="en-US" sz="1600" dirty="0" err="1">
                <a:solidFill>
                  <a:srgbClr val="0000FF"/>
                </a:solidFill>
              </a:rPr>
              <a:t>Markle-Damgaard</a:t>
            </a:r>
            <a:r>
              <a:rPr lang="en-US" sz="1600" dirty="0">
                <a:solidFill>
                  <a:srgbClr val="0000FF"/>
                </a:solidFill>
              </a:rPr>
              <a:t> Domain </a:t>
            </a:r>
            <a:r>
              <a:rPr lang="en-US" sz="1600" dirty="0" smtClean="0">
                <a:solidFill>
                  <a:srgbClr val="0000FF"/>
                </a:solidFill>
              </a:rPr>
              <a:t>Extension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</a:t>
            </a:r>
            <a:r>
              <a:rPr lang="en-US" sz="1600" dirty="0" smtClean="0">
                <a:solidFill>
                  <a:srgbClr val="0000FF"/>
                </a:solidFill>
              </a:rPr>
              <a:t>Davis Meyer </a:t>
            </a:r>
            <a:r>
              <a:rPr lang="en-US" sz="1600" dirty="0">
                <a:solidFill>
                  <a:srgbClr val="0000FF"/>
                </a:solidFill>
              </a:rPr>
              <a:t>Hash </a:t>
            </a:r>
            <a:r>
              <a:rPr lang="en-US" sz="1600" dirty="0" smtClean="0">
                <a:solidFill>
                  <a:srgbClr val="0000FF"/>
                </a:solidFill>
              </a:rPr>
              <a:t>function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Domain Extension for MAC using Hash function: Hash-and-Mac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</a:t>
            </a:r>
            <a:r>
              <a:rPr lang="en-US" sz="1600" dirty="0">
                <a:solidFill>
                  <a:srgbClr val="0000FF"/>
                </a:solidFill>
              </a:rPr>
              <a:t>&gt; </a:t>
            </a:r>
            <a:r>
              <a:rPr lang="en-US" sz="1600" dirty="0" smtClean="0">
                <a:solidFill>
                  <a:srgbClr val="0000FF"/>
                </a:solidFill>
              </a:rPr>
              <a:t>Key Agreement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Assumptions in Finite Cyclic groups - DL, CDH, DDH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Groups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Finite groups (modulo arithmetic)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Finite cyclic groups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Finite Cyclic groups of prime orders (special advantages)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20894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AE:  Two definitions (in one CCA-security was explicit and in the other it was implicit), 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&gt;&gt; AE: </a:t>
            </a:r>
            <a:r>
              <a:rPr lang="en-US" sz="1600" dirty="0"/>
              <a:t>Construction  based on CPA secure SKE + CMA-secure </a:t>
            </a:r>
            <a:r>
              <a:rPr lang="en-US" sz="1600" dirty="0" smtClean="0"/>
              <a:t>MAC; proof </a:t>
            </a:r>
            <a:r>
              <a:rPr lang="en-US" sz="1600" dirty="0"/>
              <a:t>of </a:t>
            </a:r>
            <a:r>
              <a:rPr lang="en-US" sz="1600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7085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6512" y="3573016"/>
            <a:ext cx="5249415" cy="1800201"/>
            <a:chOff x="48845" y="4353102"/>
            <a:chExt cx="9775441" cy="2100234"/>
          </a:xfrm>
        </p:grpSpPr>
        <p:grpSp>
          <p:nvGrpSpPr>
            <p:cNvPr id="13" name="Group 12"/>
            <p:cNvGrpSpPr/>
            <p:nvPr/>
          </p:nvGrpSpPr>
          <p:grpSpPr>
            <a:xfrm>
              <a:off x="1108447" y="4353102"/>
              <a:ext cx="7551590" cy="504056"/>
              <a:chOff x="1108447" y="3561014"/>
              <a:chExt cx="7551590" cy="50405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08447" y="3645024"/>
                <a:ext cx="6487889" cy="3600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11760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63888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860032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56176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1376424" y="3586082"/>
                <a:ext cx="855711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583262" y="3586081"/>
                <a:ext cx="129614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x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3964892" y="3561014"/>
                <a:ext cx="495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…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1029" y="3586080"/>
                <a:ext cx="1224137" cy="39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sym typeface="Symbol"/>
                  </a:rPr>
                  <a:t>x</a:t>
                </a:r>
                <a:r>
                  <a:rPr lang="en-US" sz="2400" baseline="-25000" dirty="0" err="1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6619403" y="3670090"/>
                <a:ext cx="204063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L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8845" y="4378169"/>
              <a:ext cx="925301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61707" y="4605130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971600" y="4811216"/>
              <a:ext cx="1440160" cy="1642120"/>
              <a:chOff x="971600" y="4019128"/>
              <a:chExt cx="1440160" cy="164212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07704" y="4509120"/>
                <a:ext cx="504056" cy="1152128"/>
                <a:chOff x="1907704" y="4509120"/>
                <a:chExt cx="504056" cy="115212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90770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12797" y="4962654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971600" y="5373216"/>
                <a:ext cx="8640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1556048" y="4019128"/>
                <a:ext cx="351656" cy="778024"/>
                <a:chOff x="1556048" y="4019128"/>
                <a:chExt cx="351656" cy="77802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1556048" y="4797152"/>
                  <a:ext cx="3516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Group 81"/>
            <p:cNvGrpSpPr/>
            <p:nvPr/>
          </p:nvGrpSpPr>
          <p:grpSpPr>
            <a:xfrm>
              <a:off x="2411760" y="4797152"/>
              <a:ext cx="1584176" cy="1656184"/>
              <a:chOff x="2411760" y="4005064"/>
              <a:chExt cx="1584176" cy="16561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411760" y="4005064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491880" y="4509120"/>
                  <a:ext cx="504056" cy="1152128"/>
                  <a:chOff x="3491880" y="4509120"/>
                  <a:chExt cx="504056" cy="115212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3491880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530" y="4941168"/>
                    <a:ext cx="42366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411760" y="5373216"/>
                  <a:ext cx="10801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2924200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564158" y="4989173"/>
                <a:ext cx="927718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995936" y="4797152"/>
              <a:ext cx="2664296" cy="1656184"/>
              <a:chOff x="3995936" y="4005064"/>
              <a:chExt cx="2664296" cy="165618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995936" y="4005064"/>
                <a:ext cx="2664296" cy="1656184"/>
                <a:chOff x="3995936" y="4005064"/>
                <a:chExt cx="2664296" cy="1656184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56176" y="4509120"/>
                  <a:ext cx="504056" cy="1152128"/>
                  <a:chOff x="6156176" y="4509120"/>
                  <a:chExt cx="504056" cy="1152128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156176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2389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995936" y="5373216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5436096" y="5373216"/>
                  <a:ext cx="7200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860032" y="5373216"/>
                  <a:ext cx="5040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/>
                <p:cNvGrpSpPr/>
                <p:nvPr/>
              </p:nvGrpSpPr>
              <p:grpSpPr>
                <a:xfrm>
                  <a:off x="5588496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4058286" y="4930230"/>
                <a:ext cx="991077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606053" y="4797152"/>
              <a:ext cx="1566347" cy="1656184"/>
              <a:chOff x="6606053" y="4005064"/>
              <a:chExt cx="1566347" cy="165618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660232" y="4005064"/>
                <a:ext cx="1512168" cy="1656184"/>
                <a:chOff x="6660232" y="4005064"/>
                <a:chExt cx="1512168" cy="165618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668344" y="4509120"/>
                  <a:ext cx="504056" cy="1152128"/>
                  <a:chOff x="7668344" y="4509120"/>
                  <a:chExt cx="504056" cy="1152128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7668344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78798" y="4941168"/>
                    <a:ext cx="423664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6660232" y="5373216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/>
                <p:cNvGrpSpPr/>
                <p:nvPr/>
              </p:nvGrpSpPr>
              <p:grpSpPr>
                <a:xfrm>
                  <a:off x="7100664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6606053" y="4905163"/>
                <a:ext cx="1150007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r>
                  <a:rPr lang="en-US" sz="2400" baseline="-25000" dirty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172400" y="5754743"/>
              <a:ext cx="1651886" cy="410561"/>
              <a:chOff x="8172400" y="4962655"/>
              <a:chExt cx="1651886" cy="410561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8244407" y="4962655"/>
                <a:ext cx="1579879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g</a:t>
                </a:r>
                <a:r>
                  <a:rPr lang="en-US" sz="1600" dirty="0" smtClean="0">
                    <a:sym typeface="Symbol"/>
                  </a:rPr>
                  <a:t>(x)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8172400" y="5373216"/>
                <a:ext cx="512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987496" y="5806327"/>
              <a:ext cx="1936630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0</a:t>
              </a:r>
              <a:r>
                <a:rPr lang="en-US" sz="1600" baseline="30000" dirty="0" smtClean="0"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II: L’ =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572000" y="3573016"/>
            <a:ext cx="4952852" cy="1800201"/>
            <a:chOff x="48845" y="4353102"/>
            <a:chExt cx="9223183" cy="2100234"/>
          </a:xfrm>
        </p:grpSpPr>
        <p:grpSp>
          <p:nvGrpSpPr>
            <p:cNvPr id="95" name="Group 94"/>
            <p:cNvGrpSpPr/>
            <p:nvPr/>
          </p:nvGrpSpPr>
          <p:grpSpPr>
            <a:xfrm>
              <a:off x="1108447" y="4353102"/>
              <a:ext cx="7522351" cy="504056"/>
              <a:chOff x="1108447" y="3561014"/>
              <a:chExt cx="7522351" cy="50405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108447" y="3645024"/>
                <a:ext cx="6487889" cy="3600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2411760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563888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608007" y="3645025"/>
                <a:ext cx="0" cy="3600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156176" y="364502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1376424" y="3586082"/>
                <a:ext cx="855711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x</a:t>
                </a:r>
                <a:r>
                  <a:rPr lang="en-US" sz="1600" dirty="0" smtClean="0">
                    <a:sym typeface="Symbol"/>
                  </a:rPr>
                  <a:t>’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2583262" y="3586081"/>
                <a:ext cx="129614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x</a:t>
                </a:r>
                <a:r>
                  <a:rPr lang="en-US" sz="1600" dirty="0" smtClean="0">
                    <a:sym typeface="Symbol"/>
                  </a:rPr>
                  <a:t>’</a:t>
                </a:r>
                <a:r>
                  <a:rPr lang="en-US" sz="2400" baseline="-25000" dirty="0" smtClean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3803449" y="3561014"/>
                <a:ext cx="4956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…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5131029" y="3586080"/>
                <a:ext cx="1224137" cy="39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sym typeface="Symbol"/>
                  </a:rPr>
                  <a:t>x’</a:t>
                </a:r>
                <a:r>
                  <a:rPr lang="en-US" sz="2400" baseline="-25000" dirty="0" err="1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6590164" y="3670090"/>
                <a:ext cx="2040634" cy="39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L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48845" y="4378169"/>
              <a:ext cx="925301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’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461707" y="4605130"/>
              <a:ext cx="5124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971600" y="4811216"/>
              <a:ext cx="1440160" cy="1642120"/>
              <a:chOff x="971600" y="4019128"/>
              <a:chExt cx="1440160" cy="164212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907704" y="4509120"/>
                <a:ext cx="504056" cy="1152128"/>
                <a:chOff x="1907704" y="4509120"/>
                <a:chExt cx="504056" cy="1152128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190770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12797" y="4962654"/>
                  <a:ext cx="42366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>
              <a:xfrm>
                <a:off x="971600" y="5373216"/>
                <a:ext cx="8640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1556048" y="4019128"/>
                <a:ext cx="351656" cy="778024"/>
                <a:chOff x="1556048" y="4019128"/>
                <a:chExt cx="351656" cy="778024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>
                  <a:off x="1556048" y="4797152"/>
                  <a:ext cx="3516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up 98"/>
            <p:cNvGrpSpPr/>
            <p:nvPr/>
          </p:nvGrpSpPr>
          <p:grpSpPr>
            <a:xfrm>
              <a:off x="2411760" y="4797152"/>
              <a:ext cx="1584176" cy="1656184"/>
              <a:chOff x="2411760" y="4005064"/>
              <a:chExt cx="1584176" cy="165618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411760" y="4005064"/>
                <a:ext cx="1584176" cy="1656184"/>
                <a:chOff x="2411760" y="4005064"/>
                <a:chExt cx="1584176" cy="1656184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3491880" y="4509120"/>
                  <a:ext cx="504056" cy="1152128"/>
                  <a:chOff x="3491880" y="4509120"/>
                  <a:chExt cx="504056" cy="1152128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3491880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530" y="4941168"/>
                    <a:ext cx="42366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2411760" y="5373216"/>
                  <a:ext cx="10801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/>
                <p:cNvGrpSpPr/>
                <p:nvPr/>
              </p:nvGrpSpPr>
              <p:grpSpPr>
                <a:xfrm>
                  <a:off x="2924200" y="4005064"/>
                  <a:ext cx="567680" cy="778024"/>
                  <a:chOff x="1556048" y="4019128"/>
                  <a:chExt cx="567680" cy="778024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556048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>
                    <a:off x="1556048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2564158" y="4989173"/>
                <a:ext cx="927718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995936" y="4797152"/>
              <a:ext cx="2322965" cy="1656184"/>
              <a:chOff x="3995936" y="4005064"/>
              <a:chExt cx="2322965" cy="1656184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3995936" y="4005064"/>
                <a:ext cx="2322965" cy="1656184"/>
                <a:chOff x="3995936" y="4005064"/>
                <a:chExt cx="2322965" cy="165618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814845" y="4509120"/>
                  <a:ext cx="504056" cy="1152128"/>
                  <a:chOff x="5814845" y="4509120"/>
                  <a:chExt cx="504056" cy="11521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5814845" y="4509120"/>
                    <a:ext cx="504056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057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3995936" y="5373216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>
                  <a:off x="5228859" y="5373216"/>
                  <a:ext cx="7200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4860032" y="5373216"/>
                  <a:ext cx="5040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" name="Group 120"/>
                <p:cNvGrpSpPr/>
                <p:nvPr/>
              </p:nvGrpSpPr>
              <p:grpSpPr>
                <a:xfrm>
                  <a:off x="5278474" y="4005064"/>
                  <a:ext cx="567680" cy="778024"/>
                  <a:chOff x="1246026" y="4019128"/>
                  <a:chExt cx="567680" cy="778024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1246026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/>
                  <p:cNvCxnSpPr/>
                  <p:nvPr/>
                </p:nvCxnSpPr>
                <p:spPr>
                  <a:xfrm>
                    <a:off x="1246026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Text Box 7"/>
              <p:cNvSpPr txBox="1">
                <a:spLocks noChangeArrowheads="1"/>
              </p:cNvSpPr>
              <p:nvPr/>
            </p:nvSpPr>
            <p:spPr bwMode="auto">
              <a:xfrm>
                <a:off x="4058286" y="4930230"/>
                <a:ext cx="991077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2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217124" y="4797152"/>
              <a:ext cx="1609118" cy="1656184"/>
              <a:chOff x="6217124" y="4005064"/>
              <a:chExt cx="1609118" cy="165618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6271303" y="4005064"/>
                <a:ext cx="1554939" cy="1656184"/>
                <a:chOff x="6271303" y="4005064"/>
                <a:chExt cx="1554939" cy="1656184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7322185" y="4509120"/>
                  <a:ext cx="504057" cy="1152128"/>
                  <a:chOff x="7322185" y="4509120"/>
                  <a:chExt cx="504057" cy="1152128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7322185" y="4509120"/>
                    <a:ext cx="504057" cy="11521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32640" y="4941168"/>
                    <a:ext cx="42366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>
                        <a:sym typeface="Symbol"/>
                      </a:rPr>
                      <a:t>h</a:t>
                    </a:r>
                    <a:endParaRPr lang="en-US" sz="24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6271303" y="5373216"/>
                  <a:ext cx="100811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 109"/>
                <p:cNvGrpSpPr/>
                <p:nvPr/>
              </p:nvGrpSpPr>
              <p:grpSpPr>
                <a:xfrm>
                  <a:off x="6722188" y="4005064"/>
                  <a:ext cx="567680" cy="778024"/>
                  <a:chOff x="1177572" y="4019128"/>
                  <a:chExt cx="567680" cy="77802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177572" y="4019128"/>
                    <a:ext cx="0" cy="7780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Arrow Connector 111"/>
                  <p:cNvCxnSpPr/>
                  <p:nvPr/>
                </p:nvCxnSpPr>
                <p:spPr>
                  <a:xfrm>
                    <a:off x="1177572" y="4797152"/>
                    <a:ext cx="567680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6217124" y="5013175"/>
                <a:ext cx="1150007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Z’</a:t>
                </a:r>
                <a:r>
                  <a:rPr lang="en-US" sz="2400" baseline="-25000" dirty="0" smtClean="0">
                    <a:sym typeface="Symbol"/>
                  </a:rPr>
                  <a:t>B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692149" y="5722319"/>
              <a:ext cx="1579879" cy="442985"/>
              <a:chOff x="7692149" y="4930231"/>
              <a:chExt cx="1579879" cy="442985"/>
            </a:xfrm>
          </p:grpSpPr>
          <p:sp>
            <p:nvSpPr>
              <p:cNvPr id="104" name="Text Box 7"/>
              <p:cNvSpPr txBox="1">
                <a:spLocks noChangeArrowheads="1"/>
              </p:cNvSpPr>
              <p:nvPr/>
            </p:nvSpPr>
            <p:spPr bwMode="auto">
              <a:xfrm>
                <a:off x="7692149" y="4930231"/>
                <a:ext cx="1579879" cy="39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g(x’)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>
                <a:off x="7826240" y="5373216"/>
                <a:ext cx="51243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048911" y="5806327"/>
              <a:ext cx="1936630" cy="39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0</a:t>
              </a:r>
              <a:r>
                <a:rPr lang="en-US" sz="1600" baseline="30000" dirty="0" smtClean="0"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539552" y="553871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Can you spot a collision for h in this case 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755576" y="5949280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ym typeface="Symbol"/>
              </a:rPr>
              <a:t>Define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|| Z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i-1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I’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=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ym typeface="Symbol"/>
              </a:rPr>
              <a:t>--- inputs for the </a:t>
            </a:r>
            <a:r>
              <a:rPr lang="en-US" sz="1600" dirty="0" err="1" smtClean="0">
                <a:sym typeface="Symbol"/>
              </a:rPr>
              <a:t>i</a:t>
            </a:r>
            <a:r>
              <a:rPr lang="en-US" sz="2400" baseline="30000" dirty="0" err="1" smtClean="0">
                <a:sym typeface="Symbol"/>
              </a:rPr>
              <a:t>th</a:t>
            </a:r>
            <a:r>
              <a:rPr lang="en-US" sz="1600" dirty="0" smtClean="0">
                <a:sym typeface="Symbol"/>
              </a:rPr>
              <a:t> invocation of h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6381328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ym typeface="Symbol"/>
              </a:rPr>
              <a:t>Let N be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largest index </a:t>
            </a:r>
            <a:r>
              <a:rPr lang="en-US" sz="1600" dirty="0" smtClean="0">
                <a:sym typeface="Symbol"/>
              </a:rPr>
              <a:t>with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N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 I’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--- such an N always exist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6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495" y="3645025"/>
            <a:ext cx="3483998" cy="308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32374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1068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4709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312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491880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36512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195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1763688" y="3953630"/>
            <a:ext cx="985145" cy="1419587"/>
            <a:chOff x="6337867" y="4005064"/>
            <a:chExt cx="1834533" cy="1656184"/>
          </a:xfrm>
        </p:grpSpPr>
        <p:grpSp>
          <p:nvGrpSpPr>
            <p:cNvPr id="76" name="Group 75"/>
            <p:cNvGrpSpPr/>
            <p:nvPr/>
          </p:nvGrpSpPr>
          <p:grpSpPr>
            <a:xfrm>
              <a:off x="6660232" y="4005064"/>
              <a:ext cx="1512168" cy="1656184"/>
              <a:chOff x="6660232" y="4005064"/>
              <a:chExt cx="1512168" cy="165618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68344" y="4509120"/>
                <a:ext cx="504056" cy="1152128"/>
                <a:chOff x="7668344" y="4509120"/>
                <a:chExt cx="504056" cy="115212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78798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6337867" y="4930230"/>
              <a:ext cx="1496410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N</a:t>
              </a:r>
              <a:r>
                <a:rPr lang="en-US" sz="2400" baseline="-25000" dirty="0" smtClean="0">
                  <a:sym typeface="Symbol"/>
                </a:rPr>
                <a:t>-1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8828" y="4762213"/>
            <a:ext cx="887062" cy="376696"/>
            <a:chOff x="8172400" y="4996520"/>
            <a:chExt cx="1651886" cy="376696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8244408" y="4996520"/>
              <a:ext cx="1579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N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172400" y="5373216"/>
              <a:ext cx="512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II: L’ =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141007" y="3645025"/>
            <a:ext cx="3483999" cy="3086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584088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459580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020272" y="3645025"/>
            <a:ext cx="0" cy="3086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851639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8084691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4572000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’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793707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539552" y="553871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By </a:t>
            </a:r>
            <a:r>
              <a:rPr lang="en-US" sz="1600" dirty="0" err="1" smtClean="0">
                <a:sym typeface="Symbol"/>
              </a:rPr>
              <a:t>maximality</a:t>
            </a:r>
            <a:r>
              <a:rPr lang="en-US" sz="1600" dirty="0" smtClean="0">
                <a:sym typeface="Symbol"/>
              </a:rPr>
              <a:t> of N,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= Z’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as I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N+1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= I’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N+1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and so 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748293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|| Z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||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79712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523385" y="3594502"/>
            <a:ext cx="784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>
                <a:sym typeface="Symbol"/>
              </a:rPr>
              <a:t>x</a:t>
            </a:r>
            <a:r>
              <a:rPr lang="en-US" sz="1600" dirty="0" err="1" smtClean="0">
                <a:sym typeface="Symbol"/>
              </a:rPr>
              <a:t>’</a:t>
            </a:r>
            <a:r>
              <a:rPr lang="en-US" sz="2400" baseline="-25000" dirty="0" err="1" smtClean="0"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300198" y="3933056"/>
            <a:ext cx="985145" cy="1419587"/>
            <a:chOff x="6337867" y="4005064"/>
            <a:chExt cx="1834533" cy="1656184"/>
          </a:xfrm>
        </p:grpSpPr>
        <p:grpSp>
          <p:nvGrpSpPr>
            <p:cNvPr id="59" name="Group 58"/>
            <p:cNvGrpSpPr/>
            <p:nvPr/>
          </p:nvGrpSpPr>
          <p:grpSpPr>
            <a:xfrm>
              <a:off x="6660232" y="4005064"/>
              <a:ext cx="1512168" cy="1656184"/>
              <a:chOff x="6660232" y="4005064"/>
              <a:chExt cx="1512168" cy="165618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668344" y="4509120"/>
                <a:ext cx="504056" cy="1152128"/>
                <a:chOff x="7668344" y="4509120"/>
                <a:chExt cx="504056" cy="115212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78798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337867" y="4930230"/>
              <a:ext cx="1496410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Z’</a:t>
              </a:r>
              <a:r>
                <a:rPr lang="en-US" sz="2400" baseline="-25000" dirty="0" smtClean="0">
                  <a:sym typeface="Symbol"/>
                </a:rPr>
                <a:t>N-1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85338" y="4741639"/>
            <a:ext cx="887062" cy="376696"/>
            <a:chOff x="8172400" y="4996520"/>
            <a:chExt cx="1651886" cy="376696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8244408" y="4996520"/>
              <a:ext cx="1579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Z’</a:t>
              </a:r>
              <a:r>
                <a:rPr lang="en-US" sz="2400" baseline="-25000" dirty="0" smtClean="0">
                  <a:sym typeface="Symbol"/>
                </a:rPr>
                <a:t>N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8172400" y="5373216"/>
              <a:ext cx="512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1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The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Merkle-Damgard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Transform: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495" y="3645025"/>
            <a:ext cx="3483998" cy="308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32374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1068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4709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312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491880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36512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195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1763688" y="3953630"/>
            <a:ext cx="985145" cy="1419587"/>
            <a:chOff x="6337867" y="4005064"/>
            <a:chExt cx="1834533" cy="1656184"/>
          </a:xfrm>
        </p:grpSpPr>
        <p:grpSp>
          <p:nvGrpSpPr>
            <p:cNvPr id="76" name="Group 75"/>
            <p:cNvGrpSpPr/>
            <p:nvPr/>
          </p:nvGrpSpPr>
          <p:grpSpPr>
            <a:xfrm>
              <a:off x="6660232" y="4005064"/>
              <a:ext cx="1512168" cy="1656184"/>
              <a:chOff x="6660232" y="4005064"/>
              <a:chExt cx="1512168" cy="165618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68344" y="4509120"/>
                <a:ext cx="504056" cy="1152128"/>
                <a:chOff x="7668344" y="4509120"/>
                <a:chExt cx="504056" cy="115212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78798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6337867" y="4930230"/>
              <a:ext cx="1496410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N</a:t>
              </a:r>
              <a:r>
                <a:rPr lang="en-US" sz="2400" baseline="-25000" dirty="0" smtClean="0">
                  <a:sym typeface="Symbol"/>
                </a:rPr>
                <a:t>-1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8828" y="4762213"/>
            <a:ext cx="887062" cy="376696"/>
            <a:chOff x="8172400" y="4996520"/>
            <a:chExt cx="1651886" cy="376696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8244408" y="4996520"/>
              <a:ext cx="1579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</a:t>
              </a:r>
              <a:r>
                <a:rPr lang="en-US" sz="2400" baseline="-25000" dirty="0">
                  <a:sym typeface="Symbol"/>
                </a:rPr>
                <a:t>N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172400" y="5373216"/>
              <a:ext cx="12923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67544" y="306896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Case II: L’ = L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141007" y="3645025"/>
            <a:ext cx="3483999" cy="3086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5840887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459580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020272" y="3645025"/>
            <a:ext cx="0" cy="3086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851639" y="3645025"/>
            <a:ext cx="0" cy="308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8084691" y="3666510"/>
            <a:ext cx="1095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4572000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’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793707" y="3789040"/>
            <a:ext cx="2751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748293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|| Z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||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79712" y="3594502"/>
            <a:ext cx="496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523385" y="3594502"/>
            <a:ext cx="784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>
                <a:sym typeface="Symbol"/>
              </a:rPr>
              <a:t>x</a:t>
            </a:r>
            <a:r>
              <a:rPr lang="en-US" sz="1600" dirty="0" err="1" smtClean="0">
                <a:sym typeface="Symbol"/>
              </a:rPr>
              <a:t>’</a:t>
            </a:r>
            <a:r>
              <a:rPr lang="en-US" sz="2400" baseline="-25000" dirty="0" err="1" smtClean="0"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300198" y="3933056"/>
            <a:ext cx="985145" cy="1419587"/>
            <a:chOff x="6337867" y="4005064"/>
            <a:chExt cx="1834533" cy="1656184"/>
          </a:xfrm>
        </p:grpSpPr>
        <p:grpSp>
          <p:nvGrpSpPr>
            <p:cNvPr id="59" name="Group 58"/>
            <p:cNvGrpSpPr/>
            <p:nvPr/>
          </p:nvGrpSpPr>
          <p:grpSpPr>
            <a:xfrm>
              <a:off x="6660232" y="4005064"/>
              <a:ext cx="1512168" cy="1656184"/>
              <a:chOff x="6660232" y="4005064"/>
              <a:chExt cx="1512168" cy="165618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668344" y="4509120"/>
                <a:ext cx="504056" cy="1152128"/>
                <a:chOff x="7668344" y="4509120"/>
                <a:chExt cx="504056" cy="115212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68344" y="4509120"/>
                  <a:ext cx="504056" cy="11521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78798" y="4941168"/>
                  <a:ext cx="4236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h</a:t>
                  </a:r>
                  <a:endParaRPr lang="en-US" sz="2400" baseline="-25000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>
                <a:off x="6660232" y="5373216"/>
                <a:ext cx="10081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7100664" y="4005064"/>
                <a:ext cx="567680" cy="778024"/>
                <a:chOff x="1556048" y="4019128"/>
                <a:chExt cx="567680" cy="77802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556048" y="4019128"/>
                  <a:ext cx="0" cy="778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556048" y="4797152"/>
                  <a:ext cx="56768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337867" y="4930230"/>
              <a:ext cx="1496410" cy="39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Z’</a:t>
              </a:r>
              <a:r>
                <a:rPr lang="en-US" sz="2400" baseline="-25000" dirty="0" smtClean="0">
                  <a:sym typeface="Symbol"/>
                </a:rPr>
                <a:t>N-1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7324008" y="4741639"/>
            <a:ext cx="848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Z’</a:t>
            </a:r>
            <a:r>
              <a:rPr lang="en-US" sz="2400" baseline="-25000" dirty="0" smtClean="0"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55776" y="3594502"/>
            <a:ext cx="856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r>
              <a:rPr lang="en-US" sz="2400" baseline="-25000" dirty="0" smtClean="0">
                <a:sym typeface="Symbol"/>
              </a:rPr>
              <a:t>N+1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092280" y="3594502"/>
            <a:ext cx="784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x’</a:t>
            </a:r>
            <a:r>
              <a:rPr lang="en-US" sz="2400" baseline="-25000" dirty="0" smtClean="0">
                <a:sym typeface="Symbol"/>
              </a:rPr>
              <a:t>N+1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132384" y="3953629"/>
            <a:ext cx="575523" cy="1419587"/>
            <a:chOff x="7100664" y="4005064"/>
            <a:chExt cx="1071736" cy="1656184"/>
          </a:xfrm>
        </p:grpSpPr>
        <p:grpSp>
          <p:nvGrpSpPr>
            <p:cNvPr id="83" name="Group 82"/>
            <p:cNvGrpSpPr/>
            <p:nvPr/>
          </p:nvGrpSpPr>
          <p:grpSpPr>
            <a:xfrm>
              <a:off x="7668344" y="4509120"/>
              <a:ext cx="504056" cy="1152128"/>
              <a:chOff x="7668344" y="4509120"/>
              <a:chExt cx="504056" cy="115212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668344" y="4509120"/>
                <a:ext cx="504056" cy="1152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7678798" y="4941168"/>
                <a:ext cx="42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h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100664" y="4005064"/>
              <a:ext cx="567680" cy="778024"/>
              <a:chOff x="1556048" y="4019128"/>
              <a:chExt cx="567680" cy="77802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556048" y="4019128"/>
                <a:ext cx="0" cy="778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1556048" y="4797152"/>
                <a:ext cx="5676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39552" y="553871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By </a:t>
            </a:r>
            <a:r>
              <a:rPr lang="en-US" sz="1600" dirty="0" err="1" smtClean="0">
                <a:sym typeface="Symbol"/>
              </a:rPr>
              <a:t>maximality</a:t>
            </a:r>
            <a:r>
              <a:rPr lang="en-US" sz="1600" dirty="0" smtClean="0">
                <a:sym typeface="Symbol"/>
              </a:rPr>
              <a:t> of N,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= Z’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as I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N+1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= I’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N+1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and so 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668344" y="4005064"/>
            <a:ext cx="575523" cy="1419587"/>
            <a:chOff x="7100664" y="4005064"/>
            <a:chExt cx="1071736" cy="1656184"/>
          </a:xfrm>
        </p:grpSpPr>
        <p:grpSp>
          <p:nvGrpSpPr>
            <p:cNvPr id="86" name="Group 85"/>
            <p:cNvGrpSpPr/>
            <p:nvPr/>
          </p:nvGrpSpPr>
          <p:grpSpPr>
            <a:xfrm>
              <a:off x="7668344" y="4509120"/>
              <a:ext cx="504056" cy="1152128"/>
              <a:chOff x="7668344" y="4509120"/>
              <a:chExt cx="504056" cy="115212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7668344" y="4509120"/>
                <a:ext cx="504056" cy="1152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7678798" y="4941168"/>
                <a:ext cx="42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h</a:t>
                </a:r>
                <a:endParaRPr lang="en-US" sz="2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100664" y="4005064"/>
              <a:ext cx="567680" cy="778024"/>
              <a:chOff x="1556048" y="4019128"/>
              <a:chExt cx="567680" cy="77802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556048" y="4019128"/>
                <a:ext cx="0" cy="778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1556048" y="4797152"/>
                <a:ext cx="5676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3" name="Straight Arrow Connector 102"/>
          <p:cNvCxnSpPr/>
          <p:nvPr/>
        </p:nvCxnSpPr>
        <p:spPr>
          <a:xfrm>
            <a:off x="7308304" y="5157192"/>
            <a:ext cx="6940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539552" y="597076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So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h(I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= h(I’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sz="1600" dirty="0" smtClean="0">
                <a:sym typeface="Symbol"/>
              </a:rPr>
              <a:t>, even though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I’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899592" y="6402814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ym typeface="Symbol"/>
              </a:rPr>
              <a:t>(</a:t>
            </a:r>
            <a:r>
              <a:rPr lang="en-US" sz="1600" dirty="0" smtClean="0">
                <a:sym typeface="Symbol"/>
              </a:rPr>
              <a:t>I</a:t>
            </a:r>
            <a:r>
              <a:rPr lang="en-US" sz="2400" baseline="-25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, I’</a:t>
            </a:r>
            <a:r>
              <a:rPr lang="en-US" sz="2400" baseline="-25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) constitutes a collision for h --- a contradiction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8784976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Theorem: If h is a hash function for messages of length 2n, then the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Merkle-Damgard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transformation yields a collision-resistant hash function for arbitrary 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467544" y="172229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is not collision-resistant then h is also not collision resistant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467544" y="2204864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x = (x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x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L)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x’ = (x’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…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L’) </a:t>
            </a:r>
            <a:r>
              <a:rPr lang="en-US" sz="1600" dirty="0" smtClean="0">
                <a:sym typeface="Symbol"/>
              </a:rPr>
              <a:t>be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two different messages of length L and L’</a:t>
            </a:r>
            <a:r>
              <a:rPr lang="en-US" sz="1600" dirty="0" smtClean="0">
                <a:sym typeface="Symbol"/>
              </a:rPr>
              <a:t> respectively, such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g(x) = g(x’)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4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-2738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Constructing Hash Functions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71600" y="1887215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Stage I</a:t>
            </a:r>
            <a:r>
              <a:rPr lang="en-US" sz="1600" dirty="0">
                <a:sym typeface="Symbol"/>
              </a:rPr>
              <a:t>: h: {0, 1</a:t>
            </a:r>
            <a:r>
              <a:rPr lang="en-US" sz="1600" dirty="0" smtClean="0">
                <a:sym typeface="Symbol"/>
              </a:rPr>
              <a:t>}</a:t>
            </a:r>
            <a:r>
              <a:rPr lang="en-US" sz="2400" baseline="30000" dirty="0" smtClean="0">
                <a:sym typeface="Symbol"/>
              </a:rPr>
              <a:t>l’(n)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 {0, 1</a:t>
            </a:r>
            <a:r>
              <a:rPr lang="en-US" sz="1600" dirty="0" smtClean="0">
                <a:sym typeface="Symbol"/>
              </a:rPr>
              <a:t>}</a:t>
            </a:r>
            <a:r>
              <a:rPr lang="en-US" sz="2400" baseline="30000" dirty="0" smtClean="0">
                <a:sym typeface="Symbol"/>
              </a:rPr>
              <a:t>l(n)</a:t>
            </a:r>
            <a:r>
              <a:rPr lang="en-US" sz="2400" dirty="0" smtClean="0">
                <a:sym typeface="Symbol"/>
              </a:rPr>
              <a:t> ;    </a:t>
            </a:r>
            <a:r>
              <a:rPr lang="en-US" sz="1600" dirty="0" smtClean="0">
                <a:sym typeface="Symbol"/>
              </a:rPr>
              <a:t>l’(n) &gt; l(n)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71600" y="2996952"/>
            <a:ext cx="4032448" cy="33855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Stage II</a:t>
            </a:r>
            <a:r>
              <a:rPr lang="en-US" sz="1600" dirty="0" smtClean="0">
                <a:sym typeface="Symbol"/>
              </a:rPr>
              <a:t>: Domain Extension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61177"/>
            <a:ext cx="2902908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E1EFE"/>
                </a:solidFill>
                <a:sym typeface="Symbol"/>
              </a:rPr>
              <a:t>Goal:   h</a:t>
            </a:r>
            <a:r>
              <a:rPr lang="en-US" dirty="0">
                <a:solidFill>
                  <a:srgbClr val="5E1EFE"/>
                </a:solidFill>
                <a:sym typeface="Symbol"/>
              </a:rPr>
              <a:t>: {0, 1</a:t>
            </a:r>
            <a:r>
              <a:rPr lang="en-US" dirty="0" smtClean="0">
                <a:solidFill>
                  <a:srgbClr val="5E1EFE"/>
                </a:solidFill>
                <a:sym typeface="Symbol"/>
              </a:rPr>
              <a:t>}</a:t>
            </a:r>
            <a:r>
              <a:rPr lang="en-US" sz="2800" baseline="30000" dirty="0" smtClean="0">
                <a:solidFill>
                  <a:srgbClr val="5E1EFE"/>
                </a:solidFill>
                <a:sym typeface="Symbol"/>
              </a:rPr>
              <a:t>*</a:t>
            </a:r>
            <a:r>
              <a:rPr lang="en-US" dirty="0" smtClean="0">
                <a:solidFill>
                  <a:srgbClr val="5E1EFE"/>
                </a:solidFill>
                <a:sym typeface="Symbol"/>
              </a:rPr>
              <a:t> </a:t>
            </a:r>
            <a:r>
              <a:rPr lang="en-US" dirty="0">
                <a:solidFill>
                  <a:srgbClr val="5E1EFE"/>
                </a:solidFill>
                <a:sym typeface="Symbol"/>
              </a:rPr>
              <a:t> {0, 1}</a:t>
            </a:r>
            <a:r>
              <a:rPr lang="en-US" sz="2800" baseline="30000" dirty="0">
                <a:solidFill>
                  <a:srgbClr val="5E1EFE"/>
                </a:solidFill>
                <a:sym typeface="Symbol"/>
              </a:rPr>
              <a:t>n</a:t>
            </a:r>
            <a:r>
              <a:rPr lang="en-US" dirty="0">
                <a:solidFill>
                  <a:srgbClr val="5E1EFE"/>
                </a:solidFill>
                <a:sym typeface="Symbol"/>
              </a:rPr>
              <a:t> </a:t>
            </a:r>
            <a:endParaRPr lang="en-US" dirty="0">
              <a:solidFill>
                <a:srgbClr val="5E1EFE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99592" y="4077072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Davies-Meyer construction,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err="1" smtClean="0">
                <a:sym typeface="Symbol"/>
              </a:rPr>
              <a:t>Matyas</a:t>
            </a:r>
            <a:r>
              <a:rPr lang="en-US" sz="1600" dirty="0" smtClean="0">
                <a:sym typeface="Symbol"/>
              </a:rPr>
              <a:t>-Meyer-</a:t>
            </a:r>
            <a:r>
              <a:rPr lang="en-US" sz="1600" dirty="0" err="1" smtClean="0">
                <a:sym typeface="Symbol"/>
              </a:rPr>
              <a:t>Oseas</a:t>
            </a:r>
            <a:r>
              <a:rPr lang="en-US" sz="1600" dirty="0" smtClean="0">
                <a:sym typeface="Symbol"/>
              </a:rPr>
              <a:t> construction,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err="1" smtClean="0">
                <a:sym typeface="Symbol"/>
              </a:rPr>
              <a:t>Miyaguchi-Preneel</a:t>
            </a:r>
            <a:r>
              <a:rPr lang="en-US" sz="1600" dirty="0" smtClean="0">
                <a:sym typeface="Symbol"/>
              </a:rPr>
              <a:t> construction, </a:t>
            </a:r>
            <a:r>
              <a:rPr lang="en-US" sz="1600" dirty="0" err="1" smtClean="0">
                <a:sym typeface="Symbol"/>
              </a:rPr>
              <a:t>etc</a:t>
            </a:r>
            <a:r>
              <a:rPr lang="en-US" sz="1600" dirty="0" smtClean="0">
                <a:sym typeface="Symbol"/>
              </a:rPr>
              <a:t>  </a:t>
            </a:r>
            <a:endParaRPr lang="en-US" sz="2400" baseline="30000" dirty="0" smtClean="0">
              <a:solidFill>
                <a:srgbClr val="0000FF"/>
              </a:solidFill>
              <a:latin typeface="Gigi" panose="04040504061007020D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445224"/>
            <a:ext cx="6943277" cy="923330"/>
          </a:xfrm>
          <a:prstGeom prst="rect">
            <a:avLst/>
          </a:prstGeom>
          <a:solidFill>
            <a:srgbClr val="D2F5FA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&gt;&gt; Heuristics. </a:t>
            </a:r>
          </a:p>
          <a:p>
            <a:r>
              <a:rPr lang="en-US" dirty="0" smtClean="0">
                <a:sym typeface="Symbol"/>
              </a:rPr>
              <a:t>&gt;&gt; None of them are provably secure</a:t>
            </a:r>
          </a:p>
          <a:p>
            <a:r>
              <a:rPr lang="en-US" dirty="0" smtClean="0">
                <a:sym typeface="Symbol"/>
              </a:rPr>
              <a:t>&gt;&gt; Weak guarantees of them being collision resistant is known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8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61048"/>
            <a:ext cx="9144000" cy="2088232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5496" y="157827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Given 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44624"/>
            <a:ext cx="95770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Davis-Meyer Construction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748293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|| Z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||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2010326"/>
            <a:ext cx="3960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A SPRP 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latin typeface="Gigi" pitchFamily="82" charset="0"/>
                <a:sym typeface="Symbol"/>
              </a:rPr>
              <a:t>l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39278"/>
            <a:ext cx="977029" cy="12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5364088" y="1362254"/>
            <a:ext cx="1296144" cy="338554"/>
            <a:chOff x="5364088" y="1146230"/>
            <a:chExt cx="1296144" cy="33855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364088" y="1484784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436096" y="1146230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baseline="-25000" dirty="0" smtClean="0">
                  <a:sym typeface="Symbol"/>
                </a:rPr>
                <a:t>R</a:t>
              </a:r>
              <a:r>
                <a:rPr lang="en-US" sz="1600" dirty="0" smtClean="0">
                  <a:sym typeface="Symbol"/>
                </a:rPr>
                <a:t> {0,1}</a:t>
              </a:r>
              <a:r>
                <a:rPr lang="en-US" baseline="30000" dirty="0" smtClean="0">
                  <a:sym typeface="Symbol"/>
                </a:rPr>
                <a:t>n</a:t>
              </a:r>
              <a:endParaRPr lang="en-US" baseline="30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64088" y="2082334"/>
            <a:ext cx="1296144" cy="338554"/>
            <a:chOff x="5364088" y="1146230"/>
            <a:chExt cx="1296144" cy="3385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364088" y="1484784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5436096" y="1146230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x </a:t>
              </a:r>
              <a:r>
                <a:rPr lang="en-US" sz="1600" dirty="0" smtClean="0">
                  <a:sym typeface="Symbol"/>
                </a:rPr>
                <a:t> {0,1}</a:t>
              </a:r>
              <a:r>
                <a:rPr lang="en-US" sz="2400" baseline="30000" dirty="0" smtClean="0">
                  <a:latin typeface="Gigi" pitchFamily="82" charset="0"/>
                  <a:sym typeface="Symbol"/>
                </a:rPr>
                <a:t>l</a:t>
              </a:r>
              <a:endParaRPr lang="en-US" sz="2400" baseline="30000" dirty="0" smtClean="0">
                <a:latin typeface="Gigi" pitchFamily="8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68344" y="1700808"/>
            <a:ext cx="1584176" cy="360040"/>
            <a:chOff x="5364088" y="1124744"/>
            <a:chExt cx="1584176" cy="36004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364088" y="1484784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364088" y="1124744"/>
              <a:ext cx="15841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F</a:t>
              </a:r>
              <a:r>
                <a:rPr lang="en-US" sz="2400" baseline="-25000" dirty="0" err="1" smtClean="0"/>
                <a:t>k</a:t>
              </a:r>
              <a:r>
                <a:rPr lang="en-US" sz="1600" dirty="0" smtClean="0"/>
                <a:t>(x) </a:t>
              </a:r>
              <a:r>
                <a:rPr lang="en-US" sz="1600" dirty="0" smtClean="0">
                  <a:sym typeface="Symbol"/>
                </a:rPr>
                <a:t> {0,1}</a:t>
              </a:r>
              <a:r>
                <a:rPr lang="en-US" sz="2400" baseline="30000" dirty="0" smtClean="0">
                  <a:latin typeface="Gigi" pitchFamily="82" charset="0"/>
                  <a:sym typeface="Symbol"/>
                </a:rPr>
                <a:t>l</a:t>
              </a:r>
              <a:endParaRPr lang="en-US" sz="2400" baseline="30000" dirty="0" smtClean="0">
                <a:latin typeface="Gigi" pitchFamily="82" charset="0"/>
              </a:endParaRPr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496" y="2564904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Goal 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528" y="3068960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A fixed-length hash function h: {0, 1}</a:t>
            </a:r>
            <a:r>
              <a:rPr lang="en-US" sz="2400" baseline="30000" dirty="0" err="1" smtClean="0">
                <a:latin typeface="Gigi" pitchFamily="82" charset="0"/>
                <a:sym typeface="Symbol"/>
              </a:rPr>
              <a:t>l</a:t>
            </a:r>
            <a:r>
              <a:rPr lang="en-US" sz="2400" baseline="30000" dirty="0" err="1" smtClean="0">
                <a:sym typeface="Symbol"/>
              </a:rPr>
              <a:t>+n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latin typeface="Gigi" pitchFamily="82" charset="0"/>
                <a:sym typeface="Symbol"/>
              </a:rPr>
              <a:t>l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28656" y="2708920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31840" y="4149080"/>
            <a:ext cx="2808312" cy="14401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376" y="4365104"/>
            <a:ext cx="783704" cy="10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971600" y="494116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7584" y="4509120"/>
            <a:ext cx="194421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5" name="Group 74"/>
          <p:cNvGrpSpPr/>
          <p:nvPr/>
        </p:nvGrpSpPr>
        <p:grpSpPr>
          <a:xfrm>
            <a:off x="827584" y="4149080"/>
            <a:ext cx="2016224" cy="720080"/>
            <a:chOff x="827584" y="5877272"/>
            <a:chExt cx="2016224" cy="720080"/>
          </a:xfrm>
        </p:grpSpPr>
        <p:grpSp>
          <p:nvGrpSpPr>
            <p:cNvPr id="64" name="Group 63"/>
            <p:cNvGrpSpPr/>
            <p:nvPr/>
          </p:nvGrpSpPr>
          <p:grpSpPr>
            <a:xfrm>
              <a:off x="1187624" y="6237312"/>
              <a:ext cx="1287760" cy="360040"/>
              <a:chOff x="1187624" y="6237312"/>
              <a:chExt cx="1287760" cy="36004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835696" y="6237312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187624" y="6258798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123728" y="623731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k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27584" y="5949280"/>
              <a:ext cx="1008112" cy="338554"/>
              <a:chOff x="827584" y="5949280"/>
              <a:chExt cx="1008112" cy="33855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949280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Gigi" pitchFamily="82" charset="0"/>
                    <a:sym typeface="Symbol"/>
                  </a:rPr>
                  <a:t>l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835696" y="5877272"/>
              <a:ext cx="1008112" cy="338554"/>
              <a:chOff x="827584" y="5877272"/>
              <a:chExt cx="1008112" cy="338554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87727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6" name="Straight Arrow Connector 75"/>
          <p:cNvCxnSpPr/>
          <p:nvPr/>
        </p:nvCxnSpPr>
        <p:spPr>
          <a:xfrm>
            <a:off x="539552" y="4653136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4458598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131840" y="4365104"/>
            <a:ext cx="1368152" cy="914618"/>
            <a:chOff x="3131840" y="4653136"/>
            <a:chExt cx="1368152" cy="914618"/>
          </a:xfrm>
        </p:grpSpPr>
        <p:grpSp>
          <p:nvGrpSpPr>
            <p:cNvPr id="80" name="Group 79"/>
            <p:cNvGrpSpPr/>
            <p:nvPr/>
          </p:nvGrpSpPr>
          <p:grpSpPr>
            <a:xfrm>
              <a:off x="3131840" y="4653136"/>
              <a:ext cx="1368152" cy="864096"/>
              <a:chOff x="3131840" y="4653136"/>
              <a:chExt cx="1368152" cy="864096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131840" y="4941168"/>
                <a:ext cx="1368152" cy="576064"/>
                <a:chOff x="3131840" y="4941168"/>
                <a:chExt cx="1368152" cy="57606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31840" y="5229200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491880" y="4941168"/>
                  <a:ext cx="0" cy="57606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3491880" y="4941168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3491880" y="5517232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851920" y="4653136"/>
                <a:ext cx="2880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z</a:t>
                </a:r>
                <a:endParaRPr lang="en-US" baseline="30000" dirty="0" smtClean="0"/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851920" y="5229200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</a:t>
              </a:r>
              <a:endParaRPr lang="en-US" baseline="30000" dirty="0" smtClean="0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5292080" y="4941168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6020544" y="45811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y = h(x) = F(k, z)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788024" y="532269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F</a:t>
            </a:r>
            <a:endParaRPr lang="en-US" baseline="30000" dirty="0" smtClean="0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355976" y="5589240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h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107504" y="630932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Is h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collision-resistant compression function </a:t>
            </a:r>
            <a:r>
              <a:rPr lang="en-US" sz="1600" dirty="0" smtClean="0">
                <a:sym typeface="Symbol"/>
              </a:rPr>
              <a:t>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 animBg="1"/>
      <p:bldP spid="59" grpId="0" animBg="1"/>
      <p:bldP spid="77" grpId="0"/>
      <p:bldP spid="84" grpId="0"/>
      <p:bldP spid="86" grpId="0"/>
      <p:bldP spid="87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44624"/>
            <a:ext cx="95770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Davis-Meyer Construction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31840" y="1146230"/>
            <a:ext cx="2808312" cy="14401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376" y="1362254"/>
            <a:ext cx="783704" cy="10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971600" y="193831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7584" y="1506270"/>
            <a:ext cx="194421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" name="Group 74"/>
          <p:cNvGrpSpPr/>
          <p:nvPr/>
        </p:nvGrpSpPr>
        <p:grpSpPr>
          <a:xfrm>
            <a:off x="827584" y="1146230"/>
            <a:ext cx="2016224" cy="720080"/>
            <a:chOff x="827584" y="5877272"/>
            <a:chExt cx="2016224" cy="720080"/>
          </a:xfrm>
        </p:grpSpPr>
        <p:grpSp>
          <p:nvGrpSpPr>
            <p:cNvPr id="7" name="Group 63"/>
            <p:cNvGrpSpPr/>
            <p:nvPr/>
          </p:nvGrpSpPr>
          <p:grpSpPr>
            <a:xfrm>
              <a:off x="1187624" y="6215826"/>
              <a:ext cx="1287760" cy="381526"/>
              <a:chOff x="1187624" y="6215826"/>
              <a:chExt cx="1287760" cy="381526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835696" y="6215826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187624" y="6258798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123728" y="623731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k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8" name="Group 69"/>
            <p:cNvGrpSpPr/>
            <p:nvPr/>
          </p:nvGrpSpPr>
          <p:grpSpPr>
            <a:xfrm>
              <a:off x="827584" y="5949280"/>
              <a:ext cx="1008112" cy="338554"/>
              <a:chOff x="827584" y="5949280"/>
              <a:chExt cx="1008112" cy="33855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949280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Gigi" pitchFamily="82" charset="0"/>
                    <a:sym typeface="Symbol"/>
                  </a:rPr>
                  <a:t>l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9" name="Group 70"/>
            <p:cNvGrpSpPr/>
            <p:nvPr/>
          </p:nvGrpSpPr>
          <p:grpSpPr>
            <a:xfrm>
              <a:off x="1835696" y="5877272"/>
              <a:ext cx="1008112" cy="338554"/>
              <a:chOff x="827584" y="5877272"/>
              <a:chExt cx="1008112" cy="338554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87727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6" name="Straight Arrow Connector 75"/>
          <p:cNvCxnSpPr/>
          <p:nvPr/>
        </p:nvCxnSpPr>
        <p:spPr>
          <a:xfrm>
            <a:off x="539552" y="1650286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1455748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10" name="Group 81"/>
          <p:cNvGrpSpPr/>
          <p:nvPr/>
        </p:nvGrpSpPr>
        <p:grpSpPr>
          <a:xfrm>
            <a:off x="3131840" y="1362254"/>
            <a:ext cx="1368152" cy="914618"/>
            <a:chOff x="3131840" y="4653136"/>
            <a:chExt cx="1368152" cy="914618"/>
          </a:xfrm>
        </p:grpSpPr>
        <p:grpSp>
          <p:nvGrpSpPr>
            <p:cNvPr id="11" name="Group 79"/>
            <p:cNvGrpSpPr/>
            <p:nvPr/>
          </p:nvGrpSpPr>
          <p:grpSpPr>
            <a:xfrm>
              <a:off x="3131840" y="4653136"/>
              <a:ext cx="1368152" cy="864096"/>
              <a:chOff x="3131840" y="4653136"/>
              <a:chExt cx="1368152" cy="864096"/>
            </a:xfrm>
          </p:grpSpPr>
          <p:grpSp>
            <p:nvGrpSpPr>
              <p:cNvPr id="12" name="Group 57"/>
              <p:cNvGrpSpPr/>
              <p:nvPr/>
            </p:nvGrpSpPr>
            <p:grpSpPr>
              <a:xfrm>
                <a:off x="3131840" y="4941168"/>
                <a:ext cx="1368152" cy="576064"/>
                <a:chOff x="3131840" y="4941168"/>
                <a:chExt cx="1368152" cy="57606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31840" y="5229200"/>
                  <a:ext cx="360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491880" y="4941168"/>
                  <a:ext cx="0" cy="57606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3491880" y="4941168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3491880" y="5517232"/>
                  <a:ext cx="100811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851920" y="4653136"/>
                <a:ext cx="2880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z</a:t>
                </a:r>
                <a:endParaRPr lang="en-US" baseline="30000" dirty="0" smtClean="0"/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851920" y="5229200"/>
              <a:ext cx="288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</a:t>
              </a:r>
              <a:endParaRPr lang="en-US" baseline="30000" dirty="0" smtClean="0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5292080" y="1938318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6020544" y="157827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y = h(x) = F(k, z)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788024" y="231984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F</a:t>
            </a:r>
            <a:endParaRPr lang="en-US" baseline="30000" dirty="0" smtClean="0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355976" y="2586390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h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83968" y="2780928"/>
            <a:ext cx="4896544" cy="1080120"/>
            <a:chOff x="3635896" y="692696"/>
            <a:chExt cx="4896544" cy="1080120"/>
          </a:xfrm>
        </p:grpSpPr>
        <p:sp>
          <p:nvSpPr>
            <p:cNvPr id="70" name="Cloud Callout 69"/>
            <p:cNvSpPr/>
            <p:nvPr/>
          </p:nvSpPr>
          <p:spPr>
            <a:xfrm>
              <a:off x="3635896" y="692696"/>
              <a:ext cx="4896544" cy="10801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067944" y="1052736"/>
              <a:ext cx="40324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How to prevent such attack?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7544" y="4499828"/>
            <a:ext cx="102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z</a:t>
            </a:r>
            <a:r>
              <a:rPr lang="en-US" dirty="0">
                <a:solidFill>
                  <a:srgbClr val="0000FF"/>
                </a:solidFill>
                <a:sym typeface="Symbol"/>
              </a:rPr>
              <a:t>||k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3358" y="4499828"/>
            <a:ext cx="118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/>
              </a:rPr>
              <a:t>y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F</a:t>
            </a:r>
            <a:r>
              <a:rPr lang="en-US" dirty="0">
                <a:solidFill>
                  <a:srgbClr val="0000FF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k,z</a:t>
            </a:r>
            <a:r>
              <a:rPr lang="en-US" dirty="0">
                <a:solidFill>
                  <a:srgbClr val="0000FF"/>
                </a:solidFill>
                <a:sym typeface="Symbol"/>
              </a:rPr>
              <a:t>)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114345" y="4499828"/>
            <a:ext cx="196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z’ 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US" baseline="30000" dirty="0">
                <a:solidFill>
                  <a:srgbClr val="0000FF"/>
                </a:solidFill>
                <a:sym typeface="Symbol"/>
              </a:rPr>
              <a:t>-1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(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k’,F</a:t>
            </a:r>
            <a:r>
              <a:rPr lang="en-US" dirty="0">
                <a:solidFill>
                  <a:srgbClr val="0000FF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k,z</a:t>
            </a:r>
            <a:r>
              <a:rPr lang="en-US" dirty="0">
                <a:solidFill>
                  <a:srgbClr val="0000FF"/>
                </a:solidFill>
                <a:sym typeface="Symbol"/>
              </a:rPr>
              <a:t>))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916611" y="4499828"/>
            <a:ext cx="139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x’ 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z’ || k ‘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47664" y="4571836"/>
            <a:ext cx="36004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3491880" y="4571836"/>
            <a:ext cx="36004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6300192" y="4571836"/>
            <a:ext cx="36004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528" y="3573016"/>
            <a:ext cx="493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Easy to find collision assuming F to be SPRP.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4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1124744"/>
            <a:ext cx="9144000" cy="2088232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44624"/>
            <a:ext cx="95770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Davis-Meyer Construction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748293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|| Z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||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31840" y="1362254"/>
            <a:ext cx="2808312" cy="14401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1578278"/>
            <a:ext cx="504056" cy="9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971600" y="215434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7584" y="1722294"/>
            <a:ext cx="194421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74"/>
          <p:cNvGrpSpPr/>
          <p:nvPr/>
        </p:nvGrpSpPr>
        <p:grpSpPr>
          <a:xfrm>
            <a:off x="827584" y="1362254"/>
            <a:ext cx="2016224" cy="720080"/>
            <a:chOff x="827584" y="5877272"/>
            <a:chExt cx="2016224" cy="720080"/>
          </a:xfrm>
        </p:grpSpPr>
        <p:grpSp>
          <p:nvGrpSpPr>
            <p:cNvPr id="4" name="Group 63"/>
            <p:cNvGrpSpPr/>
            <p:nvPr/>
          </p:nvGrpSpPr>
          <p:grpSpPr>
            <a:xfrm>
              <a:off x="1187624" y="6215826"/>
              <a:ext cx="1287760" cy="381526"/>
              <a:chOff x="1187624" y="6215826"/>
              <a:chExt cx="1287760" cy="381526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799692" y="6215826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187624" y="6258798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z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123728" y="623731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k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5" name="Group 69"/>
            <p:cNvGrpSpPr/>
            <p:nvPr/>
          </p:nvGrpSpPr>
          <p:grpSpPr>
            <a:xfrm>
              <a:off x="827584" y="5949280"/>
              <a:ext cx="1008112" cy="338554"/>
              <a:chOff x="827584" y="5949280"/>
              <a:chExt cx="1008112" cy="33855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949280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Gigi" pitchFamily="82" charset="0"/>
                    <a:sym typeface="Symbol"/>
                  </a:rPr>
                  <a:t>l</a:t>
                </a:r>
                <a:endParaRPr lang="en-US" sz="2400" baseline="30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6" name="Group 70"/>
            <p:cNvGrpSpPr/>
            <p:nvPr/>
          </p:nvGrpSpPr>
          <p:grpSpPr>
            <a:xfrm>
              <a:off x="1835696" y="5877272"/>
              <a:ext cx="1008112" cy="338554"/>
              <a:chOff x="827584" y="5877272"/>
              <a:chExt cx="1008112" cy="338554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1547664" y="6093296"/>
                <a:ext cx="28803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27584" y="6093296"/>
                <a:ext cx="4320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877272"/>
                <a:ext cx="3516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6" name="Straight Arrow Connector 75"/>
          <p:cNvCxnSpPr/>
          <p:nvPr/>
        </p:nvCxnSpPr>
        <p:spPr>
          <a:xfrm>
            <a:off x="539552" y="186631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1671772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x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572000" y="21328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948536" y="1794302"/>
            <a:ext cx="2655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y = h(x) = F(k, z)  z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11960" y="253586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F</a:t>
            </a:r>
            <a:endParaRPr lang="en-US" baseline="30000" dirty="0" smtClean="0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652392" y="2802414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h</a:t>
            </a:r>
            <a:endParaRPr lang="en-US" sz="24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131840" y="1578278"/>
            <a:ext cx="936104" cy="893132"/>
            <a:chOff x="3131840" y="2154342"/>
            <a:chExt cx="936104" cy="893132"/>
          </a:xfrm>
        </p:grpSpPr>
        <p:grpSp>
          <p:nvGrpSpPr>
            <p:cNvPr id="71" name="Group 70"/>
            <p:cNvGrpSpPr/>
            <p:nvPr/>
          </p:nvGrpSpPr>
          <p:grpSpPr>
            <a:xfrm>
              <a:off x="3131840" y="2154342"/>
              <a:ext cx="936104" cy="893132"/>
              <a:chOff x="3131840" y="2154342"/>
              <a:chExt cx="936104" cy="893132"/>
            </a:xfrm>
          </p:grpSpPr>
          <p:grpSp>
            <p:nvGrpSpPr>
              <p:cNvPr id="7" name="Group 81"/>
              <p:cNvGrpSpPr/>
              <p:nvPr/>
            </p:nvGrpSpPr>
            <p:grpSpPr>
              <a:xfrm>
                <a:off x="3131840" y="2154342"/>
                <a:ext cx="720080" cy="893132"/>
                <a:chOff x="3131840" y="4653136"/>
                <a:chExt cx="720080" cy="893132"/>
              </a:xfrm>
            </p:grpSpPr>
            <p:grpSp>
              <p:nvGrpSpPr>
                <p:cNvPr id="8" name="Group 79"/>
                <p:cNvGrpSpPr/>
                <p:nvPr/>
              </p:nvGrpSpPr>
              <p:grpSpPr>
                <a:xfrm>
                  <a:off x="3131840" y="4653136"/>
                  <a:ext cx="720080" cy="864096"/>
                  <a:chOff x="3131840" y="4653136"/>
                  <a:chExt cx="720080" cy="864096"/>
                </a:xfrm>
              </p:grpSpPr>
              <p:grpSp>
                <p:nvGrpSpPr>
                  <p:cNvPr id="9" name="Group 57"/>
                  <p:cNvGrpSpPr/>
                  <p:nvPr/>
                </p:nvGrpSpPr>
                <p:grpSpPr>
                  <a:xfrm>
                    <a:off x="3131840" y="4941168"/>
                    <a:ext cx="360040" cy="576064"/>
                    <a:chOff x="3131840" y="4941168"/>
                    <a:chExt cx="360040" cy="576064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3131840" y="5229200"/>
                      <a:ext cx="36004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3491880" y="4941168"/>
                      <a:ext cx="0" cy="57606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3888" y="4653136"/>
                    <a:ext cx="288032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/>
                      <a:t>z</a:t>
                    </a:r>
                    <a:endParaRPr lang="en-US" baseline="30000" dirty="0" smtClean="0"/>
                  </a:p>
                </p:txBody>
              </p:sp>
            </p:grpSp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207714"/>
                  <a:ext cx="28803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/>
                    <a:t>k</a:t>
                  </a:r>
                  <a:endParaRPr lang="en-US" baseline="30000" dirty="0" smtClean="0"/>
                </a:p>
              </p:txBody>
            </p: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3491880" y="2420888"/>
                <a:ext cx="57606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/>
            <p:nvPr/>
          </p:nvCxnSpPr>
          <p:spPr>
            <a:xfrm>
              <a:off x="3491880" y="2996952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851920" y="1484784"/>
            <a:ext cx="1368152" cy="893713"/>
            <a:chOff x="3851920" y="2060848"/>
            <a:chExt cx="1368152" cy="893713"/>
          </a:xfrm>
        </p:grpSpPr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4868416" y="2492896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</a:t>
              </a:r>
              <a:endParaRPr lang="en-US" sz="2400" baseline="30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076056" y="206084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851920" y="2060848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851920" y="2060848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>
            <a:off x="5220072" y="2154342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07504" y="3645024"/>
            <a:ext cx="84969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he previous collision finding algorithm work for this construction  fail with high probability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9512" y="4437112"/>
            <a:ext cx="8964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sym typeface="Symbol"/>
              </a:rPr>
              <a:t>No proof of CR of the above scheme under PRF/PRP/SPRP assumption!! Open problem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55576" y="4869160"/>
            <a:ext cx="72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&gt;&gt; Think of the reduction, does not work! 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79512" y="5682734"/>
            <a:ext cx="8964488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Theorem: If F is a ideal random strong permutation, then adversary making q &lt; 2</a:t>
            </a:r>
            <a:r>
              <a:rPr lang="en-US" sz="1600" baseline="30000" dirty="0" smtClean="0">
                <a:solidFill>
                  <a:srgbClr val="FF0000"/>
                </a:solidFill>
              </a:rPr>
              <a:t>l/2</a:t>
            </a:r>
            <a:r>
              <a:rPr lang="en-US" sz="1600" dirty="0" smtClean="0">
                <a:solidFill>
                  <a:srgbClr val="FF0000"/>
                </a:solidFill>
              </a:rPr>
              <a:t> queries finds a collision with probability q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/2</a:t>
            </a:r>
            <a:r>
              <a:rPr lang="en-US" sz="1600" baseline="30000" dirty="0" smtClean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95536" y="3573016"/>
            <a:ext cx="8460432" cy="193899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5</a:t>
            </a:r>
            <a:r>
              <a:rPr lang="en-US" sz="2400" baseline="30000" dirty="0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Chalk and Talk topic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Part I: Proof of the theorem below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Part II: Birthday Attack OR Time/Space Tradeoff for Inverting Functions </a:t>
            </a:r>
          </a:p>
        </p:txBody>
      </p:sp>
    </p:spTree>
    <p:extLst>
      <p:ext uri="{BB962C8B-B14F-4D97-AF65-F5344CB8AC3E}">
        <p14:creationId xmlns:p14="http://schemas.microsoft.com/office/powerpoint/2010/main" val="412359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53" grpId="0"/>
      <p:bldP spid="56" grpId="0"/>
      <p:bldP spid="57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gorithm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80528" y="44624"/>
            <a:ext cx="95770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Practical Construction of Hash Functions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755576" y="748293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 || Z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i-1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 (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||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Z’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i-1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is a collision for h </a:t>
            </a:r>
            <a:r>
              <a:rPr lang="en-US" sz="1600" dirty="0" smtClean="0">
                <a:sym typeface="Symbol"/>
              </a:rPr>
              <a:t>--- contradiction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5496" y="62068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MD5 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67544" y="1074222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128-bit output; designed in 1991 and believed to be secure (collision-resistant)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67544" y="1556792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Completely broken in 2004 by Chinese cryptanalysts</a:t>
            </a:r>
            <a:r>
              <a:rPr lang="en-US" sz="1600" dirty="0" smtClean="0">
                <a:sym typeface="Symbol"/>
              </a:rPr>
              <a:t>; collision can be found in less than a minute on a desktop PC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5496" y="2348880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SHA (Secure Hash Algorithm) Family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67544" y="2780928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Standardized by NIST. Got two flavors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SHA-1 and SHA-2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67544" y="3234462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First a fixed-length compression function designed from a block cipher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67544" y="3666510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In the second stage, the </a:t>
            </a:r>
            <a:r>
              <a:rPr lang="en-US" sz="1600" dirty="0" err="1" smtClean="0">
                <a:sym typeface="Symbol"/>
              </a:rPr>
              <a:t>Merkle-Damgard</a:t>
            </a:r>
            <a:r>
              <a:rPr lang="en-US" sz="1600" dirty="0" smtClean="0">
                <a:sym typeface="Symbol"/>
              </a:rPr>
              <a:t> transformation is applied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7544" y="4098558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Special block ciphers designed for the stage I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07504" y="458112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SHA-3 (</a:t>
            </a:r>
            <a:r>
              <a:rPr lang="en-US" sz="1600" dirty="0" err="1" smtClean="0">
                <a:sym typeface="Symbol"/>
              </a:rPr>
              <a:t>Keccak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67544" y="5013176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Winner of the NIST competition for hash functions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67544" y="5445224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Construction very different from previous constructions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67544" y="5898758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For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stage I</a:t>
            </a:r>
            <a:r>
              <a:rPr lang="en-US" sz="1600" dirty="0" smtClean="0">
                <a:sym typeface="Symbol"/>
              </a:rPr>
              <a:t> uses an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un-keyed permutation of block length 1600 bits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67544" y="6330806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For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stage II </a:t>
            </a:r>
            <a:r>
              <a:rPr lang="en-US" sz="1600" dirty="0" smtClean="0">
                <a:sym typeface="Symbol"/>
              </a:rPr>
              <a:t>uses a new approach called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sponge construction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60" grpId="0"/>
      <p:bldP spid="64" grpId="0"/>
      <p:bldP spid="65" grpId="0"/>
      <p:bldP spid="68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44624"/>
            <a:ext cx="9217024" cy="5967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Message Authentication Using Hash Functions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fixed-length MAC</a:t>
            </a:r>
            <a:r>
              <a:rPr lang="en-US" sz="1400" dirty="0" smtClean="0">
                <a:sym typeface="Symbol"/>
              </a:rPr>
              <a:t>, we can design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arbitrary-length MAC using two methods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05273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Method I: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Generic (randomized) but inefficient construction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71750" y="1393031"/>
            <a:ext cx="8880770" cy="2468017"/>
            <a:chOff x="547578" y="2348880"/>
            <a:chExt cx="8880770" cy="2468017"/>
          </a:xfrm>
        </p:grpSpPr>
        <p:grpSp>
          <p:nvGrpSpPr>
            <p:cNvPr id="19" name="Group 44"/>
            <p:cNvGrpSpPr/>
            <p:nvPr/>
          </p:nvGrpSpPr>
          <p:grpSpPr>
            <a:xfrm>
              <a:off x="2051720" y="2689175"/>
              <a:ext cx="5040560" cy="432048"/>
              <a:chOff x="1979712" y="1772816"/>
              <a:chExt cx="5040560" cy="43204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79712" y="1772816"/>
                <a:ext cx="5040560" cy="4320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635896" y="1772816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20072" y="1772816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2595972" y="1794302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 smtClean="0">
                    <a:sym typeface="Symbol"/>
                  </a:rPr>
                  <a:t>1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4252156" y="1772816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>
                    <a:sym typeface="Symbol"/>
                  </a:rPr>
                  <a:t>2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1772816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 smtClean="0">
                    <a:sym typeface="Symbol"/>
                  </a:rPr>
                  <a:t>3</a:t>
                </a:r>
                <a:endParaRPr lang="en-US" sz="2000" baseline="-25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899592" y="2689175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291444" y="2900264"/>
              <a:ext cx="6162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939788" y="3657217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4" name="Picture 2" descr="https://encrypted-tbn2.gstatic.com/images?q=tbn:ANd9GcSwsTqLN4QJQ_gBHvsPOVo5uM-ChpYI_wzBq-lnR91wydomJrIkUCXi65x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78" y="3673344"/>
              <a:ext cx="280006" cy="67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2411760" y="3121223"/>
              <a:ext cx="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995936" y="3121223"/>
              <a:ext cx="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3121223"/>
              <a:ext cx="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23"/>
            <p:cNvGrpSpPr/>
            <p:nvPr/>
          </p:nvGrpSpPr>
          <p:grpSpPr>
            <a:xfrm>
              <a:off x="1187624" y="3409255"/>
              <a:ext cx="5536232" cy="811833"/>
              <a:chOff x="1187624" y="3913311"/>
              <a:chExt cx="5536232" cy="811833"/>
            </a:xfrm>
          </p:grpSpPr>
          <p:grpSp>
            <p:nvGrpSpPr>
              <p:cNvPr id="39" name="Group 105"/>
              <p:cNvGrpSpPr/>
              <p:nvPr/>
            </p:nvGrpSpPr>
            <p:grpSpPr>
              <a:xfrm>
                <a:off x="1187624" y="3913311"/>
                <a:ext cx="5400600" cy="288032"/>
                <a:chOff x="1187624" y="4005064"/>
                <a:chExt cx="5400600" cy="288032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1187624" y="4005064"/>
                  <a:ext cx="54006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588224" y="4005064"/>
                  <a:ext cx="0" cy="28803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4860032" y="4005064"/>
                  <a:ext cx="0" cy="28803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3347864" y="4005064"/>
                  <a:ext cx="0" cy="28803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187624" y="4005064"/>
                  <a:ext cx="0" cy="28803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22"/>
              <p:cNvGrpSpPr/>
              <p:nvPr/>
            </p:nvGrpSpPr>
            <p:grpSpPr>
              <a:xfrm>
                <a:off x="2411760" y="4201343"/>
                <a:ext cx="4312096" cy="523801"/>
                <a:chOff x="2411760" y="4201343"/>
                <a:chExt cx="4312096" cy="52380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11760" y="4221088"/>
                  <a:ext cx="936104" cy="5040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995936" y="4201343"/>
                  <a:ext cx="914400" cy="5040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745832" y="4201343"/>
                  <a:ext cx="914400" cy="5040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64160" y="4233281"/>
                  <a:ext cx="85571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Mac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48336" y="4233281"/>
                  <a:ext cx="85571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Mac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868144" y="4233281"/>
                  <a:ext cx="85571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Mac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52" name="Straight Arrow Connector 51"/>
            <p:cNvCxnSpPr/>
            <p:nvPr/>
          </p:nvCxnSpPr>
          <p:spPr>
            <a:xfrm>
              <a:off x="2915816" y="4201343"/>
              <a:ext cx="0" cy="2880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187624" y="4509120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= Mac</a:t>
              </a:r>
              <a:r>
                <a:rPr lang="en-US" sz="1400" baseline="-25000" dirty="0" smtClean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(m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|| 1 || </a:t>
              </a:r>
              <a:r>
                <a:rPr lang="en-US" sz="1400" dirty="0" smtClean="0">
                  <a:latin typeface="Gigi" pitchFamily="82" charset="0"/>
                  <a:sym typeface="Symbol"/>
                </a:rPr>
                <a:t>l || </a:t>
              </a:r>
              <a:r>
                <a:rPr lang="en-US" sz="1400" dirty="0" smtClean="0">
                  <a:sym typeface="Symbol"/>
                </a:rPr>
                <a:t>r)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468180" y="4201343"/>
              <a:ext cx="0" cy="2880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196372" y="4201343"/>
              <a:ext cx="0" cy="2880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6728556" y="3160713"/>
              <a:ext cx="26997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Mac</a:t>
              </a:r>
              <a:r>
                <a:rPr lang="en-US" sz="1400" baseline="-25000" dirty="0" smtClean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(m) = t = (r, t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|| t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|| t</a:t>
              </a:r>
              <a:r>
                <a:rPr lang="en-US" sz="1400" baseline="-25000" dirty="0" smtClean="0">
                  <a:sym typeface="Symbol"/>
                </a:rPr>
                <a:t>3</a:t>
              </a:r>
              <a:r>
                <a:rPr lang="en-US" sz="1400" dirty="0" smtClean="0">
                  <a:sym typeface="Symbol"/>
                </a:rPr>
                <a:t>)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57" name="Group 72"/>
            <p:cNvGrpSpPr/>
            <p:nvPr/>
          </p:nvGrpSpPr>
          <p:grpSpPr>
            <a:xfrm>
              <a:off x="2555776" y="3121223"/>
              <a:ext cx="311460" cy="595809"/>
              <a:chOff x="2892388" y="3625279"/>
              <a:chExt cx="311460" cy="59580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1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60" name="Group 73"/>
            <p:cNvGrpSpPr/>
            <p:nvPr/>
          </p:nvGrpSpPr>
          <p:grpSpPr>
            <a:xfrm>
              <a:off x="4188532" y="3121223"/>
              <a:ext cx="311460" cy="595809"/>
              <a:chOff x="2892388" y="3625279"/>
              <a:chExt cx="311460" cy="59580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2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63" name="Group 76"/>
            <p:cNvGrpSpPr/>
            <p:nvPr/>
          </p:nvGrpSpPr>
          <p:grpSpPr>
            <a:xfrm>
              <a:off x="5868144" y="3121223"/>
              <a:ext cx="311460" cy="595809"/>
              <a:chOff x="2892388" y="3625279"/>
              <a:chExt cx="311460" cy="595809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3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5004048" y="2492896"/>
              <a:ext cx="208823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051720" y="2492896"/>
              <a:ext cx="208823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427984" y="2348880"/>
              <a:ext cx="783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Gigi" pitchFamily="82" charset="0"/>
                  <a:sym typeface="Symbol"/>
                </a:rPr>
                <a:t>l</a:t>
              </a:r>
              <a:r>
                <a:rPr lang="en-US" sz="1600" dirty="0" smtClean="0">
                  <a:sym typeface="Symbol"/>
                </a:rPr>
                <a:t>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69" name="Group 72"/>
            <p:cNvGrpSpPr/>
            <p:nvPr/>
          </p:nvGrpSpPr>
          <p:grpSpPr>
            <a:xfrm>
              <a:off x="2843808" y="3121223"/>
              <a:ext cx="311460" cy="595809"/>
              <a:chOff x="2892388" y="3625279"/>
              <a:chExt cx="311460" cy="595809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Gigi" pitchFamily="82" charset="0"/>
                    <a:sym typeface="Symbol"/>
                  </a:rPr>
                  <a:t>l</a:t>
                </a:r>
                <a:endParaRPr lang="en-US" sz="1400" baseline="-25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4476564" y="3121223"/>
              <a:ext cx="311460" cy="595809"/>
              <a:chOff x="2892388" y="3625279"/>
              <a:chExt cx="311460" cy="595809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Gigi" pitchFamily="82" charset="0"/>
                    <a:sym typeface="Symbol"/>
                  </a:rPr>
                  <a:t>l</a:t>
                </a:r>
                <a:endParaRPr lang="en-US" sz="1400" baseline="-25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75" name="Group 72"/>
            <p:cNvGrpSpPr/>
            <p:nvPr/>
          </p:nvGrpSpPr>
          <p:grpSpPr>
            <a:xfrm>
              <a:off x="6156176" y="3121223"/>
              <a:ext cx="311460" cy="595809"/>
              <a:chOff x="2892388" y="3625279"/>
              <a:chExt cx="311460" cy="595809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Gigi" pitchFamily="82" charset="0"/>
                    <a:sym typeface="Symbol"/>
                  </a:rPr>
                  <a:t>l</a:t>
                </a:r>
                <a:endParaRPr lang="en-US" sz="1400" baseline="-25000" dirty="0" smtClean="0">
                  <a:solidFill>
                    <a:srgbClr val="0000FF"/>
                  </a:solidFill>
                  <a:latin typeface="Gigi" pitchFamily="82" charset="0"/>
                </a:endParaRPr>
              </a:p>
            </p:txBody>
          </p:sp>
        </p:grpSp>
        <p:grpSp>
          <p:nvGrpSpPr>
            <p:cNvPr id="78" name="Group 72"/>
            <p:cNvGrpSpPr/>
            <p:nvPr/>
          </p:nvGrpSpPr>
          <p:grpSpPr>
            <a:xfrm>
              <a:off x="3131840" y="3121223"/>
              <a:ext cx="311460" cy="595809"/>
              <a:chOff x="2892388" y="3625279"/>
              <a:chExt cx="311460" cy="595809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r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1" name="Group 72"/>
            <p:cNvGrpSpPr/>
            <p:nvPr/>
          </p:nvGrpSpPr>
          <p:grpSpPr>
            <a:xfrm>
              <a:off x="4692588" y="3121223"/>
              <a:ext cx="311460" cy="595809"/>
              <a:chOff x="2892388" y="3625279"/>
              <a:chExt cx="311460" cy="595809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r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4" name="Group 72"/>
            <p:cNvGrpSpPr/>
            <p:nvPr/>
          </p:nvGrpSpPr>
          <p:grpSpPr>
            <a:xfrm>
              <a:off x="6420780" y="3121223"/>
              <a:ext cx="311460" cy="595809"/>
              <a:chOff x="2892388" y="3625279"/>
              <a:chExt cx="311460" cy="595809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2915816" y="3789040"/>
                <a:ext cx="0" cy="43204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2892388" y="3625279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r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347864" y="4509120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= Mac</a:t>
              </a:r>
              <a:r>
                <a:rPr lang="en-US" sz="1400" baseline="-25000" dirty="0" smtClean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(m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baseline="-25000" dirty="0" smtClean="0">
                  <a:sym typeface="Symbol"/>
                </a:rPr>
                <a:t> </a:t>
              </a:r>
              <a:r>
                <a:rPr lang="en-US" sz="1400" dirty="0" smtClean="0">
                  <a:sym typeface="Symbol"/>
                </a:rPr>
                <a:t>|| 2 || </a:t>
              </a:r>
              <a:r>
                <a:rPr lang="en-US" sz="1400" dirty="0" smtClean="0">
                  <a:latin typeface="Gigi" pitchFamily="82" charset="0"/>
                  <a:sym typeface="Symbol"/>
                </a:rPr>
                <a:t>l || </a:t>
              </a:r>
              <a:r>
                <a:rPr lang="en-US" sz="1400" dirty="0" smtClean="0">
                  <a:sym typeface="Symbol"/>
                </a:rPr>
                <a:t>r)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</a:t>
              </a:r>
              <a:r>
                <a:rPr lang="en-US" sz="1400" baseline="-25000" dirty="0">
                  <a:sym typeface="Symbol"/>
                </a:rPr>
                <a:t>3</a:t>
              </a:r>
              <a:r>
                <a:rPr lang="en-US" sz="1400" dirty="0" smtClean="0">
                  <a:sym typeface="Symbol"/>
                </a:rPr>
                <a:t> = Mac</a:t>
              </a:r>
              <a:r>
                <a:rPr lang="en-US" sz="1400" baseline="-25000" dirty="0" smtClean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(m</a:t>
              </a:r>
              <a:r>
                <a:rPr lang="en-US" sz="1400" baseline="-25000" dirty="0">
                  <a:sym typeface="Symbol"/>
                </a:rPr>
                <a:t>3</a:t>
              </a:r>
              <a:r>
                <a:rPr lang="en-US" sz="1400" baseline="-25000" dirty="0" smtClean="0">
                  <a:sym typeface="Symbol"/>
                </a:rPr>
                <a:t> </a:t>
              </a:r>
              <a:r>
                <a:rPr lang="en-US" sz="1400" dirty="0" smtClean="0">
                  <a:sym typeface="Symbol"/>
                </a:rPr>
                <a:t>|| 1 || </a:t>
              </a:r>
              <a:r>
                <a:rPr lang="en-US" sz="1400" dirty="0" smtClean="0">
                  <a:latin typeface="Gigi" pitchFamily="82" charset="0"/>
                  <a:sym typeface="Symbol"/>
                </a:rPr>
                <a:t>l || </a:t>
              </a:r>
              <a:r>
                <a:rPr lang="en-US" sz="1400" dirty="0" smtClean="0">
                  <a:sym typeface="Symbol"/>
                </a:rPr>
                <a:t>r)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5496" y="3985319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Method II: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Efficient CBC-Mac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107504" y="4293096"/>
            <a:ext cx="9001000" cy="2457564"/>
            <a:chOff x="107504" y="4293096"/>
            <a:chExt cx="9001000" cy="2457564"/>
          </a:xfrm>
        </p:grpSpPr>
        <p:grpSp>
          <p:nvGrpSpPr>
            <p:cNvPr id="156" name="Group 155"/>
            <p:cNvGrpSpPr/>
            <p:nvPr/>
          </p:nvGrpSpPr>
          <p:grpSpPr>
            <a:xfrm>
              <a:off x="107504" y="4293096"/>
              <a:ext cx="9001000" cy="2457564"/>
              <a:chOff x="107504" y="4293096"/>
              <a:chExt cx="9001000" cy="2457564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07504" y="4293096"/>
                <a:ext cx="9001000" cy="2457564"/>
                <a:chOff x="107504" y="5075892"/>
                <a:chExt cx="9001000" cy="2457564"/>
              </a:xfrm>
            </p:grpSpPr>
            <p:grpSp>
              <p:nvGrpSpPr>
                <p:cNvPr id="91" name="Group 44"/>
                <p:cNvGrpSpPr/>
                <p:nvPr/>
              </p:nvGrpSpPr>
              <p:grpSpPr>
                <a:xfrm>
                  <a:off x="2083532" y="5075892"/>
                  <a:ext cx="5040560" cy="432048"/>
                  <a:chOff x="1979712" y="1772816"/>
                  <a:chExt cx="5040560" cy="432048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979712" y="1772816"/>
                    <a:ext cx="5040560" cy="43204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635896" y="1772816"/>
                    <a:ext cx="0" cy="4320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5220072" y="1772816"/>
                    <a:ext cx="0" cy="4320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5972" y="1794302"/>
                    <a:ext cx="5358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ym typeface="Symbol"/>
                      </a:rPr>
                      <a:t>m</a:t>
                    </a:r>
                    <a:r>
                      <a:rPr lang="en-US" sz="2000" baseline="-25000" dirty="0" smtClean="0">
                        <a:sym typeface="Symbol"/>
                      </a:rPr>
                      <a:t>1</a:t>
                    </a:r>
                    <a:endParaRPr lang="en-US" sz="2000" baseline="-250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2156" y="1772816"/>
                    <a:ext cx="5358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ym typeface="Symbol"/>
                      </a:rPr>
                      <a:t>m</a:t>
                    </a:r>
                    <a:r>
                      <a:rPr lang="en-US" sz="2000" baseline="-25000" dirty="0">
                        <a:sym typeface="Symbol"/>
                      </a:rPr>
                      <a:t>2</a:t>
                    </a:r>
                    <a:endParaRPr lang="en-US" sz="2000" baseline="-250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8144" y="1772816"/>
                    <a:ext cx="5358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ym typeface="Symbol"/>
                      </a:rPr>
                      <a:t>m</a:t>
                    </a:r>
                    <a:r>
                      <a:rPr lang="en-US" sz="2000" baseline="-25000" dirty="0" smtClean="0">
                        <a:sym typeface="Symbol"/>
                      </a:rPr>
                      <a:t>3</a:t>
                    </a:r>
                    <a:endParaRPr lang="en-US" sz="2000" baseline="-25000" dirty="0" smtClean="0">
                      <a:solidFill>
                        <a:srgbClr val="0000FF"/>
                      </a:solidFill>
                      <a:latin typeface="Gigi" pitchFamily="82" charset="0"/>
                    </a:endParaRPr>
                  </a:p>
                </p:txBody>
              </p:sp>
            </p:grpSp>
            <p:sp>
              <p:nvSpPr>
                <p:cNvPr id="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31404" y="5075892"/>
                  <a:ext cx="5358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m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1323256" y="5286981"/>
                  <a:ext cx="61626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2947628" y="5507940"/>
                  <a:ext cx="0" cy="5040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1" name="Group 50"/>
                <p:cNvGrpSpPr/>
                <p:nvPr/>
              </p:nvGrpSpPr>
              <p:grpSpPr>
                <a:xfrm>
                  <a:off x="2515580" y="6566860"/>
                  <a:ext cx="1031540" cy="669272"/>
                  <a:chOff x="2483768" y="2759728"/>
                  <a:chExt cx="1031540" cy="669272"/>
                </a:xfrm>
              </p:grpSpPr>
              <p:pic>
                <p:nvPicPr>
                  <p:cNvPr id="1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80184" y="5899918"/>
                  <a:ext cx="3834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sp>
              <p:nvSpPr>
                <p:cNvPr id="1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36368" y="5867980"/>
                  <a:ext cx="3834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sp>
              <p:nvSpPr>
                <p:cNvPr id="1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164560" y="5899918"/>
                  <a:ext cx="3834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grpSp>
              <p:nvGrpSpPr>
                <p:cNvPr id="107" name="Group 51"/>
                <p:cNvGrpSpPr/>
                <p:nvPr/>
              </p:nvGrpSpPr>
              <p:grpSpPr>
                <a:xfrm>
                  <a:off x="4148336" y="6566860"/>
                  <a:ext cx="1031540" cy="669272"/>
                  <a:chOff x="2483768" y="2759728"/>
                  <a:chExt cx="1031540" cy="669272"/>
                </a:xfrm>
              </p:grpSpPr>
              <p:pic>
                <p:nvPicPr>
                  <p:cNvPr id="10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10" name="Group 57"/>
                <p:cNvGrpSpPr/>
                <p:nvPr/>
              </p:nvGrpSpPr>
              <p:grpSpPr>
                <a:xfrm>
                  <a:off x="5876528" y="6566860"/>
                  <a:ext cx="1031540" cy="669272"/>
                  <a:chOff x="2483768" y="2759728"/>
                  <a:chExt cx="1031540" cy="669272"/>
                </a:xfrm>
              </p:grpSpPr>
              <p:pic>
                <p:nvPicPr>
                  <p:cNvPr id="1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13" name="Straight Arrow Connector 112"/>
                <p:cNvCxnSpPr/>
                <p:nvPr/>
              </p:nvCxnSpPr>
              <p:spPr>
                <a:xfrm>
                  <a:off x="2947628" y="6197242"/>
                  <a:ext cx="0" cy="3600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4603812" y="5507940"/>
                  <a:ext cx="0" cy="5040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24"/>
                <p:cNvGrpSpPr/>
                <p:nvPr/>
              </p:nvGrpSpPr>
              <p:grpSpPr>
                <a:xfrm>
                  <a:off x="2875620" y="6084004"/>
                  <a:ext cx="1656184" cy="1440160"/>
                  <a:chOff x="3491880" y="2883714"/>
                  <a:chExt cx="1656184" cy="1440160"/>
                </a:xfrm>
              </p:grpSpPr>
              <p:cxnSp>
                <p:nvCxnSpPr>
                  <p:cNvPr id="116" name="Straight Arrow Connector 115"/>
                  <p:cNvCxnSpPr/>
                  <p:nvPr/>
                </p:nvCxnSpPr>
                <p:spPr>
                  <a:xfrm>
                    <a:off x="3491880" y="4035842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7" name="Group 108"/>
                  <p:cNvGrpSpPr/>
                  <p:nvPr/>
                </p:nvGrpSpPr>
                <p:grpSpPr>
                  <a:xfrm>
                    <a:off x="3491880" y="2883714"/>
                    <a:ext cx="1656184" cy="1440160"/>
                    <a:chOff x="2843808" y="2276872"/>
                    <a:chExt cx="1656184" cy="1440160"/>
                  </a:xfrm>
                </p:grpSpPr>
                <p:cxnSp>
                  <p:nvCxnSpPr>
                    <p:cNvPr id="118" name="Straight Arrow Connector 117"/>
                    <p:cNvCxnSpPr/>
                    <p:nvPr/>
                  </p:nvCxnSpPr>
                  <p:spPr>
                    <a:xfrm>
                      <a:off x="2843808" y="3717032"/>
                      <a:ext cx="93610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Arrow Connector 118"/>
                    <p:cNvCxnSpPr/>
                    <p:nvPr/>
                  </p:nvCxnSpPr>
                  <p:spPr>
                    <a:xfrm>
                      <a:off x="3779912" y="2276872"/>
                      <a:ext cx="0" cy="144016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Arrow Connector 119"/>
                    <p:cNvCxnSpPr/>
                    <p:nvPr/>
                  </p:nvCxnSpPr>
                  <p:spPr>
                    <a:xfrm>
                      <a:off x="3779912" y="2276872"/>
                      <a:ext cx="72008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4603812" y="615601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" name="Group 25"/>
                <p:cNvGrpSpPr/>
                <p:nvPr/>
              </p:nvGrpSpPr>
              <p:grpSpPr>
                <a:xfrm>
                  <a:off x="4531804" y="6084004"/>
                  <a:ext cx="1656184" cy="1440160"/>
                  <a:chOff x="5148064" y="2883714"/>
                  <a:chExt cx="1656184" cy="1440160"/>
                </a:xfrm>
              </p:grpSpPr>
              <p:cxnSp>
                <p:nvCxnSpPr>
                  <p:cNvPr id="123" name="Straight Arrow Connector 122"/>
                  <p:cNvCxnSpPr/>
                  <p:nvPr/>
                </p:nvCxnSpPr>
                <p:spPr>
                  <a:xfrm>
                    <a:off x="5148064" y="4035842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4" name="Group 113"/>
                  <p:cNvGrpSpPr/>
                  <p:nvPr/>
                </p:nvGrpSpPr>
                <p:grpSpPr>
                  <a:xfrm>
                    <a:off x="5148064" y="2883714"/>
                    <a:ext cx="1656184" cy="1440160"/>
                    <a:chOff x="2843808" y="2276872"/>
                    <a:chExt cx="1656184" cy="1440160"/>
                  </a:xfrm>
                </p:grpSpPr>
                <p:cxnSp>
                  <p:nvCxnSpPr>
                    <p:cNvPr id="125" name="Straight Arrow Connector 124"/>
                    <p:cNvCxnSpPr/>
                    <p:nvPr/>
                  </p:nvCxnSpPr>
                  <p:spPr>
                    <a:xfrm>
                      <a:off x="2843808" y="3717032"/>
                      <a:ext cx="93610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Arrow Connector 125"/>
                    <p:cNvCxnSpPr/>
                    <p:nvPr/>
                  </p:nvCxnSpPr>
                  <p:spPr>
                    <a:xfrm>
                      <a:off x="3779912" y="2276872"/>
                      <a:ext cx="0" cy="144016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Arrow Connector 126"/>
                    <p:cNvCxnSpPr/>
                    <p:nvPr/>
                  </p:nvCxnSpPr>
                  <p:spPr>
                    <a:xfrm>
                      <a:off x="3779912" y="2276872"/>
                      <a:ext cx="72008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6332004" y="5507940"/>
                  <a:ext cx="0" cy="50405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6332004" y="615601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44680" y="7164124"/>
                  <a:ext cx="186382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ym typeface="Symbol"/>
                    </a:rPr>
                    <a:t>t</a:t>
                  </a:r>
                  <a:r>
                    <a:rPr lang="en-US" dirty="0" smtClean="0">
                      <a:sym typeface="Symbol"/>
                    </a:rPr>
                    <a:t> = Mac</a:t>
                  </a:r>
                  <a:r>
                    <a:rPr lang="en-US" baseline="-25000" dirty="0" smtClean="0">
                      <a:sym typeface="Symbol"/>
                    </a:rPr>
                    <a:t>k</a:t>
                  </a:r>
                  <a:r>
                    <a:rPr lang="en-US" dirty="0" smtClean="0">
                      <a:sym typeface="Symbol"/>
                    </a:rPr>
                    <a:t>(m)</a:t>
                  </a:r>
                  <a:endParaRPr lang="en-US" baseline="-250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32" name="Group 50"/>
                <p:cNvGrpSpPr/>
                <p:nvPr/>
              </p:nvGrpSpPr>
              <p:grpSpPr>
                <a:xfrm>
                  <a:off x="907976" y="6557282"/>
                  <a:ext cx="1031540" cy="669272"/>
                  <a:chOff x="2483768" y="2759728"/>
                  <a:chExt cx="1031540" cy="669272"/>
                </a:xfrm>
              </p:grpSpPr>
              <p:pic>
                <p:nvPicPr>
                  <p:cNvPr id="1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35" name="Group 26"/>
                <p:cNvGrpSpPr/>
                <p:nvPr/>
              </p:nvGrpSpPr>
              <p:grpSpPr>
                <a:xfrm>
                  <a:off x="107504" y="6197242"/>
                  <a:ext cx="5936468" cy="400110"/>
                  <a:chOff x="723764" y="2996952"/>
                  <a:chExt cx="5936468" cy="400110"/>
                </a:xfrm>
              </p:grpSpPr>
              <p:sp>
                <p:nvSpPr>
                  <p:cNvPr id="13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3764" y="2996952"/>
                    <a:ext cx="5358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ym typeface="Symbol"/>
                      </a:rPr>
                      <a:t>k</a:t>
                    </a:r>
                    <a:endParaRPr lang="en-US" sz="2000" baseline="-250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137" name="Group 18"/>
                  <p:cNvGrpSpPr/>
                  <p:nvPr/>
                </p:nvGrpSpPr>
                <p:grpSpPr>
                  <a:xfrm>
                    <a:off x="1115616" y="3068960"/>
                    <a:ext cx="5544616" cy="318810"/>
                    <a:chOff x="1043608" y="3068960"/>
                    <a:chExt cx="5544616" cy="318810"/>
                  </a:xfrm>
                </p:grpSpPr>
                <p:grpSp>
                  <p:nvGrpSpPr>
                    <p:cNvPr id="138" name="Group 77"/>
                    <p:cNvGrpSpPr/>
                    <p:nvPr/>
                  </p:nvGrpSpPr>
                  <p:grpSpPr>
                    <a:xfrm>
                      <a:off x="1043608" y="3099738"/>
                      <a:ext cx="5544616" cy="288032"/>
                      <a:chOff x="395536" y="2492896"/>
                      <a:chExt cx="5544616" cy="288032"/>
                    </a:xfrm>
                  </p:grpSpPr>
                  <p:cxnSp>
                    <p:nvCxnSpPr>
                      <p:cNvPr id="140" name="Straight Connector 139"/>
                      <p:cNvCxnSpPr/>
                      <p:nvPr/>
                    </p:nvCxnSpPr>
                    <p:spPr>
                      <a:xfrm>
                        <a:off x="395536" y="2492896"/>
                        <a:ext cx="55446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Arrow Connector 140"/>
                      <p:cNvCxnSpPr/>
                      <p:nvPr/>
                    </p:nvCxnSpPr>
                    <p:spPr>
                      <a:xfrm>
                        <a:off x="2555776" y="2492896"/>
                        <a:ext cx="0" cy="2880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Arrow Connector 141"/>
                      <p:cNvCxnSpPr/>
                      <p:nvPr/>
                    </p:nvCxnSpPr>
                    <p:spPr>
                      <a:xfrm>
                        <a:off x="4211960" y="2492896"/>
                        <a:ext cx="0" cy="2880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Arrow Connector 142"/>
                      <p:cNvCxnSpPr/>
                      <p:nvPr/>
                    </p:nvCxnSpPr>
                    <p:spPr>
                      <a:xfrm>
                        <a:off x="5940152" y="2492896"/>
                        <a:ext cx="0" cy="2880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9" name="Straight Arrow Connector 138"/>
                    <p:cNvCxnSpPr/>
                    <p:nvPr/>
                  </p:nvCxnSpPr>
                  <p:spPr>
                    <a:xfrm>
                      <a:off x="2051720" y="3068960"/>
                      <a:ext cx="0" cy="28803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71364" y="5653116"/>
                  <a:ext cx="66397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|m|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45" name="Straight Arrow Connector 144"/>
                <p:cNvCxnSpPr/>
                <p:nvPr/>
              </p:nvCxnSpPr>
              <p:spPr>
                <a:xfrm>
                  <a:off x="1147428" y="5507940"/>
                  <a:ext cx="0" cy="10493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Group 23"/>
                <p:cNvGrpSpPr/>
                <p:nvPr/>
              </p:nvGrpSpPr>
              <p:grpSpPr>
                <a:xfrm>
                  <a:off x="1219436" y="6053226"/>
                  <a:ext cx="1656184" cy="1440160"/>
                  <a:chOff x="1835696" y="2852936"/>
                  <a:chExt cx="1656184" cy="1440160"/>
                </a:xfrm>
              </p:grpSpPr>
              <p:grpSp>
                <p:nvGrpSpPr>
                  <p:cNvPr id="147" name="Group 108"/>
                  <p:cNvGrpSpPr/>
                  <p:nvPr/>
                </p:nvGrpSpPr>
                <p:grpSpPr>
                  <a:xfrm>
                    <a:off x="1835696" y="2852936"/>
                    <a:ext cx="1656184" cy="1440160"/>
                    <a:chOff x="2843808" y="2276872"/>
                    <a:chExt cx="1656184" cy="1440160"/>
                  </a:xfrm>
                </p:grpSpPr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>
                      <a:off x="2843808" y="3717032"/>
                      <a:ext cx="93610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3779912" y="2276872"/>
                      <a:ext cx="0" cy="144016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Arrow Connector 150"/>
                    <p:cNvCxnSpPr/>
                    <p:nvPr/>
                  </p:nvCxnSpPr>
                  <p:spPr>
                    <a:xfrm>
                      <a:off x="3779912" y="2276872"/>
                      <a:ext cx="72008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8" name="Straight Arrow Connector 147"/>
                  <p:cNvCxnSpPr/>
                  <p:nvPr/>
                </p:nvCxnSpPr>
                <p:spPr>
                  <a:xfrm>
                    <a:off x="1835696" y="4005064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4" name="Straight Arrow Connector 153"/>
              <p:cNvCxnSpPr/>
              <p:nvPr/>
            </p:nvCxnSpPr>
            <p:spPr>
              <a:xfrm>
                <a:off x="6228184" y="6453336"/>
                <a:ext cx="0" cy="216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Arrow Connector 157"/>
            <p:cNvCxnSpPr/>
            <p:nvPr/>
          </p:nvCxnSpPr>
          <p:spPr>
            <a:xfrm>
              <a:off x="6228184" y="6669360"/>
              <a:ext cx="9361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580112" y="3824464"/>
            <a:ext cx="3528392" cy="1260720"/>
            <a:chOff x="6948264" y="4760568"/>
            <a:chExt cx="3528392" cy="1260720"/>
          </a:xfrm>
        </p:grpSpPr>
        <p:sp>
          <p:nvSpPr>
            <p:cNvPr id="161" name="Cloud Callout 160"/>
            <p:cNvSpPr/>
            <p:nvPr/>
          </p:nvSpPr>
          <p:spPr>
            <a:xfrm>
              <a:off x="6948264" y="4760568"/>
              <a:ext cx="3240360" cy="12607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7276492" y="5137447"/>
              <a:ext cx="32001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Can we do further improvement using hash functions ?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4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1008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Message Authentication Using Hash Functions                 (Hash-and-MAC Paradigm)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496" y="11967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arbitrary-length message</a:t>
            </a:r>
            <a:r>
              <a:rPr lang="en-US" sz="1400" dirty="0" smtClean="0">
                <a:sym typeface="Symbol"/>
              </a:rPr>
              <a:t>, compute its Mac-tag in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two stages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395536" y="160905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Step I: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Compress</a:t>
            </a:r>
            <a:r>
              <a:rPr lang="en-US" sz="1400" dirty="0" smtClean="0">
                <a:sym typeface="Symbol"/>
              </a:rPr>
              <a:t> the arbitrary-length message to a fixed-length string using a CRHF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7" name="Text Box 7"/>
          <p:cNvSpPr txBox="1">
            <a:spLocks noChangeArrowheads="1"/>
          </p:cNvSpPr>
          <p:nvPr/>
        </p:nvSpPr>
        <p:spPr bwMode="auto">
          <a:xfrm>
            <a:off x="395536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Step II: Compute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Mac-tag on the message digest </a:t>
            </a:r>
            <a:r>
              <a:rPr lang="en-US" sz="1400" dirty="0" smtClean="0">
                <a:sym typeface="Symbol"/>
              </a:rPr>
              <a:t>(output of the CRHF)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35496" y="2401143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395536" y="2761183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</a:t>
            </a:r>
            <a:r>
              <a:rPr lang="en-US" sz="2000" baseline="-25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= (Mac,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) be a MAC for messages of length </a:t>
            </a:r>
            <a:r>
              <a:rPr lang="en-US" sz="14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l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(n)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395536" y="319323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h: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{0, 1}*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Gigi" pitchFamily="82" charset="0"/>
                <a:sym typeface="Symbol"/>
              </a:rPr>
              <a:t>l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(n)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be a collision-resistant hash function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6" name="Text Box 7"/>
          <p:cNvSpPr txBox="1">
            <a:spLocks noChangeArrowheads="1"/>
          </p:cNvSpPr>
          <p:nvPr/>
        </p:nvSpPr>
        <p:spPr bwMode="auto">
          <a:xfrm>
            <a:off x="35496" y="364502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Then ’</a:t>
            </a:r>
            <a:r>
              <a:rPr lang="en-US" sz="2000" baseline="-25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= (Mac’,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’) is a MAC for arbitrary-length messages constructed as follows: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259632" y="453060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1" name="Group 190"/>
          <p:cNvGrpSpPr/>
          <p:nvPr/>
        </p:nvGrpSpPr>
        <p:grpSpPr>
          <a:xfrm>
            <a:off x="2843808" y="5394702"/>
            <a:ext cx="936104" cy="504056"/>
            <a:chOff x="2915816" y="5661248"/>
            <a:chExt cx="936104" cy="504056"/>
          </a:xfrm>
        </p:grpSpPr>
        <p:sp>
          <p:nvSpPr>
            <p:cNvPr id="162" name="Rectangle 161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2915816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Mac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79512" y="5426640"/>
            <a:ext cx="2664296" cy="400110"/>
            <a:chOff x="251520" y="5693186"/>
            <a:chExt cx="2664296" cy="40011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91952" y="5693186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267744" y="4890646"/>
            <a:ext cx="720080" cy="576064"/>
            <a:chOff x="2339752" y="5157192"/>
            <a:chExt cx="720080" cy="576064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2627784" y="573325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627784" y="5157192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547664" y="4602614"/>
            <a:ext cx="1152128" cy="504056"/>
            <a:chOff x="1619672" y="4869160"/>
            <a:chExt cx="1152128" cy="504056"/>
          </a:xfrm>
        </p:grpSpPr>
        <p:sp>
          <p:nvSpPr>
            <p:cNvPr id="173" name="Rectangle 172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07504" y="4458598"/>
            <a:ext cx="1440160" cy="379785"/>
            <a:chOff x="179512" y="4561383"/>
            <a:chExt cx="1440160" cy="379785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80" name="Group 81"/>
          <p:cNvGrpSpPr/>
          <p:nvPr/>
        </p:nvGrpSpPr>
        <p:grpSpPr>
          <a:xfrm>
            <a:off x="3491880" y="4890646"/>
            <a:ext cx="855712" cy="792088"/>
            <a:chOff x="3491880" y="2780928"/>
            <a:chExt cx="855712" cy="792088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3851920" y="314096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707904" y="3140968"/>
              <a:ext cx="8384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491880" y="357301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 Box 7"/>
            <p:cNvSpPr txBox="1">
              <a:spLocks noChangeArrowheads="1"/>
            </p:cNvSpPr>
            <p:nvPr/>
          </p:nvSpPr>
          <p:spPr bwMode="auto">
            <a:xfrm>
              <a:off x="3923928" y="278092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3707904" y="314096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691680" y="4192052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Generation</a:t>
            </a:r>
            <a:endParaRPr lang="en-US" sz="1600" baseline="-25000" dirty="0" smtClean="0"/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2267744" y="597076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Mac’</a:t>
            </a:r>
            <a:endParaRPr lang="en-US" sz="1600" baseline="-25000" dirty="0" smtClean="0"/>
          </a:p>
        </p:txBody>
      </p:sp>
      <p:sp>
        <p:nvSpPr>
          <p:cNvPr id="194" name="Rectangle 193"/>
          <p:cNvSpPr/>
          <p:nvPr/>
        </p:nvSpPr>
        <p:spPr>
          <a:xfrm>
            <a:off x="5868144" y="453060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5" name="Group 194"/>
          <p:cNvGrpSpPr/>
          <p:nvPr/>
        </p:nvGrpSpPr>
        <p:grpSpPr>
          <a:xfrm>
            <a:off x="7380312" y="5394702"/>
            <a:ext cx="936104" cy="504056"/>
            <a:chOff x="2843808" y="5661248"/>
            <a:chExt cx="936104" cy="504056"/>
          </a:xfrm>
        </p:grpSpPr>
        <p:sp>
          <p:nvSpPr>
            <p:cNvPr id="196" name="Rectangle 195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2843808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err="1" smtClean="0">
                  <a:sym typeface="Symbol"/>
                </a:rPr>
                <a:t>Vrfy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788024" y="5765194"/>
            <a:ext cx="2664296" cy="400110"/>
            <a:chOff x="251520" y="6031740"/>
            <a:chExt cx="2664296" cy="400110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691952" y="603174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876256" y="4890646"/>
            <a:ext cx="720080" cy="482570"/>
            <a:chOff x="2339752" y="5157192"/>
            <a:chExt cx="720080" cy="48257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627784" y="563976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627784" y="5157192"/>
              <a:ext cx="0" cy="4825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156176" y="4602614"/>
            <a:ext cx="1152128" cy="504056"/>
            <a:chOff x="1619672" y="4869160"/>
            <a:chExt cx="1152128" cy="504056"/>
          </a:xfrm>
        </p:grpSpPr>
        <p:sp>
          <p:nvSpPr>
            <p:cNvPr id="207" name="Rectangle 206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716016" y="4458598"/>
            <a:ext cx="1440160" cy="379785"/>
            <a:chOff x="179512" y="4561383"/>
            <a:chExt cx="1440160" cy="379785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6300192" y="4192052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Verification</a:t>
            </a:r>
            <a:endParaRPr lang="en-US" sz="1600" baseline="-25000" dirty="0" smtClean="0"/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76256" y="597076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’</a:t>
            </a:r>
            <a:endParaRPr lang="en-US" sz="1600" baseline="-25000" dirty="0" smtClean="0"/>
          </a:p>
        </p:txBody>
      </p:sp>
      <p:grpSp>
        <p:nvGrpSpPr>
          <p:cNvPr id="228" name="Group 227"/>
          <p:cNvGrpSpPr/>
          <p:nvPr/>
        </p:nvGrpSpPr>
        <p:grpSpPr>
          <a:xfrm>
            <a:off x="5076056" y="5229200"/>
            <a:ext cx="2376264" cy="400110"/>
            <a:chOff x="5076056" y="5229200"/>
            <a:chExt cx="2376264" cy="400110"/>
          </a:xfrm>
        </p:grpSpPr>
        <p:cxnSp>
          <p:nvCxnSpPr>
            <p:cNvPr id="225" name="Straight Arrow Connector 224"/>
            <p:cNvCxnSpPr/>
            <p:nvPr/>
          </p:nvCxnSpPr>
          <p:spPr>
            <a:xfrm>
              <a:off x="5148064" y="5589240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5076056" y="522920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8100392" y="5301208"/>
            <a:ext cx="432048" cy="400110"/>
            <a:chOff x="8100392" y="5301208"/>
            <a:chExt cx="432048" cy="400110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8100392" y="566124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 Box 7"/>
            <p:cNvSpPr txBox="1">
              <a:spLocks noChangeArrowheads="1"/>
            </p:cNvSpPr>
            <p:nvPr/>
          </p:nvSpPr>
          <p:spPr bwMode="auto">
            <a:xfrm>
              <a:off x="8108776" y="530120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0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8460432" y="4901098"/>
            <a:ext cx="999728" cy="400110"/>
            <a:chOff x="8460432" y="4901098"/>
            <a:chExt cx="999728" cy="400110"/>
          </a:xfrm>
        </p:grpSpPr>
        <p:cxnSp>
          <p:nvCxnSpPr>
            <p:cNvPr id="244" name="Straight Arrow Connector 243"/>
            <p:cNvCxnSpPr/>
            <p:nvPr/>
          </p:nvCxnSpPr>
          <p:spPr>
            <a:xfrm>
              <a:off x="8460432" y="5301208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8532440" y="4901098"/>
              <a:ext cx="927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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3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52" grpId="0"/>
      <p:bldP spid="153" grpId="0"/>
      <p:bldP spid="155" grpId="0"/>
      <p:bldP spid="156" grpId="0"/>
      <p:bldP spid="157" grpId="0" animBg="1"/>
      <p:bldP spid="186" grpId="0"/>
      <p:bldP spid="187" grpId="0"/>
      <p:bldP spid="194" grpId="0" animBg="1"/>
      <p:bldP spid="218" grpId="0"/>
      <p:bldP spid="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08520" y="4462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Hash Functions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836712"/>
            <a:ext cx="8856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Informally a hash-function is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(one-to-many) function </a:t>
            </a:r>
            <a:r>
              <a:rPr lang="en-US" sz="1600" dirty="0" smtClean="0">
                <a:sym typeface="Symbol"/>
              </a:rPr>
              <a:t>mapping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arbitrary-length bit-string</a:t>
            </a:r>
            <a:r>
              <a:rPr lang="en-US" sz="1600" dirty="0" smtClean="0">
                <a:sym typeface="Symbol"/>
              </a:rPr>
              <a:t> to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fixed-length bit-strings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907704" y="1506270"/>
            <a:ext cx="136815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/>
          <p:cNvSpPr/>
          <p:nvPr/>
        </p:nvSpPr>
        <p:spPr>
          <a:xfrm>
            <a:off x="5724128" y="1866310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Freeform 82"/>
          <p:cNvSpPr/>
          <p:nvPr/>
        </p:nvSpPr>
        <p:spPr>
          <a:xfrm>
            <a:off x="3419872" y="2154342"/>
            <a:ext cx="2243956" cy="245368"/>
          </a:xfrm>
          <a:custGeom>
            <a:avLst/>
            <a:gdLst>
              <a:gd name="connsiteX0" fmla="*/ 0 w 2222500"/>
              <a:gd name="connsiteY0" fmla="*/ 436033 h 436033"/>
              <a:gd name="connsiteX1" fmla="*/ 1143000 w 2222500"/>
              <a:gd name="connsiteY1" fmla="*/ 4233 h 436033"/>
              <a:gd name="connsiteX2" fmla="*/ 2222500 w 2222500"/>
              <a:gd name="connsiteY2" fmla="*/ 410633 h 436033"/>
              <a:gd name="connsiteX3" fmla="*/ 2222500 w 2222500"/>
              <a:gd name="connsiteY3" fmla="*/ 410633 h 43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436033">
                <a:moveTo>
                  <a:pt x="0" y="436033"/>
                </a:moveTo>
                <a:cubicBezTo>
                  <a:pt x="386291" y="222249"/>
                  <a:pt x="772583" y="8466"/>
                  <a:pt x="1143000" y="4233"/>
                </a:cubicBezTo>
                <a:cubicBezTo>
                  <a:pt x="1513417" y="0"/>
                  <a:pt x="2222500" y="410633"/>
                  <a:pt x="2222500" y="410633"/>
                </a:cubicBezTo>
                <a:lnTo>
                  <a:pt x="2222500" y="410633"/>
                </a:ln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436368" y="1815788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h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2267744" y="301843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 1}*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5868144" y="301843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 1}</a:t>
            </a:r>
            <a:r>
              <a:rPr lang="en-US" sz="2000" baseline="30000" dirty="0" smtClean="0">
                <a:latin typeface="Gigi" pitchFamily="82" charset="0"/>
                <a:sym typeface="Symbol"/>
              </a:rPr>
              <a:t>l</a:t>
            </a:r>
            <a:r>
              <a:rPr lang="en-US" sz="2000" baseline="30000" dirty="0" smtClean="0">
                <a:sym typeface="Symbol"/>
              </a:rPr>
              <a:t>(n)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251520" y="3573016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Usually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|domain| &gt;&gt;&gt;&gt; |Co-domain| </a:t>
            </a:r>
            <a:r>
              <a:rPr lang="en-US" sz="1600" dirty="0" smtClean="0">
                <a:sym typeface="Symbol"/>
              </a:rPr>
              <a:t> collisions exist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( x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 x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: h(x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= h(x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4026550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Requirement from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good cryptographic hash function </a:t>
            </a:r>
            <a:r>
              <a:rPr lang="en-US" sz="1600" dirty="0" smtClean="0">
                <a:sym typeface="Symbol"/>
              </a:rPr>
              <a:t>: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539552" y="4458598"/>
            <a:ext cx="8604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Given the description of h,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finding collisions should be infeasible- Collision Resistance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82809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Given the description of h,  x and h(x) finding x’ with h(x’) = h(x)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should be infeasible- Second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Resistance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9552" y="5940568"/>
            <a:ext cx="82809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Given the description of h, given y = h(x) finding x’ with y = h(x’) 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should be infeasible-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Preimage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Resistance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81" grpId="0" animBg="1"/>
      <p:bldP spid="83" grpId="0" animBg="1"/>
      <p:bldP spid="87" grpId="0"/>
      <p:bldP spid="90" grpId="0"/>
      <p:bldP spid="91" grpId="0"/>
      <p:bldP spid="94" grpId="0"/>
      <p:bldP spid="100" grpId="0"/>
      <p:bldP spid="103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1008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Message Authentication Using Hash Functions                 (Hash-and-MAC Paradigm)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496" y="11967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arbitrary-length message</a:t>
            </a:r>
            <a:r>
              <a:rPr lang="en-US" sz="1400" dirty="0" smtClean="0">
                <a:sym typeface="Symbol"/>
              </a:rPr>
              <a:t>, compute its Mac-tag in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two stages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395536" y="160905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Step I: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Compress</a:t>
            </a:r>
            <a:r>
              <a:rPr lang="en-US" sz="1400" dirty="0" smtClean="0">
                <a:sym typeface="Symbol"/>
              </a:rPr>
              <a:t> the arbitrary-length message to a fixed-length string using a CRHF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7" name="Text Box 7"/>
          <p:cNvSpPr txBox="1">
            <a:spLocks noChangeArrowheads="1"/>
          </p:cNvSpPr>
          <p:nvPr/>
        </p:nvSpPr>
        <p:spPr bwMode="auto">
          <a:xfrm>
            <a:off x="395536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Step II: Compute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Mac-tag on the message digest </a:t>
            </a:r>
            <a:r>
              <a:rPr lang="en-US" sz="1400" dirty="0" smtClean="0">
                <a:sym typeface="Symbol"/>
              </a:rPr>
              <a:t>(output of the CRHF)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35496" y="2401143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395536" y="2761183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</a:t>
            </a:r>
            <a:r>
              <a:rPr lang="en-US" sz="2000" baseline="-25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= (Mac,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) be a MAC for messages of length </a:t>
            </a:r>
            <a:r>
              <a:rPr lang="en-US" sz="14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l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(n)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395536" y="319323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h: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{0, 1}*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Gigi" pitchFamily="82" charset="0"/>
                <a:sym typeface="Symbol"/>
              </a:rPr>
              <a:t>l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(n)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be a collision-resistant hash function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6" name="Text Box 7"/>
          <p:cNvSpPr txBox="1">
            <a:spLocks noChangeArrowheads="1"/>
          </p:cNvSpPr>
          <p:nvPr/>
        </p:nvSpPr>
        <p:spPr bwMode="auto">
          <a:xfrm>
            <a:off x="35496" y="364502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Then ’</a:t>
            </a:r>
            <a:r>
              <a:rPr lang="en-US" sz="2000" baseline="-25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= (Mac’,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’) is a MAC for arbitrary-length messages constructed as follows: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259632" y="453060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90"/>
          <p:cNvGrpSpPr/>
          <p:nvPr/>
        </p:nvGrpSpPr>
        <p:grpSpPr>
          <a:xfrm>
            <a:off x="2843808" y="5394702"/>
            <a:ext cx="936104" cy="504056"/>
            <a:chOff x="2915816" y="5661248"/>
            <a:chExt cx="936104" cy="504056"/>
          </a:xfrm>
        </p:grpSpPr>
        <p:sp>
          <p:nvSpPr>
            <p:cNvPr id="162" name="Rectangle 161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2915816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Mac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192"/>
          <p:cNvGrpSpPr/>
          <p:nvPr/>
        </p:nvGrpSpPr>
        <p:grpSpPr>
          <a:xfrm>
            <a:off x="179512" y="5426640"/>
            <a:ext cx="2664296" cy="400110"/>
            <a:chOff x="251520" y="5693186"/>
            <a:chExt cx="2664296" cy="40011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91952" y="5693186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91"/>
          <p:cNvGrpSpPr/>
          <p:nvPr/>
        </p:nvGrpSpPr>
        <p:grpSpPr>
          <a:xfrm>
            <a:off x="2267744" y="4890646"/>
            <a:ext cx="720080" cy="576064"/>
            <a:chOff x="2339752" y="5157192"/>
            <a:chExt cx="720080" cy="576064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2627784" y="573325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627784" y="5157192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189"/>
          <p:cNvGrpSpPr/>
          <p:nvPr/>
        </p:nvGrpSpPr>
        <p:grpSpPr>
          <a:xfrm>
            <a:off x="1547664" y="4602614"/>
            <a:ext cx="1152128" cy="504056"/>
            <a:chOff x="1619672" y="4869160"/>
            <a:chExt cx="1152128" cy="504056"/>
          </a:xfrm>
        </p:grpSpPr>
        <p:sp>
          <p:nvSpPr>
            <p:cNvPr id="173" name="Rectangle 172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188"/>
          <p:cNvGrpSpPr/>
          <p:nvPr/>
        </p:nvGrpSpPr>
        <p:grpSpPr>
          <a:xfrm>
            <a:off x="107504" y="4458598"/>
            <a:ext cx="1440160" cy="379785"/>
            <a:chOff x="179512" y="4561383"/>
            <a:chExt cx="1440160" cy="379785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3491880" y="4890646"/>
            <a:ext cx="855712" cy="792088"/>
            <a:chOff x="3491880" y="2780928"/>
            <a:chExt cx="855712" cy="792088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3851920" y="314096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707904" y="3140968"/>
              <a:ext cx="8384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491880" y="357301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 Box 7"/>
            <p:cNvSpPr txBox="1">
              <a:spLocks noChangeArrowheads="1"/>
            </p:cNvSpPr>
            <p:nvPr/>
          </p:nvSpPr>
          <p:spPr bwMode="auto">
            <a:xfrm>
              <a:off x="3923928" y="278092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3707904" y="314096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691680" y="4192052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Generation</a:t>
            </a:r>
            <a:endParaRPr lang="en-US" sz="1600" baseline="-25000" dirty="0" smtClean="0"/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2267744" y="597076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Mac’</a:t>
            </a:r>
            <a:endParaRPr lang="en-US" sz="1600" baseline="-25000" dirty="0" smtClean="0"/>
          </a:p>
        </p:txBody>
      </p:sp>
      <p:sp>
        <p:nvSpPr>
          <p:cNvPr id="194" name="Rectangle 193"/>
          <p:cNvSpPr/>
          <p:nvPr/>
        </p:nvSpPr>
        <p:spPr>
          <a:xfrm>
            <a:off x="5868144" y="453060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194"/>
          <p:cNvGrpSpPr/>
          <p:nvPr/>
        </p:nvGrpSpPr>
        <p:grpSpPr>
          <a:xfrm>
            <a:off x="7380312" y="5394702"/>
            <a:ext cx="936104" cy="504056"/>
            <a:chOff x="2843808" y="5661248"/>
            <a:chExt cx="936104" cy="504056"/>
          </a:xfrm>
        </p:grpSpPr>
        <p:sp>
          <p:nvSpPr>
            <p:cNvPr id="196" name="Rectangle 195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2843808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err="1" smtClean="0">
                  <a:sym typeface="Symbol"/>
                </a:rPr>
                <a:t>Vrfy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97"/>
          <p:cNvGrpSpPr/>
          <p:nvPr/>
        </p:nvGrpSpPr>
        <p:grpSpPr>
          <a:xfrm>
            <a:off x="4788024" y="5765194"/>
            <a:ext cx="2664296" cy="400110"/>
            <a:chOff x="251520" y="6031740"/>
            <a:chExt cx="2664296" cy="400110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691952" y="603174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200"/>
          <p:cNvGrpSpPr/>
          <p:nvPr/>
        </p:nvGrpSpPr>
        <p:grpSpPr>
          <a:xfrm>
            <a:off x="6876256" y="4890646"/>
            <a:ext cx="720080" cy="482570"/>
            <a:chOff x="2339752" y="5157192"/>
            <a:chExt cx="720080" cy="48257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627784" y="563976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627784" y="5157192"/>
              <a:ext cx="0" cy="4825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205"/>
          <p:cNvGrpSpPr/>
          <p:nvPr/>
        </p:nvGrpSpPr>
        <p:grpSpPr>
          <a:xfrm>
            <a:off x="6156176" y="4602614"/>
            <a:ext cx="1152128" cy="504056"/>
            <a:chOff x="1619672" y="4869160"/>
            <a:chExt cx="1152128" cy="504056"/>
          </a:xfrm>
        </p:grpSpPr>
        <p:sp>
          <p:nvSpPr>
            <p:cNvPr id="207" name="Rectangle 206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208"/>
          <p:cNvGrpSpPr/>
          <p:nvPr/>
        </p:nvGrpSpPr>
        <p:grpSpPr>
          <a:xfrm>
            <a:off x="4716016" y="4458598"/>
            <a:ext cx="1440160" cy="379785"/>
            <a:chOff x="179512" y="4561383"/>
            <a:chExt cx="1440160" cy="379785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6300192" y="4192052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Verification</a:t>
            </a:r>
            <a:endParaRPr lang="en-US" sz="1600" baseline="-25000" dirty="0" smtClean="0"/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76256" y="597076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’</a:t>
            </a:r>
            <a:endParaRPr lang="en-US" sz="1600" baseline="-25000" dirty="0" smtClean="0"/>
          </a:p>
        </p:txBody>
      </p:sp>
      <p:grpSp>
        <p:nvGrpSpPr>
          <p:cNvPr id="15" name="Group 227"/>
          <p:cNvGrpSpPr/>
          <p:nvPr/>
        </p:nvGrpSpPr>
        <p:grpSpPr>
          <a:xfrm>
            <a:off x="5076056" y="5229200"/>
            <a:ext cx="2376264" cy="400110"/>
            <a:chOff x="5076056" y="5229200"/>
            <a:chExt cx="2376264" cy="400110"/>
          </a:xfrm>
        </p:grpSpPr>
        <p:cxnSp>
          <p:nvCxnSpPr>
            <p:cNvPr id="225" name="Straight Arrow Connector 224"/>
            <p:cNvCxnSpPr/>
            <p:nvPr/>
          </p:nvCxnSpPr>
          <p:spPr>
            <a:xfrm>
              <a:off x="5148064" y="5589240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5076056" y="522920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246"/>
          <p:cNvGrpSpPr/>
          <p:nvPr/>
        </p:nvGrpSpPr>
        <p:grpSpPr>
          <a:xfrm>
            <a:off x="8100392" y="5301208"/>
            <a:ext cx="432048" cy="400110"/>
            <a:chOff x="8100392" y="5301208"/>
            <a:chExt cx="432048" cy="400110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8100392" y="566124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 Box 7"/>
            <p:cNvSpPr txBox="1">
              <a:spLocks noChangeArrowheads="1"/>
            </p:cNvSpPr>
            <p:nvPr/>
          </p:nvSpPr>
          <p:spPr bwMode="auto">
            <a:xfrm>
              <a:off x="8108776" y="530120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245"/>
          <p:cNvGrpSpPr/>
          <p:nvPr/>
        </p:nvGrpSpPr>
        <p:grpSpPr>
          <a:xfrm>
            <a:off x="8460432" y="4901098"/>
            <a:ext cx="999728" cy="400110"/>
            <a:chOff x="8460432" y="4901098"/>
            <a:chExt cx="999728" cy="400110"/>
          </a:xfrm>
        </p:grpSpPr>
        <p:cxnSp>
          <p:nvCxnSpPr>
            <p:cNvPr id="244" name="Straight Arrow Connector 243"/>
            <p:cNvCxnSpPr/>
            <p:nvPr/>
          </p:nvCxnSpPr>
          <p:spPr>
            <a:xfrm>
              <a:off x="8460432" y="5301208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8532440" y="4901098"/>
              <a:ext cx="927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5496" y="643359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above construction is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more efficient than CBC-Mac </a:t>
            </a:r>
            <a:r>
              <a:rPr lang="en-US" sz="1400" dirty="0" smtClean="0">
                <a:sym typeface="Symbol"/>
              </a:rPr>
              <a:t>--- is it secure ?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Hash-and-MAC Paradigm: Security (Sketch)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259632" y="1074222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90"/>
          <p:cNvGrpSpPr/>
          <p:nvPr/>
        </p:nvGrpSpPr>
        <p:grpSpPr>
          <a:xfrm>
            <a:off x="2843808" y="1938318"/>
            <a:ext cx="936104" cy="504056"/>
            <a:chOff x="2915816" y="5661248"/>
            <a:chExt cx="936104" cy="504056"/>
          </a:xfrm>
        </p:grpSpPr>
        <p:sp>
          <p:nvSpPr>
            <p:cNvPr id="162" name="Rectangle 161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2915816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Mac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192"/>
          <p:cNvGrpSpPr/>
          <p:nvPr/>
        </p:nvGrpSpPr>
        <p:grpSpPr>
          <a:xfrm>
            <a:off x="179512" y="1970256"/>
            <a:ext cx="2664296" cy="400110"/>
            <a:chOff x="251520" y="5693186"/>
            <a:chExt cx="2664296" cy="40011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91952" y="5693186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91"/>
          <p:cNvGrpSpPr/>
          <p:nvPr/>
        </p:nvGrpSpPr>
        <p:grpSpPr>
          <a:xfrm>
            <a:off x="2267744" y="1434262"/>
            <a:ext cx="720080" cy="576064"/>
            <a:chOff x="2339752" y="5157192"/>
            <a:chExt cx="720080" cy="576064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2627784" y="573325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627784" y="5157192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189"/>
          <p:cNvGrpSpPr/>
          <p:nvPr/>
        </p:nvGrpSpPr>
        <p:grpSpPr>
          <a:xfrm>
            <a:off x="1547664" y="1146230"/>
            <a:ext cx="1152128" cy="504056"/>
            <a:chOff x="1619672" y="4869160"/>
            <a:chExt cx="1152128" cy="504056"/>
          </a:xfrm>
        </p:grpSpPr>
        <p:sp>
          <p:nvSpPr>
            <p:cNvPr id="173" name="Rectangle 172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188"/>
          <p:cNvGrpSpPr/>
          <p:nvPr/>
        </p:nvGrpSpPr>
        <p:grpSpPr>
          <a:xfrm>
            <a:off x="107504" y="1002214"/>
            <a:ext cx="1440160" cy="379785"/>
            <a:chOff x="179512" y="4561383"/>
            <a:chExt cx="1440160" cy="379785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3491880" y="1434262"/>
            <a:ext cx="855712" cy="792088"/>
            <a:chOff x="3491880" y="2780928"/>
            <a:chExt cx="855712" cy="792088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3851920" y="314096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707904" y="3140968"/>
              <a:ext cx="8384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491880" y="357301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 Box 7"/>
            <p:cNvSpPr txBox="1">
              <a:spLocks noChangeArrowheads="1"/>
            </p:cNvSpPr>
            <p:nvPr/>
          </p:nvSpPr>
          <p:spPr bwMode="auto">
            <a:xfrm>
              <a:off x="3923928" y="278092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3707904" y="314096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691680" y="73566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Generation</a:t>
            </a:r>
            <a:endParaRPr lang="en-US" sz="1600" baseline="-25000" dirty="0" smtClean="0"/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2267744" y="2514382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Mac’</a:t>
            </a:r>
            <a:endParaRPr lang="en-US" sz="1600" baseline="-25000" dirty="0" smtClean="0"/>
          </a:p>
        </p:txBody>
      </p:sp>
      <p:sp>
        <p:nvSpPr>
          <p:cNvPr id="194" name="Rectangle 193"/>
          <p:cNvSpPr/>
          <p:nvPr/>
        </p:nvSpPr>
        <p:spPr>
          <a:xfrm>
            <a:off x="5868144" y="1074222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194"/>
          <p:cNvGrpSpPr/>
          <p:nvPr/>
        </p:nvGrpSpPr>
        <p:grpSpPr>
          <a:xfrm>
            <a:off x="7380312" y="1938318"/>
            <a:ext cx="936104" cy="504056"/>
            <a:chOff x="2843808" y="5661248"/>
            <a:chExt cx="936104" cy="504056"/>
          </a:xfrm>
        </p:grpSpPr>
        <p:sp>
          <p:nvSpPr>
            <p:cNvPr id="196" name="Rectangle 195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2843808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err="1" smtClean="0">
                  <a:sym typeface="Symbol"/>
                </a:rPr>
                <a:t>Vrfy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97"/>
          <p:cNvGrpSpPr/>
          <p:nvPr/>
        </p:nvGrpSpPr>
        <p:grpSpPr>
          <a:xfrm>
            <a:off x="4788024" y="2308810"/>
            <a:ext cx="2664296" cy="400110"/>
            <a:chOff x="251520" y="6031740"/>
            <a:chExt cx="2664296" cy="400110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691952" y="603174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200"/>
          <p:cNvGrpSpPr/>
          <p:nvPr/>
        </p:nvGrpSpPr>
        <p:grpSpPr>
          <a:xfrm>
            <a:off x="6876256" y="1434262"/>
            <a:ext cx="720080" cy="482570"/>
            <a:chOff x="2339752" y="5157192"/>
            <a:chExt cx="720080" cy="48257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627784" y="563976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627784" y="5157192"/>
              <a:ext cx="0" cy="4825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205"/>
          <p:cNvGrpSpPr/>
          <p:nvPr/>
        </p:nvGrpSpPr>
        <p:grpSpPr>
          <a:xfrm>
            <a:off x="6156176" y="1146230"/>
            <a:ext cx="1152128" cy="504056"/>
            <a:chOff x="1619672" y="4869160"/>
            <a:chExt cx="1152128" cy="504056"/>
          </a:xfrm>
        </p:grpSpPr>
        <p:sp>
          <p:nvSpPr>
            <p:cNvPr id="207" name="Rectangle 206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208"/>
          <p:cNvGrpSpPr/>
          <p:nvPr/>
        </p:nvGrpSpPr>
        <p:grpSpPr>
          <a:xfrm>
            <a:off x="4716016" y="1002214"/>
            <a:ext cx="1440160" cy="379785"/>
            <a:chOff x="179512" y="4561383"/>
            <a:chExt cx="1440160" cy="379785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6300192" y="73566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Verification</a:t>
            </a:r>
            <a:endParaRPr lang="en-US" sz="1600" baseline="-25000" dirty="0" smtClean="0"/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76256" y="2514382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’</a:t>
            </a:r>
            <a:endParaRPr lang="en-US" sz="1600" baseline="-25000" dirty="0" smtClean="0"/>
          </a:p>
        </p:txBody>
      </p:sp>
      <p:grpSp>
        <p:nvGrpSpPr>
          <p:cNvPr id="15" name="Group 227"/>
          <p:cNvGrpSpPr/>
          <p:nvPr/>
        </p:nvGrpSpPr>
        <p:grpSpPr>
          <a:xfrm>
            <a:off x="5076056" y="1772816"/>
            <a:ext cx="2376264" cy="400110"/>
            <a:chOff x="5076056" y="5229200"/>
            <a:chExt cx="2376264" cy="400110"/>
          </a:xfrm>
        </p:grpSpPr>
        <p:cxnSp>
          <p:nvCxnSpPr>
            <p:cNvPr id="225" name="Straight Arrow Connector 224"/>
            <p:cNvCxnSpPr/>
            <p:nvPr/>
          </p:nvCxnSpPr>
          <p:spPr>
            <a:xfrm>
              <a:off x="5148064" y="5589240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5076056" y="522920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246"/>
          <p:cNvGrpSpPr/>
          <p:nvPr/>
        </p:nvGrpSpPr>
        <p:grpSpPr>
          <a:xfrm>
            <a:off x="8100392" y="1844824"/>
            <a:ext cx="432048" cy="400110"/>
            <a:chOff x="8100392" y="5301208"/>
            <a:chExt cx="432048" cy="400110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8100392" y="566124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 Box 7"/>
            <p:cNvSpPr txBox="1">
              <a:spLocks noChangeArrowheads="1"/>
            </p:cNvSpPr>
            <p:nvPr/>
          </p:nvSpPr>
          <p:spPr bwMode="auto">
            <a:xfrm>
              <a:off x="8108776" y="530120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245"/>
          <p:cNvGrpSpPr/>
          <p:nvPr/>
        </p:nvGrpSpPr>
        <p:grpSpPr>
          <a:xfrm>
            <a:off x="8460432" y="1444714"/>
            <a:ext cx="999728" cy="400110"/>
            <a:chOff x="8460432" y="4901098"/>
            <a:chExt cx="999728" cy="400110"/>
          </a:xfrm>
        </p:grpSpPr>
        <p:cxnSp>
          <p:nvCxnSpPr>
            <p:cNvPr id="244" name="Straight Arrow Connector 243"/>
            <p:cNvCxnSpPr/>
            <p:nvPr/>
          </p:nvCxnSpPr>
          <p:spPr>
            <a:xfrm>
              <a:off x="8460432" y="5301208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8532440" y="4901098"/>
              <a:ext cx="927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5496" y="29969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above construction gives a secure MAC for arbitrary-length messages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27584" y="3625279"/>
            <a:ext cx="2232248" cy="1387897"/>
            <a:chOff x="827584" y="3481263"/>
            <a:chExt cx="2232248" cy="1387897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861048"/>
              <a:ext cx="1082902" cy="62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27584" y="4561383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 can forge (Mac’, </a:t>
              </a:r>
              <a:r>
                <a:rPr lang="en-US" sz="1400" dirty="0" err="1" smtClean="0">
                  <a:sym typeface="Symbol"/>
                </a:rPr>
                <a:t>Vrfy</a:t>
              </a:r>
              <a:r>
                <a:rPr lang="en-US" sz="1400" dirty="0" smtClean="0">
                  <a:sym typeface="Symbol"/>
                </a:rPr>
                <a:t>’)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187624" y="3481263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Attacker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66554" y="3789040"/>
            <a:ext cx="3185966" cy="1296144"/>
            <a:chOff x="6066554" y="3789040"/>
            <a:chExt cx="3185966" cy="1296144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6554" y="3789040"/>
              <a:ext cx="1601790" cy="9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367554" y="4777407"/>
              <a:ext cx="16608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MAC-Oracle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72" name="Group 48"/>
            <p:cNvGrpSpPr/>
            <p:nvPr/>
          </p:nvGrpSpPr>
          <p:grpSpPr>
            <a:xfrm>
              <a:off x="8181528" y="4509120"/>
              <a:ext cx="1070992" cy="338554"/>
              <a:chOff x="7514955" y="5223801"/>
              <a:chExt cx="1207300" cy="61786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524328" y="5301208"/>
                <a:ext cx="91440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7514955" y="5223801"/>
                <a:ext cx="1207300" cy="617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Gen(1</a:t>
                </a:r>
                <a:r>
                  <a:rPr lang="en-US" sz="1600" baseline="30000" dirty="0" smtClean="0"/>
                  <a:t>n</a:t>
                </a:r>
                <a:r>
                  <a:rPr lang="en-US" sz="1600" dirty="0" smtClean="0"/>
                  <a:t>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596336" y="4197814"/>
              <a:ext cx="549731" cy="383314"/>
              <a:chOff x="7596336" y="4197814"/>
              <a:chExt cx="549731" cy="383314"/>
            </a:xfrm>
          </p:grpSpPr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 rot="1022624">
                <a:off x="7762799" y="4197814"/>
                <a:ext cx="3832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7596336" y="4437112"/>
                <a:ext cx="504056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3275856" y="3429000"/>
            <a:ext cx="2592288" cy="338554"/>
            <a:chOff x="3275856" y="3594502"/>
            <a:chExt cx="2592288" cy="338554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779912" y="3594502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m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</a:t>
              </a:r>
              <a:r>
                <a:rPr lang="en-US" sz="1600" dirty="0" err="1" smtClean="0">
                  <a:sym typeface="Symbol"/>
                </a:rPr>
                <a:t>m</a:t>
              </a:r>
              <a:r>
                <a:rPr lang="en-US" sz="1600" baseline="-25000" dirty="0" err="1" smtClean="0">
                  <a:sym typeface="Symbol"/>
                </a:rPr>
                <a:t>q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75856" y="3902278"/>
            <a:ext cx="2592288" cy="369332"/>
            <a:chOff x="3275856" y="3563724"/>
            <a:chExt cx="2592288" cy="369332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923928" y="3563724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t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t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</a:t>
              </a:r>
              <a:r>
                <a:rPr lang="en-US" sz="1600" dirty="0" err="1" smtClean="0">
                  <a:sym typeface="Symbol"/>
                </a:rPr>
                <a:t>t</a:t>
              </a:r>
              <a:r>
                <a:rPr lang="en-US" sz="1600" baseline="-25000" dirty="0" err="1" smtClean="0">
                  <a:sym typeface="Symbol"/>
                </a:rPr>
                <a:t>q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851920" y="4262318"/>
            <a:ext cx="1935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t</a:t>
            </a:r>
            <a:r>
              <a:rPr lang="en-US" sz="1600" baseline="-250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Mac</a:t>
            </a:r>
            <a:r>
              <a:rPr lang="en-US" sz="1600" baseline="-25000" dirty="0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(h(m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))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275856" y="4631650"/>
            <a:ext cx="2736304" cy="338554"/>
            <a:chOff x="3275856" y="3645024"/>
            <a:chExt cx="2736304" cy="338554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4139952" y="3645024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(m*, t*)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5496" y="521003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successfully forges (Mac’,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Vrfy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’)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if m*  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…,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q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Vrfy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(m*, t*)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35496" y="556949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above is possible under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two possible cases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79512" y="5949280"/>
            <a:ext cx="9361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Case I: There exists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some m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 {m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…,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} </a:t>
            </a:r>
            <a:r>
              <a:rPr lang="en-US" sz="1400" dirty="0" smtClean="0">
                <a:sym typeface="Symbol"/>
              </a:rPr>
              <a:t>such that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h(m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= h(m*) </a:t>
            </a:r>
            <a:r>
              <a:rPr lang="en-US" sz="1400" dirty="0" smtClean="0">
                <a:sym typeface="Symbol"/>
              </a:rPr>
              <a:t>--- then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Mac’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Mac’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(m*) =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i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23528" y="6330806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But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probability that h(m*) = h(m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for m*  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is negligible</a:t>
            </a:r>
            <a:r>
              <a:rPr lang="en-US" sz="1400" dirty="0" smtClean="0">
                <a:sym typeface="Symbol"/>
              </a:rPr>
              <a:t> ---- as h is a CRHF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  <p:bldP spid="92" grpId="0"/>
      <p:bldP spid="93" grpId="0"/>
      <p:bldP spid="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Hash-and-MAC Paradigm: Security (Sketch)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259632" y="1074222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90"/>
          <p:cNvGrpSpPr/>
          <p:nvPr/>
        </p:nvGrpSpPr>
        <p:grpSpPr>
          <a:xfrm>
            <a:off x="2843808" y="1938318"/>
            <a:ext cx="936104" cy="504056"/>
            <a:chOff x="2915816" y="5661248"/>
            <a:chExt cx="936104" cy="504056"/>
          </a:xfrm>
        </p:grpSpPr>
        <p:sp>
          <p:nvSpPr>
            <p:cNvPr id="162" name="Rectangle 161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2915816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Mac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192"/>
          <p:cNvGrpSpPr/>
          <p:nvPr/>
        </p:nvGrpSpPr>
        <p:grpSpPr>
          <a:xfrm>
            <a:off x="179512" y="1970256"/>
            <a:ext cx="2664296" cy="400110"/>
            <a:chOff x="251520" y="5693186"/>
            <a:chExt cx="2664296" cy="40011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 Box 7"/>
            <p:cNvSpPr txBox="1">
              <a:spLocks noChangeArrowheads="1"/>
            </p:cNvSpPr>
            <p:nvPr/>
          </p:nvSpPr>
          <p:spPr bwMode="auto">
            <a:xfrm>
              <a:off x="691952" y="5693186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91"/>
          <p:cNvGrpSpPr/>
          <p:nvPr/>
        </p:nvGrpSpPr>
        <p:grpSpPr>
          <a:xfrm>
            <a:off x="2267744" y="1434262"/>
            <a:ext cx="720080" cy="576064"/>
            <a:chOff x="2339752" y="5157192"/>
            <a:chExt cx="720080" cy="576064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2627784" y="573325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627784" y="5157192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189"/>
          <p:cNvGrpSpPr/>
          <p:nvPr/>
        </p:nvGrpSpPr>
        <p:grpSpPr>
          <a:xfrm>
            <a:off x="1547664" y="1146230"/>
            <a:ext cx="1152128" cy="504056"/>
            <a:chOff x="1619672" y="4869160"/>
            <a:chExt cx="1152128" cy="504056"/>
          </a:xfrm>
        </p:grpSpPr>
        <p:sp>
          <p:nvSpPr>
            <p:cNvPr id="173" name="Rectangle 172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188"/>
          <p:cNvGrpSpPr/>
          <p:nvPr/>
        </p:nvGrpSpPr>
        <p:grpSpPr>
          <a:xfrm>
            <a:off x="107504" y="1002214"/>
            <a:ext cx="1440160" cy="379785"/>
            <a:chOff x="179512" y="4561383"/>
            <a:chExt cx="1440160" cy="379785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3491880" y="1434262"/>
            <a:ext cx="855712" cy="792088"/>
            <a:chOff x="3491880" y="2780928"/>
            <a:chExt cx="855712" cy="792088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3851920" y="314096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707904" y="3140968"/>
              <a:ext cx="8384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491880" y="357301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 Box 7"/>
            <p:cNvSpPr txBox="1">
              <a:spLocks noChangeArrowheads="1"/>
            </p:cNvSpPr>
            <p:nvPr/>
          </p:nvSpPr>
          <p:spPr bwMode="auto">
            <a:xfrm>
              <a:off x="3923928" y="278092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3707904" y="314096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691680" y="73566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Generation</a:t>
            </a:r>
            <a:endParaRPr lang="en-US" sz="1600" baseline="-25000" dirty="0" smtClean="0"/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2267744" y="2514382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Mac’</a:t>
            </a:r>
            <a:endParaRPr lang="en-US" sz="1600" baseline="-25000" dirty="0" smtClean="0"/>
          </a:p>
        </p:txBody>
      </p:sp>
      <p:sp>
        <p:nvSpPr>
          <p:cNvPr id="194" name="Rectangle 193"/>
          <p:cNvSpPr/>
          <p:nvPr/>
        </p:nvSpPr>
        <p:spPr>
          <a:xfrm>
            <a:off x="5868144" y="1074222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194"/>
          <p:cNvGrpSpPr/>
          <p:nvPr/>
        </p:nvGrpSpPr>
        <p:grpSpPr>
          <a:xfrm>
            <a:off x="7380312" y="1938318"/>
            <a:ext cx="936104" cy="504056"/>
            <a:chOff x="2843808" y="5661248"/>
            <a:chExt cx="936104" cy="504056"/>
          </a:xfrm>
        </p:grpSpPr>
        <p:sp>
          <p:nvSpPr>
            <p:cNvPr id="196" name="Rectangle 195"/>
            <p:cNvSpPr/>
            <p:nvPr/>
          </p:nvSpPr>
          <p:spPr>
            <a:xfrm>
              <a:off x="2915816" y="5661248"/>
              <a:ext cx="648072" cy="5040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2843808" y="573325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err="1" smtClean="0">
                  <a:sym typeface="Symbol"/>
                </a:rPr>
                <a:t>Vrfy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197"/>
          <p:cNvGrpSpPr/>
          <p:nvPr/>
        </p:nvGrpSpPr>
        <p:grpSpPr>
          <a:xfrm>
            <a:off x="4788024" y="2308810"/>
            <a:ext cx="2664296" cy="400110"/>
            <a:chOff x="251520" y="6031740"/>
            <a:chExt cx="2664296" cy="400110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251520" y="6093296"/>
              <a:ext cx="266429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691952" y="603174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200"/>
          <p:cNvGrpSpPr/>
          <p:nvPr/>
        </p:nvGrpSpPr>
        <p:grpSpPr>
          <a:xfrm>
            <a:off x="6876256" y="1434262"/>
            <a:ext cx="720080" cy="482570"/>
            <a:chOff x="2339752" y="5157192"/>
            <a:chExt cx="720080" cy="48257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627784" y="563976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339752" y="515719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627784" y="5157192"/>
              <a:ext cx="0" cy="4825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 Box 7"/>
            <p:cNvSpPr txBox="1">
              <a:spLocks noChangeArrowheads="1"/>
            </p:cNvSpPr>
            <p:nvPr/>
          </p:nvSpPr>
          <p:spPr bwMode="auto">
            <a:xfrm>
              <a:off x="2636168" y="5189130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d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205"/>
          <p:cNvGrpSpPr/>
          <p:nvPr/>
        </p:nvGrpSpPr>
        <p:grpSpPr>
          <a:xfrm>
            <a:off x="6156176" y="1146230"/>
            <a:ext cx="1152128" cy="504056"/>
            <a:chOff x="1619672" y="4869160"/>
            <a:chExt cx="1152128" cy="504056"/>
          </a:xfrm>
        </p:grpSpPr>
        <p:sp>
          <p:nvSpPr>
            <p:cNvPr id="207" name="Rectangle 206"/>
            <p:cNvSpPr/>
            <p:nvPr/>
          </p:nvSpPr>
          <p:spPr>
            <a:xfrm>
              <a:off x="1619672" y="4869160"/>
              <a:ext cx="792088" cy="50405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1835696" y="4901098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h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208"/>
          <p:cNvGrpSpPr/>
          <p:nvPr/>
        </p:nvGrpSpPr>
        <p:grpSpPr>
          <a:xfrm>
            <a:off x="4716016" y="1002214"/>
            <a:ext cx="1440160" cy="379785"/>
            <a:chOff x="179512" y="4561383"/>
            <a:chExt cx="1440160" cy="379785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51520" y="4941168"/>
              <a:ext cx="136815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7"/>
            <p:cNvSpPr txBox="1">
              <a:spLocks noChangeArrowheads="1"/>
            </p:cNvSpPr>
            <p:nvPr/>
          </p:nvSpPr>
          <p:spPr bwMode="auto">
            <a:xfrm>
              <a:off x="179512" y="4561383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  {0, 1}* 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6300192" y="73566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Tag Verification</a:t>
            </a:r>
            <a:endParaRPr lang="en-US" sz="1600" baseline="-25000" dirty="0" smtClean="0"/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76256" y="2514382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’</a:t>
            </a:r>
            <a:endParaRPr lang="en-US" sz="1600" baseline="-25000" dirty="0" smtClean="0"/>
          </a:p>
        </p:txBody>
      </p:sp>
      <p:grpSp>
        <p:nvGrpSpPr>
          <p:cNvPr id="14" name="Group 227"/>
          <p:cNvGrpSpPr/>
          <p:nvPr/>
        </p:nvGrpSpPr>
        <p:grpSpPr>
          <a:xfrm>
            <a:off x="5076056" y="1772816"/>
            <a:ext cx="2376264" cy="400110"/>
            <a:chOff x="5076056" y="5229200"/>
            <a:chExt cx="2376264" cy="400110"/>
          </a:xfrm>
        </p:grpSpPr>
        <p:cxnSp>
          <p:nvCxnSpPr>
            <p:cNvPr id="225" name="Straight Arrow Connector 224"/>
            <p:cNvCxnSpPr/>
            <p:nvPr/>
          </p:nvCxnSpPr>
          <p:spPr>
            <a:xfrm>
              <a:off x="5148064" y="5589240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7"/>
            <p:cNvSpPr txBox="1">
              <a:spLocks noChangeArrowheads="1"/>
            </p:cNvSpPr>
            <p:nvPr/>
          </p:nvSpPr>
          <p:spPr bwMode="auto">
            <a:xfrm>
              <a:off x="5076056" y="5229200"/>
              <a:ext cx="639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246"/>
          <p:cNvGrpSpPr/>
          <p:nvPr/>
        </p:nvGrpSpPr>
        <p:grpSpPr>
          <a:xfrm>
            <a:off x="8100392" y="1844824"/>
            <a:ext cx="432048" cy="400110"/>
            <a:chOff x="8100392" y="5301208"/>
            <a:chExt cx="432048" cy="400110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8100392" y="5661248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 Box 7"/>
            <p:cNvSpPr txBox="1">
              <a:spLocks noChangeArrowheads="1"/>
            </p:cNvSpPr>
            <p:nvPr/>
          </p:nvSpPr>
          <p:spPr bwMode="auto">
            <a:xfrm>
              <a:off x="8108776" y="5301208"/>
              <a:ext cx="423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245"/>
          <p:cNvGrpSpPr/>
          <p:nvPr/>
        </p:nvGrpSpPr>
        <p:grpSpPr>
          <a:xfrm>
            <a:off x="8460432" y="1444714"/>
            <a:ext cx="999728" cy="400110"/>
            <a:chOff x="8460432" y="4901098"/>
            <a:chExt cx="999728" cy="400110"/>
          </a:xfrm>
        </p:grpSpPr>
        <p:cxnSp>
          <p:nvCxnSpPr>
            <p:cNvPr id="244" name="Straight Arrow Connector 243"/>
            <p:cNvCxnSpPr/>
            <p:nvPr/>
          </p:nvCxnSpPr>
          <p:spPr>
            <a:xfrm>
              <a:off x="8460432" y="5301208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7"/>
            <p:cNvSpPr txBox="1">
              <a:spLocks noChangeArrowheads="1"/>
            </p:cNvSpPr>
            <p:nvPr/>
          </p:nvSpPr>
          <p:spPr bwMode="auto">
            <a:xfrm>
              <a:off x="8532440" y="4901098"/>
              <a:ext cx="927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5496" y="29969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above construction gives a secure MAC for arbitrary-length messages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7" name="Group 68"/>
          <p:cNvGrpSpPr/>
          <p:nvPr/>
        </p:nvGrpSpPr>
        <p:grpSpPr>
          <a:xfrm>
            <a:off x="827584" y="3625279"/>
            <a:ext cx="2232248" cy="1387897"/>
            <a:chOff x="827584" y="3481263"/>
            <a:chExt cx="2232248" cy="1387897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861048"/>
              <a:ext cx="1082902" cy="62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27584" y="4561383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 can forge (Mac’, </a:t>
              </a:r>
              <a:r>
                <a:rPr lang="en-US" sz="1400" dirty="0" err="1" smtClean="0">
                  <a:sym typeface="Symbol"/>
                </a:rPr>
                <a:t>Vrfy</a:t>
              </a:r>
              <a:r>
                <a:rPr lang="en-US" sz="1400" dirty="0" smtClean="0">
                  <a:sym typeface="Symbol"/>
                </a:rPr>
                <a:t>’)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187624" y="3481263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Attacker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80"/>
          <p:cNvGrpSpPr/>
          <p:nvPr/>
        </p:nvGrpSpPr>
        <p:grpSpPr>
          <a:xfrm>
            <a:off x="6066554" y="3789040"/>
            <a:ext cx="3185966" cy="1296144"/>
            <a:chOff x="6066554" y="3789040"/>
            <a:chExt cx="3185966" cy="1296144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6554" y="3789040"/>
              <a:ext cx="1601790" cy="9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367554" y="4777407"/>
              <a:ext cx="16608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MAC-Oracle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8181528" y="4509120"/>
              <a:ext cx="1070992" cy="338554"/>
              <a:chOff x="7514955" y="5223801"/>
              <a:chExt cx="1207300" cy="61786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524328" y="5301208"/>
                <a:ext cx="91440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7514955" y="5223801"/>
                <a:ext cx="1207300" cy="617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Gen(1</a:t>
                </a:r>
                <a:r>
                  <a:rPr lang="en-US" sz="1600" baseline="30000" dirty="0" smtClean="0"/>
                  <a:t>n</a:t>
                </a:r>
                <a:r>
                  <a:rPr lang="en-US" sz="1600" dirty="0" smtClean="0"/>
                  <a:t>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0" name="Group 77"/>
            <p:cNvGrpSpPr/>
            <p:nvPr/>
          </p:nvGrpSpPr>
          <p:grpSpPr>
            <a:xfrm>
              <a:off x="7596336" y="4197814"/>
              <a:ext cx="549731" cy="383314"/>
              <a:chOff x="7596336" y="4197814"/>
              <a:chExt cx="549731" cy="383314"/>
            </a:xfrm>
          </p:grpSpPr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 rot="1022624">
                <a:off x="7762799" y="4197814"/>
                <a:ext cx="3832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k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7596336" y="4437112"/>
                <a:ext cx="504056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82"/>
          <p:cNvGrpSpPr/>
          <p:nvPr/>
        </p:nvGrpSpPr>
        <p:grpSpPr>
          <a:xfrm>
            <a:off x="3275856" y="3429000"/>
            <a:ext cx="2592288" cy="338554"/>
            <a:chOff x="3275856" y="3594502"/>
            <a:chExt cx="2592288" cy="338554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779912" y="3594502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m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m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</a:t>
              </a:r>
              <a:r>
                <a:rPr lang="en-US" sz="1600" dirty="0" err="1" smtClean="0">
                  <a:sym typeface="Symbol"/>
                </a:rPr>
                <a:t>m</a:t>
              </a:r>
              <a:r>
                <a:rPr lang="en-US" sz="1600" baseline="-25000" dirty="0" err="1" smtClean="0">
                  <a:sym typeface="Symbol"/>
                </a:rPr>
                <a:t>q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83"/>
          <p:cNvGrpSpPr/>
          <p:nvPr/>
        </p:nvGrpSpPr>
        <p:grpSpPr>
          <a:xfrm>
            <a:off x="3275856" y="3902278"/>
            <a:ext cx="2592288" cy="369332"/>
            <a:chOff x="3275856" y="3563724"/>
            <a:chExt cx="2592288" cy="369332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923928" y="3563724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t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t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</a:t>
              </a:r>
              <a:r>
                <a:rPr lang="en-US" sz="1600" dirty="0" err="1" smtClean="0">
                  <a:sym typeface="Symbol"/>
                </a:rPr>
                <a:t>t</a:t>
              </a:r>
              <a:r>
                <a:rPr lang="en-US" sz="1600" baseline="-25000" dirty="0" err="1" smtClean="0">
                  <a:sym typeface="Symbol"/>
                </a:rPr>
                <a:t>q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851920" y="4262318"/>
            <a:ext cx="1935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t</a:t>
            </a:r>
            <a:r>
              <a:rPr lang="en-US" sz="1600" baseline="-250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Mac</a:t>
            </a:r>
            <a:r>
              <a:rPr lang="en-US" sz="1600" baseline="-25000" dirty="0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(h(m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))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3" name="Group 87"/>
          <p:cNvGrpSpPr/>
          <p:nvPr/>
        </p:nvGrpSpPr>
        <p:grpSpPr>
          <a:xfrm>
            <a:off x="3275856" y="4631650"/>
            <a:ext cx="2736304" cy="338554"/>
            <a:chOff x="3275856" y="3645024"/>
            <a:chExt cx="2736304" cy="338554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3275856" y="3933056"/>
              <a:ext cx="25922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4139952" y="3645024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(m*, t*)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5496" y="521003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successfully forges (Mac’,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Vrfy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’)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if m*  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…,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q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Vrfy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(m*, t*)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35496" y="556949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above is possible under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two possible cases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79512" y="5949280"/>
            <a:ext cx="9361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Case II: There exists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no m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 {m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…,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} </a:t>
            </a:r>
            <a:r>
              <a:rPr lang="en-US" sz="1400" dirty="0" smtClean="0">
                <a:sym typeface="Symbol"/>
              </a:rPr>
              <a:t>such that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h(m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= h(m*)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23528" y="6330806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Then </a:t>
            </a:r>
            <a:r>
              <a:rPr lang="en-US" sz="1400" dirty="0" err="1" smtClean="0">
                <a:sym typeface="Symbol"/>
              </a:rPr>
              <a:t>Vrfyk</a:t>
            </a:r>
            <a:r>
              <a:rPr lang="en-US" sz="1400" dirty="0" smtClean="0">
                <a:sym typeface="Symbol"/>
              </a:rPr>
              <a:t>(m*, t*) = 1 only if A is able to forge </a:t>
            </a:r>
            <a:r>
              <a:rPr lang="en-US" sz="2000" baseline="-25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= (Mac,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) --- contradiction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915816" y="4581128"/>
            <a:ext cx="3096344" cy="1188712"/>
            <a:chOff x="6804248" y="2924944"/>
            <a:chExt cx="3096344" cy="1188712"/>
          </a:xfrm>
        </p:grpSpPr>
        <p:sp>
          <p:nvSpPr>
            <p:cNvPr id="96" name="Cloud Callout 95"/>
            <p:cNvSpPr/>
            <p:nvPr/>
          </p:nvSpPr>
          <p:spPr>
            <a:xfrm>
              <a:off x="6804248" y="2924944"/>
              <a:ext cx="3096344" cy="118871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7128792" y="3212976"/>
              <a:ext cx="269979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Need to formally prove the two cases via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suitable reductions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7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-36512" y="11514"/>
            <a:ext cx="92890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0000FF"/>
              </a:solidFill>
            </a:endParaRPr>
          </a:p>
          <a:p>
            <a:pPr algn="ctr"/>
            <a:endParaRPr lang="da-DK" sz="4000" dirty="0" smtClean="0">
              <a:solidFill>
                <a:srgbClr val="0000FF"/>
              </a:solidFill>
            </a:endParaRPr>
          </a:p>
          <a:p>
            <a:pPr algn="ctr"/>
            <a:endParaRPr lang="da-DK" sz="4000" dirty="0">
              <a:solidFill>
                <a:srgbClr val="0000FF"/>
              </a:solidFill>
            </a:endParaRPr>
          </a:p>
          <a:p>
            <a:pPr algn="ctr"/>
            <a:endParaRPr lang="da-DK" sz="4000" dirty="0" smtClean="0">
              <a:solidFill>
                <a:srgbClr val="0000FF"/>
              </a:solidFill>
            </a:endParaRPr>
          </a:p>
          <a:p>
            <a:pPr algn="ctr"/>
            <a:endParaRPr lang="da-DK" sz="4000" dirty="0">
              <a:solidFill>
                <a:srgbClr val="0000FF"/>
              </a:solidFill>
            </a:endParaRPr>
          </a:p>
          <a:p>
            <a:pPr algn="ctr"/>
            <a:r>
              <a:rPr lang="da-DK" sz="4000" dirty="0" err="1" smtClean="0">
                <a:solidFill>
                  <a:srgbClr val="0000FF"/>
                </a:solidFill>
              </a:rPr>
              <a:t>Key</a:t>
            </a:r>
            <a:r>
              <a:rPr lang="da-DK" sz="4000" dirty="0" smtClean="0">
                <a:solidFill>
                  <a:srgbClr val="0000FF"/>
                </a:solidFill>
              </a:rPr>
              <a:t> Management/Agreement</a:t>
            </a:r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40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da-DK" sz="32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da-DK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How do Parties Maintain Keys ?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5496" y="81696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Several ways depending on the applications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23528" y="126876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Personally meeting and agreeing on several keys</a:t>
            </a:r>
            <a:endParaRPr lang="en-US" sz="1400" baseline="-25000" dirty="0" smtClean="0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683568" y="1681063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Ex: several keys embedded in a secure hardware and distributed</a:t>
            </a:r>
            <a:endParaRPr lang="en-US" sz="1400" baseline="-25000" dirty="0" smtClean="0"/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683568" y="211311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Common in military application</a:t>
            </a:r>
            <a:endParaRPr lang="en-US" sz="1400" baseline="-25000" dirty="0" smtClean="0"/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323528" y="254515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Use some “secure courier” service</a:t>
            </a:r>
            <a:endParaRPr lang="en-US" sz="1400" baseline="-25000" dirty="0" smtClean="0"/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306896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Depend on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trusted key-distribution center (KDC)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23528" y="3501008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Used in large “closed” organizations, ex a University, a company, etc</a:t>
            </a:r>
            <a:endParaRPr lang="en-US" sz="1400" baseline="-25000" dirty="0" smtClean="0"/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323528" y="393305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Several practical protocols based on the idea of KDC</a:t>
            </a:r>
            <a:endParaRPr lang="en-US" sz="1400" baseline="-250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11560" y="441736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Ex: Needham-Schroeder protocol</a:t>
            </a:r>
            <a:endParaRPr lang="en-US" sz="1400" baseline="-25000" dirty="0" smtClean="0"/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611560" y="4849415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Forms the backbone of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Kerberos system </a:t>
            </a:r>
            <a:r>
              <a:rPr lang="en-US" sz="1400" dirty="0" smtClean="0">
                <a:sym typeface="Symbol"/>
              </a:rPr>
              <a:t>--- used in Windows and some Unix systems for secure networked authentication and communication</a:t>
            </a:r>
            <a:endParaRPr lang="en-US" sz="1400" baseline="-25000" dirty="0" smtClean="0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251520" y="558924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sym typeface="Symbol"/>
              </a:rPr>
              <a:t>Can parties establish secure keys on a public channel without having any prior shared secret ?</a:t>
            </a:r>
            <a:endParaRPr lang="en-US" sz="1400" baseline="-25000" dirty="0" smtClean="0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251520" y="607355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sym typeface="Symbol"/>
              </a:rPr>
              <a:t>Seems like an impossible task !!</a:t>
            </a:r>
            <a:endParaRPr lang="en-US" sz="1400" baseline="-25000" dirty="0" smtClean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92352" y="1628800"/>
            <a:ext cx="4672136" cy="707886"/>
          </a:xfrm>
          <a:prstGeom prst="rect">
            <a:avLst/>
          </a:prstGeom>
          <a:solidFill>
            <a:srgbClr val="D2F5FA"/>
          </a:solidFill>
          <a:ln w="19050" cmpd="sng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Assumption: Secure channel available at some point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292352" y="3729226"/>
            <a:ext cx="4672136" cy="1323439"/>
          </a:xfrm>
          <a:prstGeom prst="rect">
            <a:avLst/>
          </a:prstGeom>
          <a:solidFill>
            <a:srgbClr val="D2F5FA"/>
          </a:solidFill>
          <a:ln w="19050" cmpd="sng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Assumption: Secure channel available at some point + Trust on KDC + opening up possibility for Single-point-failure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475656" y="3933056"/>
            <a:ext cx="5112568" cy="1800200"/>
            <a:chOff x="3707904" y="1772816"/>
            <a:chExt cx="5112568" cy="1800200"/>
          </a:xfrm>
        </p:grpSpPr>
        <p:sp>
          <p:nvSpPr>
            <p:cNvPr id="126" name="Cloud Callout 125"/>
            <p:cNvSpPr/>
            <p:nvPr/>
          </p:nvSpPr>
          <p:spPr>
            <a:xfrm>
              <a:off x="4067944" y="1772816"/>
              <a:ext cx="4104456" cy="18002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707904" y="2348880"/>
              <a:ext cx="5112568" cy="667817"/>
              <a:chOff x="3707904" y="2348880"/>
              <a:chExt cx="5112568" cy="667817"/>
            </a:xfrm>
          </p:grpSpPr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3707904" y="2348880"/>
                <a:ext cx="482453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Diffie</a:t>
                </a:r>
                <a:r>
                  <a:rPr lang="en-US" sz="1400" dirty="0" smtClean="0">
                    <a:sym typeface="Symbol"/>
                  </a:rPr>
                  <a:t>-Hellman Key-exchange protocol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2708920"/>
                <a:ext cx="432048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sz="1400" dirty="0" smtClean="0">
                    <a:sym typeface="Symbol"/>
                  </a:rPr>
                  <a:t>Birth of the public-key revolution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423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93" grpId="0"/>
      <p:bldP spid="96" grpId="0"/>
      <p:bldP spid="99" grpId="0"/>
      <p:bldP spid="105" grpId="0"/>
      <p:bldP spid="108" grpId="0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Key Exchange Protocol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419872" y="1052736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Whitfield </a:t>
            </a:r>
            <a:r>
              <a:rPr lang="en-US" sz="1400" dirty="0" err="1" smtClean="0">
                <a:sym typeface="Symbol"/>
              </a:rPr>
              <a:t>Diffie</a:t>
            </a:r>
            <a:r>
              <a:rPr lang="en-US" sz="1400" dirty="0" smtClean="0">
                <a:sym typeface="Symbol"/>
              </a:rPr>
              <a:t> and Martin Hellman. New Directions in Cryptography. 1976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07504" y="290519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Underlying observation: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asymmetry </a:t>
            </a:r>
            <a:r>
              <a:rPr lang="en-US" sz="1400" dirty="0" smtClean="0">
                <a:sym typeface="Symbol"/>
              </a:rPr>
              <a:t>is often present in the world !!</a:t>
            </a:r>
            <a:endParaRPr lang="en-US" sz="1400" baseline="-25000" dirty="0" smtClean="0"/>
          </a:p>
        </p:txBody>
      </p:sp>
      <p:sp>
        <p:nvSpPr>
          <p:cNvPr id="3" name="AutoShape 2" descr="Image result for whitfield diffie and martin hell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1" y="908720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closed pad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Image result for closed padl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54" y="34829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Image result for open padl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18" y="34829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55776" y="3789040"/>
            <a:ext cx="37084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55776" y="4437112"/>
            <a:ext cx="370841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707904" y="3481263"/>
            <a:ext cx="1719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No key required</a:t>
            </a:r>
            <a:endParaRPr lang="en-US" sz="14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203848" y="4149080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Not possible without key</a:t>
            </a:r>
            <a:endParaRPr lang="en-US" sz="1400" baseline="-25000" dirty="0" smtClean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707904" y="1753652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Showed how two people can publicly establish a secret-key even if an eavesdropper monitors the entire conversation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" name="AutoShape 13" descr="Image result for glass vas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986408" cy="11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6" descr="Image result for shattered glass vas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92799"/>
            <a:ext cx="864096" cy="11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555776" y="5517232"/>
            <a:ext cx="37084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851920" y="5209455"/>
            <a:ext cx="1719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Very Easy</a:t>
            </a:r>
            <a:endParaRPr lang="en-US" sz="1400" baseline="-25000" dirty="0" smtClean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55776" y="6309320"/>
            <a:ext cx="370841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63888" y="6021288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Extremely difficult</a:t>
            </a:r>
            <a:endParaRPr lang="en-US" sz="1400" baseline="-25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059832" y="4221088"/>
            <a:ext cx="3960440" cy="1512168"/>
            <a:chOff x="7236296" y="2348880"/>
            <a:chExt cx="3960440" cy="1512168"/>
          </a:xfrm>
        </p:grpSpPr>
        <p:sp>
          <p:nvSpPr>
            <p:cNvPr id="12" name="Cloud Callout 11"/>
            <p:cNvSpPr/>
            <p:nvPr/>
          </p:nvSpPr>
          <p:spPr>
            <a:xfrm>
              <a:off x="7236296" y="2348880"/>
              <a:ext cx="3960440" cy="151216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7452320" y="2761764"/>
              <a:ext cx="3600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Based on some assumptions in (some)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cyclic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group</a:t>
              </a:r>
              <a:r>
                <a:rPr lang="en-US" sz="1400" dirty="0" smtClean="0">
                  <a:sym typeface="Symbol"/>
                </a:rPr>
                <a:t>s of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prime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order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9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/>
      <p:bldP spid="35" grpId="0"/>
      <p:bldP spid="42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Roadmap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6273" y="63720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>
                <a:solidFill>
                  <a:srgbClr val="008000"/>
                </a:solidFill>
              </a:rPr>
              <a:t>special advantages)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4345" y="1556792"/>
            <a:ext cx="929687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8321" y="2987660"/>
            <a:ext cx="1589836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Finite groups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357618" y="3858226"/>
            <a:ext cx="22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modular arithmetic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8281" y="4243154"/>
            <a:ext cx="226260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Finite cyclic groups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5930696"/>
            <a:ext cx="3938849" cy="36933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Finite Cyclic groups of prime order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6273" y="4571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</a:rPr>
              <a:t>Three Assumptions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06393" y="19888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06393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06393" y="50131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Modular Arithmetic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496" y="945595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Central to public-key cryptography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63688" y="2241739"/>
            <a:ext cx="4032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[a mod N] 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remainder</a:t>
            </a:r>
            <a:r>
              <a:rPr lang="en-US" sz="1400" dirty="0" smtClean="0">
                <a:sym typeface="Symbol"/>
              </a:rPr>
              <a:t> when a is divided by 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9512" y="3930441"/>
            <a:ext cx="4680520" cy="30777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Notation: r is denoted as  [a mod N]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5496" y="178994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a,  N       , with N &gt; 1. Then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512" y="2745795"/>
            <a:ext cx="6696744" cy="864096"/>
            <a:chOff x="179512" y="2348880"/>
            <a:chExt cx="6696744" cy="864096"/>
          </a:xfrm>
        </p:grpSpPr>
        <p:sp>
          <p:nvSpPr>
            <p:cNvPr id="4" name="Rectangle 3"/>
            <p:cNvSpPr/>
            <p:nvPr/>
          </p:nvSpPr>
          <p:spPr>
            <a:xfrm>
              <a:off x="179512" y="2348880"/>
              <a:ext cx="669674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51520" y="2420889"/>
              <a:ext cx="64087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Proposition: Given a and N, there always exist integers q and r such that :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23728" y="2780928"/>
              <a:ext cx="40324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a = </a:t>
              </a:r>
              <a:r>
                <a:rPr lang="en-US" sz="1400" dirty="0" err="1" smtClean="0">
                  <a:solidFill>
                    <a:srgbClr val="5E1EFE"/>
                  </a:solidFill>
                  <a:sym typeface="Symbol"/>
                </a:rPr>
                <a:t>qN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 + r, where 0  r &lt; N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5373216"/>
            <a:ext cx="8712968" cy="523220"/>
          </a:xfrm>
          <a:prstGeom prst="rect">
            <a:avLst/>
          </a:prstGeom>
          <a:solidFill>
            <a:srgbClr val="D2F5FA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Definition (Reduction modulo N): </a:t>
            </a:r>
            <a:r>
              <a:rPr lang="en-US" sz="1400" dirty="0" smtClean="0">
                <a:sym typeface="Symbol"/>
              </a:rPr>
              <a:t>The </a:t>
            </a:r>
            <a:r>
              <a:rPr lang="en-US" sz="1400" dirty="0">
                <a:sym typeface="Symbol"/>
              </a:rPr>
              <a:t>process of mapping </a:t>
            </a:r>
            <a:r>
              <a:rPr lang="en-US" sz="1400" dirty="0" smtClean="0">
                <a:sym typeface="Symbol"/>
              </a:rPr>
              <a:t>an integer a to [a mod N] is </a:t>
            </a:r>
            <a:r>
              <a:rPr lang="en-US" sz="1400" dirty="0">
                <a:sym typeface="Symbol"/>
              </a:rPr>
              <a:t>called reduction modulo N</a:t>
            </a:r>
            <a:endParaRPr lang="en-US" sz="1400" baseline="-2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496" y="1340768"/>
            <a:ext cx="8568952" cy="307777"/>
            <a:chOff x="35496" y="1340768"/>
            <a:chExt cx="8568952" cy="307777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5496" y="1340768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400" dirty="0" smtClean="0">
                  <a:sym typeface="Symbol"/>
                </a:rPr>
                <a:t>      --- set of integers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381845"/>
              <a:ext cx="228600" cy="266700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64" y="1794148"/>
            <a:ext cx="228600" cy="266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504" y="4598258"/>
            <a:ext cx="8568952" cy="307777"/>
            <a:chOff x="107504" y="4598258"/>
            <a:chExt cx="8568952" cy="307777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07504" y="4598258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1400" dirty="0" smtClean="0">
                  <a:sym typeface="Symbol"/>
                </a:rPr>
                <a:t>There exists a 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unique mapping from a to [a mod N]; f:          </a:t>
              </a:r>
              <a:r>
                <a:rPr lang="en-US" sz="1400" dirty="0" smtClean="0">
                  <a:solidFill>
                    <a:srgbClr val="5E1EFE"/>
                  </a:solidFill>
                  <a:sym typeface="Wingdings"/>
                </a:rPr>
                <a:t>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 {0,….,N-1}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3480" y="4602460"/>
              <a:ext cx="228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58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Easy way of Modular Reduction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496" y="74554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To do reduction modulo N, always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imagine a clock with marks 0, 1, …, N-1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5496" y="1177007"/>
            <a:ext cx="5112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sym typeface="Symbol"/>
              </a:rPr>
              <a:t>Find   [a mod N]  in the clock notation as follows: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1556792"/>
            <a:ext cx="867645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is positive</a:t>
            </a:r>
            <a:r>
              <a:rPr lang="en-US" sz="1400" dirty="0" smtClean="0">
                <a:sym typeface="Symbol"/>
              </a:rPr>
              <a:t>:  start counting from 0 in the clock in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clock-wise direction </a:t>
            </a:r>
            <a:r>
              <a:rPr lang="en-US" sz="1400" dirty="0" smtClean="0">
                <a:sym typeface="Symbol"/>
              </a:rPr>
              <a:t>and stop after counting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400" dirty="0" smtClean="0">
                <a:sym typeface="Symbol"/>
              </a:rPr>
              <a:t> times --- the final mark represents [a mod N]</a:t>
            </a:r>
          </a:p>
          <a:p>
            <a:pPr>
              <a:spcBef>
                <a:spcPct val="50000"/>
              </a:spcBef>
            </a:pPr>
            <a:endParaRPr lang="en-US" sz="1400" baseline="-250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 is negative</a:t>
            </a:r>
            <a:r>
              <a:rPr lang="en-US" sz="1400" dirty="0" smtClean="0">
                <a:sym typeface="Symbol"/>
              </a:rPr>
              <a:t>:  start counting from 0 in the clock in an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anti clock-wise direction </a:t>
            </a:r>
            <a:r>
              <a:rPr lang="en-US" sz="1400" dirty="0" smtClean="0">
                <a:sym typeface="Symbol"/>
              </a:rPr>
              <a:t>and stop after counting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1400" dirty="0" smtClean="0">
                <a:sym typeface="Symbol"/>
              </a:rPr>
              <a:t> times --- the final mark represents [a mod N]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3481263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Ex: N = 4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5536" y="3933056"/>
            <a:ext cx="1503784" cy="1584176"/>
            <a:chOff x="907976" y="3140968"/>
            <a:chExt cx="1503784" cy="1584176"/>
          </a:xfrm>
        </p:grpSpPr>
        <p:sp>
          <p:nvSpPr>
            <p:cNvPr id="35" name="Oval 34"/>
            <p:cNvSpPr/>
            <p:nvPr/>
          </p:nvSpPr>
          <p:spPr>
            <a:xfrm>
              <a:off x="1115616" y="3429000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475656" y="3140968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0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2060104" y="3789040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475656" y="4417367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907976" y="3789040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03848" y="3501009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[5 mod 4] = 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572272" y="3933056"/>
            <a:ext cx="1503784" cy="1584176"/>
            <a:chOff x="3572272" y="3284984"/>
            <a:chExt cx="1503784" cy="1584176"/>
          </a:xfrm>
        </p:grpSpPr>
        <p:sp>
          <p:nvSpPr>
            <p:cNvPr id="49" name="Oval 48"/>
            <p:cNvSpPr/>
            <p:nvPr/>
          </p:nvSpPr>
          <p:spPr>
            <a:xfrm>
              <a:off x="3779912" y="3573016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139952" y="3284984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0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724400" y="3933056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139952" y="456138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572272" y="3933056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516216" y="3501009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[-7 mod 4] = 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812632" y="3933056"/>
            <a:ext cx="1503784" cy="1584176"/>
            <a:chOff x="6812632" y="3284984"/>
            <a:chExt cx="1503784" cy="1584176"/>
          </a:xfrm>
        </p:grpSpPr>
        <p:sp>
          <p:nvSpPr>
            <p:cNvPr id="58" name="Oval 57"/>
            <p:cNvSpPr/>
            <p:nvPr/>
          </p:nvSpPr>
          <p:spPr>
            <a:xfrm>
              <a:off x="7020272" y="3573016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380312" y="3284984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0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964760" y="3933056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7380312" y="456138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6812632" y="3933056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9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45" grpId="0"/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Congruence Modulo N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770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a and b are mapped to the same 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07504" y="1052737"/>
            <a:ext cx="8928992" cy="307777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(Congruence Modulo N): If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[a mod N] = [b mod N]</a:t>
            </a:r>
            <a:r>
              <a:rPr lang="en-US" sz="1400" dirty="0" smtClean="0">
                <a:sym typeface="Symbol"/>
              </a:rPr>
              <a:t>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is said to be congruent to b modulo 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2132856"/>
            <a:ext cx="3384376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Notation: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= b mod N;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51520" y="2833191"/>
            <a:ext cx="770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a = b mod N  N divides (a - b)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473151"/>
            <a:ext cx="8892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Note that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= [b mod N] is different; modulo reduction done on b ONLY 36 = 21 mod 15, but 36 =/= 6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645024"/>
            <a:ext cx="8712968" cy="648072"/>
            <a:chOff x="179512" y="3212976"/>
            <a:chExt cx="6696744" cy="792088"/>
          </a:xfrm>
        </p:grpSpPr>
        <p:sp>
          <p:nvSpPr>
            <p:cNvPr id="55" name="Rectangle 54"/>
            <p:cNvSpPr/>
            <p:nvPr/>
          </p:nvSpPr>
          <p:spPr>
            <a:xfrm>
              <a:off x="179512" y="3212976"/>
              <a:ext cx="6696744" cy="7920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51520" y="3337247"/>
              <a:ext cx="6408712" cy="37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Proposition: Congruence modulo N is an equivalence relation: Reflexive, symmetric &amp; transitive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79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44" grpId="0" animBg="1"/>
      <p:bldP spid="46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Applications of Hash Functions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52166" y="764704"/>
            <a:ext cx="1071562" cy="1307331"/>
            <a:chOff x="1691680" y="917278"/>
            <a:chExt cx="1071562" cy="1307331"/>
          </a:xfrm>
        </p:grpSpPr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1907704" y="1916832"/>
              <a:ext cx="720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File X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917278"/>
              <a:ext cx="1071562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03848" y="1116186"/>
            <a:ext cx="1512168" cy="432048"/>
            <a:chOff x="3131840" y="1268760"/>
            <a:chExt cx="1512168" cy="432048"/>
          </a:xfrm>
        </p:grpSpPr>
        <p:sp>
          <p:nvSpPr>
            <p:cNvPr id="4" name="Rectangle 3"/>
            <p:cNvSpPr/>
            <p:nvPr/>
          </p:nvSpPr>
          <p:spPr>
            <a:xfrm>
              <a:off x="3131840" y="1268760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3212232" y="1340768"/>
              <a:ext cx="13597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Hash Function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187178" y="1332210"/>
            <a:ext cx="10166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16016" y="1332210"/>
            <a:ext cx="10166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741070" y="1168449"/>
            <a:ext cx="3223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Message digest (hash) of file X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07504" y="211311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Message digest</a:t>
            </a:r>
            <a:r>
              <a:rPr lang="en-US" sz="1400" dirty="0" smtClean="0">
                <a:sym typeface="Symbol"/>
              </a:rPr>
              <a:t> of a file serves as its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unique identifier</a:t>
            </a:r>
            <a:r>
              <a:rPr lang="en-US" sz="1400" dirty="0" smtClean="0">
                <a:sym typeface="Symbol"/>
              </a:rPr>
              <a:t> (unless a collision is found)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07504" y="240172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The above idea has several applications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23528" y="276176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E1EFE"/>
                </a:solidFill>
                <a:sym typeface="Symbol"/>
              </a:rPr>
              <a:t>File  Integrity Check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683568" y="3174648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When a file is downloaded, its hash is also supplied, which is then compared with the hash of the downloaded file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23528" y="376987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Virus Fingerprinting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83568" y="4182179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Virus scanners store the hashes of known viruses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83568" y="4561964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When an email attachment or an application is downloaded, its hash is compared with the known hashes in the table to identify viruses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23528" y="519029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E1EFE"/>
                </a:solidFill>
                <a:sym typeface="Symbol"/>
              </a:rPr>
              <a:t>Deduplication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683568" y="5570076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When a cloud storage is shared by several users, then storing the same file multiple times by multiple users is avoided by comparing the digests of uploaded files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528" y="614555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E1EFE"/>
                </a:solidFill>
                <a:sym typeface="Symbol"/>
              </a:rPr>
              <a:t>Password Hashing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124744"/>
            <a:ext cx="5904832" cy="461665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Application to MAC - Domain Extension)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7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22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Standard Rules of Arithmetic for Congruence mod N 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07504" y="1340768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Yes, trivially for Addition. Subtraction and Multiplication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a  = a’ mod N and b = b’ mod N  then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 + b = a’ + b’ mod N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215260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a  = a’ mod N and b = b’ mod N 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– b = a’ - b’ mod N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95536" y="2545159"/>
            <a:ext cx="5616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a = a’ mod N and b = b’ mod N  then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 * b = a’ * b’ mod N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275856" y="836712"/>
            <a:ext cx="5472608" cy="1800200"/>
            <a:chOff x="8892480" y="2204864"/>
            <a:chExt cx="5472608" cy="2268832"/>
          </a:xfrm>
        </p:grpSpPr>
        <p:sp>
          <p:nvSpPr>
            <p:cNvPr id="69" name="Cloud Callout 68"/>
            <p:cNvSpPr/>
            <p:nvPr/>
          </p:nvSpPr>
          <p:spPr>
            <a:xfrm>
              <a:off x="8892480" y="2204864"/>
              <a:ext cx="5472608" cy="226883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9396536" y="2840137"/>
              <a:ext cx="4392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400" dirty="0" smtClean="0">
                  <a:sym typeface="Symbol"/>
                </a:rPr>
                <a:t>Reduce and then add/subtract/multiply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9396536" y="3203150"/>
              <a:ext cx="4752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1400" dirty="0" smtClean="0">
                  <a:sym typeface="Symbol"/>
                </a:rPr>
                <a:t>Instead of add/subtract/multiply and then reduce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7504" y="371645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Example: Compute [1093028 * 190301 mod 100]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412875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Option I :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first compute </a:t>
            </a:r>
            <a:r>
              <a:rPr lang="en-US" sz="1400" dirty="0" smtClean="0">
                <a:sym typeface="Symbol"/>
              </a:rPr>
              <a:t>1093028 * 190301 and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then reduce </a:t>
            </a:r>
            <a:r>
              <a:rPr lang="en-US" sz="1400" dirty="0" smtClean="0">
                <a:sym typeface="Symbol"/>
              </a:rPr>
              <a:t>mod 100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4560802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Option II 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first reduce </a:t>
            </a:r>
            <a:r>
              <a:rPr lang="en-US" sz="1400" dirty="0" smtClean="0">
                <a:sym typeface="Symbol"/>
              </a:rPr>
              <a:t>1093028 and 190301 mod 100 and get 28 and 1 respectively.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Then compute </a:t>
            </a:r>
            <a:r>
              <a:rPr lang="en-US" sz="1400" dirty="0" smtClean="0">
                <a:sym typeface="Symbol"/>
              </a:rPr>
              <a:t>28* 1 and reduce mod 100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95536" y="5209455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Definitely option II is far better than option I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4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20" grpId="0"/>
      <p:bldP spid="21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-36512" y="11514"/>
            <a:ext cx="92890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da-DK" sz="2400" b="1" dirty="0">
              <a:solidFill>
                <a:srgbClr val="0000FF"/>
              </a:solidFill>
            </a:endParaRPr>
          </a:p>
          <a:p>
            <a:pPr algn="ctr"/>
            <a:endParaRPr lang="da-DK" sz="4000" dirty="0" smtClean="0">
              <a:solidFill>
                <a:srgbClr val="0000FF"/>
              </a:solidFill>
            </a:endParaRPr>
          </a:p>
          <a:p>
            <a:pPr algn="ctr"/>
            <a:endParaRPr lang="da-DK" sz="4000" dirty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2400" b="1" dirty="0" smtClean="0">
              <a:solidFill>
                <a:srgbClr val="0000FF"/>
              </a:solidFill>
            </a:endParaRPr>
          </a:p>
          <a:p>
            <a:pPr algn="ctr"/>
            <a:endParaRPr lang="da-DK" sz="40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da-DK" sz="32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da-DK" sz="32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80528" y="44624"/>
            <a:ext cx="957706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Private-key Cryptography: A Top-down Approach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5616" y="980728"/>
            <a:ext cx="1944216" cy="720080"/>
            <a:chOff x="1115616" y="1124744"/>
            <a:chExt cx="1944216" cy="720080"/>
          </a:xfrm>
        </p:grpSpPr>
        <p:sp>
          <p:nvSpPr>
            <p:cNvPr id="4" name="Rectangle 3"/>
            <p:cNvSpPr/>
            <p:nvPr/>
          </p:nvSpPr>
          <p:spPr>
            <a:xfrm>
              <a:off x="1115616" y="1124744"/>
              <a:ext cx="172819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187624" y="1124744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Private-key Cryptography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08104" y="980728"/>
            <a:ext cx="1872208" cy="936104"/>
            <a:chOff x="1115616" y="1124744"/>
            <a:chExt cx="1872208" cy="936104"/>
          </a:xfrm>
        </p:grpSpPr>
        <p:sp>
          <p:nvSpPr>
            <p:cNvPr id="8" name="Rectangle 7"/>
            <p:cNvSpPr/>
            <p:nvPr/>
          </p:nvSpPr>
          <p:spPr>
            <a:xfrm>
              <a:off x="1115616" y="1124744"/>
              <a:ext cx="172819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187220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Message Authentication Codes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19872" y="2348880"/>
            <a:ext cx="1872208" cy="648072"/>
            <a:chOff x="1115616" y="1124744"/>
            <a:chExt cx="1872208" cy="648072"/>
          </a:xfrm>
        </p:grpSpPr>
        <p:sp>
          <p:nvSpPr>
            <p:cNvPr id="11" name="Rectangle 10"/>
            <p:cNvSpPr/>
            <p:nvPr/>
          </p:nvSpPr>
          <p:spPr>
            <a:xfrm>
              <a:off x="1115616" y="1124744"/>
              <a:ext cx="172819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Pseudorandom Permutations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5576" y="3429000"/>
            <a:ext cx="1944216" cy="369332"/>
            <a:chOff x="1115616" y="1124744"/>
            <a:chExt cx="1944216" cy="369332"/>
          </a:xfrm>
        </p:grpSpPr>
        <p:sp>
          <p:nvSpPr>
            <p:cNvPr id="14" name="Rectangle 13"/>
            <p:cNvSpPr/>
            <p:nvPr/>
          </p:nvSpPr>
          <p:spPr>
            <a:xfrm>
              <a:off x="1115616" y="1124744"/>
              <a:ext cx="172819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187624" y="1124744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Block Ciphers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52120" y="3429000"/>
            <a:ext cx="1872208" cy="648072"/>
            <a:chOff x="1115616" y="1124744"/>
            <a:chExt cx="1872208" cy="648072"/>
          </a:xfrm>
        </p:grpSpPr>
        <p:sp>
          <p:nvSpPr>
            <p:cNvPr id="17" name="Rectangle 16"/>
            <p:cNvSpPr/>
            <p:nvPr/>
          </p:nvSpPr>
          <p:spPr>
            <a:xfrm>
              <a:off x="1115616" y="1124744"/>
              <a:ext cx="172819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Pseudorandom Generators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24128" y="4653136"/>
            <a:ext cx="1944216" cy="648072"/>
            <a:chOff x="1115616" y="1124744"/>
            <a:chExt cx="1944216" cy="648072"/>
          </a:xfrm>
        </p:grpSpPr>
        <p:sp>
          <p:nvSpPr>
            <p:cNvPr id="20" name="Rectangle 19"/>
            <p:cNvSpPr/>
            <p:nvPr/>
          </p:nvSpPr>
          <p:spPr>
            <a:xfrm>
              <a:off x="1115616" y="1124744"/>
              <a:ext cx="172819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187624" y="1124744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One-way Functions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4572000" y="1556792"/>
            <a:ext cx="79208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31840" y="1484784"/>
            <a:ext cx="86409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220072" y="2852936"/>
            <a:ext cx="64807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516216" y="4149080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75384" y="2780928"/>
            <a:ext cx="800472" cy="5760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504" y="443711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ym typeface="Symbol"/>
              </a:rPr>
              <a:t>Next few lectures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24128" y="5805264"/>
            <a:ext cx="1728192" cy="980728"/>
            <a:chOff x="1115616" y="1124744"/>
            <a:chExt cx="1728192" cy="980728"/>
          </a:xfrm>
        </p:grpSpPr>
        <p:sp>
          <p:nvSpPr>
            <p:cNvPr id="38" name="Rectangle 37"/>
            <p:cNvSpPr/>
            <p:nvPr/>
          </p:nvSpPr>
          <p:spPr>
            <a:xfrm>
              <a:off x="1115616" y="1124744"/>
              <a:ext cx="1728192" cy="980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172819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Number Theoretic Assumptions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27784" y="5949280"/>
            <a:ext cx="1944216" cy="720080"/>
            <a:chOff x="1115616" y="1124744"/>
            <a:chExt cx="1944216" cy="720080"/>
          </a:xfrm>
        </p:grpSpPr>
        <p:sp>
          <p:nvSpPr>
            <p:cNvPr id="42" name="Rectangle 41"/>
            <p:cNvSpPr/>
            <p:nvPr/>
          </p:nvSpPr>
          <p:spPr>
            <a:xfrm>
              <a:off x="1115616" y="1124744"/>
              <a:ext cx="172819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187624" y="1124744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Public-key Cryptography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V="1">
            <a:off x="6516216" y="5301208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427984" y="6309320"/>
            <a:ext cx="12241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08520" y="4462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Hash Functions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292494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Ivan </a:t>
            </a:r>
            <a:r>
              <a:rPr lang="en-US" dirty="0" err="1"/>
              <a:t>Damgård</a:t>
            </a:r>
            <a:r>
              <a:rPr lang="en-US" dirty="0"/>
              <a:t>:</a:t>
            </a:r>
          </a:p>
          <a:p>
            <a:r>
              <a:rPr lang="en-US" b="1" dirty="0"/>
              <a:t>Collision Free Hash Functions and Public Key Signature Schemes.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EUROCRYPT 1987: 203-</a:t>
            </a:r>
            <a:r>
              <a:rPr lang="en-US" dirty="0" smtClean="0">
                <a:hlinkClick r:id="rId3"/>
              </a:rPr>
              <a:t>216</a:t>
            </a:r>
            <a:endParaRPr lang="en-US" dirty="0">
              <a:hlinkClick r:id="rId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1" y="2204864"/>
            <a:ext cx="2511381" cy="29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Collision Resistance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432048" y="868650"/>
            <a:ext cx="3491880" cy="522640"/>
            <a:chOff x="-1080120" y="868650"/>
            <a:chExt cx="3491880" cy="52264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3491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Experiment Hash-CR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8995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50487" y="786190"/>
            <a:ext cx="1905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</a:t>
            </a:r>
            <a:r>
              <a:rPr lang="en-US" sz="1600" dirty="0" smtClean="0"/>
              <a:t>(Gen, </a:t>
            </a:r>
            <a:r>
              <a:rPr lang="en-US" sz="1600" dirty="0"/>
              <a:t>h</a:t>
            </a:r>
            <a:r>
              <a:rPr lang="en-US" sz="1600" dirty="0" smtClean="0"/>
              <a:t>), 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75928" y="2060848"/>
            <a:ext cx="2007840" cy="2016224"/>
            <a:chOff x="475928" y="2060848"/>
            <a:chExt cx="2007840" cy="201622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86" y="2505815"/>
              <a:ext cx="1514272" cy="87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9944" y="337847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I can break 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75928" y="3738518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Run time: Poly(n)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44352" y="206084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Attacker 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34" y="234888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223538" y="340168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7956376" y="3543981"/>
            <a:ext cx="1070992" cy="338554"/>
            <a:chOff x="7514955" y="5223801"/>
            <a:chExt cx="1207300" cy="617860"/>
          </a:xfrm>
        </p:grpSpPr>
        <p:sp>
          <p:nvSpPr>
            <p:cNvPr id="84" name="Rectangle 83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7983760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8882211">
            <a:off x="8113711" y="30179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27784" y="2619200"/>
            <a:ext cx="3096344" cy="177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554615" y="3140968"/>
            <a:ext cx="3385537" cy="720080"/>
            <a:chOff x="2554615" y="3140968"/>
            <a:chExt cx="3385537" cy="720080"/>
          </a:xfrm>
        </p:grpSpPr>
        <p:grpSp>
          <p:nvGrpSpPr>
            <p:cNvPr id="36" name="Group 87"/>
            <p:cNvGrpSpPr/>
            <p:nvPr/>
          </p:nvGrpSpPr>
          <p:grpSpPr>
            <a:xfrm>
              <a:off x="2554615" y="3495861"/>
              <a:ext cx="3385537" cy="365187"/>
              <a:chOff x="2482607" y="2631765"/>
              <a:chExt cx="3385537" cy="3651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482607" y="2631765"/>
                <a:ext cx="33855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555776" y="2658398"/>
                <a:ext cx="33123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ctr">
                  <a:spcBef>
                    <a:spcPct val="50000"/>
                  </a:spcBef>
                </a:pPr>
                <a:r>
                  <a:rPr lang="en-US" sz="1600" dirty="0" smtClean="0"/>
                  <a:t>Collision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</a:t>
              </a:r>
              <a:r>
                <a:rPr lang="en-US" sz="1600" dirty="0" err="1" smtClean="0">
                  <a:sym typeface="Symbol"/>
                </a:rPr>
                <a:t>x,x</a:t>
              </a:r>
              <a:r>
                <a:rPr lang="en-US" sz="1600" dirty="0" smtClean="0">
                  <a:sym typeface="Symbol"/>
                </a:rPr>
                <a:t>’)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563888" y="42930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979712" y="4602614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 (A succeeds) if h(x) = h(x’)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979712" y="486916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0 (A fails) otherwise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8820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is  Collision Resistant HF if for every A, there is a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2051720" y="6146720"/>
            <a:ext cx="4499992" cy="522640"/>
            <a:chOff x="-1080120" y="868650"/>
            <a:chExt cx="4499992" cy="52264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44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             </a:t>
              </a:r>
              <a:r>
                <a:rPr lang="en-US" sz="1600" dirty="0" err="1" smtClean="0"/>
                <a:t>Pr</a:t>
              </a:r>
              <a:r>
                <a:rPr lang="en-US" sz="1600" dirty="0" smtClean="0"/>
                <a:t> [Hash-CR       (n) = 1] </a:t>
              </a:r>
              <a:r>
                <a:rPr lang="en-US" sz="1600" dirty="0" smtClean="0">
                  <a:sym typeface="Symbol"/>
                </a:rPr>
                <a:t>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944488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496" y="436510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95936" y="22048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Second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432048" y="868650"/>
            <a:ext cx="3491880" cy="522640"/>
            <a:chOff x="-1080120" y="868650"/>
            <a:chExt cx="3491880" cy="52264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3491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Experiment Hash-SPR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50487" y="786190"/>
            <a:ext cx="1905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</a:t>
            </a:r>
            <a:r>
              <a:rPr lang="en-US" sz="1600" dirty="0" smtClean="0"/>
              <a:t>(Gen, </a:t>
            </a:r>
            <a:r>
              <a:rPr lang="en-US" sz="1600" dirty="0"/>
              <a:t>h</a:t>
            </a:r>
            <a:r>
              <a:rPr lang="en-US" sz="1600" dirty="0" smtClean="0"/>
              <a:t>), 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75928" y="2060848"/>
            <a:ext cx="2007840" cy="2016224"/>
            <a:chOff x="475928" y="2060848"/>
            <a:chExt cx="2007840" cy="201622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86" y="2505815"/>
              <a:ext cx="1514272" cy="87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9944" y="337847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I can break 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75928" y="3738518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Run time: Poly(n)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44352" y="206084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Attacker 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34" y="234888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223538" y="340168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7956376" y="3543981"/>
            <a:ext cx="1070992" cy="338554"/>
            <a:chOff x="7514955" y="5223801"/>
            <a:chExt cx="1207300" cy="617860"/>
          </a:xfrm>
        </p:grpSpPr>
        <p:sp>
          <p:nvSpPr>
            <p:cNvPr id="84" name="Rectangle 83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7983760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8882211">
            <a:off x="8113711" y="30179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27784" y="2619200"/>
            <a:ext cx="3096344" cy="177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554615" y="3140968"/>
            <a:ext cx="3385537" cy="354893"/>
            <a:chOff x="2554615" y="3140968"/>
            <a:chExt cx="3385537" cy="35489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554615" y="3495861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x’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563888" y="42930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979712" y="4602614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 (A succeeds) if h(x) = h(x’)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979712" y="486916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0 (A fails) otherwise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8820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is second </a:t>
            </a:r>
            <a:r>
              <a:rPr lang="en-US" sz="1600" dirty="0" err="1" smtClean="0">
                <a:sym typeface="Symbol"/>
              </a:rPr>
              <a:t>preimage</a:t>
            </a:r>
            <a:r>
              <a:rPr lang="en-US" sz="1600" dirty="0" smtClean="0">
                <a:sym typeface="Symbol"/>
              </a:rPr>
              <a:t> resistant HF if for every A, there is a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2051720" y="6146720"/>
            <a:ext cx="4499992" cy="522640"/>
            <a:chOff x="-1080120" y="868650"/>
            <a:chExt cx="4499992" cy="52264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44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             </a:t>
              </a:r>
              <a:r>
                <a:rPr lang="en-US" sz="1600" dirty="0" err="1" smtClean="0"/>
                <a:t>Pr</a:t>
              </a:r>
              <a:r>
                <a:rPr lang="en-US" sz="1600" dirty="0" smtClean="0"/>
                <a:t> [Hash-SPR         (n) = 1] </a:t>
              </a:r>
              <a:r>
                <a:rPr lang="en-US" sz="1600" dirty="0" smtClean="0">
                  <a:sym typeface="Symbol"/>
                </a:rPr>
                <a:t>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496" y="436510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843808" y="2204864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r>
              <a:rPr lang="en-US" sz="1600" dirty="0"/>
              <a:t> </a:t>
            </a:r>
            <a:r>
              <a:rPr lang="en-US" sz="1600" dirty="0" smtClean="0"/>
              <a:t>and a </a:t>
            </a:r>
            <a:r>
              <a:rPr lang="en-US" sz="1600" dirty="0" smtClean="0">
                <a:solidFill>
                  <a:srgbClr val="5E1EFE"/>
                </a:solidFill>
              </a:rPr>
              <a:t>uniform</a:t>
            </a:r>
            <a:r>
              <a:rPr lang="en-US" sz="1600" dirty="0" smtClean="0"/>
              <a:t> x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427984" y="498158"/>
            <a:ext cx="4608512" cy="20667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79512" y="320426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h: {0, 1}</a:t>
            </a:r>
            <a:r>
              <a:rPr lang="en-US" sz="1400" baseline="30000" dirty="0" smtClean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  {0, 1}</a:t>
            </a:r>
            <a:r>
              <a:rPr lang="en-US" sz="1400" baseline="30000" dirty="0" smtClean="0">
                <a:sym typeface="Symbol"/>
              </a:rPr>
              <a:t>n</a:t>
            </a:r>
            <a:r>
              <a:rPr lang="en-US" sz="1400" dirty="0" smtClean="0">
                <a:sym typeface="Symbol"/>
              </a:rPr>
              <a:t> be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second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resistant hash function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692696"/>
            <a:ext cx="4536504" cy="1850722"/>
            <a:chOff x="251520" y="1290246"/>
            <a:chExt cx="4536504" cy="1850722"/>
          </a:xfrm>
        </p:grpSpPr>
        <p:grpSp>
          <p:nvGrpSpPr>
            <p:cNvPr id="3" name="Group 2"/>
            <p:cNvGrpSpPr/>
            <p:nvPr/>
          </p:nvGrpSpPr>
          <p:grpSpPr>
            <a:xfrm>
              <a:off x="251520" y="1290246"/>
              <a:ext cx="1368152" cy="1850722"/>
              <a:chOff x="1907704" y="1290246"/>
              <a:chExt cx="1368152" cy="185072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07704" y="1290246"/>
                <a:ext cx="1368152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267744" y="2802414"/>
                <a:ext cx="8640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m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03848" y="1628800"/>
              <a:ext cx="1584176" cy="1346666"/>
              <a:chOff x="5724128" y="1650286"/>
              <a:chExt cx="1584176" cy="134666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24128" y="165028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265839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{0, 1}</a:t>
                </a:r>
                <a:r>
                  <a:rPr lang="en-US" sz="2400" baseline="30000" dirty="0" smtClean="0">
                    <a:sym typeface="Symbol"/>
                  </a:rPr>
                  <a:t>n</a:t>
                </a:r>
                <a:endParaRPr lang="en-US" sz="2400" baseline="30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h</a:t>
              </a:r>
              <a:r>
                <a:rPr lang="en-US" sz="1600" dirty="0" smtClean="0">
                  <a:sym typeface="Symbol"/>
                </a:rPr>
                <a:t>(x)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3688" y="2046330"/>
              <a:ext cx="129614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9512" y="3708321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We can design a new hash function from h which is second </a:t>
            </a:r>
            <a:r>
              <a:rPr lang="en-US" sz="1400" dirty="0" err="1" smtClean="0">
                <a:sym typeface="Symbol"/>
              </a:rPr>
              <a:t>preimage</a:t>
            </a:r>
            <a:r>
              <a:rPr lang="en-US" sz="1400" dirty="0" smtClean="0">
                <a:sym typeface="Symbol"/>
              </a:rPr>
              <a:t> resistant but not collision resistant ?</a:t>
            </a:r>
            <a:endParaRPr lang="en-US" sz="14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427277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Define a new hash function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g: {0, 1}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 {0, 1}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as follows:</a:t>
            </a:r>
            <a:endParaRPr lang="en-US" sz="1400" baseline="-250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763688" y="4755341"/>
            <a:ext cx="4176464" cy="842610"/>
            <a:chOff x="1187624" y="5013176"/>
            <a:chExt cx="4176464" cy="842610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187624" y="5250686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>
                  <a:sym typeface="Symbol"/>
                </a:rPr>
                <a:t>g</a:t>
              </a:r>
              <a:r>
                <a:rPr lang="en-US" sz="1400" dirty="0" smtClean="0">
                  <a:sym typeface="Symbol"/>
                </a:rPr>
                <a:t>(x) = </a:t>
              </a:r>
              <a:endParaRPr lang="en-US" sz="1400" baseline="-25000" dirty="0" smtClean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555776" y="5085184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, if x = 0</a:t>
              </a:r>
              <a:r>
                <a:rPr lang="en-US" sz="1400" baseline="30000" dirty="0" smtClean="0">
                  <a:sym typeface="Symbol"/>
                </a:rPr>
                <a:t>m</a:t>
              </a:r>
              <a:r>
                <a:rPr lang="en-US" sz="1400" dirty="0" smtClean="0">
                  <a:sym typeface="Symbol"/>
                </a:rPr>
                <a:t> or x = 1</a:t>
              </a:r>
              <a:r>
                <a:rPr lang="en-US" sz="1400" baseline="30000" dirty="0" smtClean="0">
                  <a:sym typeface="Symbol"/>
                </a:rPr>
                <a:t>m</a:t>
              </a:r>
              <a:endParaRPr lang="en-US" sz="1400" baseline="-25000" dirty="0" smtClean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2267744" y="5013176"/>
              <a:ext cx="216024" cy="84261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555776" y="5517232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h</a:t>
              </a:r>
              <a:r>
                <a:rPr lang="en-US" sz="1400" dirty="0" smtClean="0">
                  <a:sym typeface="Symbol"/>
                </a:rPr>
                <a:t>(x), otherwise</a:t>
              </a:r>
              <a:endParaRPr lang="en-US" sz="1400" baseline="-25000" dirty="0" smtClean="0"/>
            </a:p>
          </p:txBody>
        </p: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79512" y="6237312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If h is </a:t>
            </a:r>
            <a:r>
              <a:rPr lang="en-US" sz="1400" dirty="0">
                <a:sym typeface="Symbol"/>
              </a:rPr>
              <a:t>second </a:t>
            </a:r>
            <a:r>
              <a:rPr lang="en-US" sz="1400" dirty="0" err="1">
                <a:sym typeface="Symbol"/>
              </a:rPr>
              <a:t>preimage</a:t>
            </a:r>
            <a:r>
              <a:rPr lang="en-US" sz="14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resistant with probability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() </a:t>
            </a:r>
            <a:r>
              <a:rPr lang="en-US" sz="1400" dirty="0" smtClean="0">
                <a:sym typeface="Symbol"/>
              </a:rPr>
              <a:t>then g is </a:t>
            </a:r>
            <a:r>
              <a:rPr lang="en-US" sz="1400" dirty="0">
                <a:sym typeface="Symbol"/>
              </a:rPr>
              <a:t>second </a:t>
            </a:r>
            <a:r>
              <a:rPr lang="en-US" sz="1400" dirty="0" err="1" smtClean="0">
                <a:sym typeface="Symbol"/>
              </a:rPr>
              <a:t>preimage</a:t>
            </a:r>
            <a:r>
              <a:rPr lang="en-US" sz="1400" dirty="0" smtClean="0">
                <a:sym typeface="Symbol"/>
              </a:rPr>
              <a:t> resistant with probability =  </a:t>
            </a:r>
            <a:endParaRPr lang="en-US" sz="1400" baseline="-25000" dirty="0" smtClean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628056" y="6453336"/>
            <a:ext cx="3303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1/2</a:t>
            </a:r>
            <a:r>
              <a:rPr lang="en-US" sz="1400" baseline="30000" dirty="0" smtClean="0">
                <a:solidFill>
                  <a:srgbClr val="0000FF"/>
                </a:solidFill>
                <a:sym typeface="Symbol"/>
              </a:rPr>
              <a:t>m-1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+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negl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() = negligible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79512" y="571351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is collision resistant with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probability 0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72000" y="692696"/>
            <a:ext cx="1368152" cy="1850722"/>
            <a:chOff x="1907704" y="1290246"/>
            <a:chExt cx="1368152" cy="1850722"/>
          </a:xfrm>
        </p:grpSpPr>
        <p:sp>
          <p:nvSpPr>
            <p:cNvPr id="53" name="Oval 52"/>
            <p:cNvSpPr/>
            <p:nvPr/>
          </p:nvSpPr>
          <p:spPr>
            <a:xfrm>
              <a:off x="1907704" y="1290246"/>
              <a:ext cx="1368152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802414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{0, 1}</a:t>
              </a:r>
              <a:r>
                <a:rPr lang="en-US" sz="2400" baseline="30000" dirty="0" smtClean="0">
                  <a:sym typeface="Symbol"/>
                </a:rPr>
                <a:t>m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24328" y="1031250"/>
            <a:ext cx="1584176" cy="1346666"/>
            <a:chOff x="5724128" y="1650286"/>
            <a:chExt cx="1584176" cy="1346666"/>
          </a:xfrm>
        </p:grpSpPr>
        <p:sp>
          <p:nvSpPr>
            <p:cNvPr id="51" name="Oval 50"/>
            <p:cNvSpPr/>
            <p:nvPr/>
          </p:nvSpPr>
          <p:spPr>
            <a:xfrm>
              <a:off x="5724128" y="1650286"/>
              <a:ext cx="936104" cy="9361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5868144" y="2658398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{0, 1}</a:t>
              </a:r>
              <a:r>
                <a:rPr lang="en-US" sz="2400" baseline="30000" dirty="0" smtClean="0"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21114164">
            <a:off x="5992624" y="1111905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sym typeface="Symbol"/>
              </a:rPr>
              <a:t>h</a:t>
            </a:r>
            <a:r>
              <a:rPr lang="en-US" sz="1600" dirty="0" smtClean="0">
                <a:sym typeface="Symbol"/>
              </a:rPr>
              <a:t>(x)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256076" y="908720"/>
            <a:ext cx="2736304" cy="3638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256076" y="1272535"/>
            <a:ext cx="2736304" cy="76682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004048" y="1931350"/>
            <a:ext cx="216024" cy="2015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004048" y="836712"/>
            <a:ext cx="216024" cy="2015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986340" y="1171782"/>
            <a:ext cx="216024" cy="201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60032" y="1099774"/>
            <a:ext cx="792088" cy="7450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2120" y="1373288"/>
            <a:ext cx="1368152" cy="183504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660232" y="258639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g(x)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Collision Resistance &amp; Second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79512" y="278092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Collision Resistance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second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preimage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resistance.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Otherway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?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9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8" grpId="0"/>
      <p:bldP spid="34" grpId="0"/>
      <p:bldP spid="35" grpId="0"/>
      <p:bldP spid="43" grpId="0"/>
      <p:bldP spid="44" grpId="0"/>
      <p:bldP spid="45" grpId="0"/>
      <p:bldP spid="49" grpId="0"/>
      <p:bldP spid="57" grpId="0" animBg="1"/>
      <p:bldP spid="58" grpId="0" animBg="1"/>
      <p:bldP spid="59" grpId="0" animBg="1"/>
      <p:bldP spid="60" grpId="0" animBg="1"/>
      <p:bldP spid="6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8620"/>
            <a:ext cx="9144000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Preimage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Resistance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432048" y="868650"/>
            <a:ext cx="3491880" cy="522640"/>
            <a:chOff x="-1080120" y="868650"/>
            <a:chExt cx="3491880" cy="52264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3491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Experiment Hash-PR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971600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50487" y="786190"/>
            <a:ext cx="1905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</a:t>
            </a:r>
            <a:r>
              <a:rPr lang="en-US" sz="1600" dirty="0" smtClean="0"/>
              <a:t>(Gen, </a:t>
            </a:r>
            <a:r>
              <a:rPr lang="en-US" sz="1600" dirty="0"/>
              <a:t>h</a:t>
            </a:r>
            <a:r>
              <a:rPr lang="en-US" sz="1600" dirty="0" smtClean="0"/>
              <a:t>), 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75928" y="2060848"/>
            <a:ext cx="2007840" cy="2016224"/>
            <a:chOff x="475928" y="2060848"/>
            <a:chExt cx="2007840" cy="201622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86" y="2505815"/>
              <a:ext cx="1514272" cy="87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9944" y="337847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I can break 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75928" y="3738518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Run time: Poly(n)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44352" y="206084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Attacker 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34" y="234888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223538" y="340168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7956376" y="3543981"/>
            <a:ext cx="1070992" cy="338554"/>
            <a:chOff x="7514955" y="5223801"/>
            <a:chExt cx="1207300" cy="617860"/>
          </a:xfrm>
        </p:grpSpPr>
        <p:sp>
          <p:nvSpPr>
            <p:cNvPr id="84" name="Rectangle 83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7983760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8882211">
            <a:off x="8113711" y="30179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27784" y="2619200"/>
            <a:ext cx="3096344" cy="177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554615" y="3140968"/>
            <a:ext cx="3385537" cy="354893"/>
            <a:chOff x="2554615" y="3140968"/>
            <a:chExt cx="3385537" cy="35489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554615" y="3495861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x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563888" y="42930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979712" y="4602614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 (A succeeds) if   h(x) =  y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979712" y="486916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0 (A fails) otherwise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8820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Is </a:t>
            </a:r>
            <a:r>
              <a:rPr lang="en-US" sz="1600" dirty="0" err="1" smtClean="0">
                <a:sym typeface="Symbol"/>
              </a:rPr>
              <a:t>Preimage</a:t>
            </a:r>
            <a:r>
              <a:rPr lang="en-US" sz="1600" dirty="0" smtClean="0">
                <a:sym typeface="Symbol"/>
              </a:rPr>
              <a:t> Resistant HF if for every A, there is a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2051720" y="6146720"/>
            <a:ext cx="4499992" cy="522640"/>
            <a:chOff x="-1080120" y="868650"/>
            <a:chExt cx="4499992" cy="52264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44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             </a:t>
              </a:r>
              <a:r>
                <a:rPr lang="en-US" sz="1600" dirty="0" err="1" smtClean="0"/>
                <a:t>Pr</a:t>
              </a:r>
              <a:r>
                <a:rPr lang="en-US" sz="1600" dirty="0" smtClean="0"/>
                <a:t> [Hash-PR         (n) = 1] </a:t>
              </a:r>
              <a:r>
                <a:rPr lang="en-US" sz="1600" dirty="0" smtClean="0">
                  <a:sym typeface="Symbol"/>
                </a:rPr>
                <a:t>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496" y="436510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75856" y="22048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k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0000FF"/>
                </a:solidFill>
              </a:rPr>
              <a:t>uniform</a:t>
            </a:r>
            <a:r>
              <a:rPr lang="en-US" sz="1600" dirty="0" smtClean="0"/>
              <a:t>  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70501</TotalTime>
  <Words>5588</Words>
  <Application>Microsoft Macintosh PowerPoint</Application>
  <PresentationFormat>On-screen Show (4:3)</PresentationFormat>
  <Paragraphs>782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3993</cp:revision>
  <dcterms:created xsi:type="dcterms:W3CDTF">2003-02-23T15:18:48Z</dcterms:created>
  <dcterms:modified xsi:type="dcterms:W3CDTF">2015-03-18T08:17:22Z</dcterms:modified>
</cp:coreProperties>
</file>