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2"/>
  </p:notesMasterIdLst>
  <p:handoutMasterIdLst>
    <p:handoutMasterId r:id="rId43"/>
  </p:handoutMasterIdLst>
  <p:sldIdLst>
    <p:sldId id="1641" r:id="rId2"/>
    <p:sldId id="1642" r:id="rId3"/>
    <p:sldId id="1654" r:id="rId4"/>
    <p:sldId id="1655" r:id="rId5"/>
    <p:sldId id="1649" r:id="rId6"/>
    <p:sldId id="1650" r:id="rId7"/>
    <p:sldId id="1662" r:id="rId8"/>
    <p:sldId id="1623" r:id="rId9"/>
    <p:sldId id="1672" r:id="rId10"/>
    <p:sldId id="1631" r:id="rId11"/>
    <p:sldId id="1673" r:id="rId12"/>
    <p:sldId id="1632" r:id="rId13"/>
    <p:sldId id="1634" r:id="rId14"/>
    <p:sldId id="1635" r:id="rId15"/>
    <p:sldId id="1707" r:id="rId16"/>
    <p:sldId id="1640" r:id="rId17"/>
    <p:sldId id="1706" r:id="rId18"/>
    <p:sldId id="1717" r:id="rId19"/>
    <p:sldId id="1718" r:id="rId20"/>
    <p:sldId id="1719" r:id="rId21"/>
    <p:sldId id="1720" r:id="rId22"/>
    <p:sldId id="1721" r:id="rId23"/>
    <p:sldId id="1708" r:id="rId24"/>
    <p:sldId id="1663" r:id="rId25"/>
    <p:sldId id="1664" r:id="rId26"/>
    <p:sldId id="1722" r:id="rId27"/>
    <p:sldId id="1668" r:id="rId28"/>
    <p:sldId id="1669" r:id="rId29"/>
    <p:sldId id="1670" r:id="rId30"/>
    <p:sldId id="1684" r:id="rId31"/>
    <p:sldId id="1685" r:id="rId32"/>
    <p:sldId id="1686" r:id="rId33"/>
    <p:sldId id="1687" r:id="rId34"/>
    <p:sldId id="1688" r:id="rId35"/>
    <p:sldId id="1690" r:id="rId36"/>
    <p:sldId id="1691" r:id="rId37"/>
    <p:sldId id="1692" r:id="rId38"/>
    <p:sldId id="1698" r:id="rId39"/>
    <p:sldId id="1724" r:id="rId40"/>
    <p:sldId id="1567" r:id="rId41"/>
  </p:sldIdLst>
  <p:sldSz cx="9144000" cy="6858000" type="screen4x3"/>
  <p:notesSz cx="6858000" cy="9144000"/>
  <p:custDataLst>
    <p:tags r:id="rId45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5E1EFE"/>
    <a:srgbClr val="D2F5FA"/>
    <a:srgbClr val="FFFF99"/>
    <a:srgbClr val="0BC1E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05" autoAdjust="0"/>
  </p:normalViewPr>
  <p:slideViewPr>
    <p:cSldViewPr>
      <p:cViewPr>
        <p:scale>
          <a:sx n="82" d="100"/>
          <a:sy n="82" d="100"/>
        </p:scale>
        <p:origin x="-184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839263-9DDA-4CCE-AF24-D11137AE0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25EEE-4BCE-413B-8940-4EDB5DBC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Given </a:t>
            </a:r>
            <a:r>
              <a:rPr lang="en-US" dirty="0" err="1" smtClean="0">
                <a:latin typeface="Arial" pitchFamily="34" charset="0"/>
              </a:rPr>
              <a:t>Xg</a:t>
            </a:r>
            <a:r>
              <a:rPr lang="en-US" dirty="0" smtClean="0">
                <a:latin typeface="Arial" pitchFamily="34" charset="0"/>
              </a:rPr>
              <a:t> mod p</a:t>
            </a:r>
            <a:r>
              <a:rPr lang="en-US" baseline="0" dirty="0" smtClean="0">
                <a:latin typeface="Arial" pitchFamily="34" charset="0"/>
              </a:rPr>
              <a:t> . Find x by multiplying g-1 (multiplicative inverse which exists for sure as p and g are relatively prime)</a:t>
            </a:r>
            <a:r>
              <a:rPr lang="en-US" dirty="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3359-11EB-4731-B29F-79667B0C3371}" type="datetimeFigureOut">
              <a:rPr lang="en-US"/>
              <a:pPr>
                <a:defRPr/>
              </a:pPr>
              <a:t>3/23/15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215-153E-4E3A-A901-ABFB8B1C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88-C65C-42B5-B527-1BB7848FDD5A}" type="datetimeFigureOut">
              <a:rPr lang="en-US"/>
              <a:pPr>
                <a:defRPr/>
              </a:pPr>
              <a:t>3/23/15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0CF6-063B-449F-AF39-BC65D092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7061-61D3-43A3-8023-D109777AA7BE}" type="datetimeFigureOut">
              <a:rPr lang="en-US"/>
              <a:pPr>
                <a:defRPr/>
              </a:pPr>
              <a:t>3/23/15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EB6-CDC5-43FD-BFD3-395C88D5C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0B97-7303-4917-91CF-6FCA7C9DCFC2}" type="datetimeFigureOut">
              <a:rPr lang="en-US"/>
              <a:pPr>
                <a:defRPr/>
              </a:pPr>
              <a:t>3/23/15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BBA9-4B45-4292-A544-67C8E2D87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B10F-D82A-4A81-AD91-30E4EB1BEDE0}" type="datetimeFigureOut">
              <a:rPr lang="en-US"/>
              <a:pPr>
                <a:defRPr/>
              </a:pPr>
              <a:t>3/23/15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792-1717-47F0-BD5D-A0E0C3487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65E8-80A2-4B7A-AFA7-F91C3DD16707}" type="datetimeFigureOut">
              <a:rPr lang="en-US"/>
              <a:pPr>
                <a:defRPr/>
              </a:pPr>
              <a:t>3/23/15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6C7-B263-4F84-83FA-F561BF078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BB4E-8BF2-463D-9419-22C31739A37F}" type="datetimeFigureOut">
              <a:rPr lang="en-US"/>
              <a:pPr>
                <a:defRPr/>
              </a:pPr>
              <a:t>3/23/15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EC0-6463-47D0-8938-6DCBECA8C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503-98C4-472A-B5A7-8E4E5AAC44D1}" type="datetimeFigureOut">
              <a:rPr lang="en-US"/>
              <a:pPr>
                <a:defRPr/>
              </a:pPr>
              <a:t>3/23/15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976-2E34-413D-BF40-6B1BB995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79E3-F661-467D-8B80-C52D0D5E8D14}" type="datetimeFigureOut">
              <a:rPr lang="en-US"/>
              <a:pPr>
                <a:defRPr/>
              </a:pPr>
              <a:t>3/23/15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862-AB8E-40C7-A972-72DB392E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40F5-4848-44A3-88FA-5ADD6BFC28F7}" type="datetimeFigureOut">
              <a:rPr lang="en-US"/>
              <a:pPr>
                <a:defRPr/>
              </a:pPr>
              <a:t>3/23/15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34D9-8BBE-4260-AF18-FE816C34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F7E1-3FE7-418E-AD12-51E5F0BD8E19}" type="datetimeFigureOut">
              <a:rPr lang="en-US"/>
              <a:pPr>
                <a:defRPr/>
              </a:pPr>
              <a:t>3/23/15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7F0-CB02-456E-9D9A-E773A8B70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BD5FFC5-2339-4D21-A8BE-CB89004398DE}" type="datetimeFigureOut">
              <a:rPr lang="en-US"/>
              <a:pPr>
                <a:defRPr/>
              </a:pPr>
              <a:t>3/23/15</a:t>
            </a:fld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D15D35-8EA9-40A1-BB85-63C4DE87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3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21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5" Type="http://schemas.openxmlformats.org/officeDocument/2006/relationships/image" Target="../media/image2.png"/><Relationship Id="rId6" Type="http://schemas.openxmlformats.org/officeDocument/2006/relationships/image" Target="../media/image120.png"/><Relationship Id="rId7" Type="http://schemas.openxmlformats.org/officeDocument/2006/relationships/image" Target="../media/image130.png"/><Relationship Id="rId8" Type="http://schemas.openxmlformats.org/officeDocument/2006/relationships/image" Target="../media/image140.png"/><Relationship Id="rId9" Type="http://schemas.openxmlformats.org/officeDocument/2006/relationships/image" Target="../media/image3.png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Cryptography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Lecture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8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836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07504" y="2996952"/>
            <a:ext cx="8928992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24544" y="-2738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900" kern="0" dirty="0" smtClean="0">
                <a:solidFill>
                  <a:srgbClr val="009900"/>
                </a:solidFill>
                <a:ea typeface="+mj-ea"/>
                <a:cs typeface="+mj-cs"/>
              </a:rPr>
              <a:t>Group Order and Identity Element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4" name="Group 3"/>
          <p:cNvGrpSpPr/>
          <p:nvPr/>
        </p:nvGrpSpPr>
        <p:grpSpPr>
          <a:xfrm>
            <a:off x="107504" y="692696"/>
            <a:ext cx="8928992" cy="2160240"/>
            <a:chOff x="107504" y="692696"/>
            <a:chExt cx="8928992" cy="2160240"/>
          </a:xfrm>
        </p:grpSpPr>
        <p:sp>
          <p:nvSpPr>
            <p:cNvPr id="3" name="Rectangle 2"/>
            <p:cNvSpPr/>
            <p:nvPr/>
          </p:nvSpPr>
          <p:spPr>
            <a:xfrm>
              <a:off x="107504" y="692696"/>
              <a:ext cx="8928992" cy="216024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107504" y="744959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Theorem: Let 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(G, o) be a group of order m</a:t>
              </a:r>
              <a:r>
                <a:rPr lang="en-US" sz="1400" dirty="0" smtClean="0">
                  <a:sym typeface="Symbol"/>
                </a:rPr>
                <a:t>, with 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identity element e</a:t>
              </a:r>
              <a:r>
                <a:rPr lang="en-US" sz="1400" dirty="0" smtClean="0">
                  <a:sym typeface="Symbol"/>
                </a:rPr>
                <a:t>. Then for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every element g  G</a:t>
              </a:r>
              <a:r>
                <a:rPr lang="en-US" sz="1400" dirty="0" smtClean="0">
                  <a:sym typeface="Symbol"/>
                </a:rPr>
                <a:t>: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491880" y="1177007"/>
              <a:ext cx="1656184" cy="1191618"/>
              <a:chOff x="3491880" y="1177007"/>
              <a:chExt cx="1656184" cy="1191618"/>
            </a:xfrm>
          </p:grpSpPr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3491880" y="1177007"/>
                <a:ext cx="165618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FF0000"/>
                    </a:solidFill>
                    <a:sym typeface="Symbol"/>
                  </a:rPr>
                  <a:t>g o g o … o g = e</a:t>
                </a:r>
                <a:endParaRPr lang="en-US" sz="1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Right Brace 56"/>
              <p:cNvSpPr/>
              <p:nvPr/>
            </p:nvSpPr>
            <p:spPr>
              <a:xfrm rot="5400000">
                <a:off x="3779912" y="1268760"/>
                <a:ext cx="504056" cy="936104"/>
              </a:xfrm>
              <a:prstGeom prst="rightBrace">
                <a:avLst>
                  <a:gd name="adj1" fmla="val 8333"/>
                  <a:gd name="adj2" fmla="val 4864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3644280" y="2060848"/>
                <a:ext cx="92772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FF0000"/>
                    </a:solidFill>
                    <a:sym typeface="Symbol"/>
                  </a:rPr>
                  <a:t>m times</a:t>
                </a:r>
                <a:endParaRPr lang="en-US" sz="1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323528" y="2492896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I.e. Any group element 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composed with itself m times </a:t>
              </a:r>
              <a:r>
                <a:rPr lang="en-US" sz="1400" dirty="0" smtClean="0">
                  <a:sym typeface="Symbol"/>
                </a:rPr>
                <a:t>results in the 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identity element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5496" y="2996952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 Proof: Let G = {g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, …, g</a:t>
            </a:r>
            <a:r>
              <a:rPr lang="en-US" baseline="-25000" dirty="0" smtClean="0">
                <a:sym typeface="Symbol"/>
              </a:rPr>
              <a:t>m</a:t>
            </a:r>
            <a:r>
              <a:rPr lang="en-US" sz="1400" dirty="0" smtClean="0">
                <a:sym typeface="Symbol"/>
              </a:rPr>
              <a:t>} --- for simplicity assume G to be an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Abelian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group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683568" y="3356992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Let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g be an arbitrary element of G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179512" y="3841303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Claim: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elements (g o g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), (g o g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), …, (g o g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m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) are all distinct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539552" y="4273351"/>
            <a:ext cx="89289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On contrary if for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distinct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sz="1400" dirty="0" smtClean="0">
                <a:sym typeface="Symbol"/>
              </a:rPr>
              <a:t>, we have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(g o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 = (g o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  </a:t>
            </a:r>
            <a:r>
              <a:rPr lang="en-US" sz="1400" dirty="0" smtClean="0">
                <a:sym typeface="Symbol"/>
              </a:rPr>
              <a:t>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(g</a:t>
            </a:r>
            <a:r>
              <a:rPr lang="en-US" sz="1400" baseline="30000" dirty="0" smtClean="0">
                <a:solidFill>
                  <a:srgbClr val="0000FF"/>
                </a:solidFill>
                <a:sym typeface="Symbol"/>
              </a:rPr>
              <a:t>-1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o g o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g</a:t>
            </a:r>
            <a:r>
              <a:rPr lang="en-US" baseline="-25000" dirty="0" err="1" smtClean="0">
                <a:solidFill>
                  <a:srgbClr val="0000FF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) = (g</a:t>
            </a:r>
            <a:r>
              <a:rPr lang="en-US" sz="1400" baseline="30000" dirty="0" smtClean="0">
                <a:solidFill>
                  <a:srgbClr val="0000FF"/>
                </a:solidFill>
                <a:sym typeface="Symbol"/>
              </a:rPr>
              <a:t>-1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o g o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g</a:t>
            </a:r>
            <a:r>
              <a:rPr lang="en-US" baseline="-25000" dirty="0" err="1" smtClean="0">
                <a:solidFill>
                  <a:srgbClr val="0000FF"/>
                </a:solidFill>
                <a:sym typeface="Symbol"/>
              </a:rPr>
              <a:t>j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) </a:t>
            </a:r>
            <a:r>
              <a:rPr lang="en-US" sz="1400" dirty="0" smtClean="0">
                <a:sym typeface="Symbol"/>
              </a:rPr>
              <a:t>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=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179512" y="4705399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Thus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{(g o g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), (g o g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), …, (g o g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m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)} = G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179512" y="5137447"/>
            <a:ext cx="8784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So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o g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o … o g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m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= (g o g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 o (g o g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 o … o (g o g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m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    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-- (</a:t>
            </a:r>
            <a:r>
              <a:rPr lang="en-US" sz="1400" dirty="0" smtClean="0">
                <a:sym typeface="Symbol"/>
              </a:rPr>
              <a:t>both side we have all the elements of G)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051720" y="5569495"/>
            <a:ext cx="7920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= (g o g o … o g) o (g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o g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o … o g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m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 </a:t>
            </a:r>
            <a:r>
              <a:rPr lang="en-US" sz="1400" dirty="0" smtClean="0">
                <a:sym typeface="Symbol"/>
              </a:rPr>
              <a:t>–- (by associative and commutative property)</a:t>
            </a:r>
            <a:endParaRPr lang="en-US" sz="1400" baseline="-25000" dirty="0" smtClean="0"/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1835696" y="594928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 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e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= (g o g o … o g) o e                           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-- (multiply by (g</a:t>
            </a:r>
            <a:r>
              <a:rPr lang="en-US" sz="1400" baseline="-25000" dirty="0" smtClean="0">
                <a:solidFill>
                  <a:srgbClr val="000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 o g</a:t>
            </a:r>
            <a:r>
              <a:rPr lang="en-US" sz="1400" baseline="-25000" dirty="0" smtClean="0">
                <a:solidFill>
                  <a:srgbClr val="000000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 o … o g</a:t>
            </a:r>
            <a:r>
              <a:rPr lang="en-US" sz="1400" baseline="-25000" dirty="0" smtClean="0">
                <a:solidFill>
                  <a:srgbClr val="000000"/>
                </a:solidFill>
                <a:sym typeface="Symbol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)</a:t>
            </a:r>
            <a:r>
              <a:rPr lang="en-US" sz="1400" baseline="30000" dirty="0" smtClean="0">
                <a:solidFill>
                  <a:srgbClr val="000000"/>
                </a:solidFill>
                <a:sym typeface="Symbol"/>
              </a:rPr>
              <a:t>-1 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both sides)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835696" y="6289575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 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e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= (g o g o … o g)                                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-- (a o e = a)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5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2" grpId="0"/>
      <p:bldP spid="63" grpId="0"/>
      <p:bldP spid="64" grpId="0"/>
      <p:bldP spid="67" grpId="0"/>
      <p:bldP spid="68" grpId="0"/>
      <p:bldP spid="69" grpId="0"/>
      <p:bldP spid="70" grpId="0"/>
      <p:bldP spid="7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Order of Important Finite Groups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07504" y="1897087"/>
            <a:ext cx="3312368" cy="307777"/>
          </a:xfrm>
          <a:prstGeom prst="rect">
            <a:avLst/>
          </a:prstGeom>
          <a:solidFill>
            <a:srgbClr val="CECEE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N is a prime number</a:t>
            </a:r>
            <a:r>
              <a:rPr lang="en-US" sz="1400" dirty="0" smtClean="0">
                <a:sym typeface="Symbol"/>
              </a:rPr>
              <a:t>, say p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39552" y="692696"/>
            <a:ext cx="8424936" cy="432048"/>
            <a:chOff x="506746" y="568425"/>
            <a:chExt cx="8606249" cy="432048"/>
          </a:xfrm>
        </p:grpSpPr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544043" y="692696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aseline="-25000" dirty="0" smtClean="0">
                  <a:solidFill>
                    <a:srgbClr val="5E1EFE"/>
                  </a:solidFill>
                  <a:sym typeface="Symbol"/>
                </a:rPr>
                <a:t> N  </a:t>
              </a: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= {b: {1, …, N-1} | </a:t>
              </a:r>
              <a:r>
                <a:rPr lang="en-US" sz="1400" dirty="0" err="1" smtClean="0">
                  <a:solidFill>
                    <a:srgbClr val="5E1EFE"/>
                  </a:solidFill>
                  <a:sym typeface="Symbol"/>
                </a:rPr>
                <a:t>gcd</a:t>
              </a: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(b, N) = 1). </a:t>
              </a:r>
              <a:r>
                <a:rPr lang="en-US" sz="1400" dirty="0" smtClean="0">
                  <a:sym typeface="Symbol"/>
                </a:rPr>
                <a:t>It is a group with respect to multiplication modulo N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506746" y="568425"/>
              <a:ext cx="27964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67544" y="2132856"/>
            <a:ext cx="8568952" cy="461086"/>
            <a:chOff x="395536" y="1835531"/>
            <a:chExt cx="8568952" cy="461086"/>
          </a:xfrm>
        </p:grpSpPr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395536" y="1988840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sz="1400" dirty="0" smtClean="0">
                  <a:sym typeface="Symbol"/>
                </a:rPr>
                <a:t>       =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{1, 2, …, p-1}</a:t>
              </a:r>
              <a:r>
                <a:rPr lang="en-US" sz="1400" dirty="0" smtClean="0">
                  <a:sym typeface="Symbol"/>
                </a:rPr>
                <a:t> --- every number from 1 to p-1 is relatively prime to 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55576" y="1835531"/>
              <a:ext cx="423664" cy="451793"/>
              <a:chOff x="4652392" y="3049215"/>
              <a:chExt cx="423664" cy="451793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52392" y="3121222"/>
                <a:ext cx="192879" cy="360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Text Box 7"/>
              <p:cNvSpPr txBox="1">
                <a:spLocks noChangeArrowheads="1"/>
              </p:cNvSpPr>
              <p:nvPr/>
            </p:nvSpPr>
            <p:spPr bwMode="auto">
              <a:xfrm>
                <a:off x="4724400" y="3193231"/>
                <a:ext cx="3516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p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4724400" y="3049215"/>
                <a:ext cx="3516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*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</p:grpSp>
      </p:grp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107504" y="2996952"/>
            <a:ext cx="3312368" cy="307777"/>
          </a:xfrm>
          <a:prstGeom prst="rect">
            <a:avLst/>
          </a:prstGeom>
          <a:solidFill>
            <a:srgbClr val="CECEE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N =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p.q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, where p and q are primes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67544" y="3356992"/>
            <a:ext cx="8568952" cy="523801"/>
            <a:chOff x="395536" y="2852936"/>
            <a:chExt cx="8568952" cy="523801"/>
          </a:xfrm>
        </p:grpSpPr>
        <p:grpSp>
          <p:nvGrpSpPr>
            <p:cNvPr id="49" name="Group 48"/>
            <p:cNvGrpSpPr/>
            <p:nvPr/>
          </p:nvGrpSpPr>
          <p:grpSpPr>
            <a:xfrm>
              <a:off x="395536" y="2852936"/>
              <a:ext cx="8568952" cy="523801"/>
              <a:chOff x="395536" y="1835531"/>
              <a:chExt cx="8568952" cy="523801"/>
            </a:xfrm>
          </p:grpSpPr>
          <p:sp>
            <p:nvSpPr>
              <p:cNvPr id="50" name="Text Box 7"/>
              <p:cNvSpPr txBox="1">
                <a:spLocks noChangeArrowheads="1"/>
              </p:cNvSpPr>
              <p:nvPr/>
            </p:nvSpPr>
            <p:spPr bwMode="auto">
              <a:xfrm>
                <a:off x="395536" y="1988840"/>
                <a:ext cx="85689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ym typeface="Symbol"/>
                  </a:rPr>
                  <a:t>                =  </a:t>
                </a:r>
                <a:r>
                  <a:rPr lang="en-US" sz="1400" dirty="0" smtClean="0">
                    <a:solidFill>
                      <a:srgbClr val="FF0000"/>
                    </a:solidFill>
                    <a:sym typeface="Symbol"/>
                  </a:rPr>
                  <a:t>(p-1)(q-1) </a:t>
                </a:r>
                <a:r>
                  <a:rPr lang="en-US" sz="1400" dirty="0" smtClean="0">
                    <a:sym typeface="Symbol"/>
                  </a:rPr>
                  <a:t>--- follows from the principle of </a:t>
                </a:r>
                <a:r>
                  <a:rPr lang="en-US" sz="1400" dirty="0" smtClean="0">
                    <a:solidFill>
                      <a:srgbClr val="FF0000"/>
                    </a:solidFill>
                    <a:sym typeface="Symbol"/>
                  </a:rPr>
                  <a:t>mutual inclusion-exclusion</a:t>
                </a:r>
                <a:endParaRPr lang="en-US" sz="1400" baseline="-25000" dirty="0" smtClean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1" name="Group 45"/>
              <p:cNvGrpSpPr/>
              <p:nvPr/>
            </p:nvGrpSpPr>
            <p:grpSpPr>
              <a:xfrm>
                <a:off x="979984" y="1835531"/>
                <a:ext cx="423664" cy="523801"/>
                <a:chOff x="4876800" y="3049215"/>
                <a:chExt cx="423664" cy="523801"/>
              </a:xfrm>
            </p:grpSpPr>
            <p:pic>
              <p:nvPicPr>
                <p:cNvPr id="5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876800" y="3121222"/>
                  <a:ext cx="192879" cy="3600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48808" y="3265239"/>
                  <a:ext cx="35165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400" dirty="0" smtClean="0">
                      <a:solidFill>
                        <a:srgbClr val="5E1EFE"/>
                      </a:solidFill>
                      <a:sym typeface="Symbol"/>
                    </a:rPr>
                    <a:t>N</a:t>
                  </a:r>
                  <a:endParaRPr lang="en-US" sz="1400" baseline="-25000" dirty="0" smtClean="0">
                    <a:solidFill>
                      <a:srgbClr val="5E1EFE"/>
                    </a:solidFill>
                  </a:endParaRPr>
                </a:p>
              </p:txBody>
            </p:sp>
            <p:sp>
              <p:nvSpPr>
                <p:cNvPr id="5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48808" y="3049215"/>
                  <a:ext cx="35165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400" dirty="0" smtClean="0">
                      <a:solidFill>
                        <a:srgbClr val="5E1EFE"/>
                      </a:solidFill>
                      <a:sym typeface="Symbol"/>
                    </a:rPr>
                    <a:t>*</a:t>
                  </a:r>
                  <a:endParaRPr lang="en-US" sz="1400" baseline="-25000" dirty="0" smtClean="0">
                    <a:solidFill>
                      <a:srgbClr val="5E1EFE"/>
                    </a:solidFill>
                  </a:endParaRPr>
                </a:p>
              </p:txBody>
            </p:sp>
          </p:grpSp>
        </p:grpSp>
        <p:cxnSp>
          <p:nvCxnSpPr>
            <p:cNvPr id="56" name="Straight Connector 55"/>
            <p:cNvCxnSpPr/>
            <p:nvPr/>
          </p:nvCxnSpPr>
          <p:spPr>
            <a:xfrm>
              <a:off x="899592" y="2924944"/>
              <a:ext cx="0" cy="360040"/>
            </a:xfrm>
            <a:prstGeom prst="line">
              <a:avLst/>
            </a:prstGeom>
            <a:ln w="25400">
              <a:solidFill>
                <a:srgbClr val="5E1E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403648" y="2924944"/>
              <a:ext cx="0" cy="360040"/>
            </a:xfrm>
            <a:prstGeom prst="line">
              <a:avLst/>
            </a:prstGeom>
            <a:ln w="25400">
              <a:solidFill>
                <a:srgbClr val="5E1E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467544" y="3933056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ym typeface="Symbol"/>
              </a:rPr>
              <a:t>Which numbers in {1, 2, …, N-1}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are not </a:t>
            </a:r>
            <a:r>
              <a:rPr lang="en-US" sz="1400" dirty="0" smtClean="0">
                <a:sym typeface="Symbol"/>
              </a:rPr>
              <a:t>relatively prime to N ?</a:t>
            </a:r>
            <a:endParaRPr lang="en-US" sz="1400" baseline="-25000" dirty="0" smtClean="0">
              <a:solidFill>
                <a:srgbClr val="5E1EFE"/>
              </a:solidFill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755576" y="4345359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Numbers which are divisible by p ---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q-1 such numbers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755576" y="4777407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Numbers which are divisible by q ---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p-1 such numbers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755576" y="5209455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Numbers which are divisible by both p and q --- </a:t>
            </a:r>
            <a:r>
              <a:rPr lang="en-US" sz="1400" dirty="0">
                <a:solidFill>
                  <a:srgbClr val="0000FF"/>
                </a:solidFill>
                <a:sym typeface="Symbol"/>
              </a:rPr>
              <a:t>0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such number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467544" y="5733256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ym typeface="Symbol"/>
              </a:rPr>
              <a:t>How many numbers in {1, 2, …, N-1}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are not </a:t>
            </a:r>
            <a:r>
              <a:rPr lang="en-US" sz="1400" dirty="0" smtClean="0">
                <a:sym typeface="Symbol"/>
              </a:rPr>
              <a:t>relatively prime to N ? ---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p + q - 2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467544" y="6145559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ym typeface="Symbol"/>
              </a:rPr>
              <a:t>How many numbers in {1, 2, …, N-1}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are </a:t>
            </a:r>
            <a:r>
              <a:rPr lang="en-US" sz="1400" dirty="0" smtClean="0">
                <a:sym typeface="Symbol"/>
              </a:rPr>
              <a:t>relatively prime to N ? ---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N -1 - p – q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+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2  = (p-1)(q-1)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11560" y="1268760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(N) = order of the above group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884717"/>
            <a:ext cx="144016" cy="1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3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8" grpId="0" animBg="1"/>
      <p:bldP spid="72" grpId="0"/>
      <p:bldP spid="73" grpId="0"/>
      <p:bldP spid="74" grpId="0"/>
      <p:bldP spid="75" grpId="0"/>
      <p:bldP spid="77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24544" y="-2738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900" kern="0" dirty="0" smtClean="0">
                <a:solidFill>
                  <a:srgbClr val="009900"/>
                </a:solidFill>
                <a:ea typeface="+mj-ea"/>
                <a:cs typeface="+mj-cs"/>
              </a:rPr>
              <a:t>Group Order and Identity Element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5496" y="2924944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Implications of the above theorem in the multiplicative group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588496" y="2852936"/>
            <a:ext cx="423664" cy="523801"/>
            <a:chOff x="4499992" y="3553271"/>
            <a:chExt cx="423664" cy="523801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572000" y="3830851"/>
              <a:ext cx="3516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000" dirty="0" smtClean="0">
                  <a:solidFill>
                    <a:srgbClr val="5E1EFE"/>
                  </a:solidFill>
                  <a:sym typeface="Symbol"/>
                </a:rPr>
                <a:t>N</a:t>
              </a:r>
              <a:endParaRPr lang="en-US" sz="10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3528" y="3140968"/>
            <a:ext cx="8568952" cy="523801"/>
            <a:chOff x="323528" y="3356992"/>
            <a:chExt cx="8568952" cy="523801"/>
          </a:xfrm>
        </p:grpSpPr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323528" y="3481263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1400" dirty="0" smtClean="0">
                  <a:sym typeface="Symbol"/>
                </a:rPr>
                <a:t>Take any arbitrary N &gt; 1 and any a        . Then: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716288" y="3356992"/>
              <a:ext cx="423664" cy="523801"/>
              <a:chOff x="4499992" y="3553271"/>
              <a:chExt cx="423664" cy="523801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99992" y="3625278"/>
                <a:ext cx="192879" cy="360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4572000" y="3830851"/>
                <a:ext cx="35165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000" dirty="0" smtClean="0">
                    <a:solidFill>
                      <a:srgbClr val="5E1EFE"/>
                    </a:solidFill>
                    <a:sym typeface="Symbol"/>
                  </a:rPr>
                  <a:t>N</a:t>
                </a:r>
                <a:endParaRPr lang="en-US" sz="1000" baseline="-25000" dirty="0" smtClean="0">
                  <a:solidFill>
                    <a:srgbClr val="5E1EFE"/>
                  </a:solidFill>
                </a:endParaRPr>
              </a:p>
            </p:txBody>
          </p:sp>
          <p:sp>
            <p:nvSpPr>
              <p:cNvPr id="30" name="Text Box 7"/>
              <p:cNvSpPr txBox="1">
                <a:spLocks noChangeArrowheads="1"/>
              </p:cNvSpPr>
              <p:nvPr/>
            </p:nvSpPr>
            <p:spPr bwMode="auto">
              <a:xfrm>
                <a:off x="4572000" y="3553271"/>
                <a:ext cx="3516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*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</p:grp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971600" y="3749550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400" dirty="0" smtClean="0">
                <a:sym typeface="Symbol"/>
              </a:rPr>
              <a:t>[[[[[a . a mod N] . a mod N] . a mod N] . a mod N] . … . a mod N] = [a</a:t>
            </a:r>
            <a:r>
              <a:rPr lang="en-US" baseline="30000" dirty="0" smtClean="0">
                <a:sym typeface="Symbol"/>
              </a:rPr>
              <a:t>(N)</a:t>
            </a:r>
            <a:r>
              <a:rPr lang="en-US" sz="1400" dirty="0" smtClean="0">
                <a:sym typeface="Symbol"/>
              </a:rPr>
              <a:t> mod N] = 1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331640" y="4057327"/>
            <a:ext cx="4608512" cy="307777"/>
            <a:chOff x="1331640" y="4293096"/>
            <a:chExt cx="4608512" cy="307777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3923928" y="4437112"/>
              <a:ext cx="20162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331640" y="4437112"/>
              <a:ext cx="122413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2708176" y="4293096"/>
              <a:ext cx="11437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(N) times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23528" y="4509120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If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N is a prime number, say p</a:t>
            </a:r>
            <a:r>
              <a:rPr lang="en-US" sz="1400" dirty="0" smtClean="0">
                <a:sym typeface="Symbol"/>
              </a:rPr>
              <a:t>, then for any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a  {1, 2, …, p-1}</a:t>
            </a:r>
            <a:r>
              <a:rPr lang="en-US" sz="1400" dirty="0" smtClean="0">
                <a:sym typeface="Symbol"/>
              </a:rPr>
              <a:t>, we have :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971600" y="4993431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[a</a:t>
            </a:r>
            <a:r>
              <a:rPr lang="en-US" baseline="30000" dirty="0" smtClean="0">
                <a:sym typeface="Symbol"/>
              </a:rPr>
              <a:t>p-1</a:t>
            </a:r>
            <a:r>
              <a:rPr lang="en-US" sz="1400" dirty="0" smtClean="0">
                <a:sym typeface="Symbol"/>
              </a:rPr>
              <a:t> mod p] = 1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07504" y="692696"/>
            <a:ext cx="8928992" cy="2160240"/>
            <a:chOff x="107504" y="692696"/>
            <a:chExt cx="8928992" cy="2160240"/>
          </a:xfrm>
        </p:grpSpPr>
        <p:sp>
          <p:nvSpPr>
            <p:cNvPr id="49" name="Rectangle 48"/>
            <p:cNvSpPr/>
            <p:nvPr/>
          </p:nvSpPr>
          <p:spPr>
            <a:xfrm>
              <a:off x="107504" y="692696"/>
              <a:ext cx="8928992" cy="216024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107504" y="744959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Theorem: Let 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(G, o) be a group of order m</a:t>
              </a:r>
              <a:r>
                <a:rPr lang="en-US" sz="1400" dirty="0" smtClean="0">
                  <a:sym typeface="Symbol"/>
                </a:rPr>
                <a:t>, with 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identity element e</a:t>
              </a:r>
              <a:r>
                <a:rPr lang="en-US" sz="1400" dirty="0" smtClean="0">
                  <a:sym typeface="Symbol"/>
                </a:rPr>
                <a:t>. Then for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every element g  G</a:t>
              </a:r>
              <a:r>
                <a:rPr lang="en-US" sz="1400" dirty="0" smtClean="0">
                  <a:sym typeface="Symbol"/>
                </a:rPr>
                <a:t>: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491880" y="1177007"/>
              <a:ext cx="1656184" cy="1191618"/>
              <a:chOff x="3491880" y="1177007"/>
              <a:chExt cx="1656184" cy="1191618"/>
            </a:xfrm>
          </p:grpSpPr>
          <p:sp>
            <p:nvSpPr>
              <p:cNvPr id="53" name="Text Box 7"/>
              <p:cNvSpPr txBox="1">
                <a:spLocks noChangeArrowheads="1"/>
              </p:cNvSpPr>
              <p:nvPr/>
            </p:nvSpPr>
            <p:spPr bwMode="auto">
              <a:xfrm>
                <a:off x="3491880" y="1177007"/>
                <a:ext cx="165618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FF0000"/>
                    </a:solidFill>
                    <a:sym typeface="Symbol"/>
                  </a:rPr>
                  <a:t>g o g o … o g = e</a:t>
                </a:r>
                <a:endParaRPr lang="en-US" sz="1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Right Brace 53"/>
              <p:cNvSpPr/>
              <p:nvPr/>
            </p:nvSpPr>
            <p:spPr>
              <a:xfrm rot="5400000">
                <a:off x="3779912" y="1268760"/>
                <a:ext cx="504056" cy="936104"/>
              </a:xfrm>
              <a:prstGeom prst="rightBrace">
                <a:avLst>
                  <a:gd name="adj1" fmla="val 8333"/>
                  <a:gd name="adj2" fmla="val 4864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 Box 7"/>
              <p:cNvSpPr txBox="1">
                <a:spLocks noChangeArrowheads="1"/>
              </p:cNvSpPr>
              <p:nvPr/>
            </p:nvSpPr>
            <p:spPr bwMode="auto">
              <a:xfrm>
                <a:off x="3644280" y="2060848"/>
                <a:ext cx="92772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FF0000"/>
                    </a:solidFill>
                    <a:sym typeface="Symbol"/>
                  </a:rPr>
                  <a:t>m times</a:t>
                </a:r>
                <a:endParaRPr lang="en-US" sz="1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323528" y="2492896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I.e. Any group element 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composed with itself m times </a:t>
              </a:r>
              <a:r>
                <a:rPr lang="en-US" sz="1400" dirty="0" smtClean="0">
                  <a:sym typeface="Symbol"/>
                </a:rPr>
                <a:t>results in the 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identity element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323528" y="5517232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If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N is a composite number,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p.q</a:t>
            </a:r>
            <a:r>
              <a:rPr lang="en-US" sz="1400" dirty="0" smtClean="0">
                <a:sym typeface="Symbol"/>
              </a:rPr>
              <a:t>, then for any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a </a:t>
            </a:r>
            <a:r>
              <a:rPr lang="en-US" sz="1400" dirty="0" smtClean="0">
                <a:sym typeface="Symbol"/>
              </a:rPr>
              <a:t> we have :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971600" y="6001543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[a</a:t>
            </a:r>
            <a:r>
              <a:rPr lang="en-US" sz="1400" baseline="30000" dirty="0" smtClean="0">
                <a:sym typeface="Symbol"/>
              </a:rPr>
              <a:t>(</a:t>
            </a:r>
            <a:r>
              <a:rPr lang="en-US" baseline="30000" dirty="0" smtClean="0">
                <a:sym typeface="Symbol"/>
              </a:rPr>
              <a:t>p-1)(q-1)</a:t>
            </a:r>
            <a:r>
              <a:rPr lang="en-US" sz="1400" dirty="0" smtClean="0">
                <a:sym typeface="Symbol"/>
              </a:rPr>
              <a:t> mod N] = 1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5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1" grpId="0"/>
      <p:bldP spid="42" grpId="0"/>
      <p:bldP spid="43" grpId="0"/>
      <p:bldP spid="55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24544" y="-27384"/>
            <a:ext cx="9865096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900" kern="0" dirty="0" smtClean="0">
                <a:solidFill>
                  <a:srgbClr val="009900"/>
                </a:solidFill>
                <a:ea typeface="+mj-ea"/>
                <a:cs typeface="+mj-cs"/>
              </a:rPr>
              <a:t>Subgroup of a Group &amp; Cyclic Group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51520" y="816967"/>
            <a:ext cx="3096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Let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(G, o) be a group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2915816" y="836712"/>
            <a:ext cx="3096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Let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H  G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323528" y="1340768"/>
            <a:ext cx="6696744" cy="523220"/>
          </a:xfrm>
          <a:prstGeom prst="rect">
            <a:avLst/>
          </a:prstGeom>
          <a:solidFill>
            <a:srgbClr val="D2F5F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Definition (Subgroup): If (H, o) is also a </a:t>
            </a:r>
            <a:r>
              <a:rPr lang="en-US" sz="1400" dirty="0">
                <a:sym typeface="Symbol"/>
              </a:rPr>
              <a:t>group, </a:t>
            </a:r>
            <a:r>
              <a:rPr lang="en-US" sz="1400" dirty="0" smtClean="0">
                <a:sym typeface="Symbol"/>
              </a:rPr>
              <a:t>then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H is called a subgroup of G </a:t>
            </a:r>
            <a:r>
              <a:rPr lang="en-US" sz="1400" dirty="0" err="1">
                <a:sym typeface="Symbol"/>
              </a:rPr>
              <a:t>w.r.t</a:t>
            </a:r>
            <a:r>
              <a:rPr lang="en-US" sz="1400" dirty="0">
                <a:sym typeface="Symbol"/>
              </a:rPr>
              <a:t> operation </a:t>
            </a:r>
            <a:r>
              <a:rPr lang="en-US" sz="1400" dirty="0" smtClean="0">
                <a:sym typeface="Symbol"/>
              </a:rPr>
              <a:t>o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74024" y="620688"/>
            <a:ext cx="1418456" cy="1541786"/>
            <a:chOff x="6732240" y="807094"/>
            <a:chExt cx="1418456" cy="1541786"/>
          </a:xfrm>
        </p:grpSpPr>
        <p:sp>
          <p:nvSpPr>
            <p:cNvPr id="3" name="Oval 2"/>
            <p:cNvSpPr/>
            <p:nvPr/>
          </p:nvSpPr>
          <p:spPr>
            <a:xfrm>
              <a:off x="6732240" y="807094"/>
              <a:ext cx="1418456" cy="15417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604720" y="980728"/>
              <a:ext cx="4236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G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90048" y="1104058"/>
            <a:ext cx="914400" cy="914400"/>
            <a:chOff x="7441468" y="2780928"/>
            <a:chExt cx="914400" cy="914400"/>
          </a:xfrm>
        </p:grpSpPr>
        <p:sp>
          <p:nvSpPr>
            <p:cNvPr id="7" name="Oval 6"/>
            <p:cNvSpPr/>
            <p:nvPr/>
          </p:nvSpPr>
          <p:spPr>
            <a:xfrm>
              <a:off x="7441468" y="2780928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FF00"/>
                </a:solidFill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7748736" y="3121223"/>
              <a:ext cx="4236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H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8424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Every group (G, o) has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two trivial subgroups</a:t>
            </a:r>
            <a:r>
              <a:rPr lang="en-US" sz="1400" dirty="0" smtClean="0">
                <a:sym typeface="Symbol"/>
              </a:rPr>
              <a:t>: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539552" y="2636912"/>
            <a:ext cx="8424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ym typeface="Symbol"/>
              </a:rPr>
              <a:t>The group (G, o) itself and the group (e, o)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539552" y="3049215"/>
            <a:ext cx="8424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ym typeface="Symbol"/>
              </a:rPr>
              <a:t>A group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may/may not have </a:t>
            </a:r>
            <a:r>
              <a:rPr lang="en-US" sz="1400" dirty="0" smtClean="0">
                <a:sym typeface="Symbol"/>
              </a:rPr>
              <a:t>subgroups other than trivial subgroups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275021" y="3553271"/>
            <a:ext cx="8424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Given a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finite group (G, o) </a:t>
            </a:r>
            <a:r>
              <a:rPr lang="en-US" sz="1400" dirty="0" smtClean="0">
                <a:sym typeface="Symbol"/>
              </a:rPr>
              <a:t>of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order m</a:t>
            </a:r>
            <a:r>
              <a:rPr lang="en-US" sz="1400" dirty="0" smtClean="0">
                <a:sym typeface="Symbol"/>
              </a:rPr>
              <a:t> and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an arbitrary element g  G</a:t>
            </a:r>
            <a:r>
              <a:rPr lang="en-US" sz="1400" dirty="0" smtClean="0">
                <a:sym typeface="Symbol"/>
              </a:rPr>
              <a:t>, define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491045" y="3841303"/>
            <a:ext cx="8424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     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&lt;g&gt;   =     {g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, g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, …, } </a:t>
            </a:r>
            <a:r>
              <a:rPr lang="en-US" sz="1400" dirty="0" smtClean="0">
                <a:sym typeface="Symbol"/>
              </a:rPr>
              <a:t>---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elements generated by different non-negative powers of g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563053" y="4201343"/>
            <a:ext cx="8424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ym typeface="Symbol"/>
              </a:rPr>
              <a:t>The sequence is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finite</a:t>
            </a:r>
            <a:r>
              <a:rPr lang="en-US" sz="1400" dirty="0" smtClean="0">
                <a:sym typeface="Symbol"/>
              </a:rPr>
              <a:t> as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g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m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= 1 and g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0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is also 1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563053" y="4561383"/>
            <a:ext cx="8424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ym typeface="Symbol"/>
              </a:rPr>
              <a:t>Let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 m be the smallest positive integer </a:t>
            </a:r>
            <a:r>
              <a:rPr lang="en-US" sz="1400" dirty="0" smtClean="0">
                <a:sym typeface="Symbol"/>
              </a:rPr>
              <a:t>such that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baseline="30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= 1</a:t>
            </a:r>
            <a:r>
              <a:rPr lang="en-US" sz="1400" dirty="0" smtClean="0">
                <a:sym typeface="Symbol"/>
              </a:rPr>
              <a:t>. Then: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635061" y="4849415"/>
            <a:ext cx="8424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      &lt;g&gt;   =     {g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sz="1400" dirty="0" smtClean="0">
                <a:sym typeface="Symbol"/>
              </a:rPr>
              <a:t>, g</a:t>
            </a:r>
            <a:r>
              <a:rPr lang="en-US" baseline="30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, …, g</a:t>
            </a:r>
            <a:r>
              <a:rPr lang="en-US" baseline="30000" dirty="0" smtClean="0">
                <a:sym typeface="Symbol"/>
              </a:rPr>
              <a:t>i-1</a:t>
            </a:r>
            <a:r>
              <a:rPr lang="en-US" sz="1400" dirty="0" smtClean="0">
                <a:sym typeface="Symbol"/>
              </a:rPr>
              <a:t> } --- as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g</a:t>
            </a:r>
            <a:r>
              <a:rPr lang="en-US" baseline="30000" dirty="0" err="1" smtClean="0">
                <a:solidFill>
                  <a:srgbClr val="0000FF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= 1</a:t>
            </a:r>
            <a:r>
              <a:rPr lang="en-US" sz="1400" dirty="0" smtClean="0">
                <a:sym typeface="Symbol"/>
              </a:rPr>
              <a:t>, after which the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sequence starts repeating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275021" y="5373216"/>
            <a:ext cx="4824536" cy="30777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Proposition: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(&lt;g&gt;, o) is a subgroup of (G, o) </a:t>
            </a:r>
            <a:r>
              <a:rPr lang="en-US" sz="1400" dirty="0" smtClean="0">
                <a:sym typeface="Symbol"/>
              </a:rPr>
              <a:t>of order </a:t>
            </a:r>
            <a:r>
              <a:rPr lang="en-US" sz="1400" dirty="0" err="1" smtClean="0">
                <a:sym typeface="Symbol"/>
              </a:rPr>
              <a:t>i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5805264"/>
            <a:ext cx="6648237" cy="307777"/>
          </a:xfrm>
          <a:prstGeom prst="rect">
            <a:avLst/>
          </a:prstGeom>
          <a:solidFill>
            <a:srgbClr val="D2F5FA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Definition (Order of an element):  Smallest positive integer </a:t>
            </a:r>
            <a:r>
              <a:rPr lang="en-US" sz="1400" dirty="0" err="1" smtClean="0">
                <a:sym typeface="Symbol"/>
              </a:rPr>
              <a:t>i</a:t>
            </a:r>
            <a:r>
              <a:rPr lang="en-US" sz="1400" dirty="0" smtClean="0">
                <a:sym typeface="Symbol"/>
              </a:rPr>
              <a:t> 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such that </a:t>
            </a:r>
            <a:r>
              <a:rPr lang="en-US" sz="1400" dirty="0" err="1">
                <a:solidFill>
                  <a:srgbClr val="FF0000"/>
                </a:solidFill>
                <a:sym typeface="Symbol"/>
              </a:rPr>
              <a:t>g</a:t>
            </a:r>
            <a:r>
              <a:rPr lang="en-US" sz="1400" baseline="30000" dirty="0" err="1">
                <a:solidFill>
                  <a:srgbClr val="FF0000"/>
                </a:solidFill>
                <a:sym typeface="Symbol"/>
              </a:rPr>
              <a:t>i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 = 1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51520" y="6237312"/>
            <a:ext cx="8568952" cy="523220"/>
          </a:xfrm>
          <a:prstGeom prst="rect">
            <a:avLst/>
          </a:prstGeom>
          <a:solidFill>
            <a:srgbClr val="D2F5F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Definition (Generator):  If g has order m, then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&lt;g&gt; = G </a:t>
            </a:r>
            <a:r>
              <a:rPr lang="en-US" sz="1400" dirty="0" smtClean="0">
                <a:sym typeface="Symbol"/>
              </a:rPr>
              <a:t>--- then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g is called a generator of G </a:t>
            </a:r>
            <a:r>
              <a:rPr lang="en-US" sz="1400" dirty="0" smtClean="0">
                <a:sym typeface="Symbol"/>
              </a:rPr>
              <a:t>and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G is called a cyclic group</a:t>
            </a:r>
            <a:r>
              <a:rPr lang="en-US" sz="1400" dirty="0" smtClean="0">
                <a:sym typeface="Symbol"/>
              </a:rPr>
              <a:t> generated by g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 animBg="1"/>
      <p:bldP spid="100" grpId="0"/>
      <p:bldP spid="101" grpId="0"/>
      <p:bldP spid="102" grpId="0"/>
      <p:bldP spid="112" grpId="0"/>
      <p:bldP spid="113" grpId="0"/>
      <p:bldP spid="114" grpId="0"/>
      <p:bldP spid="115" grpId="0"/>
      <p:bldP spid="116" grpId="0"/>
      <p:bldP spid="118" grpId="0" animBg="1"/>
      <p:bldP spid="4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24544" y="-27384"/>
            <a:ext cx="9865096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900" kern="0" dirty="0" smtClean="0">
                <a:solidFill>
                  <a:srgbClr val="009900"/>
                </a:solidFill>
                <a:ea typeface="+mj-ea"/>
                <a:cs typeface="+mj-cs"/>
              </a:rPr>
              <a:t>Examples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07504" y="744959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Consider (      , * mod 7) --- it is a group with respect to multiplication modulo 7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251520" y="7565974"/>
            <a:ext cx="8424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Ex: Consider the group (       ,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* mod 8</a:t>
            </a:r>
            <a:r>
              <a:rPr lang="en-US" sz="1400" dirty="0" smtClean="0">
                <a:sym typeface="Symbol"/>
              </a:rPr>
              <a:t>) ---         = {1, 3, 5, 7}  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539552" y="8017767"/>
            <a:ext cx="8424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Ex: Consider the group (       ,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* mod 8</a:t>
            </a:r>
            <a:r>
              <a:rPr lang="en-US" sz="1400" dirty="0" smtClean="0">
                <a:sym typeface="Symbol"/>
              </a:rPr>
              <a:t>) ---         = {1, 3, 5, 7}  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31640" y="620688"/>
            <a:ext cx="423664" cy="523801"/>
            <a:chOff x="4499992" y="3553271"/>
            <a:chExt cx="423664" cy="52380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4572000" y="3830851"/>
              <a:ext cx="3516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000" dirty="0" smtClean="0">
                  <a:solidFill>
                    <a:srgbClr val="5E1EFE"/>
                  </a:solidFill>
                  <a:sym typeface="Symbol"/>
                </a:rPr>
                <a:t>7</a:t>
              </a:r>
              <a:endParaRPr lang="en-US" sz="10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39552" y="1196753"/>
            <a:ext cx="2952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Does 2 belong to the group ?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428256" y="1196752"/>
            <a:ext cx="4456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--- Yes, as </a:t>
            </a:r>
            <a:r>
              <a:rPr lang="en-US" sz="1400" dirty="0" err="1" smtClean="0">
                <a:sym typeface="Symbol"/>
              </a:rPr>
              <a:t>gcd</a:t>
            </a:r>
            <a:r>
              <a:rPr lang="en-US" sz="1400" dirty="0" smtClean="0">
                <a:sym typeface="Symbol"/>
              </a:rPr>
              <a:t>(2, 7) = 1;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2 is relatively prime to 7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39552" y="1628801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What is &lt;2&gt; ?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051720" y="1628800"/>
            <a:ext cx="4672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---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&lt;2&gt; = {2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mod 7, 2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mod 7, 2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mod 7} = {1, 2, 4}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39552" y="2060848"/>
            <a:ext cx="7848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Is (&lt;2&gt;, * mod 7) a subgroup of (      , * mod 7)  ?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572272" y="1969095"/>
            <a:ext cx="423664" cy="523801"/>
            <a:chOff x="4499992" y="3553271"/>
            <a:chExt cx="423664" cy="523801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4572000" y="3830851"/>
              <a:ext cx="3516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000" dirty="0" smtClean="0">
                  <a:solidFill>
                    <a:srgbClr val="5E1EFE"/>
                  </a:solidFill>
                  <a:sym typeface="Symbol"/>
                </a:rPr>
                <a:t>7</a:t>
              </a:r>
              <a:endParaRPr lang="en-US" sz="10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699792" y="2564904"/>
            <a:ext cx="2232248" cy="1656184"/>
            <a:chOff x="2699792" y="2564904"/>
            <a:chExt cx="2232248" cy="1656184"/>
          </a:xfrm>
        </p:grpSpPr>
        <p:grpSp>
          <p:nvGrpSpPr>
            <p:cNvPr id="45" name="Group 44"/>
            <p:cNvGrpSpPr/>
            <p:nvPr/>
          </p:nvGrpSpPr>
          <p:grpSpPr>
            <a:xfrm>
              <a:off x="2987824" y="2852936"/>
              <a:ext cx="1944216" cy="1368152"/>
              <a:chOff x="2483768" y="2852936"/>
              <a:chExt cx="1944216" cy="1368152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483768" y="2852936"/>
                <a:ext cx="1944216" cy="13681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3131840" y="2852936"/>
                <a:ext cx="0" cy="136815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779912" y="2852936"/>
                <a:ext cx="0" cy="136815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483768" y="3356992"/>
                <a:ext cx="19442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483768" y="3789040"/>
                <a:ext cx="19442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>
              <a:off x="2699792" y="2564904"/>
              <a:ext cx="288032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2627784" y="2483604"/>
            <a:ext cx="2232248" cy="1674768"/>
            <a:chOff x="2627784" y="2483604"/>
            <a:chExt cx="2232248" cy="1674768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3212232" y="2492896"/>
              <a:ext cx="351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1</a:t>
              </a:r>
              <a:endParaRPr lang="en-US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3860304" y="2483604"/>
              <a:ext cx="351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2</a:t>
              </a:r>
              <a:endParaRPr lang="en-US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4508376" y="2545159"/>
              <a:ext cx="351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4</a:t>
              </a:r>
              <a:endParaRPr lang="en-US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636168" y="2915652"/>
              <a:ext cx="351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1</a:t>
              </a:r>
              <a:endParaRPr lang="en-US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2627784" y="3356992"/>
              <a:ext cx="351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2</a:t>
              </a:r>
              <a:endParaRPr lang="en-US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2627784" y="3789040"/>
              <a:ext cx="351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4</a:t>
              </a:r>
              <a:endParaRPr lang="en-US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131840" y="2915652"/>
            <a:ext cx="351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 smtClean="0">
                <a:sym typeface="Symbol"/>
              </a:rPr>
              <a:t>1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3779912" y="2915652"/>
            <a:ext cx="351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 smtClean="0">
                <a:sym typeface="Symbol"/>
              </a:rPr>
              <a:t>2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4436368" y="2915652"/>
            <a:ext cx="351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 smtClean="0">
                <a:sym typeface="Symbol"/>
              </a:rPr>
              <a:t>4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131840" y="3356992"/>
            <a:ext cx="351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 smtClean="0">
                <a:sym typeface="Symbol"/>
              </a:rPr>
              <a:t>2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3779912" y="3356992"/>
            <a:ext cx="351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 smtClean="0">
                <a:sym typeface="Symbol"/>
              </a:rPr>
              <a:t>4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436368" y="3356992"/>
            <a:ext cx="351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 smtClean="0">
                <a:sym typeface="Symbol"/>
              </a:rPr>
              <a:t>1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131840" y="3779748"/>
            <a:ext cx="351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 smtClean="0">
                <a:sym typeface="Symbol"/>
              </a:rPr>
              <a:t>4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779912" y="3789040"/>
            <a:ext cx="351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 smtClean="0">
                <a:sym typeface="Symbol"/>
              </a:rPr>
              <a:t>1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4436368" y="3789040"/>
            <a:ext cx="351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 smtClean="0">
                <a:sym typeface="Symbol"/>
              </a:rPr>
              <a:t>2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5364088" y="2708920"/>
            <a:ext cx="12157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dirty="0" smtClean="0">
                <a:sym typeface="Symbol"/>
              </a:rPr>
              <a:t>Closure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6812632" y="2708921"/>
            <a:ext cx="2007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dirty="0" err="1" smtClean="0">
                <a:sym typeface="Symbol"/>
              </a:rPr>
              <a:t>Associativity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5364088" y="3140968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dirty="0" smtClean="0">
                <a:sym typeface="Symbol"/>
              </a:rPr>
              <a:t>Identity --- 1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5364088" y="3573016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dirty="0" smtClean="0">
                <a:sym typeface="Symbol"/>
              </a:rPr>
              <a:t>Inverse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5660504" y="3933056"/>
            <a:ext cx="3159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1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sz="1400" dirty="0" smtClean="0">
                <a:sym typeface="Symbol"/>
              </a:rPr>
              <a:t> = 1,  2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sz="1400" dirty="0" smtClean="0">
                <a:sym typeface="Symbol"/>
              </a:rPr>
              <a:t> = 4, 4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sz="1400" dirty="0" smtClean="0">
                <a:sym typeface="Symbol"/>
              </a:rPr>
              <a:t> = 2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611560" y="4581128"/>
            <a:ext cx="2952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Does 3 belong to the group ?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3491880" y="4581128"/>
            <a:ext cx="4456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--- Yes, as </a:t>
            </a:r>
            <a:r>
              <a:rPr lang="en-US" sz="1400" dirty="0" err="1" smtClean="0">
                <a:sym typeface="Symbol"/>
              </a:rPr>
              <a:t>gcd</a:t>
            </a:r>
            <a:r>
              <a:rPr lang="en-US" sz="1400" dirty="0" smtClean="0">
                <a:sym typeface="Symbol"/>
              </a:rPr>
              <a:t>(3, 7) = 1;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3 is relatively prime to 7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611560" y="5013177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What is &lt;3&gt; ?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123728" y="5013176"/>
            <a:ext cx="7020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---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&lt;3&gt; = {3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0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mod 7, 3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mod 7, 3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mod 7, 3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3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mod 7, 3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4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mod 7, 3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5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mod 7, 3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6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mod 7 }    	= {1, 3, 2, 6, 4, 5} </a:t>
            </a:r>
            <a:r>
              <a:rPr lang="en-US" sz="1400" dirty="0" smtClean="0">
                <a:sym typeface="Symbol"/>
              </a:rPr>
              <a:t>= the original group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611560" y="5785519"/>
            <a:ext cx="4968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2 does not “generate” the entire group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4211960" y="5661248"/>
            <a:ext cx="423664" cy="523801"/>
            <a:chOff x="4499992" y="3553271"/>
            <a:chExt cx="423664" cy="523801"/>
          </a:xfrm>
        </p:grpSpPr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4572000" y="3830851"/>
              <a:ext cx="3516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000" dirty="0" smtClean="0">
                  <a:solidFill>
                    <a:srgbClr val="5E1EFE"/>
                  </a:solidFill>
                  <a:sym typeface="Symbol"/>
                </a:rPr>
                <a:t>7</a:t>
              </a:r>
              <a:endParaRPr lang="en-US" sz="10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11560" y="6237312"/>
            <a:ext cx="82809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3 “generates” the entire group         ---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3 is a generator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644280" y="6093296"/>
            <a:ext cx="423664" cy="523801"/>
            <a:chOff x="4499992" y="3553271"/>
            <a:chExt cx="423664" cy="523801"/>
          </a:xfrm>
        </p:grpSpPr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4572000" y="3830851"/>
              <a:ext cx="3516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000" dirty="0" smtClean="0">
                  <a:solidFill>
                    <a:srgbClr val="5E1EFE"/>
                  </a:solidFill>
                  <a:sym typeface="Symbol"/>
                </a:rPr>
                <a:t>7</a:t>
              </a:r>
              <a:endParaRPr lang="en-US" sz="10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92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07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3" grpId="0"/>
      <p:bldP spid="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24544" y="-27384"/>
            <a:ext cx="9865096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900" kern="0" dirty="0" smtClean="0">
                <a:solidFill>
                  <a:srgbClr val="009900"/>
                </a:solidFill>
                <a:ea typeface="+mj-ea"/>
                <a:cs typeface="+mj-cs"/>
              </a:rPr>
              <a:t>Important Finite Cyclic Groups 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" name="Group 2"/>
          <p:cNvGrpSpPr/>
          <p:nvPr/>
        </p:nvGrpSpPr>
        <p:grpSpPr>
          <a:xfrm>
            <a:off x="467544" y="980728"/>
            <a:ext cx="8496944" cy="523801"/>
            <a:chOff x="467544" y="980728"/>
            <a:chExt cx="8496944" cy="523801"/>
          </a:xfrm>
        </p:grpSpPr>
        <p:sp>
          <p:nvSpPr>
            <p:cNvPr id="4" name="Rectangle 3"/>
            <p:cNvSpPr/>
            <p:nvPr/>
          </p:nvSpPr>
          <p:spPr>
            <a:xfrm>
              <a:off x="467544" y="980728"/>
              <a:ext cx="8496944" cy="50405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 Box 7"/>
            <p:cNvSpPr txBox="1">
              <a:spLocks noChangeArrowheads="1"/>
            </p:cNvSpPr>
            <p:nvPr/>
          </p:nvSpPr>
          <p:spPr bwMode="auto">
            <a:xfrm>
              <a:off x="539552" y="1104999"/>
              <a:ext cx="83529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Theorem: The group (       , * mod p) is a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cyclic group of order p – 1.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2483768" y="980728"/>
              <a:ext cx="423664" cy="523801"/>
              <a:chOff x="4499992" y="3553271"/>
              <a:chExt cx="423664" cy="523801"/>
            </a:xfrm>
          </p:grpSpPr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99992" y="3625278"/>
                <a:ext cx="192879" cy="360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" name="Text Box 7"/>
              <p:cNvSpPr txBox="1">
                <a:spLocks noChangeArrowheads="1"/>
              </p:cNvSpPr>
              <p:nvPr/>
            </p:nvSpPr>
            <p:spPr bwMode="auto">
              <a:xfrm>
                <a:off x="4572000" y="3769295"/>
                <a:ext cx="3516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p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  <p:sp>
            <p:nvSpPr>
              <p:cNvPr id="103" name="Text Box 7"/>
              <p:cNvSpPr txBox="1">
                <a:spLocks noChangeArrowheads="1"/>
              </p:cNvSpPr>
              <p:nvPr/>
            </p:nvSpPr>
            <p:spPr bwMode="auto">
              <a:xfrm>
                <a:off x="4572000" y="3553271"/>
                <a:ext cx="3516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*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</p:grpSp>
      </p:grp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971600" y="1504529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Every element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need not be </a:t>
            </a:r>
            <a:r>
              <a:rPr lang="en-US" sz="1400" dirty="0" smtClean="0">
                <a:sym typeface="Symbol"/>
              </a:rPr>
              <a:t>a generator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971600" y="1884314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Ex:  (        ,  * mod 7) is a cyclic group with generator 3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844080" y="1772816"/>
            <a:ext cx="423664" cy="523801"/>
            <a:chOff x="4499992" y="3553271"/>
            <a:chExt cx="423664" cy="523801"/>
          </a:xfrm>
        </p:grpSpPr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" name="Text Box 7"/>
            <p:cNvSpPr txBox="1">
              <a:spLocks noChangeArrowheads="1"/>
            </p:cNvSpPr>
            <p:nvPr/>
          </p:nvSpPr>
          <p:spPr bwMode="auto">
            <a:xfrm>
              <a:off x="4572000" y="3769295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7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114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331640" y="2296617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400" dirty="0" smtClean="0">
                <a:sym typeface="Symbol"/>
              </a:rPr>
              <a:t>Element 2 is not a generator for this group --- &lt;2&gt; = {1, 2, 4}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8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23528" y="1700808"/>
            <a:ext cx="8496944" cy="16561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6" name="Rectangle 45"/>
          <p:cNvSpPr/>
          <p:nvPr/>
        </p:nvSpPr>
        <p:spPr>
          <a:xfrm>
            <a:off x="323528" y="5589240"/>
            <a:ext cx="8424936" cy="7200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528" y="4149079"/>
            <a:ext cx="8424936" cy="7200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23528" y="1268760"/>
            <a:ext cx="8424936" cy="36004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24544" y="-27384"/>
            <a:ext cx="9865096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900" kern="0" dirty="0" smtClean="0">
                <a:solidFill>
                  <a:srgbClr val="009900"/>
                </a:solidFill>
                <a:ea typeface="+mj-ea"/>
                <a:cs typeface="+mj-cs"/>
              </a:rPr>
              <a:t>Useful Propositions on Order of a Group Element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07504" y="705468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Let (G, o) be a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group of order m </a:t>
            </a:r>
            <a:r>
              <a:rPr lang="en-US" sz="1400" dirty="0" smtClean="0">
                <a:sym typeface="Symbol"/>
              </a:rPr>
              <a:t>and let g  G such that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g has order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(1  </a:t>
            </a:r>
            <a:r>
              <a:rPr lang="en-US" sz="1400" dirty="0" err="1" smtClean="0">
                <a:sym typeface="Symbol"/>
              </a:rPr>
              <a:t>i</a:t>
            </a:r>
            <a:r>
              <a:rPr lang="en-US" sz="1400" dirty="0" smtClean="0">
                <a:sym typeface="Symbol"/>
              </a:rPr>
              <a:t>  m) ---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i</a:t>
            </a:r>
            <a:r>
              <a:rPr lang="en-US" sz="1400" dirty="0" smtClean="0">
                <a:sym typeface="Symbol"/>
              </a:rPr>
              <a:t> = e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pic>
        <p:nvPicPr>
          <p:cNvPr id="151" name="Picture 150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297813"/>
            <a:ext cx="2152650" cy="2124075"/>
          </a:xfrm>
          <a:prstGeom prst="rect">
            <a:avLst/>
          </a:prstGeom>
        </p:spPr>
      </p:pic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539552" y="1268760"/>
            <a:ext cx="8208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Proposition</a:t>
            </a:r>
            <a:r>
              <a:rPr lang="en-US" sz="1400" dirty="0" smtClean="0">
                <a:sym typeface="Symbol"/>
              </a:rPr>
              <a:t>: For any integer x, we have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g</a:t>
            </a:r>
            <a:r>
              <a:rPr lang="en-US" baseline="30000" dirty="0" err="1" smtClean="0">
                <a:solidFill>
                  <a:srgbClr val="0000FF"/>
                </a:solidFill>
                <a:sym typeface="Symbol"/>
              </a:rPr>
              <a:t>x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= g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[x mod </a:t>
            </a:r>
            <a:r>
              <a:rPr lang="en-US" sz="2000" baseline="30000" dirty="0" err="1" smtClean="0">
                <a:solidFill>
                  <a:srgbClr val="0000FF"/>
                </a:solidFill>
                <a:sym typeface="Symbol"/>
              </a:rPr>
              <a:t>i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]</a:t>
            </a:r>
            <a:endParaRPr lang="en-US" sz="2000" baseline="30000" dirty="0" smtClean="0">
              <a:solidFill>
                <a:srgbClr val="0000FF"/>
              </a:solidFill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1979712" y="2041103"/>
            <a:ext cx="54726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 =  (g o g … o g) o (g o g o … o g) o … o (g o g o … o g)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716016" y="1916832"/>
            <a:ext cx="165618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483768" y="1916832"/>
            <a:ext cx="108012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3788296" y="1700808"/>
            <a:ext cx="855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x times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sp>
        <p:nvSpPr>
          <p:cNvPr id="60" name="Right Brace 59"/>
          <p:cNvSpPr/>
          <p:nvPr/>
        </p:nvSpPr>
        <p:spPr>
          <a:xfrm rot="5400000">
            <a:off x="2771800" y="2348880"/>
            <a:ext cx="406896" cy="8892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Right Brace 60"/>
          <p:cNvSpPr/>
          <p:nvPr/>
        </p:nvSpPr>
        <p:spPr>
          <a:xfrm rot="5400000">
            <a:off x="3949080" y="2323728"/>
            <a:ext cx="406896" cy="8892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2627784" y="2348880"/>
            <a:ext cx="855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i times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3779912" y="2348880"/>
            <a:ext cx="855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i times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5148064" y="2348880"/>
            <a:ext cx="17198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x mod </a:t>
            </a:r>
            <a:r>
              <a:rPr lang="en-US" sz="1400" dirty="0" err="1" smtClean="0">
                <a:sym typeface="Symbol"/>
              </a:rPr>
              <a:t>i</a:t>
            </a:r>
            <a:r>
              <a:rPr lang="en-US" sz="1400" dirty="0" smtClean="0">
                <a:sym typeface="Symbol"/>
              </a:rPr>
              <a:t> times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sp>
        <p:nvSpPr>
          <p:cNvPr id="65" name="Right Brace 64"/>
          <p:cNvSpPr/>
          <p:nvPr/>
        </p:nvSpPr>
        <p:spPr>
          <a:xfrm rot="5400000">
            <a:off x="5580112" y="2348880"/>
            <a:ext cx="406896" cy="8892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2852192" y="2996952"/>
            <a:ext cx="279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e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995936" y="2977207"/>
            <a:ext cx="279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e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5300464" y="2996952"/>
            <a:ext cx="9997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g</a:t>
            </a:r>
            <a:r>
              <a:rPr lang="en-US" sz="2000" baseline="30000" dirty="0" smtClean="0">
                <a:sym typeface="Symbol"/>
              </a:rPr>
              <a:t>[x mod </a:t>
            </a:r>
            <a:r>
              <a:rPr lang="en-US" sz="2000" baseline="30000" dirty="0" err="1" smtClean="0">
                <a:sym typeface="Symbol"/>
              </a:rPr>
              <a:t>i</a:t>
            </a:r>
            <a:r>
              <a:rPr lang="en-US" sz="2000" baseline="30000" dirty="0" smtClean="0">
                <a:sym typeface="Symbol"/>
              </a:rPr>
              <a:t>]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419872" y="2977207"/>
            <a:ext cx="279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o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4436368" y="2977207"/>
            <a:ext cx="279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o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5004048" y="2977207"/>
            <a:ext cx="279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o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716016" y="2924944"/>
            <a:ext cx="415280" cy="3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 smtClean="0">
                <a:sym typeface="Symbol"/>
              </a:rPr>
              <a:t>…</a:t>
            </a:r>
            <a:endParaRPr lang="en-US" baseline="30000" dirty="0" smtClean="0">
              <a:solidFill>
                <a:srgbClr val="FF0000"/>
              </a:solidFill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6300192" y="2977207"/>
            <a:ext cx="2143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= g</a:t>
            </a:r>
            <a:r>
              <a:rPr lang="en-US" sz="2000" baseline="30000" dirty="0" smtClean="0">
                <a:sym typeface="Symbol"/>
              </a:rPr>
              <a:t>[x mod </a:t>
            </a:r>
            <a:r>
              <a:rPr lang="en-US" sz="2000" baseline="30000" dirty="0" err="1" smtClean="0">
                <a:sym typeface="Symbol"/>
              </a:rPr>
              <a:t>i</a:t>
            </a:r>
            <a:r>
              <a:rPr lang="en-US" sz="2000" baseline="30000" dirty="0" smtClean="0">
                <a:sym typeface="Symbol"/>
              </a:rPr>
              <a:t>]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4716016" y="2492896"/>
            <a:ext cx="415280" cy="3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 smtClean="0">
                <a:sym typeface="Symbol"/>
              </a:rPr>
              <a:t>…</a:t>
            </a:r>
            <a:endParaRPr lang="en-US" baseline="30000" dirty="0" smtClean="0">
              <a:solidFill>
                <a:srgbClr val="FF0000"/>
              </a:solidFill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23528" y="3717032"/>
            <a:ext cx="8424936" cy="30777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Proposition</a:t>
            </a:r>
            <a:r>
              <a:rPr lang="en-US" sz="1400" dirty="0" smtClean="0">
                <a:sym typeface="Symbol"/>
              </a:rPr>
              <a:t>: For any integer x, y, we have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g</a:t>
            </a:r>
            <a:r>
              <a:rPr lang="en-US" baseline="30000" dirty="0" err="1" smtClean="0">
                <a:solidFill>
                  <a:srgbClr val="0000FF"/>
                </a:solidFill>
                <a:sym typeface="Symbol"/>
              </a:rPr>
              <a:t>x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=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g</a:t>
            </a:r>
            <a:r>
              <a:rPr lang="en-US" baseline="30000" dirty="0" err="1" smtClean="0">
                <a:solidFill>
                  <a:srgbClr val="0000FF"/>
                </a:solidFill>
                <a:sym typeface="Symbol"/>
              </a:rPr>
              <a:t>y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if and only if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x = y mod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; </a:t>
            </a:r>
            <a:r>
              <a:rPr lang="en-US" sz="1400" dirty="0" smtClean="0">
                <a:sym typeface="Symbol"/>
              </a:rPr>
              <a:t>i.e. [x mod </a:t>
            </a:r>
            <a:r>
              <a:rPr lang="en-US" sz="1400" dirty="0" err="1" smtClean="0">
                <a:sym typeface="Symbol"/>
              </a:rPr>
              <a:t>i</a:t>
            </a:r>
            <a:r>
              <a:rPr lang="en-US" sz="1400" dirty="0" smtClean="0">
                <a:sym typeface="Symbol"/>
              </a:rPr>
              <a:t>] = [y mod </a:t>
            </a:r>
            <a:r>
              <a:rPr lang="en-US" sz="1400" dirty="0" err="1" smtClean="0">
                <a:sym typeface="Symbol"/>
              </a:rPr>
              <a:t>i</a:t>
            </a:r>
            <a:r>
              <a:rPr lang="en-US" sz="1400" dirty="0" smtClean="0">
                <a:sym typeface="Symbol"/>
              </a:rPr>
              <a:t>] </a:t>
            </a:r>
            <a:endParaRPr lang="en-US" sz="2000" baseline="30000" dirty="0" smtClean="0"/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251520" y="4149079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Proof: If [x mod </a:t>
            </a:r>
            <a:r>
              <a:rPr lang="en-US" sz="1400" dirty="0" err="1" smtClean="0">
                <a:sym typeface="Symbol"/>
              </a:rPr>
              <a:t>i</a:t>
            </a:r>
            <a:r>
              <a:rPr lang="en-US" sz="1400" dirty="0" smtClean="0">
                <a:sym typeface="Symbol"/>
              </a:rPr>
              <a:t>] = [y mod </a:t>
            </a:r>
            <a:r>
              <a:rPr lang="en-US" sz="1400" dirty="0" err="1" smtClean="0">
                <a:sym typeface="Symbol"/>
              </a:rPr>
              <a:t>i</a:t>
            </a:r>
            <a:r>
              <a:rPr lang="en-US" sz="1400" dirty="0" smtClean="0">
                <a:sym typeface="Symbol"/>
              </a:rPr>
              <a:t>], then from the previous claim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 =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y</a:t>
            </a:r>
            <a:endParaRPr lang="en-US" baseline="30000" dirty="0" smtClean="0"/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827584" y="4509119"/>
            <a:ext cx="885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If </a:t>
            </a:r>
            <a:r>
              <a:rPr lang="en-US" sz="1600" dirty="0" err="1" smtClean="0">
                <a:sym typeface="Symbol"/>
              </a:rPr>
              <a:t>g</a:t>
            </a:r>
            <a:r>
              <a:rPr lang="en-US" sz="1600" baseline="30000" dirty="0" err="1" smtClean="0">
                <a:sym typeface="Symbol"/>
              </a:rPr>
              <a:t>x</a:t>
            </a:r>
            <a:r>
              <a:rPr lang="en-US" sz="1600" dirty="0" smtClean="0">
                <a:sym typeface="Symbol"/>
              </a:rPr>
              <a:t> = </a:t>
            </a:r>
            <a:r>
              <a:rPr lang="en-US" sz="1600" dirty="0" err="1" smtClean="0">
                <a:sym typeface="Symbol"/>
              </a:rPr>
              <a:t>g</a:t>
            </a:r>
            <a:r>
              <a:rPr lang="en-US" sz="1600" baseline="30000" dirty="0" err="1" smtClean="0">
                <a:sym typeface="Symbol"/>
              </a:rPr>
              <a:t>y</a:t>
            </a:r>
            <a:r>
              <a:rPr lang="en-US" sz="1600" dirty="0" smtClean="0">
                <a:sym typeface="Symbol"/>
              </a:rPr>
              <a:t> -&gt; </a:t>
            </a:r>
            <a:r>
              <a:rPr lang="en-US" sz="1600" dirty="0" err="1" smtClean="0">
                <a:sym typeface="Symbol"/>
              </a:rPr>
              <a:t>g</a:t>
            </a:r>
            <a:r>
              <a:rPr lang="en-US" sz="1600" baseline="30000" dirty="0" err="1" smtClean="0">
                <a:sym typeface="Symbol"/>
              </a:rPr>
              <a:t>x</a:t>
            </a:r>
            <a:r>
              <a:rPr lang="en-US" sz="1600" baseline="30000" dirty="0" smtClean="0">
                <a:sym typeface="Symbol"/>
              </a:rPr>
              <a:t>-y </a:t>
            </a:r>
            <a:r>
              <a:rPr lang="en-US" sz="1600" dirty="0" smtClean="0">
                <a:sym typeface="Symbol"/>
              </a:rPr>
              <a:t>= </a:t>
            </a:r>
            <a:r>
              <a:rPr lang="en-US" sz="1600" dirty="0" err="1" smtClean="0">
                <a:sym typeface="Symbol"/>
              </a:rPr>
              <a:t>g</a:t>
            </a:r>
            <a:r>
              <a:rPr lang="en-US" sz="1600" baseline="30000" dirty="0" err="1" smtClean="0">
                <a:sym typeface="Symbol"/>
              </a:rPr>
              <a:t>x</a:t>
            </a:r>
            <a:r>
              <a:rPr lang="en-US" sz="1600" baseline="30000" dirty="0" smtClean="0">
                <a:sym typeface="Symbol"/>
              </a:rPr>
              <a:t>-y mod </a:t>
            </a:r>
            <a:r>
              <a:rPr lang="en-US" sz="1600" baseline="30000" dirty="0" err="1" smtClean="0">
                <a:sym typeface="Symbol"/>
              </a:rPr>
              <a:t>i</a:t>
            </a:r>
            <a:r>
              <a:rPr lang="en-US" sz="1600" dirty="0" smtClean="0">
                <a:sym typeface="Symbol"/>
              </a:rPr>
              <a:t>  = 1  -&gt; x </a:t>
            </a:r>
            <a:r>
              <a:rPr lang="en-US" sz="1600" dirty="0">
                <a:sym typeface="Symbol"/>
              </a:rPr>
              <a:t>-</a:t>
            </a:r>
            <a:r>
              <a:rPr lang="en-US" sz="1600" dirty="0" smtClean="0">
                <a:sym typeface="Symbol"/>
              </a:rPr>
              <a:t> y mod </a:t>
            </a:r>
            <a:r>
              <a:rPr lang="en-US" sz="1600" dirty="0" err="1">
                <a:sym typeface="Symbol"/>
              </a:rPr>
              <a:t>i</a:t>
            </a:r>
            <a:r>
              <a:rPr lang="en-US" sz="1600" dirty="0" smtClean="0">
                <a:sym typeface="Symbol"/>
              </a:rPr>
              <a:t> =0</a:t>
            </a:r>
            <a:endParaRPr lang="en-US" sz="1600" baseline="30000" dirty="0" smtClean="0"/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23528" y="5157193"/>
            <a:ext cx="5904656" cy="30777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Proposition</a:t>
            </a:r>
            <a:r>
              <a:rPr lang="en-US" sz="1400" dirty="0" smtClean="0">
                <a:sym typeface="Symbol"/>
              </a:rPr>
              <a:t>: The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order of g divides the order of G </a:t>
            </a:r>
            <a:r>
              <a:rPr lang="en-US" sz="1400" dirty="0" smtClean="0">
                <a:sym typeface="Symbol"/>
              </a:rPr>
              <a:t>--- </a:t>
            </a:r>
            <a:r>
              <a:rPr lang="en-US" sz="1400" dirty="0" err="1" smtClean="0">
                <a:sym typeface="Symbol"/>
              </a:rPr>
              <a:t>i</a:t>
            </a:r>
            <a:r>
              <a:rPr lang="en-US" sz="1400" dirty="0" smtClean="0">
                <a:sym typeface="Symbol"/>
              </a:rPr>
              <a:t> divides m</a:t>
            </a:r>
            <a:endParaRPr lang="en-US" sz="2000" baseline="30000" dirty="0" smtClean="0"/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395536" y="5569495"/>
            <a:ext cx="3456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Proof: Element g has order </a:t>
            </a:r>
            <a:r>
              <a:rPr lang="en-US" sz="1400" dirty="0" err="1" smtClean="0">
                <a:sym typeface="Symbol"/>
              </a:rPr>
              <a:t>i</a:t>
            </a:r>
            <a:r>
              <a:rPr lang="en-US" sz="1400" dirty="0" smtClean="0">
                <a:sym typeface="Symbol"/>
              </a:rPr>
              <a:t> 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baseline="30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= e</a:t>
            </a:r>
            <a:endParaRPr lang="en-US" baseline="30000" dirty="0" smtClean="0">
              <a:solidFill>
                <a:srgbClr val="FF0000"/>
              </a:solidFill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3923928" y="5569495"/>
            <a:ext cx="3024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For any g, we have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m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= e</a:t>
            </a:r>
            <a:endParaRPr lang="en-US" baseline="30000" dirty="0" smtClean="0">
              <a:solidFill>
                <a:srgbClr val="FF0000"/>
              </a:solidFill>
            </a:endParaRP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827584" y="5949280"/>
            <a:ext cx="7920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So g</a:t>
            </a:r>
            <a:r>
              <a:rPr lang="en-US" baseline="30000" dirty="0" smtClean="0">
                <a:sym typeface="Symbol"/>
              </a:rPr>
              <a:t>m</a:t>
            </a:r>
            <a:r>
              <a:rPr lang="en-US" sz="1400" dirty="0" smtClean="0">
                <a:sym typeface="Symbol"/>
              </a:rPr>
              <a:t> =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i</a:t>
            </a:r>
            <a:r>
              <a:rPr lang="en-US" sz="1400" dirty="0" smtClean="0">
                <a:sym typeface="Symbol"/>
              </a:rPr>
              <a:t>  [m mod </a:t>
            </a:r>
            <a:r>
              <a:rPr lang="en-US" sz="1400" dirty="0" err="1" smtClean="0">
                <a:sym typeface="Symbol"/>
              </a:rPr>
              <a:t>i</a:t>
            </a:r>
            <a:r>
              <a:rPr lang="en-US" sz="1400" dirty="0" smtClean="0">
                <a:sym typeface="Symbol"/>
              </a:rPr>
              <a:t>] = [</a:t>
            </a:r>
            <a:r>
              <a:rPr lang="en-US" sz="1400" dirty="0" err="1" smtClean="0">
                <a:sym typeface="Symbol"/>
              </a:rPr>
              <a:t>i</a:t>
            </a:r>
            <a:r>
              <a:rPr lang="en-US" sz="1400" dirty="0" smtClean="0">
                <a:sym typeface="Symbol"/>
              </a:rPr>
              <a:t> mod </a:t>
            </a:r>
            <a:r>
              <a:rPr lang="en-US" sz="1400" dirty="0" err="1" smtClean="0">
                <a:sym typeface="Symbol"/>
              </a:rPr>
              <a:t>i</a:t>
            </a:r>
            <a:r>
              <a:rPr lang="en-US" sz="1400" dirty="0" smtClean="0">
                <a:sym typeface="Symbol"/>
              </a:rPr>
              <a:t>]  [m mod </a:t>
            </a:r>
            <a:r>
              <a:rPr lang="en-US" sz="1400" dirty="0" err="1" smtClean="0">
                <a:sym typeface="Symbol"/>
              </a:rPr>
              <a:t>i</a:t>
            </a:r>
            <a:r>
              <a:rPr lang="en-US" sz="1400" dirty="0" smtClean="0">
                <a:sym typeface="Symbol"/>
              </a:rPr>
              <a:t>] = 0</a:t>
            </a:r>
            <a:endParaRPr lang="en-US" baseline="30000" dirty="0" smtClean="0"/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395536" y="6433591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The last claim has several interesting implications</a:t>
            </a:r>
            <a:endParaRPr lang="en-US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70107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" grpId="0" animBg="1"/>
      <p:bldP spid="52" grpId="0"/>
      <p:bldP spid="57" grpId="0"/>
      <p:bldP spid="60" grpId="0" animBg="1"/>
      <p:bldP spid="61" grpId="0" animBg="1"/>
      <p:bldP spid="62" grpId="0"/>
      <p:bldP spid="63" grpId="0"/>
      <p:bldP spid="64" grpId="0"/>
      <p:bldP spid="65" grpId="0" animBg="1"/>
      <p:bldP spid="67" grpId="0"/>
      <p:bldP spid="68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80" grpId="0"/>
      <p:bldP spid="83" grpId="0"/>
      <p:bldP spid="84" grpId="0" animBg="1"/>
      <p:bldP spid="85" grpId="0"/>
      <p:bldP spid="86" grpId="0"/>
      <p:bldP spid="87" grpId="0"/>
      <p:bldP spid="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24544" y="-27384"/>
            <a:ext cx="9865096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900" kern="0" dirty="0" smtClean="0">
                <a:solidFill>
                  <a:srgbClr val="009900"/>
                </a:solidFill>
                <a:ea typeface="+mj-ea"/>
                <a:cs typeface="+mj-cs"/>
              </a:rPr>
              <a:t>Finite Cyclic Groups of Prime Order 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251520" y="980728"/>
            <a:ext cx="8640960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Corollary: If (G, o) is a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group of prime order p </a:t>
            </a:r>
            <a:r>
              <a:rPr lang="en-US" sz="1400" dirty="0" smtClean="0">
                <a:sym typeface="Symbol"/>
              </a:rPr>
              <a:t>then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G is cyclic </a:t>
            </a:r>
            <a:r>
              <a:rPr lang="en-US" sz="1400" dirty="0" smtClean="0">
                <a:sym typeface="Symbol"/>
              </a:rPr>
              <a:t>and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all elements of G, except the identity </a:t>
            </a:r>
            <a:r>
              <a:rPr lang="en-US" sz="1400" dirty="0" smtClean="0">
                <a:sym typeface="Symbol"/>
              </a:rPr>
              <a:t>element will be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generators of G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539552" y="1647964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Any arbitrary element g  G </a:t>
            </a:r>
            <a:r>
              <a:rPr lang="en-US" sz="1400" dirty="0" smtClean="0">
                <a:sym typeface="Symbol"/>
              </a:rPr>
              <a:t>apart from the identity element will have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order p --- </a:t>
            </a:r>
            <a:r>
              <a:rPr lang="en-US" sz="1400" dirty="0" smtClean="0">
                <a:sym typeface="Symbol"/>
              </a:rPr>
              <a:t>the only positive numbers which divides a prime p are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1 and p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539552" y="2296036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Ex: consider the group (      ,  + mod 7) --- cyclic group, with identity element 1 and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generators 1, 2, 3, 4, 5 and 6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94" name="Group 15"/>
          <p:cNvGrpSpPr/>
          <p:nvPr/>
        </p:nvGrpSpPr>
        <p:grpSpPr>
          <a:xfrm>
            <a:off x="2915816" y="2257126"/>
            <a:ext cx="423664" cy="451794"/>
            <a:chOff x="4499992" y="3625278"/>
            <a:chExt cx="423664" cy="451794"/>
          </a:xfrm>
        </p:grpSpPr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Text Box 7"/>
            <p:cNvSpPr txBox="1">
              <a:spLocks noChangeArrowheads="1"/>
            </p:cNvSpPr>
            <p:nvPr/>
          </p:nvSpPr>
          <p:spPr bwMode="auto">
            <a:xfrm>
              <a:off x="4572000" y="3830851"/>
              <a:ext cx="3516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000" dirty="0" smtClean="0">
                  <a:solidFill>
                    <a:srgbClr val="5E1EFE"/>
                  </a:solidFill>
                  <a:sym typeface="Symbol"/>
                </a:rPr>
                <a:t>7</a:t>
              </a:r>
              <a:endParaRPr lang="en-US" sz="10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76922" y="3491716"/>
            <a:ext cx="492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Instances of Cyclic groups of prime order??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7544" y="4273351"/>
            <a:ext cx="8496944" cy="523801"/>
            <a:chOff x="467544" y="980728"/>
            <a:chExt cx="8496944" cy="523801"/>
          </a:xfrm>
        </p:grpSpPr>
        <p:sp>
          <p:nvSpPr>
            <p:cNvPr id="19" name="Rectangle 18"/>
            <p:cNvSpPr/>
            <p:nvPr/>
          </p:nvSpPr>
          <p:spPr>
            <a:xfrm>
              <a:off x="467544" y="980728"/>
              <a:ext cx="8496944" cy="50405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39552" y="1104999"/>
              <a:ext cx="83529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Theorem: The group (       , * mod p) is a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cyclic group of order p – 1.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483768" y="980728"/>
              <a:ext cx="423664" cy="523801"/>
              <a:chOff x="4499992" y="3553271"/>
              <a:chExt cx="423664" cy="523801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99992" y="3625278"/>
                <a:ext cx="192879" cy="360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>
                <a:off x="4572000" y="3769295"/>
                <a:ext cx="3516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p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4572000" y="3553271"/>
                <a:ext cx="3516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*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1475656" y="5148480"/>
            <a:ext cx="61926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ym typeface="Symbol"/>
              </a:rPr>
              <a:t>We can construct </a:t>
            </a:r>
            <a:r>
              <a:rPr lang="en-US" sz="1600" dirty="0">
                <a:sym typeface="Symbol"/>
              </a:rPr>
              <a:t>c</a:t>
            </a:r>
            <a:r>
              <a:rPr lang="en-US" sz="1600" dirty="0" smtClean="0">
                <a:sym typeface="Symbol"/>
              </a:rPr>
              <a:t>yclic groups of prime order</a:t>
            </a:r>
            <a:r>
              <a:rPr lang="en-US" sz="1600" dirty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from the above group when p has a specific format</a:t>
            </a:r>
          </a:p>
        </p:txBody>
      </p:sp>
    </p:spTree>
    <p:extLst>
      <p:ext uri="{BB962C8B-B14F-4D97-AF65-F5344CB8AC3E}">
        <p14:creationId xmlns:p14="http://schemas.microsoft.com/office/powerpoint/2010/main" val="211236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3" grpId="0"/>
      <p:bldP spid="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3861048"/>
            <a:ext cx="8856984" cy="115212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7504" y="1700808"/>
            <a:ext cx="8856984" cy="720080"/>
          </a:xfrm>
          <a:prstGeom prst="rect">
            <a:avLst/>
          </a:prstGeom>
          <a:solidFill>
            <a:srgbClr val="D2F5F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7504" y="2780928"/>
            <a:ext cx="8856984" cy="8640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7316688" y="8074"/>
            <a:ext cx="639688" cy="717721"/>
            <a:chOff x="3627512" y="3021096"/>
            <a:chExt cx="639688" cy="806490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7512" y="3021096"/>
              <a:ext cx="432048" cy="80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3915544" y="3328729"/>
              <a:ext cx="3516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2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3915544" y="3062167"/>
              <a:ext cx="351656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2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44624"/>
            <a:ext cx="914400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Prime-order Cyclic Subgroup of 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07504" y="764704"/>
            <a:ext cx="8856984" cy="307777"/>
          </a:xfrm>
          <a:prstGeom prst="rect">
            <a:avLst/>
          </a:prstGeom>
          <a:solidFill>
            <a:srgbClr val="D2F5F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Definition (Safe Primes): Prime numbers in the format p = 2q+1 where q is also a prime.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539552" y="1124744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>
                <a:sym typeface="Symbol"/>
              </a:rPr>
              <a:t>E</a:t>
            </a:r>
            <a:r>
              <a:rPr lang="en-US" sz="1400" dirty="0" smtClean="0">
                <a:sym typeface="Symbol"/>
              </a:rPr>
              <a:t>xample (5, 11), (11, 23), … several such pairs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07504" y="1762364"/>
            <a:ext cx="8856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Definition (Quadratic Residue Modulo p): Call y          a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quadratic residue modulo p </a:t>
            </a:r>
            <a:r>
              <a:rPr lang="en-US" sz="1400" dirty="0" smtClean="0">
                <a:sym typeface="Symbol"/>
              </a:rPr>
              <a:t>if there exists an x       , with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y = x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mod p. </a:t>
            </a:r>
            <a:r>
              <a:rPr lang="en-US" sz="1400" dirty="0">
                <a:sym typeface="Symbol"/>
              </a:rPr>
              <a:t>x is called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square-root</a:t>
            </a:r>
            <a:r>
              <a:rPr lang="en-US" sz="1400" dirty="0">
                <a:sym typeface="Symbol"/>
              </a:rPr>
              <a:t> of y modulo </a:t>
            </a:r>
            <a:r>
              <a:rPr lang="en-US" sz="1400" dirty="0" smtClean="0">
                <a:sym typeface="Symbol"/>
              </a:rPr>
              <a:t>p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283968" y="1556792"/>
            <a:ext cx="423664" cy="513349"/>
            <a:chOff x="4499992" y="3553271"/>
            <a:chExt cx="423664" cy="513349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95536" y="1907539"/>
            <a:ext cx="423664" cy="513349"/>
            <a:chOff x="4499992" y="3553271"/>
            <a:chExt cx="423664" cy="513349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07504" y="2842485"/>
            <a:ext cx="7920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Theorem: The set of quadratic residues modulo p is a cyclic subgroup of        of  order q. I.e.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236568" y="2708920"/>
            <a:ext cx="423664" cy="513349"/>
            <a:chOff x="4499992" y="3553271"/>
            <a:chExt cx="423664" cy="513349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107504" y="3255946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Q = {x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mod p | x       }, then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(Q, * mod p) is a cyclic subgroup </a:t>
            </a:r>
            <a:r>
              <a:rPr lang="en-US" sz="1400" dirty="0" smtClean="0">
                <a:sym typeface="Symbol"/>
              </a:rPr>
              <a:t>of (       , * mod p)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of order q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844080" y="3140968"/>
            <a:ext cx="423664" cy="513349"/>
            <a:chOff x="4499992" y="3553271"/>
            <a:chExt cx="423664" cy="513349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76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868144" y="3131675"/>
            <a:ext cx="423664" cy="513349"/>
            <a:chOff x="4499992" y="3553271"/>
            <a:chExt cx="423664" cy="513349"/>
          </a:xfrm>
        </p:grpSpPr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107504" y="3913311"/>
            <a:ext cx="885698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Proof: 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       Step I: To show that (Q, * mod p) is a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subgroup</a:t>
            </a:r>
            <a:r>
              <a:rPr lang="en-US" sz="1400" dirty="0" smtClean="0">
                <a:sym typeface="Symbol"/>
              </a:rPr>
              <a:t> of (      , * mod p)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40" name="Group 37"/>
          <p:cNvGrpSpPr/>
          <p:nvPr/>
        </p:nvGrpSpPr>
        <p:grpSpPr>
          <a:xfrm>
            <a:off x="4932040" y="4139787"/>
            <a:ext cx="423664" cy="513349"/>
            <a:chOff x="4499992" y="3553271"/>
            <a:chExt cx="423664" cy="513349"/>
          </a:xfrm>
        </p:grpSpPr>
        <p:pic>
          <p:nvPicPr>
            <p:cNvPr id="14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143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144" name="Text Box 7"/>
          <p:cNvSpPr txBox="1">
            <a:spLocks noChangeArrowheads="1"/>
          </p:cNvSpPr>
          <p:nvPr/>
        </p:nvSpPr>
        <p:spPr bwMode="auto">
          <a:xfrm>
            <a:off x="539552" y="4633391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Step II: Show that (Q, * mod p) is of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order q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5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  <p:bldP spid="37" grpId="0"/>
      <p:bldP spid="54" grpId="0"/>
      <p:bldP spid="65" grpId="0"/>
      <p:bldP spid="111" grpId="0"/>
      <p:bldP spid="1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107504" y="1844824"/>
            <a:ext cx="8856984" cy="475252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1"/>
          <p:cNvGrpSpPr/>
          <p:nvPr/>
        </p:nvGrpSpPr>
        <p:grpSpPr>
          <a:xfrm>
            <a:off x="7316688" y="8074"/>
            <a:ext cx="639688" cy="717721"/>
            <a:chOff x="3627512" y="3021096"/>
            <a:chExt cx="639688" cy="806490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7512" y="3021096"/>
              <a:ext cx="432048" cy="80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3915544" y="3328729"/>
              <a:ext cx="3516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2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3915544" y="3062167"/>
              <a:ext cx="351656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2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44624"/>
            <a:ext cx="914400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Prime-order Cyclic Subgroup of 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80" name="Text Box 7"/>
          <p:cNvSpPr txBox="1">
            <a:spLocks noChangeArrowheads="1"/>
          </p:cNvSpPr>
          <p:nvPr/>
        </p:nvSpPr>
        <p:spPr bwMode="auto">
          <a:xfrm>
            <a:off x="539552" y="2852936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Closure</a:t>
            </a:r>
            <a:r>
              <a:rPr lang="en-US" sz="1400" dirty="0" smtClean="0">
                <a:sym typeface="Symbol"/>
              </a:rPr>
              <a:t>: (Q, * mod p) satisfies the closure property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81" name="Text Box 7"/>
          <p:cNvSpPr txBox="1">
            <a:spLocks noChangeArrowheads="1"/>
          </p:cNvSpPr>
          <p:nvPr/>
        </p:nvSpPr>
        <p:spPr bwMode="auto">
          <a:xfrm>
            <a:off x="827584" y="3337247"/>
            <a:ext cx="8316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Given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arbitrary y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, y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 Q</a:t>
            </a:r>
            <a:r>
              <a:rPr lang="en-US" sz="1400" dirty="0" smtClean="0">
                <a:sym typeface="Symbol"/>
              </a:rPr>
              <a:t>, show that 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(y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* y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) mod p  Q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82" name="Text Box 7"/>
          <p:cNvSpPr txBox="1">
            <a:spLocks noChangeArrowheads="1"/>
          </p:cNvSpPr>
          <p:nvPr/>
        </p:nvSpPr>
        <p:spPr bwMode="auto">
          <a:xfrm>
            <a:off x="1224136" y="3789040"/>
            <a:ext cx="8316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400" dirty="0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 Q  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= x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mod p</a:t>
            </a:r>
            <a:r>
              <a:rPr lang="en-US" sz="1400" dirty="0" smtClean="0">
                <a:sym typeface="Symbol"/>
              </a:rPr>
              <a:t>, for some x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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83" name="Group 37"/>
          <p:cNvGrpSpPr/>
          <p:nvPr/>
        </p:nvGrpSpPr>
        <p:grpSpPr>
          <a:xfrm>
            <a:off x="5012432" y="3635731"/>
            <a:ext cx="423664" cy="513349"/>
            <a:chOff x="4499992" y="3553271"/>
            <a:chExt cx="423664" cy="513349"/>
          </a:xfrm>
        </p:grpSpPr>
        <p:pic>
          <p:nvPicPr>
            <p:cNvPr id="18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186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187" name="Text Box 7"/>
          <p:cNvSpPr txBox="1">
            <a:spLocks noChangeArrowheads="1"/>
          </p:cNvSpPr>
          <p:nvPr/>
        </p:nvSpPr>
        <p:spPr bwMode="auto">
          <a:xfrm>
            <a:off x="1224136" y="4201343"/>
            <a:ext cx="8316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400" dirty="0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 Q  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= x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mod p</a:t>
            </a:r>
            <a:r>
              <a:rPr lang="en-US" sz="1400" dirty="0" smtClean="0">
                <a:sym typeface="Symbol"/>
              </a:rPr>
              <a:t>, for some x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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88" name="Group 37"/>
          <p:cNvGrpSpPr/>
          <p:nvPr/>
        </p:nvGrpSpPr>
        <p:grpSpPr>
          <a:xfrm>
            <a:off x="5076056" y="4067779"/>
            <a:ext cx="423664" cy="513349"/>
            <a:chOff x="4499992" y="3553271"/>
            <a:chExt cx="423664" cy="513349"/>
          </a:xfrm>
        </p:grpSpPr>
        <p:pic>
          <p:nvPicPr>
            <p:cNvPr id="18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0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191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192" name="Text Box 7"/>
          <p:cNvSpPr txBox="1">
            <a:spLocks noChangeArrowheads="1"/>
          </p:cNvSpPr>
          <p:nvPr/>
        </p:nvSpPr>
        <p:spPr bwMode="auto">
          <a:xfrm>
            <a:off x="1224136" y="4633391"/>
            <a:ext cx="8316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400" dirty="0" smtClean="0">
                <a:sym typeface="Symbol"/>
              </a:rPr>
              <a:t>(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* y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) mod p = (x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* x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mod p </a:t>
            </a:r>
            <a:r>
              <a:rPr lang="en-US" sz="1400" dirty="0" smtClean="0">
                <a:sym typeface="Symbol"/>
              </a:rPr>
              <a:t>= (x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)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mod p, where x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 = (x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* x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)       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93" name="Group 37"/>
          <p:cNvGrpSpPr/>
          <p:nvPr/>
        </p:nvGrpSpPr>
        <p:grpSpPr>
          <a:xfrm>
            <a:off x="7452320" y="4571835"/>
            <a:ext cx="423664" cy="513349"/>
            <a:chOff x="4499992" y="3553271"/>
            <a:chExt cx="423664" cy="513349"/>
          </a:xfrm>
        </p:grpSpPr>
        <p:pic>
          <p:nvPicPr>
            <p:cNvPr id="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196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197" name="Text Box 7"/>
          <p:cNvSpPr txBox="1">
            <a:spLocks noChangeArrowheads="1"/>
          </p:cNvSpPr>
          <p:nvPr/>
        </p:nvSpPr>
        <p:spPr bwMode="auto">
          <a:xfrm>
            <a:off x="1224136" y="5065439"/>
            <a:ext cx="8316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400" dirty="0" smtClean="0">
                <a:sym typeface="Symbol"/>
              </a:rPr>
              <a:t>So (y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* y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) mod p  Q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7504" y="764704"/>
            <a:ext cx="8856984" cy="8640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107504" y="826261"/>
            <a:ext cx="7920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Theorem: The set of quadratic residues modulo p is a cyclic subgroup of        of  order q. I.e.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6236568" y="692696"/>
            <a:ext cx="423664" cy="513349"/>
            <a:chOff x="4499992" y="3553271"/>
            <a:chExt cx="423664" cy="513349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107504" y="1239722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Q = {x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mod p | x       }, then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(Q, * mod p) is a cyclic subgroup </a:t>
            </a:r>
            <a:r>
              <a:rPr lang="en-US" sz="1400" dirty="0" smtClean="0">
                <a:sym typeface="Symbol"/>
              </a:rPr>
              <a:t>of (       , * mod p)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of order q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844080" y="1124744"/>
            <a:ext cx="423664" cy="513349"/>
            <a:chOff x="4499992" y="3553271"/>
            <a:chExt cx="423664" cy="513349"/>
          </a:xfrm>
        </p:grpSpPr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76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868144" y="1115451"/>
            <a:ext cx="423664" cy="513349"/>
            <a:chOff x="4499992" y="3553271"/>
            <a:chExt cx="423664" cy="513349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107504" y="1897087"/>
            <a:ext cx="885698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Proof: 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       Step I: To show that (Q, * mod p) is a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subgroup</a:t>
            </a:r>
            <a:r>
              <a:rPr lang="en-US" sz="1400" dirty="0" smtClean="0">
                <a:sym typeface="Symbol"/>
              </a:rPr>
              <a:t> of (      , * mod p)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82" name="Group 37"/>
          <p:cNvGrpSpPr/>
          <p:nvPr/>
        </p:nvGrpSpPr>
        <p:grpSpPr>
          <a:xfrm>
            <a:off x="4932040" y="2123563"/>
            <a:ext cx="423664" cy="513349"/>
            <a:chOff x="4499992" y="3553271"/>
            <a:chExt cx="423664" cy="513349"/>
          </a:xfrm>
        </p:grpSpPr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95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  <p:bldP spid="181" grpId="0"/>
      <p:bldP spid="182" grpId="0"/>
      <p:bldP spid="187" grpId="0"/>
      <p:bldP spid="192" grpId="0"/>
      <p:bldP spid="1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116632"/>
            <a:ext cx="7920880" cy="7200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Quick Recall and Today’s Roadmap</a:t>
            </a:r>
            <a:endParaRPr lang="en-US" sz="36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28095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&gt;&gt; Hash </a:t>
            </a:r>
            <a:r>
              <a:rPr lang="en-US" sz="1600" dirty="0" smtClean="0"/>
              <a:t>Functions- stands in between public and private key world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 smtClean="0"/>
              <a:t>&gt;</a:t>
            </a:r>
            <a:r>
              <a:rPr lang="en-US" sz="1600" dirty="0"/>
              <a:t>&gt; </a:t>
            </a:r>
            <a:r>
              <a:rPr lang="en-US" sz="1600" dirty="0" smtClean="0"/>
              <a:t>Key Agreement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3068960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&gt;&gt; Assumptions in Finite Cyclic groups - DL, CDH, DDH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        Groups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        Finite </a:t>
            </a:r>
            <a:r>
              <a:rPr lang="en-US" sz="1600" dirty="0" smtClean="0">
                <a:solidFill>
                  <a:srgbClr val="0000FF"/>
                </a:solidFill>
              </a:rPr>
              <a:t>groups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        Finite cyclic groups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        Finite Cyclic groups of prime orders (special advantages) </a:t>
            </a:r>
          </a:p>
        </p:txBody>
      </p:sp>
    </p:spTree>
    <p:extLst>
      <p:ext uri="{BB962C8B-B14F-4D97-AF65-F5344CB8AC3E}">
        <p14:creationId xmlns:p14="http://schemas.microsoft.com/office/powerpoint/2010/main" val="187085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107504" y="1844824"/>
            <a:ext cx="8856984" cy="475252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1"/>
          <p:cNvGrpSpPr/>
          <p:nvPr/>
        </p:nvGrpSpPr>
        <p:grpSpPr>
          <a:xfrm>
            <a:off x="7316688" y="8074"/>
            <a:ext cx="639688" cy="717721"/>
            <a:chOff x="3627512" y="3021096"/>
            <a:chExt cx="639688" cy="806490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7512" y="3021096"/>
              <a:ext cx="432048" cy="80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3915544" y="3328729"/>
              <a:ext cx="3516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2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3915544" y="3062167"/>
              <a:ext cx="351656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2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44624"/>
            <a:ext cx="914400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Prime-order Cyclic Subgroup of 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80" name="Text Box 7"/>
          <p:cNvSpPr txBox="1">
            <a:spLocks noChangeArrowheads="1"/>
          </p:cNvSpPr>
          <p:nvPr/>
        </p:nvSpPr>
        <p:spPr bwMode="auto">
          <a:xfrm>
            <a:off x="539552" y="2564905"/>
            <a:ext cx="51125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Closure</a:t>
            </a:r>
            <a:r>
              <a:rPr lang="en-US" sz="1400" dirty="0" smtClean="0">
                <a:sym typeface="Symbol"/>
              </a:rPr>
              <a:t>: (Q, * mod p) satisfies the closure property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7504" y="764704"/>
            <a:ext cx="8856984" cy="8640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107504" y="826261"/>
            <a:ext cx="7920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Theorem: The set of quadratic residues modulo p is a cyclic subgroup of        of  order q. I.e.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6236568" y="692696"/>
            <a:ext cx="423664" cy="513349"/>
            <a:chOff x="4499992" y="3553271"/>
            <a:chExt cx="423664" cy="513349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107504" y="1239722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Q = {x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mod p | x       }, then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(Q, * mod p) is a cyclic subgroup </a:t>
            </a:r>
            <a:r>
              <a:rPr lang="en-US" sz="1400" dirty="0" smtClean="0">
                <a:sym typeface="Symbol"/>
              </a:rPr>
              <a:t>of (       , * mod p)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of order q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844080" y="1124744"/>
            <a:ext cx="423664" cy="513349"/>
            <a:chOff x="4499992" y="3553271"/>
            <a:chExt cx="423664" cy="513349"/>
          </a:xfrm>
        </p:grpSpPr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76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868144" y="1115451"/>
            <a:ext cx="423664" cy="513349"/>
            <a:chOff x="4499992" y="3553271"/>
            <a:chExt cx="423664" cy="513349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107504" y="1897087"/>
            <a:ext cx="885698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Proof: 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       Step I: To show that (Q, * mod p) is a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subgroup</a:t>
            </a:r>
            <a:r>
              <a:rPr lang="en-US" sz="1400" dirty="0" smtClean="0">
                <a:sym typeface="Symbol"/>
              </a:rPr>
              <a:t> of (      , * mod p)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82" name="Group 37"/>
          <p:cNvGrpSpPr/>
          <p:nvPr/>
        </p:nvGrpSpPr>
        <p:grpSpPr>
          <a:xfrm>
            <a:off x="4932040" y="2123563"/>
            <a:ext cx="423664" cy="513349"/>
            <a:chOff x="4499992" y="3553271"/>
            <a:chExt cx="423664" cy="513349"/>
          </a:xfrm>
        </p:grpSpPr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539552" y="2996952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Associativity</a:t>
            </a:r>
            <a:r>
              <a:rPr lang="en-US" sz="1400" dirty="0" smtClean="0">
                <a:sym typeface="Symbol"/>
              </a:rPr>
              <a:t>:  trivial to verify that given arbitrary y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, y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, y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  Q, we have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691680" y="3409255"/>
            <a:ext cx="3744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(y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* y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) * y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 mod p = y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* (y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* y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) mod p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539552" y="3861048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Identity:</a:t>
            </a:r>
            <a:r>
              <a:rPr lang="en-US" sz="1400" dirty="0" smtClean="0">
                <a:sym typeface="Symbol"/>
              </a:rPr>
              <a:t>  The element 1 will be present in Q, which will be the identity element for Q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1691680" y="4293096"/>
            <a:ext cx="3744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1 = 1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mod p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467544" y="4653137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00FF"/>
                </a:solidFill>
                <a:sym typeface="Symbol"/>
              </a:rPr>
              <a:t>Inverse: </a:t>
            </a:r>
            <a:r>
              <a:rPr lang="en-US" sz="1400" dirty="0" smtClean="0">
                <a:sym typeface="Symbol"/>
              </a:rPr>
              <a:t> Show that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every element y  Q </a:t>
            </a:r>
            <a:r>
              <a:rPr lang="en-US" sz="1400" dirty="0" smtClean="0">
                <a:sym typeface="Symbol"/>
              </a:rPr>
              <a:t>has a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multiplicative inverse y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-1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 Q</a:t>
            </a:r>
            <a:r>
              <a:rPr lang="en-US" sz="1400" dirty="0" smtClean="0">
                <a:sym typeface="Symbol"/>
              </a:rPr>
              <a:t>, with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(y * y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-1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mod p) = 1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1475656" y="5013176"/>
            <a:ext cx="8208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y  Q 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y = (x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mod p)</a:t>
            </a:r>
            <a:r>
              <a:rPr lang="en-US" sz="1400" dirty="0" smtClean="0">
                <a:sym typeface="Symbol"/>
              </a:rPr>
              <a:t>, for some x 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1475656" y="5425479"/>
            <a:ext cx="8208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What can you say about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z = (x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-1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mod p ?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835696" y="5794812"/>
            <a:ext cx="8208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400" dirty="0" smtClean="0">
                <a:sym typeface="Symbol"/>
              </a:rPr>
              <a:t>x          x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sz="1400" dirty="0" smtClean="0">
                <a:sym typeface="Symbol"/>
              </a:rPr>
              <a:t>         , which implies that z  Q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835696" y="6165304"/>
            <a:ext cx="8208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400" dirty="0" smtClean="0">
                <a:sym typeface="Symbol"/>
              </a:rPr>
              <a:t>From the above we get that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(y * z mod p) = 1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55" name="Group 37"/>
          <p:cNvGrpSpPr/>
          <p:nvPr/>
        </p:nvGrpSpPr>
        <p:grpSpPr>
          <a:xfrm>
            <a:off x="4796408" y="4922582"/>
            <a:ext cx="423664" cy="513349"/>
            <a:chOff x="4499992" y="3553271"/>
            <a:chExt cx="423664" cy="513349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grpSp>
        <p:nvGrpSpPr>
          <p:cNvPr id="59" name="Group 37"/>
          <p:cNvGrpSpPr/>
          <p:nvPr/>
        </p:nvGrpSpPr>
        <p:grpSpPr>
          <a:xfrm>
            <a:off x="2564160" y="5661248"/>
            <a:ext cx="423664" cy="513349"/>
            <a:chOff x="4499992" y="3553271"/>
            <a:chExt cx="423664" cy="513349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grpSp>
        <p:nvGrpSpPr>
          <p:cNvPr id="63" name="Group 37"/>
          <p:cNvGrpSpPr/>
          <p:nvPr/>
        </p:nvGrpSpPr>
        <p:grpSpPr>
          <a:xfrm>
            <a:off x="3635896" y="5661248"/>
            <a:ext cx="423664" cy="513349"/>
            <a:chOff x="4499992" y="3553271"/>
            <a:chExt cx="423664" cy="513349"/>
          </a:xfrm>
        </p:grpSpPr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146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107504" y="1844824"/>
            <a:ext cx="8856984" cy="475252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1"/>
          <p:cNvGrpSpPr/>
          <p:nvPr/>
        </p:nvGrpSpPr>
        <p:grpSpPr>
          <a:xfrm>
            <a:off x="7316688" y="8074"/>
            <a:ext cx="639688" cy="717721"/>
            <a:chOff x="3627512" y="3021096"/>
            <a:chExt cx="639688" cy="806490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7512" y="3021096"/>
              <a:ext cx="432048" cy="80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3915544" y="3328729"/>
              <a:ext cx="3516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2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3915544" y="3062167"/>
              <a:ext cx="351656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2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44624"/>
            <a:ext cx="914400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Prime-order Cyclic Subgroup of 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7504" y="764704"/>
            <a:ext cx="8856984" cy="8640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107504" y="826261"/>
            <a:ext cx="7920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Theorem: The set of quadratic residues modulo p is a cyclic subgroup of        of  order q. I.e.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6236568" y="692696"/>
            <a:ext cx="423664" cy="513349"/>
            <a:chOff x="4499992" y="3553271"/>
            <a:chExt cx="423664" cy="513349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107504" y="1239722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Q = {x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mod p | x       }, then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(Q, * mod p) is a cyclic subgroup </a:t>
            </a:r>
            <a:r>
              <a:rPr lang="en-US" sz="1400" dirty="0" smtClean="0">
                <a:sym typeface="Symbol"/>
              </a:rPr>
              <a:t>of (       , * mod p)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of order q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844080" y="1124744"/>
            <a:ext cx="423664" cy="513349"/>
            <a:chOff x="4499992" y="3553271"/>
            <a:chExt cx="423664" cy="513349"/>
          </a:xfrm>
        </p:grpSpPr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76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868144" y="1115451"/>
            <a:ext cx="423664" cy="513349"/>
            <a:chOff x="4499992" y="3553271"/>
            <a:chExt cx="423664" cy="513349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107504" y="1897087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Proof:  Step I: To show that (Q, * mod p) is a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subgroup</a:t>
            </a:r>
            <a:r>
              <a:rPr lang="en-US" sz="1400" dirty="0" smtClean="0">
                <a:sym typeface="Symbol"/>
              </a:rPr>
              <a:t> of (      , * mod p)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82" name="Group 37"/>
          <p:cNvGrpSpPr/>
          <p:nvPr/>
        </p:nvGrpSpPr>
        <p:grpSpPr>
          <a:xfrm>
            <a:off x="5148064" y="1772816"/>
            <a:ext cx="423664" cy="513349"/>
            <a:chOff x="4499992" y="3553271"/>
            <a:chExt cx="423664" cy="513349"/>
          </a:xfrm>
        </p:grpSpPr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755576" y="2204864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Step II: Show that (Q, * mod p) is of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order q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251520" y="2636912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We will show that f:        Q is a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2-to-1 function </a:t>
            </a:r>
            <a:r>
              <a:rPr lang="en-US" sz="1400" dirty="0" smtClean="0">
                <a:sym typeface="Symbol"/>
              </a:rPr>
              <a:t>--- exactly 2 elements have the same image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91" name="Group 37"/>
          <p:cNvGrpSpPr/>
          <p:nvPr/>
        </p:nvGrpSpPr>
        <p:grpSpPr>
          <a:xfrm>
            <a:off x="2339752" y="2555611"/>
            <a:ext cx="423664" cy="513349"/>
            <a:chOff x="4499992" y="3553271"/>
            <a:chExt cx="423664" cy="513349"/>
          </a:xfrm>
        </p:grpSpPr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35496" y="3111930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                           = (p -1), the above will imply that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|Q| = (p - 1)/2 = q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1268016" y="3079412"/>
            <a:ext cx="351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|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323528" y="3562564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Let g be a generator of        ---         = {g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sz="1400" dirty="0" smtClean="0">
                <a:sym typeface="Symbol"/>
              </a:rPr>
              <a:t>, g</a:t>
            </a:r>
            <a:r>
              <a:rPr lang="en-US" baseline="30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, …, g</a:t>
            </a:r>
            <a:r>
              <a:rPr lang="en-US" baseline="30000" dirty="0" smtClean="0">
                <a:sym typeface="Symbol"/>
              </a:rPr>
              <a:t>p-2</a:t>
            </a:r>
            <a:r>
              <a:rPr lang="en-US" sz="1400" dirty="0" smtClean="0">
                <a:sym typeface="Symbol"/>
              </a:rPr>
              <a:t>}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98" name="Group 37"/>
          <p:cNvGrpSpPr/>
          <p:nvPr/>
        </p:nvGrpSpPr>
        <p:grpSpPr>
          <a:xfrm>
            <a:off x="2708176" y="3429000"/>
            <a:ext cx="423664" cy="513349"/>
            <a:chOff x="4499992" y="3553271"/>
            <a:chExt cx="423664" cy="513349"/>
          </a:xfrm>
        </p:grpSpPr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grpSp>
        <p:nvGrpSpPr>
          <p:cNvPr id="102" name="Group 37"/>
          <p:cNvGrpSpPr/>
          <p:nvPr/>
        </p:nvGrpSpPr>
        <p:grpSpPr>
          <a:xfrm>
            <a:off x="3428256" y="3438293"/>
            <a:ext cx="423664" cy="513349"/>
            <a:chOff x="4499992" y="3553271"/>
            <a:chExt cx="423664" cy="513349"/>
          </a:xfrm>
        </p:grpSpPr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105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323528" y="4086365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Consider an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arbitrary element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baseline="30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in         and its corresponding image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(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g</a:t>
            </a:r>
            <a:r>
              <a:rPr lang="en-US" baseline="30000" dirty="0" err="1" smtClean="0">
                <a:solidFill>
                  <a:srgbClr val="0000FF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mod p</a:t>
            </a:r>
            <a:r>
              <a:rPr lang="en-US" sz="1400" dirty="0" smtClean="0">
                <a:sym typeface="Symbol"/>
              </a:rPr>
              <a:t> in Q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07" name="Group 37"/>
          <p:cNvGrpSpPr/>
          <p:nvPr/>
        </p:nvGrpSpPr>
        <p:grpSpPr>
          <a:xfrm>
            <a:off x="3644280" y="4005064"/>
            <a:ext cx="423664" cy="513349"/>
            <a:chOff x="4499992" y="3553271"/>
            <a:chExt cx="423664" cy="513349"/>
          </a:xfrm>
        </p:grpSpPr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323528" y="4642684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00FF"/>
                </a:solidFill>
                <a:sym typeface="Symbol"/>
              </a:rPr>
              <a:t>Claim</a:t>
            </a:r>
            <a:r>
              <a:rPr lang="en-US" sz="1400" dirty="0" smtClean="0">
                <a:sym typeface="Symbol"/>
              </a:rPr>
              <a:t>: there exists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only one more element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g</a:t>
            </a:r>
            <a:r>
              <a:rPr lang="en-US" baseline="30000" dirty="0" err="1" smtClean="0">
                <a:solidFill>
                  <a:srgbClr val="0000FF"/>
                </a:solidFill>
                <a:sym typeface="Symbol"/>
              </a:rPr>
              <a:t>j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in        , with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baseline="30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mod p = (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baseline="30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mod p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112" name="Group 37"/>
          <p:cNvGrpSpPr/>
          <p:nvPr/>
        </p:nvGrpSpPr>
        <p:grpSpPr>
          <a:xfrm>
            <a:off x="4652392" y="4509120"/>
            <a:ext cx="423664" cy="513349"/>
            <a:chOff x="4499992" y="3553271"/>
            <a:chExt cx="423664" cy="513349"/>
          </a:xfrm>
        </p:grpSpPr>
        <p:pic>
          <p:nvPicPr>
            <p:cNvPr id="1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539552" y="5209455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If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baseline="30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mod p = (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baseline="30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mod p  </a:t>
            </a:r>
            <a:r>
              <a:rPr lang="en-US" sz="1400" dirty="0" smtClean="0">
                <a:sym typeface="Symbol"/>
              </a:rPr>
              <a:t>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[2i mod p -1] = [2j mod p-1] </a:t>
            </a:r>
            <a:r>
              <a:rPr lang="en-US" sz="1400" dirty="0" smtClean="0">
                <a:sym typeface="Symbol"/>
              </a:rPr>
              <a:t>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(p - 1) divides (2i – 2j)  q | (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- j)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539552" y="5661248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The above implies that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for a fixed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 {0, …, p-2}, </a:t>
            </a:r>
            <a:r>
              <a:rPr lang="en-US" sz="1400" dirty="0" smtClean="0">
                <a:sym typeface="Symbol"/>
              </a:rPr>
              <a:t>there is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only 1 possible j</a:t>
            </a:r>
            <a:r>
              <a:rPr lang="en-US" sz="1400" dirty="0" smtClean="0">
                <a:sym typeface="Symbol"/>
              </a:rPr>
              <a:t>, namely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(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+ q) mod p-1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899592" y="6021288"/>
            <a:ext cx="27363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400" dirty="0" smtClean="0">
                <a:sym typeface="Symbol"/>
              </a:rPr>
              <a:t>(</a:t>
            </a:r>
            <a:r>
              <a:rPr lang="en-US" sz="1400" dirty="0" err="1" smtClean="0">
                <a:sym typeface="Symbol"/>
              </a:rPr>
              <a:t>i</a:t>
            </a:r>
            <a:r>
              <a:rPr lang="en-US" sz="1400" dirty="0" smtClean="0">
                <a:sym typeface="Symbol"/>
              </a:rPr>
              <a:t> + 2q) mod (p – 1) = </a:t>
            </a:r>
            <a:r>
              <a:rPr lang="en-US" sz="1400" dirty="0" err="1" smtClean="0">
                <a:sym typeface="Symbol"/>
              </a:rPr>
              <a:t>i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19" name="Group 37"/>
          <p:cNvGrpSpPr/>
          <p:nvPr/>
        </p:nvGrpSpPr>
        <p:grpSpPr>
          <a:xfrm>
            <a:off x="1124000" y="2987659"/>
            <a:ext cx="423664" cy="513349"/>
            <a:chOff x="4499992" y="3553271"/>
            <a:chExt cx="423664" cy="513349"/>
          </a:xfrm>
        </p:grpSpPr>
        <p:pic>
          <p:nvPicPr>
            <p:cNvPr id="1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123" name="Text Box 7"/>
          <p:cNvSpPr txBox="1">
            <a:spLocks noChangeArrowheads="1"/>
          </p:cNvSpPr>
          <p:nvPr/>
        </p:nvSpPr>
        <p:spPr bwMode="auto">
          <a:xfrm>
            <a:off x="916360" y="3059667"/>
            <a:ext cx="351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|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2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0" grpId="0"/>
      <p:bldP spid="95" grpId="0"/>
      <p:bldP spid="96" grpId="0"/>
      <p:bldP spid="97" grpId="0"/>
      <p:bldP spid="106" grpId="0"/>
      <p:bldP spid="111" grpId="0"/>
      <p:bldP spid="116" grpId="0"/>
      <p:bldP spid="117" grpId="0"/>
      <p:bldP spid="118" grpId="0"/>
      <p:bldP spid="1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44624"/>
            <a:ext cx="914400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Generalization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7504" y="2204864"/>
            <a:ext cx="8352928" cy="8640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107504" y="2257128"/>
            <a:ext cx="7920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Theorem: The set of </a:t>
            </a:r>
            <a:r>
              <a:rPr lang="en-US" sz="1400" dirty="0" err="1" smtClean="0">
                <a:sym typeface="Symbol"/>
              </a:rPr>
              <a:t>rth</a:t>
            </a:r>
            <a:r>
              <a:rPr lang="en-US" sz="1400" dirty="0" smtClean="0">
                <a:sym typeface="Symbol"/>
              </a:rPr>
              <a:t> residues modulo p is a cyclic subgroup of        of  order q. I.e.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724128" y="2123563"/>
            <a:ext cx="423664" cy="513349"/>
            <a:chOff x="4499992" y="3553271"/>
            <a:chExt cx="423664" cy="513349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107504" y="2670589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Q = {</a:t>
            </a:r>
            <a:r>
              <a:rPr lang="en-US" sz="1400" dirty="0" err="1" smtClean="0">
                <a:sym typeface="Symbol"/>
              </a:rPr>
              <a:t>x</a:t>
            </a:r>
            <a:r>
              <a:rPr lang="en-US" baseline="30000" dirty="0" err="1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mod p | x       }, then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(Q, * mod p) is a cyclic subgroup </a:t>
            </a:r>
            <a:r>
              <a:rPr lang="en-US" sz="1400" dirty="0" smtClean="0">
                <a:sym typeface="Symbol"/>
              </a:rPr>
              <a:t>of (       , * mod p)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of order q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844080" y="2555611"/>
            <a:ext cx="423664" cy="513349"/>
            <a:chOff x="4499992" y="3553271"/>
            <a:chExt cx="423664" cy="513349"/>
          </a:xfrm>
        </p:grpSpPr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76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868144" y="2546318"/>
            <a:ext cx="423664" cy="513349"/>
            <a:chOff x="4499992" y="3553271"/>
            <a:chExt cx="423664" cy="513349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179512" y="1484784"/>
            <a:ext cx="5760640" cy="307777"/>
          </a:xfrm>
          <a:prstGeom prst="rect">
            <a:avLst/>
          </a:prstGeom>
          <a:solidFill>
            <a:srgbClr val="D2F5F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For Prime numbers in the format p = rq+1 where q is also a prime.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6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44624"/>
            <a:ext cx="9144000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900" kern="0" dirty="0" smtClean="0">
                <a:solidFill>
                  <a:srgbClr val="009900"/>
                </a:solidFill>
                <a:ea typeface="+mj-ea"/>
                <a:cs typeface="+mj-cs"/>
              </a:rPr>
              <a:t>Easy Problems in Finite Cyclic Groups (of Prime Order)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51520" y="1075090"/>
            <a:ext cx="8640960" cy="224676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1400" dirty="0" smtClean="0">
                <a:solidFill>
                  <a:srgbClr val="222268"/>
                </a:solidFill>
                <a:sym typeface="Symbol"/>
              </a:rPr>
              <a:t>Generating Cyclic Groups / Cyclic Groups of Prime Order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222268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       &gt;&gt;  How to sample a prime number of n bits / 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            how to sample primes of specific format (safe primes)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            (Miller-Rabin,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Agrawal-Kayal-Saxena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222268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rgbClr val="222268"/>
                </a:solidFill>
                <a:sym typeface="Symbol"/>
              </a:rPr>
              <a:t>     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 &gt;&gt; Finding a generator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222268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rgbClr val="222268"/>
                </a:solidFill>
                <a:sym typeface="Symbol"/>
              </a:rPr>
              <a:t>       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&gt;&gt; Given generator, how to generate an element of the group (requires exponentiation)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222268"/>
                </a:solidFill>
                <a:sym typeface="Symbol"/>
              </a:rPr>
              <a:t>2.   Sampling an uniform random group element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59632" y="3501008"/>
            <a:ext cx="2088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Cyclic Group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27984" y="4221088"/>
            <a:ext cx="0" cy="237626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3568" y="4221088"/>
            <a:ext cx="78488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3568" y="6597352"/>
            <a:ext cx="78488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788024" y="3491716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Prime Order Cyclic Group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4293097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222268"/>
                </a:solidFill>
                <a:sym typeface="Symbol"/>
              </a:rPr>
              <a:t>There exists a generator </a:t>
            </a:r>
            <a:endParaRPr lang="en-US" sz="1400" dirty="0">
              <a:solidFill>
                <a:srgbClr val="222268"/>
              </a:solidFill>
              <a:sym typeface="Symbo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4008" y="4293096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222268"/>
                </a:solidFill>
                <a:sym typeface="Symbol"/>
              </a:rPr>
              <a:t>Every element except the identity element is  a generator </a:t>
            </a:r>
            <a:endParaRPr lang="en-US" sz="1400" dirty="0">
              <a:solidFill>
                <a:srgbClr val="222268"/>
              </a:solidFill>
              <a:sym typeface="Symbo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4941168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222268"/>
                </a:solidFill>
                <a:sym typeface="Symbol"/>
              </a:rPr>
              <a:t>Group order (p-1) is not a prime. Every exponent may not have multiplicative inverse modulo (p-1) </a:t>
            </a:r>
            <a:endParaRPr lang="en-US" sz="1400" dirty="0">
              <a:solidFill>
                <a:srgbClr val="222268"/>
              </a:solidFill>
              <a:sym typeface="Symbo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23728" y="3717032"/>
            <a:ext cx="423664" cy="513349"/>
            <a:chOff x="4499992" y="3553271"/>
            <a:chExt cx="423664" cy="51334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220072" y="3789040"/>
            <a:ext cx="2738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Q = {</a:t>
            </a:r>
            <a:r>
              <a:rPr lang="en-US" dirty="0" err="1">
                <a:sym typeface="Symbol"/>
              </a:rPr>
              <a:t>x</a:t>
            </a:r>
            <a:r>
              <a:rPr lang="en-US" baseline="30000" dirty="0" err="1">
                <a:sym typeface="Symbol"/>
              </a:rPr>
              <a:t>r</a:t>
            </a:r>
            <a:r>
              <a:rPr lang="en-US" dirty="0">
                <a:sym typeface="Symbol"/>
              </a:rPr>
              <a:t> mod p | x       }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388696" y="3717032"/>
            <a:ext cx="423664" cy="513349"/>
            <a:chOff x="4499992" y="3553271"/>
            <a:chExt cx="423664" cy="51334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572000" y="4941168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222268"/>
                </a:solidFill>
                <a:sym typeface="Symbol"/>
              </a:rPr>
              <a:t>Group order q. Every exponent have multiplicative inverse modulo q and easy to compute </a:t>
            </a:r>
            <a:endParaRPr lang="en-US" sz="1400" dirty="0">
              <a:solidFill>
                <a:srgbClr val="222268"/>
              </a:solidFill>
              <a:sym typeface="Symbo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7544" y="5786680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222268"/>
                </a:solidFill>
                <a:sym typeface="Symbol"/>
              </a:rPr>
              <a:t>If group order (p-1) has small prime factors, there exists no-trivial </a:t>
            </a:r>
            <a:r>
              <a:rPr lang="en-US" sz="1400" dirty="0" err="1" smtClean="0">
                <a:solidFill>
                  <a:srgbClr val="222268"/>
                </a:solidFill>
                <a:sym typeface="Symbol"/>
              </a:rPr>
              <a:t>algo</a:t>
            </a:r>
            <a:r>
              <a:rPr lang="en-US" sz="1400" dirty="0" smtClean="0">
                <a:solidFill>
                  <a:srgbClr val="222268"/>
                </a:solidFill>
                <a:sym typeface="Symbol"/>
              </a:rPr>
              <a:t> to break the hard problems that we discuss next</a:t>
            </a:r>
            <a:endParaRPr lang="en-US" sz="1400" dirty="0">
              <a:solidFill>
                <a:srgbClr val="222268"/>
              </a:solidFill>
              <a:sym typeface="Symbo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99992" y="5805264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222268"/>
                </a:solidFill>
                <a:sym typeface="Symbol"/>
              </a:rPr>
              <a:t>The attacks does not work here </a:t>
            </a:r>
            <a:endParaRPr lang="en-US" sz="1400" dirty="0">
              <a:solidFill>
                <a:srgbClr val="222268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49355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4" grpId="0"/>
      <p:bldP spid="14" grpId="0"/>
      <p:bldP spid="15" grpId="0"/>
      <p:bldP spid="5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619672" y="-27384"/>
            <a:ext cx="6192688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Discrete Logarithm   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07504" y="980728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Let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(G, o) be a cyclic group of order q </a:t>
            </a:r>
            <a:r>
              <a:rPr lang="en-US" sz="1400" dirty="0" smtClean="0">
                <a:sym typeface="Symbol"/>
              </a:rPr>
              <a:t>(with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|q| = n bits</a:t>
            </a:r>
            <a:r>
              <a:rPr lang="en-US" sz="1400" dirty="0" smtClean="0">
                <a:sym typeface="Symbol"/>
              </a:rPr>
              <a:t>) and with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generator g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67544" y="1484784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{g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, g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, g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, …, g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q-1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} = G </a:t>
            </a:r>
            <a:r>
              <a:rPr lang="en-US" sz="1400" dirty="0" smtClean="0">
                <a:sym typeface="Symbol"/>
              </a:rPr>
              <a:t>--- g has order q as it is the generator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67544" y="1936577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Given any element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h  G</a:t>
            </a:r>
            <a:r>
              <a:rPr lang="en-US" sz="1400" dirty="0" smtClean="0">
                <a:sym typeface="Symbol"/>
              </a:rPr>
              <a:t>, it can be expressed as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some power of g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827584" y="2420888"/>
            <a:ext cx="8064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 a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unique x</a:t>
            </a:r>
            <a:r>
              <a:rPr lang="en-US" sz="1400" dirty="0" smtClean="0">
                <a:sym typeface="Symbol"/>
              </a:rPr>
              <a:t>        = {0, 1, …, q-1}, such that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h =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baseline="30000" dirty="0" err="1" smtClean="0">
                <a:solidFill>
                  <a:srgbClr val="FF0000"/>
                </a:solidFill>
                <a:sym typeface="Symbol"/>
              </a:rPr>
              <a:t>x</a:t>
            </a:r>
            <a:endParaRPr lang="en-US" baseline="30000" dirty="0" smtClean="0">
              <a:solidFill>
                <a:srgbClr val="FF0000"/>
              </a:solidFill>
            </a:endParaRPr>
          </a:p>
        </p:txBody>
      </p:sp>
      <p:grpSp>
        <p:nvGrpSpPr>
          <p:cNvPr id="32" name="Group 15"/>
          <p:cNvGrpSpPr/>
          <p:nvPr/>
        </p:nvGrpSpPr>
        <p:grpSpPr>
          <a:xfrm>
            <a:off x="2411760" y="2359331"/>
            <a:ext cx="423664" cy="389079"/>
            <a:chOff x="4499992" y="3625278"/>
            <a:chExt cx="423664" cy="389079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4572000" y="3706580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q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827584" y="2924944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x is called the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discrete log of h </a:t>
            </a:r>
            <a:r>
              <a:rPr lang="en-US" sz="1400" dirty="0" smtClean="0">
                <a:sym typeface="Symbol"/>
              </a:rPr>
              <a:t>with respect to g --- expressed as </a:t>
            </a:r>
            <a:r>
              <a:rPr lang="en-US" sz="1400" dirty="0" err="1" smtClean="0">
                <a:sym typeface="Symbol"/>
              </a:rPr>
              <a:t>log</a:t>
            </a:r>
            <a:r>
              <a:rPr lang="en-US" baseline="-25000" dirty="0" err="1" smtClean="0">
                <a:sym typeface="Symbol"/>
              </a:rPr>
              <a:t>g</a:t>
            </a:r>
            <a:r>
              <a:rPr lang="en-US" sz="1400" dirty="0" smtClean="0">
                <a:sym typeface="Symbol"/>
              </a:rPr>
              <a:t> h</a:t>
            </a:r>
            <a:endParaRPr lang="en-US" baseline="30000" dirty="0" smtClean="0">
              <a:solidFill>
                <a:srgbClr val="FF0000"/>
              </a:solidFill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07504" y="4653136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Discrete log follows certain rules of standard logarithms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67544" y="5065439"/>
            <a:ext cx="1944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err="1" smtClean="0">
                <a:sym typeface="Symbol"/>
              </a:rPr>
              <a:t>log</a:t>
            </a:r>
            <a:r>
              <a:rPr lang="en-US" baseline="-25000" dirty="0" err="1" smtClean="0">
                <a:sym typeface="Symbol"/>
              </a:rPr>
              <a:t>g</a:t>
            </a:r>
            <a:r>
              <a:rPr lang="en-US" sz="1400" dirty="0" smtClean="0">
                <a:sym typeface="Symbol"/>
              </a:rPr>
              <a:t> e = 0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67544" y="5517232"/>
            <a:ext cx="3096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err="1" smtClean="0">
                <a:sym typeface="Symbol"/>
              </a:rPr>
              <a:t>log</a:t>
            </a:r>
            <a:r>
              <a:rPr lang="en-US" baseline="-25000" dirty="0" err="1" smtClean="0">
                <a:sym typeface="Symbol"/>
              </a:rPr>
              <a:t>g</a:t>
            </a:r>
            <a:r>
              <a:rPr lang="en-US" sz="1400" dirty="0" smtClean="0">
                <a:sym typeface="Symbol"/>
              </a:rPr>
              <a:t> h</a:t>
            </a:r>
            <a:r>
              <a:rPr lang="en-US" baseline="30000" dirty="0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[r </a:t>
            </a:r>
            <a:r>
              <a:rPr lang="en-US" sz="1400" dirty="0" err="1" smtClean="0">
                <a:sym typeface="Symbol"/>
              </a:rPr>
              <a:t>log</a:t>
            </a:r>
            <a:r>
              <a:rPr lang="en-US" baseline="-25000" dirty="0" err="1" smtClean="0">
                <a:sym typeface="Symbol"/>
              </a:rPr>
              <a:t>g</a:t>
            </a:r>
            <a:r>
              <a:rPr lang="en-US" sz="1400" dirty="0" smtClean="0">
                <a:sym typeface="Symbol"/>
              </a:rPr>
              <a:t> h mod q]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467544" y="6001543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err="1" smtClean="0">
                <a:sym typeface="Symbol"/>
              </a:rPr>
              <a:t>log</a:t>
            </a:r>
            <a:r>
              <a:rPr lang="en-US" baseline="-25000" dirty="0" err="1" smtClean="0">
                <a:sym typeface="Symbol"/>
              </a:rPr>
              <a:t>g</a:t>
            </a:r>
            <a:r>
              <a:rPr lang="en-US" sz="1400" dirty="0" smtClean="0">
                <a:sym typeface="Symbol"/>
              </a:rPr>
              <a:t> [h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o h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] = [(</a:t>
            </a:r>
            <a:r>
              <a:rPr lang="en-US" sz="1400" dirty="0" err="1" smtClean="0">
                <a:sym typeface="Symbol"/>
              </a:rPr>
              <a:t>log</a:t>
            </a:r>
            <a:r>
              <a:rPr lang="en-US" baseline="-25000" dirty="0" err="1" smtClean="0">
                <a:sym typeface="Symbol"/>
              </a:rPr>
              <a:t>g</a:t>
            </a:r>
            <a:r>
              <a:rPr lang="en-US" sz="1400" dirty="0" smtClean="0">
                <a:sym typeface="Symbol"/>
              </a:rPr>
              <a:t> h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+ </a:t>
            </a:r>
            <a:r>
              <a:rPr lang="en-US" sz="1400" dirty="0" err="1" smtClean="0">
                <a:sym typeface="Symbol"/>
              </a:rPr>
              <a:t>log</a:t>
            </a:r>
            <a:r>
              <a:rPr lang="en-US" baseline="-25000" dirty="0" err="1" smtClean="0">
                <a:sym typeface="Symbol"/>
              </a:rPr>
              <a:t>g</a:t>
            </a:r>
            <a:r>
              <a:rPr lang="en-US" sz="1400" dirty="0" smtClean="0">
                <a:sym typeface="Symbol"/>
              </a:rPr>
              <a:t> h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) mod q]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4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5" grpId="0"/>
      <p:bldP spid="36" grpId="0"/>
      <p:bldP spid="37" grpId="0"/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619672" y="-27384"/>
            <a:ext cx="6192688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Discrete Logarithm Problem  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07504" y="620688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How difficult is it to compute the </a:t>
            </a:r>
            <a:r>
              <a:rPr lang="en-US" sz="1400" dirty="0" err="1" smtClean="0">
                <a:sym typeface="Symbol"/>
              </a:rPr>
              <a:t>DLog</a:t>
            </a:r>
            <a:r>
              <a:rPr lang="en-US" sz="1400" dirty="0" smtClean="0">
                <a:sym typeface="Symbol"/>
              </a:rPr>
              <a:t> of a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random group element </a:t>
            </a:r>
            <a:r>
              <a:rPr lang="en-US" sz="1400" dirty="0" smtClean="0">
                <a:sym typeface="Symbol"/>
              </a:rPr>
              <a:t>?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95536" y="928465"/>
            <a:ext cx="734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ym typeface="Symbol"/>
              </a:rPr>
              <a:t>F</a:t>
            </a:r>
            <a:r>
              <a:rPr lang="en-US" sz="1400" dirty="0" smtClean="0">
                <a:sym typeface="Symbol"/>
              </a:rPr>
              <a:t>or certain groups, there exists no better algorithm than the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inefficient brute-force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07504" y="4921423"/>
            <a:ext cx="8856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err="1" smtClean="0">
                <a:sym typeface="Symbol"/>
              </a:rPr>
              <a:t>DLog</a:t>
            </a:r>
            <a:r>
              <a:rPr lang="en-US" sz="1400" dirty="0" smtClean="0">
                <a:sym typeface="Symbol"/>
              </a:rPr>
              <a:t> problem is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hard relative to the group G</a:t>
            </a:r>
            <a:r>
              <a:rPr lang="en-US" sz="1400" dirty="0" smtClean="0">
                <a:sym typeface="Symbol"/>
              </a:rPr>
              <a:t>, if for every PPT algorithm A, there exists a negligible function </a:t>
            </a:r>
            <a:r>
              <a:rPr lang="en-US" sz="1400" dirty="0" err="1" smtClean="0">
                <a:sym typeface="Symbol"/>
              </a:rPr>
              <a:t>negl</a:t>
            </a:r>
            <a:r>
              <a:rPr lang="en-US" sz="1400" dirty="0" smtClean="0">
                <a:sym typeface="Symbol"/>
              </a:rPr>
              <a:t>(), such that: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275856" y="5517233"/>
            <a:ext cx="3888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Pr[</a:t>
            </a:r>
            <a:r>
              <a:rPr lang="en-US" sz="1400" dirty="0" err="1" smtClean="0">
                <a:sym typeface="Symbol"/>
              </a:rPr>
              <a:t>DLog</a:t>
            </a:r>
            <a:r>
              <a:rPr lang="en-US" baseline="-25000" dirty="0" err="1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, G</a:t>
            </a:r>
            <a:r>
              <a:rPr lang="en-US" sz="1400" dirty="0" smtClean="0">
                <a:sym typeface="Symbol"/>
              </a:rPr>
              <a:t>(n) = 1]  </a:t>
            </a:r>
            <a:r>
              <a:rPr lang="en-US" sz="1400" dirty="0" err="1" smtClean="0">
                <a:sym typeface="Symbol"/>
              </a:rPr>
              <a:t>negl</a:t>
            </a:r>
            <a:r>
              <a:rPr lang="en-US" sz="1400" dirty="0" smtClean="0">
                <a:sym typeface="Symbol"/>
              </a:rPr>
              <a:t>()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07504" y="5949280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DLog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Assumption</a:t>
            </a:r>
            <a:r>
              <a:rPr lang="en-US" sz="1400" dirty="0" smtClean="0">
                <a:sym typeface="Symbol"/>
              </a:rPr>
              <a:t>: there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exists some group G</a:t>
            </a:r>
            <a:r>
              <a:rPr lang="en-US" sz="1400" dirty="0" smtClean="0">
                <a:sym typeface="Symbol"/>
              </a:rPr>
              <a:t>, relative to which </a:t>
            </a:r>
            <a:r>
              <a:rPr lang="en-US" sz="1400" dirty="0" err="1" smtClean="0">
                <a:sym typeface="Symbol"/>
              </a:rPr>
              <a:t>DLog</a:t>
            </a:r>
            <a:r>
              <a:rPr lang="en-US" sz="1400" dirty="0" smtClean="0">
                <a:sym typeface="Symbol"/>
              </a:rPr>
              <a:t> problem is hard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67544" y="6361583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We have seen will see such candidates earlier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67544" y="1393031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Modeled as a challenge-response experiment:  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DLog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, G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(n)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5796136" y="1412776"/>
            <a:ext cx="33843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(G, o, g, q) output by an group gen </a:t>
            </a:r>
            <a:r>
              <a:rPr lang="en-US" sz="1400" dirty="0" err="1" smtClean="0">
                <a:sym typeface="Symbol"/>
              </a:rPr>
              <a:t>algo</a:t>
            </a:r>
            <a:r>
              <a:rPr lang="en-US" sz="1400" dirty="0" smtClean="0">
                <a:sym typeface="Symbol"/>
              </a:rPr>
              <a:t>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755576" y="2113111"/>
            <a:ext cx="2592288" cy="1387897"/>
            <a:chOff x="827584" y="3481263"/>
            <a:chExt cx="2592288" cy="1387897"/>
          </a:xfrm>
        </p:grpSpPr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3861048"/>
              <a:ext cx="1082902" cy="624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827584" y="4561383"/>
              <a:ext cx="22322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>
                  <a:sym typeface="Symbol"/>
                </a:rPr>
                <a:t>DLog</a:t>
              </a:r>
              <a:r>
                <a:rPr lang="en-US" sz="1400" dirty="0" smtClean="0">
                  <a:sym typeface="Symbol"/>
                </a:rPr>
                <a:t> solver for G 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1547664" y="3481263"/>
              <a:ext cx="18722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PPT A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132856"/>
            <a:ext cx="1601790" cy="96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6025128" y="3121223"/>
            <a:ext cx="16608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Challenger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H="1" flipV="1">
            <a:off x="7253910" y="2780928"/>
            <a:ext cx="846482" cy="216024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" descr="Image result for coin to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2708920"/>
            <a:ext cx="648072" cy="648072"/>
          </a:xfrm>
          <a:prstGeom prst="rect">
            <a:avLst/>
          </a:prstGeom>
          <a:noFill/>
        </p:spPr>
      </p:pic>
      <p:cxnSp>
        <p:nvCxnSpPr>
          <p:cNvPr id="84" name="Straight Arrow Connector 83"/>
          <p:cNvCxnSpPr/>
          <p:nvPr/>
        </p:nvCxnSpPr>
        <p:spPr>
          <a:xfrm flipH="1">
            <a:off x="2771800" y="2564904"/>
            <a:ext cx="28803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3923928" y="2276872"/>
            <a:ext cx="720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ym typeface="Symbol"/>
              </a:rPr>
              <a:t>y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 rot="1103169">
            <a:off x="7363835" y="2478712"/>
            <a:ext cx="9277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[y </a:t>
            </a:r>
            <a:r>
              <a:rPr lang="en-US" baseline="-25000" dirty="0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G] 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3779912" y="2545159"/>
            <a:ext cx="122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Find </a:t>
            </a:r>
            <a:r>
              <a:rPr lang="en-US" sz="1400" dirty="0" err="1" smtClean="0">
                <a:sym typeface="Symbol"/>
              </a:rPr>
              <a:t>log</a:t>
            </a:r>
            <a:r>
              <a:rPr lang="en-US" baseline="-25000" dirty="0" err="1" smtClean="0">
                <a:sym typeface="Symbol"/>
              </a:rPr>
              <a:t>g</a:t>
            </a:r>
            <a:r>
              <a:rPr lang="en-US" sz="1400" dirty="0" smtClean="0">
                <a:sym typeface="Symbol"/>
              </a:rPr>
              <a:t> y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2771800" y="3232721"/>
            <a:ext cx="288032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4076328" y="2924944"/>
            <a:ext cx="720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x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3347864" y="3409255"/>
            <a:ext cx="18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Experiment output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2483768" y="3717032"/>
            <a:ext cx="1620180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90" idx="2"/>
          </p:cNvCxnSpPr>
          <p:nvPr/>
        </p:nvCxnSpPr>
        <p:spPr>
          <a:xfrm>
            <a:off x="4247964" y="3717032"/>
            <a:ext cx="1548172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1547664" y="4201343"/>
            <a:ext cx="18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1, if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 = y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5796136" y="4201343"/>
            <a:ext cx="18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0,  otherwise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-36512" y="458112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5496" y="3501008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82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2" grpId="0"/>
      <p:bldP spid="51" grpId="0"/>
      <p:bldP spid="54" grpId="0"/>
      <p:bldP spid="58" grpId="0"/>
      <p:bldP spid="60" grpId="0"/>
      <p:bldP spid="64" grpId="0"/>
      <p:bldP spid="81" grpId="0"/>
      <p:bldP spid="85" grpId="0"/>
      <p:bldP spid="86" grpId="0"/>
      <p:bldP spid="87" grpId="0"/>
      <p:bldP spid="89" grpId="0"/>
      <p:bldP spid="90" grpId="0"/>
      <p:bldP spid="93" grpId="0"/>
      <p:bldP spid="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-27384"/>
            <a:ext cx="9144000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Computational </a:t>
            </a:r>
            <a:r>
              <a:rPr lang="en-US" sz="3200" kern="0" dirty="0" err="1" smtClean="0">
                <a:solidFill>
                  <a:srgbClr val="009900"/>
                </a:solidFill>
                <a:ea typeface="+mj-ea"/>
                <a:cs typeface="+mj-cs"/>
              </a:rPr>
              <a:t>Diffie</a:t>
            </a: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-Hellman (CDH) Problem  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07504" y="692696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Given a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cyclic group (G, o) of order q </a:t>
            </a:r>
            <a:r>
              <a:rPr lang="en-US" sz="1400" dirty="0" smtClean="0">
                <a:sym typeface="Symbol"/>
              </a:rPr>
              <a:t>and a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generator g for G.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179512" y="2132856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Modeled as a challenge-response experiment:  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CDH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A, G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(n)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755576" y="2905199"/>
            <a:ext cx="2592288" cy="1387897"/>
            <a:chOff x="827584" y="3481263"/>
            <a:chExt cx="2592288" cy="1387897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3861048"/>
              <a:ext cx="1082902" cy="624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827584" y="4561383"/>
              <a:ext cx="22322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CDH solver for G 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1547664" y="3481263"/>
              <a:ext cx="18722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PPT A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924944"/>
            <a:ext cx="1601790" cy="96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6025128" y="3913311"/>
            <a:ext cx="16608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Challenger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grpSp>
        <p:nvGrpSpPr>
          <p:cNvPr id="3" name="Group 77"/>
          <p:cNvGrpSpPr/>
          <p:nvPr/>
        </p:nvGrpSpPr>
        <p:grpSpPr>
          <a:xfrm rot="21391236">
            <a:off x="7186579" y="3347568"/>
            <a:ext cx="1244346" cy="441472"/>
            <a:chOff x="7529005" y="4211664"/>
            <a:chExt cx="1244346" cy="441472"/>
          </a:xfrm>
        </p:grpSpPr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 rot="1022624">
              <a:off x="7529005" y="4211664"/>
              <a:ext cx="124434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x, y 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baseline="-25000" dirty="0" smtClean="0">
                  <a:sym typeface="Symbol"/>
                </a:rPr>
                <a:t>R</a:t>
              </a:r>
              <a:r>
                <a:rPr lang="en-US" sz="1600" dirty="0" smtClean="0">
                  <a:sym typeface="Symbol"/>
                </a:rPr>
                <a:t> </a:t>
              </a:r>
              <a:r>
                <a:rPr lang="en-US" sz="1600" dirty="0" smtClean="0"/>
                <a:t> 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 flipV="1">
              <a:off x="7596336" y="4437112"/>
              <a:ext cx="846482" cy="216024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0"/>
          <p:cNvGrpSpPr/>
          <p:nvPr/>
        </p:nvGrpSpPr>
        <p:grpSpPr>
          <a:xfrm rot="944711">
            <a:off x="8081735" y="3432255"/>
            <a:ext cx="423664" cy="451794"/>
            <a:chOff x="4499992" y="3625278"/>
            <a:chExt cx="423664" cy="451794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572000" y="3769295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q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pic>
        <p:nvPicPr>
          <p:cNvPr id="2050" name="Picture 2" descr="Image result for coin to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501008"/>
            <a:ext cx="648072" cy="648072"/>
          </a:xfrm>
          <a:prstGeom prst="rect">
            <a:avLst/>
          </a:prstGeom>
          <a:noFill/>
        </p:spPr>
      </p:pic>
      <p:cxnSp>
        <p:nvCxnSpPr>
          <p:cNvPr id="66" name="Straight Arrow Connector 65"/>
          <p:cNvCxnSpPr/>
          <p:nvPr/>
        </p:nvCxnSpPr>
        <p:spPr>
          <a:xfrm flipH="1">
            <a:off x="2771800" y="3356992"/>
            <a:ext cx="28803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491880" y="2996952"/>
            <a:ext cx="1944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,  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  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2771800" y="4024809"/>
            <a:ext cx="288032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4076328" y="3717032"/>
            <a:ext cx="720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g</a:t>
            </a:r>
            <a:r>
              <a:rPr lang="en-US" sz="1400" baseline="30000" dirty="0" err="1" smtClean="0">
                <a:sym typeface="Symbol"/>
              </a:rPr>
              <a:t>z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347864" y="4201343"/>
            <a:ext cx="18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Experiment output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2483768" y="4509120"/>
            <a:ext cx="1620180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2"/>
          </p:cNvCxnSpPr>
          <p:nvPr/>
        </p:nvCxnSpPr>
        <p:spPr>
          <a:xfrm>
            <a:off x="4247964" y="4509120"/>
            <a:ext cx="1548172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1403648" y="4941168"/>
            <a:ext cx="3096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1, if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sz="1400" baseline="30000" dirty="0" err="1" smtClean="0">
                <a:sym typeface="Symbol"/>
              </a:rPr>
              <a:t>x</a:t>
            </a:r>
            <a:r>
              <a:rPr lang="en-US" sz="1400" baseline="30000" dirty="0" smtClean="0">
                <a:sym typeface="Symbol"/>
              </a:rPr>
              <a:t> . </a:t>
            </a:r>
            <a:r>
              <a:rPr lang="en-US" sz="1400" baseline="30000" dirty="0">
                <a:sym typeface="Symbol"/>
              </a:rPr>
              <a:t>y</a:t>
            </a:r>
            <a:r>
              <a:rPr lang="en-US" sz="1400" baseline="-5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=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sz="1400" baseline="30000" dirty="0" err="1" smtClean="0">
                <a:sym typeface="Symbol"/>
              </a:rPr>
              <a:t>z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5796136" y="4993431"/>
            <a:ext cx="18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0,  otherwise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07504" y="1268760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The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CDH problem </a:t>
            </a:r>
            <a:r>
              <a:rPr lang="en-US" sz="1400" dirty="0" smtClean="0">
                <a:sym typeface="Symbol"/>
              </a:rPr>
              <a:t>for the group (G, o) is to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compute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sz="1400" baseline="30000" dirty="0" err="1" smtClean="0">
                <a:sym typeface="Symbol"/>
              </a:rPr>
              <a:t>x</a:t>
            </a:r>
            <a:r>
              <a:rPr lang="en-US" sz="1400" baseline="30000" dirty="0" smtClean="0">
                <a:sym typeface="Symbol"/>
              </a:rPr>
              <a:t> </a:t>
            </a:r>
            <a:r>
              <a:rPr lang="en-US" sz="1400" baseline="30000" dirty="0">
                <a:sym typeface="Symbol"/>
              </a:rPr>
              <a:t>. y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for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random group elements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sz="1400" baseline="30000" dirty="0" err="1" smtClean="0">
                <a:sym typeface="Symbol"/>
              </a:rPr>
              <a:t>x</a:t>
            </a:r>
            <a:r>
              <a:rPr lang="en-US" sz="1400" baseline="30000" dirty="0" smtClean="0">
                <a:sym typeface="Symbol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,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sz="1400" baseline="30000" dirty="0" err="1">
                <a:sym typeface="Symbol"/>
              </a:rPr>
              <a:t>y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07504" y="5805264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CDH problem is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hard relative to the group G</a:t>
            </a:r>
            <a:r>
              <a:rPr lang="en-US" sz="1400" dirty="0" smtClean="0">
                <a:sym typeface="Symbol"/>
              </a:rPr>
              <a:t>, if for every PPT algorithm A: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987824" y="6237312"/>
            <a:ext cx="3888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Pr[CDH</a:t>
            </a:r>
            <a:r>
              <a:rPr lang="en-US" baseline="-25000" dirty="0" smtClean="0">
                <a:sym typeface="Symbol"/>
              </a:rPr>
              <a:t>A, G</a:t>
            </a:r>
            <a:r>
              <a:rPr lang="en-US" sz="1400" dirty="0" smtClean="0">
                <a:sym typeface="Symbol"/>
              </a:rPr>
              <a:t>(n) = 1]  </a:t>
            </a:r>
            <a:r>
              <a:rPr lang="en-US" sz="1400" dirty="0" err="1" smtClean="0">
                <a:sym typeface="Symbol"/>
              </a:rPr>
              <a:t>negl</a:t>
            </a:r>
            <a:r>
              <a:rPr lang="en-US" sz="1400" dirty="0" smtClean="0">
                <a:sym typeface="Symbol"/>
              </a:rPr>
              <a:t>()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36512" y="530120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5496" y="4221088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7892752" y="2132857"/>
            <a:ext cx="13597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(G, o, g, q)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7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3" grpId="0"/>
      <p:bldP spid="67" grpId="0"/>
      <p:bldP spid="71" grpId="0"/>
      <p:bldP spid="72" grpId="0"/>
      <p:bldP spid="77" grpId="0"/>
      <p:bldP spid="78" grpId="0"/>
      <p:bldP spid="36" grpId="0"/>
      <p:bldP spid="37" grpId="0"/>
      <p:bldP spid="38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-27384"/>
            <a:ext cx="9144000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Relation between CDH and </a:t>
            </a:r>
            <a:r>
              <a:rPr lang="en-US" sz="3200" kern="0" dirty="0" err="1" smtClean="0">
                <a:solidFill>
                  <a:srgbClr val="009900"/>
                </a:solidFill>
                <a:ea typeface="+mj-ea"/>
                <a:cs typeface="+mj-cs"/>
              </a:rPr>
              <a:t>DLog</a:t>
            </a: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 Problems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07504" y="692696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Given a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cyclic group (G, o) of order q </a:t>
            </a:r>
            <a:r>
              <a:rPr lang="en-US" sz="1400" dirty="0" smtClean="0">
                <a:sym typeface="Symbol"/>
              </a:rPr>
              <a:t>and a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generator g for G</a:t>
            </a:r>
            <a:r>
              <a:rPr lang="en-US" sz="1400" dirty="0" smtClean="0">
                <a:sym typeface="Symbol"/>
              </a:rPr>
              <a:t>: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500264" y="1484784"/>
            <a:ext cx="1935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Hardness of CDH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6956648" y="1484784"/>
            <a:ext cx="1935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Hardness of </a:t>
            </a:r>
            <a:r>
              <a:rPr lang="en-US" sz="1400" dirty="0" err="1" smtClean="0">
                <a:sym typeface="Symbol"/>
              </a:rPr>
              <a:t>DLog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364088" y="1628800"/>
            <a:ext cx="144016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196753"/>
            <a:ext cx="792088" cy="864096"/>
          </a:xfrm>
          <a:prstGeom prst="rect">
            <a:avLst/>
          </a:prstGeom>
        </p:spPr>
      </p:pic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07504" y="2689175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If CDH is hard in (G, o) then </a:t>
            </a:r>
            <a:r>
              <a:rPr lang="en-US" sz="1400" dirty="0" err="1" smtClean="0">
                <a:sym typeface="Symbol"/>
              </a:rPr>
              <a:t>DLog</a:t>
            </a:r>
            <a:r>
              <a:rPr lang="en-US" sz="1400" dirty="0" smtClean="0">
                <a:sym typeface="Symbol"/>
              </a:rPr>
              <a:t> is hard in (G, o).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pic>
        <p:nvPicPr>
          <p:cNvPr id="65" name="Picture 2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49451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5724128" y="4417367"/>
            <a:ext cx="23881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PPT Algorithm </a:t>
            </a:r>
            <a:r>
              <a:rPr lang="en-US" sz="1400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DLog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3203848" y="3717032"/>
            <a:ext cx="25202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03848" y="4437112"/>
            <a:ext cx="252028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419872" y="4005065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x       </a:t>
            </a:r>
            <a:endParaRPr lang="en-US" sz="1100" baseline="-5000" dirty="0" smtClean="0">
              <a:solidFill>
                <a:srgbClr val="0000FF"/>
              </a:solidFill>
            </a:endParaRPr>
          </a:p>
        </p:txBody>
      </p:sp>
      <p:pic>
        <p:nvPicPr>
          <p:cNvPr id="85" name="Picture 4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46115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1907704" y="4489375"/>
            <a:ext cx="18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Algorithm A</a:t>
            </a:r>
            <a:r>
              <a:rPr lang="en-US" sz="1600" baseline="-25000" dirty="0" smtClean="0">
                <a:sym typeface="Symbol"/>
              </a:rPr>
              <a:t>CDH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654498" y="3717032"/>
            <a:ext cx="13681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60"/>
          <p:cNvGrpSpPr/>
          <p:nvPr/>
        </p:nvGrpSpPr>
        <p:grpSpPr>
          <a:xfrm>
            <a:off x="3932312" y="3985318"/>
            <a:ext cx="423664" cy="451794"/>
            <a:chOff x="4499992" y="3625278"/>
            <a:chExt cx="423664" cy="451794"/>
          </a:xfrm>
        </p:grpSpPr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Text Box 7"/>
            <p:cNvSpPr txBox="1">
              <a:spLocks noChangeArrowheads="1"/>
            </p:cNvSpPr>
            <p:nvPr/>
          </p:nvSpPr>
          <p:spPr bwMode="auto">
            <a:xfrm>
              <a:off x="4572000" y="3769295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q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179512" y="3374122"/>
            <a:ext cx="205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g</a:t>
            </a:r>
            <a:r>
              <a:rPr lang="en-US" sz="1400" baseline="30000" dirty="0" err="1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, 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sz="1400" baseline="30000" dirty="0" err="1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 </a:t>
            </a:r>
            <a:r>
              <a:rPr lang="en-US" baseline="-25000" dirty="0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G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5956920" y="1321023"/>
            <a:ext cx="415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?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283968" y="3356992"/>
            <a:ext cx="13681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g</a:t>
            </a:r>
            <a:r>
              <a:rPr lang="en-US" sz="1400" baseline="30000" dirty="0" err="1" smtClean="0">
                <a:sym typeface="Symbol"/>
              </a:rPr>
              <a:t>x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54498" y="4442339"/>
            <a:ext cx="136815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070997" y="4005064"/>
            <a:ext cx="54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(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sz="1400" baseline="30000" dirty="0" err="1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</a:t>
            </a:r>
            <a:endParaRPr lang="en-IN" dirty="0"/>
          </a:p>
        </p:txBody>
      </p:sp>
      <p:grpSp>
        <p:nvGrpSpPr>
          <p:cNvPr id="42" name="Group 41"/>
          <p:cNvGrpSpPr/>
          <p:nvPr/>
        </p:nvGrpSpPr>
        <p:grpSpPr>
          <a:xfrm>
            <a:off x="179512" y="5013176"/>
            <a:ext cx="4752528" cy="504056"/>
            <a:chOff x="4139952" y="4221088"/>
            <a:chExt cx="4752528" cy="504056"/>
          </a:xfrm>
        </p:grpSpPr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4139952" y="4345359"/>
              <a:ext cx="47525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q"/>
              </a:pPr>
              <a:r>
                <a:rPr lang="en-US" sz="1400" dirty="0" smtClean="0">
                  <a:sym typeface="Symbol"/>
                </a:rPr>
                <a:t>Advantage of           same as</a:t>
              </a:r>
              <a:endParaRPr lang="en-US" sz="1400" baseline="300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45" name="Picture 4" descr="https://encrypted-tbn0.gstatic.com/images?q=tbn:ANd9GcQP6X-SVdTwWnx1b4B32lXz9uj8lXGQtedwPupLto_eD3y8PybkR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221088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https://encrypted-tbn2.gstatic.com/images?q=tbn:ANd9GcTzn8pYNTIsYJz-1hUwTp5TSpxO5EgNfXDt7DtIKuSZFDDgZWG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4221088"/>
              <a:ext cx="432048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107504" y="5661248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If </a:t>
            </a:r>
            <a:r>
              <a:rPr lang="en-US" sz="1400" dirty="0" err="1" smtClean="0">
                <a:sym typeface="Symbol"/>
              </a:rPr>
              <a:t>DLog</a:t>
            </a:r>
            <a:r>
              <a:rPr lang="en-US" sz="1400" dirty="0" smtClean="0">
                <a:sym typeface="Symbol"/>
              </a:rPr>
              <a:t> is hard in (G, o) then CDH is hard in (G, o) ?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4868416" y="5641503"/>
            <a:ext cx="3952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--- nothing is known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07504" y="6021288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CDH (hardness) is a stronger assumption than </a:t>
            </a:r>
            <a:r>
              <a:rPr lang="en-US" sz="1400" dirty="0" err="1" smtClean="0">
                <a:sym typeface="Symbol"/>
              </a:rPr>
              <a:t>DLog</a:t>
            </a:r>
            <a:r>
              <a:rPr lang="en-US" sz="1400" dirty="0" smtClean="0">
                <a:sym typeface="Symbol"/>
              </a:rPr>
              <a:t> (hardness) assumption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11560" y="6433591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CDH might be solved even without being able to solve the </a:t>
            </a:r>
            <a:r>
              <a:rPr lang="en-US" sz="1400" dirty="0" err="1" smtClean="0">
                <a:sym typeface="Symbol"/>
              </a:rPr>
              <a:t>DLog</a:t>
            </a:r>
            <a:r>
              <a:rPr lang="en-US" sz="1400" dirty="0" smtClean="0">
                <a:sym typeface="Symbol"/>
              </a:rPr>
              <a:t> problem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5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3" grpId="0"/>
      <p:bldP spid="86" grpId="0"/>
      <p:bldP spid="97" grpId="0"/>
      <p:bldP spid="36" grpId="0"/>
      <p:bldP spid="41" grpId="0"/>
      <p:bldP spid="48" grpId="0"/>
      <p:bldP spid="49" grpId="0"/>
      <p:bldP spid="50" grpId="0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-27384"/>
            <a:ext cx="9144000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Decisional </a:t>
            </a:r>
            <a:r>
              <a:rPr lang="en-US" sz="3200" kern="0" dirty="0" err="1" smtClean="0">
                <a:solidFill>
                  <a:srgbClr val="009900"/>
                </a:solidFill>
                <a:ea typeface="+mj-ea"/>
                <a:cs typeface="+mj-cs"/>
              </a:rPr>
              <a:t>Diffie</a:t>
            </a: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-Hellman (DDH) Problem  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07504" y="980728"/>
            <a:ext cx="8856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The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DDH problem </a:t>
            </a:r>
            <a:r>
              <a:rPr lang="en-US" sz="1400" dirty="0" smtClean="0">
                <a:sym typeface="Symbol"/>
              </a:rPr>
              <a:t>for the group (G, o) is to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distinguish </a:t>
            </a:r>
            <a:r>
              <a:rPr lang="en-US" sz="1100" dirty="0" err="1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sz="1400" baseline="30000" dirty="0" err="1" smtClean="0">
                <a:solidFill>
                  <a:srgbClr val="FF0000"/>
                </a:solidFill>
                <a:sym typeface="Symbol"/>
              </a:rPr>
              <a:t>x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. y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from a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random group element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g</a:t>
            </a:r>
            <a:r>
              <a:rPr lang="en-US" sz="1400" baseline="30000" dirty="0" err="1" smtClean="0">
                <a:solidFill>
                  <a:srgbClr val="0000FF"/>
                </a:solidFill>
                <a:sym typeface="Symbol"/>
              </a:rPr>
              <a:t>z</a:t>
            </a:r>
            <a:r>
              <a:rPr lang="en-US" sz="1400" baseline="30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, if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sz="1400" baseline="30000" dirty="0" err="1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,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sz="1400" baseline="30000" dirty="0" err="1">
                <a:sym typeface="Symbol"/>
              </a:rPr>
              <a:t>y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are random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7504" y="1988840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   DDH problem </a:t>
            </a:r>
            <a:r>
              <a:rPr lang="en-US" sz="1400" dirty="0" smtClean="0">
                <a:sym typeface="Symbol"/>
              </a:rPr>
              <a:t>is hard relative to  (G, o) if for every PPT algorithm A: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979984" y="2276872"/>
            <a:ext cx="7239272" cy="504056"/>
            <a:chOff x="979984" y="4077072"/>
            <a:chExt cx="7239272" cy="504056"/>
          </a:xfrm>
        </p:grpSpPr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1187624" y="4221088"/>
              <a:ext cx="28083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Pr[A(G, o, q, g,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y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xy</a:t>
              </a:r>
              <a:r>
                <a:rPr lang="en-US" sz="1400" dirty="0" smtClean="0">
                  <a:sym typeface="Symbol"/>
                </a:rPr>
                <a:t> ) = 1]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4355976" y="4201343"/>
              <a:ext cx="28083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Pr[A(G, o, q, g,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y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z</a:t>
              </a:r>
              <a:r>
                <a:rPr lang="en-US" sz="1400" dirty="0" smtClean="0">
                  <a:sym typeface="Symbol"/>
                </a:rPr>
                <a:t> ) = 1]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979984" y="4119463"/>
              <a:ext cx="3516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|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6884640" y="4077072"/>
              <a:ext cx="3516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|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4012704" y="4077072"/>
              <a:ext cx="4152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-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7092280" y="4221088"/>
              <a:ext cx="1126976" cy="317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 </a:t>
              </a:r>
              <a:r>
                <a:rPr lang="en-US" sz="1400" dirty="0" err="1" smtClean="0">
                  <a:sym typeface="Symbol"/>
                </a:rPr>
                <a:t>negl</a:t>
              </a:r>
              <a:r>
                <a:rPr lang="en-US" sz="1400" dirty="0" smtClean="0">
                  <a:sym typeface="Symbol"/>
                </a:rPr>
                <a:t>()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23528" y="2977207"/>
            <a:ext cx="3816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Probability over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uniform choice of x and y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4499992" y="2977207"/>
            <a:ext cx="4104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Probability over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uniform choice of x, y and z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1475656" y="2780928"/>
            <a:ext cx="36004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80112" y="2780928"/>
            <a:ext cx="360040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107504" y="3861048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Claim</a:t>
            </a:r>
            <a:r>
              <a:rPr lang="en-US" sz="1400" dirty="0" smtClean="0">
                <a:sym typeface="Symbol"/>
              </a:rPr>
              <a:t>: If DDH is hard relative to (G, o) then CDH is also hard relative to (G, o)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467544" y="4273351"/>
            <a:ext cx="8676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If CDH can be solved, then given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 and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, compute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xy</a:t>
            </a:r>
            <a:r>
              <a:rPr lang="en-US" sz="1400" dirty="0" smtClean="0">
                <a:sym typeface="Symbol"/>
              </a:rPr>
              <a:t> and compare it with the third element</a:t>
            </a:r>
            <a:endParaRPr lang="en-US" baseline="-5000" dirty="0" smtClean="0">
              <a:solidFill>
                <a:srgbClr val="FF0000"/>
              </a:solidFill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107504" y="5373216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Nothing is known regarding the converse ---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DDH is a stronger assumption than CDH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467544" y="5804683"/>
            <a:ext cx="8676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DDH might be solved even without being able to solve CDH</a:t>
            </a:r>
            <a:endParaRPr lang="en-US" baseline="-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58" grpId="0"/>
      <p:bldP spid="59" grpId="0"/>
      <p:bldP spid="75" grpId="0"/>
      <p:bldP spid="79" grpId="0"/>
      <p:bldP spid="80" grpId="0"/>
      <p:bldP spid="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Cryptographic Assumptions in Cyclic Groups  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763688" y="1104999"/>
            <a:ext cx="7116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DDH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788296" y="1104999"/>
            <a:ext cx="7116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CDH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940152" y="1085254"/>
            <a:ext cx="1080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DL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411760" y="1249015"/>
            <a:ext cx="1296144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499992" y="1249015"/>
            <a:ext cx="1296144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39552" y="1916832"/>
            <a:ext cx="84174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Cyclic Groups of Prime Order is best choice.</a:t>
            </a:r>
          </a:p>
          <a:p>
            <a:pPr marL="285750" indent="-285750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   &gt;&gt; DL is harder in this group compared to cyclic group      (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Pohlig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-Hellman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Algo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pPr marL="285750" indent="-285750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   &gt;&gt; DDH can be broken in cyclic group         but believed to hold good it its prime order subgroup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72472" y="2132856"/>
            <a:ext cx="423664" cy="513349"/>
            <a:chOff x="4499992" y="3553271"/>
            <a:chExt cx="423664" cy="513349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95936" y="2420888"/>
            <a:ext cx="423664" cy="513349"/>
            <a:chOff x="4499992" y="3553271"/>
            <a:chExt cx="423664" cy="513349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95536" y="3573016"/>
            <a:ext cx="8460432" cy="267765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ym typeface="Symbol"/>
              </a:rPr>
              <a:t>6</a:t>
            </a:r>
            <a:r>
              <a:rPr lang="en-US" sz="2400" baseline="30000" dirty="0" smtClean="0">
                <a:sym typeface="Symbol"/>
              </a:rPr>
              <a:t>th</a:t>
            </a:r>
            <a:r>
              <a:rPr lang="en-US" sz="2400" dirty="0" smtClean="0">
                <a:sym typeface="Symbol"/>
              </a:rPr>
              <a:t> Chalk and Talk topic 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sym typeface="Symbol"/>
              </a:rPr>
              <a:t>Attacks on Discrete Log Assumptions- </a:t>
            </a:r>
          </a:p>
          <a:p>
            <a:pPr marL="514350" indent="-514350" algn="ctr">
              <a:spcBef>
                <a:spcPct val="50000"/>
              </a:spcBef>
              <a:buAutoNum type="romanLcParenBoth"/>
            </a:pPr>
            <a:r>
              <a:rPr lang="en-US" sz="2400" dirty="0" err="1" smtClean="0">
                <a:sym typeface="Symbol"/>
              </a:rPr>
              <a:t>Pohlig</a:t>
            </a:r>
            <a:r>
              <a:rPr lang="en-US" sz="2400" dirty="0" smtClean="0">
                <a:sym typeface="Symbol"/>
              </a:rPr>
              <a:t>-Hellman Algorithm</a:t>
            </a:r>
          </a:p>
          <a:p>
            <a:pPr marL="514350" indent="-514350" algn="ctr">
              <a:spcBef>
                <a:spcPct val="50000"/>
              </a:spcBef>
              <a:buAutoNum type="romanLcParenBoth"/>
            </a:pPr>
            <a:r>
              <a:rPr lang="en-US" sz="2400" dirty="0" smtClean="0">
                <a:sym typeface="Symbol"/>
              </a:rPr>
              <a:t>Shanks Baby-step/Giant-step algorithm</a:t>
            </a:r>
          </a:p>
          <a:p>
            <a:pPr marL="514350" indent="-514350" algn="ctr">
              <a:spcBef>
                <a:spcPct val="50000"/>
              </a:spcBef>
              <a:buAutoNum type="romanLcParenBoth"/>
            </a:pPr>
            <a:r>
              <a:rPr lang="en-US" sz="2400" dirty="0" smtClean="0">
                <a:sym typeface="Symbol"/>
              </a:rPr>
              <a:t>Discrete Logs from Collisions</a:t>
            </a:r>
          </a:p>
        </p:txBody>
      </p:sp>
    </p:spTree>
    <p:extLst>
      <p:ext uri="{BB962C8B-B14F-4D97-AF65-F5344CB8AC3E}">
        <p14:creationId xmlns:p14="http://schemas.microsoft.com/office/powerpoint/2010/main" val="151527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149080"/>
            <a:ext cx="8568952" cy="2232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Division for Modular Arithmetic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5496" y="764704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If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b is invertible modulo N </a:t>
            </a:r>
            <a:r>
              <a:rPr lang="en-US" sz="1400" dirty="0" smtClean="0">
                <a:sym typeface="Symbol"/>
              </a:rPr>
              <a:t>(i.e. b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sz="1400" dirty="0" smtClean="0">
                <a:sym typeface="Symbol"/>
              </a:rPr>
              <a:t> exists) then division by b modulo N is defined as:</a:t>
            </a:r>
            <a:endParaRPr lang="en-US" sz="1400" baseline="-25000" dirty="0" smtClean="0">
              <a:solidFill>
                <a:srgbClr val="5E1EF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1560" y="1104999"/>
            <a:ext cx="8568952" cy="451793"/>
            <a:chOff x="611560" y="1104999"/>
            <a:chExt cx="8568952" cy="451793"/>
          </a:xfrm>
        </p:grpSpPr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611560" y="1249015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[a/b mod N]     =     [ab</a:t>
              </a:r>
              <a:r>
                <a:rPr lang="en-US" baseline="30000" dirty="0" smtClean="0">
                  <a:sym typeface="Symbol"/>
                </a:rPr>
                <a:t>-1</a:t>
              </a:r>
              <a:r>
                <a:rPr lang="en-US" sz="1400" dirty="0" smtClean="0">
                  <a:sym typeface="Symbol"/>
                </a:rPr>
                <a:t> mod N]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1763688" y="1104999"/>
              <a:ext cx="4956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def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23528" y="2132856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If </a:t>
            </a:r>
            <a:r>
              <a:rPr lang="en-US" sz="1400" dirty="0" err="1" smtClean="0">
                <a:sym typeface="Symbol"/>
              </a:rPr>
              <a:t>ab</a:t>
            </a:r>
            <a:r>
              <a:rPr lang="en-US" sz="1400" dirty="0" smtClean="0">
                <a:sym typeface="Symbol"/>
              </a:rPr>
              <a:t> = </a:t>
            </a:r>
            <a:r>
              <a:rPr lang="en-US" sz="1400" dirty="0" err="1" smtClean="0">
                <a:sym typeface="Symbol"/>
              </a:rPr>
              <a:t>cb</a:t>
            </a:r>
            <a:r>
              <a:rPr lang="en-US" sz="1400" dirty="0" smtClean="0">
                <a:sym typeface="Symbol"/>
              </a:rPr>
              <a:t> mod N and if b is invertible then a = c mod N</a:t>
            </a:r>
            <a:endParaRPr lang="en-US" sz="1400" baseline="-25000" dirty="0" smtClean="0">
              <a:solidFill>
                <a:srgbClr val="5E1EFE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1560" y="2545159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“Dividing” each side by b </a:t>
            </a:r>
            <a:r>
              <a:rPr lang="en-US" sz="1400" dirty="0" smtClean="0">
                <a:sym typeface="Symbol"/>
              </a:rPr>
              <a:t>(which actually means multiplying both sides by b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 smtClean="0">
              <a:solidFill>
                <a:srgbClr val="5E1EFE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5496" y="3049215"/>
            <a:ext cx="56166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Which integers b are invertible modulo a given modulus N ?</a:t>
            </a:r>
            <a:endParaRPr lang="en-US" sz="1400" baseline="-25000" dirty="0" smtClean="0">
              <a:solidFill>
                <a:srgbClr val="5E1EFE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51520" y="3501008"/>
            <a:ext cx="8568952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Proposition: Given integers b and N, with b  1 and N &gt; 1, then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b is invertible modulo N if and only if </a:t>
            </a:r>
            <a:r>
              <a:rPr lang="en-US" sz="1400" dirty="0" err="1" smtClean="0">
                <a:solidFill>
                  <a:srgbClr val="5E1EFE"/>
                </a:solidFill>
                <a:sym typeface="Symbol"/>
              </a:rPr>
              <a:t>gcd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(b, N) = 1 (i.e. b &amp; N are relatively prime).</a:t>
            </a:r>
            <a:endParaRPr lang="en-US" sz="1400" baseline="-25000" dirty="0" smtClean="0">
              <a:solidFill>
                <a:srgbClr val="5E1EFE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51520" y="4221088"/>
            <a:ext cx="856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Proof (&lt;=): Inverse finding algorithm (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if the number is invertible</a:t>
            </a:r>
            <a:r>
              <a:rPr lang="en-US" sz="1400" dirty="0" smtClean="0">
                <a:sym typeface="Symbol"/>
              </a:rPr>
              <a:t>) ---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Extended Euclid (GCD) algorithm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39552" y="4777407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Given any b, N, the Extended Euclid algorithm outputs X and Y such that</a:t>
            </a:r>
            <a:endParaRPr lang="en-US" sz="1400" baseline="-25000" dirty="0" smtClean="0">
              <a:solidFill>
                <a:srgbClr val="5E1EFE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491880" y="5085185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olidFill>
                  <a:srgbClr val="5E1EFE"/>
                </a:solidFill>
                <a:sym typeface="Symbol"/>
              </a:rPr>
              <a:t>bX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 + NY = </a:t>
            </a:r>
            <a:r>
              <a:rPr lang="en-US" sz="1400" dirty="0" err="1" smtClean="0">
                <a:solidFill>
                  <a:srgbClr val="5E1EFE"/>
                </a:solidFill>
                <a:sym typeface="Symbol"/>
              </a:rPr>
              <a:t>gcd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(b, N)</a:t>
            </a:r>
            <a:endParaRPr lang="en-US" sz="1400" baseline="-25000" dirty="0" smtClean="0">
              <a:solidFill>
                <a:srgbClr val="5E1EFE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39552" y="5517232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If </a:t>
            </a:r>
            <a:r>
              <a:rPr lang="en-US" sz="1400" dirty="0" err="1" smtClean="0">
                <a:sym typeface="Symbol"/>
              </a:rPr>
              <a:t>gcd</a:t>
            </a:r>
            <a:r>
              <a:rPr lang="en-US" sz="1400" dirty="0" smtClean="0">
                <a:sym typeface="Symbol"/>
              </a:rPr>
              <a:t>(b, N) = 1 then above equation implies that </a:t>
            </a:r>
            <a:r>
              <a:rPr lang="en-US" sz="1400" dirty="0" err="1" smtClean="0">
                <a:sym typeface="Symbol"/>
              </a:rPr>
              <a:t>bX</a:t>
            </a:r>
            <a:r>
              <a:rPr lang="en-US" sz="1400" dirty="0" smtClean="0">
                <a:sym typeface="Symbol"/>
              </a:rPr>
              <a:t> + NY = 1</a:t>
            </a:r>
            <a:endParaRPr lang="en-US" sz="1400" baseline="-25000" dirty="0" smtClean="0">
              <a:solidFill>
                <a:srgbClr val="5E1EFE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539552" y="5877272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Taking mod N both sides gives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bX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= 1 mod N  b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-1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= [X mod N]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3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/>
      <p:bldP spid="25" grpId="0"/>
      <p:bldP spid="26" grpId="0"/>
      <p:bldP spid="27" grpId="0" animBg="1"/>
      <p:bldP spid="29" grpId="0"/>
      <p:bldP spid="31" grpId="0"/>
      <p:bldP spid="32" grpId="0"/>
      <p:bldP spid="33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-27384"/>
            <a:ext cx="9144000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err="1" smtClean="0">
                <a:solidFill>
                  <a:srgbClr val="009900"/>
                </a:solidFill>
                <a:ea typeface="+mj-ea"/>
                <a:cs typeface="+mj-cs"/>
              </a:rPr>
              <a:t>Diffie</a:t>
            </a: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-Hellman Key-Exchange Protocol 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908720"/>
            <a:ext cx="648072" cy="62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08721"/>
            <a:ext cx="64807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772816"/>
            <a:ext cx="7810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1772816"/>
            <a:ext cx="7810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428256" y="1969095"/>
            <a:ext cx="2799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Common colors (publicly known)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1115616" y="2348880"/>
            <a:ext cx="360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+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2055" y="2636912"/>
            <a:ext cx="809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1865" y="2694062"/>
            <a:ext cx="790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7956376" y="2348880"/>
            <a:ext cx="360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+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4067944" y="2708920"/>
            <a:ext cx="1575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Secret colors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1115616" y="3068960"/>
            <a:ext cx="360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=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7956376" y="3068960"/>
            <a:ext cx="360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=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3284984"/>
            <a:ext cx="781050" cy="57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1865" y="3332609"/>
            <a:ext cx="790575" cy="5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4293096"/>
            <a:ext cx="7905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4298801"/>
            <a:ext cx="781050" cy="49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Straight Arrow Connector 82"/>
          <p:cNvCxnSpPr/>
          <p:nvPr/>
        </p:nvCxnSpPr>
        <p:spPr>
          <a:xfrm>
            <a:off x="1691680" y="3501008"/>
            <a:ext cx="5832648" cy="1224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1691680" y="3429000"/>
            <a:ext cx="5976664" cy="1224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4067944" y="3501008"/>
            <a:ext cx="1575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Public exchange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3347864" y="4293096"/>
            <a:ext cx="2520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Assume mixture separation is expensive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1043608" y="5517232"/>
            <a:ext cx="360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=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8028384" y="5497487"/>
            <a:ext cx="360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=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1043608" y="4797152"/>
            <a:ext cx="360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+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8028384" y="4797152"/>
            <a:ext cx="360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+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47" y="5085184"/>
            <a:ext cx="809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5142334"/>
            <a:ext cx="790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3491880" y="5137447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Original secret colors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047" y="5877272"/>
            <a:ext cx="8096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352" y="5877272"/>
            <a:ext cx="8096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3779912" y="6001543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Common secret color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3347864" y="816967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Idea illustration through colors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8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71" grpId="0"/>
      <p:bldP spid="74" grpId="0"/>
      <p:bldP spid="75" grpId="0"/>
      <p:bldP spid="76" grpId="0"/>
      <p:bldP spid="89" grpId="0"/>
      <p:bldP spid="90" grpId="0"/>
      <p:bldP spid="91" grpId="0"/>
      <p:bldP spid="92" grpId="0"/>
      <p:bldP spid="93" grpId="0"/>
      <p:bldP spid="94" grpId="0"/>
      <p:bldP spid="97" grpId="0"/>
      <p:bldP spid="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-27384"/>
            <a:ext cx="9144000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err="1" smtClean="0">
                <a:solidFill>
                  <a:srgbClr val="009900"/>
                </a:solidFill>
                <a:ea typeface="+mj-ea"/>
                <a:cs typeface="+mj-cs"/>
              </a:rPr>
              <a:t>Diffie</a:t>
            </a: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-Hellman Key-Exchange Protocol 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908720"/>
            <a:ext cx="648072" cy="62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08721"/>
            <a:ext cx="64807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772816"/>
            <a:ext cx="7810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1772816"/>
            <a:ext cx="7810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1115616" y="2348880"/>
            <a:ext cx="360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+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2055" y="2636912"/>
            <a:ext cx="809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1865" y="2694062"/>
            <a:ext cx="790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7956376" y="2348880"/>
            <a:ext cx="360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+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4067944" y="2708920"/>
            <a:ext cx="1575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Secret colors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1115616" y="3068960"/>
            <a:ext cx="360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=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7956376" y="3068960"/>
            <a:ext cx="360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=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3284984"/>
            <a:ext cx="781050" cy="57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1865" y="3332609"/>
            <a:ext cx="790575" cy="5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4293096"/>
            <a:ext cx="7905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4298801"/>
            <a:ext cx="781050" cy="49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Straight Arrow Connector 82"/>
          <p:cNvCxnSpPr/>
          <p:nvPr/>
        </p:nvCxnSpPr>
        <p:spPr>
          <a:xfrm>
            <a:off x="1691680" y="3501008"/>
            <a:ext cx="5832648" cy="1224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1691680" y="3429000"/>
            <a:ext cx="5976664" cy="1224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4067944" y="3501008"/>
            <a:ext cx="1575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Public exchange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3347864" y="4293096"/>
            <a:ext cx="2520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Assume mixture separation is expensive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1043608" y="5517232"/>
            <a:ext cx="360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=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8028384" y="5497487"/>
            <a:ext cx="360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=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1043608" y="4797152"/>
            <a:ext cx="360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+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8028384" y="4797152"/>
            <a:ext cx="360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+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47" y="5085184"/>
            <a:ext cx="809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5142334"/>
            <a:ext cx="790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3491880" y="5137447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Original secret colors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047" y="5877272"/>
            <a:ext cx="8096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352" y="5877272"/>
            <a:ext cx="8096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3779912" y="6001543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Common secret color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3779912" y="816967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Actual Protocol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275856" y="1969095"/>
            <a:ext cx="3672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Common parameters (publicly known)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428256" y="1969095"/>
            <a:ext cx="2799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Common colors (publicly known)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700336" y="1916832"/>
            <a:ext cx="2071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((G, o), g, q)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691408" y="1537047"/>
            <a:ext cx="4400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(G, o) is a cyclic group of order q with generator g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7596336" y="1897087"/>
            <a:ext cx="2071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((G, o), g, q)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4067944" y="2708920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Secret exponents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55576" y="2708920"/>
            <a:ext cx="936104" cy="441342"/>
            <a:chOff x="5220072" y="5435930"/>
            <a:chExt cx="936104" cy="441342"/>
          </a:xfrm>
        </p:grpSpPr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5220072" y="5497487"/>
              <a:ext cx="9361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x  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41" name="Group 37"/>
            <p:cNvGrpSpPr/>
            <p:nvPr/>
          </p:nvGrpSpPr>
          <p:grpSpPr>
            <a:xfrm>
              <a:off x="5652120" y="5435930"/>
              <a:ext cx="423664" cy="441342"/>
              <a:chOff x="4499992" y="3625278"/>
              <a:chExt cx="423664" cy="441342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499992" y="3625278"/>
                <a:ext cx="192879" cy="360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4572000" y="3758843"/>
                <a:ext cx="3516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q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7740352" y="2699626"/>
            <a:ext cx="936104" cy="441342"/>
            <a:chOff x="5220072" y="5435930"/>
            <a:chExt cx="936104" cy="441342"/>
          </a:xfrm>
        </p:grpSpPr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5220072" y="5497487"/>
              <a:ext cx="9361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y  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48" name="Group 37"/>
            <p:cNvGrpSpPr/>
            <p:nvPr/>
          </p:nvGrpSpPr>
          <p:grpSpPr>
            <a:xfrm>
              <a:off x="5652120" y="5435930"/>
              <a:ext cx="423664" cy="441342"/>
              <a:chOff x="4499992" y="3625278"/>
              <a:chExt cx="423664" cy="441342"/>
            </a:xfrm>
          </p:grpSpPr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499992" y="3625278"/>
                <a:ext cx="192879" cy="360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" name="Text Box 7"/>
              <p:cNvSpPr txBox="1">
                <a:spLocks noChangeArrowheads="1"/>
              </p:cNvSpPr>
              <p:nvPr/>
            </p:nvSpPr>
            <p:spPr bwMode="auto">
              <a:xfrm>
                <a:off x="4572000" y="3758843"/>
                <a:ext cx="3516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q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</p:grpSp>
      </p:grp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899592" y="3356992"/>
            <a:ext cx="936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:=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7812360" y="3284984"/>
            <a:ext cx="936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:=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y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347864" y="4293096"/>
            <a:ext cx="2520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Assume computing x, y from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,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 is expensive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899592" y="4417367"/>
            <a:ext cx="936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:=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y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7812360" y="4509120"/>
            <a:ext cx="936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:=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491880" y="5137447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Original secret exponents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899592" y="5157192"/>
            <a:ext cx="936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Wingdings" pitchFamily="2" charset="2"/>
              </a:rPr>
              <a:t>x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7884368" y="5209455"/>
            <a:ext cx="936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Wingdings" pitchFamily="2" charset="2"/>
              </a:rPr>
              <a:t>y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3995936" y="6021288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Common key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539552" y="6093296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k:= (</a:t>
            </a:r>
            <a:r>
              <a:rPr lang="en-US" sz="1400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R</a:t>
            </a:r>
            <a:r>
              <a:rPr lang="en-US" sz="1400" dirty="0" smtClean="0">
                <a:sym typeface="Wingdings" pitchFamily="2" charset="2"/>
              </a:rPr>
              <a:t>)</a:t>
            </a:r>
            <a:r>
              <a:rPr lang="en-US" baseline="30000" dirty="0" smtClean="0">
                <a:sym typeface="Wingdings" pitchFamily="2" charset="2"/>
              </a:rPr>
              <a:t>x</a:t>
            </a:r>
            <a:r>
              <a:rPr lang="en-US" sz="1400" dirty="0" smtClean="0">
                <a:sym typeface="Wingdings" pitchFamily="2" charset="2"/>
              </a:rPr>
              <a:t> = </a:t>
            </a:r>
            <a:r>
              <a:rPr lang="en-US" sz="1400" dirty="0" err="1" smtClean="0">
                <a:sym typeface="Wingdings" pitchFamily="2" charset="2"/>
              </a:rPr>
              <a:t>g</a:t>
            </a:r>
            <a:r>
              <a:rPr lang="en-US" baseline="30000" dirty="0" err="1" smtClean="0">
                <a:sym typeface="Wingdings" pitchFamily="2" charset="2"/>
              </a:rPr>
              <a:t>xy</a:t>
            </a:r>
            <a:r>
              <a:rPr lang="en-US" sz="1400" dirty="0" smtClean="0">
                <a:sym typeface="Wingdings" pitchFamily="2" charset="2"/>
              </a:rPr>
              <a:t> 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7596336" y="6217567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k:= (</a:t>
            </a:r>
            <a:r>
              <a:rPr lang="en-US" sz="1400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sz="1400" dirty="0" smtClean="0">
                <a:sym typeface="Wingdings" pitchFamily="2" charset="2"/>
              </a:rPr>
              <a:t>)</a:t>
            </a:r>
            <a:r>
              <a:rPr lang="en-US" baseline="30000" dirty="0" smtClean="0">
                <a:sym typeface="Wingdings" pitchFamily="2" charset="2"/>
              </a:rPr>
              <a:t>y</a:t>
            </a:r>
            <a:r>
              <a:rPr lang="en-US" sz="1400" dirty="0" smtClean="0">
                <a:sym typeface="Wingdings" pitchFamily="2" charset="2"/>
              </a:rPr>
              <a:t> = </a:t>
            </a:r>
            <a:r>
              <a:rPr lang="en-US" sz="1400" dirty="0" err="1" smtClean="0">
                <a:sym typeface="Wingdings" pitchFamily="2" charset="2"/>
              </a:rPr>
              <a:t>g</a:t>
            </a:r>
            <a:r>
              <a:rPr lang="en-US" baseline="30000" dirty="0" err="1" smtClean="0">
                <a:sym typeface="Wingdings" pitchFamily="2" charset="2"/>
              </a:rPr>
              <a:t>xy</a:t>
            </a:r>
            <a:r>
              <a:rPr lang="en-US" sz="1400" dirty="0" smtClean="0">
                <a:sym typeface="Wingdings" pitchFamily="2" charset="2"/>
              </a:rPr>
              <a:t> 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1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3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4" grpId="0"/>
      <p:bldP spid="75" grpId="0"/>
      <p:bldP spid="76" grpId="0"/>
      <p:bldP spid="90" grpId="0"/>
      <p:bldP spid="91" grpId="0"/>
      <p:bldP spid="92" grpId="0"/>
      <p:bldP spid="93" grpId="0"/>
      <p:bldP spid="94" grpId="0"/>
      <p:bldP spid="97" grpId="0"/>
      <p:bldP spid="99" grpId="0"/>
      <p:bldP spid="34" grpId="0"/>
      <p:bldP spid="35" grpId="0"/>
      <p:bldP spid="36" grpId="0"/>
      <p:bldP spid="37" grpId="0"/>
      <p:bldP spid="38" grpId="0"/>
      <p:bldP spid="39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Key-Exchange Protocol: Security 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083920"/>
            <a:ext cx="720080" cy="68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24745"/>
            <a:ext cx="64807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144016" y="3212976"/>
            <a:ext cx="9036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Given an arbitrary key-exchange protocol,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whose execution is monitored by a PPT eavesdropper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95536" y="3625279"/>
            <a:ext cx="9036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What security property we demand from such a protocol ?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835696" y="980728"/>
            <a:ext cx="5544616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835696" y="1412776"/>
            <a:ext cx="5544616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835696" y="1916832"/>
            <a:ext cx="5544616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27687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9" name="Straight Arrow Connector 78"/>
          <p:cNvCxnSpPr/>
          <p:nvPr/>
        </p:nvCxnSpPr>
        <p:spPr>
          <a:xfrm flipH="1">
            <a:off x="5076056" y="2060848"/>
            <a:ext cx="432048" cy="36004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4868416" y="2473151"/>
            <a:ext cx="1791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Protocol transcript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827584" y="2113111"/>
            <a:ext cx="1008112" cy="307777"/>
            <a:chOff x="251520" y="2625551"/>
            <a:chExt cx="1008112" cy="307777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1152" y="2636912"/>
              <a:ext cx="171330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251520" y="2625551"/>
              <a:ext cx="10081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k 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884368" y="2113111"/>
            <a:ext cx="1008112" cy="307777"/>
            <a:chOff x="251520" y="2625551"/>
            <a:chExt cx="1008112" cy="307777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1152" y="2636912"/>
              <a:ext cx="171330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251520" y="2625551"/>
              <a:ext cx="10081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k 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>
            <a:off x="1187624" y="1772816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8100392" y="1772816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 Box 7"/>
          <p:cNvSpPr txBox="1">
            <a:spLocks noChangeArrowheads="1"/>
          </p:cNvSpPr>
          <p:nvPr/>
        </p:nvSpPr>
        <p:spPr bwMode="auto">
          <a:xfrm>
            <a:off x="539552" y="4149080"/>
            <a:ext cx="43120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Option I</a:t>
            </a:r>
            <a:r>
              <a:rPr lang="en-US" sz="1400" dirty="0" smtClean="0">
                <a:sym typeface="Symbol"/>
              </a:rPr>
              <a:t>: the output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key k should remain hidden</a:t>
            </a:r>
            <a:r>
              <a:rPr lang="en-US" sz="1400" dirty="0" smtClean="0">
                <a:sym typeface="Symbol"/>
              </a:rPr>
              <a:t> from the eavesdropper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4644008" y="4005064"/>
            <a:ext cx="43120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Option II</a:t>
            </a:r>
            <a:r>
              <a:rPr lang="en-US" sz="1400" dirty="0" smtClean="0">
                <a:sym typeface="Symbol"/>
              </a:rPr>
              <a:t>: the output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key k should remain indistinguishable </a:t>
            </a:r>
            <a:r>
              <a:rPr lang="en-US" sz="1400" dirty="0" smtClean="0">
                <a:sym typeface="Symbol"/>
              </a:rPr>
              <a:t>for the eavesdropper from a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uniformly random key </a:t>
            </a:r>
            <a:r>
              <a:rPr lang="en-US" sz="1400" dirty="0" smtClean="0">
                <a:sym typeface="Symbol"/>
              </a:rPr>
              <a:t>from the key-space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440" y="4509120"/>
            <a:ext cx="17133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395536" y="4869160"/>
            <a:ext cx="9036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We actually want to have option II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691952" y="5282044"/>
            <a:ext cx="8056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If we want the key to be used as the secret-key for some higher level primitive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268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80" grpId="0"/>
      <p:bldP spid="108" grpId="0"/>
      <p:bldP spid="109" grpId="0"/>
      <p:bldP spid="111" grpId="0"/>
      <p:bldP spid="1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Key-Exchange Protocol: Security Experiment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124744"/>
            <a:ext cx="720080" cy="68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24744"/>
            <a:ext cx="64807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Straight Arrow Connector 66"/>
          <p:cNvCxnSpPr/>
          <p:nvPr/>
        </p:nvCxnSpPr>
        <p:spPr>
          <a:xfrm>
            <a:off x="1691680" y="1124744"/>
            <a:ext cx="5544616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691680" y="1412776"/>
            <a:ext cx="5544616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691680" y="1772816"/>
            <a:ext cx="5544616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98884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9" name="Straight Arrow Connector 78"/>
          <p:cNvCxnSpPr/>
          <p:nvPr/>
        </p:nvCxnSpPr>
        <p:spPr>
          <a:xfrm flipH="1">
            <a:off x="4644008" y="1916832"/>
            <a:ext cx="432048" cy="36004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4868416" y="2060848"/>
            <a:ext cx="1791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Protocol transcript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2" name="Group 84"/>
          <p:cNvGrpSpPr/>
          <p:nvPr/>
        </p:nvGrpSpPr>
        <p:grpSpPr>
          <a:xfrm>
            <a:off x="683568" y="2060848"/>
            <a:ext cx="1008112" cy="307777"/>
            <a:chOff x="251520" y="2573289"/>
            <a:chExt cx="1008112" cy="307777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1152" y="2636912"/>
              <a:ext cx="171330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251520" y="2573289"/>
              <a:ext cx="10081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k 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85"/>
          <p:cNvGrpSpPr/>
          <p:nvPr/>
        </p:nvGrpSpPr>
        <p:grpSpPr>
          <a:xfrm>
            <a:off x="7740352" y="2113111"/>
            <a:ext cx="1008112" cy="307777"/>
            <a:chOff x="251520" y="2584727"/>
            <a:chExt cx="1008112" cy="307777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1152" y="2636912"/>
              <a:ext cx="171330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251520" y="2584727"/>
              <a:ext cx="10081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k 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>
            <a:off x="1043608" y="1772815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956376" y="1813640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2" name="Group 31"/>
          <p:cNvGrpSpPr/>
          <p:nvPr/>
        </p:nvGrpSpPr>
        <p:grpSpPr>
          <a:xfrm>
            <a:off x="1763688" y="2761183"/>
            <a:ext cx="5688632" cy="307777"/>
            <a:chOff x="2195736" y="2545159"/>
            <a:chExt cx="5688632" cy="307777"/>
          </a:xfrm>
        </p:grpSpPr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2195736" y="2545159"/>
              <a:ext cx="56886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Should not be able to distinguish k from a random element in 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52998" y="2564904"/>
              <a:ext cx="171330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500264" y="692696"/>
            <a:ext cx="2295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Key-exchange protocol 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131840" y="3626440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Experiment KE       (n)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292352" y="3789040"/>
            <a:ext cx="639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A, </a:t>
            </a:r>
            <a:r>
              <a:rPr lang="en-US" sz="1400" dirty="0" smtClean="0">
                <a:sym typeface="Symbol"/>
              </a:rPr>
              <a:t>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364360" y="3429000"/>
            <a:ext cx="639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 smtClean="0"/>
              <a:t>eav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283968" y="3068960"/>
            <a:ext cx="423664" cy="3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 smtClean="0">
                <a:sym typeface="Symbol"/>
              </a:rPr>
              <a:t>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39552" y="4201343"/>
            <a:ext cx="1584176" cy="1315889"/>
            <a:chOff x="539552" y="4365104"/>
            <a:chExt cx="1584176" cy="1315889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2794" y="4725144"/>
              <a:ext cx="1010894" cy="582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539552" y="5373216"/>
              <a:ext cx="15121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I can break 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619944" y="4365104"/>
              <a:ext cx="15037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PPT attacker A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4437112"/>
            <a:ext cx="1230450" cy="7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156176" y="5232663"/>
            <a:ext cx="16608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Let me verify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552728" y="5589240"/>
            <a:ext cx="2843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Runs an instance of  in mind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simulating the role of S, R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5796136" y="2708920"/>
            <a:ext cx="3218656" cy="1440160"/>
            <a:chOff x="7164288" y="2708920"/>
            <a:chExt cx="3218656" cy="1440160"/>
          </a:xfrm>
        </p:grpSpPr>
        <p:sp>
          <p:nvSpPr>
            <p:cNvPr id="66" name="Cloud Callout 65"/>
            <p:cNvSpPr/>
            <p:nvPr/>
          </p:nvSpPr>
          <p:spPr>
            <a:xfrm>
              <a:off x="7164288" y="2708920"/>
              <a:ext cx="3218656" cy="144016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7596336" y="2924944"/>
              <a:ext cx="2592288" cy="955849"/>
              <a:chOff x="6300192" y="3284984"/>
              <a:chExt cx="2592288" cy="955849"/>
            </a:xfrm>
          </p:grpSpPr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56376" y="3284984"/>
                <a:ext cx="451605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75392" y="3284984"/>
                <a:ext cx="400864" cy="400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9" name="Straight Arrow Connector 48"/>
              <p:cNvCxnSpPr/>
              <p:nvPr/>
            </p:nvCxnSpPr>
            <p:spPr>
              <a:xfrm>
                <a:off x="6948264" y="3284984"/>
                <a:ext cx="936104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6948264" y="3501008"/>
                <a:ext cx="936104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6948264" y="3717032"/>
                <a:ext cx="936104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84"/>
              <p:cNvGrpSpPr/>
              <p:nvPr/>
            </p:nvGrpSpPr>
            <p:grpSpPr>
              <a:xfrm>
                <a:off x="6300192" y="3933056"/>
                <a:ext cx="1008112" cy="307777"/>
                <a:chOff x="251520" y="2625551"/>
                <a:chExt cx="1008112" cy="307777"/>
              </a:xfrm>
            </p:grpSpPr>
            <p:pic>
              <p:nvPicPr>
                <p:cNvPr id="53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71152" y="2636912"/>
                  <a:ext cx="171330" cy="2160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51520" y="2625551"/>
                  <a:ext cx="100811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400" dirty="0" smtClean="0">
                      <a:sym typeface="Symbol"/>
                    </a:rPr>
                    <a:t>k </a:t>
                  </a:r>
                  <a:endParaRPr lang="en-US" sz="14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  <p:cxnSp>
            <p:nvCxnSpPr>
              <p:cNvPr id="55" name="Straight Arrow Connector 54"/>
              <p:cNvCxnSpPr/>
              <p:nvPr/>
            </p:nvCxnSpPr>
            <p:spPr>
              <a:xfrm>
                <a:off x="6660232" y="3717032"/>
                <a:ext cx="0" cy="21602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8172400" y="3717032"/>
                <a:ext cx="0" cy="21602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oup 84"/>
              <p:cNvGrpSpPr/>
              <p:nvPr/>
            </p:nvGrpSpPr>
            <p:grpSpPr>
              <a:xfrm>
                <a:off x="7884368" y="3933056"/>
                <a:ext cx="1008112" cy="307777"/>
                <a:chOff x="251520" y="2625551"/>
                <a:chExt cx="1008112" cy="307777"/>
              </a:xfrm>
            </p:grpSpPr>
            <p:pic>
              <p:nvPicPr>
                <p:cNvPr id="59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71152" y="2636912"/>
                  <a:ext cx="171330" cy="2160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51520" y="2625551"/>
                  <a:ext cx="100811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400" dirty="0" smtClean="0">
                      <a:sym typeface="Symbol"/>
                    </a:rPr>
                    <a:t>k </a:t>
                  </a:r>
                  <a:endParaRPr lang="en-US" sz="1400" baseline="-250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cxnSp>
          <p:nvCxnSpPr>
            <p:cNvPr id="69" name="Straight Arrow Connector 68"/>
            <p:cNvCxnSpPr/>
            <p:nvPr/>
          </p:nvCxnSpPr>
          <p:spPr>
            <a:xfrm>
              <a:off x="8676456" y="3429000"/>
              <a:ext cx="144016" cy="28803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8532440" y="3717032"/>
              <a:ext cx="7920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trans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2483768" y="4509120"/>
            <a:ext cx="338437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3995936" y="4201343"/>
            <a:ext cx="7920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trans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4983" y="4849949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" name="Group 59"/>
          <p:cNvGrpSpPr/>
          <p:nvPr/>
        </p:nvGrpSpPr>
        <p:grpSpPr>
          <a:xfrm rot="2275891">
            <a:off x="7085055" y="4467414"/>
            <a:ext cx="1206246" cy="496249"/>
            <a:chOff x="7267392" y="1515234"/>
            <a:chExt cx="1359768" cy="905654"/>
          </a:xfrm>
        </p:grpSpPr>
        <p:cxnSp>
          <p:nvCxnSpPr>
            <p:cNvPr id="83" name="Straight Connector 82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86" name="Straight Arrow Connector 85"/>
          <p:cNvCxnSpPr/>
          <p:nvPr/>
        </p:nvCxnSpPr>
        <p:spPr>
          <a:xfrm flipH="1">
            <a:off x="2483768" y="4941168"/>
            <a:ext cx="338437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3779912" y="4633391"/>
            <a:ext cx="1008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k, if b = 0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3419872" y="4941169"/>
            <a:ext cx="1800200" cy="307777"/>
            <a:chOff x="3779912" y="5301209"/>
            <a:chExt cx="1800200" cy="307777"/>
          </a:xfrm>
        </p:grpSpPr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>
              <a:off x="3779912" y="5301209"/>
              <a:ext cx="1800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k’ </a:t>
              </a:r>
              <a:r>
                <a:rPr lang="en-US" sz="1400" baseline="-25000" dirty="0" smtClean="0">
                  <a:sym typeface="Symbol"/>
                </a:rPr>
                <a:t>R</a:t>
              </a:r>
              <a:r>
                <a:rPr lang="en-US" sz="1400" dirty="0" smtClean="0">
                  <a:sym typeface="Symbol"/>
                </a:rPr>
                <a:t>       , if b = 1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28662" y="5373216"/>
              <a:ext cx="171330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7" name="Straight Arrow Connector 96"/>
          <p:cNvCxnSpPr/>
          <p:nvPr/>
        </p:nvCxnSpPr>
        <p:spPr>
          <a:xfrm flipH="1">
            <a:off x="2483768" y="5589240"/>
            <a:ext cx="3384376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3995936" y="5281463"/>
            <a:ext cx="1152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b’  {0, 1}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144016" y="5949280"/>
            <a:ext cx="5652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Experiment output is 1 if and only if b’ = b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179512" y="6309321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 is a secure KE protocol if: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-1188640" y="6021288"/>
            <a:ext cx="8568952" cy="977914"/>
            <a:chOff x="-2268760" y="7491646"/>
            <a:chExt cx="8568952" cy="977914"/>
          </a:xfrm>
        </p:grpSpPr>
        <p:grpSp>
          <p:nvGrpSpPr>
            <p:cNvPr id="126" name="Group 125"/>
            <p:cNvGrpSpPr/>
            <p:nvPr/>
          </p:nvGrpSpPr>
          <p:grpSpPr>
            <a:xfrm>
              <a:off x="-2268760" y="7491646"/>
              <a:ext cx="8568952" cy="977914"/>
              <a:chOff x="-4140968" y="7491646"/>
              <a:chExt cx="8568952" cy="977914"/>
            </a:xfrm>
          </p:grpSpPr>
          <p:sp>
            <p:nvSpPr>
              <p:cNvPr id="103" name="Text Box 7"/>
              <p:cNvSpPr txBox="1">
                <a:spLocks noChangeArrowheads="1"/>
              </p:cNvSpPr>
              <p:nvPr/>
            </p:nvSpPr>
            <p:spPr bwMode="auto">
              <a:xfrm>
                <a:off x="3059832" y="7700119"/>
                <a:ext cx="1368152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½</a:t>
                </a:r>
                <a:r>
                  <a:rPr lang="en-US" sz="1600" dirty="0" smtClean="0">
                    <a:sym typeface="Symbol"/>
                  </a:rPr>
                  <a:t> + </a:t>
                </a:r>
                <a:r>
                  <a:rPr lang="en-US" sz="1600" dirty="0" err="1" smtClean="0">
                    <a:sym typeface="Symbol"/>
                  </a:rPr>
                  <a:t>negl</a:t>
                </a:r>
                <a:r>
                  <a:rPr lang="en-US" sz="1600" dirty="0" smtClean="0">
                    <a:sym typeface="Symbol"/>
                  </a:rPr>
                  <a:t>(n)</a:t>
                </a:r>
              </a:p>
              <a:p>
                <a:pPr marL="457200" indent="-457200">
                  <a:spcBef>
                    <a:spcPct val="50000"/>
                  </a:spcBef>
                </a:pP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05" name="Group 81"/>
              <p:cNvGrpSpPr/>
              <p:nvPr/>
            </p:nvGrpSpPr>
            <p:grpSpPr>
              <a:xfrm>
                <a:off x="-4140968" y="7491646"/>
                <a:ext cx="8424936" cy="792088"/>
                <a:chOff x="251520" y="4869160"/>
                <a:chExt cx="8424936" cy="792088"/>
              </a:xfrm>
            </p:grpSpPr>
            <p:sp>
              <p:nvSpPr>
                <p:cNvPr id="11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51520" y="5135706"/>
                  <a:ext cx="842493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endParaRPr lang="en-US" sz="14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400" dirty="0" smtClean="0">
                      <a:sym typeface="Symbol"/>
                    </a:rPr>
                    <a:t>Pr</a:t>
                  </a:r>
                  <a:endParaRPr lang="en-US" sz="1400" dirty="0" smtClean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119" name="Group 80"/>
                <p:cNvGrpSpPr/>
                <p:nvPr/>
              </p:nvGrpSpPr>
              <p:grpSpPr>
                <a:xfrm>
                  <a:off x="5940152" y="4869160"/>
                  <a:ext cx="1512168" cy="792088"/>
                  <a:chOff x="5940152" y="4869160"/>
                  <a:chExt cx="1512168" cy="792088"/>
                </a:xfrm>
              </p:grpSpPr>
              <p:grpSp>
                <p:nvGrpSpPr>
                  <p:cNvPr id="120" name="Group 54"/>
                  <p:cNvGrpSpPr/>
                  <p:nvPr/>
                </p:nvGrpSpPr>
                <p:grpSpPr>
                  <a:xfrm>
                    <a:off x="5948536" y="4869160"/>
                    <a:ext cx="1503784" cy="709627"/>
                    <a:chOff x="700336" y="5013176"/>
                    <a:chExt cx="1503784" cy="709627"/>
                  </a:xfrm>
                </p:grpSpPr>
                <p:sp>
                  <p:nvSpPr>
                    <p:cNvPr id="12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400" dirty="0" smtClean="0"/>
                        <a:t>KE        (n)</a:t>
                      </a:r>
                      <a:endParaRPr lang="en-US" sz="14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2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16360" y="5415026"/>
                      <a:ext cx="639688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400" dirty="0" smtClean="0"/>
                        <a:t>A, </a:t>
                      </a:r>
                      <a:r>
                        <a:rPr lang="en-US" sz="1400" dirty="0" smtClean="0">
                          <a:sym typeface="Symbol"/>
                        </a:rPr>
                        <a:t></a:t>
                      </a:r>
                      <a:endParaRPr lang="en-US" sz="14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2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07976" y="5013176"/>
                      <a:ext cx="639688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400" dirty="0" err="1" smtClean="0"/>
                        <a:t>eav</a:t>
                      </a:r>
                      <a:endParaRPr lang="en-US" sz="14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sp>
                <p:nvSpPr>
                  <p:cNvPr id="12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84640" y="5085184"/>
                    <a:ext cx="56768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400" dirty="0" smtClean="0">
                        <a:sym typeface="Symbol"/>
                      </a:rPr>
                      <a:t>= 1 </a:t>
                    </a:r>
                    <a:endParaRPr lang="en-US" sz="1400" dirty="0" smtClean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22" name="Double Bracket 121"/>
                  <p:cNvSpPr/>
                  <p:nvPr/>
                </p:nvSpPr>
                <p:spPr>
                  <a:xfrm>
                    <a:off x="5940152" y="4869160"/>
                    <a:ext cx="1296144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400"/>
                  </a:p>
                </p:txBody>
              </p:sp>
            </p:grpSp>
          </p:grpSp>
        </p:grpSp>
        <p:sp>
          <p:nvSpPr>
            <p:cNvPr id="116" name="Text Box 7"/>
            <p:cNvSpPr txBox="1">
              <a:spLocks noChangeArrowheads="1"/>
            </p:cNvSpPr>
            <p:nvPr/>
          </p:nvSpPr>
          <p:spPr bwMode="auto">
            <a:xfrm>
              <a:off x="4724400" y="7739608"/>
              <a:ext cx="5676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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34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3" grpId="0"/>
      <p:bldP spid="45" grpId="0"/>
      <p:bldP spid="77" grpId="0"/>
      <p:bldP spid="88" grpId="0"/>
      <p:bldP spid="98" grpId="0"/>
      <p:bldP spid="99" grpId="0"/>
      <p:bldP spid="10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err="1" smtClean="0">
                <a:solidFill>
                  <a:srgbClr val="009900"/>
                </a:solidFill>
                <a:ea typeface="+mj-ea"/>
                <a:cs typeface="+mj-cs"/>
              </a:rPr>
              <a:t>Diffie</a:t>
            </a: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-Hellman Key-Exchange Protocol: Security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124744"/>
            <a:ext cx="720080" cy="68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24744"/>
            <a:ext cx="64807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Straight Arrow Connector 66"/>
          <p:cNvCxnSpPr/>
          <p:nvPr/>
        </p:nvCxnSpPr>
        <p:spPr>
          <a:xfrm>
            <a:off x="1691680" y="1124744"/>
            <a:ext cx="5544616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691680" y="1772816"/>
            <a:ext cx="5544616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98884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9" name="Straight Arrow Connector 78"/>
          <p:cNvCxnSpPr/>
          <p:nvPr/>
        </p:nvCxnSpPr>
        <p:spPr>
          <a:xfrm flipH="1">
            <a:off x="4644008" y="1916832"/>
            <a:ext cx="432048" cy="36004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4868416" y="2060848"/>
            <a:ext cx="1791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Protocol transcript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539552" y="2113110"/>
            <a:ext cx="1368152" cy="30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k = (</a:t>
            </a:r>
            <a:r>
              <a:rPr lang="en-US" sz="1400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)</a:t>
            </a:r>
            <a:r>
              <a:rPr lang="en-US" baseline="30000" dirty="0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 =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xy</a:t>
            </a:r>
            <a:r>
              <a:rPr lang="en-US" baseline="30000" dirty="0" smtClean="0">
                <a:sym typeface="Symbol"/>
              </a:rPr>
              <a:t>  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1043608" y="1772815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956376" y="1813640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403648" y="2708921"/>
            <a:ext cx="6120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Should not be able to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distinguish k =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baseline="30000" dirty="0" err="1" smtClean="0">
                <a:solidFill>
                  <a:srgbClr val="FF0000"/>
                </a:solidFill>
                <a:sym typeface="Symbol"/>
              </a:rPr>
              <a:t>xy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from a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random element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g</a:t>
            </a:r>
            <a:r>
              <a:rPr lang="en-US" baseline="30000" dirty="0" err="1" smtClean="0">
                <a:solidFill>
                  <a:srgbClr val="0000FF"/>
                </a:solidFill>
                <a:sym typeface="Symbol"/>
              </a:rPr>
              <a:t>z</a:t>
            </a:r>
            <a:r>
              <a:rPr lang="en-US" sz="1400" dirty="0" smtClean="0">
                <a:sym typeface="Symbol"/>
              </a:rPr>
              <a:t> in G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203848" y="3410416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Experiment KE       (n)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364360" y="3573016"/>
            <a:ext cx="1071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A, </a:t>
            </a:r>
            <a:r>
              <a:rPr lang="en-US" sz="1400" dirty="0" smtClean="0">
                <a:sym typeface="Symbol"/>
              </a:rPr>
              <a:t>DH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436368" y="3212976"/>
            <a:ext cx="639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 smtClean="0"/>
              <a:t>eav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grpSp>
        <p:nvGrpSpPr>
          <p:cNvPr id="5" name="Group 40"/>
          <p:cNvGrpSpPr/>
          <p:nvPr/>
        </p:nvGrpSpPr>
        <p:grpSpPr>
          <a:xfrm>
            <a:off x="539552" y="4037582"/>
            <a:ext cx="1584176" cy="1315889"/>
            <a:chOff x="539552" y="4365104"/>
            <a:chExt cx="1584176" cy="1315889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2794" y="4725144"/>
              <a:ext cx="1010894" cy="582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539552" y="5373216"/>
              <a:ext cx="15121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I can break 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619944" y="4365104"/>
              <a:ext cx="15037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PPT attacker A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057908"/>
            <a:ext cx="1230450" cy="7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012160" y="4853459"/>
            <a:ext cx="16608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Let me verify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300192" y="5138028"/>
            <a:ext cx="2843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Runs an instance of DH in mind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simulating the role of S, R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2483768" y="4345359"/>
            <a:ext cx="338437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3563888" y="4037582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 =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,  </a:t>
            </a:r>
            <a:r>
              <a:rPr lang="en-US" sz="1400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y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0967" y="4470745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59"/>
          <p:cNvGrpSpPr/>
          <p:nvPr/>
        </p:nvGrpSpPr>
        <p:grpSpPr>
          <a:xfrm rot="2275891">
            <a:off x="6941039" y="4088210"/>
            <a:ext cx="1206246" cy="496249"/>
            <a:chOff x="7267392" y="1515234"/>
            <a:chExt cx="1359768" cy="905654"/>
          </a:xfrm>
        </p:grpSpPr>
        <p:cxnSp>
          <p:nvCxnSpPr>
            <p:cNvPr id="83" name="Straight Connector 82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86" name="Straight Arrow Connector 85"/>
          <p:cNvCxnSpPr/>
          <p:nvPr/>
        </p:nvCxnSpPr>
        <p:spPr>
          <a:xfrm flipH="1">
            <a:off x="2483768" y="4777407"/>
            <a:ext cx="338437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3707904" y="4489375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xy</a:t>
            </a:r>
            <a:r>
              <a:rPr lang="en-US" sz="1400" dirty="0" smtClean="0">
                <a:sym typeface="Symbol"/>
              </a:rPr>
              <a:t>, if b = 0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3563888" y="4777408"/>
            <a:ext cx="18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z</a:t>
            </a:r>
            <a:r>
              <a:rPr lang="en-US" sz="1400" dirty="0" smtClean="0">
                <a:sym typeface="Symbol"/>
              </a:rPr>
              <a:t> </a:t>
            </a:r>
            <a:r>
              <a:rPr lang="en-US" sz="1400" baseline="-25000" dirty="0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G, if b = 1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H="1">
            <a:off x="2483768" y="5425479"/>
            <a:ext cx="3384376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3851920" y="5137447"/>
            <a:ext cx="1152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b’  {0, 1}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3644280" y="692696"/>
            <a:ext cx="2063080" cy="441342"/>
            <a:chOff x="107504" y="2843642"/>
            <a:chExt cx="2063080" cy="441342"/>
          </a:xfrm>
        </p:grpSpPr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107504" y="2905199"/>
              <a:ext cx="20078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 smtClean="0">
                  <a:sym typeface="Symbol"/>
                </a:rPr>
                <a:t>h</a:t>
              </a:r>
              <a:r>
                <a:rPr lang="en-US" sz="1400" baseline="-25000" dirty="0" err="1" smtClean="0">
                  <a:sym typeface="Symbol"/>
                </a:rPr>
                <a:t>S</a:t>
              </a:r>
              <a:r>
                <a:rPr lang="en-US" sz="1400" dirty="0" smtClean="0">
                  <a:sym typeface="Symbol"/>
                </a:rPr>
                <a:t> =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, where x   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93" name="Group 37"/>
            <p:cNvGrpSpPr/>
            <p:nvPr/>
          </p:nvGrpSpPr>
          <p:grpSpPr>
            <a:xfrm>
              <a:off x="1755304" y="2843642"/>
              <a:ext cx="415280" cy="441342"/>
              <a:chOff x="4851648" y="3625278"/>
              <a:chExt cx="415280" cy="441342"/>
            </a:xfrm>
          </p:grpSpPr>
          <p:pic>
            <p:nvPicPr>
              <p:cNvPr id="96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851648" y="3625278"/>
                <a:ext cx="192879" cy="360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" name="Text Box 7"/>
              <p:cNvSpPr txBox="1">
                <a:spLocks noChangeArrowheads="1"/>
              </p:cNvSpPr>
              <p:nvPr/>
            </p:nvSpPr>
            <p:spPr bwMode="auto">
              <a:xfrm>
                <a:off x="4915272" y="3758843"/>
                <a:ext cx="3516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q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3635896" y="1331474"/>
            <a:ext cx="2063080" cy="441342"/>
            <a:chOff x="107504" y="2843642"/>
            <a:chExt cx="2063080" cy="441342"/>
          </a:xfrm>
        </p:grpSpPr>
        <p:sp>
          <p:nvSpPr>
            <p:cNvPr id="109" name="Text Box 7"/>
            <p:cNvSpPr txBox="1">
              <a:spLocks noChangeArrowheads="1"/>
            </p:cNvSpPr>
            <p:nvPr/>
          </p:nvSpPr>
          <p:spPr bwMode="auto">
            <a:xfrm>
              <a:off x="107504" y="2905199"/>
              <a:ext cx="20078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 smtClean="0">
                  <a:sym typeface="Symbol"/>
                </a:rPr>
                <a:t>h</a:t>
              </a:r>
              <a:r>
                <a:rPr lang="en-US" sz="1400" baseline="-25000" dirty="0" err="1" smtClean="0">
                  <a:sym typeface="Symbol"/>
                </a:rPr>
                <a:t>R</a:t>
              </a:r>
              <a:r>
                <a:rPr lang="en-US" sz="1400" dirty="0" smtClean="0">
                  <a:sym typeface="Symbol"/>
                </a:rPr>
                <a:t> =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y</a:t>
              </a:r>
              <a:r>
                <a:rPr lang="en-US" sz="1400" dirty="0" smtClean="0">
                  <a:sym typeface="Symbol"/>
                </a:rPr>
                <a:t>, where y   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110" name="Group 37"/>
            <p:cNvGrpSpPr/>
            <p:nvPr/>
          </p:nvGrpSpPr>
          <p:grpSpPr>
            <a:xfrm>
              <a:off x="1755304" y="2843642"/>
              <a:ext cx="415280" cy="441342"/>
              <a:chOff x="4851648" y="3625278"/>
              <a:chExt cx="415280" cy="441342"/>
            </a:xfrm>
          </p:grpSpPr>
          <p:pic>
            <p:nvPicPr>
              <p:cNvPr id="111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851648" y="3625278"/>
                <a:ext cx="192879" cy="360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" name="Text Box 7"/>
              <p:cNvSpPr txBox="1">
                <a:spLocks noChangeArrowheads="1"/>
              </p:cNvSpPr>
              <p:nvPr/>
            </p:nvSpPr>
            <p:spPr bwMode="auto">
              <a:xfrm>
                <a:off x="4915272" y="3758843"/>
                <a:ext cx="3516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q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</p:grpSp>
      </p:grp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7380312" y="2113110"/>
            <a:ext cx="1368152" cy="30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k = (</a:t>
            </a:r>
            <a:r>
              <a:rPr lang="en-US" sz="1400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)</a:t>
            </a:r>
            <a:r>
              <a:rPr lang="en-US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 =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xy</a:t>
            </a:r>
            <a:r>
              <a:rPr lang="en-US" baseline="30000" dirty="0" smtClean="0">
                <a:sym typeface="Symbol"/>
              </a:rPr>
              <a:t>  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179512" y="3068960"/>
            <a:ext cx="5652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Same as the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DDH problem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5652120" y="2420888"/>
            <a:ext cx="3218656" cy="1440160"/>
            <a:chOff x="8172400" y="2564904"/>
            <a:chExt cx="3218656" cy="1440160"/>
          </a:xfrm>
        </p:grpSpPr>
        <p:grpSp>
          <p:nvGrpSpPr>
            <p:cNvPr id="129" name="Group 128"/>
            <p:cNvGrpSpPr/>
            <p:nvPr/>
          </p:nvGrpSpPr>
          <p:grpSpPr>
            <a:xfrm>
              <a:off x="8172400" y="2564904"/>
              <a:ext cx="3218656" cy="1440160"/>
              <a:chOff x="8410128" y="2708920"/>
              <a:chExt cx="3218656" cy="1440160"/>
            </a:xfrm>
          </p:grpSpPr>
          <p:grpSp>
            <p:nvGrpSpPr>
              <p:cNvPr id="6" name="Group 73"/>
              <p:cNvGrpSpPr/>
              <p:nvPr/>
            </p:nvGrpSpPr>
            <p:grpSpPr>
              <a:xfrm>
                <a:off x="8410128" y="2708920"/>
                <a:ext cx="3218656" cy="1440160"/>
                <a:chOff x="7164288" y="2708920"/>
                <a:chExt cx="3218656" cy="1440160"/>
              </a:xfrm>
            </p:grpSpPr>
            <p:sp>
              <p:nvSpPr>
                <p:cNvPr id="66" name="Cloud Callout 65"/>
                <p:cNvSpPr/>
                <p:nvPr/>
              </p:nvSpPr>
              <p:spPr>
                <a:xfrm>
                  <a:off x="7164288" y="2708920"/>
                  <a:ext cx="3218656" cy="1440160"/>
                </a:xfrm>
                <a:prstGeom prst="cloudCallo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grpSp>
              <p:nvGrpSpPr>
                <p:cNvPr id="7" name="Group 60"/>
                <p:cNvGrpSpPr/>
                <p:nvPr/>
              </p:nvGrpSpPr>
              <p:grpSpPr>
                <a:xfrm>
                  <a:off x="7502624" y="2924944"/>
                  <a:ext cx="2201501" cy="955849"/>
                  <a:chOff x="6206480" y="3284984"/>
                  <a:chExt cx="2201501" cy="955849"/>
                </a:xfrm>
              </p:grpSpPr>
              <p:pic>
                <p:nvPicPr>
                  <p:cNvPr id="4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7956376" y="3284984"/>
                    <a:ext cx="451605" cy="4320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75392" y="3284984"/>
                    <a:ext cx="400864" cy="4008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49" name="Straight Arrow Connector 48"/>
                  <p:cNvCxnSpPr/>
                  <p:nvPr/>
                </p:nvCxnSpPr>
                <p:spPr>
                  <a:xfrm>
                    <a:off x="6948264" y="3429000"/>
                    <a:ext cx="936104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headEnd type="non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/>
                  <p:cNvCxnSpPr/>
                  <p:nvPr/>
                </p:nvCxnSpPr>
                <p:spPr>
                  <a:xfrm>
                    <a:off x="6948264" y="3717032"/>
                    <a:ext cx="936104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06480" y="3933056"/>
                    <a:ext cx="1008112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spcBef>
                        <a:spcPct val="50000"/>
                      </a:spcBef>
                    </a:pPr>
                    <a:r>
                      <a:rPr lang="en-US" sz="1400" dirty="0" smtClean="0">
                        <a:sym typeface="Symbol"/>
                      </a:rPr>
                      <a:t>k = (</a:t>
                    </a:r>
                    <a:r>
                      <a:rPr lang="en-US" sz="1400" dirty="0" err="1" smtClean="0">
                        <a:sym typeface="Symbol"/>
                      </a:rPr>
                      <a:t>h</a:t>
                    </a:r>
                    <a:r>
                      <a:rPr lang="en-US" baseline="-25000" dirty="0" err="1" smtClean="0">
                        <a:sym typeface="Symbol"/>
                      </a:rPr>
                      <a:t>S</a:t>
                    </a:r>
                    <a:r>
                      <a:rPr lang="en-US" sz="1400" dirty="0" smtClean="0">
                        <a:sym typeface="Symbol"/>
                      </a:rPr>
                      <a:t>)</a:t>
                    </a:r>
                    <a:r>
                      <a:rPr lang="en-US" baseline="30000" dirty="0" smtClean="0">
                        <a:sym typeface="Symbol"/>
                      </a:rPr>
                      <a:t>x</a:t>
                    </a:r>
                    <a:r>
                      <a:rPr lang="en-US" sz="1400" dirty="0" smtClean="0">
                        <a:sym typeface="Symbol"/>
                      </a:rPr>
                      <a:t> </a:t>
                    </a:r>
                    <a:endParaRPr lang="en-US" sz="1400" baseline="-25000" dirty="0" smtClean="0">
                      <a:solidFill>
                        <a:srgbClr val="0000FF"/>
                      </a:solidFill>
                    </a:endParaRPr>
                  </a:p>
                </p:txBody>
              </p:sp>
              <p:cxnSp>
                <p:nvCxnSpPr>
                  <p:cNvPr id="55" name="Straight Arrow Connector 54"/>
                  <p:cNvCxnSpPr/>
                  <p:nvPr/>
                </p:nvCxnSpPr>
                <p:spPr>
                  <a:xfrm>
                    <a:off x="6660232" y="3717032"/>
                    <a:ext cx="0" cy="216024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Arrow Connector 56"/>
                  <p:cNvCxnSpPr/>
                  <p:nvPr/>
                </p:nvCxnSpPr>
                <p:spPr>
                  <a:xfrm>
                    <a:off x="8172400" y="3717032"/>
                    <a:ext cx="0" cy="216024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8" name="Text Box 7"/>
              <p:cNvSpPr txBox="1">
                <a:spLocks noChangeArrowheads="1"/>
              </p:cNvSpPr>
              <p:nvPr/>
            </p:nvSpPr>
            <p:spPr bwMode="auto">
              <a:xfrm>
                <a:off x="10260632" y="3573016"/>
                <a:ext cx="100811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ym typeface="Symbol"/>
                  </a:rPr>
                  <a:t>k = (</a:t>
                </a:r>
                <a:r>
                  <a:rPr lang="en-US" sz="1400" dirty="0" err="1" smtClean="0">
                    <a:sym typeface="Symbol"/>
                  </a:rPr>
                  <a:t>h</a:t>
                </a:r>
                <a:r>
                  <a:rPr lang="en-US" baseline="-25000" dirty="0" err="1" smtClean="0">
                    <a:sym typeface="Symbol"/>
                  </a:rPr>
                  <a:t>R</a:t>
                </a:r>
                <a:r>
                  <a:rPr lang="en-US" sz="1400" dirty="0" smtClean="0">
                    <a:sym typeface="Symbol"/>
                  </a:rPr>
                  <a:t>)</a:t>
                </a:r>
                <a:r>
                  <a:rPr lang="en-US" baseline="30000" dirty="0" smtClean="0">
                    <a:sym typeface="Symbol"/>
                  </a:rPr>
                  <a:t>y</a:t>
                </a:r>
                <a:r>
                  <a:rPr lang="en-US" sz="1400" dirty="0" smtClean="0">
                    <a:sym typeface="Symbol"/>
                  </a:rPr>
                  <a:t> 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9396536" y="2636912"/>
              <a:ext cx="7920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 smtClean="0">
                  <a:sym typeface="Symbol"/>
                </a:rPr>
                <a:t>h</a:t>
              </a:r>
              <a:r>
                <a:rPr lang="en-US" baseline="-25000" dirty="0" err="1" smtClean="0">
                  <a:sym typeface="Symbol"/>
                </a:rPr>
                <a:t>S</a:t>
              </a:r>
              <a:r>
                <a:rPr lang="en-US" sz="1400" dirty="0" smtClean="0">
                  <a:sym typeface="Symbol"/>
                </a:rPr>
                <a:t> =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31" name="Text Box 7"/>
            <p:cNvSpPr txBox="1">
              <a:spLocks noChangeArrowheads="1"/>
            </p:cNvSpPr>
            <p:nvPr/>
          </p:nvSpPr>
          <p:spPr bwMode="auto">
            <a:xfrm>
              <a:off x="9396536" y="3193231"/>
              <a:ext cx="7920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 smtClean="0">
                  <a:sym typeface="Symbol"/>
                </a:rPr>
                <a:t>h</a:t>
              </a:r>
              <a:r>
                <a:rPr lang="en-US" baseline="-25000" dirty="0" err="1" smtClean="0">
                  <a:sym typeface="Symbol"/>
                </a:rPr>
                <a:t>R</a:t>
              </a:r>
              <a:r>
                <a:rPr lang="en-US" sz="1400" dirty="0" smtClean="0">
                  <a:sym typeface="Symbol"/>
                </a:rPr>
                <a:t> =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y</a:t>
              </a:r>
              <a:r>
                <a:rPr lang="en-US" sz="1400" dirty="0" smtClean="0">
                  <a:sym typeface="Symbol"/>
                </a:rPr>
                <a:t> 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133" name="Text Box 7"/>
          <p:cNvSpPr txBox="1">
            <a:spLocks noChangeArrowheads="1"/>
          </p:cNvSpPr>
          <p:nvPr/>
        </p:nvSpPr>
        <p:spPr bwMode="auto">
          <a:xfrm>
            <a:off x="216024" y="5929535"/>
            <a:ext cx="6084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What is the probability that the output of the experiment is 1 ?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34" name="Text Box 7"/>
          <p:cNvSpPr txBox="1">
            <a:spLocks noChangeArrowheads="1"/>
          </p:cNvSpPr>
          <p:nvPr/>
        </p:nvSpPr>
        <p:spPr bwMode="auto">
          <a:xfrm>
            <a:off x="648072" y="6289575"/>
            <a:ext cx="6948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Same with which A can distinguish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xy</a:t>
            </a:r>
            <a:r>
              <a:rPr lang="en-US" sz="1400" dirty="0" smtClean="0">
                <a:sym typeface="Symbol"/>
              </a:rPr>
              <a:t> from a random group element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z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3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3" grpId="0"/>
      <p:bldP spid="45" grpId="0"/>
      <p:bldP spid="77" grpId="0"/>
      <p:bldP spid="88" grpId="0"/>
      <p:bldP spid="89" grpId="0"/>
      <p:bldP spid="98" grpId="0"/>
      <p:bldP spid="114" grpId="0"/>
      <p:bldP spid="133" grpId="0"/>
      <p:bldP spid="1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Uniform Group Elements </a:t>
            </a:r>
            <a:r>
              <a:rPr lang="en-US" sz="2800" kern="0" dirty="0" err="1" smtClean="0">
                <a:solidFill>
                  <a:srgbClr val="009900"/>
                </a:solidFill>
                <a:ea typeface="+mj-ea"/>
                <a:cs typeface="+mj-cs"/>
              </a:rPr>
              <a:t>vs</a:t>
            </a: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 Uniform Random Strings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3" name="Text Box 7"/>
          <p:cNvSpPr txBox="1">
            <a:spLocks noChangeArrowheads="1"/>
          </p:cNvSpPr>
          <p:nvPr/>
        </p:nvSpPr>
        <p:spPr bwMode="auto">
          <a:xfrm>
            <a:off x="107504" y="692696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DH key-exchange protocol enables the parties to agree on a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(pseudo)random group element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g</a:t>
            </a:r>
            <a:r>
              <a:rPr lang="en-US" baseline="30000" dirty="0" err="1" smtClean="0">
                <a:solidFill>
                  <a:srgbClr val="0000FF"/>
                </a:solidFill>
                <a:sym typeface="Symbol"/>
              </a:rPr>
              <a:t>xy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971600" y="6021288"/>
            <a:ext cx="81640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400" dirty="0" smtClean="0">
                <a:sym typeface="Symbol"/>
              </a:rPr>
              <a:t>But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Q does not contain </a:t>
            </a:r>
            <a:r>
              <a:rPr lang="en-US" sz="1400" dirty="0" smtClean="0">
                <a:sym typeface="Symbol"/>
              </a:rPr>
              <a:t>all possible bit-strings of length log p --- |Q| = q  2</a:t>
            </a:r>
            <a:r>
              <a:rPr lang="en-US" baseline="30000" dirty="0" smtClean="0">
                <a:sym typeface="Symbol"/>
              </a:rPr>
              <a:t>log</a:t>
            </a:r>
            <a:r>
              <a:rPr lang="en-US" baseline="-5000" dirty="0" smtClean="0">
                <a:sym typeface="Symbol"/>
              </a:rPr>
              <a:t>2</a:t>
            </a:r>
            <a:r>
              <a:rPr lang="en-US" baseline="30000" dirty="0" smtClean="0">
                <a:sym typeface="Symbol"/>
              </a:rPr>
              <a:t> p</a:t>
            </a:r>
            <a:r>
              <a:rPr lang="en-US" sz="1400" dirty="0" smtClean="0">
                <a:sym typeface="Symbol"/>
              </a:rPr>
              <a:t> / 2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107504" y="1124744"/>
            <a:ext cx="8856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In reality, the parties would like to agree on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(pseudo)random bit string</a:t>
            </a:r>
            <a:r>
              <a:rPr lang="en-US" sz="1400" dirty="0" smtClean="0">
                <a:sym typeface="Symbol"/>
              </a:rPr>
              <a:t> which can be used as a  secret-key for higher level primitive, such as PRF, MAC, etc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107504" y="1825660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Required: a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method of deriving (pseudo)random bit strings from (pseudo)random group elements</a:t>
            </a:r>
            <a:endParaRPr lang="en-US" baseline="30000" dirty="0" smtClean="0">
              <a:solidFill>
                <a:srgbClr val="FF0000"/>
              </a:solidFill>
            </a:endParaRPr>
          </a:p>
        </p:txBody>
      </p:sp>
      <p:sp>
        <p:nvSpPr>
          <p:cNvPr id="108" name="Text Box 7"/>
          <p:cNvSpPr txBox="1">
            <a:spLocks noChangeArrowheads="1"/>
          </p:cNvSpPr>
          <p:nvPr/>
        </p:nvSpPr>
        <p:spPr bwMode="auto">
          <a:xfrm>
            <a:off x="467544" y="2257127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Potential solution (used in practice)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899592" y="2689175"/>
            <a:ext cx="7992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Use the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binary representation </a:t>
            </a:r>
            <a:r>
              <a:rPr lang="en-US" sz="1400" dirty="0" smtClean="0">
                <a:sym typeface="Symbol"/>
              </a:rPr>
              <a:t>of the group element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xy</a:t>
            </a:r>
            <a:r>
              <a:rPr lang="en-US" sz="1400" dirty="0" smtClean="0">
                <a:sym typeface="Symbol"/>
              </a:rPr>
              <a:t> as the required key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110" name="Text Box 7"/>
          <p:cNvSpPr txBox="1">
            <a:spLocks noChangeArrowheads="1"/>
          </p:cNvSpPr>
          <p:nvPr/>
        </p:nvSpPr>
        <p:spPr bwMode="auto">
          <a:xfrm>
            <a:off x="899592" y="3121223"/>
            <a:ext cx="89289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Claim: the resultant bit-string will be (pseudo)random if the group element is (pseudo)random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467544" y="3501008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The above claim need not be true ---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dangerous solution</a:t>
            </a:r>
            <a:endParaRPr lang="en-US" baseline="30000" dirty="0" smtClean="0">
              <a:solidFill>
                <a:srgbClr val="FF0000"/>
              </a:solidFill>
            </a:endParaRPr>
          </a:p>
        </p:txBody>
      </p: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467544" y="3913311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Ex: consider the prime-order group (       , * mod p), where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p = 2q+1 </a:t>
            </a:r>
            <a:r>
              <a:rPr lang="en-US" sz="1400" dirty="0" smtClean="0">
                <a:sym typeface="Symbol"/>
              </a:rPr>
              <a:t>is a safe prime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115" name="Group 37"/>
          <p:cNvGrpSpPr/>
          <p:nvPr/>
        </p:nvGrpSpPr>
        <p:grpSpPr>
          <a:xfrm>
            <a:off x="3932312" y="3779747"/>
            <a:ext cx="423664" cy="513349"/>
            <a:chOff x="4499992" y="3553271"/>
            <a:chExt cx="423664" cy="513349"/>
          </a:xfrm>
        </p:grpSpPr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118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467544" y="4345359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Subgroup (Q, * mod p), where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Q = {x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mod p | x        </a:t>
            </a:r>
            <a:r>
              <a:rPr lang="en-US" sz="1400" dirty="0" smtClean="0">
                <a:sym typeface="Symbol"/>
              </a:rPr>
              <a:t>}  --- order of Q is q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120" name="Group 37"/>
          <p:cNvGrpSpPr/>
          <p:nvPr/>
        </p:nvGrpSpPr>
        <p:grpSpPr>
          <a:xfrm>
            <a:off x="5012432" y="4211795"/>
            <a:ext cx="423664" cy="513349"/>
            <a:chOff x="4499992" y="3553271"/>
            <a:chExt cx="423664" cy="513349"/>
          </a:xfrm>
        </p:grpSpPr>
        <p:pic>
          <p:nvPicPr>
            <p:cNvPr id="1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123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124" name="Text Box 7"/>
          <p:cNvSpPr txBox="1">
            <a:spLocks noChangeArrowheads="1"/>
          </p:cNvSpPr>
          <p:nvPr/>
        </p:nvSpPr>
        <p:spPr bwMode="auto">
          <a:xfrm>
            <a:off x="827584" y="4797152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In practice, the DH protocol is executed over (Q, * mod p)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125" name="Text Box 7"/>
          <p:cNvSpPr txBox="1">
            <a:spLocks noChangeArrowheads="1"/>
          </p:cNvSpPr>
          <p:nvPr/>
        </p:nvSpPr>
        <p:spPr bwMode="auto">
          <a:xfrm>
            <a:off x="827584" y="5209455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The agreed key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xy</a:t>
            </a:r>
            <a:r>
              <a:rPr lang="en-US" sz="1400" dirty="0" smtClean="0">
                <a:sym typeface="Symbol"/>
              </a:rPr>
              <a:t> is a (pseudo)random element of Q --- g is a generator of Q, x, y  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126" name="Text Box 7"/>
          <p:cNvSpPr txBox="1">
            <a:spLocks noChangeArrowheads="1"/>
          </p:cNvSpPr>
          <p:nvPr/>
        </p:nvSpPr>
        <p:spPr bwMode="auto">
          <a:xfrm>
            <a:off x="827584" y="5641503"/>
            <a:ext cx="4248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400" dirty="0" smtClean="0">
                <a:sym typeface="Symbol"/>
              </a:rPr>
              <a:t>Number of bits to represent elements of Q =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127" name="Text Box 7"/>
          <p:cNvSpPr txBox="1">
            <a:spLocks noChangeArrowheads="1"/>
          </p:cNvSpPr>
          <p:nvPr/>
        </p:nvSpPr>
        <p:spPr bwMode="auto">
          <a:xfrm>
            <a:off x="4932040" y="5641503"/>
            <a:ext cx="5392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Number of bits to represent elements of 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129" name="Group 37"/>
          <p:cNvGrpSpPr/>
          <p:nvPr/>
        </p:nvGrpSpPr>
        <p:grpSpPr>
          <a:xfrm>
            <a:off x="8460432" y="5517232"/>
            <a:ext cx="423664" cy="513349"/>
            <a:chOff x="4499992" y="3553271"/>
            <a:chExt cx="423664" cy="513349"/>
          </a:xfrm>
        </p:grpSpPr>
        <p:pic>
          <p:nvPicPr>
            <p:cNvPr id="13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p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135" name="Text Box 7"/>
            <p:cNvSpPr txBox="1">
              <a:spLocks noChangeArrowheads="1"/>
            </p:cNvSpPr>
            <p:nvPr/>
          </p:nvSpPr>
          <p:spPr bwMode="auto">
            <a:xfrm>
              <a:off x="4572000" y="3553271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sp>
        <p:nvSpPr>
          <p:cNvPr id="136" name="Text Box 7"/>
          <p:cNvSpPr txBox="1">
            <a:spLocks noChangeArrowheads="1"/>
          </p:cNvSpPr>
          <p:nvPr/>
        </p:nvSpPr>
        <p:spPr bwMode="auto">
          <a:xfrm>
            <a:off x="971600" y="6433591"/>
            <a:ext cx="8424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400" dirty="0" smtClean="0">
                <a:sym typeface="Symbol"/>
              </a:rPr>
              <a:t>So binary representation of the agreed key does not correspond to a random log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p-bit string 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37" name="Group 37"/>
          <p:cNvGrpSpPr/>
          <p:nvPr/>
        </p:nvGrpSpPr>
        <p:grpSpPr>
          <a:xfrm>
            <a:off x="8396808" y="5157191"/>
            <a:ext cx="423664" cy="441342"/>
            <a:chOff x="4499992" y="3625278"/>
            <a:chExt cx="423664" cy="441342"/>
          </a:xfrm>
        </p:grpSpPr>
        <p:pic>
          <p:nvPicPr>
            <p:cNvPr id="1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3625278"/>
              <a:ext cx="192879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Text Box 7"/>
            <p:cNvSpPr txBox="1">
              <a:spLocks noChangeArrowheads="1"/>
            </p:cNvSpPr>
            <p:nvPr/>
          </p:nvSpPr>
          <p:spPr bwMode="auto">
            <a:xfrm>
              <a:off x="4572000" y="3758843"/>
              <a:ext cx="3516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q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907704" y="3501008"/>
            <a:ext cx="5472608" cy="2304256"/>
            <a:chOff x="7956376" y="1916832"/>
            <a:chExt cx="5472608" cy="2304256"/>
          </a:xfrm>
        </p:grpSpPr>
        <p:sp>
          <p:nvSpPr>
            <p:cNvPr id="144" name="Cloud Callout 143"/>
            <p:cNvSpPr/>
            <p:nvPr/>
          </p:nvSpPr>
          <p:spPr>
            <a:xfrm>
              <a:off x="7956376" y="1916832"/>
              <a:ext cx="5472608" cy="2304256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1" name="Text Box 7"/>
            <p:cNvSpPr txBox="1">
              <a:spLocks noChangeArrowheads="1"/>
            </p:cNvSpPr>
            <p:nvPr/>
          </p:nvSpPr>
          <p:spPr bwMode="auto">
            <a:xfrm>
              <a:off x="8388424" y="2409527"/>
              <a:ext cx="424847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itchFamily="2" charset="2"/>
                <a:buChar char="q"/>
              </a:pPr>
              <a:r>
                <a:rPr lang="en-US" sz="1400" dirty="0" smtClean="0">
                  <a:sym typeface="Symbol"/>
                </a:rPr>
                <a:t>A suitable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key-derivation function (KDF)</a:t>
              </a:r>
              <a:r>
                <a:rPr lang="en-US" sz="1400" dirty="0" smtClean="0">
                  <a:sym typeface="Symbol"/>
                </a:rPr>
                <a:t> is applied to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olidFill>
                    <a:srgbClr val="0000FF"/>
                  </a:solidFill>
                  <a:sym typeface="Symbol"/>
                </a:rPr>
                <a:t>xy</a:t>
              </a:r>
              <a:r>
                <a:rPr lang="en-US" sz="1400" dirty="0" smtClean="0">
                  <a:sym typeface="Symbol"/>
                </a:rPr>
                <a:t> to derive pseudorandom key</a:t>
              </a:r>
              <a:endParaRPr lang="en-US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42" name="Text Box 7"/>
            <p:cNvSpPr txBox="1">
              <a:spLocks noChangeArrowheads="1"/>
            </p:cNvSpPr>
            <p:nvPr/>
          </p:nvSpPr>
          <p:spPr bwMode="auto">
            <a:xfrm>
              <a:off x="8748464" y="3049796"/>
              <a:ext cx="42484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1400" dirty="0" smtClean="0">
                  <a:sym typeface="Symbol"/>
                </a:rPr>
                <a:t>Typically KDFs are based on 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hash functions</a:t>
              </a:r>
              <a:endParaRPr lang="en-US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43" name="Text Box 7"/>
            <p:cNvSpPr txBox="1">
              <a:spLocks noChangeArrowheads="1"/>
            </p:cNvSpPr>
            <p:nvPr/>
          </p:nvSpPr>
          <p:spPr bwMode="auto">
            <a:xfrm>
              <a:off x="8748464" y="3481263"/>
              <a:ext cx="42484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1400" dirty="0" smtClean="0">
                  <a:sym typeface="Symbol"/>
                </a:rPr>
                <a:t>Details out of scope of this course</a:t>
              </a:r>
              <a:endParaRPr lang="en-US" baseline="300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1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8" grpId="0"/>
      <p:bldP spid="109" grpId="0"/>
      <p:bldP spid="110" grpId="0"/>
      <p:bldP spid="111" grpId="0"/>
      <p:bldP spid="114" grpId="0"/>
      <p:bldP spid="119" grpId="0"/>
      <p:bldP spid="124" grpId="0"/>
      <p:bldP spid="125" grpId="0"/>
      <p:bldP spid="126" grpId="0"/>
      <p:bldP spid="127" grpId="0"/>
      <p:bldP spid="1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Active Attacks Against DH Key-Exchange Protocol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5496" y="692696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DH key-exchange protocol assumes a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passive attacker </a:t>
            </a:r>
            <a:r>
              <a:rPr lang="en-US" sz="1400" dirty="0" smtClean="0">
                <a:sym typeface="Symbol"/>
              </a:rPr>
              <a:t>--- only listens the conversation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5496" y="1124744"/>
            <a:ext cx="9361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In reality, the attacker may be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malicious/active</a:t>
            </a:r>
            <a:r>
              <a:rPr lang="en-US" sz="1400" dirty="0" smtClean="0">
                <a:sym typeface="Symbol"/>
              </a:rPr>
              <a:t> ---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can change information, inject its own messages</a:t>
            </a:r>
            <a:r>
              <a:rPr lang="en-US" sz="1400" dirty="0" smtClean="0">
                <a:sym typeface="Symbol"/>
              </a:rPr>
              <a:t>, etc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5496" y="1609055"/>
            <a:ext cx="9361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Two types of active attacks against DH key-exchange protocol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539552" y="2041103"/>
            <a:ext cx="7560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Impersonation attack </a:t>
            </a:r>
            <a:r>
              <a:rPr lang="en-US" sz="1400" dirty="0" smtClean="0">
                <a:sym typeface="Symbol"/>
              </a:rPr>
              <a:t>: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564904"/>
            <a:ext cx="720080" cy="68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636912"/>
            <a:ext cx="64807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8904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20224"/>
            <a:ext cx="720080" cy="68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63691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Straight Arrow Connector 48"/>
          <p:cNvCxnSpPr/>
          <p:nvPr/>
        </p:nvCxnSpPr>
        <p:spPr>
          <a:xfrm>
            <a:off x="1763688" y="2708920"/>
            <a:ext cx="2448272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763688" y="3284984"/>
            <a:ext cx="2448272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1772072" y="3501008"/>
            <a:ext cx="2439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DH key-exchange protocol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971600" y="3697287"/>
            <a:ext cx="775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k =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xy</a:t>
            </a:r>
            <a:r>
              <a:rPr lang="en-US" sz="1400" dirty="0" smtClean="0">
                <a:sym typeface="Symbol"/>
              </a:rPr>
              <a:t> 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259632" y="3356992"/>
            <a:ext cx="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4572000" y="3356992"/>
            <a:ext cx="775320" cy="648072"/>
            <a:chOff x="971600" y="3356992"/>
            <a:chExt cx="775320" cy="648072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971600" y="3697287"/>
              <a:ext cx="7753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k =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xy</a:t>
              </a:r>
              <a:r>
                <a:rPr lang="en-US" sz="1400" dirty="0" smtClean="0">
                  <a:sym typeface="Symbol"/>
                </a:rPr>
                <a:t> </a:t>
              </a:r>
              <a:endParaRPr lang="en-US" baseline="30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1259632" y="3356992"/>
              <a:ext cx="0" cy="28803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499992" y="4561383"/>
            <a:ext cx="775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k =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xy</a:t>
            </a:r>
            <a:r>
              <a:rPr lang="en-US" sz="1400" dirty="0" smtClean="0">
                <a:sym typeface="Symbol"/>
              </a:rPr>
              <a:t> 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835696" y="2996952"/>
            <a:ext cx="5616624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211960" y="2689175"/>
            <a:ext cx="1287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c  </a:t>
            </a:r>
            <a:r>
              <a:rPr lang="en-US" sz="1400" dirty="0" err="1" smtClean="0">
                <a:sym typeface="Symbol"/>
              </a:rPr>
              <a:t>Enc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(m)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372200" y="2996952"/>
            <a:ext cx="0" cy="11521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5364088" y="4149080"/>
            <a:ext cx="1008112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5300464" y="3841303"/>
            <a:ext cx="1287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m:= Dec</a:t>
            </a:r>
            <a:r>
              <a:rPr lang="en-US" baseline="-25000" dirty="0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(c)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6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3.61111E-6 -0.1701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3.61111E-6 0.1680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1" grpId="0"/>
      <p:bldP spid="51" grpId="1"/>
      <p:bldP spid="52" grpId="0"/>
      <p:bldP spid="60" grpId="0"/>
      <p:bldP spid="64" grpId="0"/>
      <p:bldP spid="7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Active Attacks Against DH Key-Exchange Protocol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5496" y="692696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DH key-exchange protocol assumes a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passive attacker </a:t>
            </a:r>
            <a:r>
              <a:rPr lang="en-US" sz="1400" dirty="0" smtClean="0">
                <a:sym typeface="Symbol"/>
              </a:rPr>
              <a:t>--- only listens the conversation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5496" y="1124744"/>
            <a:ext cx="9361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In reality, the attacker may be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malicious/active</a:t>
            </a:r>
            <a:r>
              <a:rPr lang="en-US" sz="1400" dirty="0" smtClean="0">
                <a:sym typeface="Symbol"/>
              </a:rPr>
              <a:t> ---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can change information, inject its own messages</a:t>
            </a:r>
            <a:r>
              <a:rPr lang="en-US" sz="1400" dirty="0" smtClean="0">
                <a:sym typeface="Symbol"/>
              </a:rPr>
              <a:t>, etc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5496" y="1609055"/>
            <a:ext cx="9361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Two types of active attacks against DH key-exchange protocol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539552" y="2041103"/>
            <a:ext cx="7560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Impersonation attack </a:t>
            </a:r>
            <a:r>
              <a:rPr lang="en-US" sz="1400" dirty="0" smtClean="0">
                <a:sym typeface="Symbol"/>
              </a:rPr>
              <a:t>: 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140968"/>
            <a:ext cx="720080" cy="68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212976"/>
            <a:ext cx="64807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50912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Arrow Connector 49"/>
          <p:cNvCxnSpPr/>
          <p:nvPr/>
        </p:nvCxnSpPr>
        <p:spPr>
          <a:xfrm>
            <a:off x="1691680" y="3284984"/>
            <a:ext cx="2808312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39552" y="2473151"/>
            <a:ext cx="7560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0000FF"/>
                </a:solidFill>
                <a:sym typeface="Symbol"/>
              </a:rPr>
              <a:t>Man-in-the-middle attack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: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99592" y="3861048"/>
            <a:ext cx="847328" cy="441342"/>
            <a:chOff x="899592" y="3923762"/>
            <a:chExt cx="847328" cy="441342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899592" y="3985319"/>
              <a:ext cx="5760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x </a:t>
              </a:r>
              <a:endParaRPr lang="en-US" baseline="300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331640" y="3923762"/>
              <a:ext cx="415280" cy="441342"/>
              <a:chOff x="6893024" y="5363922"/>
              <a:chExt cx="415280" cy="441342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93024" y="5363922"/>
                <a:ext cx="192879" cy="360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 Box 7"/>
              <p:cNvSpPr txBox="1">
                <a:spLocks noChangeArrowheads="1"/>
              </p:cNvSpPr>
              <p:nvPr/>
            </p:nvSpPr>
            <p:spPr bwMode="auto">
              <a:xfrm>
                <a:off x="6956648" y="5497487"/>
                <a:ext cx="3516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q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</p:grpSp>
      </p:grp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2572544" y="2996952"/>
            <a:ext cx="775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 =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x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004048" y="3284984"/>
            <a:ext cx="2808312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6100936" y="2996952"/>
            <a:ext cx="1135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h’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 = g</a:t>
            </a:r>
            <a:r>
              <a:rPr lang="en-US" baseline="30000" dirty="0" smtClean="0">
                <a:sym typeface="Symbol"/>
              </a:rPr>
              <a:t>x</a:t>
            </a:r>
            <a:r>
              <a:rPr lang="en-US" baseline="-5000" dirty="0" smtClean="0">
                <a:sym typeface="Symbol"/>
              </a:rPr>
              <a:t>1</a:t>
            </a:r>
            <a:endParaRPr lang="en-US" baseline="-5000" dirty="0" smtClean="0">
              <a:solidFill>
                <a:srgbClr val="0000FF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355976" y="3933056"/>
            <a:ext cx="919336" cy="441342"/>
            <a:chOff x="899592" y="3923762"/>
            <a:chExt cx="919336" cy="441342"/>
          </a:xfrm>
        </p:grpSpPr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899592" y="3985319"/>
              <a:ext cx="7033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x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dirty="0" smtClean="0">
                  <a:sym typeface="Symbol"/>
                </a:rPr>
                <a:t> </a:t>
              </a:r>
              <a:endParaRPr lang="en-US" baseline="300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69" name="Group 30"/>
            <p:cNvGrpSpPr/>
            <p:nvPr/>
          </p:nvGrpSpPr>
          <p:grpSpPr>
            <a:xfrm>
              <a:off x="1403648" y="3923762"/>
              <a:ext cx="415280" cy="441342"/>
              <a:chOff x="6965032" y="5363922"/>
              <a:chExt cx="415280" cy="441342"/>
            </a:xfrm>
          </p:grpSpPr>
          <p:pic>
            <p:nvPicPr>
              <p:cNvPr id="71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65032" y="5363922"/>
                <a:ext cx="192879" cy="360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7028656" y="5497487"/>
                <a:ext cx="3516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q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7757120" y="3851754"/>
            <a:ext cx="919336" cy="441342"/>
            <a:chOff x="899592" y="3923762"/>
            <a:chExt cx="919336" cy="441342"/>
          </a:xfrm>
        </p:grpSpPr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899592" y="3985319"/>
              <a:ext cx="7033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y </a:t>
              </a:r>
              <a:endParaRPr lang="en-US" baseline="300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76" name="Group 30"/>
            <p:cNvGrpSpPr/>
            <p:nvPr/>
          </p:nvGrpSpPr>
          <p:grpSpPr>
            <a:xfrm>
              <a:off x="1403648" y="3923762"/>
              <a:ext cx="415280" cy="441342"/>
              <a:chOff x="6965032" y="5363922"/>
              <a:chExt cx="415280" cy="441342"/>
            </a:xfrm>
          </p:grpSpPr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65032" y="5363922"/>
                <a:ext cx="192879" cy="360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7028656" y="5497487"/>
                <a:ext cx="3516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q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</p:grpSp>
      </p:grpSp>
      <p:cxnSp>
        <p:nvCxnSpPr>
          <p:cNvPr id="79" name="Straight Arrow Connector 78"/>
          <p:cNvCxnSpPr/>
          <p:nvPr/>
        </p:nvCxnSpPr>
        <p:spPr>
          <a:xfrm>
            <a:off x="4932040" y="3841303"/>
            <a:ext cx="2808312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6156176" y="3553271"/>
            <a:ext cx="1135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</a:t>
            </a:r>
            <a:r>
              <a:rPr lang="en-US" sz="1400" dirty="0" err="1" smtClean="0">
                <a:sym typeface="Symbol"/>
              </a:rPr>
              <a:t>g</a:t>
            </a:r>
            <a:r>
              <a:rPr lang="en-US" baseline="30000" dirty="0" err="1" smtClean="0">
                <a:sym typeface="Symbol"/>
              </a:rPr>
              <a:t>y</a:t>
            </a:r>
            <a:endParaRPr lang="en-US" baseline="-5000" dirty="0" smtClean="0">
              <a:solidFill>
                <a:srgbClr val="0000FF"/>
              </a:solidFill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7325072" y="4345359"/>
            <a:ext cx="1783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(</a:t>
            </a:r>
            <a:r>
              <a:rPr lang="en-US" sz="1400" dirty="0" err="1" smtClean="0">
                <a:sym typeface="Symbol"/>
              </a:rPr>
              <a:t>h’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)</a:t>
            </a:r>
            <a:r>
              <a:rPr lang="en-US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 = g</a:t>
            </a:r>
            <a:r>
              <a:rPr lang="en-US" baseline="30000" dirty="0" smtClean="0">
                <a:sym typeface="Symbol"/>
              </a:rPr>
              <a:t>x</a:t>
            </a:r>
            <a:r>
              <a:rPr lang="en-US" baseline="-5000" dirty="0" smtClean="0">
                <a:sym typeface="Symbol"/>
              </a:rPr>
              <a:t>1</a:t>
            </a:r>
            <a:r>
              <a:rPr lang="en-US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 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4084712" y="4417367"/>
            <a:ext cx="1783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(</a:t>
            </a:r>
            <a:r>
              <a:rPr lang="en-US" sz="1400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)</a:t>
            </a:r>
            <a:r>
              <a:rPr lang="en-US" baseline="30000" dirty="0" smtClean="0">
                <a:sym typeface="Symbol"/>
              </a:rPr>
              <a:t>x</a:t>
            </a:r>
            <a:r>
              <a:rPr lang="en-US" baseline="-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= g</a:t>
            </a:r>
            <a:r>
              <a:rPr lang="en-US" baseline="30000" dirty="0" smtClean="0">
                <a:sym typeface="Symbol"/>
              </a:rPr>
              <a:t>x</a:t>
            </a:r>
            <a:r>
              <a:rPr lang="en-US" baseline="-5000" dirty="0" smtClean="0">
                <a:sym typeface="Symbol"/>
              </a:rPr>
              <a:t>1</a:t>
            </a:r>
            <a:r>
              <a:rPr lang="en-US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 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516760" y="4725144"/>
            <a:ext cx="919336" cy="441342"/>
            <a:chOff x="899592" y="3923762"/>
            <a:chExt cx="919336" cy="441342"/>
          </a:xfrm>
        </p:grpSpPr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899592" y="3985319"/>
              <a:ext cx="7033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y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dirty="0" smtClean="0">
                  <a:sym typeface="Symbol"/>
                </a:rPr>
                <a:t> </a:t>
              </a:r>
              <a:endParaRPr lang="en-US" baseline="300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85" name="Group 30"/>
            <p:cNvGrpSpPr/>
            <p:nvPr/>
          </p:nvGrpSpPr>
          <p:grpSpPr>
            <a:xfrm>
              <a:off x="1403648" y="3923762"/>
              <a:ext cx="415280" cy="441342"/>
              <a:chOff x="6965032" y="5363922"/>
              <a:chExt cx="415280" cy="441342"/>
            </a:xfrm>
          </p:grpSpPr>
          <p:pic>
            <p:nvPicPr>
              <p:cNvPr id="86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65032" y="5363922"/>
                <a:ext cx="192879" cy="360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" name="Text Box 7"/>
              <p:cNvSpPr txBox="1">
                <a:spLocks noChangeArrowheads="1"/>
              </p:cNvSpPr>
              <p:nvPr/>
            </p:nvSpPr>
            <p:spPr bwMode="auto">
              <a:xfrm>
                <a:off x="7028656" y="5497487"/>
                <a:ext cx="3516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q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</p:grpSp>
      </p:grpSp>
      <p:cxnSp>
        <p:nvCxnSpPr>
          <p:cNvPr id="88" name="Straight Arrow Connector 87"/>
          <p:cNvCxnSpPr/>
          <p:nvPr/>
        </p:nvCxnSpPr>
        <p:spPr>
          <a:xfrm>
            <a:off x="1691680" y="3861048"/>
            <a:ext cx="2808312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2555776" y="3573016"/>
            <a:ext cx="1135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h’</a:t>
            </a:r>
            <a:r>
              <a:rPr lang="en-US" baseline="-25000" dirty="0" err="1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g</a:t>
            </a:r>
            <a:r>
              <a:rPr lang="en-US" baseline="30000" dirty="0" smtClean="0">
                <a:sym typeface="Symbol"/>
              </a:rPr>
              <a:t>y</a:t>
            </a:r>
            <a:r>
              <a:rPr lang="en-US" baseline="-5000" dirty="0" smtClean="0">
                <a:sym typeface="Symbol"/>
              </a:rPr>
              <a:t>1</a:t>
            </a:r>
            <a:endParaRPr lang="en-US" baseline="-5000" dirty="0" smtClean="0">
              <a:solidFill>
                <a:srgbClr val="0000FF"/>
              </a:solidFill>
            </a:endParaRPr>
          </a:p>
        </p:txBody>
      </p: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467544" y="4345359"/>
            <a:ext cx="1783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 = (</a:t>
            </a:r>
            <a:r>
              <a:rPr lang="en-US" sz="1400" dirty="0" err="1" smtClean="0">
                <a:sym typeface="Symbol"/>
              </a:rPr>
              <a:t>h’</a:t>
            </a:r>
            <a:r>
              <a:rPr lang="en-US" baseline="-25000" dirty="0" err="1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)</a:t>
            </a:r>
            <a:r>
              <a:rPr lang="en-US" baseline="30000" dirty="0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 = g</a:t>
            </a:r>
            <a:r>
              <a:rPr lang="en-US" baseline="30000" dirty="0" smtClean="0">
                <a:sym typeface="Symbol"/>
              </a:rPr>
              <a:t>xy</a:t>
            </a:r>
            <a:r>
              <a:rPr lang="en-US" baseline="-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4084712" y="5157192"/>
            <a:ext cx="1783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 = (</a:t>
            </a:r>
            <a:r>
              <a:rPr lang="en-US" sz="1400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)</a:t>
            </a:r>
            <a:r>
              <a:rPr lang="en-US" baseline="30000" dirty="0" smtClean="0">
                <a:sym typeface="Symbol"/>
              </a:rPr>
              <a:t>y</a:t>
            </a:r>
            <a:r>
              <a:rPr lang="en-US" baseline="-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= g</a:t>
            </a:r>
            <a:r>
              <a:rPr lang="en-US" baseline="30000" dirty="0" smtClean="0">
                <a:sym typeface="Symbol"/>
              </a:rPr>
              <a:t>xy</a:t>
            </a:r>
            <a:r>
              <a:rPr lang="en-US" baseline="-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pic>
        <p:nvPicPr>
          <p:cNvPr id="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212976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5148064" y="5733256"/>
            <a:ext cx="406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4211960" y="5733256"/>
            <a:ext cx="495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  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1763688" y="3501008"/>
            <a:ext cx="5904656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4716016" y="3501008"/>
            <a:ext cx="0" cy="115212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3995936" y="3212976"/>
            <a:ext cx="1647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Complete control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107504" y="6093296"/>
            <a:ext cx="9361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In practice, robust mechanisms are used in the DH key-exchange protocol to deal with the man-in-the-middle attack --- ex: TLS protocol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2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1.11111E-6 -0.199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065 L 0.00781 0.2518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9" grpId="0"/>
      <p:bldP spid="59" grpId="1"/>
      <p:bldP spid="65" grpId="0"/>
      <p:bldP spid="65" grpId="1"/>
      <p:bldP spid="80" grpId="0"/>
      <p:bldP spid="80" grpId="1"/>
      <p:bldP spid="81" grpId="0"/>
      <p:bldP spid="82" grpId="0"/>
      <p:bldP spid="82" grpId="1"/>
      <p:bldP spid="89" grpId="0"/>
      <p:bldP spid="89" grpId="1"/>
      <p:bldP spid="90" grpId="0"/>
      <p:bldP spid="91" grpId="0"/>
      <p:bldP spid="91" grpId="1"/>
      <p:bldP spid="93" grpId="0"/>
      <p:bldP spid="94" grpId="0"/>
      <p:bldP spid="99" grpId="0"/>
      <p:bldP spid="10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The Public-key Revolution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107504" y="613059"/>
            <a:ext cx="8856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 dirty="0" smtClean="0">
                <a:sym typeface="Symbol"/>
              </a:rPr>
              <a:t>In their seminal paper on the key-exchange, </a:t>
            </a:r>
            <a:r>
              <a:rPr lang="en-US" sz="1400" dirty="0" err="1" smtClean="0">
                <a:sym typeface="Symbol"/>
              </a:rPr>
              <a:t>Diffie</a:t>
            </a:r>
            <a:r>
              <a:rPr lang="en-US" sz="1400" dirty="0" smtClean="0">
                <a:sym typeface="Symbol"/>
              </a:rPr>
              <a:t>-Hellman also proposed the notion of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public-key cryptography (asymmetric-key cryptography)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00673"/>
            <a:ext cx="1475606" cy="14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300192" y="4293423"/>
            <a:ext cx="864096" cy="883514"/>
            <a:chOff x="6156176" y="3337574"/>
            <a:chExt cx="864096" cy="88351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3337574"/>
              <a:ext cx="864096" cy="595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6216470" y="3913311"/>
              <a:ext cx="4437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sym typeface="Symbol"/>
                </a:rPr>
                <a:t>pk</a:t>
              </a:r>
              <a:endParaRPr lang="en-US" baseline="30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26027" y="4282566"/>
            <a:ext cx="806772" cy="894371"/>
            <a:chOff x="7326027" y="3326717"/>
            <a:chExt cx="806772" cy="894371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027" y="3326717"/>
              <a:ext cx="806772" cy="678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Text Box 7"/>
            <p:cNvSpPr txBox="1">
              <a:spLocks noChangeArrowheads="1"/>
            </p:cNvSpPr>
            <p:nvPr/>
          </p:nvSpPr>
          <p:spPr bwMode="auto">
            <a:xfrm>
              <a:off x="7584622" y="3913311"/>
              <a:ext cx="4437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>
                  <a:sym typeface="Symbol"/>
                </a:rPr>
                <a:t>s</a:t>
              </a:r>
              <a:r>
                <a:rPr lang="en-US" sz="1400" dirty="0" err="1" smtClean="0">
                  <a:sym typeface="Symbol"/>
                </a:rPr>
                <a:t>k</a:t>
              </a:r>
              <a:endParaRPr lang="en-US" baseline="30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126" name="Text Box 7"/>
          <p:cNvSpPr txBox="1">
            <a:spLocks noChangeArrowheads="1"/>
          </p:cNvSpPr>
          <p:nvPr/>
        </p:nvSpPr>
        <p:spPr bwMode="auto">
          <a:xfrm>
            <a:off x="907976" y="2080593"/>
            <a:ext cx="13597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Public domain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11" name="AutoShape 12" descr="Image result for user clipart"/>
          <p:cNvSpPr>
            <a:spLocks noChangeAspect="1" noChangeArrowheads="1"/>
          </p:cNvSpPr>
          <p:nvPr/>
        </p:nvSpPr>
        <p:spPr bwMode="auto">
          <a:xfrm>
            <a:off x="765175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70675"/>
            <a:ext cx="721618" cy="81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75656" y="3331718"/>
            <a:ext cx="1008112" cy="405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1600" y="3520753"/>
            <a:ext cx="51788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 Box 7"/>
          <p:cNvSpPr txBox="1">
            <a:spLocks noChangeArrowheads="1"/>
          </p:cNvSpPr>
          <p:nvPr/>
        </p:nvSpPr>
        <p:spPr bwMode="auto">
          <a:xfrm>
            <a:off x="1691680" y="3376737"/>
            <a:ext cx="5274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Enc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>
            <a:endCxn id="12" idx="0"/>
          </p:cNvCxnSpPr>
          <p:nvPr/>
        </p:nvCxnSpPr>
        <p:spPr>
          <a:xfrm>
            <a:off x="1979712" y="2800673"/>
            <a:ext cx="0" cy="5310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 Box 7"/>
          <p:cNvSpPr txBox="1">
            <a:spLocks noChangeArrowheads="1"/>
          </p:cNvSpPr>
          <p:nvPr/>
        </p:nvSpPr>
        <p:spPr bwMode="auto">
          <a:xfrm>
            <a:off x="1060376" y="3212976"/>
            <a:ext cx="343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ym typeface="Symbol"/>
              </a:rPr>
              <a:t>m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30" name="Straight Arrow Connector 29"/>
          <p:cNvCxnSpPr>
            <a:stCxn id="12" idx="3"/>
          </p:cNvCxnSpPr>
          <p:nvPr/>
        </p:nvCxnSpPr>
        <p:spPr>
          <a:xfrm>
            <a:off x="2483768" y="3534248"/>
            <a:ext cx="2808312" cy="42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 Box 7"/>
          <p:cNvSpPr txBox="1">
            <a:spLocks noChangeArrowheads="1"/>
          </p:cNvSpPr>
          <p:nvPr/>
        </p:nvSpPr>
        <p:spPr bwMode="auto">
          <a:xfrm>
            <a:off x="3572272" y="3160713"/>
            <a:ext cx="423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ym typeface="Symbol"/>
              </a:rPr>
              <a:t>c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292080" y="3304729"/>
            <a:ext cx="1008112" cy="405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 Box 7"/>
          <p:cNvSpPr txBox="1">
            <a:spLocks noChangeArrowheads="1"/>
          </p:cNvSpPr>
          <p:nvPr/>
        </p:nvSpPr>
        <p:spPr bwMode="auto">
          <a:xfrm>
            <a:off x="5508104" y="3349748"/>
            <a:ext cx="5274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Dec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796136" y="4305597"/>
            <a:ext cx="1224136" cy="1159372"/>
            <a:chOff x="5796136" y="3709788"/>
            <a:chExt cx="1224136" cy="1159372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5796136" y="4209553"/>
              <a:ext cx="12241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131" idx="2"/>
            </p:cNvCxnSpPr>
            <p:nvPr/>
          </p:nvCxnSpPr>
          <p:spPr>
            <a:xfrm flipV="1">
              <a:off x="5796136" y="3709788"/>
              <a:ext cx="0" cy="11593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 Box 7"/>
          <p:cNvSpPr txBox="1">
            <a:spLocks noChangeArrowheads="1"/>
          </p:cNvSpPr>
          <p:nvPr/>
        </p:nvSpPr>
        <p:spPr bwMode="auto">
          <a:xfrm>
            <a:off x="6372200" y="3232721"/>
            <a:ext cx="343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ym typeface="Symbol"/>
              </a:rPr>
              <a:t>m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6300192" y="3520753"/>
            <a:ext cx="51788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2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47" y="1936577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Arrow Connector 48"/>
          <p:cNvCxnSpPr>
            <a:stCxn id="130" idx="0"/>
            <a:endCxn id="135" idx="2"/>
          </p:cNvCxnSpPr>
          <p:nvPr/>
        </p:nvCxnSpPr>
        <p:spPr>
          <a:xfrm flipV="1">
            <a:off x="3784104" y="2852230"/>
            <a:ext cx="330070" cy="30848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483768" y="2394403"/>
            <a:ext cx="1088504" cy="26225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589748" y="2394403"/>
            <a:ext cx="1954088" cy="76631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 Box 7"/>
          <p:cNvSpPr txBox="1">
            <a:spLocks noChangeArrowheads="1"/>
          </p:cNvSpPr>
          <p:nvPr/>
        </p:nvSpPr>
        <p:spPr bwMode="auto">
          <a:xfrm rot="1414639">
            <a:off x="5388299" y="2434034"/>
            <a:ext cx="423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??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5198 -0.281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-140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" grpId="0" animBg="1"/>
      <p:bldP spid="127" grpId="0"/>
      <p:bldP spid="128" grpId="0"/>
      <p:bldP spid="130" grpId="0"/>
      <p:bldP spid="131" grpId="0" animBg="1"/>
      <p:bldP spid="132" grpId="0"/>
      <p:bldP spid="133" grpId="0"/>
      <p:bldP spid="1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Public-key Crypto </a:t>
            </a:r>
            <a:r>
              <a:rPr lang="en-US" sz="2800" kern="0" dirty="0" err="1" smtClean="0">
                <a:solidFill>
                  <a:srgbClr val="009900"/>
                </a:solidFill>
                <a:ea typeface="+mj-ea"/>
                <a:cs typeface="+mj-cs"/>
              </a:rPr>
              <a:t>vs</a:t>
            </a: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 Private-key Crypto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user clipart"/>
          <p:cNvSpPr>
            <a:spLocks noChangeAspect="1" noChangeArrowheads="1"/>
          </p:cNvSpPr>
          <p:nvPr/>
        </p:nvSpPr>
        <p:spPr bwMode="auto">
          <a:xfrm>
            <a:off x="765175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Text Box 7"/>
          <p:cNvSpPr txBox="1">
            <a:spLocks noChangeArrowheads="1"/>
          </p:cNvSpPr>
          <p:nvPr/>
        </p:nvSpPr>
        <p:spPr bwMode="auto">
          <a:xfrm>
            <a:off x="467544" y="1052736"/>
            <a:ext cx="3816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ym typeface="Symbol"/>
              </a:rPr>
              <a:t>-</a:t>
            </a:r>
            <a:r>
              <a:rPr lang="en-US" sz="1400" dirty="0" smtClean="0">
                <a:sym typeface="Symbol"/>
              </a:rPr>
              <a:t> Key distribution has to be done </a:t>
            </a:r>
            <a:r>
              <a:rPr lang="en-US" sz="1400" dirty="0" err="1" smtClean="0">
                <a:sym typeface="Symbol"/>
              </a:rPr>
              <a:t>apriori</a:t>
            </a:r>
            <a:r>
              <a:rPr lang="en-US" sz="1400" dirty="0">
                <a:sym typeface="Symbol"/>
              </a:rPr>
              <a:t>.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sp>
        <p:nvSpPr>
          <p:cNvPr id="159" name="Text Box 7"/>
          <p:cNvSpPr txBox="1">
            <a:spLocks noChangeArrowheads="1"/>
          </p:cNvSpPr>
          <p:nvPr/>
        </p:nvSpPr>
        <p:spPr bwMode="auto">
          <a:xfrm>
            <a:off x="467544" y="1484204"/>
            <a:ext cx="3816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ym typeface="Symbol"/>
              </a:rPr>
              <a:t>-</a:t>
            </a:r>
            <a:r>
              <a:rPr lang="en-US" sz="1400" dirty="0" smtClean="0">
                <a:sym typeface="Symbol"/>
              </a:rPr>
              <a:t> In multi-sender scenario, a receiver need to hold one secret key per sender 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sp>
        <p:nvSpPr>
          <p:cNvPr id="160" name="Text Box 7"/>
          <p:cNvSpPr txBox="1">
            <a:spLocks noChangeArrowheads="1"/>
          </p:cNvSpPr>
          <p:nvPr/>
        </p:nvSpPr>
        <p:spPr bwMode="auto">
          <a:xfrm>
            <a:off x="107504" y="6002124"/>
            <a:ext cx="856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 dirty="0" err="1" smtClean="0">
                <a:sym typeface="Symbol"/>
              </a:rPr>
              <a:t>Diffie</a:t>
            </a:r>
            <a:r>
              <a:rPr lang="en-US" sz="1400" dirty="0" smtClean="0">
                <a:sym typeface="Symbol"/>
              </a:rPr>
              <a:t> and Hellman could not come up with a concrete construction; </a:t>
            </a:r>
            <a:r>
              <a:rPr lang="en-US" sz="1400" dirty="0">
                <a:sym typeface="Symbol"/>
              </a:rPr>
              <a:t>though a public-key encryption scheme was “hidden” in their key-exchange protocol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sp>
        <p:nvSpPr>
          <p:cNvPr id="162" name="Text Box 7"/>
          <p:cNvSpPr txBox="1">
            <a:spLocks noChangeArrowheads="1"/>
          </p:cNvSpPr>
          <p:nvPr/>
        </p:nvSpPr>
        <p:spPr bwMode="auto">
          <a:xfrm>
            <a:off x="107504" y="6505599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 dirty="0" smtClean="0">
                <a:sym typeface="Symbol"/>
              </a:rPr>
              <a:t>Cryptography spread to masses just due to advent of public-key cryptography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4572000" y="2204864"/>
            <a:ext cx="4392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ym typeface="Symbol"/>
              </a:rPr>
              <a:t>+</a:t>
            </a:r>
            <a:r>
              <a:rPr lang="en-US" sz="1400" dirty="0" smtClean="0">
                <a:sym typeface="Symbol"/>
              </a:rPr>
              <a:t> Better suited for open </a:t>
            </a:r>
            <a:r>
              <a:rPr lang="en-US" sz="1400" dirty="0">
                <a:sym typeface="Symbol"/>
              </a:rPr>
              <a:t>e</a:t>
            </a:r>
            <a:r>
              <a:rPr lang="en-US" sz="1400" dirty="0" smtClean="0">
                <a:sym typeface="Symbol"/>
              </a:rPr>
              <a:t>nvironment (Internet) where two parties have not met personally but still want to communicate securely (Internet merchant &amp; Customer)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187624" y="539388"/>
            <a:ext cx="237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Private-Key Crypto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4319972" y="1052736"/>
            <a:ext cx="72008" cy="478504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3568" y="990020"/>
            <a:ext cx="78488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83568" y="5877272"/>
            <a:ext cx="78488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4788024" y="539388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Public-Key Crypto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4572000" y="1052736"/>
            <a:ext cx="4752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ym typeface="Symbol"/>
              </a:rPr>
              <a:t>+</a:t>
            </a:r>
            <a:r>
              <a:rPr lang="en-US" sz="1400" dirty="0" smtClean="0">
                <a:sym typeface="Symbol"/>
              </a:rPr>
              <a:t> Key distribution can be done over public channel !!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572000" y="1412776"/>
            <a:ext cx="42484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ym typeface="Symbol"/>
              </a:rPr>
              <a:t>+</a:t>
            </a:r>
            <a:r>
              <a:rPr lang="en-US" sz="1400" dirty="0" smtClean="0">
                <a:sym typeface="Symbol"/>
              </a:rPr>
              <a:t> One receiver can setup a single public-key/secret key and all the senders can use the same public key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467544" y="2258288"/>
            <a:ext cx="38884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- Well-suited for closed organization (university, private company, military). Does not work for open environment (Internet Merchant) 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67544" y="3356992"/>
            <a:ext cx="38164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+ Very fast computation. Efficient Communication. Only way to do crypto in resource-constrained devices such as mobile, RFID, ATM cards </a:t>
            </a:r>
            <a:r>
              <a:rPr lang="en-US" sz="1400" dirty="0" err="1" smtClean="0">
                <a:sym typeface="Symbol"/>
              </a:rPr>
              <a:t>etc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4644008" y="3357573"/>
            <a:ext cx="42484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ym typeface="Symbol"/>
              </a:rPr>
              <a:t>-</a:t>
            </a:r>
            <a:r>
              <a:rPr lang="en-US" sz="1400" dirty="0" smtClean="0">
                <a:sym typeface="Symbol"/>
              </a:rPr>
              <a:t> Orders of magnitude slower than Private-key. </a:t>
            </a:r>
            <a:r>
              <a:rPr lang="en-US" sz="1400" dirty="0">
                <a:sym typeface="Symbol"/>
              </a:rPr>
              <a:t>H</a:t>
            </a:r>
            <a:r>
              <a:rPr lang="en-US" sz="1400" dirty="0" smtClean="0">
                <a:sym typeface="Symbol"/>
              </a:rPr>
              <a:t>eavy even for desktop computers while handling many operations at the same time 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4644008" y="4365104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ym typeface="Symbol"/>
              </a:rPr>
              <a:t>-</a:t>
            </a:r>
            <a:r>
              <a:rPr lang="en-US" sz="1400" dirty="0" smtClean="0">
                <a:sym typeface="Symbol"/>
              </a:rPr>
              <a:t> Anyone can send message including unintended persons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67544" y="4384268"/>
            <a:ext cx="37444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+ only those who shares a key can send a message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644008" y="4941168"/>
            <a:ext cx="4392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ym typeface="Symbol"/>
              </a:rPr>
              <a:t>-</a:t>
            </a:r>
            <a:r>
              <a:rPr lang="en-US" sz="1400" dirty="0" smtClean="0">
                <a:sym typeface="Symbol"/>
              </a:rPr>
              <a:t> Relies on the fact that there is a way to correctly send the public key to the senders (can be ensured if the parties share some prior info or there is a trusted party)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  <p:bldP spid="162" grpId="0"/>
      <p:bldP spid="45" grpId="0"/>
      <p:bldP spid="53" grpId="0"/>
      <p:bldP spid="55" grpId="0"/>
      <p:bldP spid="56" grpId="0"/>
      <p:bldP spid="58" grpId="0"/>
      <p:bldP spid="59" grpId="0"/>
      <p:bldP spid="61" grpId="0"/>
      <p:bldP spid="62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Algorithms for Modular Arithmetic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79512" y="1157550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Let |N| = n --- number of bits to represent N :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n = (log N)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79512" y="1628800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Let a, b         --- each represented by  at most n bits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520" y="2083202"/>
            <a:ext cx="8712968" cy="3000821"/>
            <a:chOff x="251520" y="2083202"/>
            <a:chExt cx="8712968" cy="3000821"/>
          </a:xfrm>
        </p:grpSpPr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251520" y="2083202"/>
              <a:ext cx="8712968" cy="30008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dirty="0" smtClean="0">
                <a:sym typeface="Symbol"/>
              </a:endParaRPr>
            </a:p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Theorem: Given integers N &gt; 1, a and b, it is possible to perform the following operations in poly time in |a|, |b| and n: </a:t>
              </a:r>
            </a:p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 </a:t>
              </a:r>
              <a:r>
                <a:rPr lang="en-US" sz="1400" dirty="0" smtClean="0">
                  <a:sym typeface="Symbol"/>
                </a:rPr>
                <a:t>  </a:t>
              </a:r>
              <a:r>
                <a:rPr lang="en-US" sz="1400" dirty="0" smtClean="0">
                  <a:solidFill>
                    <a:srgbClr val="222268"/>
                  </a:solidFill>
                  <a:sym typeface="Symbol"/>
                </a:rPr>
                <a:t>   &gt;&gt;  a mod N</a:t>
              </a:r>
            </a:p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222268"/>
                  </a:solidFill>
                  <a:sym typeface="Symbol"/>
                </a:rPr>
                <a:t> </a:t>
              </a:r>
              <a:r>
                <a:rPr lang="en-US" sz="1400" dirty="0" smtClean="0">
                  <a:solidFill>
                    <a:srgbClr val="222268"/>
                  </a:solidFill>
                  <a:sym typeface="Symbol"/>
                </a:rPr>
                <a:t>     &gt;&gt; </a:t>
              </a:r>
              <a:r>
                <a:rPr lang="en-US" sz="1400" dirty="0" err="1" smtClean="0">
                  <a:solidFill>
                    <a:srgbClr val="222268"/>
                  </a:solidFill>
                  <a:sym typeface="Symbol"/>
                </a:rPr>
                <a:t>a+b</a:t>
              </a:r>
              <a:r>
                <a:rPr lang="en-US" sz="1400" dirty="0" smtClean="0">
                  <a:solidFill>
                    <a:srgbClr val="222268"/>
                  </a:solidFill>
                  <a:sym typeface="Symbol"/>
                </a:rPr>
                <a:t> mod N, a-b mod N, </a:t>
              </a:r>
              <a:r>
                <a:rPr lang="en-US" sz="1400" dirty="0" err="1" smtClean="0">
                  <a:solidFill>
                    <a:srgbClr val="222268"/>
                  </a:solidFill>
                  <a:sym typeface="Symbol"/>
                </a:rPr>
                <a:t>ab</a:t>
              </a:r>
              <a:r>
                <a:rPr lang="en-US" sz="1400" dirty="0" smtClean="0">
                  <a:solidFill>
                    <a:srgbClr val="222268"/>
                  </a:solidFill>
                  <a:sym typeface="Symbol"/>
                </a:rPr>
                <a:t> mod N</a:t>
              </a:r>
            </a:p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222268"/>
                  </a:solidFill>
                  <a:sym typeface="Symbol"/>
                </a:rPr>
                <a:t> </a:t>
              </a:r>
              <a:r>
                <a:rPr lang="en-US" sz="1400" dirty="0" smtClean="0">
                  <a:solidFill>
                    <a:srgbClr val="222268"/>
                  </a:solidFill>
                  <a:sym typeface="Symbol"/>
                </a:rPr>
                <a:t>     &gt;&gt; </a:t>
              </a:r>
              <a:r>
                <a:rPr lang="en-US" sz="1400" dirty="0">
                  <a:solidFill>
                    <a:srgbClr val="222268"/>
                  </a:solidFill>
                  <a:sym typeface="Symbol"/>
                </a:rPr>
                <a:t>Determining </a:t>
              </a:r>
              <a:r>
                <a:rPr lang="en-US" sz="1400" dirty="0" smtClean="0">
                  <a:solidFill>
                    <a:srgbClr val="222268"/>
                  </a:solidFill>
                  <a:sym typeface="Symbol"/>
                </a:rPr>
                <a:t>if a</a:t>
              </a:r>
              <a:r>
                <a:rPr lang="en-US" sz="1400" baseline="30000" dirty="0">
                  <a:solidFill>
                    <a:srgbClr val="222268"/>
                  </a:solidFill>
                  <a:sym typeface="Symbol"/>
                </a:rPr>
                <a:t>-1 </a:t>
              </a:r>
              <a:r>
                <a:rPr lang="en-US" sz="1400" dirty="0">
                  <a:solidFill>
                    <a:srgbClr val="222268"/>
                  </a:solidFill>
                  <a:sym typeface="Symbol"/>
                </a:rPr>
                <a:t>mod N exists (if it exists) </a:t>
              </a:r>
              <a:endParaRPr lang="en-US" sz="1400" dirty="0" smtClean="0">
                <a:solidFill>
                  <a:srgbClr val="222268"/>
                </a:solidFill>
                <a:sym typeface="Symbol"/>
              </a:endParaRPr>
            </a:p>
            <a:p>
              <a:pPr>
                <a:spcBef>
                  <a:spcPct val="50000"/>
                </a:spcBef>
              </a:pPr>
              <a:r>
                <a:rPr lang="en-US" sz="1400" baseline="-25000" dirty="0">
                  <a:solidFill>
                    <a:srgbClr val="222268"/>
                  </a:solidFill>
                  <a:sym typeface="Symbol"/>
                </a:rPr>
                <a:t> </a:t>
              </a:r>
              <a:r>
                <a:rPr lang="en-US" sz="1400" baseline="-25000" dirty="0" smtClean="0">
                  <a:solidFill>
                    <a:srgbClr val="222268"/>
                  </a:solidFill>
                  <a:sym typeface="Symbol"/>
                </a:rPr>
                <a:t>     </a:t>
              </a:r>
              <a:r>
                <a:rPr lang="en-US" sz="1400" dirty="0" smtClean="0">
                  <a:solidFill>
                    <a:srgbClr val="222268"/>
                  </a:solidFill>
                  <a:sym typeface="Symbol"/>
                </a:rPr>
                <a:t>  &gt;&gt; </a:t>
              </a:r>
              <a:r>
                <a:rPr lang="en-US" sz="1400" dirty="0">
                  <a:solidFill>
                    <a:srgbClr val="222268"/>
                  </a:solidFill>
                  <a:sym typeface="Symbol"/>
                </a:rPr>
                <a:t>a</a:t>
              </a:r>
              <a:r>
                <a:rPr lang="en-US" sz="1400" baseline="30000" dirty="0">
                  <a:solidFill>
                    <a:srgbClr val="222268"/>
                  </a:solidFill>
                  <a:sym typeface="Symbol"/>
                </a:rPr>
                <a:t>-1 </a:t>
              </a:r>
              <a:r>
                <a:rPr lang="en-US" sz="1400" dirty="0">
                  <a:solidFill>
                    <a:srgbClr val="222268"/>
                  </a:solidFill>
                  <a:sym typeface="Symbol"/>
                </a:rPr>
                <a:t>mod N </a:t>
              </a:r>
              <a:r>
                <a:rPr lang="en-US" sz="1400" dirty="0" smtClean="0">
                  <a:solidFill>
                    <a:srgbClr val="222268"/>
                  </a:solidFill>
                  <a:sym typeface="Symbol"/>
                </a:rPr>
                <a:t> </a:t>
              </a:r>
              <a:r>
                <a:rPr lang="en-US" sz="1400" dirty="0">
                  <a:solidFill>
                    <a:srgbClr val="222268"/>
                  </a:solidFill>
                  <a:sym typeface="Symbol"/>
                </a:rPr>
                <a:t>(if it exists</a:t>
              </a:r>
              <a:r>
                <a:rPr lang="en-US" sz="1400" dirty="0" smtClean="0">
                  <a:solidFill>
                    <a:srgbClr val="222268"/>
                  </a:solidFill>
                  <a:sym typeface="Symbol"/>
                </a:rPr>
                <a:t>)</a:t>
              </a:r>
            </a:p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222268"/>
                  </a:solidFill>
                  <a:sym typeface="Symbol"/>
                </a:rPr>
                <a:t> </a:t>
              </a:r>
              <a:r>
                <a:rPr lang="en-US" sz="1400" dirty="0" smtClean="0">
                  <a:solidFill>
                    <a:srgbClr val="222268"/>
                  </a:solidFill>
                  <a:sym typeface="Symbol"/>
                </a:rPr>
                <a:t>     &gt;&gt; </a:t>
              </a:r>
              <a:r>
                <a:rPr lang="en-US" sz="1400" dirty="0" err="1" smtClean="0">
                  <a:solidFill>
                    <a:srgbClr val="222268"/>
                  </a:solidFill>
                  <a:sym typeface="Symbol"/>
                </a:rPr>
                <a:t>a</a:t>
              </a:r>
              <a:r>
                <a:rPr lang="en-US" sz="1400" baseline="30000" dirty="0" err="1" smtClean="0">
                  <a:solidFill>
                    <a:srgbClr val="222268"/>
                  </a:solidFill>
                  <a:sym typeface="Symbol"/>
                </a:rPr>
                <a:t>b</a:t>
              </a:r>
              <a:r>
                <a:rPr lang="en-US" sz="1400" baseline="30000" dirty="0" smtClean="0">
                  <a:solidFill>
                    <a:srgbClr val="222268"/>
                  </a:solidFill>
                  <a:sym typeface="Symbol"/>
                </a:rPr>
                <a:t> </a:t>
              </a:r>
              <a:r>
                <a:rPr lang="en-US" sz="1400" dirty="0" smtClean="0">
                  <a:solidFill>
                    <a:srgbClr val="222268"/>
                  </a:solidFill>
                  <a:sym typeface="Symbol"/>
                </a:rPr>
                <a:t> mod N </a:t>
              </a:r>
            </a:p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222268"/>
                  </a:solidFill>
                  <a:sym typeface="Symbol"/>
                </a:rPr>
                <a:t> </a:t>
              </a:r>
              <a:r>
                <a:rPr lang="en-US" sz="1400" dirty="0" smtClean="0">
                  <a:solidFill>
                    <a:srgbClr val="222268"/>
                  </a:solidFill>
                  <a:sym typeface="Symbol"/>
                </a:rPr>
                <a:t>     &gt;&gt; Choosing a random element of </a:t>
              </a:r>
            </a:p>
            <a:p>
              <a:pPr>
                <a:spcBef>
                  <a:spcPct val="50000"/>
                </a:spcBef>
              </a:pPr>
              <a:endParaRPr lang="en-US" sz="1400" baseline="-25000" dirty="0">
                <a:solidFill>
                  <a:srgbClr val="222268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419872" y="4581128"/>
              <a:ext cx="432048" cy="360040"/>
              <a:chOff x="6300192" y="908720"/>
              <a:chExt cx="495672" cy="42101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0192" y="908720"/>
                <a:ext cx="228600" cy="266700"/>
              </a:xfrm>
              <a:prstGeom prst="rect">
                <a:avLst/>
              </a:prstGeom>
            </p:spPr>
          </p:pic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6444208" y="1052736"/>
                <a:ext cx="35165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  <a:latin typeface="Times"/>
                    <a:cs typeface="Times"/>
                    <a:sym typeface="Symbol"/>
                  </a:rPr>
                  <a:t>N</a:t>
                </a:r>
                <a:endParaRPr lang="en-US" sz="1200" baseline="-25000" dirty="0" smtClean="0">
                  <a:solidFill>
                    <a:schemeClr val="accent6">
                      <a:lumMod val="75000"/>
                    </a:schemeClr>
                  </a:solidFill>
                  <a:latin typeface="Times"/>
                  <a:cs typeface="Times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1403648" y="1628800"/>
            <a:ext cx="576064" cy="432048"/>
            <a:chOff x="6300192" y="908720"/>
            <a:chExt cx="495672" cy="42101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0192" y="908720"/>
              <a:ext cx="228600" cy="266700"/>
            </a:xfrm>
            <a:prstGeom prst="rect">
              <a:avLst/>
            </a:prstGeom>
          </p:spPr>
        </p:pic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6444208" y="1052736"/>
              <a:ext cx="3516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  <a:latin typeface="Times"/>
                  <a:cs typeface="Times"/>
                  <a:sym typeface="Symbol"/>
                </a:rPr>
                <a:t>N</a:t>
              </a:r>
              <a:endParaRPr lang="en-US" sz="1200" baseline="-25000" dirty="0" smtClean="0">
                <a:solidFill>
                  <a:schemeClr val="accent6">
                    <a:lumMod val="75000"/>
                  </a:schemeClr>
                </a:solidFill>
                <a:latin typeface="Times"/>
                <a:cs typeface="Time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9512" y="744959"/>
            <a:ext cx="8568952" cy="451793"/>
            <a:chOff x="179512" y="600943"/>
            <a:chExt cx="8568952" cy="451793"/>
          </a:xfrm>
        </p:grpSpPr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179512" y="600943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itchFamily="2" charset="2"/>
                <a:buChar char="q"/>
              </a:pPr>
              <a:r>
                <a:rPr lang="en-US" sz="1400" dirty="0" smtClean="0">
                  <a:sym typeface="Symbol"/>
                </a:rPr>
                <a:t>      --- set of integers modulo N: {0, 1, …, N - 1}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67544" y="620688"/>
              <a:ext cx="576064" cy="432048"/>
              <a:chOff x="6300192" y="908720"/>
              <a:chExt cx="495672" cy="421015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0192" y="908720"/>
                <a:ext cx="228600" cy="266700"/>
              </a:xfrm>
              <a:prstGeom prst="rect">
                <a:avLst/>
              </a:prstGeom>
            </p:spPr>
          </p:pic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6444208" y="1052736"/>
                <a:ext cx="35165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  <a:latin typeface="Times"/>
                    <a:cs typeface="Times"/>
                    <a:sym typeface="Symbol"/>
                  </a:rPr>
                  <a:t>N</a:t>
                </a:r>
                <a:endParaRPr lang="en-US" sz="1200" baseline="-25000" dirty="0" smtClean="0">
                  <a:solidFill>
                    <a:schemeClr val="accent6">
                      <a:lumMod val="75000"/>
                    </a:schemeClr>
                  </a:solidFill>
                  <a:latin typeface="Times"/>
                  <a:cs typeface="Time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141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06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764704"/>
            <a:ext cx="8964488" cy="3528392"/>
          </a:xfrm>
          <a:prstGeom prst="rect">
            <a:avLst/>
          </a:prstGeom>
          <a:solidFill>
            <a:srgbClr val="D2F5F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Group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179512" y="980729"/>
            <a:ext cx="8784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Definition(Group): A group is a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set G</a:t>
            </a:r>
            <a:r>
              <a:rPr lang="en-US" sz="1400" dirty="0" smtClean="0">
                <a:sym typeface="Symbol"/>
              </a:rPr>
              <a:t> along with a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binary operation o </a:t>
            </a:r>
            <a:r>
              <a:rPr lang="en-US" sz="1400" dirty="0" smtClean="0">
                <a:sym typeface="Symbol"/>
              </a:rPr>
              <a:t>satisfying the following axioms :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95536" y="1484784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Closure</a:t>
            </a:r>
            <a:r>
              <a:rPr lang="en-US" sz="1400" dirty="0" smtClean="0">
                <a:sym typeface="Symbol"/>
              </a:rPr>
              <a:t> : for every g, h  G, the value g o h  G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5536" y="1936577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Associativity</a:t>
            </a:r>
            <a:r>
              <a:rPr lang="en-US" sz="1400" dirty="0" smtClean="0">
                <a:sym typeface="Symbol"/>
              </a:rPr>
              <a:t>:  for every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, g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, g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  G, (g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o g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) o g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  =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 o (g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 o g</a:t>
            </a:r>
            <a:r>
              <a:rPr lang="en-US" sz="1400" baseline="-25000" dirty="0" smtClean="0">
                <a:sym typeface="Symbol"/>
              </a:rPr>
              <a:t>3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95536" y="2440633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Existence of Identity Element</a:t>
            </a:r>
            <a:r>
              <a:rPr lang="en-US" sz="1400" dirty="0" smtClean="0">
                <a:sym typeface="Symbol"/>
              </a:rPr>
              <a:t>:  there exists an identity element e  G, such that for all g  G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899592" y="2833191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400" dirty="0" smtClean="0">
                <a:sym typeface="Symbol"/>
              </a:rPr>
              <a:t>(e o g) = g = (g o e)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95536" y="3356992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Existence of Inverse</a:t>
            </a:r>
            <a:r>
              <a:rPr lang="en-US" sz="1400" dirty="0" smtClean="0">
                <a:sym typeface="Symbol"/>
              </a:rPr>
              <a:t>:  for every g  G, there exists an element h  G, such that 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899592" y="3717032"/>
            <a:ext cx="27363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1400" dirty="0" smtClean="0">
                <a:sym typeface="Symbol"/>
              </a:rPr>
              <a:t>(g o h) = e = (h o g)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07504" y="4633972"/>
            <a:ext cx="8928992" cy="523220"/>
          </a:xfrm>
          <a:prstGeom prst="rect">
            <a:avLst/>
          </a:prstGeom>
          <a:solidFill>
            <a:srgbClr val="D2F5F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Definition (Order of a Group:) If G has finite number of elements, then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|G|</a:t>
            </a:r>
            <a:r>
              <a:rPr lang="en-US" sz="1400" dirty="0" smtClean="0">
                <a:sym typeface="Symbol"/>
              </a:rPr>
              <a:t> denotes the number of elements in G and is called the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order of G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07504" y="5373797"/>
            <a:ext cx="8928992" cy="523220"/>
          </a:xfrm>
          <a:prstGeom prst="rect">
            <a:avLst/>
          </a:prstGeom>
          <a:solidFill>
            <a:srgbClr val="D2F5F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Definition(</a:t>
            </a:r>
            <a:r>
              <a:rPr lang="en-US" sz="1400" dirty="0" err="1" smtClean="0">
                <a:sym typeface="Symbol"/>
              </a:rPr>
              <a:t>Abelian</a:t>
            </a:r>
            <a:r>
              <a:rPr lang="en-US" sz="1400" dirty="0" smtClean="0">
                <a:sym typeface="Symbol"/>
              </a:rPr>
              <a:t> Group:) If G satisfies the following additional property then it is called a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commutative (</a:t>
            </a:r>
            <a:r>
              <a:rPr lang="en-US" sz="1400" dirty="0" err="1" smtClean="0">
                <a:solidFill>
                  <a:srgbClr val="5E1EFE"/>
                </a:solidFill>
                <a:sym typeface="Symbol"/>
              </a:rPr>
              <a:t>Abelien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) </a:t>
            </a:r>
            <a:r>
              <a:rPr lang="en-US" sz="1400" dirty="0">
                <a:sym typeface="Symbol"/>
              </a:rPr>
              <a:t>group: For every g, h  G,  (g o h) = (h o g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07504" y="6165304"/>
            <a:ext cx="8928992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Proposition: There exists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only one identity element </a:t>
            </a:r>
            <a:r>
              <a:rPr lang="en-US" sz="1400" dirty="0" smtClean="0">
                <a:sym typeface="Symbol"/>
              </a:rPr>
              <a:t>in a group.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Every element in a group has a unique inverse</a:t>
            </a:r>
            <a:endParaRPr lang="en-US" sz="1400" baseline="-25000" dirty="0" smtClean="0">
              <a:solidFill>
                <a:srgbClr val="5E1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8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Group Theory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35496" y="692696"/>
                <a:ext cx="85689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q"/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The set of integers </a:t>
                </a:r>
                <a14:m>
                  <m:oMath xmlns:m="http://schemas.openxmlformats.org/officeDocument/2006/math" xmlns="">
                    <m:r>
                      <a:rPr lang="en-US" sz="1400" i="1" smtClean="0">
                        <a:solidFill>
                          <a:srgbClr val="5E1EFE"/>
                        </a:solidFill>
                        <a:latin typeface="Cambria Math"/>
                        <a:ea typeface="Cambria Math"/>
                        <a:sym typeface="Symbol"/>
                      </a:rPr>
                      <m:t>ℤ</m:t>
                    </m:r>
                    <m:r>
                      <a:rPr lang="en-US" sz="1400" b="0" i="1" smtClean="0">
                        <a:solidFill>
                          <a:srgbClr val="5E1EFE"/>
                        </a:solidFill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is an abelian group </a:t>
                </a:r>
                <a:r>
                  <a:rPr lang="en-US" sz="1400" dirty="0" smtClean="0">
                    <a:sym typeface="Symbol"/>
                  </a:rPr>
                  <a:t>with respect to the </a:t>
                </a: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addition operation (+)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</mc:Choice>
        <mc:Fallback xmlns="">
          <p:sp>
            <p:nvSpPr>
              <p:cNvPr id="4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692696"/>
                <a:ext cx="8568952" cy="30777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42" t="-2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67544" y="1124744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ym typeface="Symbol"/>
              </a:rPr>
              <a:t>Closure and </a:t>
            </a:r>
            <a:r>
              <a:rPr lang="en-US" sz="1400" dirty="0" err="1" smtClean="0">
                <a:sym typeface="Symbol"/>
              </a:rPr>
              <a:t>associativity</a:t>
            </a:r>
            <a:r>
              <a:rPr lang="en-US" sz="1400" dirty="0" smtClean="0">
                <a:sym typeface="Symbol"/>
              </a:rPr>
              <a:t> holds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7544" y="1484784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ym typeface="Symbol"/>
              </a:rPr>
              <a:t>The  integer 0 is the identity element --- for every integer x, 0 + x = x = x + 0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67544" y="1916832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ym typeface="Symbol"/>
              </a:rPr>
              <a:t>For every integer x, there exists an integer –x, such that x + (-x) = 0 = (-x) + x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67544" y="2348880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sym typeface="Symbol"/>
              </a:rPr>
              <a:t>For any two integers x, y, we have x + y = y + x --- commutativity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4365104"/>
            <a:ext cx="440908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We are interested only in Finite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4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Finite Groups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4" name="Group 3"/>
          <p:cNvGrpSpPr/>
          <p:nvPr/>
        </p:nvGrpSpPr>
        <p:grpSpPr>
          <a:xfrm>
            <a:off x="251520" y="980728"/>
            <a:ext cx="9073008" cy="800801"/>
            <a:chOff x="35496" y="4129335"/>
            <a:chExt cx="8568952" cy="8008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5496" y="4345359"/>
                  <a:ext cx="85689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  <a:buFont typeface="Wingdings" panose="05000000000000000000" pitchFamily="2" charset="2"/>
                    <a:buChar char="q"/>
                  </a:pPr>
                  <a:r>
                    <a:rPr lang="en-US" sz="1400" dirty="0" smtClean="0">
                      <a:sym typeface="Symbol"/>
                    </a:rPr>
                    <a:t>Define </a:t>
                  </a:r>
                  <a14:m>
                    <m:oMath xmlns:m="http://schemas.openxmlformats.org/officeDocument/2006/math" xmlns="">
                      <m:r>
                        <a:rPr lang="en-US" sz="1400" i="1" smtClean="0">
                          <a:solidFill>
                            <a:srgbClr val="5E1EFE"/>
                          </a:solidFill>
                          <a:latin typeface="Cambria Math"/>
                          <a:ea typeface="Cambria Math"/>
                          <a:sym typeface="Symbol"/>
                        </a:rPr>
                        <m:t>ℤ</m:t>
                      </m:r>
                    </m:oMath>
                  </a14:m>
                  <a:r>
                    <a:rPr lang="en-US" sz="1400" baseline="-25000" dirty="0" smtClean="0">
                      <a:solidFill>
                        <a:srgbClr val="5E1EFE"/>
                      </a:solidFill>
                      <a:sym typeface="Symbol"/>
                    </a:rPr>
                    <a:t>N</a:t>
                  </a:r>
                  <a:r>
                    <a:rPr lang="en-US" sz="1400" dirty="0" smtClean="0">
                      <a:solidFill>
                        <a:srgbClr val="5E1EFE"/>
                      </a:solidFill>
                      <a:sym typeface="Symbol"/>
                    </a:rPr>
                    <a:t> = {0, 1, …, N-1} </a:t>
                  </a:r>
                  <a:r>
                    <a:rPr lang="en-US" sz="1400" dirty="0" smtClean="0">
                      <a:sym typeface="Symbol"/>
                    </a:rPr>
                    <a:t>and the </a:t>
                  </a:r>
                  <a:r>
                    <a:rPr lang="en-US" sz="1400" dirty="0" smtClean="0">
                      <a:solidFill>
                        <a:srgbClr val="5E1EFE"/>
                      </a:solidFill>
                      <a:sym typeface="Symbol"/>
                    </a:rPr>
                    <a:t>operation + in </a:t>
                  </a:r>
                  <a14:m>
                    <m:oMath xmlns:m="http://schemas.openxmlformats.org/officeDocument/2006/math" xmlns="">
                      <m:r>
                        <a:rPr lang="en-US" sz="1400" i="1" smtClean="0">
                          <a:solidFill>
                            <a:srgbClr val="5E1EFE"/>
                          </a:solidFill>
                          <a:latin typeface="Cambria Math"/>
                          <a:ea typeface="Cambria Math"/>
                          <a:sym typeface="Symbol"/>
                        </a:rPr>
                        <m:t>ℤ</m:t>
                      </m:r>
                    </m:oMath>
                  </a14:m>
                  <a:r>
                    <a:rPr lang="en-US" sz="1400" baseline="-25000" dirty="0" smtClean="0">
                      <a:solidFill>
                        <a:srgbClr val="5E1EFE"/>
                      </a:solidFill>
                      <a:sym typeface="Symbol"/>
                    </a:rPr>
                    <a:t>N</a:t>
                  </a:r>
                  <a:r>
                    <a:rPr lang="en-US" sz="1400" dirty="0" smtClean="0">
                      <a:sym typeface="Symbol"/>
                    </a:rPr>
                    <a:t> as</a:t>
                  </a:r>
                  <a:endParaRPr lang="en-US" sz="1400" baseline="-250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496" y="4345359"/>
                  <a:ext cx="8568952" cy="307777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l="-142" t="-2000" b="-20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4660009" y="4129335"/>
              <a:ext cx="3780420" cy="800801"/>
              <a:chOff x="1455653" y="4581128"/>
              <a:chExt cx="3780420" cy="8008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55653" y="4797153"/>
                    <a:ext cx="3780420" cy="5847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dirty="0">
                        <a:solidFill>
                          <a:srgbClr val="5E1EFE"/>
                        </a:solidFill>
                        <a:sym typeface="Symbol"/>
                      </a:rPr>
                      <a:t>a</a:t>
                    </a:r>
                    <a:r>
                      <a:rPr lang="en-US" sz="1400" dirty="0" smtClean="0">
                        <a:solidFill>
                          <a:srgbClr val="5E1EFE"/>
                        </a:solidFill>
                        <a:sym typeface="Symbol"/>
                      </a:rPr>
                      <a:t> +  b   =     (a + b) mod N</a:t>
                    </a:r>
                    <a:r>
                      <a:rPr lang="en-US" sz="1400" dirty="0" smtClean="0">
                        <a:sym typeface="Symbol"/>
                      </a:rPr>
                      <a:t>, for every a, b  </a:t>
                    </a:r>
                    <a:r>
                      <a:rPr lang="en-US" sz="1400" baseline="-25000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1400" baseline="-25000" dirty="0" smtClean="0"/>
                      <a:t>N</a:t>
                    </a:r>
                  </a:p>
                </p:txBody>
              </p:sp>
            </mc:Choice>
            <mc:Fallback xmlns="">
              <p:sp>
                <p:nvSpPr>
                  <p:cNvPr id="35" name="Text 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55653" y="4797153"/>
                    <a:ext cx="3780420" cy="58477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>
                <a:off x="1999714" y="4581128"/>
                <a:ext cx="56768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err="1" smtClean="0">
                    <a:sym typeface="Symbol"/>
                  </a:rPr>
                  <a:t>def</a:t>
                </a:r>
                <a:endParaRPr lang="en-US" sz="1400" baseline="-25000" dirty="0" smtClean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83568" y="1556792"/>
            <a:ext cx="77048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Ø"/>
            </a:pPr>
            <a:r>
              <a:rPr lang="en-US" sz="1400" dirty="0" smtClean="0">
                <a:sym typeface="Symbol"/>
              </a:rPr>
              <a:t>Closure, commutative and associativity holds --- trivial to verify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7"/>
              <p:cNvSpPr txBox="1">
                <a:spLocks noChangeArrowheads="1"/>
              </p:cNvSpPr>
              <p:nvPr/>
            </p:nvSpPr>
            <p:spPr bwMode="auto">
              <a:xfrm>
                <a:off x="683568" y="1988840"/>
                <a:ext cx="77048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olidFill>
                      <a:srgbClr val="FF0000"/>
                    </a:solidFill>
                    <a:sym typeface="Symbol"/>
                  </a:rPr>
                  <a:t>0  </a:t>
                </a:r>
                <a14:m>
                  <m:oMath xmlns:m="http://schemas.openxmlformats.org/officeDocument/2006/math" xmlns="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z="1400" baseline="-25000" dirty="0" smtClean="0">
                    <a:solidFill>
                      <a:srgbClr val="FF0000"/>
                    </a:solidFill>
                    <a:sym typeface="Symbol"/>
                  </a:rPr>
                  <a:t>N</a:t>
                </a:r>
                <a:r>
                  <a:rPr lang="en-US" sz="1400" dirty="0" smtClean="0">
                    <a:solidFill>
                      <a:srgbClr val="FF0000"/>
                    </a:solidFill>
                    <a:sym typeface="Symbol"/>
                  </a:rPr>
                  <a:t> is the identity element </a:t>
                </a:r>
                <a:r>
                  <a:rPr lang="en-US" sz="1400" dirty="0" smtClean="0">
                    <a:sym typeface="Symbol"/>
                  </a:rPr>
                  <a:t>--- for every a  </a:t>
                </a:r>
                <a14:m>
                  <m:oMath xmlns:m="http://schemas.openxmlformats.org/officeDocument/2006/math" xmlns="">
                    <m:r>
                      <a:rPr lang="en-US" sz="1400" i="1" smtClean="0">
                        <a:latin typeface="Cambria Math"/>
                        <a:ea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z="1400" baseline="-25000" dirty="0" smtClean="0">
                    <a:sym typeface="Symbol"/>
                  </a:rPr>
                  <a:t>N</a:t>
                </a:r>
                <a:r>
                  <a:rPr lang="en-US" sz="1400" dirty="0" smtClean="0">
                    <a:sym typeface="Symbol"/>
                  </a:rPr>
                  <a:t>, (a + 0) mod N = (0 + a) mod N = a</a:t>
                </a:r>
                <a:endParaRPr lang="en-US" sz="1400" baseline="-25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988840"/>
                <a:ext cx="7704856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215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7"/>
              <p:cNvSpPr txBox="1">
                <a:spLocks noChangeArrowheads="1"/>
              </p:cNvSpPr>
              <p:nvPr/>
            </p:nvSpPr>
            <p:spPr bwMode="auto">
              <a:xfrm>
                <a:off x="1115616" y="2843644"/>
                <a:ext cx="77048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charset="2"/>
                  <a:buChar char="u"/>
                </a:pPr>
                <a:r>
                  <a:rPr lang="en-US" sz="1400" dirty="0" smtClean="0">
                    <a:solidFill>
                      <a:srgbClr val="FF0000"/>
                    </a:solidFill>
                    <a:sym typeface="Symbol"/>
                  </a:rPr>
                  <a:t>Inverse of a will be (N - a) </a:t>
                </a:r>
                <a:r>
                  <a:rPr lang="en-US" sz="1400" baseline="-25000" dirty="0" smtClean="0">
                    <a:solidFill>
                      <a:srgbClr val="FF0000"/>
                    </a:solidFill>
                    <a:sym typeface="Symbol"/>
                  </a:rPr>
                  <a:t>N</a:t>
                </a:r>
                <a:r>
                  <a:rPr lang="en-US" sz="1400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sz="1400" dirty="0" smtClean="0">
                    <a:sym typeface="Symbol"/>
                  </a:rPr>
                  <a:t>--- (a + N - a ) mod N = (N - a + a) mod N = 0</a:t>
                </a:r>
                <a:endParaRPr lang="en-US" sz="1400" baseline="-25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2843644"/>
                <a:ext cx="770485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1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83568" y="2473151"/>
            <a:ext cx="77048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Ø"/>
            </a:pPr>
            <a:r>
              <a:rPr lang="en-US" sz="1400" dirty="0" smtClean="0">
                <a:sym typeface="Symbol"/>
              </a:rPr>
              <a:t>Element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(N - a) </a:t>
            </a:r>
            <a:r>
              <a:rPr lang="en-US" sz="1400" dirty="0" smtClean="0">
                <a:sym typeface="Symbol"/>
              </a:rPr>
              <a:t>is 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additive inverse of a </a:t>
            </a:r>
            <a:r>
              <a:rPr lang="en-US" sz="1400" dirty="0" smtClean="0">
                <a:sym typeface="Symbol"/>
              </a:rPr>
              <a:t>modulo N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323528" y="3284984"/>
                <a:ext cx="85689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q"/>
                </a:pPr>
                <a:r>
                  <a:rPr lang="en-US" sz="1400" dirty="0" smtClean="0">
                    <a:sym typeface="Symbol"/>
                  </a:rPr>
                  <a:t>The set </a:t>
                </a:r>
                <a14:m>
                  <m:oMath xmlns:m="http://schemas.openxmlformats.org/officeDocument/2006/math" xmlns="">
                    <m:r>
                      <a:rPr lang="en-US" sz="1400" i="1" smtClean="0">
                        <a:solidFill>
                          <a:srgbClr val="5E1EFE"/>
                        </a:solidFill>
                        <a:latin typeface="Cambria Math"/>
                        <a:ea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z="1400" baseline="-25000" dirty="0" smtClean="0">
                    <a:solidFill>
                      <a:srgbClr val="5E1EFE"/>
                    </a:solidFill>
                    <a:sym typeface="Symbol"/>
                  </a:rPr>
                  <a:t>N</a:t>
                </a: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 = {0, 1, …, N-1} </a:t>
                </a:r>
                <a:r>
                  <a:rPr lang="en-US" sz="1400" dirty="0" smtClean="0">
                    <a:sym typeface="Symbol"/>
                  </a:rPr>
                  <a:t>is a group with respect to addition modulo N</a:t>
                </a:r>
                <a:endParaRPr lang="en-US" sz="1400" baseline="-25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284984"/>
                <a:ext cx="856895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211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51520" y="816967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sz="1400" dirty="0" smtClean="0">
                <a:sym typeface="Symbol"/>
              </a:rPr>
              <a:t>Finite groups using modular arithmetic.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11560" y="4694946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Ø"/>
            </a:pPr>
            <a:r>
              <a:rPr lang="en-US" sz="1400" dirty="0" smtClean="0">
                <a:sym typeface="Symbol"/>
              </a:rPr>
              <a:t>Will every element have an inverse ?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115616" y="5054986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u"/>
            </a:pPr>
            <a:r>
              <a:rPr lang="en-US" sz="1400" dirty="0" smtClean="0">
                <a:sym typeface="Symbol"/>
              </a:rPr>
              <a:t>Element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0 will have no inverse</a:t>
            </a:r>
            <a:r>
              <a:rPr lang="en-US" sz="1400" dirty="0" smtClean="0">
                <a:sym typeface="Symbol"/>
              </a:rPr>
              <a:t> ---  a  Z</a:t>
            </a:r>
            <a:r>
              <a:rPr lang="en-US" sz="1400" baseline="-25000" dirty="0" smtClean="0">
                <a:sym typeface="Symbol"/>
              </a:rPr>
              <a:t>N</a:t>
            </a:r>
            <a:r>
              <a:rPr lang="en-US" sz="1400" dirty="0" smtClean="0">
                <a:sym typeface="Symbol"/>
              </a:rPr>
              <a:t> such that (a0 mod N) = 1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115616" y="5506779"/>
            <a:ext cx="77768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u"/>
            </a:pPr>
            <a:r>
              <a:rPr lang="en-US" sz="1400" dirty="0" smtClean="0">
                <a:sym typeface="Symbol"/>
              </a:rPr>
              <a:t>Element a will have an inverse if and only if </a:t>
            </a:r>
            <a:r>
              <a:rPr lang="en-US" sz="1400" dirty="0" err="1" smtClean="0">
                <a:sym typeface="Symbol"/>
              </a:rPr>
              <a:t>gcd</a:t>
            </a:r>
            <a:r>
              <a:rPr lang="en-US" sz="1400" dirty="0" smtClean="0">
                <a:sym typeface="Symbol"/>
              </a:rPr>
              <a:t>(a, N) = 1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11560" y="5814556"/>
            <a:ext cx="8568952" cy="432048"/>
            <a:chOff x="683568" y="3933056"/>
            <a:chExt cx="8568952" cy="432048"/>
          </a:xfrm>
        </p:grpSpPr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683568" y="4005064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1400" dirty="0" smtClean="0">
                  <a:sym typeface="Symbol"/>
                </a:rPr>
                <a:t>So        is not a group with respect to multiplication modulo N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44" name="Group 38"/>
            <p:cNvGrpSpPr/>
            <p:nvPr/>
          </p:nvGrpSpPr>
          <p:grpSpPr>
            <a:xfrm>
              <a:off x="1340024" y="3933056"/>
              <a:ext cx="423664" cy="432048"/>
              <a:chOff x="1259632" y="4653136"/>
              <a:chExt cx="423664" cy="432048"/>
            </a:xfrm>
          </p:grpSpPr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59632" y="4653136"/>
                <a:ext cx="192879" cy="360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Text Box 7"/>
              <p:cNvSpPr txBox="1">
                <a:spLocks noChangeArrowheads="1"/>
              </p:cNvSpPr>
              <p:nvPr/>
            </p:nvSpPr>
            <p:spPr bwMode="auto">
              <a:xfrm>
                <a:off x="1331640" y="4838963"/>
                <a:ext cx="35165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000" dirty="0" smtClean="0">
                    <a:solidFill>
                      <a:srgbClr val="5E1EFE"/>
                    </a:solidFill>
                    <a:sym typeface="Symbol"/>
                  </a:rPr>
                  <a:t>N</a:t>
                </a:r>
                <a:endParaRPr lang="en-US" sz="1000" baseline="-25000" dirty="0" smtClean="0">
                  <a:solidFill>
                    <a:srgbClr val="5E1EFE"/>
                  </a:solidFill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11560" y="6246604"/>
            <a:ext cx="8568952" cy="432048"/>
            <a:chOff x="683568" y="4077072"/>
            <a:chExt cx="8568952" cy="432048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683568" y="4129335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1400" dirty="0" smtClean="0">
                  <a:sym typeface="Symbol"/>
                </a:rPr>
                <a:t>Can we construct a set from         which will be a group with respect to multiplication modulo N ?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500264" y="4077072"/>
              <a:ext cx="423664" cy="432048"/>
              <a:chOff x="1492424" y="5229200"/>
              <a:chExt cx="423664" cy="432048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92424" y="5229200"/>
                <a:ext cx="192879" cy="360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1564432" y="5415027"/>
                <a:ext cx="35165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000" dirty="0" smtClean="0">
                    <a:solidFill>
                      <a:srgbClr val="5E1EFE"/>
                    </a:solidFill>
                    <a:sym typeface="Symbol"/>
                  </a:rPr>
                  <a:t>N</a:t>
                </a:r>
                <a:endParaRPr lang="en-US" sz="1000" baseline="-25000" dirty="0" smtClean="0">
                  <a:solidFill>
                    <a:srgbClr val="5E1EFE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23528" y="3573016"/>
            <a:ext cx="8568952" cy="648072"/>
            <a:chOff x="323528" y="3573016"/>
            <a:chExt cx="8568952" cy="648072"/>
          </a:xfrm>
        </p:grpSpPr>
        <p:grpSp>
          <p:nvGrpSpPr>
            <p:cNvPr id="27" name="Group 26"/>
            <p:cNvGrpSpPr/>
            <p:nvPr/>
          </p:nvGrpSpPr>
          <p:grpSpPr>
            <a:xfrm>
              <a:off x="323528" y="3573016"/>
              <a:ext cx="8568952" cy="523801"/>
              <a:chOff x="539552" y="1321023"/>
              <a:chExt cx="8568952" cy="523801"/>
            </a:xfrm>
          </p:grpSpPr>
          <p:sp>
            <p:nvSpPr>
              <p:cNvPr id="28" name="Text Box 7"/>
              <p:cNvSpPr txBox="1">
                <a:spLocks noChangeArrowheads="1"/>
              </p:cNvSpPr>
              <p:nvPr/>
            </p:nvSpPr>
            <p:spPr bwMode="auto">
              <a:xfrm>
                <a:off x="539552" y="1537047"/>
                <a:ext cx="85689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charset="2"/>
                  <a:buChar char="q"/>
                </a:pPr>
                <a:r>
                  <a:rPr lang="en-US" sz="1400" dirty="0" smtClean="0">
                    <a:sym typeface="Symbol"/>
                  </a:rPr>
                  <a:t>Define </a:t>
                </a:r>
                <a:r>
                  <a:rPr lang="en-US" sz="1400" dirty="0" smtClean="0">
                    <a:solidFill>
                      <a:srgbClr val="FF0000"/>
                    </a:solidFill>
                    <a:sym typeface="Symbol"/>
                  </a:rPr>
                  <a:t>operation *  in Z</a:t>
                </a:r>
                <a:r>
                  <a:rPr lang="en-US" sz="1400" baseline="-25000" dirty="0" smtClean="0">
                    <a:solidFill>
                      <a:srgbClr val="FF0000"/>
                    </a:solidFill>
                    <a:sym typeface="Symbol"/>
                  </a:rPr>
                  <a:t>N </a:t>
                </a:r>
                <a:r>
                  <a:rPr lang="en-US" sz="1400" dirty="0" smtClean="0">
                    <a:sym typeface="Symbol"/>
                  </a:rPr>
                  <a:t>as</a:t>
                </a:r>
                <a:endParaRPr lang="en-US" sz="1400" baseline="-250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3167844" y="1537047"/>
                <a:ext cx="428447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FF0000"/>
                    </a:solidFill>
                    <a:sym typeface="Symbol"/>
                  </a:rPr>
                  <a:t>a</a:t>
                </a:r>
                <a:r>
                  <a:rPr lang="en-US" sz="1400" dirty="0" smtClean="0">
                    <a:solidFill>
                      <a:srgbClr val="FF0000"/>
                    </a:solidFill>
                    <a:sym typeface="Symbol"/>
                  </a:rPr>
                  <a:t> *  b   =     (ab) mod N</a:t>
                </a:r>
                <a:r>
                  <a:rPr lang="en-US" sz="1400" dirty="0" smtClean="0">
                    <a:sym typeface="Symbol"/>
                  </a:rPr>
                  <a:t>, for every a, b  </a:t>
                </a:r>
                <a:r>
                  <a:rPr lang="en-US" sz="1400" baseline="-25000" dirty="0" smtClean="0">
                    <a:solidFill>
                      <a:srgbClr val="FF0000"/>
                    </a:solidFill>
                  </a:rPr>
                  <a:t> </a:t>
                </a:r>
                <a:endParaRPr lang="en-US" sz="1400" baseline="-25000" dirty="0" smtClean="0"/>
              </a:p>
            </p:txBody>
          </p:sp>
          <p:sp>
            <p:nvSpPr>
              <p:cNvPr id="30" name="Text Box 7"/>
              <p:cNvSpPr txBox="1">
                <a:spLocks noChangeArrowheads="1"/>
              </p:cNvSpPr>
              <p:nvPr/>
            </p:nvSpPr>
            <p:spPr bwMode="auto">
              <a:xfrm>
                <a:off x="3635896" y="1321023"/>
                <a:ext cx="56768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err="1" smtClean="0">
                    <a:sym typeface="Symbol"/>
                  </a:rPr>
                  <a:t>def</a:t>
                </a:r>
                <a:endParaRPr lang="en-US" sz="1400" baseline="-25000" dirty="0" smtClean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352936" y="3840530"/>
              <a:ext cx="451312" cy="380558"/>
              <a:chOff x="7596336" y="260648"/>
              <a:chExt cx="451312" cy="45667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96336" y="260648"/>
                <a:ext cx="243300" cy="283851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740352" y="384919"/>
                <a:ext cx="307296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sym typeface="Symbol"/>
                  </a:rPr>
                  <a:t>N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11560" y="4262898"/>
            <a:ext cx="8568952" cy="410756"/>
            <a:chOff x="611560" y="4262898"/>
            <a:chExt cx="8568952" cy="410756"/>
          </a:xfrm>
        </p:grpSpPr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611560" y="4262898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charset="2"/>
                <a:buChar char="Ø"/>
              </a:pPr>
              <a:r>
                <a:rPr lang="en-US" sz="1400" dirty="0" smtClean="0">
                  <a:sym typeface="Symbol"/>
                </a:rPr>
                <a:t>The </a:t>
              </a:r>
              <a:r>
                <a:rPr lang="en-US" sz="1400" dirty="0" smtClean="0">
                  <a:solidFill>
                    <a:srgbClr val="5E1EFE"/>
                  </a:solidFill>
                  <a:sym typeface="Symbol"/>
                </a:rPr>
                <a:t>identity element is 1 </a:t>
              </a:r>
              <a:r>
                <a:rPr lang="en-US" sz="1400" dirty="0" smtClean="0">
                  <a:sym typeface="Symbol"/>
                </a:rPr>
                <a:t>as for every a           , we have (a . 1) = (1 . a) = (a mod N) = a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4480728" y="4293096"/>
              <a:ext cx="451312" cy="380558"/>
              <a:chOff x="7596336" y="260648"/>
              <a:chExt cx="451312" cy="456670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96336" y="260648"/>
                <a:ext cx="228600" cy="266700"/>
              </a:xfrm>
              <a:prstGeom prst="rect">
                <a:avLst/>
              </a:prstGeom>
            </p:spPr>
          </p:pic>
          <p:sp>
            <p:nvSpPr>
              <p:cNvPr id="57" name="Rectangle 56"/>
              <p:cNvSpPr/>
              <p:nvPr/>
            </p:nvSpPr>
            <p:spPr>
              <a:xfrm>
                <a:off x="7740352" y="384919"/>
                <a:ext cx="307296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sym typeface="Symbol"/>
                  </a:rPr>
                  <a:t>N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647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1" grpId="0" animBg="1"/>
      <p:bldP spid="32" grpId="0"/>
      <p:bldP spid="26" grpId="0"/>
      <p:bldP spid="24" grpId="0"/>
      <p:bldP spid="33" grpId="0"/>
      <p:bldP spid="37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Finite Groups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58" name="Group 57"/>
          <p:cNvGrpSpPr/>
          <p:nvPr/>
        </p:nvGrpSpPr>
        <p:grpSpPr>
          <a:xfrm>
            <a:off x="251520" y="744959"/>
            <a:ext cx="8892480" cy="327522"/>
            <a:chOff x="35496" y="672951"/>
            <a:chExt cx="8568952" cy="3275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5496" y="692696"/>
                  <a:ext cx="85689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  <a:buFont typeface="Wingdings" panose="05000000000000000000" pitchFamily="2" charset="2"/>
                    <a:buChar char="q"/>
                  </a:pPr>
                  <a:r>
                    <a:rPr lang="en-US" sz="1400" dirty="0" smtClean="0">
                      <a:sym typeface="Symbol"/>
                    </a:rPr>
                    <a:t>Let </a:t>
                  </a:r>
                  <a14:m>
                    <m:oMath xmlns:m="http://schemas.openxmlformats.org/officeDocument/2006/math" xmlns="">
                      <m:r>
                        <a:rPr lang="en-US" sz="1400" i="1" smtClean="0">
                          <a:solidFill>
                            <a:srgbClr val="5E1EFE"/>
                          </a:solidFill>
                          <a:latin typeface="Cambria Math"/>
                          <a:ea typeface="Cambria Math"/>
                          <a:sym typeface="Symbol"/>
                        </a:rPr>
                        <m:t>ℤ</m:t>
                      </m:r>
                    </m:oMath>
                  </a14:m>
                  <a:r>
                    <a:rPr lang="en-US" sz="1400" baseline="-25000" dirty="0" smtClean="0">
                      <a:solidFill>
                        <a:srgbClr val="5E1EFE"/>
                      </a:solidFill>
                      <a:sym typeface="Symbol"/>
                    </a:rPr>
                    <a:t>N  </a:t>
                  </a:r>
                  <a:r>
                    <a:rPr lang="en-US" sz="1400" dirty="0" smtClean="0">
                      <a:solidFill>
                        <a:srgbClr val="5E1EFE"/>
                      </a:solidFill>
                      <a:sym typeface="Symbol"/>
                    </a:rPr>
                    <a:t>= {b: {1, …, N-1} | </a:t>
                  </a:r>
                  <a:r>
                    <a:rPr lang="en-US" sz="1400" dirty="0" err="1" smtClean="0">
                      <a:solidFill>
                        <a:srgbClr val="5E1EFE"/>
                      </a:solidFill>
                      <a:sym typeface="Symbol"/>
                    </a:rPr>
                    <a:t>gcd</a:t>
                  </a:r>
                  <a:r>
                    <a:rPr lang="en-US" sz="1400" dirty="0" smtClean="0">
                      <a:solidFill>
                        <a:srgbClr val="5E1EFE"/>
                      </a:solidFill>
                      <a:sym typeface="Symbol"/>
                    </a:rPr>
                    <a:t>(b, N) = 1). </a:t>
                  </a:r>
                  <a:r>
                    <a:rPr lang="en-US" sz="1400" dirty="0" smtClean="0">
                      <a:sym typeface="Symbol"/>
                    </a:rPr>
                    <a:t>Then </a:t>
                  </a:r>
                  <a14:m>
                    <m:oMath xmlns:m="http://schemas.openxmlformats.org/officeDocument/2006/math" xmlns="">
                      <m:r>
                        <a:rPr lang="en-US" sz="1400" i="1" smtClean="0">
                          <a:latin typeface="Cambria Math"/>
                          <a:ea typeface="Cambria Math"/>
                          <a:sym typeface="Symbol"/>
                        </a:rPr>
                        <m:t>ℤ</m:t>
                      </m:r>
                    </m:oMath>
                  </a14:m>
                  <a:r>
                    <a:rPr lang="en-US" sz="1400" baseline="-25000" dirty="0" smtClean="0">
                      <a:sym typeface="Symbol"/>
                    </a:rPr>
                    <a:t>N  </a:t>
                  </a:r>
                  <a:r>
                    <a:rPr lang="en-US" sz="1400" dirty="0" smtClean="0">
                      <a:sym typeface="Symbol"/>
                    </a:rPr>
                    <a:t>is a group with respect to multiplication modulo N</a:t>
                  </a:r>
                  <a:endParaRPr lang="en-US" sz="1400" baseline="-250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496" y="692696"/>
                  <a:ext cx="8568952" cy="307777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 l="-142" t="-1961" b="-1764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96671" y="672951"/>
              <a:ext cx="279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5E1EFE"/>
                  </a:solidFill>
                  <a:sym typeface="Symbol"/>
                </a:rPr>
                <a:t>*</a:t>
              </a:r>
              <a:endParaRPr lang="en-US" sz="1400" baseline="-25000" dirty="0" smtClean="0">
                <a:solidFill>
                  <a:srgbClr val="5E1EFE"/>
                </a:solidFill>
              </a:endParaRPr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011" y="672951"/>
              <a:ext cx="279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*</a:t>
              </a:r>
              <a:endParaRPr lang="en-US" sz="1400" baseline="-25000" dirty="0" smtClean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23528" y="1196752"/>
            <a:ext cx="8568952" cy="307777"/>
            <a:chOff x="35496" y="692696"/>
            <a:chExt cx="8568952" cy="307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5496" y="692696"/>
                  <a:ext cx="85689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  <a:buFont typeface="Wingdings" panose="05000000000000000000" pitchFamily="2" charset="2"/>
                    <a:buChar char="Ø"/>
                  </a:pPr>
                  <a:r>
                    <a:rPr lang="en-US" sz="1400" dirty="0" smtClean="0">
                      <a:sym typeface="Symbol"/>
                    </a:rPr>
                    <a:t>The set </a:t>
                  </a:r>
                  <a14:m>
                    <m:oMath xmlns:m="http://schemas.openxmlformats.org/officeDocument/2006/math" xmlns="">
                      <m:r>
                        <a:rPr lang="en-US" sz="1400" i="1" smtClean="0">
                          <a:latin typeface="Cambria Math"/>
                          <a:ea typeface="Cambria Math"/>
                          <a:sym typeface="Symbol"/>
                        </a:rPr>
                        <m:t>ℤ</m:t>
                      </m:r>
                    </m:oMath>
                  </a14:m>
                  <a:r>
                    <a:rPr lang="en-US" sz="1400" baseline="-25000" dirty="0" smtClean="0">
                      <a:sym typeface="Symbol"/>
                    </a:rPr>
                    <a:t>N  </a:t>
                  </a:r>
                  <a:r>
                    <a:rPr lang="en-US" sz="1400" dirty="0" smtClean="0">
                      <a:sym typeface="Symbol"/>
                    </a:rPr>
                    <a:t>is the </a:t>
                  </a:r>
                  <a:r>
                    <a:rPr lang="en-US" sz="1400" dirty="0" smtClean="0">
                      <a:solidFill>
                        <a:srgbClr val="FF0000"/>
                      </a:solidFill>
                      <a:sym typeface="Symbol"/>
                    </a:rPr>
                    <a:t>set of integers relatively prime to N</a:t>
                  </a:r>
                  <a:endParaRPr lang="en-US" sz="1400" baseline="-250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496" y="692696"/>
                  <a:ext cx="8568952" cy="307777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 l="-71" t="-1961" b="-1764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1196008" y="692696"/>
              <a:ext cx="279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*</a:t>
              </a:r>
              <a:endParaRPr lang="en-US" sz="1400" baseline="-25000" dirty="0" smtClean="0"/>
            </a:p>
          </p:txBody>
        </p:sp>
      </p:grp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23528" y="1700808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Element 1 is the identity element. Every element is invertible. </a:t>
            </a:r>
            <a:r>
              <a:rPr lang="en-US" sz="1400" dirty="0" err="1" smtClean="0">
                <a:sym typeface="Symbol"/>
              </a:rPr>
              <a:t>Associativity</a:t>
            </a:r>
            <a:r>
              <a:rPr lang="en-US" sz="1400" dirty="0" smtClean="0">
                <a:sym typeface="Symbol"/>
              </a:rPr>
              <a:t> holds.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23528" y="2113111"/>
            <a:ext cx="8568952" cy="451793"/>
            <a:chOff x="323528" y="5929535"/>
            <a:chExt cx="8568952" cy="451793"/>
          </a:xfrm>
        </p:grpSpPr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323528" y="6001543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1400" dirty="0" smtClean="0">
                  <a:sym typeface="Symbol"/>
                </a:rPr>
                <a:t>Is        closed with respect to multiplication mod N ? 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71600" y="5929535"/>
              <a:ext cx="432048" cy="451793"/>
              <a:chOff x="3652664" y="6361583"/>
              <a:chExt cx="432048" cy="451793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3652664" y="6381328"/>
                <a:ext cx="423664" cy="432048"/>
                <a:chOff x="1492424" y="5229200"/>
                <a:chExt cx="423664" cy="432048"/>
              </a:xfrm>
            </p:grpSpPr>
            <p:pic>
              <p:nvPicPr>
                <p:cNvPr id="68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1492424" y="5229200"/>
                  <a:ext cx="192879" cy="3600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564432" y="5415027"/>
                  <a:ext cx="351656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000" dirty="0" smtClean="0">
                      <a:solidFill>
                        <a:srgbClr val="5E1EFE"/>
                      </a:solidFill>
                      <a:sym typeface="Symbol"/>
                    </a:rPr>
                    <a:t>N</a:t>
                  </a:r>
                  <a:endParaRPr lang="en-US" sz="1000" baseline="-25000" dirty="0" smtClean="0">
                    <a:solidFill>
                      <a:srgbClr val="5E1EFE"/>
                    </a:solidFill>
                  </a:endParaRPr>
                </a:p>
              </p:txBody>
            </p:sp>
          </p:grpSp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3733056" y="6361583"/>
                <a:ext cx="3516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*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5076056" y="2073621"/>
            <a:ext cx="8568952" cy="491283"/>
            <a:chOff x="1691680" y="6341838"/>
            <a:chExt cx="8568952" cy="491283"/>
          </a:xfrm>
        </p:grpSpPr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1691680" y="6433591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--- given a, b         , will [</a:t>
              </a:r>
              <a:r>
                <a:rPr lang="en-US" sz="1400" dirty="0" err="1" smtClean="0">
                  <a:sym typeface="Symbol"/>
                </a:rPr>
                <a:t>ab</a:t>
              </a:r>
              <a:r>
                <a:rPr lang="en-US" sz="1400" dirty="0" smtClean="0">
                  <a:sym typeface="Symbol"/>
                </a:rPr>
                <a:t> mod N]  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068216" y="6341838"/>
              <a:ext cx="423664" cy="471538"/>
              <a:chOff x="8036768" y="3821558"/>
              <a:chExt cx="423664" cy="471538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8036768" y="3861048"/>
                <a:ext cx="423664" cy="432048"/>
                <a:chOff x="1492424" y="5229200"/>
                <a:chExt cx="423664" cy="432048"/>
              </a:xfrm>
            </p:grpSpPr>
            <p:pic>
              <p:nvPicPr>
                <p:cNvPr id="75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1492424" y="5229200"/>
                  <a:ext cx="192879" cy="3600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564432" y="5415027"/>
                  <a:ext cx="351656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000" dirty="0" smtClean="0">
                      <a:solidFill>
                        <a:srgbClr val="5E1EFE"/>
                      </a:solidFill>
                      <a:sym typeface="Symbol"/>
                    </a:rPr>
                    <a:t>N</a:t>
                  </a:r>
                  <a:endParaRPr lang="en-US" sz="1000" baseline="-25000" dirty="0" smtClean="0">
                    <a:solidFill>
                      <a:srgbClr val="5E1EFE"/>
                    </a:solidFill>
                  </a:endParaRPr>
                </a:p>
              </p:txBody>
            </p:sp>
          </p:grp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8100392" y="3821558"/>
                <a:ext cx="3516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*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5004048" y="6341838"/>
              <a:ext cx="432048" cy="491283"/>
              <a:chOff x="8036768" y="3801813"/>
              <a:chExt cx="432048" cy="491283"/>
            </a:xfrm>
          </p:grpSpPr>
          <p:grpSp>
            <p:nvGrpSpPr>
              <p:cNvPr id="81" name="Group 73"/>
              <p:cNvGrpSpPr/>
              <p:nvPr/>
            </p:nvGrpSpPr>
            <p:grpSpPr>
              <a:xfrm>
                <a:off x="8036768" y="3861048"/>
                <a:ext cx="423664" cy="432048"/>
                <a:chOff x="1492424" y="5229200"/>
                <a:chExt cx="423664" cy="432048"/>
              </a:xfrm>
            </p:grpSpPr>
            <p:pic>
              <p:nvPicPr>
                <p:cNvPr id="83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1492424" y="5229200"/>
                  <a:ext cx="192879" cy="3600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564432" y="5415027"/>
                  <a:ext cx="351656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spcBef>
                      <a:spcPct val="50000"/>
                    </a:spcBef>
                  </a:pPr>
                  <a:r>
                    <a:rPr lang="en-US" sz="1000" dirty="0" smtClean="0">
                      <a:solidFill>
                        <a:srgbClr val="5E1EFE"/>
                      </a:solidFill>
                      <a:sym typeface="Symbol"/>
                    </a:rPr>
                    <a:t>N</a:t>
                  </a:r>
                  <a:endParaRPr lang="en-US" sz="1000" baseline="-25000" dirty="0" smtClean="0">
                    <a:solidFill>
                      <a:srgbClr val="5E1EFE"/>
                    </a:solidFill>
                  </a:endParaRPr>
                </a:p>
              </p:txBody>
            </p:sp>
          </p:grpSp>
          <p:sp>
            <p:nvSpPr>
              <p:cNvPr id="82" name="Text Box 7"/>
              <p:cNvSpPr txBox="1">
                <a:spLocks noChangeArrowheads="1"/>
              </p:cNvSpPr>
              <p:nvPr/>
            </p:nvSpPr>
            <p:spPr bwMode="auto">
              <a:xfrm>
                <a:off x="8117160" y="3801813"/>
                <a:ext cx="3516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5E1EFE"/>
                    </a:solidFill>
                    <a:sym typeface="Symbol"/>
                  </a:rPr>
                  <a:t>*</a:t>
                </a:r>
                <a:endParaRPr lang="en-US" sz="1400" baseline="-25000" dirty="0" smtClean="0">
                  <a:solidFill>
                    <a:srgbClr val="5E1EFE"/>
                  </a:solidFill>
                </a:endParaRPr>
              </a:p>
            </p:txBody>
          </p:sp>
        </p:grpSp>
      </p:grp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323528" y="2689175"/>
            <a:ext cx="2952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>
                <a:sym typeface="Symbol"/>
              </a:rPr>
              <a:t>Claim: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gcd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(N, [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ab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mod N]) = 1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3131840" y="2689175"/>
            <a:ext cx="56886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---  element 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[</a:t>
            </a:r>
            <a:r>
              <a:rPr lang="en-US" sz="1400" dirty="0" err="1" smtClean="0">
                <a:solidFill>
                  <a:srgbClr val="5E1EFE"/>
                </a:solidFill>
                <a:sym typeface="Symbol"/>
              </a:rPr>
              <a:t>ab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 mod N] has multiplicative inverse [b</a:t>
            </a:r>
            <a:r>
              <a:rPr lang="en-US" baseline="30000" dirty="0" smtClean="0">
                <a:solidFill>
                  <a:srgbClr val="5E1EFE"/>
                </a:solidFill>
                <a:sym typeface="Symbol"/>
              </a:rPr>
              <a:t>-1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a</a:t>
            </a:r>
            <a:r>
              <a:rPr lang="en-US" baseline="30000" dirty="0" smtClean="0">
                <a:solidFill>
                  <a:srgbClr val="5E1EFE"/>
                </a:solidFill>
                <a:sym typeface="Symbol"/>
              </a:rPr>
              <a:t>-1</a:t>
            </a:r>
            <a:r>
              <a:rPr lang="en-US" sz="1400" dirty="0" smtClean="0">
                <a:solidFill>
                  <a:srgbClr val="5E1EFE"/>
                </a:solidFill>
                <a:sym typeface="Symbol"/>
              </a:rPr>
              <a:t> mod N]</a:t>
            </a:r>
            <a:endParaRPr lang="en-US" sz="1400" baseline="-25000" dirty="0" smtClean="0">
              <a:solidFill>
                <a:srgbClr val="5E1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4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324544" y="-27384"/>
            <a:ext cx="9865096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900" kern="0" dirty="0" smtClean="0">
                <a:solidFill>
                  <a:srgbClr val="009900"/>
                </a:solidFill>
                <a:ea typeface="+mj-ea"/>
                <a:cs typeface="+mj-cs"/>
              </a:rPr>
              <a:t>Group Exponentiation in Groups</a:t>
            </a:r>
          </a:p>
        </p:txBody>
      </p:sp>
      <p:sp>
        <p:nvSpPr>
          <p:cNvPr id="2" name="AutoShape 2" descr="Image result f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Image result for cli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35496" y="816967"/>
            <a:ext cx="9108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dirty="0" smtClean="0">
                <a:sym typeface="Symbol"/>
              </a:rPr>
              <a:t> Exponentiation: applying same operation on the same element a number of times in a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group (G, o)</a:t>
            </a:r>
            <a:endParaRPr lang="en-US" sz="1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3528" y="1772816"/>
            <a:ext cx="8568952" cy="504056"/>
            <a:chOff x="323528" y="5445224"/>
            <a:chExt cx="8568952" cy="504056"/>
          </a:xfrm>
        </p:grpSpPr>
        <p:sp>
          <p:nvSpPr>
            <p:cNvPr id="90" name="Text Box 7"/>
            <p:cNvSpPr txBox="1">
              <a:spLocks noChangeArrowheads="1"/>
            </p:cNvSpPr>
            <p:nvPr/>
          </p:nvSpPr>
          <p:spPr bwMode="auto">
            <a:xfrm>
              <a:off x="323528" y="5641503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sz="1400" dirty="0" smtClean="0">
                  <a:sym typeface="Symbol"/>
                </a:rPr>
                <a:t>g</a:t>
              </a:r>
              <a:r>
                <a:rPr lang="en-US" sz="2000" baseline="30000" dirty="0" smtClean="0">
                  <a:sym typeface="Symbol"/>
                </a:rPr>
                <a:t>m</a:t>
              </a:r>
              <a:r>
                <a:rPr lang="en-US" sz="1400" dirty="0" smtClean="0">
                  <a:sym typeface="Symbol"/>
                </a:rPr>
                <a:t>   =     g o g o … o g (m times)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2" name="Text Box 7"/>
            <p:cNvSpPr txBox="1">
              <a:spLocks noChangeArrowheads="1"/>
            </p:cNvSpPr>
            <p:nvPr/>
          </p:nvSpPr>
          <p:spPr bwMode="auto">
            <a:xfrm>
              <a:off x="907976" y="5445224"/>
              <a:ext cx="4956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sym typeface="Symbol"/>
                </a:rPr>
                <a:t>def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23528" y="2348880"/>
            <a:ext cx="8568952" cy="504056"/>
            <a:chOff x="323528" y="5445224"/>
            <a:chExt cx="8568952" cy="504056"/>
          </a:xfrm>
        </p:grpSpPr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323528" y="5641503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sz="1400" dirty="0" smtClean="0">
                  <a:sym typeface="Symbol"/>
                </a:rPr>
                <a:t>g</a:t>
              </a:r>
              <a:r>
                <a:rPr lang="en-US" sz="2000" baseline="30000" dirty="0" smtClean="0">
                  <a:sym typeface="Symbol"/>
                </a:rPr>
                <a:t>-m</a:t>
              </a:r>
              <a:r>
                <a:rPr lang="en-US" sz="1400" dirty="0" smtClean="0">
                  <a:sym typeface="Symbol"/>
                </a:rPr>
                <a:t>   =     (</a:t>
              </a:r>
              <a:r>
                <a:rPr lang="en-US" sz="1400" dirty="0">
                  <a:sym typeface="Symbol"/>
                </a:rPr>
                <a:t>g</a:t>
              </a:r>
              <a:r>
                <a:rPr lang="en-US" sz="1400" baseline="30000" dirty="0">
                  <a:sym typeface="Symbol"/>
                </a:rPr>
                <a:t>-1</a:t>
              </a:r>
              <a:r>
                <a:rPr lang="en-US" sz="1400" dirty="0" smtClean="0">
                  <a:sym typeface="Symbol"/>
                </a:rPr>
                <a:t> o </a:t>
              </a:r>
              <a:r>
                <a:rPr lang="en-US" sz="1400" dirty="0">
                  <a:sym typeface="Symbol"/>
                </a:rPr>
                <a:t>g</a:t>
              </a:r>
              <a:r>
                <a:rPr lang="en-US" sz="1400" baseline="30000" dirty="0">
                  <a:sym typeface="Symbol"/>
                </a:rPr>
                <a:t>-1</a:t>
              </a:r>
              <a:r>
                <a:rPr lang="en-US" sz="1400" dirty="0" smtClean="0">
                  <a:sym typeface="Symbol"/>
                </a:rPr>
                <a:t> o … o </a:t>
              </a:r>
              <a:r>
                <a:rPr lang="en-US" sz="1400" dirty="0">
                  <a:sym typeface="Symbol"/>
                </a:rPr>
                <a:t>g</a:t>
              </a:r>
              <a:r>
                <a:rPr lang="en-US" sz="1400" baseline="30000" dirty="0">
                  <a:sym typeface="Symbol"/>
                </a:rPr>
                <a:t>-1</a:t>
              </a:r>
              <a:r>
                <a:rPr lang="en-US" sz="1400" dirty="0" smtClean="0">
                  <a:sym typeface="Symbol"/>
                </a:rPr>
                <a:t>) (m times)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5" name="Text Box 7"/>
            <p:cNvSpPr txBox="1">
              <a:spLocks noChangeArrowheads="1"/>
            </p:cNvSpPr>
            <p:nvPr/>
          </p:nvSpPr>
          <p:spPr bwMode="auto">
            <a:xfrm>
              <a:off x="979984" y="5445224"/>
              <a:ext cx="4956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sym typeface="Symbol"/>
                </a:rPr>
                <a:t>def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23528" y="2924944"/>
            <a:ext cx="4104456" cy="504056"/>
            <a:chOff x="323528" y="5301208"/>
            <a:chExt cx="4104456" cy="504056"/>
          </a:xfrm>
        </p:grpSpPr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323528" y="5497487"/>
              <a:ext cx="41044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sz="1400" dirty="0" smtClean="0">
                  <a:sym typeface="Symbol"/>
                </a:rPr>
                <a:t>g</a:t>
              </a:r>
              <a:r>
                <a:rPr lang="en-US" sz="2000" baseline="30000" dirty="0">
                  <a:sym typeface="Symbol"/>
                </a:rPr>
                <a:t>0</a:t>
              </a:r>
              <a:r>
                <a:rPr lang="en-US" sz="1400" dirty="0" smtClean="0">
                  <a:sym typeface="Symbol"/>
                </a:rPr>
                <a:t>   =     e, the group identity element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8" name="Text Box 7"/>
            <p:cNvSpPr txBox="1">
              <a:spLocks noChangeArrowheads="1"/>
            </p:cNvSpPr>
            <p:nvPr/>
          </p:nvSpPr>
          <p:spPr bwMode="auto">
            <a:xfrm>
              <a:off x="907976" y="5301208"/>
              <a:ext cx="4956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sym typeface="Symbol"/>
                </a:rPr>
                <a:t>def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3528" y="4509120"/>
            <a:ext cx="8568952" cy="504056"/>
            <a:chOff x="323528" y="5445224"/>
            <a:chExt cx="8568952" cy="504056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323528" y="5641503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sz="1400" dirty="0" smtClean="0">
                  <a:sym typeface="Symbol"/>
                </a:rPr>
                <a:t>mg   =     g o g o … o g (m times)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907976" y="5445224"/>
              <a:ext cx="4956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sym typeface="Symbol"/>
                </a:rPr>
                <a:t>def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23528" y="5085184"/>
            <a:ext cx="8568952" cy="504056"/>
            <a:chOff x="323528" y="5445224"/>
            <a:chExt cx="8568952" cy="504056"/>
          </a:xfrm>
        </p:grpSpPr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323528" y="5641503"/>
              <a:ext cx="85689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sz="1400" dirty="0" smtClean="0">
                  <a:sym typeface="Symbol"/>
                </a:rPr>
                <a:t>-mg   =     </a:t>
              </a:r>
              <a:r>
                <a:rPr lang="en-US" sz="1400" dirty="0">
                  <a:sym typeface="Symbol"/>
                </a:rPr>
                <a:t>(-g + -g + … + -g) (</a:t>
              </a:r>
              <a:r>
                <a:rPr lang="en-US" sz="1400" dirty="0" smtClean="0">
                  <a:sym typeface="Symbol"/>
                </a:rPr>
                <a:t>m times)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9" name="Text Box 7"/>
            <p:cNvSpPr txBox="1">
              <a:spLocks noChangeArrowheads="1"/>
            </p:cNvSpPr>
            <p:nvPr/>
          </p:nvSpPr>
          <p:spPr bwMode="auto">
            <a:xfrm>
              <a:off x="979984" y="5445224"/>
              <a:ext cx="4956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sym typeface="Symbol"/>
                </a:rPr>
                <a:t>def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23528" y="5661248"/>
            <a:ext cx="4104456" cy="504056"/>
            <a:chOff x="323528" y="5301208"/>
            <a:chExt cx="4104456" cy="504056"/>
          </a:xfrm>
        </p:grpSpPr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323528" y="5497487"/>
              <a:ext cx="41044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US" sz="1400" dirty="0" smtClean="0">
                  <a:sym typeface="Symbol"/>
                </a:rPr>
                <a:t>0g   =     e, the group identity element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2" name="Text Box 7"/>
            <p:cNvSpPr txBox="1">
              <a:spLocks noChangeArrowheads="1"/>
            </p:cNvSpPr>
            <p:nvPr/>
          </p:nvSpPr>
          <p:spPr bwMode="auto">
            <a:xfrm>
              <a:off x="907976" y="5301208"/>
              <a:ext cx="4956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sym typeface="Symbol"/>
                </a:rPr>
                <a:t>def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5536" y="1340768"/>
            <a:ext cx="339422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Using Multiplication Notation: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385684" y="3995772"/>
            <a:ext cx="28503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Using Addition Notation: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8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72569</TotalTime>
  <Words>6915</Words>
  <Application>Microsoft Macintosh PowerPoint</Application>
  <PresentationFormat>On-screen Show (4:3)</PresentationFormat>
  <Paragraphs>765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Cryptography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Ivan Damgård</dc:creator>
  <cp:lastModifiedBy>ARPITA PATRA</cp:lastModifiedBy>
  <cp:revision>4247</cp:revision>
  <dcterms:created xsi:type="dcterms:W3CDTF">2003-02-23T15:18:48Z</dcterms:created>
  <dcterms:modified xsi:type="dcterms:W3CDTF">2015-03-23T05:55:48Z</dcterms:modified>
</cp:coreProperties>
</file>