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0"/>
  </p:notesMasterIdLst>
  <p:handoutMasterIdLst>
    <p:handoutMasterId r:id="rId21"/>
  </p:handoutMasterIdLst>
  <p:sldIdLst>
    <p:sldId id="1641" r:id="rId2"/>
    <p:sldId id="1642" r:id="rId3"/>
    <p:sldId id="1725" r:id="rId4"/>
    <p:sldId id="1726" r:id="rId5"/>
    <p:sldId id="1727" r:id="rId6"/>
    <p:sldId id="1728" r:id="rId7"/>
    <p:sldId id="1731" r:id="rId8"/>
    <p:sldId id="1735" r:id="rId9"/>
    <p:sldId id="1736" r:id="rId10"/>
    <p:sldId id="1732" r:id="rId11"/>
    <p:sldId id="1754" r:id="rId12"/>
    <p:sldId id="1733" r:id="rId13"/>
    <p:sldId id="1737" r:id="rId14"/>
    <p:sldId id="1738" r:id="rId15"/>
    <p:sldId id="1747" r:id="rId16"/>
    <p:sldId id="1745" r:id="rId17"/>
    <p:sldId id="1746" r:id="rId18"/>
    <p:sldId id="1567" r:id="rId19"/>
  </p:sldIdLst>
  <p:sldSz cx="9144000" cy="6858000" type="screen4x3"/>
  <p:notesSz cx="6858000" cy="9144000"/>
  <p:custDataLst>
    <p:tags r:id="rId23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5E1EFE"/>
    <a:srgbClr val="D2F5FA"/>
    <a:srgbClr val="FFFF99"/>
    <a:srgbClr val="0BC1E5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05" autoAdjust="0"/>
  </p:normalViewPr>
  <p:slideViewPr>
    <p:cSldViewPr>
      <p:cViewPr>
        <p:scale>
          <a:sx n="82" d="100"/>
          <a:sy n="82" d="100"/>
        </p:scale>
        <p:origin x="-1440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tags" Target="tags/tag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3/25/15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8.e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2.png"/><Relationship Id="rId6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Lecture </a:t>
            </a:r>
            <a:r>
              <a:rPr lang="en-US" dirty="0">
                <a:solidFill>
                  <a:srgbClr val="0000FF"/>
                </a:solidFill>
                <a:latin typeface="Comic Sans MS"/>
                <a:cs typeface="Comic Sans MS"/>
              </a:rPr>
              <a:t>9</a:t>
            </a:r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360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(Single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vs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Multi-message CPA Security)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251520" y="836713"/>
            <a:ext cx="6624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Theorem: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single-message CPA security) </a:t>
            </a:r>
            <a:r>
              <a:rPr lang="en-US" sz="1400" dirty="0" smtClean="0">
                <a:sym typeface="Symbol"/>
              </a:rPr>
              <a:t>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multi-message CPA security).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51520" y="1321023"/>
            <a:ext cx="6624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Proof: On the board (power of hybrid argument)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1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Hybrid Arguments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288305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868144" y="4149080"/>
            <a:ext cx="10081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03848" y="3555886"/>
            <a:ext cx="252028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203848" y="4275966"/>
            <a:ext cx="252028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4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84969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979712" y="4328229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</a:t>
            </a:r>
            <a:r>
              <a:rPr lang="en-US" sz="1400" dirty="0" err="1" smtClean="0">
                <a:sym typeface="Symbol"/>
              </a:rPr>
              <a:t>Adv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54498" y="3555886"/>
            <a:ext cx="136815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54498" y="4281193"/>
            <a:ext cx="136815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7674686" y="1268760"/>
            <a:ext cx="14401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World/View 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7668344" y="5641503"/>
            <a:ext cx="14401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World/View 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652120" y="4455984"/>
            <a:ext cx="1440160" cy="95410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Cannot distinguish between View1 and View2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2051720" y="4653136"/>
            <a:ext cx="1440160" cy="73866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Otherwise, Can break a known hard problem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596336" y="1844824"/>
            <a:ext cx="14401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World/View 1.1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7596336" y="2401143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World/View 1.2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7596336" y="357301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World/View 1.i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7596336" y="4993431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World/View 1.t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611560" y="2708920"/>
            <a:ext cx="144016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Instance of his hard problem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3779912" y="2977788"/>
            <a:ext cx="14401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Used to create View1 /View2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1840" y="3913311"/>
            <a:ext cx="27221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Answer whether </a:t>
            </a:r>
            <a:r>
              <a:rPr lang="en-US" sz="1400" dirty="0">
                <a:sym typeface="Symbol"/>
              </a:rPr>
              <a:t>View1 /View2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3528" y="3769876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Answer to hard problem</a:t>
            </a:r>
            <a:endParaRPr lang="en-US" sz="1400" baseline="-25000" dirty="0">
              <a:solidFill>
                <a:srgbClr val="0000FF"/>
              </a:solidFill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6948264" y="620688"/>
            <a:ext cx="1872208" cy="307777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Polynomially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Many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7092280" y="6093296"/>
            <a:ext cx="1872208" cy="738664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The intermediate views are called hybrids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572000" y="1537047"/>
            <a:ext cx="4032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|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[A(View1) = 1 –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[A(View1.1) = 1]| &lt;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negl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(n)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572000" y="2113111"/>
            <a:ext cx="43924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|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[A(View1.1) = 1 –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[A(View1.2) = 1]| &lt;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negl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(n)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4572000" y="5445224"/>
            <a:ext cx="41044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|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[A(View1.t) = 1 –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[A(View2) = 1]| &lt;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negl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(n)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4572000" y="6073551"/>
            <a:ext cx="41044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008000"/>
                </a:solidFill>
                <a:sym typeface="Symbol"/>
              </a:rPr>
              <a:t>|</a:t>
            </a:r>
            <a:r>
              <a:rPr lang="en-US" sz="1400" dirty="0" err="1" smtClean="0">
                <a:solidFill>
                  <a:srgbClr val="008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008000"/>
                </a:solidFill>
                <a:sym typeface="Symbol"/>
              </a:rPr>
              <a:t>[A(View1) = 1 – </a:t>
            </a:r>
            <a:r>
              <a:rPr lang="en-US" sz="1400" dirty="0" err="1" smtClean="0">
                <a:solidFill>
                  <a:srgbClr val="008000"/>
                </a:solidFill>
                <a:sym typeface="Symbol"/>
              </a:rPr>
              <a:t>Pr</a:t>
            </a:r>
            <a:r>
              <a:rPr lang="en-US" sz="1400" dirty="0" smtClean="0">
                <a:solidFill>
                  <a:srgbClr val="008000"/>
                </a:solidFill>
                <a:sym typeface="Symbol"/>
              </a:rPr>
              <a:t>[A(View2) = 1]| &lt; t. </a:t>
            </a:r>
            <a:r>
              <a:rPr lang="en-US" sz="1400" dirty="0" err="1" smtClean="0">
                <a:solidFill>
                  <a:srgbClr val="008000"/>
                </a:solidFill>
                <a:sym typeface="Symbol"/>
              </a:rPr>
              <a:t>negl</a:t>
            </a:r>
            <a:r>
              <a:rPr lang="en-US" sz="1400" dirty="0" smtClean="0">
                <a:solidFill>
                  <a:srgbClr val="008000"/>
                </a:solidFill>
                <a:sym typeface="Symbol"/>
              </a:rPr>
              <a:t>(n)</a:t>
            </a:r>
            <a:endParaRPr lang="en-US" baseline="-25000" dirty="0" smtClean="0">
              <a:solidFill>
                <a:srgbClr val="008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2160" y="1844824"/>
            <a:ext cx="29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Symbol"/>
              </a:rPr>
              <a:t>+ 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012160" y="2339588"/>
            <a:ext cx="29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Symbol"/>
              </a:rPr>
              <a:t>+ 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148634" y="5085184"/>
            <a:ext cx="29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Symbol"/>
              </a:rPr>
              <a:t>+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30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8" grpId="0"/>
      <p:bldP spid="18" grpId="1"/>
      <p:bldP spid="23" grpId="0"/>
      <p:bldP spid="24" grpId="0"/>
      <p:bldP spid="25" grpId="0" animBg="1"/>
      <p:bldP spid="25" grpId="1" animBg="1"/>
      <p:bldP spid="26" grpId="0" animBg="1"/>
      <p:bldP spid="26" grpId="1" animBg="1"/>
      <p:bldP spid="27" grpId="0"/>
      <p:bldP spid="28" grpId="0"/>
      <p:bldP spid="29" grpId="0"/>
      <p:bldP spid="30" grpId="0"/>
      <p:bldP spid="31" grpId="0"/>
      <p:bldP spid="31" grpId="1"/>
      <p:bldP spid="32" grpId="0"/>
      <p:bldP spid="32" grpId="1"/>
      <p:bldP spid="7" grpId="0"/>
      <p:bldP spid="7" grpId="1"/>
      <p:bldP spid="33" grpId="0"/>
      <p:bldP spid="33" grpId="1"/>
      <p:bldP spid="34" grpId="0" animBg="1"/>
      <p:bldP spid="35" grpId="0" animBg="1"/>
      <p:bldP spid="35" grpId="1" animBg="1"/>
      <p:bldP spid="37" grpId="0"/>
      <p:bldP spid="38" grpId="0"/>
      <p:bldP spid="39" grpId="0"/>
      <p:bldP spid="40" grpId="0"/>
      <p:bldP spid="8" grpId="0"/>
      <p:bldP spid="42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Implications of Single-message CPA security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Wingdings"/>
              </a:rPr>
              <a:t>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Multi-message CPA Security</a:t>
            </a: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Text Box 7"/>
          <p:cNvSpPr txBox="1">
            <a:spLocks noChangeArrowheads="1"/>
          </p:cNvSpPr>
          <p:nvPr/>
        </p:nvSpPr>
        <p:spPr bwMode="auto">
          <a:xfrm>
            <a:off x="1259632" y="908720"/>
            <a:ext cx="720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>
                <a:sym typeface="Symbol"/>
              </a:rPr>
              <a:t>PKE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5496" y="29057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Given CPA secure scheme </a:t>
            </a:r>
            <a:r>
              <a:rPr lang="en-US" sz="1400" dirty="0" err="1" smtClean="0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 smtClean="0">
                <a:sym typeface="Symbol"/>
              </a:rPr>
              <a:t> for bit/small messages, constructing CPA-secure PKE for long message is not an issue.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651484" y="3954542"/>
            <a:ext cx="5040560" cy="3385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rgbClr val="FF0000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2515580" y="3954542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3307668" y="3954542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099756" y="3954542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891844" y="3954542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5755940" y="3954542"/>
            <a:ext cx="0" cy="33855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6"/>
          <p:cNvGrpSpPr/>
          <p:nvPr/>
        </p:nvGrpSpPr>
        <p:grpSpPr>
          <a:xfrm>
            <a:off x="1867508" y="4581128"/>
            <a:ext cx="535868" cy="338554"/>
            <a:chOff x="2339752" y="4941168"/>
            <a:chExt cx="535868" cy="338554"/>
          </a:xfrm>
        </p:grpSpPr>
        <p:sp>
          <p:nvSpPr>
            <p:cNvPr id="123" name="Rectangle 122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2339752" y="4971945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5" name="Group 20"/>
          <p:cNvGrpSpPr/>
          <p:nvPr/>
        </p:nvGrpSpPr>
        <p:grpSpPr>
          <a:xfrm>
            <a:off x="2699792" y="4581128"/>
            <a:ext cx="535868" cy="338554"/>
            <a:chOff x="2307940" y="4941168"/>
            <a:chExt cx="535868" cy="338554"/>
          </a:xfrm>
        </p:grpSpPr>
        <p:sp>
          <p:nvSpPr>
            <p:cNvPr id="126" name="Rectangle 125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27" name="Text Box 7"/>
            <p:cNvSpPr txBox="1">
              <a:spLocks noChangeArrowheads="1"/>
            </p:cNvSpPr>
            <p:nvPr/>
          </p:nvSpPr>
          <p:spPr bwMode="auto">
            <a:xfrm>
              <a:off x="2307940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8" name="Group 23"/>
          <p:cNvGrpSpPr/>
          <p:nvPr/>
        </p:nvGrpSpPr>
        <p:grpSpPr>
          <a:xfrm>
            <a:off x="3595700" y="4581128"/>
            <a:ext cx="535868" cy="338554"/>
            <a:chOff x="2339752" y="4941168"/>
            <a:chExt cx="535868" cy="338554"/>
          </a:xfrm>
        </p:grpSpPr>
        <p:sp>
          <p:nvSpPr>
            <p:cNvPr id="129" name="Rectangle 128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8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43" name="Group 26"/>
          <p:cNvGrpSpPr/>
          <p:nvPr/>
        </p:nvGrpSpPr>
        <p:grpSpPr>
          <a:xfrm>
            <a:off x="4427984" y="4581128"/>
            <a:ext cx="535868" cy="338554"/>
            <a:chOff x="2339752" y="4941168"/>
            <a:chExt cx="535868" cy="338554"/>
          </a:xfrm>
        </p:grpSpPr>
        <p:sp>
          <p:nvSpPr>
            <p:cNvPr id="144" name="Rectangle 143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49" name="Group 29"/>
          <p:cNvGrpSpPr/>
          <p:nvPr/>
        </p:nvGrpSpPr>
        <p:grpSpPr>
          <a:xfrm>
            <a:off x="5220072" y="4581128"/>
            <a:ext cx="535868" cy="338554"/>
            <a:chOff x="2339752" y="4941168"/>
            <a:chExt cx="535868" cy="338554"/>
          </a:xfrm>
        </p:grpSpPr>
        <p:sp>
          <p:nvSpPr>
            <p:cNvPr id="150" name="Rectangle 149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1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52" name="Group 35"/>
          <p:cNvGrpSpPr/>
          <p:nvPr/>
        </p:nvGrpSpPr>
        <p:grpSpPr>
          <a:xfrm>
            <a:off x="6115980" y="4581128"/>
            <a:ext cx="535868" cy="338554"/>
            <a:chOff x="2339752" y="4941168"/>
            <a:chExt cx="535868" cy="338554"/>
          </a:xfrm>
        </p:grpSpPr>
        <p:sp>
          <p:nvSpPr>
            <p:cNvPr id="153" name="Rectangle 152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4" name="Text Box 7"/>
            <p:cNvSpPr txBox="1">
              <a:spLocks noChangeArrowheads="1"/>
            </p:cNvSpPr>
            <p:nvPr/>
          </p:nvSpPr>
          <p:spPr bwMode="auto">
            <a:xfrm>
              <a:off x="2339752" y="4941168"/>
              <a:ext cx="53586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1875892" y="3976028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 smtClean="0">
                <a:sym typeface="Symbol"/>
              </a:rPr>
              <a:t>1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6" name="Text Box 7"/>
          <p:cNvSpPr txBox="1">
            <a:spLocks noChangeArrowheads="1"/>
          </p:cNvSpPr>
          <p:nvPr/>
        </p:nvSpPr>
        <p:spPr bwMode="auto">
          <a:xfrm>
            <a:off x="2699792" y="3954542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2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7" name="Text Box 7"/>
          <p:cNvSpPr txBox="1">
            <a:spLocks noChangeArrowheads="1"/>
          </p:cNvSpPr>
          <p:nvPr/>
        </p:nvSpPr>
        <p:spPr bwMode="auto">
          <a:xfrm>
            <a:off x="3523692" y="3954542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3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8" name="Text Box 7"/>
          <p:cNvSpPr txBox="1">
            <a:spLocks noChangeArrowheads="1"/>
          </p:cNvSpPr>
          <p:nvPr/>
        </p:nvSpPr>
        <p:spPr bwMode="auto">
          <a:xfrm>
            <a:off x="4315780" y="3954542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4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59" name="Text Box 7"/>
          <p:cNvSpPr txBox="1">
            <a:spLocks noChangeArrowheads="1"/>
          </p:cNvSpPr>
          <p:nvPr/>
        </p:nvSpPr>
        <p:spPr bwMode="auto">
          <a:xfrm>
            <a:off x="5148064" y="3954542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5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6043972" y="3954542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r>
              <a:rPr lang="en-US" sz="1400" baseline="-25000" dirty="0">
                <a:sym typeface="Symbol"/>
              </a:rPr>
              <a:t>6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61" name="Straight Arrow Connector 160"/>
          <p:cNvCxnSpPr/>
          <p:nvPr/>
        </p:nvCxnSpPr>
        <p:spPr>
          <a:xfrm>
            <a:off x="2083532" y="425709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2947628" y="425709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/>
          <p:nvPr/>
        </p:nvCxnSpPr>
        <p:spPr>
          <a:xfrm>
            <a:off x="3811724" y="425709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4675820" y="425709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>
            <a:off x="5467908" y="425709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>
            <a:off x="6332004" y="425709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7" name="Group 61"/>
          <p:cNvGrpSpPr/>
          <p:nvPr/>
        </p:nvGrpSpPr>
        <p:grpSpPr>
          <a:xfrm>
            <a:off x="1651484" y="3586116"/>
            <a:ext cx="5040560" cy="376811"/>
            <a:chOff x="2267744" y="3636638"/>
            <a:chExt cx="5040560" cy="376811"/>
          </a:xfrm>
        </p:grpSpPr>
        <p:sp>
          <p:nvSpPr>
            <p:cNvPr id="168" name="Right Brace 167"/>
            <p:cNvSpPr/>
            <p:nvPr/>
          </p:nvSpPr>
          <p:spPr>
            <a:xfrm rot="5400000" flipH="1">
              <a:off x="2515579" y="3397189"/>
              <a:ext cx="368425" cy="86409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69" name="Right Brace 168"/>
            <p:cNvSpPr/>
            <p:nvPr/>
          </p:nvSpPr>
          <p:spPr>
            <a:xfrm rot="5400000" flipH="1">
              <a:off x="3343671" y="34248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0" name="Right Brace 169"/>
            <p:cNvSpPr/>
            <p:nvPr/>
          </p:nvSpPr>
          <p:spPr>
            <a:xfrm rot="5400000" flipH="1">
              <a:off x="4135760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1" name="Right Brace 170"/>
            <p:cNvSpPr/>
            <p:nvPr/>
          </p:nvSpPr>
          <p:spPr>
            <a:xfrm rot="5400000" flipH="1">
              <a:off x="4927847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2" name="Right Brace 171"/>
            <p:cNvSpPr/>
            <p:nvPr/>
          </p:nvSpPr>
          <p:spPr>
            <a:xfrm rot="5400000" flipH="1">
              <a:off x="5760132" y="3392995"/>
              <a:ext cx="360040" cy="86409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73" name="Right Brace 172"/>
            <p:cNvSpPr/>
            <p:nvPr/>
          </p:nvSpPr>
          <p:spPr>
            <a:xfrm rot="5400000" flipH="1">
              <a:off x="6656039" y="3352799"/>
              <a:ext cx="368426" cy="9361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174" name="Group 68"/>
          <p:cNvGrpSpPr/>
          <p:nvPr/>
        </p:nvGrpSpPr>
        <p:grpSpPr>
          <a:xfrm>
            <a:off x="1979712" y="3284984"/>
            <a:ext cx="4640324" cy="369332"/>
            <a:chOff x="2884004" y="3573016"/>
            <a:chExt cx="4640324" cy="369332"/>
          </a:xfrm>
        </p:grpSpPr>
        <p:sp>
          <p:nvSpPr>
            <p:cNvPr id="175" name="Text Box 7"/>
            <p:cNvSpPr txBox="1">
              <a:spLocks noChangeArrowheads="1"/>
            </p:cNvSpPr>
            <p:nvPr/>
          </p:nvSpPr>
          <p:spPr bwMode="auto">
            <a:xfrm>
              <a:off x="2884004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6" name="Text Box 7"/>
            <p:cNvSpPr txBox="1">
              <a:spLocks noChangeArrowheads="1"/>
            </p:cNvSpPr>
            <p:nvPr/>
          </p:nvSpPr>
          <p:spPr bwMode="auto">
            <a:xfrm>
              <a:off x="3676092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7" name="Text Box 7"/>
            <p:cNvSpPr txBox="1">
              <a:spLocks noChangeArrowheads="1"/>
            </p:cNvSpPr>
            <p:nvPr/>
          </p:nvSpPr>
          <p:spPr bwMode="auto">
            <a:xfrm>
              <a:off x="4468180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8" name="Text Box 7"/>
            <p:cNvSpPr txBox="1">
              <a:spLocks noChangeArrowheads="1"/>
            </p:cNvSpPr>
            <p:nvPr/>
          </p:nvSpPr>
          <p:spPr bwMode="auto">
            <a:xfrm>
              <a:off x="5260268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79" name="Text Box 7"/>
            <p:cNvSpPr txBox="1">
              <a:spLocks noChangeArrowheads="1"/>
            </p:cNvSpPr>
            <p:nvPr/>
          </p:nvSpPr>
          <p:spPr bwMode="auto">
            <a:xfrm>
              <a:off x="6084168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  <p:sp>
          <p:nvSpPr>
            <p:cNvPr id="180" name="Text Box 7"/>
            <p:cNvSpPr txBox="1">
              <a:spLocks noChangeArrowheads="1"/>
            </p:cNvSpPr>
            <p:nvPr/>
          </p:nvSpPr>
          <p:spPr bwMode="auto">
            <a:xfrm>
              <a:off x="6988460" y="3573016"/>
              <a:ext cx="5358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Gigi" pitchFamily="82" charset="0"/>
                  <a:sym typeface="Symbol"/>
                </a:rPr>
                <a:t>l</a:t>
              </a:r>
              <a:endParaRPr lang="en-US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cxnSp>
        <p:nvCxnSpPr>
          <p:cNvPr id="184" name="Straight Arrow Connector 183"/>
          <p:cNvCxnSpPr/>
          <p:nvPr/>
        </p:nvCxnSpPr>
        <p:spPr>
          <a:xfrm>
            <a:off x="827584" y="5301208"/>
            <a:ext cx="5380502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2235932" y="4905164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3091644" y="497717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3955740" y="4905164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4819836" y="4905164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>
            <a:off x="5611924" y="4941168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6548028" y="4941168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>
            <a:off x="1939516" y="4941168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 Box 7"/>
          <p:cNvSpPr txBox="1">
            <a:spLocks noChangeArrowheads="1"/>
          </p:cNvSpPr>
          <p:nvPr/>
        </p:nvSpPr>
        <p:spPr bwMode="auto">
          <a:xfrm>
            <a:off x="2227548" y="494116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1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98" name="Text Box 7"/>
          <p:cNvSpPr txBox="1">
            <a:spLocks noChangeArrowheads="1"/>
          </p:cNvSpPr>
          <p:nvPr/>
        </p:nvSpPr>
        <p:spPr bwMode="auto">
          <a:xfrm>
            <a:off x="3068216" y="494116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>
                <a:sym typeface="Symbol"/>
              </a:rPr>
              <a:t>2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99" name="Text Box 7"/>
          <p:cNvSpPr txBox="1">
            <a:spLocks noChangeArrowheads="1"/>
          </p:cNvSpPr>
          <p:nvPr/>
        </p:nvSpPr>
        <p:spPr bwMode="auto">
          <a:xfrm>
            <a:off x="4747828" y="4869160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4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0" name="Text Box 7"/>
          <p:cNvSpPr txBox="1">
            <a:spLocks noChangeArrowheads="1"/>
          </p:cNvSpPr>
          <p:nvPr/>
        </p:nvSpPr>
        <p:spPr bwMode="auto">
          <a:xfrm>
            <a:off x="3883732" y="4869160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3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1" name="Text Box 7"/>
          <p:cNvSpPr txBox="1">
            <a:spLocks noChangeArrowheads="1"/>
          </p:cNvSpPr>
          <p:nvPr/>
        </p:nvSpPr>
        <p:spPr bwMode="auto">
          <a:xfrm>
            <a:off x="5588496" y="4869160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5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2" name="Text Box 7"/>
          <p:cNvSpPr txBox="1">
            <a:spLocks noChangeArrowheads="1"/>
          </p:cNvSpPr>
          <p:nvPr/>
        </p:nvSpPr>
        <p:spPr bwMode="auto">
          <a:xfrm>
            <a:off x="6524600" y="4869160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6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3" name="Text Box 7"/>
          <p:cNvSpPr txBox="1">
            <a:spLocks noChangeArrowheads="1"/>
          </p:cNvSpPr>
          <p:nvPr/>
        </p:nvSpPr>
        <p:spPr bwMode="auto">
          <a:xfrm>
            <a:off x="963380" y="4973688"/>
            <a:ext cx="383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205" name="Text Box 7"/>
          <p:cNvSpPr txBox="1">
            <a:spLocks noChangeArrowheads="1"/>
          </p:cNvSpPr>
          <p:nvPr/>
        </p:nvSpPr>
        <p:spPr bwMode="auto">
          <a:xfrm>
            <a:off x="755576" y="3964994"/>
            <a:ext cx="5358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1035224" y="4176083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 Box 7"/>
          <p:cNvSpPr txBox="1">
            <a:spLocks noChangeArrowheads="1"/>
          </p:cNvSpPr>
          <p:nvPr/>
        </p:nvSpPr>
        <p:spPr bwMode="auto">
          <a:xfrm>
            <a:off x="6732240" y="5229200"/>
            <a:ext cx="20882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c</a:t>
            </a:r>
            <a:r>
              <a:rPr lang="en-US" sz="1400" baseline="-25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…c</a:t>
            </a:r>
            <a:r>
              <a:rPr lang="en-US" sz="1400" baseline="-25000" dirty="0" smtClean="0">
                <a:sym typeface="Symbol"/>
              </a:rPr>
              <a:t>6</a:t>
            </a:r>
            <a:r>
              <a:rPr lang="en-US" sz="1400" dirty="0" smtClean="0">
                <a:sym typeface="Symbol"/>
              </a:rPr>
              <a:t> 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(m)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217" name="Straight Arrow Connector 216"/>
          <p:cNvCxnSpPr/>
          <p:nvPr/>
        </p:nvCxnSpPr>
        <p:spPr>
          <a:xfrm>
            <a:off x="3667708" y="4941168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>
            <a:off x="2803612" y="4941168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4459796" y="4941168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/>
          <p:nvPr/>
        </p:nvCxnSpPr>
        <p:spPr>
          <a:xfrm>
            <a:off x="5251884" y="4941168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>
            <a:off x="6187988" y="4941168"/>
            <a:ext cx="0" cy="36004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 Box 7"/>
          <p:cNvSpPr txBox="1">
            <a:spLocks noChangeArrowheads="1"/>
          </p:cNvSpPr>
          <p:nvPr/>
        </p:nvSpPr>
        <p:spPr bwMode="auto">
          <a:xfrm>
            <a:off x="35496" y="5517232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Why the above PKE, say </a:t>
            </a:r>
            <a:r>
              <a:rPr lang="en-US" sz="1400" dirty="0">
                <a:sym typeface="Symbol"/>
              </a:rPr>
              <a:t> </a:t>
            </a:r>
            <a:r>
              <a:rPr lang="en-US" sz="1400" dirty="0" err="1" smtClean="0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 smtClean="0">
                <a:sym typeface="Symbol"/>
              </a:rPr>
              <a:t>’  is CPA-secure ?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223" name="Text Box 7"/>
          <p:cNvSpPr txBox="1">
            <a:spLocks noChangeArrowheads="1"/>
          </p:cNvSpPr>
          <p:nvPr/>
        </p:nvSpPr>
        <p:spPr bwMode="auto">
          <a:xfrm>
            <a:off x="323528" y="5805264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ym typeface="Symbol"/>
              </a:rPr>
              <a:t>The above construction is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equivalent to encrypting a vector of message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M = (m</a:t>
            </a:r>
            <a:r>
              <a:rPr lang="en-US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, …, m</a:t>
            </a:r>
            <a:r>
              <a:rPr lang="en-US" baseline="-25000" dirty="0" smtClean="0">
                <a:solidFill>
                  <a:srgbClr val="0000FF"/>
                </a:solidFill>
                <a:sym typeface="Symbol"/>
              </a:rPr>
              <a:t>6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224" name="Text Box 7"/>
          <p:cNvSpPr txBox="1">
            <a:spLocks noChangeArrowheads="1"/>
          </p:cNvSpPr>
          <p:nvPr/>
        </p:nvSpPr>
        <p:spPr bwMode="auto">
          <a:xfrm>
            <a:off x="323528" y="6145559"/>
            <a:ext cx="8820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ym typeface="Symbol"/>
              </a:rPr>
              <a:t>Reduction of CPA-security </a:t>
            </a:r>
            <a:r>
              <a:rPr lang="en-US" sz="1400" dirty="0">
                <a:sym typeface="Symbol"/>
              </a:rPr>
              <a:t>of  </a:t>
            </a:r>
            <a:r>
              <a:rPr lang="en-US" sz="1400" dirty="0" err="1" smtClean="0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 smtClean="0">
                <a:sym typeface="Symbol"/>
              </a:rPr>
              <a:t>’ for LARGE single message   CPA-security </a:t>
            </a:r>
            <a:r>
              <a:rPr lang="en-US" sz="1400" dirty="0">
                <a:sym typeface="Symbol"/>
              </a:rPr>
              <a:t>for  </a:t>
            </a:r>
            <a:r>
              <a:rPr lang="en-US" sz="1400" dirty="0" err="1">
                <a:latin typeface="Lucida Grande"/>
                <a:ea typeface="Lucida Grande"/>
                <a:cs typeface="Lucida Grande"/>
                <a:sym typeface="Symbol"/>
              </a:rPr>
              <a:t>Π</a:t>
            </a:r>
            <a:r>
              <a:rPr lang="en-US" sz="1400" dirty="0">
                <a:sym typeface="Symbol"/>
              </a:rPr>
              <a:t>  </a:t>
            </a:r>
            <a:r>
              <a:rPr lang="en-US" sz="1400" dirty="0" smtClean="0">
                <a:sym typeface="Symbol"/>
              </a:rPr>
              <a:t>for multi messages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225" name="Text Box 7"/>
          <p:cNvSpPr txBox="1">
            <a:spLocks noChangeArrowheads="1"/>
          </p:cNvSpPr>
          <p:nvPr/>
        </p:nvSpPr>
        <p:spPr bwMode="auto">
          <a:xfrm>
            <a:off x="6516216" y="5682734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sym typeface="Symbol"/>
              </a:rPr>
              <a:t>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6804248" y="908720"/>
            <a:ext cx="720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ym typeface="Symbol"/>
              </a:rPr>
              <a:t>S</a:t>
            </a:r>
            <a:r>
              <a:rPr lang="en-US" sz="1400" b="1" dirty="0" smtClean="0">
                <a:sym typeface="Symbol"/>
              </a:rPr>
              <a:t>KE</a:t>
            </a:r>
            <a:endParaRPr lang="en-US" b="1" baseline="30000" dirty="0" smtClean="0">
              <a:solidFill>
                <a:srgbClr val="0000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1484784"/>
            <a:ext cx="567496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</a:t>
            </a:r>
            <a:endParaRPr lang="en-US" sz="1400" dirty="0"/>
          </a:p>
        </p:txBody>
      </p:sp>
      <p:sp>
        <p:nvSpPr>
          <p:cNvPr id="97" name="Rectangle 96"/>
          <p:cNvSpPr/>
          <p:nvPr/>
        </p:nvSpPr>
        <p:spPr>
          <a:xfrm>
            <a:off x="1446853" y="1484784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1475656" y="2267580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1878901" y="1484784"/>
            <a:ext cx="100888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103" name="Rectangle 102"/>
          <p:cNvSpPr/>
          <p:nvPr/>
        </p:nvSpPr>
        <p:spPr>
          <a:xfrm>
            <a:off x="827584" y="1835532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1907704" y="2267580"/>
            <a:ext cx="959004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106" name="Rectangle 105"/>
          <p:cNvSpPr/>
          <p:nvPr/>
        </p:nvSpPr>
        <p:spPr>
          <a:xfrm>
            <a:off x="718897" y="2267580"/>
            <a:ext cx="51761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</a:t>
            </a:r>
            <a:endParaRPr lang="en-US" sz="1400" dirty="0"/>
          </a:p>
        </p:txBody>
      </p:sp>
      <p:sp>
        <p:nvSpPr>
          <p:cNvPr id="107" name="Rectangle 106"/>
          <p:cNvSpPr/>
          <p:nvPr/>
        </p:nvSpPr>
        <p:spPr>
          <a:xfrm>
            <a:off x="2339752" y="1844824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cxnSp>
        <p:nvCxnSpPr>
          <p:cNvPr id="109" name="Straight Connector 108"/>
          <p:cNvCxnSpPr/>
          <p:nvPr/>
        </p:nvCxnSpPr>
        <p:spPr>
          <a:xfrm>
            <a:off x="611560" y="2708920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11560" y="1268760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572000" y="1268760"/>
            <a:ext cx="0" cy="144016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4860032" y="1484784"/>
            <a:ext cx="567496" cy="30777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</a:t>
            </a:r>
            <a:endParaRPr lang="en-US" sz="1400" dirty="0"/>
          </a:p>
        </p:txBody>
      </p:sp>
      <p:sp>
        <p:nvSpPr>
          <p:cNvPr id="117" name="Rectangle 116"/>
          <p:cNvSpPr/>
          <p:nvPr/>
        </p:nvSpPr>
        <p:spPr>
          <a:xfrm>
            <a:off x="6083395" y="1484784"/>
            <a:ext cx="100888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COA-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119" name="Rectangle 118"/>
          <p:cNvSpPr/>
          <p:nvPr/>
        </p:nvSpPr>
        <p:spPr>
          <a:xfrm>
            <a:off x="7645444" y="2267580"/>
            <a:ext cx="959004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CPA-</a:t>
            </a:r>
            <a:r>
              <a:rPr lang="en-US" sz="1400" dirty="0" err="1" smtClean="0">
                <a:sym typeface="Symbol"/>
              </a:rPr>
              <a:t>mult</a:t>
            </a:r>
            <a:endParaRPr lang="en-US" sz="1400" dirty="0"/>
          </a:p>
        </p:txBody>
      </p:sp>
      <p:sp>
        <p:nvSpPr>
          <p:cNvPr id="120" name="Rectangle 119"/>
          <p:cNvSpPr/>
          <p:nvPr/>
        </p:nvSpPr>
        <p:spPr>
          <a:xfrm>
            <a:off x="7884368" y="1484784"/>
            <a:ext cx="517615" cy="30777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CPA</a:t>
            </a:r>
            <a:endParaRPr lang="en-US" sz="1400" dirty="0"/>
          </a:p>
        </p:txBody>
      </p:sp>
      <p:sp>
        <p:nvSpPr>
          <p:cNvPr id="121" name="Rectangle 120"/>
          <p:cNvSpPr/>
          <p:nvPr/>
        </p:nvSpPr>
        <p:spPr>
          <a:xfrm>
            <a:off x="7988720" y="1844824"/>
            <a:ext cx="327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≈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5580112" y="1484784"/>
            <a:ext cx="406524" cy="288032"/>
            <a:chOff x="5580112" y="1484784"/>
            <a:chExt cx="406524" cy="288032"/>
          </a:xfrm>
        </p:grpSpPr>
        <p:cxnSp>
          <p:nvCxnSpPr>
            <p:cNvPr id="12" name="Straight Connector 11"/>
            <p:cNvCxnSpPr/>
            <p:nvPr/>
          </p:nvCxnSpPr>
          <p:spPr>
            <a:xfrm flipH="1">
              <a:off x="5724127" y="1484784"/>
              <a:ext cx="72009" cy="225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0535831"/>
                </p:ext>
              </p:extLst>
            </p:nvPr>
          </p:nvGraphicFramePr>
          <p:xfrm>
            <a:off x="5580112" y="1484784"/>
            <a:ext cx="406524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2" name="Equation" r:id="rId4" imgW="190500" imgH="127000" progId="Equation.3">
                    <p:embed/>
                  </p:oleObj>
                </mc:Choice>
                <mc:Fallback>
                  <p:oleObj name="Equation" r:id="rId4" imgW="190500" imgH="127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0112" y="1484784"/>
                          <a:ext cx="406524" cy="2880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1" name="Group 130"/>
          <p:cNvGrpSpPr/>
          <p:nvPr/>
        </p:nvGrpSpPr>
        <p:grpSpPr>
          <a:xfrm>
            <a:off x="7308304" y="1484784"/>
            <a:ext cx="406524" cy="288032"/>
            <a:chOff x="5580112" y="1484784"/>
            <a:chExt cx="406524" cy="288032"/>
          </a:xfrm>
        </p:grpSpPr>
        <p:cxnSp>
          <p:nvCxnSpPr>
            <p:cNvPr id="132" name="Straight Connector 131"/>
            <p:cNvCxnSpPr/>
            <p:nvPr/>
          </p:nvCxnSpPr>
          <p:spPr>
            <a:xfrm flipH="1">
              <a:off x="5724127" y="1484784"/>
              <a:ext cx="72009" cy="2253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aphicFrame>
          <p:nvGraphicFramePr>
            <p:cNvPr id="133" name="Object 1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41343228"/>
                </p:ext>
              </p:extLst>
            </p:nvPr>
          </p:nvGraphicFramePr>
          <p:xfrm>
            <a:off x="5580112" y="1484784"/>
            <a:ext cx="406524" cy="2880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3" name="Equation" r:id="rId6" imgW="190500" imgH="127000" progId="Equation.3">
                    <p:embed/>
                  </p:oleObj>
                </mc:Choice>
                <mc:Fallback>
                  <p:oleObj name="Equation" r:id="rId6" imgW="190500" imgH="1270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0112" y="1484784"/>
                          <a:ext cx="406524" cy="2880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4" name="Rectangle 133"/>
          <p:cNvSpPr/>
          <p:nvPr/>
        </p:nvSpPr>
        <p:spPr>
          <a:xfrm>
            <a:off x="7164288" y="3717032"/>
            <a:ext cx="1979712" cy="954107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ym typeface="Symbol"/>
              </a:rPr>
              <a:t>Heads-up; </a:t>
            </a:r>
            <a:r>
              <a:rPr lang="en-US" sz="1400" dirty="0" err="1" smtClean="0">
                <a:sym typeface="Symbol"/>
              </a:rPr>
              <a:t>Surprize</a:t>
            </a:r>
            <a:r>
              <a:rPr lang="en-US" sz="1400" dirty="0" smtClean="0">
                <a:sym typeface="Symbol"/>
              </a:rPr>
              <a:t>:</a:t>
            </a:r>
          </a:p>
          <a:p>
            <a:r>
              <a:rPr lang="en-US" sz="1400" dirty="0" err="1" smtClean="0">
                <a:sym typeface="Symbol"/>
              </a:rPr>
              <a:t>Sames</a:t>
            </a:r>
            <a:r>
              <a:rPr lang="en-US" sz="1400" dirty="0" smtClean="0">
                <a:sym typeface="Symbol"/>
              </a:rPr>
              <a:t> does not hold for CCA security. Term paper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389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100" grpId="0" animBg="1"/>
      <p:bldP spid="155" grpId="0"/>
      <p:bldP spid="156" grpId="0"/>
      <p:bldP spid="157" grpId="0"/>
      <p:bldP spid="158" grpId="0"/>
      <p:bldP spid="159" grpId="0"/>
      <p:bldP spid="160" grpId="0"/>
      <p:bldP spid="197" grpId="0"/>
      <p:bldP spid="198" grpId="0"/>
      <p:bldP spid="199" grpId="0"/>
      <p:bldP spid="200" grpId="0"/>
      <p:bldP spid="201" grpId="0"/>
      <p:bldP spid="202" grpId="0"/>
      <p:bldP spid="203" grpId="0"/>
      <p:bldP spid="205" grpId="0"/>
      <p:bldP spid="207" grpId="0"/>
      <p:bldP spid="222" grpId="0"/>
      <p:bldP spid="223" grpId="0"/>
      <p:bldP spid="224" grpId="0"/>
      <p:bldP spid="225" grpId="0"/>
      <p:bldP spid="7" grpId="0" animBg="1"/>
      <p:bldP spid="97" grpId="0"/>
      <p:bldP spid="98" grpId="0"/>
      <p:bldP spid="99" grpId="0" animBg="1"/>
      <p:bldP spid="103" grpId="0"/>
      <p:bldP spid="104" grpId="0" animBg="1"/>
      <p:bldP spid="106" grpId="0" animBg="1"/>
      <p:bldP spid="107" grpId="0"/>
      <p:bldP spid="112" grpId="0" animBg="1"/>
      <p:bldP spid="117" grpId="0" animBg="1"/>
      <p:bldP spid="119" grpId="0" animBg="1"/>
      <p:bldP spid="120" grpId="0" animBg="1"/>
      <p:bldP spid="121" grpId="0"/>
      <p:bldP spid="1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9001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CPA-secure Public-key Encryption Based on DDH </a:t>
            </a:r>
          </a:p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(El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Encryption Scheme)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Image result for laptop user smiley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5496" y="1052736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Invented by </a:t>
            </a:r>
            <a:r>
              <a:rPr lang="en-US" sz="1400" dirty="0" err="1" smtClean="0">
                <a:sym typeface="Symbol"/>
              </a:rPr>
              <a:t>Taher</a:t>
            </a:r>
            <a:r>
              <a:rPr lang="en-US" sz="1400" dirty="0" smtClean="0">
                <a:sym typeface="Symbol"/>
              </a:rPr>
              <a:t> El </a:t>
            </a:r>
            <a:r>
              <a:rPr lang="en-US" sz="1400" dirty="0" err="1" smtClean="0">
                <a:sym typeface="Symbol"/>
              </a:rPr>
              <a:t>Gamal</a:t>
            </a:r>
            <a:r>
              <a:rPr lang="en-US" sz="1400" dirty="0" smtClean="0">
                <a:sym typeface="Symbol"/>
              </a:rPr>
              <a:t> in 1985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467544" y="1465620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Based on the observation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DH key-exchange protocol can be “converted” into a public-key encryption algorithm</a:t>
            </a:r>
            <a:r>
              <a:rPr lang="en-US" sz="1400" dirty="0" smtClean="0">
                <a:sym typeface="Symbol"/>
              </a:rPr>
              <a:t> by incorporating an additional step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3861048"/>
            <a:ext cx="720080" cy="688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861048"/>
            <a:ext cx="648072" cy="64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4" name="Straight Arrow Connector 63"/>
          <p:cNvCxnSpPr/>
          <p:nvPr/>
        </p:nvCxnSpPr>
        <p:spPr>
          <a:xfrm flipH="1">
            <a:off x="1835696" y="3861048"/>
            <a:ext cx="5544616" cy="0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1979712" y="4509120"/>
            <a:ext cx="5472608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4725144"/>
            <a:ext cx="72008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5" name="Straight Arrow Connector 74"/>
          <p:cNvCxnSpPr/>
          <p:nvPr/>
        </p:nvCxnSpPr>
        <p:spPr>
          <a:xfrm flipH="1">
            <a:off x="4860032" y="4653136"/>
            <a:ext cx="432048" cy="36004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5084440" y="4797152"/>
            <a:ext cx="17918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Protocol transcript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755576" y="4849414"/>
            <a:ext cx="1368152" cy="307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k = (</a:t>
            </a:r>
            <a:r>
              <a:rPr lang="en-US" sz="1400" dirty="0" err="1" smtClean="0">
                <a:sym typeface="Symbol"/>
              </a:rPr>
              <a:t>h</a:t>
            </a:r>
            <a:r>
              <a:rPr lang="en-US" baseline="-25000" dirty="0" err="1" smtClean="0">
                <a:sym typeface="Symbol"/>
              </a:rPr>
              <a:t>R</a:t>
            </a:r>
            <a:r>
              <a:rPr lang="en-US" sz="1400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x</a:t>
            </a:r>
            <a:r>
              <a:rPr lang="en-US" sz="1400" dirty="0" smtClean="0">
                <a:sym typeface="Symbol"/>
              </a:rPr>
              <a:t> = 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xy</a:t>
            </a:r>
            <a:r>
              <a:rPr lang="en-US" baseline="30000" dirty="0" smtClean="0">
                <a:sym typeface="Symbol"/>
              </a:rPr>
              <a:t>  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1259632" y="4509119"/>
            <a:ext cx="0" cy="28803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8172400" y="4549944"/>
            <a:ext cx="0" cy="28803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691680" y="5497487"/>
            <a:ext cx="74168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Unable to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distinguish k =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g</a:t>
            </a:r>
            <a:r>
              <a:rPr lang="en-US" baseline="30000" dirty="0" err="1" smtClean="0">
                <a:solidFill>
                  <a:srgbClr val="FF0000"/>
                </a:solidFill>
                <a:sym typeface="Symbol"/>
              </a:rPr>
              <a:t>xy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from a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random element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g</a:t>
            </a:r>
            <a:r>
              <a:rPr lang="en-US" baseline="30000" dirty="0" err="1" smtClean="0">
                <a:solidFill>
                  <a:srgbClr val="0000FF"/>
                </a:solidFill>
                <a:sym typeface="Symbol"/>
              </a:rPr>
              <a:t>z</a:t>
            </a:r>
            <a:r>
              <a:rPr lang="en-US" sz="1400" dirty="0" smtClean="0">
                <a:sym typeface="Symbol"/>
              </a:rPr>
              <a:t> in G (if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DDH is hard in G</a:t>
            </a:r>
            <a:r>
              <a:rPr lang="en-US" sz="1400" dirty="0" smtClean="0">
                <a:sym typeface="Symbol"/>
              </a:rPr>
              <a:t>) 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4093096" y="3429000"/>
            <a:ext cx="2063080" cy="441342"/>
            <a:chOff x="107504" y="2843642"/>
            <a:chExt cx="2063080" cy="441342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107504" y="2905199"/>
              <a:ext cx="20078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h</a:t>
              </a:r>
              <a:r>
                <a:rPr lang="en-US" sz="1400" baseline="-25000" dirty="0" err="1" smtClean="0">
                  <a:sym typeface="Symbol"/>
                </a:rPr>
                <a:t>S</a:t>
              </a:r>
              <a:r>
                <a:rPr lang="en-US" sz="1400" dirty="0" smtClean="0">
                  <a:sym typeface="Symbol"/>
                </a:rPr>
                <a:t> =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x</a:t>
              </a:r>
              <a:r>
                <a:rPr lang="en-US" sz="1400" dirty="0" smtClean="0">
                  <a:sym typeface="Symbol"/>
                </a:rPr>
                <a:t>, where x   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96" name="Group 37"/>
            <p:cNvGrpSpPr/>
            <p:nvPr/>
          </p:nvGrpSpPr>
          <p:grpSpPr>
            <a:xfrm>
              <a:off x="1755304" y="2843642"/>
              <a:ext cx="415280" cy="441342"/>
              <a:chOff x="4851648" y="3625278"/>
              <a:chExt cx="415280" cy="441342"/>
            </a:xfrm>
          </p:grpSpPr>
          <p:pic>
            <p:nvPicPr>
              <p:cNvPr id="97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851648" y="3625278"/>
                <a:ext cx="192879" cy="360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8" name="Text Box 7"/>
              <p:cNvSpPr txBox="1">
                <a:spLocks noChangeArrowheads="1"/>
              </p:cNvSpPr>
              <p:nvPr/>
            </p:nvSpPr>
            <p:spPr bwMode="auto">
              <a:xfrm>
                <a:off x="4915272" y="3758843"/>
                <a:ext cx="351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5E1EFE"/>
                    </a:solidFill>
                    <a:sym typeface="Symbol"/>
                  </a:rPr>
                  <a:t>q</a:t>
                </a:r>
                <a:endParaRPr lang="en-US" sz="1400" baseline="-25000" dirty="0" smtClean="0">
                  <a:solidFill>
                    <a:srgbClr val="5E1EFE"/>
                  </a:solidFill>
                </a:endParaRPr>
              </a:p>
            </p:txBody>
          </p:sp>
        </p:grpSp>
      </p:grpSp>
      <p:grpSp>
        <p:nvGrpSpPr>
          <p:cNvPr id="99" name="Group 98"/>
          <p:cNvGrpSpPr/>
          <p:nvPr/>
        </p:nvGrpSpPr>
        <p:grpSpPr>
          <a:xfrm>
            <a:off x="3156992" y="4067778"/>
            <a:ext cx="2063080" cy="441342"/>
            <a:chOff x="107504" y="2843642"/>
            <a:chExt cx="2063080" cy="441342"/>
          </a:xfrm>
        </p:grpSpPr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107504" y="2905199"/>
              <a:ext cx="20078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h</a:t>
              </a:r>
              <a:r>
                <a:rPr lang="en-US" sz="1400" baseline="-25000" dirty="0" err="1" smtClean="0">
                  <a:sym typeface="Symbol"/>
                </a:rPr>
                <a:t>R</a:t>
              </a:r>
              <a:r>
                <a:rPr lang="en-US" sz="1400" dirty="0" smtClean="0">
                  <a:sym typeface="Symbol"/>
                </a:rPr>
                <a:t> =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, where y   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04" name="Group 37"/>
            <p:cNvGrpSpPr/>
            <p:nvPr/>
          </p:nvGrpSpPr>
          <p:grpSpPr>
            <a:xfrm>
              <a:off x="1755304" y="2843642"/>
              <a:ext cx="415280" cy="441342"/>
              <a:chOff x="4851648" y="3625278"/>
              <a:chExt cx="415280" cy="441342"/>
            </a:xfrm>
          </p:grpSpPr>
          <p:pic>
            <p:nvPicPr>
              <p:cNvPr id="109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851648" y="3625278"/>
                <a:ext cx="192879" cy="360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0" name="Text Box 7"/>
              <p:cNvSpPr txBox="1">
                <a:spLocks noChangeArrowheads="1"/>
              </p:cNvSpPr>
              <p:nvPr/>
            </p:nvSpPr>
            <p:spPr bwMode="auto">
              <a:xfrm>
                <a:off x="4915272" y="3758843"/>
                <a:ext cx="351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5E1EFE"/>
                    </a:solidFill>
                    <a:sym typeface="Symbol"/>
                  </a:rPr>
                  <a:t>q</a:t>
                </a:r>
                <a:endParaRPr lang="en-US" sz="1400" baseline="-25000" dirty="0" smtClean="0">
                  <a:solidFill>
                    <a:srgbClr val="5E1EFE"/>
                  </a:solidFill>
                </a:endParaRPr>
              </a:p>
            </p:txBody>
          </p:sp>
        </p:grpSp>
      </p:grp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7596336" y="4849414"/>
            <a:ext cx="1368152" cy="307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k = (</a:t>
            </a:r>
            <a:r>
              <a:rPr lang="en-US" sz="1400" dirty="0" err="1" smtClean="0">
                <a:sym typeface="Symbol"/>
              </a:rPr>
              <a:t>h</a:t>
            </a:r>
            <a:r>
              <a:rPr lang="en-US" baseline="-25000" dirty="0" err="1" smtClean="0">
                <a:sym typeface="Symbol"/>
              </a:rPr>
              <a:t>S</a:t>
            </a:r>
            <a:r>
              <a:rPr lang="en-US" sz="1400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y</a:t>
            </a:r>
            <a:r>
              <a:rPr lang="en-US" sz="1400" dirty="0" smtClean="0">
                <a:sym typeface="Symbol"/>
              </a:rPr>
              <a:t> = 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xy</a:t>
            </a:r>
            <a:r>
              <a:rPr lang="en-US" baseline="30000" dirty="0" smtClean="0">
                <a:sym typeface="Symbol"/>
              </a:rPr>
              <a:t>  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35496" y="2113111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Recall the DH key-exchange protocol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2339752" y="2545159"/>
            <a:ext cx="4752528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Public Info: Cyclic group of prime order q,  (G, </a:t>
            </a:r>
            <a:r>
              <a:rPr lang="en-US" sz="1400" dirty="0">
                <a:sym typeface="Symbol"/>
              </a:rPr>
              <a:t>.</a:t>
            </a:r>
            <a:r>
              <a:rPr lang="en-US" sz="1400" dirty="0" smtClean="0">
                <a:sym typeface="Symbol"/>
              </a:rPr>
              <a:t>, q, g)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827584" y="2905199"/>
            <a:ext cx="83164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(For concreteness, consider (      , * mod p) and the subgroup (G, * mod p), with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G = {x</a:t>
            </a:r>
            <a:r>
              <a:rPr lang="en-US" baseline="30000" dirty="0" smtClean="0">
                <a:solidFill>
                  <a:srgbClr val="0000FF"/>
                </a:solidFill>
                <a:sym typeface="Symbol"/>
              </a:rPr>
              <a:t>2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mod p}</a:t>
            </a:r>
            <a:r>
              <a:rPr lang="en-US" sz="1400" dirty="0" smtClean="0">
                <a:sym typeface="Symbol"/>
              </a:rPr>
              <a:t>)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115" name="Group 37"/>
          <p:cNvGrpSpPr/>
          <p:nvPr/>
        </p:nvGrpSpPr>
        <p:grpSpPr>
          <a:xfrm>
            <a:off x="3347864" y="2780928"/>
            <a:ext cx="423664" cy="513349"/>
            <a:chOff x="4499992" y="3553271"/>
            <a:chExt cx="423664" cy="513349"/>
          </a:xfrm>
        </p:grpSpPr>
        <p:pic>
          <p:nvPicPr>
            <p:cNvPr id="116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99992" y="3625278"/>
              <a:ext cx="192879" cy="360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7" name="Text Box 7"/>
            <p:cNvSpPr txBox="1">
              <a:spLocks noChangeArrowheads="1"/>
            </p:cNvSpPr>
            <p:nvPr/>
          </p:nvSpPr>
          <p:spPr bwMode="auto">
            <a:xfrm>
              <a:off x="4572000" y="375884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p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  <p:sp>
          <p:nvSpPr>
            <p:cNvPr id="118" name="Text Box 7"/>
            <p:cNvSpPr txBox="1">
              <a:spLocks noChangeArrowheads="1"/>
            </p:cNvSpPr>
            <p:nvPr/>
          </p:nvSpPr>
          <p:spPr bwMode="auto">
            <a:xfrm>
              <a:off x="4572000" y="3553271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*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</p:grp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107504" y="6001543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How to convert this protocol into a public-key encryption scheme ?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539552" y="6361583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The </a:t>
            </a:r>
            <a:r>
              <a:rPr lang="en-US" sz="1400" dirty="0" err="1" smtClean="0">
                <a:sym typeface="Symbol"/>
              </a:rPr>
              <a:t>encryptor</a:t>
            </a:r>
            <a:r>
              <a:rPr lang="en-US" sz="1400" dirty="0" smtClean="0">
                <a:sym typeface="Symbol"/>
              </a:rPr>
              <a:t> can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use the agreed upon key k to mask its message </a:t>
            </a:r>
            <a:r>
              <a:rPr lang="en-US" sz="1400" dirty="0" smtClean="0">
                <a:sym typeface="Symbol"/>
              </a:rPr>
              <a:t>!!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5364088" y="4077072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2" name="Rectangle 121"/>
          <p:cNvSpPr/>
          <p:nvPr/>
        </p:nvSpPr>
        <p:spPr>
          <a:xfrm>
            <a:off x="7596336" y="5157192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80392" y="4077072"/>
            <a:ext cx="675184" cy="307777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  G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5364088" y="4077072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[</a:t>
            </a:r>
            <a:r>
              <a:rPr lang="en-US" sz="1400" dirty="0" err="1" smtClean="0">
                <a:sym typeface="Symbol"/>
              </a:rPr>
              <a:t>k.m</a:t>
            </a:r>
            <a:r>
              <a:rPr lang="en-US" sz="1400" dirty="0" smtClean="0">
                <a:sym typeface="Symbol"/>
              </a:rPr>
              <a:t> mod p]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7596336" y="5209455"/>
            <a:ext cx="16561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[</a:t>
            </a:r>
            <a:r>
              <a:rPr lang="en-US" sz="1400" dirty="0" err="1" smtClean="0">
                <a:sym typeface="Symbol"/>
              </a:rPr>
              <a:t>k.m</a:t>
            </a:r>
            <a:r>
              <a:rPr lang="en-US" sz="1400" dirty="0" smtClean="0">
                <a:sym typeface="Symbol"/>
              </a:rPr>
              <a:t>. k</a:t>
            </a:r>
            <a:r>
              <a:rPr lang="en-US" baseline="30000" dirty="0" smtClean="0">
                <a:sym typeface="Symbol"/>
              </a:rPr>
              <a:t>-1</a:t>
            </a:r>
            <a:r>
              <a:rPr lang="en-US" sz="1400" dirty="0" smtClean="0">
                <a:sym typeface="Symbol"/>
              </a:rPr>
              <a:t> mod p]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35496" y="5877272"/>
            <a:ext cx="9108504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5686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1" grpId="0"/>
      <p:bldP spid="93" grpId="0"/>
      <p:bldP spid="111" grpId="0"/>
      <p:bldP spid="112" grpId="0"/>
      <p:bldP spid="113" grpId="0" animBg="1"/>
      <p:bldP spid="114" grpId="0"/>
      <p:bldP spid="119" grpId="0"/>
      <p:bldP spid="120" grpId="0"/>
      <p:bldP spid="121" grpId="0" animBg="1"/>
      <p:bldP spid="122" grpId="0" animBg="1"/>
      <p:bldP spid="123" grpId="0" animBg="1"/>
      <p:bldP spid="124" grpId="0"/>
      <p:bldP spid="1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Public-key Encryption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Image result for laptop user smiley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2564904"/>
            <a:ext cx="720080" cy="688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2420888"/>
            <a:ext cx="648072" cy="64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4" name="Straight Arrow Connector 63"/>
          <p:cNvCxnSpPr/>
          <p:nvPr/>
        </p:nvCxnSpPr>
        <p:spPr>
          <a:xfrm flipH="1">
            <a:off x="1547664" y="2564904"/>
            <a:ext cx="5544616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1619672" y="2924944"/>
            <a:ext cx="5472608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3429000"/>
            <a:ext cx="72008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93"/>
          <p:cNvGrpSpPr/>
          <p:nvPr/>
        </p:nvGrpSpPr>
        <p:grpSpPr>
          <a:xfrm>
            <a:off x="3733056" y="2132856"/>
            <a:ext cx="2063080" cy="441342"/>
            <a:chOff x="107504" y="2843642"/>
            <a:chExt cx="2063080" cy="441342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107504" y="2905199"/>
              <a:ext cx="20078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 smtClean="0">
                  <a:sym typeface="Symbol"/>
                </a:rPr>
                <a:t>h</a:t>
              </a:r>
              <a:r>
                <a:rPr lang="en-US" sz="1400" baseline="-25000" dirty="0" err="1" smtClean="0">
                  <a:sym typeface="Symbol"/>
                </a:rPr>
                <a:t>S</a:t>
              </a:r>
              <a:r>
                <a:rPr lang="en-US" sz="1400" dirty="0" smtClean="0">
                  <a:sym typeface="Symbol"/>
                </a:rPr>
                <a:t> =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baseline="30000" dirty="0" err="1" smtClean="0">
                  <a:sym typeface="Symbol"/>
                </a:rPr>
                <a:t>x</a:t>
              </a:r>
              <a:r>
                <a:rPr lang="en-US" sz="1400" dirty="0" smtClean="0">
                  <a:sym typeface="Symbol"/>
                </a:rPr>
                <a:t>, where x   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9" name="Group 37"/>
            <p:cNvGrpSpPr/>
            <p:nvPr/>
          </p:nvGrpSpPr>
          <p:grpSpPr>
            <a:xfrm>
              <a:off x="1755304" y="2843642"/>
              <a:ext cx="415280" cy="441342"/>
              <a:chOff x="4851648" y="3625278"/>
              <a:chExt cx="415280" cy="441342"/>
            </a:xfrm>
          </p:grpSpPr>
          <p:pic>
            <p:nvPicPr>
              <p:cNvPr id="97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851648" y="3625278"/>
                <a:ext cx="192879" cy="360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8" name="Text Box 7"/>
              <p:cNvSpPr txBox="1">
                <a:spLocks noChangeArrowheads="1"/>
              </p:cNvSpPr>
              <p:nvPr/>
            </p:nvSpPr>
            <p:spPr bwMode="auto">
              <a:xfrm>
                <a:off x="4915272" y="3758843"/>
                <a:ext cx="351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5E1EFE"/>
                    </a:solidFill>
                    <a:sym typeface="Symbol"/>
                  </a:rPr>
                  <a:t>q</a:t>
                </a:r>
                <a:endParaRPr lang="en-US" sz="1400" baseline="-25000" dirty="0" smtClean="0">
                  <a:solidFill>
                    <a:srgbClr val="5E1EFE"/>
                  </a:solidFill>
                </a:endParaRPr>
              </a:p>
            </p:txBody>
          </p:sp>
        </p:grpSp>
      </p:grp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7425208" y="3284984"/>
            <a:ext cx="1971328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 = c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 / (c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x</a:t>
            </a:r>
            <a:r>
              <a:rPr lang="en-US" sz="1400" dirty="0" smtClean="0">
                <a:sym typeface="Symbol"/>
              </a:rPr>
              <a:t> </a:t>
            </a:r>
          </a:p>
          <a:p>
            <a:pPr marL="285750" indent="-285750">
              <a:spcBef>
                <a:spcPct val="50000"/>
              </a:spcBef>
            </a:pPr>
            <a:r>
              <a:rPr lang="en-US" sz="1400" dirty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   = c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 . [(c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x</a:t>
            </a:r>
            <a:r>
              <a:rPr lang="en-US" sz="1400" dirty="0" smtClean="0">
                <a:sym typeface="Symbol"/>
              </a:rPr>
              <a:t>]</a:t>
            </a:r>
            <a:r>
              <a:rPr lang="en-US" baseline="30000" dirty="0" smtClean="0">
                <a:sym typeface="Symbol"/>
              </a:rPr>
              <a:t>-1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107504" y="5013176"/>
            <a:ext cx="9036496" cy="307777"/>
          </a:xfrm>
          <a:prstGeom prst="rect">
            <a:avLst/>
          </a:prstGeom>
          <a:noFill/>
          <a:ln w="12700" cmpd="sng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sym typeface="Symbol"/>
              </a:rPr>
              <a:t>Theorem: If</a:t>
            </a:r>
            <a:r>
              <a:rPr lang="en-US" sz="1400" dirty="0" smtClean="0">
                <a:sym typeface="Symbol"/>
              </a:rPr>
              <a:t>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DDH problem is hard relative to (G, o)</a:t>
            </a:r>
            <a:r>
              <a:rPr lang="en-US" sz="1400" dirty="0" smtClean="0">
                <a:sym typeface="Symbol"/>
              </a:rPr>
              <a:t>, then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El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Gamal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encryption scheme is CPA-secure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95536" y="5406896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Adversary will be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unable to distinguish the mask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g</a:t>
            </a:r>
            <a:r>
              <a:rPr lang="en-US" baseline="30000" dirty="0" err="1" smtClean="0">
                <a:solidFill>
                  <a:srgbClr val="0000FF"/>
                </a:solidFill>
                <a:sym typeface="Symbol"/>
              </a:rPr>
              <a:t>xy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 from a random group element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g</a:t>
            </a:r>
            <a:r>
              <a:rPr lang="en-US" sz="1400" baseline="30000" dirty="0" err="1" smtClean="0">
                <a:solidFill>
                  <a:srgbClr val="0000FF"/>
                </a:solidFill>
                <a:sym typeface="Symbol"/>
              </a:rPr>
              <a:t>z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, given h=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g</a:t>
            </a:r>
            <a:r>
              <a:rPr lang="en-US" sz="1400" baseline="30000" dirty="0" err="1" smtClean="0">
                <a:solidFill>
                  <a:srgbClr val="0000FF"/>
                </a:solidFill>
                <a:sym typeface="Symbol"/>
              </a:rPr>
              <a:t>x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, c</a:t>
            </a:r>
            <a:r>
              <a:rPr lang="en-US" sz="1400" baseline="-25000" dirty="0" smtClean="0">
                <a:solidFill>
                  <a:srgbClr val="0000FF"/>
                </a:solidFill>
                <a:sym typeface="Symbol"/>
              </a:rPr>
              <a:t>1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=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g</a:t>
            </a:r>
            <a:r>
              <a:rPr lang="en-US" sz="1400" baseline="30000" dirty="0" err="1" smtClean="0">
                <a:solidFill>
                  <a:srgbClr val="0000FF"/>
                </a:solidFill>
                <a:sym typeface="Symbol"/>
              </a:rPr>
              <a:t>y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. Otherwise, we can use him to break DDH assumption.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80392" y="2564904"/>
            <a:ext cx="675184" cy="307777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  G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8180784" y="2492896"/>
            <a:ext cx="1647800" cy="389079"/>
            <a:chOff x="4436368" y="4931874"/>
            <a:chExt cx="1647800" cy="389079"/>
          </a:xfrm>
        </p:grpSpPr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4436368" y="4993431"/>
              <a:ext cx="16478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x   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52" name="Group 37"/>
            <p:cNvGrpSpPr/>
            <p:nvPr/>
          </p:nvGrpSpPr>
          <p:grpSpPr>
            <a:xfrm>
              <a:off x="4940424" y="4931874"/>
              <a:ext cx="423664" cy="389079"/>
              <a:chOff x="4499992" y="3625278"/>
              <a:chExt cx="423664" cy="389079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499992" y="3625278"/>
                <a:ext cx="192879" cy="360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4" name="Text Box 7"/>
              <p:cNvSpPr txBox="1">
                <a:spLocks noChangeArrowheads="1"/>
              </p:cNvSpPr>
              <p:nvPr/>
            </p:nvSpPr>
            <p:spPr bwMode="auto">
              <a:xfrm>
                <a:off x="4572000" y="3706580"/>
                <a:ext cx="351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5E1EFE"/>
                    </a:solidFill>
                    <a:sym typeface="Symbol"/>
                  </a:rPr>
                  <a:t>q</a:t>
                </a:r>
                <a:endParaRPr lang="en-US" sz="1400" baseline="-25000" dirty="0" smtClean="0">
                  <a:solidFill>
                    <a:srgbClr val="5E1EFE"/>
                  </a:solidFill>
                </a:endParaRPr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7884368" y="1880248"/>
            <a:ext cx="1512168" cy="612648"/>
            <a:chOff x="5868144" y="2060848"/>
            <a:chExt cx="1512168" cy="612648"/>
          </a:xfrm>
        </p:grpSpPr>
        <p:sp>
          <p:nvSpPr>
            <p:cNvPr id="61" name="Cloud Callout 60"/>
            <p:cNvSpPr/>
            <p:nvPr/>
          </p:nvSpPr>
          <p:spPr>
            <a:xfrm>
              <a:off x="5868144" y="2060848"/>
              <a:ext cx="1512168" cy="61264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6020544" y="2213248"/>
              <a:ext cx="12877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Secret key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652120" y="908720"/>
            <a:ext cx="3087960" cy="1224136"/>
            <a:chOff x="5868144" y="1521368"/>
            <a:chExt cx="3087960" cy="1224136"/>
          </a:xfrm>
        </p:grpSpPr>
        <p:sp>
          <p:nvSpPr>
            <p:cNvPr id="66" name="Cloud Callout 65"/>
            <p:cNvSpPr/>
            <p:nvPr/>
          </p:nvSpPr>
          <p:spPr>
            <a:xfrm>
              <a:off x="5868144" y="1521368"/>
              <a:ext cx="3087960" cy="122413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6084168" y="1809400"/>
              <a:ext cx="2799928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Imagine this like sending the 1</a:t>
              </a:r>
              <a:r>
                <a:rPr lang="en-US" sz="1400" baseline="30000" dirty="0" smtClean="0">
                  <a:sym typeface="Symbol"/>
                </a:rPr>
                <a:t>st</a:t>
              </a:r>
              <a:r>
                <a:rPr lang="en-US" sz="1400" dirty="0" smtClean="0">
                  <a:sym typeface="Symbol"/>
                </a:rPr>
                <a:t> message in DH key-exchange protocol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72008" y="3068960"/>
            <a:ext cx="8995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y  G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pic>
        <p:nvPicPr>
          <p:cNvPr id="7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4016" y="3376737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445024" y="2617167"/>
            <a:ext cx="8389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sz="1400" dirty="0" smtClean="0">
                <a:sym typeface="Symbol"/>
              </a:rPr>
              <a:t> = 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y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4597152" y="2617167"/>
            <a:ext cx="1198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 = m . 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sz="1400" baseline="30000" dirty="0" err="1" smtClean="0">
                <a:sym typeface="Symbol"/>
              </a:rPr>
              <a:t>xy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83" name="Right Arrow 82"/>
          <p:cNvSpPr/>
          <p:nvPr/>
        </p:nvSpPr>
        <p:spPr>
          <a:xfrm rot="3203985">
            <a:off x="5086043" y="3072711"/>
            <a:ext cx="456562" cy="143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5012432" y="3356992"/>
            <a:ext cx="200784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Message masked with the common key, as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h</a:t>
            </a:r>
            <a:r>
              <a:rPr lang="en-US" baseline="30000" dirty="0" err="1" smtClean="0">
                <a:solidFill>
                  <a:srgbClr val="0000FF"/>
                </a:solidFill>
                <a:sym typeface="Symbol"/>
              </a:rPr>
              <a:t>y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=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g</a:t>
            </a:r>
            <a:r>
              <a:rPr lang="en-US" baseline="30000" dirty="0" err="1" smtClean="0">
                <a:solidFill>
                  <a:srgbClr val="0000FF"/>
                </a:solidFill>
                <a:sym typeface="Symbol"/>
              </a:rPr>
              <a:t>xy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7" name="Right Arrow 86"/>
          <p:cNvSpPr/>
          <p:nvPr/>
        </p:nvSpPr>
        <p:spPr>
          <a:xfrm rot="7703693">
            <a:off x="3153427" y="3031755"/>
            <a:ext cx="492292" cy="74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1628056" y="3410416"/>
            <a:ext cx="2007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Contribution  for common key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491880" y="4221088"/>
            <a:ext cx="1368152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G, o, q, g, h=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x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99" name="Straight Arrow Connector 98"/>
          <p:cNvCxnSpPr/>
          <p:nvPr/>
        </p:nvCxnSpPr>
        <p:spPr>
          <a:xfrm flipV="1">
            <a:off x="4499992" y="2996952"/>
            <a:ext cx="144016" cy="5760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395536" y="6002124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If an random element 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sz="1400" baseline="30000" dirty="0" err="1" smtClean="0">
                <a:sym typeface="Symbol"/>
              </a:rPr>
              <a:t>z</a:t>
            </a:r>
            <a:r>
              <a:rPr lang="en-US" sz="1400" dirty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was used for masking,  then the encryption perfectly hides m (it is an OTP in fact). So even an unbounded powerful adversary will have no clue about the message</a:t>
            </a: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1907704" y="816967"/>
            <a:ext cx="5328592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Public Info: Cyclic group of prime order q,  (G, o, q, g,           )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35496" y="4653136"/>
            <a:ext cx="9108504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8252792" y="2905199"/>
            <a:ext cx="7116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h = </a:t>
            </a:r>
            <a:r>
              <a:rPr lang="en-US" sz="1400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x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987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7547E-6 1.60111E-6 L -0.20535 -0.3028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68" y="-15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19" grpId="0" animBg="1"/>
      <p:bldP spid="120" grpId="0"/>
      <p:bldP spid="123" grpId="0" animBg="1"/>
      <p:bldP spid="69" grpId="0"/>
      <p:bldP spid="73" grpId="0"/>
      <p:bldP spid="78" grpId="0"/>
      <p:bldP spid="83" grpId="0" animBg="1"/>
      <p:bldP spid="83" grpId="1" animBg="1"/>
      <p:bldP spid="84" grpId="0"/>
      <p:bldP spid="84" grpId="1"/>
      <p:bldP spid="87" grpId="0" animBg="1"/>
      <p:bldP spid="87" grpId="1" animBg="1"/>
      <p:bldP spid="89" grpId="0"/>
      <p:bldP spid="94" grpId="0" animBg="1"/>
      <p:bldP spid="100" grpId="0"/>
      <p:bldP spid="63" grpId="0"/>
      <p:bldP spid="6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92696"/>
            <a:ext cx="9144000" cy="1296144"/>
          </a:xfrm>
          <a:prstGeom prst="rect">
            <a:avLst/>
          </a:prstGeom>
          <a:solidFill>
            <a:srgbClr val="CCFFCC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24544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Security Proof of El </a:t>
            </a:r>
            <a:r>
              <a:rPr lang="en-US" sz="33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4" name="AutoShape 2" descr="data:image/jpeg;base64,/9j/4AAQSkZJRgABAQAAAQABAAD/2wCEAAkGBxQTEhQUExQWFhUXFxwYGBUYGBgcGhkcGBkYFxoaGRgZHCggGBwlHhwYITIiJSkrLi4uHR8zODMsNygtLisBCgoKDg0OGxAQGy8lICQsLCw0NC0tLCwsLCwsLCwsLCwvLCwsLCwsLCwsLCwsLCwsLCwsLCwsLCwsLCw0LCwsLP/AABEIALkBCAMBIgACEQEDEQH/xAAcAAEAAQUBAQAAAAAAAAAAAAAABgIDBAUHAQj/xABDEAABAwIDBAcFBgQGAAcAAAABAAIDBBEFEiEGMUFRBxMiYXGBkTJSobHBFCNCktHwQ2Jy4TNTY6Ky0hYXJXOC0/H/xAAaAQACAwEBAAAAAAAAAAAAAAAAAwECBAUG/8QAMREAAgIBAgQDCAEEAwAAAAAAAAECAxEEIQUSMUFRkdETIjJhcYGhwbEGQvDxFBXh/9oADAMBAAIRAxEAPwDuKIiACIiACIiACIiACLEq69rNPad7o+vJYEj3yHt9lvug8O88VzNZxWjTbN5l4L9+A2FMpbvZGfNiLG6XueTdVjur3n2Whve43PoN3qrbIwNwVS83qOPaqz4Gor5dfNjlXBdihz5Dvk9BZedUfff+Yq4i5s9XfN5lNv7l/oWnU4O8uPmV6Yj77/zO/VXES1dYt+Z+ZOWW7SDdIfPX5qptdK3eGu+BVSLRXxLVVv3bH99/5Iwn1SL0WKsPtXYe/wDULOa4EXBuOYWnkja5YdnRHsEj5enFdrS/1DLpdHPzXp/oq6Iy+HZklRauixgHsyDK7n+E/otovS0aiu+PNW8ozThKDxJBEROKBERABERABERABERABERABERABERABERABaqtxDN2Yje+944a2sO/vVjEKzrT1bCcoPaPA9w7vmq4IsosvMcV4zyt00P6v09fI1V1KK5pdfAopqYN7zzVOJ1jYYnyv9mNpcbb7NF9FkrWbSUBnpZ4gdZIntHiWkD4ry8cSmufo3uNzl7kPk6TQfZg/M/6BqxJOkqX8McY8cx+oXNYpnud1bWSOkGhjYxznAjTcAt1R7IYjLupXMB4yuaz4E3HovSy4dpq/iwvq/VmjnpS6EqPSTP7sfof1Wx2d6RzLUx080bQZTla9pOjrXAcDwNt91oKPoqq3f4s8MY4hrXPPzaFJ8A6MKenljmdLLLJGczc2VrAbb8rRf1Ky2/9fGLWU3jtnr236dfmLnOLW0SdojQi4IoKL7abWii6tobnkkuQCbAAaEm2vFShR7anY+CuyGUva5gIa9hAIB3ixBBHkn6Z1Kxe1+H/ADBK6kLk6R5j+GP8p/7Kg9Ikt9YoyO64/VUYj0VStJ6mqDhwEkZv+Zht8FGq3YvEI9eqbJ/7bh8nWXerp0NnwuP32/nBpVsevIS6LpBYSBJFlBNi4OvYHS9iF0HDcWMZa13aj3A8Wjn3hfOkFHUSTspzDIx5cA4OY4ZRfUnu713uJnZF+W/6qupzoZxnS8N5zvlNbEJxuTTWxNIpA4BzTcHUFVKIYbiBgfYkmJ28e6eY7ualzXXFxqCvR6LWQ1VfMuvdeBzrqXXLDPURFsEhERABERABERABERABEVptQ0313G3pogCsO8lUoV0hbRshgdlfYgE3BsQbaWPBW6ba5xhjeTvY0mw3EtuVDZOCaVEzWNJcQAodh21XX9fALlzCO2NOy4aA8Sbhw4aWUD2021c4iOImR7tGsbclx4WA1KkvR1srJTQOdKCZpXCSTkLCzWDuA9Tdc/ids4UNV55ntss/X8DqIrnzLoiX0MOULJVpsltDoeSrzheAkpJ+91NMm28lSEIiqVLfUi9wACd5tv8AFXLIilgERFABFbkmA3qpj7hTgMPqVIiKAPHMBWsqowDototdXR2N+aZW9xtL941ssSqa5UVEtt6xxKtCTwbcF+YAiy2eyuJ2P2d53axnmOLfLh3eC1F1i1L3MLXt9phBHl+7ea2aDUvTXKXbv9BN1ashg6QixsOrGzRtkbucL25HcQe8G4WSvcpprKOKERFIBERABERABERABRHEA8R/d9rkTx7/ABKlyhmIVJjaRqcpIB8DZUl2LROU7YYXVSuvMzq4Gm7nF3tDi1oHErKxDHmxx3BAaBp4W0C123FdNUHqo8zr6EgEgDiSd3P0Xm0DGMp7mNjrM7LiN+lgb+SsQb7ovhJdLWTWDn9iJpaAQ0auduvqdL8l1HAsVDpTGCD2brj2IY4+KSOONjpHOYOw0XPZbvA8rKPUO2lTTVvXyxvYwjIWOa4aX3i/G6rlZwSfTlVSNeNRrwPJRp07WyOjDgXNsdOR42UBxHpVYYz1chJy3sLkrnVDt1UsmlmYWXeAPvGk9kEkAajmbrncQ4dHVQzFYn49PMbVd7N4fQ+kYqkW1/f71VFRiDWgkkBo3uJAA7ySdF88VXSjXOBAka082saPncqMYnjs9QbzSvf/AFOJHkNy41X9O2t+/JJfLL9Bj1EM7Jn0RinSRQQ3zVDXkcIgX+V26fFRur6bYB/h08j+8uDfhquICFxGY9kczpfw5q2QOZXUr4BpIfEnL6v0wJd0n0O1QdOTL9ukcBzbKHfAtCkOEdLmHzWD3uhJ4SN0/M24XzpZveqVNnAtHPpFr6N/vJCtkfWb66OZofFI2Rh3OY4OB8wVcw+r1ylfKeH4pNTuzQyPjd/KSPUbj5qcYF0qVEbgahjZW7iW9l//AFPoFytRwC2KfsmpLyfobIamDjyzPoN1QFdzLj9f0uwBgdDE97zwfZrR4kXJ8lBNoukWtqszXy9Ww/w4btHm6+Y+qy0cB1VnxLlXz9P9C7LK49Hk7ntBt7RUpLZJ2l7d8bO24HkQ3d5lQDGOmZpP3NNp70jreeVo+ZXI2scRm9lvM8fDmrLg3hc/Bd7T8A0tSzNOT+e34X/oh3y/t2J/U9KtQ7+HB+R//wBiu0PSeQfvYdP5HfR36rnWYch8f1XmnfdbHw3StY5F9solai1f3HdcK2+opQLyiJ3KQZfjuUhdUse3MxzXA8WkH5L5pabaquOdzfZJHgSPksFnAq28wk1+fQdHWSXVH0SzpFp8MjMc7XvcXZmNjAvY+0SSQBr810nCMSjqYI54jeORoc02sbHmOBG5fGLmPkJNnOIuSdTYDnyX2BsZhn2agpYb3LIWAnX2iAXaEAgXJ3i669Ffsq415zhGayXNJyN0iImlAiIgAiIgAiIgAoxiLPvZAB2dPUjVSZ7rAk7hqtIdxcd7iSqTeC0VkgW0Tw1rgeS5LtFjwdDHGNS2R3PVocHAeHCy6dt6/sv8PouGOgfJKWMBc4vIDQOJNlZEHSdl6kVM09W4a3EbNDyzPPjq1SLq85DbZr8C2/wUk6MNgG09CWVQzPldnLb+xoBYEbipdheAxUrnFty14sc2uXuBtuIXK1Ghnbfz8238GiNyUOXBbwTAaOki7EcTcwu92Vt3G2pK4nt5gVDUV0gph1VmAuyewXEuF8vC9uC6ftTOxkbg14y247x+9FybB25pZpd4e4Na7XtBt7kd1zbyK16mx1UtrZroUqjzTwzneJULoZHRu3tNtN3j4KzAbEG17a93mpP0g0uWZj+D4xrzLSQfoovG290+iz2kIz8Rc44bRXLKXEkm/wC+C8yhU8dVUE4pg9K8LV5deKSTxzV4CrgHzVsqrAuPjIDSdzhceFy35gryE63Iv3LLxGGzKfvjv/vefqsJqF1AuySF2rv34Ki68BRSRgWXtu75rxhVR/fr8lBJQQr1DTdZIxnvOAVpzfVb3YmkMlS3TRgLvoPml2zUIOXgi0VmSRNfsbGsLGNDRa1gO74rr/RRignwynAcC6FvUvAdmIMfZGbsjKSADbWwI1O88yqKQtF1PehrA309JLI5zSKiUyta29mtsGi9x7RtquZwyxycsmrVRSw0T9ERdYxhERABERABERAGDiz7NA951vTX6LW1b+zZe7Ty5XROsbWeCeAvktf4rR1mKC2/VLfxDEtiE9INUA1/f/8Aii3R21jGGdwGdzyQeQB4ed9ys9IWLh7urabucbfRax1f1UbI2mw3abyr4KHe8B2nB0BBFtT4b/BZ2NbTsbGdQFxLBMRqALtjsPeebX8tT8FtJqR8/wDjvLm+4wkA/wBR3nwFllt1dVfV+Q2NMn2MOeqdWSulkv1AJDGagSEXuTbez57uaz423sAOXgP0VwQ6gDQDcLWAAvZZ2HUfPVcHU6qVj5n07I3V1qCwupo9ucIM1JmaLuiOa3HL+L9fJcn3L6O+zdnX0XHNuNlzTyGSMfcu/wBh4g9y2cI1kWvYy+3oI1VOPfRF145eFeXXeyYivL+9fC69DV7r3o1p3KQyVNboR+v0XtLSOke2MDtOcB4X/d1fBbGNO1Id3Jv6uUy2HwIt+9kb23aAH8IO+/eVn1V0aa3N9S1cXOWEWtscJb9mY+Mf4QDT3t9m/qAoIF3arowWEEAgggjuOllyDaTBXU8hsCYyeyeXcVg4bq1ZHkk9x19eHzI1IXuVUhVtHJdZeBnAZ5+vgq8t/wBdUfHobkeFwT8FXE5jRcjM7gOHnz8FOCOZHkkFmgnQn2R3c10ro+wjqo8zh236nmBwH1UZwHBnveJpx3taRx4E8h3LpmBxaarh8W1a5PZw+5t0tLzlleLtswronR6f/Tqf+k/83LnO0klma/uy6N0eNthtJfjEHfmJd9Uvgq+Jl9b2RIkRF3jAEREAEREAEREAauslLMzZGF8R/Fa9r3NnAai3NRXGcIpJASyZ0W/S2Zv6hT5azEsAp579bE0k7yLtd+ZpB+Kq4k5PmzHtmWxzlzq2J5/htDZC5x4DKBc35BdC2q2Hp6CCmdEM0heRJM+5e8luYdzGix0Fl0HCNhKCmkEsVM0SA3D3ufI5p5tMjnZfKywulKnzUWbiyRpHndh+BStSs0yXyL0v30cqC3OG02YX1WnAUqwaOzV5K6eInahDmMd1IAVscNjYTYuAPJUVEZJ7IuVq4Ng55pc8s5haDoGavcPHc1IThNPnlgpN8nYnMWFtcNCFrsW2VEjSNCCLEHULS4rs9WUtnU9RLIwbwcpcB4WF/JWYMerWtvnY8cbgg/VTVorprnommvJr7CHau780QjaPormaS6mAd/pk/wDEk/NQatwOpiJEsErT3sdb1GhXdDtRVb30+Yc2kH4XuqRtsAbSQvHcWu+Vl2Kddrqliyvm/kVKiqW6eDgrBLuDXeGUrNotnKqY9mF/i4ZR8V3an2uozq5uTy/sthHtLh+8vHn/AGU2cZvS2pf8/oX/AMaC7+RzHZzo9cwh7xmeO7sg93PzXRcK2ayjUHv33Wxbtrh7d0rfRVf+PKH/ADh6LjajU6u95lF+Q+GIL3UUTYKSNAfRRrGdjXPv2bg8CNFv5ukehG55d4AlYn/mdTk2bHK48g0/oqUw1kXzQg/IJWJrc5jiHRfNc9Xp3G5Hqta/owrx+Bh784+tl0/EOkVzgRHSPvzeQ0fFRSr2nr6kOyvZCwGxDbk6Lv6a3iUlvFL6iXGkjTOjqdus0kMY4nNmPoNFnUcOH0ZBBNRLwNrgH+Vo089VqZQ97pTLI9+QDffVxOgsN/8AddJ6OthxFGypqWds6sYfwg8SOfyTtZbKmrmvn17R2z+/qRUoyl7q8zTwRVcrg58JhjO64N3Dy3KaYfTWYO5baqqmg2HoqZ5W5b6bl5q3Uu3GI4R064KJA9uKnKx3cCu17O0ZhpKaI744Y2HxYxrfouH4zF9praan/wAyZrSDpdoN3f7QV38Bep4TW40Zfc5utknZhHqIi6hjCK0+doc1hPacCQO5trn4j1V1ABF4CvUAEREAEREAFrdpaHrqWeO1y6N2UDfmAu34gLZIoaysEp4Pn+gGYg8D9VLKcWGixcUwsQVc0drDNmZbk7tDduA1Hkr8Tl4jVLlscH2PQUyWE/EzKKcB1yttFUg8VGyNVsoH6LJOPcq9zexVJ53C1OM4Lna+SADNrdnveF9xVbJiFlQ1CiqydE+et4f4YqdSkiO0EsbowHXY/UFrgQdOV+9Y84YJIxmGrg0HxupoHB28NJO9rgC0+u496tVuGUM2VklOxrswsQ0Nc0jXsubqN3Bep0XEIaiOOkl2/f0MNkXF7ojlRStLeBUcfh7OvjHZ7TuW/fzXUKjZqkO7Oz+mV9vQkrVzbG0BkjN5S4PuD1snInnZdHKXcW5cz6ETrcNZYgNaPABR+ip4zUxNcG6l2hG+zHFdYqtk6TW7pfASu/W61kWyuHfaIrRG4DibySG9hxu4+inKWxXKbzgi1bSMDTYAeAt9FqMFcz7Q67how/MLqtVgNAAbwg9xc+3pmVnCWUbZH5KeJmVoGjG8zxtqjKSwH2OWYxM0kiMF7jua0Fx9GglZeHbHVxp22gbHmu4vkkaB2t2gJdutwXRsWxsRg9W1rT3NAPrZYmG1L6mCPXKwAhx8HHQd5VLdRCqvnm8JAouTNBsnsFSMAlfmmkY/M95uIy5vs5GDeBu7V1vMdxgeyNPoqMfxlkLMkegAtooSKt0j73Nl5Sydmss9rZ07fT18TdVBQXzN02puserxDKFiST5QtNi9dlY5xNrBMro5pDXZhZZvui6kNTir5jqymiOv+pKcrdP6RIe7Tmu2qEdEOBmmoGveCJKk9e4HeA4DID/8MvmTxU3Xr6a1XBRXY5M5c0mwiImFCK4lVuFeNNGRAX55iSfp6LJxXamOJpOl/H6LEZOH181xozKzXdcC5/5fArLx/EYIGlxDAbby0aJefeZZ9DN2Zqny07JHixeXOAtYhpcctxzstotXsxO59LC917ubm1BBsSS3Q7tLLaJhUIiIAIiIAIiIAhvSHh3ZZUtGrOy/fq1x0Pkfn4KLMdxXV6mBr2OY8Xa4FpHMEWK5NXUrqaZ0D9w1a73mncfp4hed4xpWmro/c6WjtyuR9UZMQWWxYEb1kxSaLgPc2mVmXhlVrOvC5VwQ2Z9PVLYNma4WcAbbjxCjD3FpuFkU+IA6X1UOG+Y9V5kNKXU31RG+14+2OW4/FainkeJ484c2194O/KVkxVpbxPisyLE777HxXRp4vfWsTSkvJ+n4M0tL3iU11UAN60uF1wNVa+uQn5Lfyvhd7TAb9/6KzT0dKx2ZsQa4jU6/qti45Vj4H+PUT7CfgY+I1wAJWmwOrL5ZQwFxyjdfiSpK+WBv8NpPfqsSfHGtBy5R4ABVlxvKxXW8/N+nqWWmkyzJgubWd+Ue63f68FiYxjbIY+rjAa1ugA4f371psU2iJvYqEVlc+peWsJy3s5/DwBSFC/Vy573svskMajV03ZnVGImeQ21A3ngO7vWbCcrdN6xqSmbG3KP2Umlsmy5X7sehOFFc0iqaX1VvZfBjiVcyA3MMf3kxtplBAy35uPZ52zHgtVVVL3ubHEC6R7g1rRvJOgA/fiu8dH2ygw+mDHWdO+zpnjcXe62/4W7h68V1NDpt+dmS+3OxJ2tsLDcF6iLrmUIi8c4AEk2A1JQBzPDa1gqqphcWn7RLY2/1HfVSOLDKXN1krjM8atz3LQeYaBb1XPmgBpe72iS7NxJcSdT33U32MoxKwvecw3Butu8pEHlsbPoSXB6oPZpvaSLWtYXOXytp5LPVqGna32QB4K4U8UeoqQ7WyIAqREQAREQAWk2qwEVUVhYSN1Y48/dP8p/vwW7RVnCM4uMujLRk4vKOMRyljjHIC17TZzTvB/fHcVmtfyU42s2YZVNzNs2do7L/AHv5X23jv4X07+aulfC8xStLHt3tPzHMd43ryuu4fKmWY9Dq03qxfM27JFV1iwo5wVcDlzMY6jjIc/TesKpp76g2PAi6ulyodLZXjlPYhmPFibo9JBoPxAaLOixRjtxHqtZUuzLSz0+vyIKeqYy3exTmfYmJqu8+qturCPxKHuL7WD3WVp5k95ylaWL7lXc12JNV4pa93KP4hjw1s654AalYD6S/tFx8SqoqZrdwAWquiqHzEyubMRwkmPbu1nuj6rZ0zGsaA0WAVtUTTgbymylzbdvAVGWHnuZEs9gtNXV99G3JJsALkknQAAak9yomqnSPbHG1z3vNmsaCS477WG/5LsHRz0bClLamrs+ptdrN7Yb8j+N9tM24agczt02jzuytlr79Sros2DNK0VVU0faXjsNOvUtPDlnI3nhuB1N+jIi66SSwjK3kIiKQC0O1VY5tPLl3n7sHTQuGpPgOC3y0VS0SQSh/+a8fleWj4BQ+hKOZYgB1ZA4WNvDgpL0f44xjSwuHhf4q1WYZEHxgnRzrW8iTr5KZw0NNK0NMMbg0aXY3Tw0SYxx1L52Em0MQ4380ftDCBcn5KzNshRuIJgaLe657fUNcAViVvR/Qyb4iPCSQfDMnblNjVUu132nEIYYASAXOfbc1gBBJ8XZdEW72Y2QpaB0joGEOlIu9xLjZu5oJ3C5J7zv4IpIJEiIgAiIgAiIgAtVtBgENWzLILOF8sg9ppPI8R3HRbVFEoqSwyU2nlHG8c2fqaMnMDJHwlaCRYa9sb2H4d61sWIX8OC7qQovjOwdJPdzWmF5/FF2QTzLPZJ8lyb+Fxk81+TNler7SOb/aweKdeOa2+IdHVYwkxPimbwBJjf6EFv8AuCj1bhVVFpJSzDU6hucad7Lrnz0NsOsTQroPuZLpgseaQdy1MmIsabOu08naH0KHEmcwk+ymuxbmj4mYvFgPxVg4hWW4pnOVgLzyYC469w1KvGix9EQ7UjZvcAsWWcBX6XZ/EJ7dXSS2Ogc8Bg8y8i3opFhPRHVSEGqnZE33IrvfblmIDWnycttWgsfUz2XJ9yDVeJNbxHiVt9n9ha6vs4M6mEi/XS3Fxe3Yj9px377Dv3X6/s/0eUFIWubCJJR/Fl7bgdNWg6MPgApWujVo4Q3e5mlZ2RGdkNh6XDxeJuaYizp36vcN5A4MbfWwt33UmRFsFBERABERABQzbKCaJr3xgujLw/s3u02s67RwO++ut7qZooaySng5S6ozsDge0CHNvx5juuFscEx8NfYktPJ2nz3qjFcLbS1rGNP3cgLmtP4DmsQDxA4ct3JT59BE9ga5jHNtuc0H5pfJkY57GI/HGAX3+awW7Vx3tZX37JUp/hkDkJJAPTMsar2Mo8pIjcy2t2PeCQNbau1V0mL2MWbakyzxQRDtOeL7x2QQXE9wF0W8wfBKaC74I2tL7Ev1c5w4DO4k5e69kViDZoiIAIiIAIiIAIiIAIiIAIiIAtS07HAhzWuB3ggEHxBWBJs5Ru9qlpz4wxn5tW0RGANYzZ2kFrUtOLbrQx/9VsGxNG4AeACrRABERABERABERABERABERABERAGh2swR1QxjoyBLE67LmwINszSbG17A+IHesWmx2SOMdbBKwjfdpO7vbdSheFVcd8k57EWj20itcub6rAr9rnTAxUo6yR2gDeF+JP4R3mwUqKu0m/yU4DKK6CEsijYTctY1pPMgAXRX0Uk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5" descr="data:image/jpeg;base64,/9j/4AAQSkZJRgABAQAAAQABAAD/2wCEAAkGBxQSEBUUEhQVFRUWFxQVFRYYGBcXFRgUGBcXHBkWFxgbHyggGRwnGxoVITEhJikrLi4uGB8zODMsNygtLisBCgoKDg0OGxAQGywkHyQ0LCwsLSwsLCwsLCwsLCwsLCwsLCwsLCwsLCwsLCwsLCwsLCwsLCwsLCwsLCwsLCwsLP/AABEIANkA6AMBEQACEQEDEQH/xAAcAAEAAgIDAQAAAAAAAAAAAAAABgcBBQIDBAj/xABNEAABAwIEBAMEBQUKDgMAAAABAAIDBBEFEiExBgdBURMiYTJxgZEUI0JSYjM0obHRCBc1VHJ0gpKU8BUkJVNzoqOys8HD0tPhY5PC/8QAHAEBAAEFAQEAAAAAAAAAAAAAAAYBAwQFBwII/8QAOxEAAgEDAgMFBwIFBAEFAAAAAAECAwQRBSEGEjETQVFhcSIykaGxwdEUgTNCUuHwFiM08SQVYnKSwv/aAAwDAQACEQMRAD8AvFAEAQBAEAQBAEAQBAYugF0ABQGUBglAMyAXQGUAQBAEAQBAEAQBAdc7y1pIBdYE2Frn0FyBf4hAaKqxOp8SOOOFjDITYySZiGtF3OMcYNxs32xYvG/UD0Q1k7Z2Ry+E7OHu+rzgtDQPMc1xYkhve59CgNygCAIAgCAIAgCA4SyhoLnEADUkmwA7k9FTIITjvNGip3+FE51XMdoqdviG97WLh5b76Ak6eovSUoxWZPC8wap3E+NVP5CgipG9HzyZ3bD7Isb3N/ZtpZaqvrllS/nz6I9qnJnB+BYxMT42K5ASLshgaPKLey/QtJ1WrqcVUltCDf74+xcVBg8vi8kzYhXSO0APilmg2Fh8VgVOKa7fswSPSooz+9xH/HK/+0O/Yrf+qLrwRXsYj97mP+OV/wDaHfsRcUXPgh2ETiODq6K30bF6lttAJWtlaGdrE77arMp8Vte/Tz6P/s8uh4HJr8eph5ZaatAvo9ohkcM1xYizbkXGpsNFsaHElrUeJ5j81/n7Hh0ZHY3mjLTkDE8PnphsZWWmivruRtsLam9z2W4oXlCv/CmmeHFrqTbA+I6asbmpp45RYGzT5hcA+Zh8zTqNCFkN4PJtUBlVAQBAEAQBAYKA0FV4gxBhD2ZBGS8FpuyPUaPzWaXvydDcRu2QHHCanJO6JzmTSPJLpGG7hYEgSs18NoGjdbG/ckkCRIAgCAIAgCpkHXLMGtLnEAAEkk2AA6knYKoK7xnmQZpDT4RCaqYOyPmcCKaPcFxdpm17aEAkE9ce4uqVvHmqPBVRb6HiHBE9Yc+LVb5u1PETHTtFwbWFi/UbkAqJ3vFEntbRwvF/gvxo+JKsJwWnpW5aeFkQ65RYn3nc/FRu4va9x/Ek2XlFLobALDkezKongBMgIAmSgQBMoqcXNuCDsdCOhHZXIzkt0yhEsW5d0czs8bHU0utpYCY3XItew0/QOvdbq11+6obN8y8GW5UkzxjEsXwyxly4lStNnOaC2razvbZ1gD3uTuFLLHXba5xF+zLzMedJom/C3F1LiEeemkuRo+NwyyMPUOaf1i49Vu8otm9ugMoAgCAIDBQGjw/hqFuZ8kbHvc4m7ryENBORuZ9ybN79SelgANzBA1jQ1rQ1o2DQAB10A03QHYgCAIAgCA0PFfFNPh8XiTu3sGRtsZHuOwa3r79lTZAr9mE1uMkS4i409ISHR0TLhzgDoZiddwDY/JqjWpa/ToZp0N5ePcvyXoUs7snOG4dFBGI4WNjYNmtFh7/U7aqE1rirWk5VZNvzMlRSPPj2PU9HH4lRK2NvS+riddGtGrjodles7Gtcz5aUc/RFJTUSvzi2I4y4Cka6iow5pdO42leAfsenoNNBd3RSJW1jpkG6rU6nh3Is80pvYtCIWAF72A1O59SojUlzSbRkLPec1bKhAEAQBAEBHuNKSskgH0CURTMeH2da0jQD5CTt/wA7bhbfSqtrCbVzHMWsZ8PMt1FJrY0HD/MQCX6Nicf0SoGmY6Qv9zr6Xv7vXotld6GpQ7azfNHw70eI1X0kT2N4cAQQQdQRqD7lG5RlCWH1L2zIrxJwNFO/x4HGlq2kubPHoS4/faLB19vid1u9O12vbtQn7UfPu9C1Okn0OPDfHc0EzaLGGiOYkNiqWi0E+m5dYBrr26AajQdZ7a3dG6p89N/kxnHGzLHY66yEeDkqlQgCAIAgCAIAgCAICI8e8ZtoGNjjaZquby08A1JJ0zu7NB+fzI8znGEXKTwkMZI9w1we/wAY1uIubPWPylun1cDRqGRja4N9fl1Jgur67KvmlR2j3vvZk06WN2TCedrGlz3BrWi5c4gADuSdlHIUpTlyxTbZfykVbxnzejjzRUIEj/M0zO/JtO12D7fXXbQbqWadw05YncvC8F9yxOt4EFwLiek8X6RiUdRWVBJ9pzPBA6Wadz+jbTvILmxq9n2VtJQj5LcsqSzmRY2Hc46E2D45oRfKPK1zQ0AWPlN7egHRRmvwxc5zCSl69S8q0Sb4NxDTVYvTzMk62B8w97TqPktFc6fc0NqkGi6qkX0NosFnoLyVCAIAiB48SxSGnZnnkZGz7ziAL9h3OhWVQtKteXLTi2eXJIguL84aGI2iEs5G5aMjfm7f4DqpBb8MXE96klH5lp1kQ3HOasFZH4dThrJG9Lzm4PdpEdwdTseq3VpoNS2lzUq7X7f3LUqql1RH+G+P6ihkPgXNOSbU8rzI1rb7NeACD6gAa7FZ93pNC7j/ALi9r+pbHmM2uhdXCPMCkrmtAeIpiG3heQDmPRjtA8aHbXuAoXqGi17VtxWY+K+/gZMKqfU3mN4NDWRGKoYHsO192m1szT9k67rXWl3WtZ89N4PcoprBDsKxeowKSOnrHmbD3nJDUW88Gvljk/CAP2bWXQ9N1WnfR6Ykuq+5hzg4lsxSAgEG4IBBGxB2IW09TwdiqAgCAIAgCAIAjBHuNOKY8OpXTSauPlhjHtSSkeVo9O56BU6LcEQ4I4em8R2IV7s9ZM3RuuWCJ1iImtOx2v21HcmC67q/bvsKT9ldX4/2MqlTxuzt4u5h0lDdhd4sw08JhBINr+c7NG3rrssPTtCr3b5scsfF9/oepVUijeLONaqvd9c/LH0hYSIxY3BIv5j6nspzZadQtI/7a38X1MaU2yNErOPAugGZAd1NVPjcHxucxw1DmktcPcQqShGSxJZQLo5ec1fEIgxBzWvt5J9GtcdfLJ0aexGh9DvD9Y4eSXbW69Y/gyKdXuZbLSobKPK8MyDK8MqFVAgvMLmJHh4dFFaSpLdG/Yjvaxl1vsbho1OmwN1I9I0KV01VqbQ+b9CzUq42RQWNY7PVyGSokdI4k2ufK2/RrdgFPLe3pUI8tOKRitt9TXlyvFDCA91NhE8jc0cEr292xvcPmAq5B01FPJE6z2vY4dHAtcD8bFUe6wCf8E80p6W0dTmqIehJ+tZts4+0NNjr69FodR0Gjcrmp+zLy6MuwqtbFw0uIUeK0r2seJYpGlj23s9tx1bu0jTVQ+VC606spNYa6eDL+YzRoeEMXlwmrbhtbJnppPzGdwNwS6wge7b3dtOhAE+07UI3lLmW0l1X+dxizg4stcFZ55MqoCAIAgCAIDqqp2xsc95DWtBc5x2DQLkn4ICqOHWOxavdiUwd9HhJjoYySAbEh0zm7E3/AL6BRbiDU+xg7em/afXyRepU87s7uYsdeb+FPFTUQjzTy6+MAM2cDQnUZbWtr1C1Wiys/wCeDlVb28C5V5v2PnipcC9xaSQSbF3tEX0LvVT5dEvoYrOlAcmMJ219OqAszhnktW1LGyTOZTNc3MA8OdLrteMWy/EgjsgNrXchKhrCYqqKRw2a5jowf6V3WPwQFXY5gk9HO6GpjMcgsbHYtOzmkaOHqOx7IDXqoL05M8ZmaP6HO68kY+pd1dEPsnu5v6vcoTxJpih/5NNdepk0Z9zLTUPwZBFeYnFow6kztAdM85IWnYu6ud6NGvqbDqtzoum/rK2Je6uv4LVWfKj5nrKl0sjpHuLnvcXOcdy46krpcIRhFRjskYfU6FUGQgLq5M8to54xW1jM7SfqIjcNOU/lHj7QuNBsdzfSwF6RRBosAABsBoPkgNTxLwzT18JiqY2vB2ds9jrWDmu3BCA+WOOOF5MOrJKd5zNHmjfawfGdne/cH1BRMHn4SL/pTBHO6nkcQ2KQXyiUkZBJbZhOh0PuKx7rl7JuceZLqvLy8yqznYvaHBqrEKCWDFGMjla/6mSM28zR5ZdCbea/a46BQiV1b2d1GrZtuL95MyeVyW5uOV/Er5on0dVpWUn1cl95GDRkoJNzcZbnqTfqp3SqRrQU4PZmM1h4J0FcKGUAQBAEAQFa80619VLT4TAbGoIkqXD7FMw3Nz0zEfGwHVYt7dRtqMqsu7p69x6isvBKKGkZDGyONuVjGhrWjYNAsAuV160qs3Oby3uZsVhFS8+OIyBHRMJGa00p2uATkb6i4Lvg1S/heySTuZei+5Yry3wUy4qXmOYQFy8heCWyuNfUMa5jHZadrhf61pBMtrW8uw9cx0IBQF+gIAgIdzO4NZiVG5rWt+kRgugedCHdWX+64aW72KA+UZG2JBFiDYj1CA9uCYk+mqI54/bjcHD17g26EXHxVuvRjWpypy6NFYvDPq7Ca9tRBHNHfLKxr230NnC4uuT3VvKhWlSl1RnReVk+d+bXEBqsQe0H6uAmJgBuLg+d3vLh/qroui2StrWPjLdmJUllkKW3LZhAe7BKLx6mGHT62WKPXbzvDdbe9AfZ1HTMjY1kbQ1jGtY1o0Aa0WAA6aAIDvQBAVT+6HwoPw5k4Dc8MrQXHfw5AWlo/p+GbehQHzrG4g3G/TvfuEwu8H0/y6x812HxSutnbeKSxv52WFz2JBDrfiXNNZsv0ty4x6PdfuZlKWUarmDTupJ4MVgaS+ncGVAF/PTOJBuNja/6fRbbhrUGm7eb26r18C3Wh3ln0VU2WNkjCHMe1r2kdWuFwfkpqY53oAgCAIDrnmaxpc4gNaC5xJsA0C5JPQWVH4gq3luDVy1WJyA3qZCyEONyynj0aLdNR0JHl+cJ4ovOacbdd279TJox7yeFRFdTIPl3mNiJqMTqX30Ehjbto2Pyjb3E/FdX0qh2VpCHln4mBN5kRlZx5MsQH1fygaBgtJYD2HH453aoCZIAgMOQHxtxoAMSrANvpVTbtbxXoDTtQF9cq8fy4HK5xI+i+PqRezQ0yN03IFyPhbooTrVnnUoJfz4+Wxk05ewUPI++pJJOpJ3J7qbtY2MY4KgCA23CU7Y8QpHuNmsqIHOO9mtlaTp7ggPswFAZQBAVvz9qWtwZzSdXzQtb6uBL/h5WO+SA+ZUBcX7n2v1qoCdLRytbb3teb/8A1qJcV0cwp1PNr8F+g92i366lbLG+OQXY9rmOHdrhYj5KHW1aVGaqR6pmRJZWCM8nq1zI6jD5nEy0UrmMDjdxp3G8bhfdu/uBbtousW9WNWlGqu9GC1h4LHV1FAqgIAgINzkxV1PhUgjdllncyCOxs7zuGa3U+QPGndUbwssHvwHDG0tNFAwWEbGs76jc39Tc/Fcnv67r1pVH3tmfFYWD3vOixafvIqz5CxR15pSOsjz83Hodl2CltBehr31PIvYMgoD6F5AcVialdRPJ8WC72figc4ba7tcbH0c31QFuXQGUBp+K8ejoKSWpl9mMaAbucTZrR7zZAfHmIVTpZXyvN3SPdI4/ieS4/pKA86As3lr/AAPjH+h/6Uqj+qf8639fwXYe6ysypCy0YVAEBlp1QH1Lyi4zGIUTWyOH0mEBkg+05o0bLb1G9ut0BPUBxe6wv21PuQHzNzp41FfVeDC4Op6ckNI2fKRZz79QNh8TrdAVwgLS/c//AJ9P/N/+rGo1xT/xI+peoe8XsoAmzLIPiTvonENHODlZVsfTTeazS9ovGSDpf2QNemnrPuGbp1Ld0pfy/RmJWjh5LRCkpZMqoCAICtOYp8bGcJpz7IdNUOBJsSxoLbtHUZTY+p9VrtXqulZ1JLwx8dj1TWZYJiuWN7GeYKQeJIofI+OwllVO127ZZAfeHldft5KVKMl3pGA+pr1dKBAe3CcTkppmTQPcyRjg5rgbbdD3B2I2INkBfHDHPKmewNrWPhkA8z2NL4nEdgDnbftY27oDa1/OrDGMLo3Syu6MbG5pPxfYAf3sgKU5gcdz4pKC/wCrhZ+ThBu0H77j9p579OnW4ERKAwgLh5L4aZcOxBpbmbLaIC9iXCN9x6e21RbXayp3VB+G/wAy9SWUynyFKSyYQBAEB7MKxOWmlbLBI6ORuoc0kH3HuO4Oh6oCyqLntXMZZ8NPIR9oh7SRpuA619/mgNJxZzVrq5hjLmwxH2mRXaXC1i1z73IOumm6AhlNSPlcRGxzza9mtLja41sBtqPmgOuWItJDgQQSCCCCCNwQdigLe/c+UXnqpi3YRRNd7y5zhb4RlRPiypilCHi2y/QW+S51BTKINzebloW1A9qnnhlbqQdHWIBG2+6kvDNXluuT+pFmstizqaTM0OGzgCNbjUX36roJiHagCAFAVnPeTieQmw8CjY1ump8RwJJPS1yFHeJanLaY8Wi9RXtEyXPGZYRdQfNHNjC/AxWYC2WS0zQPx7/6wcuoaLcdtZRfht8DBqLEiGrangIAgM3QGQUB9E8rOW9EcPinqYWzyzt8Q+ILta0nyta06DTrub9kBBOeHB1PQTwyUzcjJw/NGL5WuZl1b2BzbeiArFoVUD6S5Q4X9HwqIkDNMXTG3Zx8lz3yBvzsuc8RXDq3riv5dv8AP3MuisRKZ5k4IYMUnjjGYOd4oDbuLRJrZw6G9/mFN9JqyuLWEknssfAxarUHuyLyUz2+01zfeCP1rZOlNdU/geFOL6NHUQrZ6MIAgCAID6T5AYdEzC/FYGmWWR4kcPaGUgNYTa4AGtvxE9UBCv3ROHRMrKeRjQJJY3+Lbd2RwDHEd9SL9co7JkE+5YYCaPDo2PAEjyZpB2c8CwPqGhoNuy5tr14rm6k49FsjMpRwiWrRF0j/AB/T+JhlW0m31Mjv6gzD9S2mj1HC8pvzweKizFm65f1Jkwuje4AE08W22jQP+S6kYJIEAQAoCtINeJKzpalpx79tR6e9Rnij/jR9S9Q94mK5+ZYQFa87OGfpFIKmMfWU983cwn2v6ps73ZlLOG7/ALOt2E3tLp6/3MetDO5QJCnRjGEAQBAZCAtLgDnA6gpm008JmYy4ic12V7Wk3yG4NwNbfJARrmJxzJis7XuZ4ccYIijBzWudXOPVxsOnRAeHgrh91dWxwC+Um8hH2Y26uN/0D1IWHqF3G1oSqPqunqeox5mfURyxR7WZG3YDZjBsB7guYLNarmXWT+pm9EUHw68ytfUyayzve57v6R0HYb6e70X0DoNpTo26cfT4EN1etKVXkfRG2cL76rdyhGS3RqYzcXsa2uwGCW92Bp+82zT+jRYFfTKFVdMGbR1GtTfXK8yIY5gL6fzA5oybB3UHs4dFHb2wlb7rdEgtL2Fxt0kaYhYGDM9TlHEXEBoJJ2A1KrGLk8RRRtR3bNxBwtUOF8ob6ONj8unxWfDTLiazgw56hbweHIkPDWIYphecU1i19i5vlkZm+8Gkgh1tLjp7tPM9NuY78ohqFtL+Y3HB2HS4tizp8Rk+shEUohIHnYHHK1ov5GNdluOuf1Ua1+5q2NDl5d5ZWfDYzrdxq7xeUXmFzKWTPMrwVNNxl/B1X/N5/wDhuWfpf/Mpf/JHifunt5Z/wRRf6CP9S6uYJJkAQBAVnG4DiarGxNJBYd7EXso1xQv/ABU/MvUPeJkufvBlBUKnF7QRYi4OhHcHcK5CTi1JdxRnzrx1wQKfEvBhcAyVhmjB+w27gWadAQbell1bQK0tTpLHvLZ/sa27qKhFyfQ01ZwjIxmZrmvI1LRcH4X3UjraPVhDmTya+lqtKc+XGCOlq1OMdTZehhUB66DDpJjaNpdbfoB7ydAr9G3nWeILJarVoUlmbwb2Hgt59qRg9wJ17dFs46JVay5I10tYpLpFnRiXCr4m5g4P1a0AAhxLiAAB7z3Vi70yVvTdSUlhF621GnXlyJbl68s+Dhh9Nd+s8oDpTp5e0YI6Dv1N1yjW9T/V1OSL9iPzN3Sp8qyyZLRRk4vJd6lFV2FHDqx1IfyMmaSlcerTuw+rdR629V23hTWo3NHDe/f6/wB+pGdYs3/EXcelTcjYQYZwmha9pa4BzToQdlbq04zXLJZRchUlTacepHJ+DWF12vc1v3bA/I/tutJU0SDlmMsI28NYko7xTZt8MwmOAeQa9XHV3z6LZW1jToLZGBc3lWv16HvWaYRhzgBcmwG5K8SaSyz3FOWyPbyxgdPiklVGCII4XQmT7L5C4eUa66XO2zRtcLlXG99RnFwi93j77ky0yhOlTSkW+FzCXU25leQaXjVwGG1ZOg+jzf7jgFsdKWbunj+pHifus93LP+CKL+bx/qXVTBJMgCAICs+LT4PEdBJfSogngNxp5buAafvFxb8/VafXaXPYz8sM90niRMlzJrYzgqAKuQVLzMH+WKb+au/4ki6lwC3yvHi/saXWv4LNauqsh5o8Y4bjmLnMOR56/ZJ9R39VqLzSo1vah7xtLXVJ0vZnuvmaek4Pfm+se0N/Dck/PZa+lo1Vy9vGDOqavTUfZTySyho2QsDIxYD5k9yVIKFtChFRijR17idaXNJne5wAuTYdzoFdnNRW7LcISk8RR2cF0bsQr2ub+a0zg97tQJJR7LAeoBsfh6hc74w1yMaDo05dSU6VYdn7cluXSFx7Jvwq5KEI5u4R42HPlaPraYiZjtiACM9j/Juba+ypHw1eujdqK6P69xZuIqcWmQalmD2NePtAO+Yuu/0Z89NS8iAV4dnVlHwPPTmqqZZI6Kn8XwyA95cGsa49Lm1+um5so3qnElGylyywjb2mkqpFSkzfUvLvEZPy1XDBvpHGZCD03tod91ELnj3D9hN/Bfk21PR6Ee4738rqsAluJXNjYGAAE9iQ82HwWLDjyblnkfxX4Lr0qg/5URmvNRRSGOujIF7Mna0mF46G42Kmuk8T0LqK5nuae80dp5p/A9bHhwDmkEEXBGxB6qVQnGazE0M4ShLlkeV1C6sq4KJpLWyXkmcNxCze3vsR8lF+KdTdpQePDP4N7otspt1H3dC78OoY4I2xxNDGNFmtAsP/AGfVcKuLiVeblN5ZK4pJbHpWPk9BUBDeblUWYTOBa8hZEBuTmeNAO9gfkt/w7T5ryPluWaz9ksDB6XwqeKO5OSONlzucrQLn5Lo5iHsQBAEBXHOmJ0dPT1zL56Kojf1sY5CGuB10BOQXsSrValGrTlTl3rBVPDJVFIHAOGxAI9x1C5JWg4ScX3Genk5qyVCAqrm00DEcPcNHFtQ1x6loyloPpcu+ZXSOApT53HuyvozUaul+nl6Eaq6iR00VNTtDp5jZl/ZaNbuPuAJ+HwXRtY1VWNNy8NzQafYq4fNLoS6l5UlzAZ66oMh9rwrMjv2aDrb1/QFy6442uHUbgtvV/RbEmjp9FRS5V/nqez96uDw8v0qsz/f8X1+7a2yxXxnec2dviz3+ho/0r4I6P3po/wCPVn9dv7F6/wBa3fh82U/QUf6V8Ed9HynpA688lRUdhJJZvuOWxPzWPccW3lVYWF8/qXIWtOPRE3oaGOGMRwsbGxuzWiwHwCjVavUqzc5ttmQljoelWD0LoUILzbx3waL6OwB01XmiY38FvrHbjYEAepUm4Z06VxdKa/l+vcWK9RQjlkIpIcjGN2ytaO+wA3XfKEOSko+CIFWnz1ZS8yWclsv0WoP2zUyZ++zct/hdcN4wc3eb9N/qTqz/AISx4FiqHtmWEQPLiVK2WJ7HBpDmubZwuNQRqFlWtWVKrGWcbo8tNlEcM/m4ad2Oew63F2u/9r6J0erGdtFohGqQca7JNyxp8+L1Mpt9VTsisdTeRzXBw7aNcP6S57x7cYXJ4v6J/k3+jwxQTRbQXLmboyqAICDcctNRiGG0WuV8xqJLX9iEXGtx6+5TThS3Xt1X6GNXfcWk1TIxzKAIAgNbxDhLKumlgkALZWOZrrYkeV241DrHcbJkEG5WYg99CIZQRNSudTytO4LD5devlsNOy5zxHa9jdOaW0tzLpSysExUfLxgr0slCmeL64VOMvLbFtLEIbj/OEkuHrbMR8F2HgewlToKcvUj+tVkqfL4nXw0GnHKQPJAEczo/WXK4Eevl/Ur/ABw5u2kktsffct6Hy8jffkuoLjL3JIZVsqEAQBAYK9xWXsUbKTreOJjiwqWykUbJ202TN9W6O9nSnXLvd2btZdGp6DD/ANL9qG/j3564+x4dKo4dt/LnBseZA/yxBmtY07gzT7WZ19b6m3YLM4D5Vnm65+xqNZ5nReDXrqbIg+pvOULP8bxBwHlzQC/TMA649643x04dulF97+iJvpnMqCyWguds2YQAqq6goeGHwq2uiuDlqZHA2t7RJ2XfOFK3aWi9F9MER1uGJxl+xLOTcYLq+UDedrA7XUNafLf0uPmoBxvV566j5t/Y3umw5aMV5FmKBM2IVAFcim+hRkK5fRfTcVrMRcPJGfodNcHZmr3jpY//ALO3XqOl2qtrSMO/q/VmDN8zLOC2J5MoAgCAwQgKtx2P/BmNsnFm02I2il7MqW+y4/yr/pctLrlh+ptnhe1HdfcuU5YZOAubcvcZhr+IcVbS0ss79o2Odba7reVvxNh8Vl2VtK4rRprvZ5k8LJSPD9O5sRe83dM4yu977HfqvoXR7XsLdL/PIhOp3Cq1tu7Y7sUoPFALXOjkYc0b2khzXehBHp8ld1CxhdUsPqi1Y3kqE/JlkcsuKPp1HaQ/XwkRTXtdxA0k+OvxaVwfXtOdnXeF7Mt15eROKM+eOSYqPl4IAgCIGp4pxMU1FPP1jje4a281rNF7aXcQFsdOo9tcwp+LPE3iLKFfQEYWWnV2XxOu+bNf+r+pd4dvy6dy9/X5/g3ztEtJxjfr8y18Y4fGLYfSyte6OdsbJYpDqcz2NzB/cEgX7EX7g8gtdSqaXf1MdM7/AJRHJ041aeJd5FG8HYs7yZadm48XPe34stuvu6hTSpx3Q7LCe/pv+DUx0Slz8zLG4N4ZZh9P4TXF7nOL5JCLF7za5t0HQBc21bUZX1btH07jdU6ahHCN8tUXAgCIFKcSjLjlWNDmjhfcH2SGtGV3Y9V2ngaf/ipeX3I3rcdk/Mk3JP8ANKr+ezf7kSg3GG16vT/9M3Fl/CXovoWKogzMCoCK8x8bdTUeWLWoqHCngA38STS49wPzst7oVj+puU37sd3+C1VlhEo4M4fZQUUNO212Nu92vmlOr3fE3+FgukGGbxVAQBAEAQGi4y4cZX0clO82zWLHjdkjdWvHx39Ce6owRLl9j0krJKWq0q6QiOYb5m/ZkB63Frnvr1XPdf03sKvaw92XyZl0p5WDTc6qsmGnpGmxqJbu9Y4gCfkS029FsuDrTtrly8ML4/2LN5V7Om34EaijDWho2AAHuAsF3GlDkioruIFUnzycn3nJejynhmx5RkR4lXRH2pGRzN00yB5v7tZGrkPHNBwSf/u+q/sTbS6qqUUy21zU2oQBAEBAuctZlw8RA2NRLHH65b5jp1GgUo4Wt+1vM+C+ux4a5pKPi0iGSQAxlltC3KB8LBd4qUv9lw8ieTo5odn3Y+xO+T1QX4RADclhlZcm9wJHEfAAgW9FwDiOHJeyfjh/IgVLKjgmlloHJY6HsyqZKhUARLIBVVFgoueqE+JV049kyiJvYiIZb7+gXdeD7V0rSOfBfn7kV1yplqKJTyalANdDf2agSBvUB7bZvcco+SgvG9HluVLHe19zdadPmox9Cy1BWZ51zzNY1znkNa0Fzidg0C5J9LXXulSlOajHqw3ghPBFM/Fa84nLcU0BdHQsOznAkOmI77j5fdXT9MsFZ0FDve79TCnLmZaYC2R4MoAgCAIAgMFUYK95j8NSiRuJUI/xqnb9Yy5tPAASWEdTa/v94CsXNtG4punPo/kVTwyDcdYxHW01BiEVyyOR0czRr4Rla0HOelnNAHQ39VquGqT069lSn4przXT7nm+i61F48DyA31HWx+B6rr0ZJrKINKLi8MyqvxC3ZteVFP4uIVdSL5GRtpmut5HOLmudY9xkbp+Jci47u41MQXj9Mr7k00mk6dFZ/wAyWuuaG3CAJgBAVVzYqc9dRwXGVgkncLjfQNJ6jQH019F0jgW2TqOpLx+i/OC9ZQUrqHN0W5HKbFoXvyMkBd21/QbWK6nTvqNSfInuS2lqNtVqdnGW/gTHktJaKrh/zdQSPu5XjQN7eyfmuLcZ0eS6T9fqQuUeWrOPg2WOoaVCAIAqoGj4yxsUdFLMfaDcsY6uldoxo+Nj7gVtdJspXVxGmunVlupPlWSoMDpnRwNDvaN3P/lONyvoPTbfsaEY+W5BtQrKrWeDY8I4mKPGGl9xFVxiEn7PjBwyE/LL/TPqoRxvp0qtNzS6e0vnlfA3uiV1Kny+BdJK5FGLexv09iu8eqn4xWHDaV4FPHldXTtJ2DiDA3oSbfE3+6bzjQNJ7KKuKq9ruXl4mLVqZ2RamG0TIImQxNyxxtaxjddGtFgLnf3qUZeMstHrVSgQBAEAQBAEBghAVBzD4SNJJLW0sIkppmObX0zdLtJuZ4xsHDe4Gh12JWNc2/axWHiS3T8/wVi8dSJ4fw9UujEmGyR1tPcBrXuEc0ZI9iS9gCNOut9BZXLfiqVl/t3Sx6ptfs0YVfSqdd8yeGbGl4KxOos2URUjM1nuDxJIW9cgbcDtqRsrN9xxSlBqm8vyX5KW+jQpy5nuWbw5gkVFTMghHlaNTpdzju91upK5pe3lS7rOpU/6N3GKisHVjfFVHSfnFRGw/dvmf0+w27juOi92+l3VzvTht8F8WUc1HqaX99PCv41/sZ/+xZf+nb/+hf8A2X5PPbQJHhWMwVLc1PNHKN/K4Ej3jcbHfstdcWNeg8VItHtTi+jPfdYqytz0U9jnDk+KY5UBpdHTRNjhkksB5Q0OLGfeJcXe4bqd2mpQ0zTY43lNN4/cspzc2kS/iPl9TzUbYYGNhkhafo7xoWu/G7dwJ3JudbrS2Ou16Vz2tR5T6+Xp6HpRcV7PUjvJenqGz1rp43xgmJjgbgeMzNm0PWxB+K2vFlxC5VOUWsvf9sIqpudRyfeWRieLwU7c08scTe73Bt9QNAdTuNu6iVvZV7iWKcWyrml1Iz++nhX8a/2M/wD2LZf6d1D+hfFfk8drA3GCcW0dX+b1Ebz93Vr+v2HgO6HosS40u7t/4kMefVfFHpTi+hurrX4PZUHMWtNTirIL3ipWCQjp4z7Wze4ZbLqnA+nQa7Vrrv8ADp8zTavcdnSwu/Y8a6klghzPHitKZIiGmz2kPjPaRuoI/v1WDqNqrijKL8DMsbjsKql3d5IYOMqnFIIqGjYRVyNLauXUMgYDle8Hud9DpcAXO3Jrfh2NG6lUnuk9l+fQmfbc0di1uEuGocPpmwQNAA1e77Uj7C73HqT+gWAUjLRu1UBAEAQBAEAQBAEBxcwFAVvxNwLNTzvrcIPhyuLTNTaCGcAkusPsuPw62sTri3dnRuqfJVXp5FYtxeUejhLjKGtBYQYallxLTv0e0i/s3AzDTpt1soBqWjVrSWcZj3P8+BlwqKRpMcxupxCpkocNe1jI8v0mrubtu4h0cdh7Vuo7EXG6zrWyoWVFXV0st+7H6NniU3J4ibzAuBKKlOZsIkkvcyy/WSFxIJdc6A3F9O5Wuu9aua/s83LHwWx7jTijfHD4iPyUf9Rv7Frv1dZPab+JcwiJ47y7p33lpL0lSNWSRXa3N2c0aW9y3FnrlVPkuHzw70y3Kku45cH8USvnkoa5rI6uIAgtPlmZb8oz1629dhYgV1LTacaaubZ5hL5FITecMma0HM2XQqp7Z7wQ/jHimSGWKjomskrJ75Q4+WJlr+I/9Jt+E76Bb3TNOhWhK4uG1Tj8/ItTnjZHRgPLuFtpa7/HKkgF75CXMBv7LGnSw21/Rey9Xet1MdnbexDux1EaffIlww6IaCKP+o39i0ju67eXN/EucqNHjnA1FVXc+FrJNCJY/q5ARsbt3O246LY2ms3VHC5srwZ4lSi9zQYPjFRhtTHRYg8SQy5hTVZOtwRaOXsfX1Gp6bO5taGoUXc2yxNe9H8HlScXiRE66ItxSvDvaMrXDYXYW3afcul8GuP6NY8MEc1xSWPA7FMyOheXsslV4Ez5FReXEH20dVFod3LW3Iv6Zh81BbzDrywTS2WKMfQtIBY5eMoAgCAIAgCAIAgCAIDCArPnZhNMKI1TmZasOjjp5WHJKZHHRtwQXDKHG2trEheZKLT5ugN9w1hTKanYxjGsJa10lt3Slozucepv1XLNQup1q0nJ5xsvQzoRSRtVr8nsKjAVUCC81MOLadtdDpUUbmva4dY8wD2O7ixv8+6keg3ClN2s/cn9SzVW2UTHDKxs0McrDdsjGvb7nC/crSXdF0asqb7nguReVk51lU2KN8jzZjGue4/haLndebei6tSMF3vAbwskH5V0RlikxGfWere83P2YmuLWsb2Gh+AHopBr9x2Uo2tP3YL5lqks+0yfKMtl8KgCqmgabizAmVtJJC/qLsPVsjdWuB6a2+F1stMvZW1dTXTv9DxOKaKPrMT8cUskIkkxFgMFTC2N7/Fjj0DyW3BcAADa+4Oltel6VOraVpSj/De6/fqjXXNKNeHLI9MPEEB9p3huGjmvBBB2I+BBU4o6tbyjlvBGa2mV4y9lZOUM8tZIKegYZZH2BeAfDiYdC9zugHf9ZWHe6rBwcaZl2WmTUlKp8C+uCeG2YdRsp2akeaR9rZ5SBneffYW7AAKN5b3ZvtlsjfIAgCAIAgCAIAgCAIAgCArjnV+Qob6D/CNNc7n2ZbWHz69lZuf4M/R/QqupLFyOaecsz0ZVsqEAVUDR8cSBuG1ZJsPo82vqWEAfMgLZaSm7ynjxPE/dPPy9qGnC6QBzSRDGDYg2OUaHsVf1mjUd5UeHjJ5ptcpz48k/yZWWI/N5uv4Tf9Cpo0JRvKbafUVH7J2cCgf4NpLXI+jw2JFj7A6XKt6zn9ZUz4srS903q1RcCAIDBXqPUo+hEeTMDWjEbNAtXztHo2zNB6LrlrJyoQfkvoYEupOqrBqeQ5pIInna7o2OO5O5Hcn5q+UPRT0jIwBGxrAAAA1oAsNhoiSG53BVBlAEAQBAEAQBAEAQBAEAQEN5s4Q6owuQxgmWBzamK1y7PFcmwB3yl4+KpKKlFp94OXC+MsrKSKdhBztGb0kt52n3G65ZqNpO2uJQa27vQzYS5kbZa0uBAFWLwwQnmvX2ovorBmnq3MhiZuTdzST6Aaa+oUk4ctZ1LlVMbRLFaWFg98XKLDsrAY5A4MaHFksjA5wABcQDuTqp+4xlu9zFMTcoMOLXANmBIIB8aQ2JG9r6+5U5YrfAbZ4eV2JuNMaSazaijJgkZaxyN0Y71BAOvW3qoFxJYypXHaxW0t/3MqjLKwTZRtl4LyVCFDXcQYsykppJ5DZsbSfe7ZrR6l1h8Vn2FpK4rxpxX/R5nLCPDygwt8OHCSUES1T31Ul73vJbLuT9kN+a6pTioxUV0WxhE5XsoEAQBAEAQBAEAQBAEAQBAEAQHF40RgqbGcMqMFqpquliM1BMWvnha5xfDIXHPKxtrZbfrANgAVrNT0yF9Tx0kuj+3oe4T5WSrA+JKarbmp5mP65bgPG3tMOo3C57daZcWzxOD9V0MtTi+8211hOm+49ZRG+JeNqWjaQXiSbZkEZDpHO6AgXy/FbWx0W4uZLMcR72zxKokjo4J4YqJat2J4i0NmIDaaAEkQRltjcHZ5BsfXMeunQ7Ozp2tJUqfxMSUnJ7li2WUeQqYBXvHfC04qo8Sw5oNRGC2eIuLWzxZdG6aFw6f0fuhWLq1hcUnTn0+h6jJp5RnhfjimrGhpcIZ9nwSEMka7sAfaHa3foueX+i3FtJ7Zj3NfcyoVVIk4K07g1tguZRq8a4hpqRuaomZH6EjOf5Ldys2106vcPEI58+48ymkRHCsOnxypiqKiIw4dC5zoonEiSoeCMr3t2y/sIF7kqf6VpULKGesn1f4MSc3IttrdFtzwckAQBAEAQBAEAQBAEAQBAEAQBAEBxLboCH4/yzoKp3iGIwS3zeNTnwpMxNy7QFpJ7kdSqNJrDWwNSeT1P/AB3Ev7Qz/wAat9hS/pXwRXJJOHOBqGhsaeBgeBbxHeeS38t1yPhbYdgrpQkYCAygCAwQgI9xHwTRV2tTTsc61vEHkktcG2dtiR7+57oCMt5O0wH57iWn/wA7P/GrXYUn/KvgiuWbTAuWNBSu8Tw3VEt83i1DvFfcbG1g2401y30HZe1FLZLCKEyYyyrjHQHJV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912768" cy="33855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Theorem. If DDH is hard, then </a:t>
            </a:r>
            <a:r>
              <a:rPr lang="en-US" sz="1600" dirty="0" smtClean="0">
                <a:sym typeface="Symbol"/>
              </a:rPr>
              <a:t> is a CPA-secure scheme.</a:t>
            </a:r>
            <a:endParaRPr lang="en-US" sz="16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543998"/>
            <a:ext cx="3600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Proof: Assume </a:t>
            </a:r>
            <a:r>
              <a:rPr lang="en-US" sz="1600" dirty="0" smtClean="0">
                <a:sym typeface="Symbol"/>
              </a:rPr>
              <a:t> is not CPA-secure</a:t>
            </a:r>
            <a:endParaRPr lang="en-US" sz="1600" baseline="30000" dirty="0" smtClean="0"/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4834" y="115445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115445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2339752" y="1081772"/>
            <a:ext cx="1656184" cy="835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49871" y="1535642"/>
            <a:ext cx="1589881" cy="211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1560" y="1124744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m</a:t>
            </a:r>
            <a:r>
              <a:rPr lang="en-US" sz="1400" dirty="0" err="1" smtClean="0"/>
              <a:t>,pk</a:t>
            </a:r>
            <a:r>
              <a:rPr lang="en-US" sz="1400" dirty="0" smtClean="0"/>
              <a:t>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995936" y="155679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4067944" y="112474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  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2699792" y="714182"/>
            <a:ext cx="3168352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Public Key </a:t>
            </a:r>
            <a:r>
              <a:rPr lang="en-US" sz="1400" dirty="0" err="1" smtClean="0"/>
              <a:t>pk</a:t>
            </a:r>
            <a:r>
              <a:rPr lang="en-US" sz="1400" dirty="0" smtClean="0"/>
              <a:t> 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640898" y="155679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6012160" y="119675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c</a:t>
            </a:r>
            <a:r>
              <a:rPr lang="en-US" sz="1600" dirty="0" err="1" smtClean="0"/>
              <a:t>,sk</a:t>
            </a:r>
            <a:r>
              <a:rPr lang="en-US" sz="1600" dirty="0" smtClean="0"/>
              <a:t>=x</a:t>
            </a:r>
            <a:endParaRPr lang="en-US" sz="1600" baseline="-25000" dirty="0" smtClean="0"/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339752" y="1052736"/>
            <a:ext cx="165618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Enc</a:t>
            </a:r>
            <a:r>
              <a:rPr lang="en-US" sz="1400" baseline="-25000" dirty="0" err="1" smtClean="0"/>
              <a:t>pk</a:t>
            </a:r>
            <a:r>
              <a:rPr lang="en-US" sz="1400" dirty="0" smtClean="0"/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1 </a:t>
            </a:r>
            <a:r>
              <a:rPr lang="en-US" sz="1200" dirty="0" smtClean="0"/>
              <a:t>= </a:t>
            </a:r>
            <a:r>
              <a:rPr lang="en-US" sz="1200" dirty="0" err="1" smtClean="0"/>
              <a:t>g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 </a:t>
            </a:r>
            <a:r>
              <a:rPr lang="en-US" sz="1200" dirty="0" smtClean="0"/>
              <a:t> for random y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 = </a:t>
            </a:r>
            <a:r>
              <a:rPr lang="en-US" sz="1200" dirty="0" err="1" smtClean="0"/>
              <a:t>g</a:t>
            </a:r>
            <a:r>
              <a:rPr lang="en-US" sz="1200" baseline="30000" dirty="0" err="1" smtClean="0"/>
              <a:t>xy</a:t>
            </a:r>
            <a:r>
              <a:rPr lang="en-US" sz="1200" baseline="30000" dirty="0" smtClean="0"/>
              <a:t>.</a:t>
            </a:r>
            <a:r>
              <a:rPr lang="en-US" sz="1200" dirty="0" smtClean="0"/>
              <a:t>. m 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7020272" y="1153780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7092280" y="1153780"/>
            <a:ext cx="205172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Dec</a:t>
            </a:r>
            <a:r>
              <a:rPr lang="en-US" sz="1400" baseline="-25000" dirty="0" err="1" smtClean="0"/>
              <a:t>sk</a:t>
            </a:r>
            <a:r>
              <a:rPr lang="en-US" sz="1400" dirty="0" smtClean="0"/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ym typeface="Symbol"/>
              </a:rPr>
              <a:t>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/ 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 = 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. [(c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]</a:t>
            </a:r>
            <a:r>
              <a:rPr lang="en-US" sz="1200" baseline="30000" dirty="0">
                <a:sym typeface="Symbol"/>
              </a:rPr>
              <a:t>-</a:t>
            </a:r>
            <a:r>
              <a:rPr lang="en-US" sz="1200" baseline="30000" dirty="0" smtClean="0">
                <a:sym typeface="Symbol"/>
              </a:rPr>
              <a:t>1</a:t>
            </a:r>
            <a:endParaRPr lang="en-US" sz="1200" baseline="30000" dirty="0">
              <a:solidFill>
                <a:srgbClr val="0000FF"/>
              </a:solidFill>
            </a:endParaRPr>
          </a:p>
        </p:txBody>
      </p:sp>
      <p:sp>
        <p:nvSpPr>
          <p:cNvPr id="2" name="Left Arrow 1"/>
          <p:cNvSpPr/>
          <p:nvPr/>
        </p:nvSpPr>
        <p:spPr>
          <a:xfrm rot="5400000" flipH="1">
            <a:off x="3635895" y="2688014"/>
            <a:ext cx="360040" cy="3600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79512" y="2934236"/>
            <a:ext cx="5040560" cy="792088"/>
            <a:chOff x="4355976" y="3284984"/>
            <a:chExt cx="5040560" cy="792088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A, p(n): </a:t>
              </a:r>
              <a:endParaRPr lang="en-US" sz="1600" baseline="30000" dirty="0" smtClean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72472" y="3284984"/>
              <a:ext cx="4024064" cy="792088"/>
              <a:chOff x="5588496" y="5013176"/>
              <a:chExt cx="4024064" cy="792088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sym typeface="Symbol"/>
                  </a:rPr>
                  <a:t>½</a:t>
                </a:r>
                <a:r>
                  <a:rPr lang="en-US" sz="1600" dirty="0" smtClean="0">
                    <a:sym typeface="Symbol"/>
                  </a:rPr>
                  <a:t> + 1/p(n)</a:t>
                </a: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/>
                          <a:t>PubK</a:t>
                        </a:r>
                        <a:r>
                          <a:rPr lang="en-US" sz="1600" dirty="0" smtClean="0"/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/>
                          <a:t>A, </a:t>
                        </a:r>
                        <a:r>
                          <a:rPr lang="en-US" sz="1600" dirty="0" smtClean="0"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/>
                          <a:t>cpa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/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</p:grpSp>
        </p:grp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804248" y="5402833"/>
            <a:ext cx="720080" cy="52322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059832" y="5330825"/>
            <a:ext cx="599508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/>
              <a:t>D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44760" y="5710940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611560" y="5300378"/>
            <a:ext cx="23042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(</a:t>
            </a:r>
            <a:r>
              <a:rPr lang="en-US" sz="1600" dirty="0" err="1" smtClean="0">
                <a:sym typeface="Symbol"/>
              </a:rPr>
              <a:t>G,o,q,g</a:t>
            </a:r>
            <a:r>
              <a:rPr lang="en-US" sz="1600" dirty="0" smtClean="0">
                <a:sym typeface="Symbol"/>
              </a:rPr>
              <a:t>, </a:t>
            </a:r>
            <a:r>
              <a:rPr lang="en-US" sz="1600" dirty="0" err="1" smtClean="0">
                <a:sym typeface="Symbol"/>
              </a:rPr>
              <a:t>g</a:t>
            </a:r>
            <a:r>
              <a:rPr lang="en-US" sz="1600" baseline="30000" dirty="0" err="1" smtClean="0">
                <a:sym typeface="Symbol"/>
              </a:rPr>
              <a:t>x</a:t>
            </a:r>
            <a:r>
              <a:rPr lang="en-US" sz="1600" dirty="0" smtClean="0">
                <a:sym typeface="Symbol"/>
              </a:rPr>
              <a:t>, </a:t>
            </a:r>
            <a:r>
              <a:rPr lang="en-US" sz="1600" dirty="0" err="1" smtClean="0">
                <a:sym typeface="Symbol"/>
              </a:rPr>
              <a:t>g</a:t>
            </a:r>
            <a:r>
              <a:rPr lang="en-US" sz="1600" baseline="30000" dirty="0" err="1" smtClean="0">
                <a:sym typeface="Symbol"/>
              </a:rPr>
              <a:t>y</a:t>
            </a:r>
            <a:r>
              <a:rPr lang="en-US" sz="1600" dirty="0" smtClean="0">
                <a:sym typeface="Symbol"/>
              </a:rPr>
              <a:t>, </a:t>
            </a:r>
            <a:r>
              <a:rPr lang="en-US" sz="1600" dirty="0" err="1" smtClean="0">
                <a:sym typeface="Symbol"/>
              </a:rPr>
              <a:t>g</a:t>
            </a:r>
            <a:r>
              <a:rPr lang="en-US" sz="1600" baseline="30000" dirty="0" err="1" smtClean="0">
                <a:sym typeface="Symbol"/>
              </a:rPr>
              <a:t>z</a:t>
            </a:r>
            <a:r>
              <a:rPr lang="en-US" sz="1600" dirty="0" smtClean="0">
                <a:sym typeface="Symbol"/>
              </a:rPr>
              <a:t>)</a:t>
            </a:r>
            <a:endParaRPr lang="en-US" sz="2400" baseline="30000" dirty="0" smtClean="0"/>
          </a:p>
        </p:txBody>
      </p:sp>
      <p:grpSp>
        <p:nvGrpSpPr>
          <p:cNvPr id="49" name="Group 48"/>
          <p:cNvGrpSpPr/>
          <p:nvPr/>
        </p:nvGrpSpPr>
        <p:grpSpPr>
          <a:xfrm>
            <a:off x="4139952" y="4437112"/>
            <a:ext cx="2583904" cy="761311"/>
            <a:chOff x="2195736" y="3099737"/>
            <a:chExt cx="2583904" cy="761311"/>
          </a:xfrm>
        </p:grpSpPr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sym typeface="Symbol"/>
                </a:rPr>
                <a:t>Let us run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solidFill>
                      <a:srgbClr val="FF0000"/>
                    </a:solidFill>
                  </a:rPr>
                  <a:t>PubK</a:t>
                </a:r>
                <a:r>
                  <a:rPr lang="en-US" sz="1400" dirty="0" smtClean="0">
                    <a:solidFill>
                      <a:srgbClr val="FF0000"/>
                    </a:solidFill>
                  </a:rPr>
                  <a:t>     (n)</a:t>
                </a:r>
              </a:p>
            </p:txBody>
          </p:sp>
          <p:sp>
            <p:nvSpPr>
              <p:cNvPr id="71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FF0000"/>
                    </a:solidFill>
                  </a:rPr>
                  <a:t>A, </a:t>
                </a:r>
                <a:r>
                  <a:rPr lang="en-US" sz="1400" dirty="0" smtClean="0">
                    <a:solidFill>
                      <a:srgbClr val="FF0000"/>
                    </a:solidFill>
                    <a:sym typeface="Symbol"/>
                  </a:rPr>
                  <a:t></a:t>
                </a:r>
                <a:endParaRPr lang="en-US" sz="14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2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solidFill>
                      <a:srgbClr val="FF0000"/>
                    </a:solidFill>
                  </a:rPr>
                  <a:t>cpa</a:t>
                </a:r>
                <a:endParaRPr lang="en-US" sz="1400" dirty="0" smtClean="0">
                  <a:solidFill>
                    <a:srgbClr val="FF0000"/>
                  </a:solidFill>
                </a:endParaRPr>
              </a:p>
            </p:txBody>
          </p:sp>
        </p:grpSp>
      </p:grpSp>
      <p:cxnSp>
        <p:nvCxnSpPr>
          <p:cNvPr id="73" name="Straight Connector 72"/>
          <p:cNvCxnSpPr/>
          <p:nvPr/>
        </p:nvCxnSpPr>
        <p:spPr>
          <a:xfrm flipH="1">
            <a:off x="3851920" y="5949280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42"/>
          <p:cNvGrpSpPr/>
          <p:nvPr/>
        </p:nvGrpSpPr>
        <p:grpSpPr>
          <a:xfrm>
            <a:off x="4090480" y="5589240"/>
            <a:ext cx="2702154" cy="338554"/>
            <a:chOff x="1259632" y="1535016"/>
            <a:chExt cx="3046064" cy="617863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259632" y="1535016"/>
              <a:ext cx="3046064" cy="617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, m</a:t>
              </a:r>
              <a:r>
                <a:rPr lang="en-US" sz="1600" baseline="-25000" dirty="0" smtClean="0"/>
                <a:t>1</a:t>
              </a:r>
              <a:r>
                <a:rPr lang="en-US" sz="1600" dirty="0" smtClean="0">
                  <a:sym typeface="Symbol"/>
                </a:rPr>
                <a:t></a:t>
              </a:r>
              <a:r>
                <a:rPr lang="en-US" sz="1600" baseline="-25000" dirty="0" smtClean="0">
                  <a:sym typeface="Symbol"/>
                </a:rPr>
                <a:t>R</a:t>
              </a:r>
              <a:r>
                <a:rPr lang="en-US" sz="1600" dirty="0" smtClean="0"/>
                <a:t>         , |m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| = |m</a:t>
              </a:r>
              <a:r>
                <a:rPr lang="en-US" sz="1600" baseline="-25000" dirty="0" smtClean="0"/>
                <a:t>1</a:t>
              </a:r>
              <a:r>
                <a:rPr lang="en-US" sz="1600" dirty="0" smtClean="0"/>
                <a:t>|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76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89472" y="1666433"/>
              <a:ext cx="443524" cy="394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7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587727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275856" y="645333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3923928" y="6273396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572000" y="5939989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c = </a:t>
            </a:r>
            <a:r>
              <a:rPr lang="en-US" sz="1600" dirty="0" smtClean="0">
                <a:sym typeface="Symbol"/>
              </a:rPr>
              <a:t>(</a:t>
            </a:r>
            <a:r>
              <a:rPr lang="en-US" sz="1600" dirty="0" err="1" smtClean="0">
                <a:sym typeface="Symbol"/>
              </a:rPr>
              <a:t>g</a:t>
            </a:r>
            <a:r>
              <a:rPr lang="en-US" sz="1600" baseline="30000" dirty="0" err="1" smtClean="0">
                <a:sym typeface="Symbol"/>
              </a:rPr>
              <a:t>y</a:t>
            </a:r>
            <a:r>
              <a:rPr lang="en-US" sz="1600" dirty="0" smtClean="0">
                <a:sym typeface="Symbol"/>
              </a:rPr>
              <a:t>, </a:t>
            </a:r>
            <a:r>
              <a:rPr lang="en-US" sz="1600" dirty="0" err="1" smtClean="0">
                <a:sym typeface="Symbol"/>
              </a:rPr>
              <a:t>g</a:t>
            </a:r>
            <a:r>
              <a:rPr lang="en-US" sz="1600" baseline="30000" dirty="0" err="1" smtClean="0">
                <a:sym typeface="Symbol"/>
              </a:rPr>
              <a:t>z</a:t>
            </a:r>
            <a:r>
              <a:rPr lang="en-US" sz="1600" baseline="30000" dirty="0" smtClean="0">
                <a:sym typeface="Symbol"/>
              </a:rPr>
              <a:t> </a:t>
            </a:r>
            <a:r>
              <a:rPr lang="en-US" sz="1600" dirty="0" smtClean="0">
                <a:sym typeface="Symbol"/>
              </a:rPr>
              <a:t>.</a:t>
            </a:r>
            <a:r>
              <a:rPr lang="en-US" sz="1600" dirty="0" err="1" smtClean="0">
                <a:sym typeface="Symbol"/>
              </a:rPr>
              <a:t>m</a:t>
            </a:r>
            <a:r>
              <a:rPr lang="en-US" sz="1600" baseline="-25000" dirty="0" err="1" smtClean="0">
                <a:sym typeface="Symbol"/>
              </a:rPr>
              <a:t>b</a:t>
            </a:r>
            <a:r>
              <a:rPr lang="en-US" sz="1600" dirty="0" smtClean="0"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3923928" y="6710592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95579" y="6372037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552" y="4818638"/>
            <a:ext cx="21930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sym typeface="Symbol"/>
              </a:rPr>
              <a:t>DDH or non-DDH tuple?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444480" y="2976046"/>
            <a:ext cx="4024064" cy="977914"/>
            <a:chOff x="5364088" y="4107270"/>
            <a:chExt cx="4024064" cy="977914"/>
          </a:xfrm>
        </p:grpSpPr>
        <p:grpSp>
          <p:nvGrpSpPr>
            <p:cNvPr id="86" name="Group 85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8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sym typeface="Symbol"/>
                  </a:rPr>
                  <a:t>½</a:t>
                </a:r>
                <a:r>
                  <a:rPr lang="en-US" sz="1600" dirty="0" smtClean="0"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8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8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9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92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93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9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/>
                          <a:t>PubK</a:t>
                        </a:r>
                        <a:r>
                          <a:rPr lang="en-US" sz="1600" dirty="0" smtClean="0"/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  <p:sp>
                    <p:nvSpPr>
                      <p:cNvPr id="9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/>
                          <a:t>A, </a:t>
                        </a:r>
                        <a:r>
                          <a:rPr lang="en-US" sz="1600" dirty="0" smtClean="0"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  <p:sp>
                    <p:nvSpPr>
                      <p:cNvPr id="9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/>
                          <a:t>cpa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9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95" name="Double Bracket 94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/>
                    </a:p>
                  </p:txBody>
                </p:sp>
              </p:grpSp>
            </p:grpSp>
            <p:sp>
              <p:nvSpPr>
                <p:cNvPr id="9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</p:grpSp>
        </p:grpSp>
        <p:cxnSp>
          <p:nvCxnSpPr>
            <p:cNvPr id="14" name="Straight Connector 13"/>
            <p:cNvCxnSpPr/>
            <p:nvPr/>
          </p:nvCxnSpPr>
          <p:spPr>
            <a:xfrm>
              <a:off x="6444208" y="4653136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619672" y="5961474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0 otherwise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1763688" y="594928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5004048" y="4005064"/>
            <a:ext cx="27363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Pr [D(non-DDH tuple) = 1]</a:t>
            </a: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1907704" y="4005064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Pr [D(DDH tuple) = 1]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55776" y="3707740"/>
            <a:ext cx="302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6501799" y="3717032"/>
            <a:ext cx="302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3851920" y="5490599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4499992" y="5157192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/>
              <a:t>pk</a:t>
            </a:r>
            <a:r>
              <a:rPr lang="en-US" sz="1600" dirty="0" smtClean="0"/>
              <a:t> = </a:t>
            </a:r>
            <a:r>
              <a:rPr lang="en-US" sz="1600" dirty="0" smtClean="0">
                <a:sym typeface="Symbol"/>
              </a:rPr>
              <a:t>(</a:t>
            </a:r>
            <a:r>
              <a:rPr lang="en-US" sz="1600" dirty="0" err="1" smtClean="0">
                <a:sym typeface="Symbol"/>
              </a:rPr>
              <a:t>G,o,q,g,g</a:t>
            </a:r>
            <a:r>
              <a:rPr lang="en-US" sz="1600" baseline="30000" dirty="0" err="1" smtClean="0">
                <a:sym typeface="Symbol"/>
              </a:rPr>
              <a:t>x</a:t>
            </a:r>
            <a:r>
              <a:rPr lang="en-US" sz="1600" dirty="0" smtClean="0"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60430" y="3861048"/>
            <a:ext cx="35558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-</a:t>
            </a:r>
            <a:endParaRPr 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835696" y="3933056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7740352" y="3933056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8028384" y="4005064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1/p(n)</a:t>
            </a:r>
          </a:p>
        </p:txBody>
      </p: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7820744" y="386104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sym typeface="Symbol"/>
              </a:rPr>
              <a:t>&gt;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940152" y="1700808"/>
            <a:ext cx="3087960" cy="1224136"/>
            <a:chOff x="5868144" y="1521368"/>
            <a:chExt cx="3087960" cy="1224136"/>
          </a:xfrm>
        </p:grpSpPr>
        <p:sp>
          <p:nvSpPr>
            <p:cNvPr id="110" name="Cloud Callout 109"/>
            <p:cNvSpPr/>
            <p:nvPr/>
          </p:nvSpPr>
          <p:spPr>
            <a:xfrm>
              <a:off x="5868144" y="1521368"/>
              <a:ext cx="3087960" cy="122413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6020544" y="1881408"/>
              <a:ext cx="2799928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For any z’, </a:t>
              </a:r>
              <a:r>
                <a:rPr lang="en-US" sz="1400" dirty="0" err="1" smtClean="0">
                  <a:sym typeface="Symbol"/>
                </a:rPr>
                <a:t>Pr</a:t>
              </a:r>
              <a:r>
                <a:rPr lang="en-US" sz="1400" dirty="0" smtClean="0">
                  <a:sym typeface="Symbol"/>
                </a:rPr>
                <a:t>[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sz="1400" baseline="30000" dirty="0" err="1" smtClean="0">
                  <a:sym typeface="Symbol"/>
                </a:rPr>
                <a:t>z</a:t>
              </a:r>
              <a:r>
                <a:rPr lang="en-US" sz="1400" dirty="0" err="1" smtClean="0">
                  <a:sym typeface="Symbol"/>
                </a:rPr>
                <a:t>.m</a:t>
              </a:r>
              <a:r>
                <a:rPr lang="en-US" sz="1400" dirty="0" smtClean="0">
                  <a:sym typeface="Symbol"/>
                </a:rPr>
                <a:t> = </a:t>
              </a:r>
              <a:r>
                <a:rPr lang="en-US" sz="1400" dirty="0" err="1" smtClean="0">
                  <a:sym typeface="Symbol"/>
                </a:rPr>
                <a:t>g</a:t>
              </a:r>
              <a:r>
                <a:rPr lang="en-US" sz="1400" baseline="30000" dirty="0" err="1" smtClean="0">
                  <a:sym typeface="Symbol"/>
                </a:rPr>
                <a:t>z</a:t>
              </a:r>
              <a:r>
                <a:rPr lang="en-US" sz="1400" baseline="30000" dirty="0" smtClean="0">
                  <a:sym typeface="Symbol"/>
                </a:rPr>
                <a:t>’</a:t>
              </a:r>
              <a:r>
                <a:rPr lang="en-US" sz="1400" dirty="0" smtClean="0">
                  <a:sym typeface="Symbol"/>
                </a:rPr>
                <a:t>] = 1/|</a:t>
              </a:r>
              <a:r>
                <a:rPr lang="en-US" sz="1400" dirty="0" err="1" smtClean="0">
                  <a:sym typeface="Symbol"/>
                </a:rPr>
                <a:t>G|when</a:t>
              </a:r>
              <a:r>
                <a:rPr lang="en-US" sz="1400" dirty="0" smtClean="0">
                  <a:sym typeface="Symbol"/>
                </a:rPr>
                <a:t> z is chosen uniformly from G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7830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2" grpId="0" animBg="1"/>
      <p:bldP spid="42" grpId="0" animBg="1"/>
      <p:bldP spid="43" grpId="0" animBg="1"/>
      <p:bldP spid="46" grpId="0"/>
      <p:bldP spid="80" grpId="0"/>
      <p:bldP spid="82" grpId="0"/>
      <p:bldP spid="84" grpId="0"/>
      <p:bldP spid="6" grpId="0"/>
      <p:bldP spid="99" grpId="0"/>
      <p:bldP spid="101" grpId="0"/>
      <p:bldP spid="102" grpId="0"/>
      <p:bldP spid="23" grpId="0"/>
      <p:bldP spid="103" grpId="0"/>
      <p:bldP spid="104" grpId="0"/>
      <p:bldP spid="13" grpId="0"/>
      <p:bldP spid="106" grpId="0"/>
      <p:bldP spid="10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Implementation Issues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107504" y="2348880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Sharing public parameters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467544" y="2761183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The public parameters (G, q, g, h) can be publicly shared once-and-for-all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67544" y="3193231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NIST has published standard parameters suitable for El </a:t>
            </a:r>
            <a:r>
              <a:rPr lang="en-US" sz="1400" dirty="0" err="1" smtClean="0">
                <a:sym typeface="Symbol"/>
              </a:rPr>
              <a:t>Gamal</a:t>
            </a:r>
            <a:r>
              <a:rPr lang="en-US" sz="1400" dirty="0" smtClean="0">
                <a:sym typeface="Symbol"/>
              </a:rPr>
              <a:t> encryption scheme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467544" y="3645024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Sharing public parameters does not hamper security --- contrast to RSA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07504" y="4149080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0000FF"/>
                </a:solidFill>
                <a:sym typeface="Symbol"/>
              </a:rPr>
              <a:t>Choice of groups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7544" y="4561383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Option I: prime order subgroup (G, * mod p) of       , where p = 2q+1 and G = {x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 mod p | x        }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85" name="Group 37"/>
          <p:cNvGrpSpPr/>
          <p:nvPr/>
        </p:nvGrpSpPr>
        <p:grpSpPr>
          <a:xfrm>
            <a:off x="4788024" y="4427819"/>
            <a:ext cx="423664" cy="513349"/>
            <a:chOff x="4499992" y="3553271"/>
            <a:chExt cx="423664" cy="513349"/>
          </a:xfrm>
        </p:grpSpPr>
        <p:pic>
          <p:nvPicPr>
            <p:cNvPr id="8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9992" y="3625278"/>
              <a:ext cx="192879" cy="360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4572000" y="375884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p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572000" y="3553271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*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</p:grpSp>
      <p:grpSp>
        <p:nvGrpSpPr>
          <p:cNvPr id="91" name="Group 37"/>
          <p:cNvGrpSpPr/>
          <p:nvPr/>
        </p:nvGrpSpPr>
        <p:grpSpPr>
          <a:xfrm>
            <a:off x="8396808" y="4427819"/>
            <a:ext cx="423664" cy="513349"/>
            <a:chOff x="4499992" y="3553271"/>
            <a:chExt cx="423664" cy="513349"/>
          </a:xfrm>
        </p:grpSpPr>
        <p:pic>
          <p:nvPicPr>
            <p:cNvPr id="9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9992" y="3625278"/>
              <a:ext cx="192879" cy="360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" name="Text Box 7"/>
            <p:cNvSpPr txBox="1">
              <a:spLocks noChangeArrowheads="1"/>
            </p:cNvSpPr>
            <p:nvPr/>
          </p:nvSpPr>
          <p:spPr bwMode="auto">
            <a:xfrm>
              <a:off x="4572000" y="375884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p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  <p:sp>
          <p:nvSpPr>
            <p:cNvPr id="102" name="Text Box 7"/>
            <p:cNvSpPr txBox="1">
              <a:spLocks noChangeArrowheads="1"/>
            </p:cNvSpPr>
            <p:nvPr/>
          </p:nvSpPr>
          <p:spPr bwMode="auto">
            <a:xfrm>
              <a:off x="4572000" y="3553271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*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</p:grp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467544" y="4941168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Option II (Practically popular): groups based on points on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elliptic curves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107504" y="5589240"/>
            <a:ext cx="92890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Message Space </a:t>
            </a:r>
            <a:r>
              <a:rPr lang="en-US" sz="1400" dirty="0" smtClean="0">
                <a:sym typeface="Symbol"/>
              </a:rPr>
              <a:t>--- not bit strings, but rather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group elements</a:t>
            </a:r>
            <a:r>
              <a:rPr lang="en-US" sz="1400" dirty="0" smtClean="0">
                <a:sym typeface="Symbol"/>
              </a:rPr>
              <a:t>. Two possible solutions to deal with this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467544" y="5949280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Option I: Use some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efficient reversible encoding mechanism </a:t>
            </a:r>
            <a:r>
              <a:rPr lang="en-US" sz="1400" dirty="0" smtClean="0">
                <a:sym typeface="Symbol"/>
              </a:rPr>
              <a:t>from bit strings to group elements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467544" y="6361583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Option II: Use the El </a:t>
            </a:r>
            <a:r>
              <a:rPr lang="en-US" sz="1400" dirty="0" err="1" smtClean="0">
                <a:sym typeface="Symbol"/>
              </a:rPr>
              <a:t>Gamal</a:t>
            </a:r>
            <a:r>
              <a:rPr lang="en-US" sz="1400" dirty="0" smtClean="0">
                <a:sym typeface="Symbol"/>
              </a:rPr>
              <a:t> encryption scheme as a part of a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Hybrid encryption scheme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0" y="692696"/>
            <a:ext cx="9144000" cy="1296144"/>
          </a:xfrm>
          <a:prstGeom prst="rect">
            <a:avLst/>
          </a:prstGeom>
          <a:solidFill>
            <a:srgbClr val="CCFFCC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64834" y="115445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115445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Rectangle 57"/>
          <p:cNvSpPr/>
          <p:nvPr/>
        </p:nvSpPr>
        <p:spPr>
          <a:xfrm>
            <a:off x="2339752" y="1081772"/>
            <a:ext cx="1656184" cy="835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749871" y="1535642"/>
            <a:ext cx="1589881" cy="211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611560" y="1124744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m</a:t>
            </a:r>
            <a:r>
              <a:rPr lang="en-US" sz="1400" dirty="0" err="1" smtClean="0"/>
              <a:t>,pk</a:t>
            </a:r>
            <a:r>
              <a:rPr lang="en-US" sz="1400" dirty="0" smtClean="0"/>
              <a:t>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3995936" y="155679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4067944" y="112474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  </a:t>
            </a:r>
            <a:endParaRPr lang="en-US" baseline="-25000" dirty="0" smtClean="0"/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699792" y="714182"/>
            <a:ext cx="3168352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Public Key </a:t>
            </a:r>
            <a:r>
              <a:rPr lang="en-US" sz="1400" dirty="0" err="1" smtClean="0"/>
              <a:t>pk</a:t>
            </a:r>
            <a:r>
              <a:rPr lang="en-US" sz="1400" dirty="0" smtClean="0"/>
              <a:t> 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5640898" y="155679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6012160" y="119675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c</a:t>
            </a:r>
            <a:r>
              <a:rPr lang="en-US" sz="1600" dirty="0" err="1" smtClean="0"/>
              <a:t>,sk</a:t>
            </a:r>
            <a:r>
              <a:rPr lang="en-US" sz="1600" dirty="0" smtClean="0"/>
              <a:t>=x</a:t>
            </a:r>
            <a:endParaRPr lang="en-US" sz="1600" baseline="-25000" dirty="0" smtClean="0"/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339752" y="1052736"/>
            <a:ext cx="165618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Enc</a:t>
            </a:r>
            <a:r>
              <a:rPr lang="en-US" sz="1400" baseline="-25000" dirty="0" err="1" smtClean="0"/>
              <a:t>pk</a:t>
            </a:r>
            <a:r>
              <a:rPr lang="en-US" sz="1400" dirty="0" smtClean="0"/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1 </a:t>
            </a:r>
            <a:r>
              <a:rPr lang="en-US" sz="1200" dirty="0" smtClean="0"/>
              <a:t>= </a:t>
            </a:r>
            <a:r>
              <a:rPr lang="en-US" sz="1200" dirty="0" err="1" smtClean="0"/>
              <a:t>g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 </a:t>
            </a:r>
            <a:r>
              <a:rPr lang="en-US" sz="1200" dirty="0" smtClean="0"/>
              <a:t> for random y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 = </a:t>
            </a:r>
            <a:r>
              <a:rPr lang="en-US" sz="1200" dirty="0" err="1" smtClean="0"/>
              <a:t>h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.</a:t>
            </a:r>
            <a:r>
              <a:rPr lang="en-US" sz="1200" dirty="0" smtClean="0"/>
              <a:t>. m </a:t>
            </a:r>
            <a:endParaRPr lang="en-US" sz="1200" dirty="0"/>
          </a:p>
        </p:txBody>
      </p:sp>
      <p:sp>
        <p:nvSpPr>
          <p:cNvPr id="80" name="Rectangle 79"/>
          <p:cNvSpPr/>
          <p:nvPr/>
        </p:nvSpPr>
        <p:spPr>
          <a:xfrm>
            <a:off x="7020272" y="1153780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7092280" y="1153780"/>
            <a:ext cx="205172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Dec</a:t>
            </a:r>
            <a:r>
              <a:rPr lang="en-US" sz="1400" baseline="-25000" dirty="0" err="1" smtClean="0"/>
              <a:t>sk</a:t>
            </a:r>
            <a:r>
              <a:rPr lang="en-US" sz="1400" dirty="0" smtClean="0"/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ym typeface="Symbol"/>
              </a:rPr>
              <a:t>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/ 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 = 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. [(c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]</a:t>
            </a:r>
            <a:r>
              <a:rPr lang="en-US" sz="1200" baseline="30000" dirty="0">
                <a:sym typeface="Symbol"/>
              </a:rPr>
              <a:t>-</a:t>
            </a:r>
            <a:r>
              <a:rPr lang="en-US" sz="1200" baseline="30000" dirty="0" smtClean="0">
                <a:sym typeface="Symbol"/>
              </a:rPr>
              <a:t>1</a:t>
            </a:r>
            <a:endParaRPr lang="en-US" sz="1200" baseline="30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060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4" grpId="0"/>
      <p:bldP spid="103" grpId="0"/>
      <p:bldP spid="105" grpId="0"/>
      <p:bldP spid="108" grpId="0"/>
      <p:bldP spid="10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val 130"/>
          <p:cNvSpPr/>
          <p:nvPr/>
        </p:nvSpPr>
        <p:spPr>
          <a:xfrm>
            <a:off x="4355976" y="3540498"/>
            <a:ext cx="2160240" cy="4320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2" name="Oval 131"/>
          <p:cNvSpPr/>
          <p:nvPr/>
        </p:nvSpPr>
        <p:spPr>
          <a:xfrm>
            <a:off x="1979712" y="3540498"/>
            <a:ext cx="2160240" cy="432048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El 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Gamal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Implementation Issues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35496" y="2060848"/>
            <a:ext cx="8784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Mapping bit strings to group elements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79512" y="2440633"/>
            <a:ext cx="91450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For concreteness, consider prime order subgroup G of      , where p = 2q+1 and G = {x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sz="1400" dirty="0" smtClean="0">
                <a:sym typeface="Symbol"/>
              </a:rPr>
              <a:t> mod p | x        }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50" name="Group 37"/>
          <p:cNvGrpSpPr/>
          <p:nvPr/>
        </p:nvGrpSpPr>
        <p:grpSpPr>
          <a:xfrm>
            <a:off x="5084440" y="2296617"/>
            <a:ext cx="423664" cy="513349"/>
            <a:chOff x="4499992" y="3553271"/>
            <a:chExt cx="423664" cy="513349"/>
          </a:xfrm>
        </p:grpSpPr>
        <p:pic>
          <p:nvPicPr>
            <p:cNvPr id="5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9992" y="3625278"/>
              <a:ext cx="192879" cy="360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4572000" y="375884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p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4572000" y="3553271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*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</p:grpSp>
      <p:grpSp>
        <p:nvGrpSpPr>
          <p:cNvPr id="58" name="Group 37"/>
          <p:cNvGrpSpPr/>
          <p:nvPr/>
        </p:nvGrpSpPr>
        <p:grpSpPr>
          <a:xfrm>
            <a:off x="8676456" y="2296617"/>
            <a:ext cx="423664" cy="513349"/>
            <a:chOff x="4499992" y="3553271"/>
            <a:chExt cx="423664" cy="513349"/>
          </a:xfrm>
        </p:grpSpPr>
        <p:pic>
          <p:nvPicPr>
            <p:cNvPr id="6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9992" y="3625278"/>
              <a:ext cx="192879" cy="360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4572000" y="375884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p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4572000" y="3553271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*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107504" y="2748410"/>
            <a:ext cx="6696744" cy="1152128"/>
            <a:chOff x="467544" y="3212976"/>
            <a:chExt cx="6696744" cy="1152128"/>
          </a:xfrm>
        </p:grpSpPr>
        <p:grpSp>
          <p:nvGrpSpPr>
            <p:cNvPr id="71" name="Group 70"/>
            <p:cNvGrpSpPr/>
            <p:nvPr/>
          </p:nvGrpSpPr>
          <p:grpSpPr>
            <a:xfrm>
              <a:off x="467544" y="3717032"/>
              <a:ext cx="6696744" cy="648072"/>
              <a:chOff x="899592" y="4273351"/>
              <a:chExt cx="6696744" cy="648072"/>
            </a:xfrm>
          </p:grpSpPr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899592" y="4273351"/>
                <a:ext cx="208823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Squares modulo 11:</a:t>
                </a:r>
                <a:endParaRPr lang="en-US" sz="1400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5" name="Text Box 7"/>
              <p:cNvSpPr txBox="1">
                <a:spLocks noChangeArrowheads="1"/>
              </p:cNvSpPr>
              <p:nvPr/>
            </p:nvSpPr>
            <p:spPr bwMode="auto">
              <a:xfrm>
                <a:off x="1835696" y="4613646"/>
                <a:ext cx="7920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Values:</a:t>
                </a:r>
                <a:endParaRPr lang="en-US" sz="1400" baseline="-25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0" name="Text Box 7"/>
              <p:cNvSpPr txBox="1">
                <a:spLocks noChangeArrowheads="1"/>
              </p:cNvSpPr>
              <p:nvPr/>
            </p:nvSpPr>
            <p:spPr bwMode="auto">
              <a:xfrm>
                <a:off x="2708176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1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3212232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2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3635896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3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5" name="Text Box 7"/>
              <p:cNvSpPr txBox="1">
                <a:spLocks noChangeArrowheads="1"/>
              </p:cNvSpPr>
              <p:nvPr/>
            </p:nvSpPr>
            <p:spPr bwMode="auto">
              <a:xfrm>
                <a:off x="4067944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4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9" name="Text Box 7"/>
              <p:cNvSpPr txBox="1">
                <a:spLocks noChangeArrowheads="1"/>
              </p:cNvSpPr>
              <p:nvPr/>
            </p:nvSpPr>
            <p:spPr bwMode="auto">
              <a:xfrm>
                <a:off x="4580384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5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0" name="Text Box 7"/>
              <p:cNvSpPr txBox="1">
                <a:spLocks noChangeArrowheads="1"/>
              </p:cNvSpPr>
              <p:nvPr/>
            </p:nvSpPr>
            <p:spPr bwMode="auto">
              <a:xfrm>
                <a:off x="5076056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6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1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7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2" name="Text Box 7"/>
              <p:cNvSpPr txBox="1">
                <a:spLocks noChangeArrowheads="1"/>
              </p:cNvSpPr>
              <p:nvPr/>
            </p:nvSpPr>
            <p:spPr bwMode="auto">
              <a:xfrm>
                <a:off x="6092552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8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3" name="Text Box 7"/>
              <p:cNvSpPr txBox="1">
                <a:spLocks noChangeArrowheads="1"/>
              </p:cNvSpPr>
              <p:nvPr/>
            </p:nvSpPr>
            <p:spPr bwMode="auto">
              <a:xfrm>
                <a:off x="6588224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9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4" name="Text Box 7"/>
              <p:cNvSpPr txBox="1">
                <a:spLocks noChangeArrowheads="1"/>
              </p:cNvSpPr>
              <p:nvPr/>
            </p:nvSpPr>
            <p:spPr bwMode="auto">
              <a:xfrm>
                <a:off x="7100664" y="4273351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10</a:t>
                </a:r>
                <a:r>
                  <a:rPr lang="en-US" baseline="300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6" name="Text Box 7"/>
              <p:cNvSpPr txBox="1">
                <a:spLocks noChangeArrowheads="1"/>
              </p:cNvSpPr>
              <p:nvPr/>
            </p:nvSpPr>
            <p:spPr bwMode="auto">
              <a:xfrm>
                <a:off x="2780184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1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7" name="Text Box 7"/>
              <p:cNvSpPr txBox="1">
                <a:spLocks noChangeArrowheads="1"/>
              </p:cNvSpPr>
              <p:nvPr/>
            </p:nvSpPr>
            <p:spPr bwMode="auto">
              <a:xfrm>
                <a:off x="3212232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4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8" name="Text Box 7"/>
              <p:cNvSpPr txBox="1">
                <a:spLocks noChangeArrowheads="1"/>
              </p:cNvSpPr>
              <p:nvPr/>
            </p:nvSpPr>
            <p:spPr bwMode="auto">
              <a:xfrm>
                <a:off x="3644280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9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9" name="Text Box 7"/>
              <p:cNvSpPr txBox="1">
                <a:spLocks noChangeArrowheads="1"/>
              </p:cNvSpPr>
              <p:nvPr/>
            </p:nvSpPr>
            <p:spPr bwMode="auto">
              <a:xfrm>
                <a:off x="4076328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5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0" name="Text Box 7"/>
              <p:cNvSpPr txBox="1">
                <a:spLocks noChangeArrowheads="1"/>
              </p:cNvSpPr>
              <p:nvPr/>
            </p:nvSpPr>
            <p:spPr bwMode="auto">
              <a:xfrm>
                <a:off x="4572000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3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4" name="Text Box 7"/>
              <p:cNvSpPr txBox="1">
                <a:spLocks noChangeArrowheads="1"/>
              </p:cNvSpPr>
              <p:nvPr/>
            </p:nvSpPr>
            <p:spPr bwMode="auto">
              <a:xfrm>
                <a:off x="5084440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3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6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5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7" name="Text Box 7"/>
              <p:cNvSpPr txBox="1">
                <a:spLocks noChangeArrowheads="1"/>
              </p:cNvSpPr>
              <p:nvPr/>
            </p:nvSpPr>
            <p:spPr bwMode="auto">
              <a:xfrm>
                <a:off x="6092552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9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0" name="Text Box 7"/>
              <p:cNvSpPr txBox="1">
                <a:spLocks noChangeArrowheads="1"/>
              </p:cNvSpPr>
              <p:nvPr/>
            </p:nvSpPr>
            <p:spPr bwMode="auto">
              <a:xfrm>
                <a:off x="6588224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4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1" name="Text Box 7"/>
              <p:cNvSpPr txBox="1">
                <a:spLocks noChangeArrowheads="1"/>
              </p:cNvSpPr>
              <p:nvPr/>
            </p:nvSpPr>
            <p:spPr bwMode="auto">
              <a:xfrm>
                <a:off x="7092280" y="4613646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1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2" name="Group 37"/>
            <p:cNvGrpSpPr/>
            <p:nvPr/>
          </p:nvGrpSpPr>
          <p:grpSpPr>
            <a:xfrm>
              <a:off x="1619672" y="3212976"/>
              <a:ext cx="423664" cy="513349"/>
              <a:chOff x="4499992" y="3553271"/>
              <a:chExt cx="423664" cy="513349"/>
            </a:xfrm>
          </p:grpSpPr>
          <p:pic>
            <p:nvPicPr>
              <p:cNvPr id="113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499992" y="3625278"/>
                <a:ext cx="192879" cy="360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4" name="Text Box 7"/>
              <p:cNvSpPr txBox="1">
                <a:spLocks noChangeArrowheads="1"/>
              </p:cNvSpPr>
              <p:nvPr/>
            </p:nvSpPr>
            <p:spPr bwMode="auto">
              <a:xfrm>
                <a:off x="4572000" y="3758843"/>
                <a:ext cx="351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5E1EFE"/>
                    </a:solidFill>
                    <a:sym typeface="Symbol"/>
                  </a:rPr>
                  <a:t>11</a:t>
                </a:r>
                <a:endParaRPr lang="en-US" sz="1400" baseline="-25000" dirty="0" smtClean="0">
                  <a:solidFill>
                    <a:srgbClr val="5E1EFE"/>
                  </a:solidFill>
                </a:endParaRPr>
              </a:p>
            </p:txBody>
          </p:sp>
          <p:sp>
            <p:nvSpPr>
              <p:cNvPr id="115" name="Text Box 7"/>
              <p:cNvSpPr txBox="1">
                <a:spLocks noChangeArrowheads="1"/>
              </p:cNvSpPr>
              <p:nvPr/>
            </p:nvSpPr>
            <p:spPr bwMode="auto">
              <a:xfrm>
                <a:off x="4572000" y="3553271"/>
                <a:ext cx="35165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5E1EFE"/>
                    </a:solidFill>
                    <a:sym typeface="Symbol"/>
                  </a:rPr>
                  <a:t>*</a:t>
                </a:r>
                <a:endParaRPr lang="en-US" sz="1400" baseline="-25000" dirty="0" smtClean="0">
                  <a:solidFill>
                    <a:srgbClr val="5E1EFE"/>
                  </a:solidFill>
                </a:endParaRPr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2339752" y="3356992"/>
              <a:ext cx="4807768" cy="307777"/>
              <a:chOff x="2339752" y="4489375"/>
              <a:chExt cx="4807768" cy="307777"/>
            </a:xfrm>
          </p:grpSpPr>
          <p:sp>
            <p:nvSpPr>
              <p:cNvPr id="116" name="Text Box 7"/>
              <p:cNvSpPr txBox="1">
                <a:spLocks noChangeArrowheads="1"/>
              </p:cNvSpPr>
              <p:nvPr/>
            </p:nvSpPr>
            <p:spPr bwMode="auto">
              <a:xfrm>
                <a:off x="2339752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1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7" name="Text Box 7"/>
              <p:cNvSpPr txBox="1">
                <a:spLocks noChangeArrowheads="1"/>
              </p:cNvSpPr>
              <p:nvPr/>
            </p:nvSpPr>
            <p:spPr bwMode="auto">
              <a:xfrm>
                <a:off x="2771800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2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8" name="Text Box 7"/>
              <p:cNvSpPr txBox="1">
                <a:spLocks noChangeArrowheads="1"/>
              </p:cNvSpPr>
              <p:nvPr/>
            </p:nvSpPr>
            <p:spPr bwMode="auto">
              <a:xfrm>
                <a:off x="3203848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3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3635896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4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1" name="Text Box 7"/>
              <p:cNvSpPr txBox="1">
                <a:spLocks noChangeArrowheads="1"/>
              </p:cNvSpPr>
              <p:nvPr/>
            </p:nvSpPr>
            <p:spPr bwMode="auto">
              <a:xfrm>
                <a:off x="4131568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5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2" name="Text Box 7"/>
              <p:cNvSpPr txBox="1">
                <a:spLocks noChangeArrowheads="1"/>
              </p:cNvSpPr>
              <p:nvPr/>
            </p:nvSpPr>
            <p:spPr bwMode="auto">
              <a:xfrm>
                <a:off x="4644008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6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4" name="Text Box 7"/>
              <p:cNvSpPr txBox="1">
                <a:spLocks noChangeArrowheads="1"/>
              </p:cNvSpPr>
              <p:nvPr/>
            </p:nvSpPr>
            <p:spPr bwMode="auto">
              <a:xfrm>
                <a:off x="5148064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7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5" name="Text Box 7"/>
              <p:cNvSpPr txBox="1">
                <a:spLocks noChangeArrowheads="1"/>
              </p:cNvSpPr>
              <p:nvPr/>
            </p:nvSpPr>
            <p:spPr bwMode="auto">
              <a:xfrm>
                <a:off x="5652120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8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6" name="Text Box 7"/>
              <p:cNvSpPr txBox="1">
                <a:spLocks noChangeArrowheads="1"/>
              </p:cNvSpPr>
              <p:nvPr/>
            </p:nvSpPr>
            <p:spPr bwMode="auto">
              <a:xfrm>
                <a:off x="6147792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9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7" name="Text Box 7"/>
              <p:cNvSpPr txBox="1">
                <a:spLocks noChangeArrowheads="1"/>
              </p:cNvSpPr>
              <p:nvPr/>
            </p:nvSpPr>
            <p:spPr bwMode="auto">
              <a:xfrm>
                <a:off x="6651848" y="4489375"/>
                <a:ext cx="49567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sym typeface="Symbol"/>
                  </a:rPr>
                  <a:t>10</a:t>
                </a:r>
                <a:endParaRPr lang="en-US" baseline="30000" dirty="0" smtClean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907704" y="3409255"/>
              <a:ext cx="27964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:</a:t>
              </a:r>
              <a:endParaRPr lang="en-US" baseline="30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7485856" y="2872681"/>
            <a:ext cx="1190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 = 11, q = 5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4" name="Right Arrow 133"/>
          <p:cNvSpPr/>
          <p:nvPr/>
        </p:nvSpPr>
        <p:spPr>
          <a:xfrm rot="9937628">
            <a:off x="6563238" y="3494009"/>
            <a:ext cx="642349" cy="3284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7269832" y="3252466"/>
            <a:ext cx="14066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Group G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7236296" y="3540498"/>
            <a:ext cx="2016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Plaintext and </a:t>
            </a:r>
            <a:r>
              <a:rPr lang="en-US" sz="1400" dirty="0" err="1" smtClean="0">
                <a:sym typeface="Symbol"/>
              </a:rPr>
              <a:t>ciphertext</a:t>
            </a:r>
            <a:r>
              <a:rPr lang="en-US" sz="1400" dirty="0" smtClean="0">
                <a:sym typeface="Symbol"/>
              </a:rPr>
              <a:t> space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251520" y="4188570"/>
            <a:ext cx="91450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      =  {1, 2, …, q, q+1, …, 2q}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138" name="Group 37"/>
          <p:cNvGrpSpPr/>
          <p:nvPr/>
        </p:nvGrpSpPr>
        <p:grpSpPr>
          <a:xfrm>
            <a:off x="619944" y="4044554"/>
            <a:ext cx="423664" cy="513349"/>
            <a:chOff x="4499992" y="3553271"/>
            <a:chExt cx="423664" cy="513349"/>
          </a:xfrm>
        </p:grpSpPr>
        <p:pic>
          <p:nvPicPr>
            <p:cNvPr id="13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9992" y="3625278"/>
              <a:ext cx="192879" cy="360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4572000" y="3758843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p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  <p:sp>
          <p:nvSpPr>
            <p:cNvPr id="141" name="Text Box 7"/>
            <p:cNvSpPr txBox="1">
              <a:spLocks noChangeArrowheads="1"/>
            </p:cNvSpPr>
            <p:nvPr/>
          </p:nvSpPr>
          <p:spPr bwMode="auto">
            <a:xfrm>
              <a:off x="4572000" y="3553271"/>
              <a:ext cx="3516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5E1EFE"/>
                  </a:solidFill>
                  <a:sym typeface="Symbol"/>
                </a:rPr>
                <a:t>*</a:t>
              </a:r>
              <a:endParaRPr lang="en-US" sz="1400" baseline="-25000" dirty="0" smtClean="0">
                <a:solidFill>
                  <a:srgbClr val="5E1EFE"/>
                </a:solidFill>
              </a:endParaRPr>
            </a:p>
          </p:txBody>
        </p:sp>
      </p:grpSp>
      <p:sp>
        <p:nvSpPr>
          <p:cNvPr id="142" name="Text Box 7"/>
          <p:cNvSpPr txBox="1">
            <a:spLocks noChangeArrowheads="1"/>
          </p:cNvSpPr>
          <p:nvPr/>
        </p:nvSpPr>
        <p:spPr bwMode="auto">
          <a:xfrm>
            <a:off x="251520" y="4600873"/>
            <a:ext cx="35283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Consider the mapping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f: {1, …, q}  G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grpSp>
        <p:nvGrpSpPr>
          <p:cNvPr id="145" name="Group 144"/>
          <p:cNvGrpSpPr/>
          <p:nvPr/>
        </p:nvGrpSpPr>
        <p:grpSpPr>
          <a:xfrm>
            <a:off x="1115616" y="4908650"/>
            <a:ext cx="2295872" cy="451793"/>
            <a:chOff x="1340024" y="5301208"/>
            <a:chExt cx="2295872" cy="451793"/>
          </a:xfrm>
        </p:grpSpPr>
        <p:sp>
          <p:nvSpPr>
            <p:cNvPr id="143" name="Text Box 7"/>
            <p:cNvSpPr txBox="1">
              <a:spLocks noChangeArrowheads="1"/>
            </p:cNvSpPr>
            <p:nvPr/>
          </p:nvSpPr>
          <p:spPr bwMode="auto">
            <a:xfrm>
              <a:off x="1340024" y="5445224"/>
              <a:ext cx="22958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f(x)    =    [x</a:t>
              </a:r>
              <a:r>
                <a:rPr lang="en-US" baseline="30000" dirty="0" smtClean="0">
                  <a:sym typeface="Symbol"/>
                </a:rPr>
                <a:t>2</a:t>
              </a:r>
              <a:r>
                <a:rPr lang="en-US" sz="1400" dirty="0" smtClean="0">
                  <a:sym typeface="Symbol"/>
                </a:rPr>
                <a:t> mod p]</a:t>
              </a:r>
              <a:endParaRPr lang="en-US" baseline="30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44" name="Text Box 7"/>
            <p:cNvSpPr txBox="1">
              <a:spLocks noChangeArrowheads="1"/>
            </p:cNvSpPr>
            <p:nvPr/>
          </p:nvSpPr>
          <p:spPr bwMode="auto">
            <a:xfrm>
              <a:off x="1797224" y="5301208"/>
              <a:ext cx="6145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def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46" name="Text Box 7"/>
          <p:cNvSpPr txBox="1">
            <a:spLocks noChangeArrowheads="1"/>
          </p:cNvSpPr>
          <p:nvPr/>
        </p:nvSpPr>
        <p:spPr bwMode="auto">
          <a:xfrm>
            <a:off x="4211960" y="4188570"/>
            <a:ext cx="35283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Function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f is a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bijection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47" name="Text Box 7"/>
          <p:cNvSpPr txBox="1">
            <a:spLocks noChangeArrowheads="1"/>
          </p:cNvSpPr>
          <p:nvPr/>
        </p:nvSpPr>
        <p:spPr bwMode="auto">
          <a:xfrm>
            <a:off x="4572000" y="4476602"/>
            <a:ext cx="4248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A quadratic residue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[x</a:t>
            </a:r>
            <a:r>
              <a:rPr lang="en-US" baseline="30000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mod p] </a:t>
            </a:r>
            <a:r>
              <a:rPr lang="en-US" sz="1400" dirty="0" smtClean="0">
                <a:sym typeface="Symbol"/>
              </a:rPr>
              <a:t>has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two modular square roots: [x mod p], [-x mod p]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48" name="Text Box 7"/>
          <p:cNvSpPr txBox="1">
            <a:spLocks noChangeArrowheads="1"/>
          </p:cNvSpPr>
          <p:nvPr/>
        </p:nvSpPr>
        <p:spPr bwMode="auto">
          <a:xfrm>
            <a:off x="4572000" y="5032921"/>
            <a:ext cx="42484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Only one </a:t>
            </a:r>
            <a:r>
              <a:rPr lang="en-US" sz="1400" dirty="0" smtClean="0">
                <a:sym typeface="Symbol"/>
              </a:rPr>
              <a:t>square root lies in the range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{1, …, q}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4572000" y="5392961"/>
            <a:ext cx="42484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Function f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efficiently invertible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251520" y="5412706"/>
            <a:ext cx="35283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Let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||  q || = n bits 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251520" y="5772746"/>
            <a:ext cx="77768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Given an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(n-1)-bit string x  {0, 1}</a:t>
            </a:r>
            <a:r>
              <a:rPr lang="en-US" sz="2000" baseline="30000" dirty="0" smtClean="0">
                <a:solidFill>
                  <a:srgbClr val="0000FF"/>
                </a:solidFill>
                <a:sym typeface="Symbol"/>
              </a:rPr>
              <a:t>n-1</a:t>
            </a:r>
            <a:r>
              <a:rPr lang="en-US" sz="1400" dirty="0" smtClean="0">
                <a:sym typeface="Symbol"/>
              </a:rPr>
              <a:t>, map it to an element of G as follows: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53" name="Text Box 7"/>
          <p:cNvSpPr txBox="1">
            <a:spLocks noChangeArrowheads="1"/>
          </p:cNvSpPr>
          <p:nvPr/>
        </p:nvSpPr>
        <p:spPr bwMode="auto">
          <a:xfrm>
            <a:off x="683568" y="6113041"/>
            <a:ext cx="8064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Compute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f(1 || x) </a:t>
            </a:r>
            <a:r>
              <a:rPr lang="en-US" sz="1400" dirty="0" smtClean="0">
                <a:sym typeface="Symbol"/>
              </a:rPr>
              <a:t>---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1 || x will be an n-bit string</a:t>
            </a:r>
            <a:r>
              <a:rPr lang="en-US" sz="1400" dirty="0" smtClean="0">
                <a:sym typeface="Symbol"/>
              </a:rPr>
              <a:t>, will be an integer in the range {1, …, q}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0" y="692696"/>
            <a:ext cx="9144000" cy="1296144"/>
          </a:xfrm>
          <a:prstGeom prst="rect">
            <a:avLst/>
          </a:prstGeom>
          <a:solidFill>
            <a:srgbClr val="CCFFCC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64834" y="115445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115445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2" name="Rectangle 151"/>
          <p:cNvSpPr/>
          <p:nvPr/>
        </p:nvSpPr>
        <p:spPr>
          <a:xfrm>
            <a:off x="2339752" y="1081772"/>
            <a:ext cx="1656184" cy="835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54" name="Straight Arrow Connector 153"/>
          <p:cNvCxnSpPr/>
          <p:nvPr/>
        </p:nvCxnSpPr>
        <p:spPr>
          <a:xfrm>
            <a:off x="749871" y="1535642"/>
            <a:ext cx="1589881" cy="2115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611560" y="1124744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m</a:t>
            </a:r>
            <a:r>
              <a:rPr lang="en-US" sz="1400" dirty="0" err="1" smtClean="0"/>
              <a:t>,pk</a:t>
            </a:r>
            <a:r>
              <a:rPr lang="en-US" sz="1400" dirty="0" smtClean="0"/>
              <a:t>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156" name="Straight Arrow Connector 155"/>
          <p:cNvCxnSpPr/>
          <p:nvPr/>
        </p:nvCxnSpPr>
        <p:spPr>
          <a:xfrm>
            <a:off x="3995936" y="155679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 Box 7"/>
          <p:cNvSpPr txBox="1">
            <a:spLocks noChangeArrowheads="1"/>
          </p:cNvSpPr>
          <p:nvPr/>
        </p:nvSpPr>
        <p:spPr bwMode="auto">
          <a:xfrm>
            <a:off x="4067944" y="112474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  </a:t>
            </a:r>
            <a:endParaRPr lang="en-US" baseline="-25000" dirty="0" smtClean="0"/>
          </a:p>
        </p:txBody>
      </p:sp>
      <p:sp>
        <p:nvSpPr>
          <p:cNvPr id="158" name="Text Box 7"/>
          <p:cNvSpPr txBox="1">
            <a:spLocks noChangeArrowheads="1"/>
          </p:cNvSpPr>
          <p:nvPr/>
        </p:nvSpPr>
        <p:spPr bwMode="auto">
          <a:xfrm>
            <a:off x="2699792" y="714182"/>
            <a:ext cx="3168352" cy="30777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/>
              <a:t>Public Key </a:t>
            </a:r>
            <a:r>
              <a:rPr lang="en-US" sz="1400" dirty="0" err="1" smtClean="0"/>
              <a:t>pk</a:t>
            </a:r>
            <a:r>
              <a:rPr lang="en-US" sz="1400" dirty="0" smtClean="0"/>
              <a:t> = (</a:t>
            </a:r>
            <a:r>
              <a:rPr lang="en-US" sz="1400" dirty="0" err="1" smtClean="0"/>
              <a:t>G,o,q,g,h</a:t>
            </a:r>
            <a:r>
              <a:rPr lang="en-US" sz="1400" dirty="0" smtClean="0"/>
              <a:t>=</a:t>
            </a:r>
            <a:r>
              <a:rPr lang="en-US" sz="1400" dirty="0" err="1" smtClean="0"/>
              <a:t>g</a:t>
            </a:r>
            <a:r>
              <a:rPr lang="en-US" sz="1400" baseline="30000" dirty="0" err="1" smtClean="0"/>
              <a:t>x</a:t>
            </a:r>
            <a:r>
              <a:rPr lang="en-US" sz="1400" dirty="0" smtClean="0"/>
              <a:t>)</a:t>
            </a:r>
            <a:endParaRPr lang="en-US" sz="1400" baseline="-25000" dirty="0" smtClean="0"/>
          </a:p>
        </p:txBody>
      </p:sp>
      <p:cxnSp>
        <p:nvCxnSpPr>
          <p:cNvPr id="159" name="Straight Arrow Connector 158"/>
          <p:cNvCxnSpPr/>
          <p:nvPr/>
        </p:nvCxnSpPr>
        <p:spPr>
          <a:xfrm>
            <a:off x="5640898" y="155679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6012160" y="119675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c</a:t>
            </a:r>
            <a:r>
              <a:rPr lang="en-US" sz="1600" dirty="0" err="1" smtClean="0"/>
              <a:t>,sk</a:t>
            </a:r>
            <a:r>
              <a:rPr lang="en-US" sz="1600" dirty="0" smtClean="0"/>
              <a:t>=x</a:t>
            </a:r>
            <a:endParaRPr lang="en-US" sz="1600" baseline="-25000" dirty="0" smtClean="0"/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2339752" y="1052736"/>
            <a:ext cx="165618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Enc</a:t>
            </a:r>
            <a:r>
              <a:rPr lang="en-US" sz="1400" baseline="-25000" dirty="0" err="1" smtClean="0"/>
              <a:t>pk</a:t>
            </a:r>
            <a:r>
              <a:rPr lang="en-US" sz="1400" dirty="0" smtClean="0"/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1 </a:t>
            </a:r>
            <a:r>
              <a:rPr lang="en-US" sz="1200" dirty="0" smtClean="0"/>
              <a:t>= </a:t>
            </a:r>
            <a:r>
              <a:rPr lang="en-US" sz="1200" dirty="0" err="1" smtClean="0"/>
              <a:t>g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 </a:t>
            </a:r>
            <a:r>
              <a:rPr lang="en-US" sz="1200" dirty="0" smtClean="0"/>
              <a:t> for random y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c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 = </a:t>
            </a:r>
            <a:r>
              <a:rPr lang="en-US" sz="1200" dirty="0" err="1" smtClean="0"/>
              <a:t>h</a:t>
            </a:r>
            <a:r>
              <a:rPr lang="en-US" sz="1200" baseline="30000" dirty="0" err="1" smtClean="0"/>
              <a:t>y</a:t>
            </a:r>
            <a:r>
              <a:rPr lang="en-US" sz="1200" baseline="30000" dirty="0" smtClean="0"/>
              <a:t>.</a:t>
            </a:r>
            <a:r>
              <a:rPr lang="en-US" sz="1200" dirty="0" smtClean="0"/>
              <a:t>. m </a:t>
            </a:r>
            <a:endParaRPr lang="en-US" sz="1200" dirty="0"/>
          </a:p>
        </p:txBody>
      </p:sp>
      <p:sp>
        <p:nvSpPr>
          <p:cNvPr id="162" name="Rectangle 161"/>
          <p:cNvSpPr/>
          <p:nvPr/>
        </p:nvSpPr>
        <p:spPr>
          <a:xfrm>
            <a:off x="7020272" y="1153780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3" name="Text Box 7"/>
          <p:cNvSpPr txBox="1">
            <a:spLocks noChangeArrowheads="1"/>
          </p:cNvSpPr>
          <p:nvPr/>
        </p:nvSpPr>
        <p:spPr bwMode="auto">
          <a:xfrm>
            <a:off x="7092280" y="1153780"/>
            <a:ext cx="205172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Dec</a:t>
            </a:r>
            <a:r>
              <a:rPr lang="en-US" sz="1400" baseline="-25000" dirty="0" err="1" smtClean="0"/>
              <a:t>sk</a:t>
            </a:r>
            <a:r>
              <a:rPr lang="en-US" sz="1400" dirty="0" smtClean="0"/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ym typeface="Symbol"/>
              </a:rPr>
              <a:t>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/ 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 = c</a:t>
            </a:r>
            <a:r>
              <a:rPr lang="en-US" sz="1200" baseline="-25000" dirty="0">
                <a:sym typeface="Symbol"/>
              </a:rPr>
              <a:t>2</a:t>
            </a:r>
            <a:r>
              <a:rPr lang="en-US" sz="1200" dirty="0">
                <a:sym typeface="Symbol"/>
              </a:rPr>
              <a:t> . [(c</a:t>
            </a:r>
            <a:r>
              <a:rPr lang="en-US" sz="1200" baseline="-25000" dirty="0">
                <a:sym typeface="Symbol"/>
              </a:rPr>
              <a:t>1</a:t>
            </a:r>
            <a:r>
              <a:rPr lang="en-US" sz="1200" dirty="0">
                <a:sym typeface="Symbol"/>
              </a:rPr>
              <a:t>)</a:t>
            </a:r>
            <a:r>
              <a:rPr lang="en-US" sz="1200" baseline="30000" dirty="0">
                <a:sym typeface="Symbol"/>
              </a:rPr>
              <a:t>x</a:t>
            </a:r>
            <a:r>
              <a:rPr lang="en-US" sz="1200" dirty="0">
                <a:sym typeface="Symbol"/>
              </a:rPr>
              <a:t>]</a:t>
            </a:r>
            <a:r>
              <a:rPr lang="en-US" sz="1200" baseline="30000" dirty="0">
                <a:sym typeface="Symbol"/>
              </a:rPr>
              <a:t>-</a:t>
            </a:r>
            <a:r>
              <a:rPr lang="en-US" sz="1200" baseline="30000" dirty="0" smtClean="0">
                <a:sym typeface="Symbol"/>
              </a:rPr>
              <a:t>1</a:t>
            </a:r>
            <a:endParaRPr lang="en-US" sz="1200" baseline="30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36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132" grpId="0" animBg="1"/>
      <p:bldP spid="133" grpId="0"/>
      <p:bldP spid="134" grpId="0" animBg="1"/>
      <p:bldP spid="135" grpId="0"/>
      <p:bldP spid="136" grpId="0"/>
      <p:bldP spid="137" grpId="0"/>
      <p:bldP spid="142" grpId="0"/>
      <p:bldP spid="146" grpId="0"/>
      <p:bldP spid="147" grpId="0"/>
      <p:bldP spid="148" grpId="0"/>
      <p:bldP spid="149" grpId="0"/>
      <p:bldP spid="150" grpId="0"/>
      <p:bldP spid="151" grpId="0"/>
      <p:bldP spid="1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144491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5536" y="764704"/>
            <a:ext cx="8460432" cy="249299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ym typeface="Symbol"/>
              </a:rPr>
              <a:t>7</a:t>
            </a:r>
            <a:r>
              <a:rPr lang="en-US" sz="2400" baseline="30000" dirty="0" smtClean="0">
                <a:sym typeface="Symbol"/>
              </a:rPr>
              <a:t>th</a:t>
            </a:r>
            <a:r>
              <a:rPr lang="en-US" sz="2400" dirty="0" smtClean="0">
                <a:sym typeface="Symbol"/>
              </a:rPr>
              <a:t> Chalk and Talk topic </a:t>
            </a:r>
          </a:p>
          <a:p>
            <a:pPr algn="ctr">
              <a:spcBef>
                <a:spcPct val="50000"/>
              </a:spcBef>
            </a:pPr>
            <a:r>
              <a:rPr lang="en-US" sz="2400" dirty="0" err="1" smtClean="0">
                <a:sym typeface="Symbol"/>
              </a:rPr>
              <a:t>Goldwasser-Micali</a:t>
            </a:r>
            <a:r>
              <a:rPr lang="en-US" sz="2400" dirty="0" smtClean="0">
                <a:sym typeface="Symbol"/>
              </a:rPr>
              <a:t> Cryptosystem based on Quadratic </a:t>
            </a:r>
            <a:r>
              <a:rPr lang="en-US" sz="2400" dirty="0" err="1" smtClean="0">
                <a:sym typeface="Symbol"/>
              </a:rPr>
              <a:t>Residuacity</a:t>
            </a:r>
            <a:endParaRPr lang="en-US" sz="2400" dirty="0" smtClean="0">
              <a:sym typeface="Symbol"/>
            </a:endParaRP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sym typeface="Symbol"/>
              </a:rPr>
              <a:t>8</a:t>
            </a:r>
            <a:r>
              <a:rPr lang="en-US" sz="2400" baseline="30000" dirty="0" smtClean="0">
                <a:sym typeface="Symbol"/>
              </a:rPr>
              <a:t>th</a:t>
            </a:r>
            <a:r>
              <a:rPr lang="en-US" sz="2400" dirty="0" smtClean="0">
                <a:sym typeface="Symbol"/>
              </a:rPr>
              <a:t> Chalk and Talk topic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sym typeface="Symbol"/>
              </a:rPr>
              <a:t>Miller-Rabin </a:t>
            </a:r>
            <a:r>
              <a:rPr lang="en-US" sz="2400" dirty="0" err="1" smtClean="0">
                <a:sym typeface="Symbol"/>
              </a:rPr>
              <a:t>Primality</a:t>
            </a:r>
            <a:r>
              <a:rPr lang="en-US" sz="2400" dirty="0" smtClean="0">
                <a:sym typeface="Symbol"/>
              </a:rPr>
              <a:t> Testing</a:t>
            </a:r>
          </a:p>
        </p:txBody>
      </p:sp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omic Sans MS"/>
                <a:ea typeface="+mj-ea"/>
                <a:cs typeface="Comic Sans MS"/>
              </a:rPr>
              <a:t>Quick Recall and Today’s Roadmap</a:t>
            </a:r>
            <a:endParaRPr lang="en-US" sz="3600" kern="0" dirty="0">
              <a:solidFill>
                <a:srgbClr val="009900"/>
              </a:solidFill>
              <a:latin typeface="Comic Sans MS"/>
              <a:ea typeface="+mj-ea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280954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&gt;&gt; Assumptions in Cyclic Groups (of prime order); how to construct such creatures using     NT and GT</a:t>
            </a:r>
          </a:p>
          <a:p>
            <a:pPr>
              <a:spcBef>
                <a:spcPct val="50000"/>
              </a:spcBef>
            </a:pPr>
            <a:r>
              <a:rPr lang="en-US" sz="1600" dirty="0" smtClean="0"/>
              <a:t>&gt;</a:t>
            </a:r>
            <a:r>
              <a:rPr lang="en-US" sz="1600" dirty="0"/>
              <a:t>&gt; </a:t>
            </a:r>
            <a:r>
              <a:rPr lang="en-US" sz="1600" dirty="0" smtClean="0"/>
              <a:t>DH Key Agreement </a:t>
            </a:r>
          </a:p>
          <a:p>
            <a:pPr>
              <a:spcBef>
                <a:spcPct val="50000"/>
              </a:spcBef>
            </a:pPr>
            <a:r>
              <a:rPr lang="en-US" sz="1600" dirty="0" smtClean="0"/>
              <a:t>&gt;&gt; Intro to PKE. Plus and Minus </a:t>
            </a:r>
          </a:p>
        </p:txBody>
      </p:sp>
      <p:sp>
        <p:nvSpPr>
          <p:cNvPr id="4" name="Rectangle 3"/>
          <p:cNvSpPr/>
          <p:nvPr/>
        </p:nvSpPr>
        <p:spPr>
          <a:xfrm>
            <a:off x="395536" y="3068960"/>
            <a:ext cx="835292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</a:rPr>
              <a:t>&gt;&gt; </a:t>
            </a:r>
            <a:r>
              <a:rPr lang="en-US" sz="1600" dirty="0" smtClean="0">
                <a:solidFill>
                  <a:srgbClr val="0000FF"/>
                </a:solidFill>
              </a:rPr>
              <a:t>PKE Security Definition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CPA Security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CPA Multi-message Security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CPA Single Message Security Implies CPA Multi-message Security Proof: Fantastic application of hybrid arguments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</a:rPr>
              <a:t>&gt;&gt; El </a:t>
            </a:r>
            <a:r>
              <a:rPr lang="en-US" sz="1600" dirty="0" err="1">
                <a:solidFill>
                  <a:srgbClr val="0000FF"/>
                </a:solidFill>
              </a:rPr>
              <a:t>Gamal</a:t>
            </a:r>
            <a:r>
              <a:rPr lang="en-US" sz="1600" dirty="0">
                <a:solidFill>
                  <a:srgbClr val="0000FF"/>
                </a:solidFill>
              </a:rPr>
              <a:t> CPA Secure </a:t>
            </a:r>
            <a:r>
              <a:rPr lang="en-US" sz="1600" dirty="0" smtClean="0">
                <a:solidFill>
                  <a:srgbClr val="0000FF"/>
                </a:solidFill>
              </a:rPr>
              <a:t>Scheme</a:t>
            </a:r>
            <a:endParaRPr lang="en-US" sz="1600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RSA (maybe)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851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Public-key Cryptography: Syntax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107504" y="744959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A public-key cryptosystem is a collection of 3 PPT algorithms (Gen,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dirty="0" smtClean="0">
                <a:sym typeface="Symbol"/>
              </a:rPr>
              <a:t>, Dec)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806860" y="1535886"/>
            <a:ext cx="790873" cy="380946"/>
            <a:chOff x="1756519" y="2708920"/>
            <a:chExt cx="790873" cy="380946"/>
          </a:xfrm>
        </p:grpSpPr>
        <p:sp>
          <p:nvSpPr>
            <p:cNvPr id="44" name="Rectangle 43"/>
            <p:cNvSpPr/>
            <p:nvPr/>
          </p:nvSpPr>
          <p:spPr>
            <a:xfrm>
              <a:off x="1756519" y="2708920"/>
              <a:ext cx="496887" cy="38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1763688" y="2782089"/>
              <a:ext cx="7837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/>
                <a:t>Gen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>
            <a:off x="1224842" y="1700808"/>
            <a:ext cx="58201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345977" y="1412776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1</a:t>
            </a:r>
            <a:r>
              <a:rPr lang="en-US" sz="2000" baseline="30000" dirty="0" smtClean="0"/>
              <a:t>n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310916" y="1700808"/>
            <a:ext cx="136098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310916" y="1412776"/>
            <a:ext cx="15410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p</a:t>
            </a:r>
            <a:r>
              <a:rPr lang="en-US" sz="1400" dirty="0" err="1" smtClean="0"/>
              <a:t>k</a:t>
            </a:r>
            <a:r>
              <a:rPr lang="en-US" sz="1400" dirty="0" smtClean="0"/>
              <a:t>, </a:t>
            </a:r>
            <a:r>
              <a:rPr lang="en-US" sz="1400" dirty="0" err="1" smtClean="0"/>
              <a:t>sk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 {0, 1}</a:t>
            </a:r>
            <a:r>
              <a:rPr lang="en-US" sz="2000" baseline="30000" dirty="0" smtClean="0">
                <a:sym typeface="Symbol"/>
              </a:rPr>
              <a:t>n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4652392" y="1412776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Syntax:   (</a:t>
            </a:r>
            <a:r>
              <a:rPr lang="en-US" sz="14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r>
              <a:rPr lang="en-US" sz="1400" dirty="0" smtClean="0">
                <a:sym typeface="Symbol"/>
              </a:rPr>
              <a:t>)  Gen(1</a:t>
            </a:r>
            <a:r>
              <a:rPr lang="en-US" sz="20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842865" y="3284984"/>
            <a:ext cx="783704" cy="380946"/>
            <a:chOff x="1763688" y="2708920"/>
            <a:chExt cx="783704" cy="380946"/>
          </a:xfrm>
        </p:grpSpPr>
        <p:sp>
          <p:nvSpPr>
            <p:cNvPr id="58" name="Rectangle 57"/>
            <p:cNvSpPr/>
            <p:nvPr/>
          </p:nvSpPr>
          <p:spPr>
            <a:xfrm>
              <a:off x="1763688" y="2708920"/>
              <a:ext cx="514889" cy="38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1763688" y="2761183"/>
              <a:ext cx="7837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/>
                <a:t>Enc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60" name="Straight Arrow Connector 59"/>
          <p:cNvCxnSpPr/>
          <p:nvPr/>
        </p:nvCxnSpPr>
        <p:spPr>
          <a:xfrm>
            <a:off x="899592" y="3501008"/>
            <a:ext cx="9432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827584" y="3193231"/>
            <a:ext cx="11512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1400" dirty="0" smtClean="0">
                <a:sym typeface="Symbol"/>
              </a:rPr>
              <a:t> {0, </a:t>
            </a:r>
            <a:r>
              <a:rPr lang="en-US" sz="1400" dirty="0" smtClean="0"/>
              <a:t>1}</a:t>
            </a:r>
            <a:r>
              <a:rPr lang="en-US" sz="2000" baseline="30000" dirty="0"/>
              <a:t>*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2418929" y="3501008"/>
            <a:ext cx="49688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2483768" y="3193231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c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2123728" y="2780928"/>
            <a:ext cx="0" cy="5124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2123728" y="2780928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/>
              <a:t>pk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4644008" y="3068960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Syntax:   c 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2000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(m)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4644008" y="3501008"/>
            <a:ext cx="3664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Most often r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andomized</a:t>
            </a:r>
            <a:r>
              <a:rPr lang="en-US" sz="1400" dirty="0" smtClean="0">
                <a:sym typeface="Symbol"/>
              </a:rPr>
              <a:t> to achieve meaningful notion of security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140866" y="4788768"/>
            <a:ext cx="1710111" cy="821378"/>
            <a:chOff x="1140866" y="4788768"/>
            <a:chExt cx="1710111" cy="821378"/>
          </a:xfrm>
        </p:grpSpPr>
        <p:grpSp>
          <p:nvGrpSpPr>
            <p:cNvPr id="72" name="Group 71"/>
            <p:cNvGrpSpPr/>
            <p:nvPr/>
          </p:nvGrpSpPr>
          <p:grpSpPr>
            <a:xfrm>
              <a:off x="1612503" y="5229200"/>
              <a:ext cx="783704" cy="380946"/>
              <a:chOff x="1763688" y="2708920"/>
              <a:chExt cx="783704" cy="380946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1763688" y="2708920"/>
                <a:ext cx="529227" cy="3809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1763688" y="2782089"/>
                <a:ext cx="78370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/>
                  <a:t>Dec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5" name="Straight Arrow Connector 74"/>
            <p:cNvCxnSpPr/>
            <p:nvPr/>
          </p:nvCxnSpPr>
          <p:spPr>
            <a:xfrm>
              <a:off x="1140866" y="5445224"/>
              <a:ext cx="471637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>
              <a:off x="1223628" y="5137447"/>
              <a:ext cx="468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/>
                <a:t>c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>
            <a:xfrm flipV="1">
              <a:off x="2195736" y="5444643"/>
              <a:ext cx="655241" cy="58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267744" y="5137447"/>
              <a:ext cx="468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/>
                <a:t>m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1907704" y="4797152"/>
              <a:ext cx="0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907704" y="4788768"/>
              <a:ext cx="468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/>
                <a:t>sk</a:t>
              </a:r>
              <a:endParaRPr lang="en-US" sz="1400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644008" y="4437112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Syntax:   m:= </a:t>
            </a:r>
            <a:r>
              <a:rPr lang="en-US" sz="1400" dirty="0" err="1" smtClean="0">
                <a:sym typeface="Symbol"/>
              </a:rPr>
              <a:t>Dec</a:t>
            </a:r>
            <a:r>
              <a:rPr lang="en-US" sz="2000" baseline="-25000" dirty="0" err="1" smtClean="0">
                <a:sym typeface="Symbol"/>
              </a:rPr>
              <a:t>sk</a:t>
            </a:r>
            <a:r>
              <a:rPr lang="en-US" sz="1400" dirty="0" smtClean="0">
                <a:sym typeface="Symbol"/>
              </a:rPr>
              <a:t>(c)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4644008" y="5426640"/>
            <a:ext cx="417646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Except with a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negligible probability over (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pk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sk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) </a:t>
            </a:r>
            <a:r>
              <a:rPr lang="en-US" sz="1400" dirty="0" smtClean="0">
                <a:sym typeface="Symbol"/>
              </a:rPr>
              <a:t>output by Gen(1</a:t>
            </a:r>
            <a:r>
              <a:rPr lang="en-US" sz="2000" baseline="30000" dirty="0" smtClean="0">
                <a:sym typeface="Symbol"/>
              </a:rPr>
              <a:t>n</a:t>
            </a:r>
            <a:r>
              <a:rPr lang="en-US" sz="1400" dirty="0" smtClean="0">
                <a:sym typeface="Symbol"/>
              </a:rPr>
              <a:t>), we require the following for every (legal) plaintext m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44008" y="6217567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Dec</a:t>
            </a:r>
            <a:r>
              <a:rPr lang="en-US" sz="2000" baseline="-25000" dirty="0" err="1" smtClean="0">
                <a:sym typeface="Symbol"/>
              </a:rPr>
              <a:t>sk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(m)):= m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4644008" y="1897087"/>
            <a:ext cx="25118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Randomized </a:t>
            </a:r>
            <a:r>
              <a:rPr lang="en-US" sz="1400" dirty="0" err="1" smtClean="0">
                <a:sym typeface="Symbol"/>
              </a:rPr>
              <a:t>Algo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4644008" y="4797152"/>
            <a:ext cx="2231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Deterministic (</a:t>
            </a:r>
            <a:r>
              <a:rPr lang="en-US" sz="1400" dirty="0" err="1" smtClean="0"/>
              <a:t>w.l.o.g</a:t>
            </a:r>
            <a:r>
              <a:rPr lang="en-US" sz="1400" dirty="0" smtClean="0"/>
              <a:t>)</a:t>
            </a:r>
            <a:endParaRPr lang="en-US" sz="1400" baseline="30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83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6" grpId="0"/>
      <p:bldP spid="61" grpId="0"/>
      <p:bldP spid="63" grpId="0"/>
      <p:bldP spid="67" grpId="0"/>
      <p:bldP spid="70" grpId="0"/>
      <p:bldP spid="71" grpId="0"/>
      <p:bldP spid="82" grpId="0"/>
      <p:bldP spid="83" grpId="0"/>
      <p:bldP spid="84" grpId="0"/>
      <p:bldP spid="49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Public-key Encryption: Security Definition 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339752" y="764704"/>
            <a:ext cx="47525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 = (Gen,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dirty="0" smtClean="0">
                <a:sym typeface="Symbol"/>
              </a:rPr>
              <a:t>, Dec) be a public-key encryption key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107504" y="1249015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What is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least possible security guarantee </a:t>
            </a:r>
            <a:r>
              <a:rPr lang="en-US" sz="1400" dirty="0" smtClean="0">
                <a:sym typeface="Symbol"/>
              </a:rPr>
              <a:t>expected from  ?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7741567" y="2276872"/>
            <a:ext cx="790873" cy="380946"/>
            <a:chOff x="1756519" y="2708920"/>
            <a:chExt cx="790873" cy="380946"/>
          </a:xfrm>
        </p:grpSpPr>
        <p:sp>
          <p:nvSpPr>
            <p:cNvPr id="54" name="Rectangle 53"/>
            <p:cNvSpPr/>
            <p:nvPr/>
          </p:nvSpPr>
          <p:spPr>
            <a:xfrm>
              <a:off x="1756519" y="2708920"/>
              <a:ext cx="496887" cy="3809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1763688" y="2782089"/>
              <a:ext cx="78370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/>
                <a:t>Gen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68" name="Straight Arrow Connector 67"/>
          <p:cNvCxnSpPr/>
          <p:nvPr/>
        </p:nvCxnSpPr>
        <p:spPr>
          <a:xfrm>
            <a:off x="8244408" y="2492896"/>
            <a:ext cx="58201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8352420" y="2204864"/>
            <a:ext cx="468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1</a:t>
            </a:r>
            <a:r>
              <a:rPr lang="en-US" sz="2000" baseline="30000" dirty="0" smtClean="0"/>
              <a:t>n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6876256" y="2492896"/>
            <a:ext cx="864096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7355101" y="2204864"/>
            <a:ext cx="3852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/>
              <a:t>sk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89" name="Straight Arrow Connector 88"/>
          <p:cNvCxnSpPr/>
          <p:nvPr/>
        </p:nvCxnSpPr>
        <p:spPr>
          <a:xfrm flipV="1">
            <a:off x="7957591" y="2657818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0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708920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6948264" y="2204864"/>
            <a:ext cx="3852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/>
              <a:t>p</a:t>
            </a:r>
            <a:r>
              <a:rPr lang="en-US" sz="1400" dirty="0" err="1" smtClean="0"/>
              <a:t>k</a:t>
            </a:r>
            <a:endParaRPr lang="en-US" sz="2000" baseline="30000" dirty="0" smtClean="0">
              <a:solidFill>
                <a:srgbClr val="0000FF"/>
              </a:solidFill>
            </a:endParaRP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971600" y="1844824"/>
            <a:ext cx="13597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Public domain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8" name="AutoShape 8" descr="Image result for laptop user smiley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51484" y="3951606"/>
            <a:ext cx="52247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212232" y="3625279"/>
            <a:ext cx="20798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/>
              </a:rPr>
              <a:t>c</a:t>
            </a:r>
            <a:r>
              <a:rPr lang="en-US" sz="1400" dirty="0" smtClean="0">
                <a:sym typeface="Symbol"/>
              </a:rPr>
              <a:t> 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2000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(.)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917576" y="2467345"/>
            <a:ext cx="990128" cy="76003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948" y="1865275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>
            <a:off x="4153774" y="2847361"/>
            <a:ext cx="0" cy="6536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H="1">
            <a:off x="2843808" y="2276872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3707905" y="620688"/>
            <a:ext cx="3168351" cy="1116704"/>
            <a:chOff x="-36512" y="4904584"/>
            <a:chExt cx="3168351" cy="1116704"/>
          </a:xfrm>
        </p:grpSpPr>
        <p:sp>
          <p:nvSpPr>
            <p:cNvPr id="21" name="Cloud Callout 20"/>
            <p:cNvSpPr/>
            <p:nvPr/>
          </p:nvSpPr>
          <p:spPr>
            <a:xfrm>
              <a:off x="-36512" y="4904584"/>
              <a:ext cx="3168351" cy="1116704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 Box 7"/>
            <p:cNvSpPr txBox="1">
              <a:spLocks noChangeArrowheads="1"/>
            </p:cNvSpPr>
            <p:nvPr/>
          </p:nvSpPr>
          <p:spPr bwMode="auto">
            <a:xfrm>
              <a:off x="259904" y="5209455"/>
              <a:ext cx="2583904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I know that the message is either “I am not fine” or “I am fine Ram”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259904" y="4869160"/>
            <a:ext cx="8424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We expect that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even after seeing the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c</a:t>
            </a:r>
            <a:r>
              <a:rPr lang="en-US" sz="1400" dirty="0" smtClean="0">
                <a:sym typeface="Symbol"/>
              </a:rPr>
              <a:t>, the adversary should not be able to find out the password, except with probability negligibly better than</a:t>
            </a:r>
            <a:r>
              <a:rPr lang="en-US" dirty="0" smtClean="0">
                <a:sym typeface="Symbol"/>
              </a:rPr>
              <a:t> ½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755576" y="5580529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ym typeface="Symbol"/>
              </a:rPr>
              <a:t>Semantic security/IND security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352" y="3573016"/>
            <a:ext cx="720080" cy="688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3717032"/>
            <a:ext cx="648072" cy="64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9248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5092 -0.001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69" y="-6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8" grpId="0"/>
      <p:bldP spid="91" grpId="0"/>
      <p:bldP spid="91" grpId="1"/>
      <p:bldP spid="92" grpId="0"/>
      <p:bldP spid="93" grpId="0"/>
      <p:bldP spid="97" grpId="0"/>
      <p:bldP spid="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8620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Indistinguishability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 Experiment for PKE (</a:t>
            </a: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Ciphertext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-only Attack)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Image result for laptop user smiley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1538" y="257247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5926050" y="1249015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51520" y="3450486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6439562" y="3501008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423374" y="287268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81544" y="2564904"/>
            <a:ext cx="26306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smtClean="0"/>
              <a:t>|m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|=|m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|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53" name="Group 48"/>
          <p:cNvGrpSpPr/>
          <p:nvPr/>
        </p:nvGrpSpPr>
        <p:grpSpPr>
          <a:xfrm>
            <a:off x="8362056" y="3068962"/>
            <a:ext cx="890464" cy="307777"/>
            <a:chOff x="7474944" y="5223804"/>
            <a:chExt cx="1003796" cy="561692"/>
          </a:xfrm>
        </p:grpSpPr>
        <p:sp>
          <p:nvSpPr>
            <p:cNvPr id="55" name="Rectangle 54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326194" y="2313746"/>
            <a:ext cx="1206246" cy="480861"/>
            <a:chOff x="7267392" y="1543317"/>
            <a:chExt cx="1359768" cy="877571"/>
          </a:xfrm>
        </p:grpSpPr>
        <p:cxnSp>
          <p:nvCxnSpPr>
            <p:cNvPr id="61" name="Straight Connector 60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2423374" y="333035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3325105" y="2996952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baseline="-25000" dirty="0" err="1" smtClean="0">
                <a:sym typeface="Symbol"/>
              </a:rPr>
              <a:t>b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2487252" y="377896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3644495" y="3471972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979712" y="3789040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(Attacker’s guess about encrypted message)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3203848" y="4192052"/>
            <a:ext cx="17247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Output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1" name="Group 66"/>
          <p:cNvGrpSpPr/>
          <p:nvPr/>
        </p:nvGrpSpPr>
        <p:grpSpPr>
          <a:xfrm>
            <a:off x="2231740" y="4205111"/>
            <a:ext cx="1213683" cy="464607"/>
            <a:chOff x="7452320" y="1572982"/>
            <a:chExt cx="1368152" cy="847906"/>
          </a:xfrm>
        </p:grpSpPr>
        <p:cxnSp>
          <p:nvCxnSpPr>
            <p:cNvPr id="72" name="Straight Connector 71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447800" y="4602614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5" name="Group 70"/>
          <p:cNvGrpSpPr/>
          <p:nvPr/>
        </p:nvGrpSpPr>
        <p:grpSpPr>
          <a:xfrm>
            <a:off x="4595228" y="4407271"/>
            <a:ext cx="1343522" cy="307777"/>
            <a:chOff x="6948264" y="1789529"/>
            <a:chExt cx="1514516" cy="561693"/>
          </a:xfrm>
        </p:grpSpPr>
        <p:cxnSp>
          <p:nvCxnSpPr>
            <p:cNvPr id="76" name="Straight Connector 75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5344344" y="4530606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9" name="Group 75"/>
          <p:cNvGrpSpPr/>
          <p:nvPr/>
        </p:nvGrpSpPr>
        <p:grpSpPr>
          <a:xfrm>
            <a:off x="179512" y="1054477"/>
            <a:ext cx="8424936" cy="646331"/>
            <a:chOff x="179512" y="1002214"/>
            <a:chExt cx="8424936" cy="646331"/>
          </a:xfrm>
        </p:grpSpPr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79512" y="1196752"/>
              <a:ext cx="84249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>
                  <a:solidFill>
                    <a:srgbClr val="0000FF"/>
                  </a:solidFill>
                  <a:sym typeface="Symbol"/>
                </a:rPr>
                <a:t>I</a:t>
              </a:r>
              <a:r>
                <a:rPr lang="en-US" sz="1400" dirty="0" err="1" smtClean="0">
                  <a:solidFill>
                    <a:srgbClr val="0000FF"/>
                  </a:solidFill>
                  <a:sym typeface="Symbol"/>
                </a:rPr>
                <a:t>ndistinguishability</a:t>
              </a: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 experiment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81" name="Group 74"/>
            <p:cNvGrpSpPr/>
            <p:nvPr/>
          </p:nvGrpSpPr>
          <p:grpSpPr>
            <a:xfrm>
              <a:off x="3059832" y="1002214"/>
              <a:ext cx="2232248" cy="646331"/>
              <a:chOff x="2564160" y="1628800"/>
              <a:chExt cx="2232248" cy="646331"/>
            </a:xfrm>
          </p:grpSpPr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2564160" y="1804754"/>
                <a:ext cx="223224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PubK</a:t>
                </a:r>
                <a:r>
                  <a:rPr lang="en-US" sz="1400" dirty="0" smtClean="0"/>
                  <a:t>    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3004592" y="1967354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4" name="Text Box 7"/>
              <p:cNvSpPr txBox="1">
                <a:spLocks noChangeArrowheads="1"/>
              </p:cNvSpPr>
              <p:nvPr/>
            </p:nvSpPr>
            <p:spPr bwMode="auto">
              <a:xfrm>
                <a:off x="3076600" y="1628800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coa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475928" y="2132856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8748464" y="3342590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3558614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7678651" y="3212976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7801000" y="2905199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411760" y="242088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3851920" y="2113111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8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2204864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9" name="Group 108"/>
          <p:cNvGrpSpPr/>
          <p:nvPr/>
        </p:nvGrpSpPr>
        <p:grpSpPr>
          <a:xfrm>
            <a:off x="3419872" y="908720"/>
            <a:ext cx="3168351" cy="1116704"/>
            <a:chOff x="-36512" y="4904584"/>
            <a:chExt cx="3168351" cy="1116704"/>
          </a:xfrm>
        </p:grpSpPr>
        <p:sp>
          <p:nvSpPr>
            <p:cNvPr id="110" name="Cloud Callout 109"/>
            <p:cNvSpPr/>
            <p:nvPr/>
          </p:nvSpPr>
          <p:spPr>
            <a:xfrm>
              <a:off x="-36512" y="4904584"/>
              <a:ext cx="3168351" cy="1116704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323527" y="5138608"/>
              <a:ext cx="2583904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In the real-world, everyone including the attacker will have the public key </a:t>
              </a:r>
              <a:r>
                <a:rPr lang="en-US" sz="1400" dirty="0" err="1" smtClean="0">
                  <a:sym typeface="Symbol"/>
                </a:rPr>
                <a:t>pk</a:t>
              </a:r>
              <a:r>
                <a:rPr lang="en-US" sz="1400" dirty="0" smtClean="0">
                  <a:sym typeface="Symbol"/>
                </a:rPr>
                <a:t> 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51520" y="5115382"/>
            <a:ext cx="86409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   COA-secure if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for every PPT  attacker A</a:t>
            </a:r>
            <a:r>
              <a:rPr lang="en-US" sz="1400" dirty="0" smtClean="0">
                <a:sym typeface="Symbol"/>
              </a:rPr>
              <a:t> taking part in the above experiment, the probability that A wins the experiment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 most negligibly better than ½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2996208" y="5907470"/>
            <a:ext cx="3808040" cy="977914"/>
            <a:chOff x="5588496" y="5013176"/>
            <a:chExt cx="3808040" cy="977914"/>
          </a:xfrm>
        </p:grpSpPr>
        <p:sp>
          <p:nvSpPr>
            <p:cNvPr id="114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½</a:t>
              </a:r>
              <a:r>
                <a:rPr lang="en-US" sz="1600" dirty="0" smtClean="0">
                  <a:sym typeface="Symbol"/>
                </a:rPr>
                <a:t> + </a:t>
              </a:r>
              <a:r>
                <a:rPr lang="en-US" sz="1600" dirty="0" err="1" smtClean="0">
                  <a:sym typeface="Symbol"/>
                </a:rPr>
                <a:t>negl</a:t>
              </a:r>
              <a:r>
                <a:rPr lang="en-US" sz="16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15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116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1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120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121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12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/>
                        <a:t>PubK</a:t>
                      </a:r>
                      <a:r>
                        <a:rPr lang="en-US" sz="1600" dirty="0" smtClean="0"/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12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A, </a:t>
                      </a:r>
                      <a:r>
                        <a:rPr lang="en-US" sz="1600" dirty="0" smtClean="0"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12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/>
                        <a:t>coa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</p:grpSp>
              <p:sp>
                <p:nvSpPr>
                  <p:cNvPr id="12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123" name="Double Bracket 122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117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3707905" y="4581128"/>
            <a:ext cx="3744415" cy="1116704"/>
            <a:chOff x="-36512" y="4904584"/>
            <a:chExt cx="3398822" cy="1116704"/>
          </a:xfrm>
        </p:grpSpPr>
        <p:sp>
          <p:nvSpPr>
            <p:cNvPr id="128" name="Cloud Callout 127"/>
            <p:cNvSpPr/>
            <p:nvPr/>
          </p:nvSpPr>
          <p:spPr>
            <a:xfrm>
              <a:off x="-36512" y="4904584"/>
              <a:ext cx="3168351" cy="1116704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425417" y="4976592"/>
              <a:ext cx="2936893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ym typeface="Symbol"/>
                </a:rPr>
                <a:t>How is the above experiment different from the corresponding symmetric-key encryption experiment ?</a:t>
              </a:r>
              <a:endParaRPr lang="en-US" baseline="300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5657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8" grpId="0"/>
      <p:bldP spid="65" grpId="0"/>
      <p:bldP spid="67" grpId="0"/>
      <p:bldP spid="69" grpId="0"/>
      <p:bldP spid="70" grpId="0"/>
      <p:bldP spid="74" grpId="0"/>
      <p:bldP spid="78" grpId="0"/>
      <p:bldP spid="100" grpId="0"/>
      <p:bldP spid="105" grpId="0"/>
      <p:bldP spid="107" grpId="0"/>
      <p:bldP spid="1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141"/>
          <p:cNvSpPr/>
          <p:nvPr/>
        </p:nvSpPr>
        <p:spPr>
          <a:xfrm>
            <a:off x="4572000" y="1916832"/>
            <a:ext cx="4536504" cy="2376264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5496" y="1916832"/>
            <a:ext cx="4392488" cy="23762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-27384"/>
            <a:ext cx="9396536" cy="76131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err="1" smtClean="0">
                <a:solidFill>
                  <a:srgbClr val="009900"/>
                </a:solidFill>
                <a:ea typeface="+mj-ea"/>
                <a:cs typeface="+mj-cs"/>
              </a:rPr>
              <a:t>Ciphertext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-only Attack: Symmetric-key vs Asymmetric-key World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Image result for laptop user smiley"/>
          <p:cNvSpPr>
            <a:spLocks noChangeAspect="1" noChangeArrowheads="1"/>
          </p:cNvSpPr>
          <p:nvPr/>
        </p:nvSpPr>
        <p:spPr bwMode="auto">
          <a:xfrm>
            <a:off x="1069975" y="152079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564904"/>
            <a:ext cx="950741" cy="77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575937"/>
            <a:ext cx="818455" cy="657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669466" y="1124744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-36512" y="3265239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2771800" y="2204864"/>
            <a:ext cx="867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Verifier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1187624" y="2656657"/>
            <a:ext cx="1510660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174848" y="2348880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smtClean="0"/>
              <a:t>|m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|=|m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|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53" name="Group 48"/>
          <p:cNvGrpSpPr/>
          <p:nvPr/>
        </p:nvGrpSpPr>
        <p:grpSpPr>
          <a:xfrm>
            <a:off x="3177480" y="3697287"/>
            <a:ext cx="890464" cy="307777"/>
            <a:chOff x="7474944" y="5223804"/>
            <a:chExt cx="1003796" cy="561692"/>
          </a:xfrm>
        </p:grpSpPr>
        <p:sp>
          <p:nvSpPr>
            <p:cNvPr id="55" name="Rectangle 54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1226378" y="3088705"/>
            <a:ext cx="1471906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331640" y="2800673"/>
            <a:ext cx="13377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sz="1400" baseline="-25000" dirty="0" err="1" smtClean="0">
                <a:sym typeface="Symbol"/>
              </a:rPr>
              <a:t>b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259632" y="3501008"/>
            <a:ext cx="1438652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1414795" y="3212976"/>
            <a:ext cx="10689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297161" y="2309390"/>
            <a:ext cx="7464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H="1" flipV="1">
            <a:off x="3347864" y="3356992"/>
            <a:ext cx="144016" cy="2948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63062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3419872" y="3337247"/>
            <a:ext cx="2325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8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27058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23528" y="1465039"/>
            <a:ext cx="26428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Symmetric-key Encryption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6862154" y="1124744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’ = </a:t>
            </a:r>
            <a:r>
              <a:rPr lang="en-US" sz="1400" dirty="0" smtClean="0"/>
              <a:t>(Gen’, </a:t>
            </a:r>
            <a:r>
              <a:rPr lang="en-US" sz="1400" dirty="0" err="1" smtClean="0"/>
              <a:t>Enc</a:t>
            </a:r>
            <a:r>
              <a:rPr lang="en-US" sz="1400" dirty="0" smtClean="0"/>
              <a:t>’, Dec’)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6516216" y="1465039"/>
            <a:ext cx="26428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Asymmetric-key Encryption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7" name="Straight Arrow Connector 16"/>
          <p:cNvCxnSpPr>
            <a:endCxn id="56" idx="1"/>
          </p:cNvCxnSpPr>
          <p:nvPr/>
        </p:nvCxnSpPr>
        <p:spPr>
          <a:xfrm>
            <a:off x="2959138" y="3851175"/>
            <a:ext cx="218342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635896" y="3140968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577358" y="2833191"/>
            <a:ext cx="10666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b </a:t>
            </a:r>
            <a:r>
              <a:rPr lang="en-US" sz="1200" dirty="0" smtClean="0">
                <a:sym typeface="Symbol"/>
              </a:rPr>
              <a:t> {0, 1}</a:t>
            </a:r>
            <a:endParaRPr lang="en-US" sz="1200" dirty="0" smtClean="0">
              <a:solidFill>
                <a:srgbClr val="0000FF"/>
              </a:solidFill>
            </a:endParaRPr>
          </a:p>
        </p:txBody>
      </p:sp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2564904"/>
            <a:ext cx="950741" cy="77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575937"/>
            <a:ext cx="818455" cy="657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4572000" y="3265239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7380312" y="2204864"/>
            <a:ext cx="867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Verifier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>
            <a:off x="5796136" y="2780928"/>
            <a:ext cx="1510660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783360" y="2473151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smtClean="0"/>
              <a:t>|m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|=|m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|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96" name="Group 48"/>
          <p:cNvGrpSpPr/>
          <p:nvPr/>
        </p:nvGrpSpPr>
        <p:grpSpPr>
          <a:xfrm>
            <a:off x="7785992" y="3697287"/>
            <a:ext cx="890464" cy="307777"/>
            <a:chOff x="7474944" y="5223804"/>
            <a:chExt cx="1003796" cy="561692"/>
          </a:xfrm>
        </p:grpSpPr>
        <p:sp>
          <p:nvSpPr>
            <p:cNvPr id="97" name="Rectangle 96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Gen’(1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99" name="Straight Connector 98"/>
          <p:cNvCxnSpPr/>
          <p:nvPr/>
        </p:nvCxnSpPr>
        <p:spPr>
          <a:xfrm>
            <a:off x="5834890" y="3160713"/>
            <a:ext cx="1471906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5796136" y="2872681"/>
            <a:ext cx="1481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Enc’</a:t>
            </a:r>
            <a:r>
              <a:rPr lang="en-US" baseline="-25000" dirty="0" err="1" smtClean="0">
                <a:sym typeface="Symbol"/>
              </a:rPr>
              <a:t>pk</a:t>
            </a:r>
            <a:r>
              <a:rPr lang="en-US" sz="1400" dirty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baseline="-25000" dirty="0" err="1" smtClean="0">
                <a:sym typeface="Symbol"/>
              </a:rPr>
              <a:t>b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4" name="Straight Connector 103"/>
          <p:cNvCxnSpPr/>
          <p:nvPr/>
        </p:nvCxnSpPr>
        <p:spPr>
          <a:xfrm>
            <a:off x="5868144" y="3573016"/>
            <a:ext cx="1438652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6023307" y="3284984"/>
            <a:ext cx="10689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4905673" y="2309390"/>
            <a:ext cx="7464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32" name="Straight Arrow Connector 131"/>
          <p:cNvCxnSpPr/>
          <p:nvPr/>
        </p:nvCxnSpPr>
        <p:spPr>
          <a:xfrm flipH="1" flipV="1">
            <a:off x="7956376" y="3356992"/>
            <a:ext cx="144016" cy="2948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63062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4" name="Text Box 7"/>
          <p:cNvSpPr txBox="1">
            <a:spLocks noChangeArrowheads="1"/>
          </p:cNvSpPr>
          <p:nvPr/>
        </p:nvSpPr>
        <p:spPr bwMode="auto">
          <a:xfrm>
            <a:off x="8028384" y="3337247"/>
            <a:ext cx="7920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35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472" y="2982550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6" name="Straight Arrow Connector 135"/>
          <p:cNvCxnSpPr>
            <a:endCxn id="98" idx="1"/>
          </p:cNvCxnSpPr>
          <p:nvPr/>
        </p:nvCxnSpPr>
        <p:spPr>
          <a:xfrm>
            <a:off x="7567650" y="3851175"/>
            <a:ext cx="218342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H="1">
            <a:off x="8172400" y="3140968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 Box 7"/>
          <p:cNvSpPr txBox="1">
            <a:spLocks noChangeArrowheads="1"/>
          </p:cNvSpPr>
          <p:nvPr/>
        </p:nvSpPr>
        <p:spPr bwMode="auto">
          <a:xfrm>
            <a:off x="8113862" y="2863969"/>
            <a:ext cx="10666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200" dirty="0" smtClean="0"/>
              <a:t>b </a:t>
            </a:r>
            <a:r>
              <a:rPr lang="en-US" sz="1200" dirty="0" smtClean="0">
                <a:sym typeface="Symbol"/>
              </a:rPr>
              <a:t> {0, 1}</a:t>
            </a:r>
            <a:endParaRPr lang="en-US" sz="1200" dirty="0" smtClean="0">
              <a:solidFill>
                <a:srgbClr val="0000FF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>
            <a:off x="5796136" y="2348880"/>
            <a:ext cx="1471906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 Box 7"/>
          <p:cNvSpPr txBox="1">
            <a:spLocks noChangeArrowheads="1"/>
          </p:cNvSpPr>
          <p:nvPr/>
        </p:nvSpPr>
        <p:spPr bwMode="auto">
          <a:xfrm>
            <a:off x="6372200" y="2060848"/>
            <a:ext cx="13377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144" name="Text Box 7"/>
          <p:cNvSpPr txBox="1">
            <a:spLocks noChangeArrowheads="1"/>
          </p:cNvSpPr>
          <p:nvPr/>
        </p:nvSpPr>
        <p:spPr bwMode="auto">
          <a:xfrm>
            <a:off x="35496" y="4509120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Consequence of giving the public-key </a:t>
            </a:r>
            <a:r>
              <a:rPr lang="en-US" sz="1400" dirty="0" err="1" smtClean="0">
                <a:sym typeface="Symbol"/>
              </a:rPr>
              <a:t>pk</a:t>
            </a:r>
            <a:r>
              <a:rPr lang="en-US" sz="1400" dirty="0" smtClean="0">
                <a:sym typeface="Symbol"/>
              </a:rPr>
              <a:t> to the attacker ?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45" name="Text Box 7"/>
          <p:cNvSpPr txBox="1">
            <a:spLocks noChangeArrowheads="1"/>
          </p:cNvSpPr>
          <p:nvPr/>
        </p:nvSpPr>
        <p:spPr bwMode="auto">
          <a:xfrm>
            <a:off x="467544" y="4921423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ym typeface="Symbol"/>
              </a:rPr>
              <a:t>Attacker can encrypt any message of its choice !!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46" name="Text Box 7"/>
          <p:cNvSpPr txBox="1">
            <a:spLocks noChangeArrowheads="1"/>
          </p:cNvSpPr>
          <p:nvPr/>
        </p:nvSpPr>
        <p:spPr bwMode="auto">
          <a:xfrm>
            <a:off x="467544" y="5301208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Free-encryption oracle </a:t>
            </a:r>
            <a:r>
              <a:rPr lang="en-US" sz="1400" dirty="0" smtClean="0">
                <a:sym typeface="Symbol"/>
              </a:rPr>
              <a:t>for the attacker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147" name="Text Box 7"/>
          <p:cNvSpPr txBox="1">
            <a:spLocks noChangeArrowheads="1"/>
          </p:cNvSpPr>
          <p:nvPr/>
        </p:nvSpPr>
        <p:spPr bwMode="auto">
          <a:xfrm>
            <a:off x="899592" y="5713511"/>
            <a:ext cx="8424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sz="1400" dirty="0" smtClean="0">
                <a:sym typeface="Symbol"/>
              </a:rPr>
              <a:t>Not possible in the symmetric-key world ---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is not given the private key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79512" y="6093297"/>
            <a:ext cx="31683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ym typeface="Symbol"/>
              </a:rPr>
              <a:t>Already captures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CPA</a:t>
            </a:r>
            <a:r>
              <a:rPr lang="en-US" sz="1400" dirty="0" smtClean="0">
                <a:sym typeface="Symbol"/>
              </a:rPr>
              <a:t>!!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79512" y="6433591"/>
            <a:ext cx="6336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COA</a:t>
            </a:r>
            <a:r>
              <a:rPr lang="en-US" sz="1400" dirty="0"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is equivalent to CPA security for PKE</a:t>
            </a:r>
            <a:endParaRPr lang="en-US" baseline="30000" dirty="0" smtClean="0">
              <a:solidFill>
                <a:srgbClr val="0000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27984" y="4820959"/>
            <a:ext cx="4572000" cy="170816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Attention: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No 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deterministic public-key encryption can be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even COA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-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secure, whereas we have seen deterministic scheme to be COA-secure in SKE</a:t>
            </a:r>
          </a:p>
          <a:p>
            <a:pPr>
              <a:spcBef>
                <a:spcPct val="50000"/>
              </a:spcBef>
            </a:pPr>
            <a:endParaRPr lang="en-US" sz="1400" baseline="30000" dirty="0">
              <a:solidFill>
                <a:srgbClr val="FF0000"/>
              </a:solidFill>
              <a:sym typeface="Symbol"/>
            </a:endParaRP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Extremely dangerous for small message space.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Adv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can keep a table of encryptions of all the message and then compares to find the message encrypted.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3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103" grpId="0"/>
      <p:bldP spid="141" grpId="0"/>
      <p:bldP spid="144" grpId="0"/>
      <p:bldP spid="145" grpId="0"/>
      <p:bldP spid="146" grpId="0"/>
      <p:bldP spid="147" grpId="0"/>
      <p:bldP spid="68" grpId="0"/>
      <p:bldP spid="69" grpId="0"/>
      <p:bldP spid="7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8620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Multi-message CPA</a:t>
            </a:r>
            <a:r>
              <a:rPr lang="en-US" sz="2800" kern="0" dirty="0">
                <a:solidFill>
                  <a:srgbClr val="009900"/>
                </a:solidFill>
                <a:ea typeface="+mj-ea"/>
                <a:cs typeface="+mj-cs"/>
              </a:rPr>
              <a:t>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57247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5926050" y="1537047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423374" y="287268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8"/>
          <p:cNvGrpSpPr/>
          <p:nvPr/>
        </p:nvGrpSpPr>
        <p:grpSpPr>
          <a:xfrm>
            <a:off x="8063717" y="3861050"/>
            <a:ext cx="890464" cy="307777"/>
            <a:chOff x="7474944" y="5223804"/>
            <a:chExt cx="1003796" cy="561692"/>
          </a:xfrm>
        </p:grpSpPr>
        <p:sp>
          <p:nvSpPr>
            <p:cNvPr id="55" name="Rectangle 54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" name="Group 59"/>
          <p:cNvGrpSpPr/>
          <p:nvPr/>
        </p:nvGrpSpPr>
        <p:grpSpPr>
          <a:xfrm rot="499443">
            <a:off x="7253043" y="3168250"/>
            <a:ext cx="1206246" cy="319131"/>
            <a:chOff x="7295490" y="1854218"/>
            <a:chExt cx="1359768" cy="582412"/>
          </a:xfrm>
        </p:grpSpPr>
        <p:cxnSp>
          <p:nvCxnSpPr>
            <p:cNvPr id="61" name="Straight Connector 60"/>
            <p:cNvCxnSpPr/>
            <p:nvPr/>
          </p:nvCxnSpPr>
          <p:spPr>
            <a:xfrm rot="21100557" flipV="1">
              <a:off x="7458448" y="2436628"/>
              <a:ext cx="884174" cy="2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21100557">
              <a:off x="7295490" y="1854218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2423374" y="333035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75"/>
          <p:cNvGrpSpPr/>
          <p:nvPr/>
        </p:nvGrpSpPr>
        <p:grpSpPr>
          <a:xfrm>
            <a:off x="179512" y="1340768"/>
            <a:ext cx="8496944" cy="864096"/>
            <a:chOff x="179512" y="1000473"/>
            <a:chExt cx="8424936" cy="646331"/>
          </a:xfrm>
        </p:grpSpPr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79512" y="1196752"/>
              <a:ext cx="8424936" cy="230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Multi-CPA experiment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5" name="Group 74"/>
            <p:cNvGrpSpPr/>
            <p:nvPr/>
          </p:nvGrpSpPr>
          <p:grpSpPr>
            <a:xfrm>
              <a:off x="2302528" y="1000473"/>
              <a:ext cx="2232248" cy="646331"/>
              <a:chOff x="1806856" y="1627059"/>
              <a:chExt cx="2232248" cy="646331"/>
            </a:xfrm>
          </p:grpSpPr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1806856" y="1803013"/>
                <a:ext cx="223224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PubK</a:t>
                </a:r>
                <a:r>
                  <a:rPr lang="en-US" sz="1400" dirty="0" smtClean="0"/>
                  <a:t>    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2247280" y="1965613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4" name="Text Box 7"/>
              <p:cNvSpPr txBox="1">
                <a:spLocks noChangeArrowheads="1"/>
              </p:cNvSpPr>
              <p:nvPr/>
            </p:nvSpPr>
            <p:spPr bwMode="auto">
              <a:xfrm>
                <a:off x="2094888" y="1627059"/>
                <a:ext cx="927720" cy="230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/>
                  <a:t>c</a:t>
                </a:r>
                <a:r>
                  <a:rPr lang="en-US" sz="1400" dirty="0" err="1" smtClean="0"/>
                  <a:t>pa-mult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475928" y="2132856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8450125" y="4134678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093" y="435070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7380312" y="4005064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7502661" y="3697287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411760" y="242088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3851920" y="2113111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8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557" y="3029635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3347864" y="2545159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0,1</a:t>
            </a:r>
            <a:r>
              <a:rPr lang="en-US" sz="1400" dirty="0"/>
              <a:t>, </a:t>
            </a:r>
            <a:r>
              <a:rPr lang="en-US" sz="1400" dirty="0" smtClean="0"/>
              <a:t>m</a:t>
            </a:r>
            <a:r>
              <a:rPr lang="en-US" sz="1400" baseline="-25000" dirty="0" smtClean="0"/>
              <a:t>1,1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327427" y="301843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b,1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3528" y="620688"/>
            <a:ext cx="645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&gt;&gt; Important to see the effect of using the same key for multiple messages</a:t>
            </a:r>
          </a:p>
          <a:p>
            <a:r>
              <a:rPr lang="en-US" sz="1400" dirty="0" smtClean="0">
                <a:sym typeface="Symbol"/>
              </a:rPr>
              <a:t>&gt;&gt; In reality multiple messages are encrypted under the same public key. </a:t>
            </a:r>
            <a:endParaRPr lang="en-US" sz="1400" dirty="0"/>
          </a:p>
        </p:txBody>
      </p:sp>
      <p:grpSp>
        <p:nvGrpSpPr>
          <p:cNvPr id="91" name="Group 48"/>
          <p:cNvGrpSpPr/>
          <p:nvPr/>
        </p:nvGrpSpPr>
        <p:grpSpPr>
          <a:xfrm>
            <a:off x="8028384" y="2041103"/>
            <a:ext cx="890464" cy="307777"/>
            <a:chOff x="7474944" y="5223804"/>
            <a:chExt cx="1003796" cy="561692"/>
          </a:xfrm>
        </p:grpSpPr>
        <p:sp>
          <p:nvSpPr>
            <p:cNvPr id="92" name="Rectangle 91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  </a:t>
              </a:r>
              <a:r>
                <a:rPr lang="en-US" sz="1400" dirty="0" err="1" smtClean="0"/>
                <a:t>LR</a:t>
              </a:r>
              <a:r>
                <a:rPr lang="en-US" sz="1400" baseline="-25000" dirty="0" err="1" smtClean="0"/>
                <a:t>pk,b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95" name="Straight Connector 94"/>
          <p:cNvCxnSpPr/>
          <p:nvPr/>
        </p:nvCxnSpPr>
        <p:spPr>
          <a:xfrm flipH="1">
            <a:off x="7380312" y="2204864"/>
            <a:ext cx="648072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7020272" y="1844824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0,1</a:t>
            </a:r>
            <a:r>
              <a:rPr lang="en-US" sz="1400" dirty="0"/>
              <a:t>, </a:t>
            </a:r>
            <a:r>
              <a:rPr lang="en-US" sz="1400" dirty="0" smtClean="0"/>
              <a:t>m</a:t>
            </a:r>
            <a:r>
              <a:rPr lang="en-US" sz="1400" baseline="-25000" dirty="0" smtClean="0"/>
              <a:t>1,1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 flipV="1">
            <a:off x="7308304" y="2337701"/>
            <a:ext cx="744860" cy="443227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7"/>
          <p:cNvSpPr txBox="1">
            <a:spLocks noChangeArrowheads="1"/>
          </p:cNvSpPr>
          <p:nvPr/>
        </p:nvSpPr>
        <p:spPr bwMode="auto">
          <a:xfrm rot="19713962">
            <a:off x="7001242" y="2610032"/>
            <a:ext cx="14947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b,1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189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5" grpId="0"/>
      <p:bldP spid="107" grpId="0"/>
      <p:bldP spid="79" grpId="0"/>
      <p:bldP spid="88" grpId="0"/>
      <p:bldP spid="96" grpId="0"/>
      <p:bldP spid="99" grpId="0"/>
      <p:bldP spid="9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8620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Multi-message CPA</a:t>
            </a:r>
            <a:r>
              <a:rPr lang="en-US" sz="2800" kern="0" dirty="0">
                <a:solidFill>
                  <a:srgbClr val="009900"/>
                </a:solidFill>
                <a:ea typeface="+mj-ea"/>
                <a:cs typeface="+mj-cs"/>
              </a:rPr>
              <a:t>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57247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5926050" y="1537047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423374" y="287268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8"/>
          <p:cNvGrpSpPr/>
          <p:nvPr/>
        </p:nvGrpSpPr>
        <p:grpSpPr>
          <a:xfrm>
            <a:off x="8063717" y="3861050"/>
            <a:ext cx="890464" cy="307777"/>
            <a:chOff x="7474944" y="5223804"/>
            <a:chExt cx="1003796" cy="561692"/>
          </a:xfrm>
        </p:grpSpPr>
        <p:sp>
          <p:nvSpPr>
            <p:cNvPr id="55" name="Rectangle 54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" name="Group 59"/>
          <p:cNvGrpSpPr/>
          <p:nvPr/>
        </p:nvGrpSpPr>
        <p:grpSpPr>
          <a:xfrm rot="499443">
            <a:off x="7253043" y="3168250"/>
            <a:ext cx="1206246" cy="319131"/>
            <a:chOff x="7295490" y="1854218"/>
            <a:chExt cx="1359768" cy="582412"/>
          </a:xfrm>
        </p:grpSpPr>
        <p:cxnSp>
          <p:nvCxnSpPr>
            <p:cNvPr id="61" name="Straight Connector 60"/>
            <p:cNvCxnSpPr/>
            <p:nvPr/>
          </p:nvCxnSpPr>
          <p:spPr>
            <a:xfrm rot="21100557" flipV="1">
              <a:off x="7458448" y="2436628"/>
              <a:ext cx="884174" cy="2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21100557">
              <a:off x="7295490" y="1854218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2423374" y="333035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75"/>
          <p:cNvGrpSpPr/>
          <p:nvPr/>
        </p:nvGrpSpPr>
        <p:grpSpPr>
          <a:xfrm>
            <a:off x="179512" y="1340768"/>
            <a:ext cx="8496944" cy="864096"/>
            <a:chOff x="179512" y="1000473"/>
            <a:chExt cx="8424936" cy="646331"/>
          </a:xfrm>
        </p:grpSpPr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79512" y="1196752"/>
              <a:ext cx="8424936" cy="230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Multi-CPA experiment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5" name="Group 74"/>
            <p:cNvGrpSpPr/>
            <p:nvPr/>
          </p:nvGrpSpPr>
          <p:grpSpPr>
            <a:xfrm>
              <a:off x="2302528" y="1000473"/>
              <a:ext cx="2232248" cy="646331"/>
              <a:chOff x="1806856" y="1627059"/>
              <a:chExt cx="2232248" cy="646331"/>
            </a:xfrm>
          </p:grpSpPr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1806856" y="1803013"/>
                <a:ext cx="223224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PubK</a:t>
                </a:r>
                <a:r>
                  <a:rPr lang="en-US" sz="1400" dirty="0" smtClean="0"/>
                  <a:t>    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2247280" y="1965613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4" name="Text Box 7"/>
              <p:cNvSpPr txBox="1">
                <a:spLocks noChangeArrowheads="1"/>
              </p:cNvSpPr>
              <p:nvPr/>
            </p:nvSpPr>
            <p:spPr bwMode="auto">
              <a:xfrm>
                <a:off x="2094888" y="1627059"/>
                <a:ext cx="927720" cy="230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/>
                  <a:t>c</a:t>
                </a:r>
                <a:r>
                  <a:rPr lang="en-US" sz="1400" dirty="0" err="1" smtClean="0"/>
                  <a:t>pa-mult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475928" y="2132856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8450125" y="4134678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093" y="435070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7380312" y="4005064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7502661" y="3697287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411760" y="242088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3851920" y="2113111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8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557" y="3029635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3347864" y="2545159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0,2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1,2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327427" y="301843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b,2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3528" y="620688"/>
            <a:ext cx="645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&gt;&gt; Important to see the effect of using the same key for multiple messages</a:t>
            </a:r>
          </a:p>
          <a:p>
            <a:r>
              <a:rPr lang="en-US" sz="1400" dirty="0" smtClean="0">
                <a:sym typeface="Symbol"/>
              </a:rPr>
              <a:t>&gt;&gt; In reality multiple messages are encrypted under the same public key. </a:t>
            </a:r>
            <a:endParaRPr lang="en-US" sz="1400" dirty="0"/>
          </a:p>
        </p:txBody>
      </p:sp>
      <p:grpSp>
        <p:nvGrpSpPr>
          <p:cNvPr id="91" name="Group 48"/>
          <p:cNvGrpSpPr/>
          <p:nvPr/>
        </p:nvGrpSpPr>
        <p:grpSpPr>
          <a:xfrm>
            <a:off x="8028384" y="2041103"/>
            <a:ext cx="890464" cy="307777"/>
            <a:chOff x="7474944" y="5223804"/>
            <a:chExt cx="1003796" cy="561692"/>
          </a:xfrm>
        </p:grpSpPr>
        <p:sp>
          <p:nvSpPr>
            <p:cNvPr id="92" name="Rectangle 91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  </a:t>
              </a:r>
              <a:r>
                <a:rPr lang="en-US" sz="1400" dirty="0" err="1" smtClean="0"/>
                <a:t>LR</a:t>
              </a:r>
              <a:r>
                <a:rPr lang="en-US" sz="1400" baseline="-25000" dirty="0" err="1" smtClean="0"/>
                <a:t>pk,b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95" name="Straight Connector 94"/>
          <p:cNvCxnSpPr/>
          <p:nvPr/>
        </p:nvCxnSpPr>
        <p:spPr>
          <a:xfrm flipH="1">
            <a:off x="7380312" y="2204864"/>
            <a:ext cx="648072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7020272" y="1844824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0,2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1,2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 flipV="1">
            <a:off x="7308304" y="2337701"/>
            <a:ext cx="744860" cy="443227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7"/>
          <p:cNvSpPr txBox="1">
            <a:spLocks noChangeArrowheads="1"/>
          </p:cNvSpPr>
          <p:nvPr/>
        </p:nvSpPr>
        <p:spPr bwMode="auto">
          <a:xfrm rot="19713962">
            <a:off x="7001242" y="2610032"/>
            <a:ext cx="14947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(m</a:t>
            </a:r>
            <a:r>
              <a:rPr lang="en-US" sz="1400" baseline="-25000" dirty="0" smtClean="0">
                <a:sym typeface="Symbol"/>
              </a:rPr>
              <a:t>b,2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67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8" grpId="0"/>
      <p:bldP spid="96" grpId="0"/>
      <p:bldP spid="99" grpId="0"/>
      <p:bldP spid="9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-108520" y="8620"/>
            <a:ext cx="9396536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Multi-message CPA</a:t>
            </a:r>
            <a:r>
              <a:rPr lang="en-US" sz="2800" kern="0" dirty="0">
                <a:solidFill>
                  <a:srgbClr val="009900"/>
                </a:solidFill>
                <a:ea typeface="+mj-ea"/>
                <a:cs typeface="+mj-cs"/>
              </a:rPr>
              <a:t>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8370" name="AutoShape 2" descr="Image result for smile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2" descr="Image result for us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key clip ar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key clip ar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Image result for user clipart"/>
          <p:cNvSpPr>
            <a:spLocks noChangeAspect="1" noChangeArrowheads="1"/>
          </p:cNvSpPr>
          <p:nvPr/>
        </p:nvSpPr>
        <p:spPr bwMode="auto">
          <a:xfrm>
            <a:off x="765175" y="4046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Image result for serv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5" descr="Image result for laptop user clipart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572471"/>
            <a:ext cx="1537113" cy="92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5926050" y="1537047"/>
            <a:ext cx="20303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= </a:t>
            </a:r>
            <a:r>
              <a:rPr lang="en-US" sz="1400" dirty="0" smtClean="0"/>
              <a:t>(Gen, Enc, Dec)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423374" y="287268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8"/>
          <p:cNvGrpSpPr/>
          <p:nvPr/>
        </p:nvGrpSpPr>
        <p:grpSpPr>
          <a:xfrm>
            <a:off x="8063717" y="3861050"/>
            <a:ext cx="890464" cy="307777"/>
            <a:chOff x="7474944" y="5223804"/>
            <a:chExt cx="1003796" cy="561692"/>
          </a:xfrm>
        </p:grpSpPr>
        <p:sp>
          <p:nvSpPr>
            <p:cNvPr id="55" name="Rectangle 54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" name="Group 59"/>
          <p:cNvGrpSpPr/>
          <p:nvPr/>
        </p:nvGrpSpPr>
        <p:grpSpPr>
          <a:xfrm rot="499443">
            <a:off x="7253043" y="3168250"/>
            <a:ext cx="1206246" cy="319131"/>
            <a:chOff x="7295490" y="1854218"/>
            <a:chExt cx="1359768" cy="582412"/>
          </a:xfrm>
        </p:grpSpPr>
        <p:cxnSp>
          <p:nvCxnSpPr>
            <p:cNvPr id="61" name="Straight Connector 60"/>
            <p:cNvCxnSpPr/>
            <p:nvPr/>
          </p:nvCxnSpPr>
          <p:spPr>
            <a:xfrm rot="21100557" flipV="1">
              <a:off x="7458448" y="2436628"/>
              <a:ext cx="884174" cy="2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21100557">
              <a:off x="7295490" y="1854218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2423374" y="3330359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75"/>
          <p:cNvGrpSpPr/>
          <p:nvPr/>
        </p:nvGrpSpPr>
        <p:grpSpPr>
          <a:xfrm>
            <a:off x="179512" y="1340768"/>
            <a:ext cx="8496944" cy="864096"/>
            <a:chOff x="179512" y="1000473"/>
            <a:chExt cx="8424936" cy="646331"/>
          </a:xfrm>
        </p:grpSpPr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179512" y="1196752"/>
              <a:ext cx="8424936" cy="230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Multi-CPA experiment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15" name="Group 74"/>
            <p:cNvGrpSpPr/>
            <p:nvPr/>
          </p:nvGrpSpPr>
          <p:grpSpPr>
            <a:xfrm>
              <a:off x="2302528" y="1000473"/>
              <a:ext cx="2232248" cy="646331"/>
              <a:chOff x="1806856" y="1627059"/>
              <a:chExt cx="2232248" cy="646331"/>
            </a:xfrm>
          </p:grpSpPr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1806856" y="1803013"/>
                <a:ext cx="223224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/>
                  <a:t>PubK</a:t>
                </a:r>
                <a:r>
                  <a:rPr lang="en-US" sz="1400" dirty="0" smtClean="0"/>
                  <a:t>         (n)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2247280" y="1965613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/>
                  <a:t>A, </a:t>
                </a:r>
                <a:r>
                  <a:rPr lang="en-US" sz="1400" dirty="0" smtClean="0"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4" name="Text Box 7"/>
              <p:cNvSpPr txBox="1">
                <a:spLocks noChangeArrowheads="1"/>
              </p:cNvSpPr>
              <p:nvPr/>
            </p:nvSpPr>
            <p:spPr bwMode="auto">
              <a:xfrm>
                <a:off x="2094888" y="1627059"/>
                <a:ext cx="927720" cy="230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/>
                  <a:t>c</a:t>
                </a:r>
                <a:r>
                  <a:rPr lang="en-US" sz="1400" dirty="0" err="1" smtClean="0"/>
                  <a:t>pa-mult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475928" y="2132856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PPT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 flipV="1">
            <a:off x="8450125" y="4134678"/>
            <a:ext cx="0" cy="361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093" y="4350702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7380312" y="4005064"/>
            <a:ext cx="70977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7502661" y="3697287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>
                <a:sym typeface="Symbol"/>
              </a:rPr>
              <a:t>p</a:t>
            </a:r>
            <a:r>
              <a:rPr lang="en-US" sz="14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, </a:t>
            </a:r>
            <a:r>
              <a:rPr lang="en-US" sz="1400" dirty="0" err="1" smtClean="0">
                <a:sym typeface="Symbol"/>
              </a:rPr>
              <a:t>sk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2411760" y="242088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3851920" y="2113111"/>
            <a:ext cx="80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ym typeface="Symbol"/>
              </a:rPr>
              <a:t>pk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8" name="Picture 2" descr="https://encrypted-tbn2.gstatic.com/images?q=tbn:ANd9GcSwsTqLN4QJQ_gBHvsPOVo5uM-ChpYI_wzBq-lnR91wydomJrIkUCXi65x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557" y="3029635"/>
            <a:ext cx="216024" cy="51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3347864" y="2545159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0,t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1,t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327427" y="3018438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c</a:t>
            </a:r>
            <a:r>
              <a:rPr lang="en-US" sz="1400" baseline="-25000" dirty="0" err="1"/>
              <a:t>t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sz="1400" baseline="-25000" dirty="0" err="1" smtClean="0">
                <a:sym typeface="Symbol"/>
              </a:rPr>
              <a:t>b,t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3528" y="620688"/>
            <a:ext cx="645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ym typeface="Symbol"/>
              </a:rPr>
              <a:t>&gt;&gt; Important to see the effect of using the same key for multiple messages</a:t>
            </a:r>
          </a:p>
          <a:p>
            <a:r>
              <a:rPr lang="en-US" sz="1400" dirty="0" smtClean="0">
                <a:sym typeface="Symbol"/>
              </a:rPr>
              <a:t>&gt;&gt; In reality multiple messages are encrypted under the same public key. </a:t>
            </a:r>
            <a:endParaRPr lang="en-US" sz="1400" dirty="0"/>
          </a:p>
        </p:txBody>
      </p:sp>
      <p:grpSp>
        <p:nvGrpSpPr>
          <p:cNvPr id="91" name="Group 48"/>
          <p:cNvGrpSpPr/>
          <p:nvPr/>
        </p:nvGrpSpPr>
        <p:grpSpPr>
          <a:xfrm>
            <a:off x="8028384" y="2041103"/>
            <a:ext cx="890464" cy="307777"/>
            <a:chOff x="7474944" y="5223804"/>
            <a:chExt cx="1003796" cy="561692"/>
          </a:xfrm>
        </p:grpSpPr>
        <p:sp>
          <p:nvSpPr>
            <p:cNvPr id="92" name="Rectangle 91"/>
            <p:cNvSpPr/>
            <p:nvPr/>
          </p:nvSpPr>
          <p:spPr>
            <a:xfrm>
              <a:off x="7524329" y="5301208"/>
              <a:ext cx="768825" cy="4638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7474944" y="5223804"/>
              <a:ext cx="1003796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  </a:t>
              </a:r>
              <a:r>
                <a:rPr lang="en-US" sz="1400" dirty="0" err="1" smtClean="0"/>
                <a:t>LR</a:t>
              </a:r>
              <a:r>
                <a:rPr lang="en-US" sz="1400" baseline="-25000" dirty="0" err="1" smtClean="0"/>
                <a:t>pk,b</a:t>
              </a:r>
              <a:endParaRPr lang="en-US" sz="1400" baseline="-250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95" name="Straight Connector 94"/>
          <p:cNvCxnSpPr/>
          <p:nvPr/>
        </p:nvCxnSpPr>
        <p:spPr>
          <a:xfrm flipH="1">
            <a:off x="7380312" y="2204864"/>
            <a:ext cx="648072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7020272" y="1844824"/>
            <a:ext cx="11521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(m</a:t>
            </a:r>
            <a:r>
              <a:rPr lang="en-US" sz="1400" baseline="-25000" dirty="0" smtClean="0"/>
              <a:t>0,t</a:t>
            </a:r>
            <a:r>
              <a:rPr lang="en-US" sz="1400" dirty="0" smtClean="0"/>
              <a:t>, m</a:t>
            </a:r>
            <a:r>
              <a:rPr lang="en-US" sz="1400" baseline="-25000" dirty="0" smtClean="0"/>
              <a:t>1,t</a:t>
            </a:r>
            <a:r>
              <a:rPr lang="en-US" sz="1400" dirty="0" smtClean="0"/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 flipV="1">
            <a:off x="7308304" y="2337701"/>
            <a:ext cx="744860" cy="443227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7"/>
          <p:cNvSpPr txBox="1">
            <a:spLocks noChangeArrowheads="1"/>
          </p:cNvSpPr>
          <p:nvPr/>
        </p:nvSpPr>
        <p:spPr bwMode="auto">
          <a:xfrm rot="19713962">
            <a:off x="7001242" y="2610032"/>
            <a:ext cx="14947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/>
              <a:t>c</a:t>
            </a:r>
            <a:r>
              <a:rPr lang="en-US" sz="1400" baseline="-25000" dirty="0" err="1" smtClean="0"/>
              <a:t>t</a:t>
            </a:r>
            <a:r>
              <a:rPr lang="en-US" sz="1400" dirty="0" smtClean="0"/>
              <a:t>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sz="1400" baseline="-25000" dirty="0" err="1" smtClean="0">
                <a:sym typeface="Symbol"/>
              </a:rPr>
              <a:t>b,t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2487252" y="3778961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3644495" y="3471972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979712" y="3789040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(Attacker’s guess about encrypted vector)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3203848" y="4192052"/>
            <a:ext cx="17247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Game Output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50" name="Group 66"/>
          <p:cNvGrpSpPr/>
          <p:nvPr/>
        </p:nvGrpSpPr>
        <p:grpSpPr>
          <a:xfrm>
            <a:off x="2231740" y="4205111"/>
            <a:ext cx="1213683" cy="464607"/>
            <a:chOff x="7452320" y="1572982"/>
            <a:chExt cx="1368152" cy="847906"/>
          </a:xfrm>
        </p:grpSpPr>
        <p:cxnSp>
          <p:nvCxnSpPr>
            <p:cNvPr id="51" name="Straight Connector 50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447800" y="4602614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54" name="Group 70"/>
          <p:cNvGrpSpPr/>
          <p:nvPr/>
        </p:nvGrpSpPr>
        <p:grpSpPr>
          <a:xfrm>
            <a:off x="4595228" y="4407271"/>
            <a:ext cx="1343522" cy="307777"/>
            <a:chOff x="6948264" y="1789529"/>
            <a:chExt cx="1514516" cy="561693"/>
          </a:xfrm>
        </p:grpSpPr>
        <p:cxnSp>
          <p:nvCxnSpPr>
            <p:cNvPr id="57" name="Straight Connector 56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5344344" y="4530606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467544" y="5115382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 has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mult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-CPA secure</a:t>
            </a:r>
            <a:r>
              <a:rPr lang="en-US" sz="1400" dirty="0" smtClean="0">
                <a:sym typeface="Symbol"/>
              </a:rPr>
              <a:t> if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for every PPT  attacker A</a:t>
            </a:r>
            <a:r>
              <a:rPr lang="en-US" sz="1400" dirty="0" smtClean="0">
                <a:sym typeface="Symbol"/>
              </a:rPr>
              <a:t> taking part in the above experiment, the probability that A wins the experiment is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 most negligibly better than ½</a:t>
            </a:r>
          </a:p>
        </p:txBody>
      </p:sp>
      <p:grpSp>
        <p:nvGrpSpPr>
          <p:cNvPr id="64" name="Group 112"/>
          <p:cNvGrpSpPr/>
          <p:nvPr/>
        </p:nvGrpSpPr>
        <p:grpSpPr>
          <a:xfrm>
            <a:off x="2852192" y="5877272"/>
            <a:ext cx="3808040" cy="1008112"/>
            <a:chOff x="5588496" y="4982978"/>
            <a:chExt cx="3808040" cy="1008112"/>
          </a:xfrm>
        </p:grpSpPr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½</a:t>
              </a:r>
              <a:r>
                <a:rPr lang="en-US" sz="1600" dirty="0" smtClean="0">
                  <a:sym typeface="Symbol"/>
                </a:rPr>
                <a:t> + </a:t>
              </a:r>
              <a:r>
                <a:rPr lang="en-US" sz="1600" dirty="0" err="1" smtClean="0">
                  <a:sym typeface="Symbol"/>
                </a:rPr>
                <a:t>negl</a:t>
              </a:r>
              <a:r>
                <a:rPr lang="en-US" sz="16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66" name="Group 83"/>
            <p:cNvGrpSpPr/>
            <p:nvPr/>
          </p:nvGrpSpPr>
          <p:grpSpPr>
            <a:xfrm>
              <a:off x="5588496" y="4982978"/>
              <a:ext cx="2799928" cy="822286"/>
              <a:chOff x="5588496" y="4982978"/>
              <a:chExt cx="2799928" cy="822286"/>
            </a:xfrm>
          </p:grpSpPr>
          <p:grpSp>
            <p:nvGrpSpPr>
              <p:cNvPr id="67" name="Group 81"/>
              <p:cNvGrpSpPr/>
              <p:nvPr/>
            </p:nvGrpSpPr>
            <p:grpSpPr>
              <a:xfrm>
                <a:off x="5588496" y="4982978"/>
                <a:ext cx="2143472" cy="822286"/>
                <a:chOff x="5588496" y="4838962"/>
                <a:chExt cx="2143472" cy="822286"/>
              </a:xfrm>
            </p:grpSpPr>
            <p:sp>
              <p:nvSpPr>
                <p:cNvPr id="6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70" name="Group 80"/>
                <p:cNvGrpSpPr/>
                <p:nvPr/>
              </p:nvGrpSpPr>
              <p:grpSpPr>
                <a:xfrm>
                  <a:off x="5940152" y="4838962"/>
                  <a:ext cx="1791816" cy="822286"/>
                  <a:chOff x="5940152" y="4838962"/>
                  <a:chExt cx="1791816" cy="822286"/>
                </a:xfrm>
              </p:grpSpPr>
              <p:grpSp>
                <p:nvGrpSpPr>
                  <p:cNvPr id="71" name="Group 54"/>
                  <p:cNvGrpSpPr/>
                  <p:nvPr/>
                </p:nvGrpSpPr>
                <p:grpSpPr>
                  <a:xfrm>
                    <a:off x="5948536" y="4838962"/>
                    <a:ext cx="1503784" cy="822286"/>
                    <a:chOff x="700336" y="4982978"/>
                    <a:chExt cx="1503784" cy="822286"/>
                  </a:xfrm>
                </p:grpSpPr>
                <p:sp>
                  <p:nvSpPr>
                    <p:cNvPr id="7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/>
                        <a:t>PubK</a:t>
                      </a:r>
                      <a:r>
                        <a:rPr lang="en-US" sz="1600" dirty="0" smtClean="0"/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7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A, </a:t>
                      </a:r>
                      <a:r>
                        <a:rPr lang="en-US" sz="1600" dirty="0" smtClean="0"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7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4982978"/>
                      <a:ext cx="115212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/>
                        <a:t>c</a:t>
                      </a:r>
                      <a:r>
                        <a:rPr lang="en-US" sz="1600" dirty="0" err="1" smtClean="0"/>
                        <a:t>pa-mult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</p:grpSp>
              <p:sp>
                <p:nvSpPr>
                  <p:cNvPr id="7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73" name="Double Bracket 72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68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8375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8" grpId="0"/>
      <p:bldP spid="96" grpId="0"/>
      <p:bldP spid="99" grpId="0"/>
      <p:bldP spid="99" grpId="1"/>
      <p:bldP spid="47" grpId="0"/>
      <p:bldP spid="48" grpId="0"/>
      <p:bldP spid="49" grpId="0"/>
      <p:bldP spid="53" grpId="0"/>
      <p:bldP spid="59" grpId="0"/>
      <p:bldP spid="6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73546</TotalTime>
  <Words>2900</Words>
  <Application>Microsoft Macintosh PowerPoint</Application>
  <PresentationFormat>On-screen Show (4:3)</PresentationFormat>
  <Paragraphs>466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Design</vt:lpstr>
      <vt:lpstr>Equation</vt:lpstr>
      <vt:lpstr>Cryptography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4396</cp:revision>
  <dcterms:created xsi:type="dcterms:W3CDTF">2003-02-23T15:18:48Z</dcterms:created>
  <dcterms:modified xsi:type="dcterms:W3CDTF">2015-03-25T06:14:50Z</dcterms:modified>
</cp:coreProperties>
</file>