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1678" r:id="rId2"/>
    <p:sldId id="1731" r:id="rId3"/>
    <p:sldId id="1736" r:id="rId4"/>
    <p:sldId id="1739" r:id="rId5"/>
    <p:sldId id="1737" r:id="rId6"/>
    <p:sldId id="1738" r:id="rId7"/>
    <p:sldId id="1740" r:id="rId8"/>
    <p:sldId id="1744" r:id="rId9"/>
    <p:sldId id="1743" r:id="rId10"/>
    <p:sldId id="1741" r:id="rId11"/>
    <p:sldId id="1742" r:id="rId12"/>
    <p:sldId id="1746" r:id="rId13"/>
    <p:sldId id="1747" r:id="rId14"/>
    <p:sldId id="1745" r:id="rId15"/>
    <p:sldId id="1748" r:id="rId16"/>
    <p:sldId id="1749" r:id="rId17"/>
    <p:sldId id="1750" r:id="rId18"/>
    <p:sldId id="1751" r:id="rId19"/>
    <p:sldId id="1752" r:id="rId20"/>
    <p:sldId id="1753" r:id="rId21"/>
    <p:sldId id="1754" r:id="rId22"/>
    <p:sldId id="1756" r:id="rId23"/>
    <p:sldId id="1757" r:id="rId24"/>
    <p:sldId id="1758" r:id="rId25"/>
    <p:sldId id="1759" r:id="rId26"/>
    <p:sldId id="1760" r:id="rId27"/>
    <p:sldId id="1761" r:id="rId28"/>
    <p:sldId id="1762" r:id="rId29"/>
    <p:sldId id="1763" r:id="rId30"/>
    <p:sldId id="1764" r:id="rId31"/>
    <p:sldId id="1765" r:id="rId32"/>
    <p:sldId id="1766" r:id="rId33"/>
    <p:sldId id="1767" r:id="rId34"/>
    <p:sldId id="1567" r:id="rId35"/>
  </p:sldIdLst>
  <p:sldSz cx="9144000" cy="6858000" type="screen4x3"/>
  <p:notesSz cx="6858000" cy="9144000"/>
  <p:custDataLst>
    <p:tags r:id="rId3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D9FF"/>
    <a:srgbClr val="D2F5FA"/>
    <a:srgbClr val="009900"/>
    <a:srgbClr val="0000FF"/>
    <a:srgbClr val="FF0000"/>
    <a:srgbClr val="00FF00"/>
    <a:srgbClr val="5E1EFE"/>
    <a:srgbClr val="FFFF99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2655" autoAdjust="0"/>
  </p:normalViewPr>
  <p:slideViewPr>
    <p:cSldViewPr>
      <p:cViewPr varScale="1">
        <p:scale>
          <a:sx n="89" d="100"/>
          <a:sy n="89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0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7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9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86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5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6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1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9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2/17/16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Lecture 11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3126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PRG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G: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6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3316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117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57199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65211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7322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123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7" y="182943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5656" y="278092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68145" y="278092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23528" y="378904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16018" y="378904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948264" y="378904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699792" y="220486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08378" y="220486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683569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348137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932040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596608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39553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26801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55577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42825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1601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58849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87625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74873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041548" y="672951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969075" y="5805264"/>
            <a:ext cx="4195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D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epth 3 complete binary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tree specifying F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5496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8762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25936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3948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42798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49972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57984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668342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(011)</a:t>
            </a:r>
            <a:endParaRPr lang="en-US" sz="1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8" y="4797152"/>
            <a:ext cx="15841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400" baseline="-25000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851921" y="1825660"/>
            <a:ext cx="1368151" cy="377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923929" y="1844824"/>
            <a:ext cx="1224135" cy="3231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5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267744" y="3068960"/>
            <a:ext cx="1152130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72273" y="4149080"/>
            <a:ext cx="711695" cy="64807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07504" y="6165305"/>
            <a:ext cx="583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How many G evaluations are needed to 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for some x:  </a:t>
            </a:r>
            <a:endParaRPr lang="en-US" sz="14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203849" y="2204864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059832" y="3265239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95937" y="4293096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75" name="Straight Arrow Connector 74"/>
          <p:cNvCxnSpPr>
            <a:endCxn id="77" idx="0"/>
          </p:cNvCxnSpPr>
          <p:nvPr/>
        </p:nvCxnSpPr>
        <p:spPr>
          <a:xfrm flipH="1">
            <a:off x="2267745" y="2204864"/>
            <a:ext cx="2088232" cy="50405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547665" y="2708920"/>
            <a:ext cx="1512167" cy="360040"/>
            <a:chOff x="1547664" y="3861048"/>
            <a:chExt cx="1512167" cy="360040"/>
          </a:xfrm>
        </p:grpSpPr>
        <p:sp>
          <p:nvSpPr>
            <p:cNvPr id="77" name="Rectangle 7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8428" y="332656"/>
            <a:ext cx="2405702" cy="3556613"/>
            <a:chOff x="10116406" y="2545359"/>
            <a:chExt cx="1564111" cy="23872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Oval 3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1225297">
              <a:off x="10154834" y="3121570"/>
              <a:ext cx="1494816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Bradley Hand" charset="0"/>
                  <a:ea typeface="Bradley Hand" charset="0"/>
                  <a:cs typeface="Bradley Hand" charset="0"/>
                </a:rPr>
                <a:t>F</a:t>
              </a:r>
              <a:r>
                <a:rPr lang="en-US" sz="2400" baseline="-25000" dirty="0" err="1" smtClean="0">
                  <a:latin typeface="Bradley Hand" charset="0"/>
                  <a:ea typeface="Bradley Hand" charset="0"/>
                  <a:cs typeface="Bradley Hand" charset="0"/>
                </a:rPr>
                <a:t>k</a:t>
              </a:r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(x) computation is a poly computable job</a:t>
              </a:r>
              <a:endParaRPr lang="en-US" sz="2400" baseline="-25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81848" y="613452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1579" y="6103750"/>
            <a:ext cx="232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= n (in general)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71" grpId="0" animBg="1"/>
      <p:bldP spid="173" grpId="0" animBg="1"/>
      <p:bldP spid="71" grpId="0"/>
      <p:bldP spid="72" grpId="0"/>
      <p:bldP spid="73" grpId="0"/>
      <p:bldP spid="74" grpId="0"/>
      <p:bldP spid="6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0" y="3284984"/>
            <a:ext cx="9144000" cy="3573016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187624" y="3789040"/>
            <a:ext cx="4472880" cy="266429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Nice Observations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591778" y="45965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635896" y="4596516"/>
            <a:ext cx="648072" cy="24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1556792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2508284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2508284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3516396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807801" y="3573016"/>
            <a:ext cx="1260143" cy="318808"/>
            <a:chOff x="1475654" y="3861048"/>
            <a:chExt cx="1800198" cy="375428"/>
          </a:xfrm>
        </p:grpSpPr>
        <p:sp>
          <p:nvSpPr>
            <p:cNvPr id="182" name="Rectangle 181"/>
            <p:cNvSpPr/>
            <p:nvPr/>
          </p:nvSpPr>
          <p:spPr>
            <a:xfrm>
              <a:off x="1763682" y="3861048"/>
              <a:ext cx="1224142" cy="375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4" y="3882536"/>
              <a:ext cx="1800198" cy="32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2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2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2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2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3516396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3516396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932220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932220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  <a:endCxn id="179" idx="0"/>
          </p:cNvCxnSpPr>
          <p:nvPr/>
        </p:nvCxnSpPr>
        <p:spPr>
          <a:xfrm flipH="1">
            <a:off x="1187624" y="2868324"/>
            <a:ext cx="108012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492154" y="2868324"/>
            <a:ext cx="945718" cy="704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2868324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2868324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59" idx="0"/>
          </p:cNvCxnSpPr>
          <p:nvPr/>
        </p:nvCxnSpPr>
        <p:spPr>
          <a:xfrm flipH="1">
            <a:off x="2915814" y="3876436"/>
            <a:ext cx="43205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endCxn id="160" idx="0"/>
          </p:cNvCxnSpPr>
          <p:nvPr/>
        </p:nvCxnSpPr>
        <p:spPr>
          <a:xfrm>
            <a:off x="3500265" y="3876436"/>
            <a:ext cx="459667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700808"/>
            <a:ext cx="8748464" cy="1565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82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 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282" y="126876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825890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</a:rPr>
              <a:t>Lemma 1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is PRG i.e.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40195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hen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16962" y="1734136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2200" y="173413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56176" y="17008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16016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12360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41298" y="1775367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88970" y="1969095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29130" y="1969095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94977" y="246095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35896" y="24423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298287" y="2473961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94031" y="24423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250615" y="246386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66639" y="2420888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94977" y="2758634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4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018367" y="268778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6024" y="4816087"/>
            <a:ext cx="8748464" cy="18532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216024" y="492755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Bradley Hand" charset="0"/>
                <a:ea typeface="Bradley Hand" charset="0"/>
                <a:cs typeface="Bradley Hand" charset="0"/>
              </a:rPr>
              <a:t>Lemma 2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is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s.t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7090" y="53319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23928" y="529191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600400" y="522920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296144" y="532269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552728" y="53012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768752" y="52506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497090" y="56827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320480" y="56118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0040" y="6156012"/>
            <a:ext cx="4076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Then the discussed construction is a PRF.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56992"/>
            <a:ext cx="3118775" cy="1340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79754" y="3839865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Hybrid Argument</a:t>
            </a:r>
            <a:endParaRPr lang="en-US" sz="2800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7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  <a:endParaRPr lang="en-US" sz="2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04048" y="4437112"/>
            <a:ext cx="252028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some hard problem is hard, then it cannot distinguish between View 1 and View 2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  <a:endParaRPr lang="en-US" sz="2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3848" y="355588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3848" y="427596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79712" y="4184228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498" y="3555886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498" y="4281193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16016" y="4455984"/>
            <a:ext cx="26642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If it can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distinguish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between View 1 and View 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619672" y="4489956"/>
            <a:ext cx="216024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Can break a known hard problem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96336" y="1844824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1.1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96336" y="2401143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1.2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96336" y="357301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1.i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96336" y="4993431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1.t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12774" y="3068960"/>
            <a:ext cx="1438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Instance of his hard problem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03847" y="3296017"/>
            <a:ext cx="2503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Used to create View 1 / View 2</a:t>
            </a:r>
            <a:endParaRPr lang="en-US" sz="12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016097"/>
            <a:ext cx="2456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Answer </a:t>
            </a:r>
            <a:r>
              <a:rPr lang="en-US" sz="12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whether View 1 </a:t>
            </a:r>
            <a:r>
              <a:rPr lang="en-US" sz="1200">
                <a:latin typeface="Chalkboard" charset="0"/>
                <a:ea typeface="Chalkboard" charset="0"/>
                <a:cs typeface="Chalkboard" charset="0"/>
                <a:sym typeface="Symbol"/>
              </a:rPr>
              <a:t>/</a:t>
            </a:r>
            <a:r>
              <a:rPr lang="en-US" sz="12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View 2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4016097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Answer to hard problem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948264" y="620688"/>
            <a:ext cx="1872208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Polynomially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Many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92280" y="6093296"/>
            <a:ext cx="1872208" cy="73866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The intermediate views are called hybrids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572000" y="1537047"/>
            <a:ext cx="4032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2000" y="2113111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[A(View1.2)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572000" y="5445224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[A(View1.t) = 1 –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</a:t>
            </a:r>
            <a:r>
              <a:rPr lang="en-US" sz="14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572000" y="6073551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t. </a:t>
            </a:r>
            <a:r>
              <a:rPr lang="en-US" sz="14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 smtClean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8448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4618" y="233958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04618" y="50851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076056" y="126876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28456" y="198884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48064" y="4437112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8" grpId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 animBg="1"/>
      <p:bldP spid="35" grpId="0" animBg="1"/>
      <p:bldP spid="35" grpId="1" animBg="1"/>
      <p:bldP spid="37" grpId="0"/>
      <p:bldP spid="38" grpId="0"/>
      <p:bldP spid="39" grpId="0"/>
      <p:bldP spid="40" grpId="0"/>
      <p:bldP spid="8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80729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Lemma: If G: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is PRG i.e.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hen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2708920"/>
            <a:ext cx="381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Hard to reduce to PRG experiment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98072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7278" y="98072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71254" y="90872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31094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27438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376" y="93020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04048" y="126876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417" y="270892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38993" y="17315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74351" y="1691515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42303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38047" y="166887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94631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610655" y="16502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38993" y="20823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162383" y="20114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019" y="3068960"/>
            <a:ext cx="347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Break into a number of hybrids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88224" y="2780928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156012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88224" y="364502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88224" y="4437112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88224" y="5229200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640" y="3563724"/>
            <a:ext cx="14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(t+1) hybrids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44208" y="4283804"/>
            <a:ext cx="2876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1215336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491880" y="1412776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528" y="1412776"/>
            <a:ext cx="252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92278" y="126876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72200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660232" y="1412776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52592" y="1268760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159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16216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496" y="5229200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707904" y="5445223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87895" y="544522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4286" y="5282624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179512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16216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524600" y="52826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660232" y="53947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347864" y="2658398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  <a:endParaRPr lang="en-US" sz="2400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47864" y="4623519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  <a:endParaRPr lang="en-US" sz="2400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403648" y="3199022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55576" y="1173506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8" grpId="0"/>
      <p:bldP spid="39" grpId="0"/>
      <p:bldP spid="40" grpId="0" animBg="1"/>
      <p:bldP spid="41" grpId="0"/>
      <p:bldP spid="42" grpId="0"/>
      <p:bldP spid="43" grpId="0"/>
      <p:bldP spid="46" grpId="0"/>
      <p:bldP spid="47" grpId="0"/>
      <p:bldP spid="48" grpId="0" animBg="1"/>
      <p:bldP spid="49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9552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779912" y="3573016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91951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5856" y="342900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83568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0232" y="349229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948264" y="36450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t.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1928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72200" y="4283804"/>
            <a:ext cx="294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352319" y="3573016"/>
            <a:ext cx="3451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0129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79548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Authenticated Encryption (AE)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25649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AE from-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SKE +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scma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MAC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30503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AE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dirty="0" err="1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cca</a:t>
                </a:r>
                <a:r>
                  <a:rPr lang="en-US" dirty="0" smtClean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-secure SKE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  <a:blipFill>
                <a:blip r:embed="rId2"/>
                <a:stretch>
                  <a:fillRect l="-15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1429616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45469" y="5718738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560840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  <a:endParaRPr lang="en-US" sz="32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6023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8616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04248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021" y="2393304"/>
            <a:ext cx="159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If G is a PRG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85337" y="4770059"/>
            <a:ext cx="239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By reduction to PRG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1988840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Hybrid by Reduction to PRG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908720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00192" y="6011996"/>
            <a:ext cx="2977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0930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68140" y="251438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8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92494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79712" y="2492896"/>
            <a:ext cx="136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80664" y="349754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1600" y="3215298"/>
            <a:ext cx="1097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400" baseline="300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052" y="2677255"/>
            <a:ext cx="1133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 or PRS?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563888" y="3370702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32643" y="3037295"/>
            <a:ext cx="24675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b="1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y,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i+1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635896" y="489064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459118" y="453060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97248" y="460261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584" y="491213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35696" y="4110697"/>
            <a:ext cx="1803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Pick s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s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21758" y="4438853"/>
            <a:ext cx="188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Pick r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i+1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{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862109" y="154226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875073" y="1628800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459" y="1628800"/>
            <a:ext cx="677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4129" y="5301208"/>
            <a:ext cx="341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889491" y="5387744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6877" y="5394702"/>
            <a:ext cx="795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PRS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24" grpId="0"/>
      <p:bldP spid="34" grpId="0"/>
      <p:bldP spid="35" grpId="0"/>
      <p:bldP spid="3" grpId="0"/>
      <p:bldP spid="60" grpId="0"/>
      <p:bldP spid="61" grpId="0"/>
      <p:bldP spid="62" grpId="0"/>
      <p:bldP spid="7" grpId="0"/>
      <p:bldP spid="63" grpId="0"/>
      <p:bldP spid="64" grpId="0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5642" y="5569495"/>
            <a:ext cx="207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Truth Table for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43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95935" y="1628800"/>
            <a:ext cx="1152129" cy="375428"/>
            <a:chOff x="3995935" y="2852936"/>
            <a:chExt cx="1152129" cy="375428"/>
          </a:xfrm>
        </p:grpSpPr>
        <p:sp>
          <p:nvSpPr>
            <p:cNvPr id="19" name="Rectangle 18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47664" y="2580292"/>
            <a:ext cx="1512167" cy="360040"/>
            <a:chOff x="1547664" y="3861048"/>
            <a:chExt cx="1512167" cy="360040"/>
          </a:xfrm>
        </p:grpSpPr>
        <p:sp>
          <p:nvSpPr>
            <p:cNvPr id="22" name="Rectangle 2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0153" y="2580292"/>
            <a:ext cx="1512167" cy="360040"/>
            <a:chOff x="1547664" y="3861048"/>
            <a:chExt cx="1512167" cy="360040"/>
          </a:xfrm>
        </p:grpSpPr>
        <p:sp>
          <p:nvSpPr>
            <p:cNvPr id="25" name="Rectangle 2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536" y="3588404"/>
            <a:ext cx="1800198" cy="360040"/>
            <a:chOff x="1475656" y="3861048"/>
            <a:chExt cx="1800198" cy="360040"/>
          </a:xfrm>
        </p:grpSpPr>
        <p:sp>
          <p:nvSpPr>
            <p:cNvPr id="28" name="Rectangle 2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99794" y="3588404"/>
            <a:ext cx="1800198" cy="360040"/>
            <a:chOff x="1475656" y="3861048"/>
            <a:chExt cx="1800198" cy="360040"/>
          </a:xfrm>
        </p:grpSpPr>
        <p:sp>
          <p:nvSpPr>
            <p:cNvPr id="31" name="Rectangle 30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8026" y="3588404"/>
            <a:ext cx="1800198" cy="360040"/>
            <a:chOff x="1475656" y="3861048"/>
            <a:chExt cx="1800198" cy="360040"/>
          </a:xfrm>
        </p:grpSpPr>
        <p:sp>
          <p:nvSpPr>
            <p:cNvPr id="34" name="Rectangle 33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20272" y="3588404"/>
            <a:ext cx="1800198" cy="360040"/>
            <a:chOff x="1475656" y="3861048"/>
            <a:chExt cx="1800198" cy="360040"/>
          </a:xfrm>
        </p:grpSpPr>
        <p:sp>
          <p:nvSpPr>
            <p:cNvPr id="37" name="Rectangle 3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2771800" y="200422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80386" y="200422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55577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20145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04048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68616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754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002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62778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026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8802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6050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4826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2074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51520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19572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4036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717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4837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518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635896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03948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64400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1206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72412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9218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8042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723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8843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3524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Proof: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2947010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9615" y="1412776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F</a:t>
            </a:r>
            <a:r>
              <a:rPr lang="en-US" baseline="-25000" dirty="0" err="1" smtClean="0">
                <a:latin typeface="Chalkboard"/>
                <a:sym typeface="Symbol"/>
              </a:rPr>
              <a:t>k</a:t>
            </a:r>
            <a:r>
              <a:rPr lang="en-US" dirty="0" smtClean="0">
                <a:latin typeface="Chalkboard"/>
                <a:sym typeface="Symbol"/>
              </a:rPr>
              <a:t>(): k randomly chosen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6444208" y="5219908"/>
            <a:ext cx="247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sym typeface="Symbol"/>
              </a:rPr>
              <a:t>f</a:t>
            </a:r>
            <a:r>
              <a:rPr lang="en-US" dirty="0" smtClean="0">
                <a:latin typeface="Chalkboard"/>
                <a:sym typeface="Symbol"/>
              </a:rPr>
              <a:t>(): f randomly chosen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79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1720" y="3573016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3528" y="1700808"/>
            <a:ext cx="861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Distribution on the leaves when the root (0</a:t>
            </a:r>
            <a:r>
              <a:rPr lang="en-US" baseline="30000" dirty="0" smtClean="0">
                <a:latin typeface="Chalkboard"/>
                <a:sym typeface="Symbol"/>
              </a:rPr>
              <a:t>th</a:t>
            </a:r>
            <a:r>
              <a:rPr lang="en-US" dirty="0" smtClean="0">
                <a:latin typeface="Chalkboard"/>
                <a:sym typeface="Symbol"/>
              </a:rPr>
              <a:t> level node) is a random string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51520" y="6156012"/>
            <a:ext cx="903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H</a:t>
            </a:r>
            <a:r>
              <a:rPr lang="en-US" baseline="-25000" dirty="0" err="1" smtClean="0">
                <a:latin typeface="Chalkboard"/>
                <a:sym typeface="Symbol"/>
              </a:rPr>
              <a:t>n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Distributions on the leaves when the leaves (nth level nodes) are random strings</a:t>
            </a:r>
            <a:endParaRPr lang="en-US" baseline="-25000" dirty="0"/>
          </a:p>
        </p:txBody>
      </p:sp>
      <p:sp>
        <p:nvSpPr>
          <p:cNvPr id="10" name="Isosceles Triangle 79"/>
          <p:cNvSpPr/>
          <p:nvPr/>
        </p:nvSpPr>
        <p:spPr>
          <a:xfrm>
            <a:off x="6660232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79"/>
          <p:cNvSpPr/>
          <p:nvPr/>
        </p:nvSpPr>
        <p:spPr>
          <a:xfrm>
            <a:off x="6732240" y="501317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23528" y="2051556"/>
            <a:ext cx="590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Uniform Distribution on the keyed functions </a:t>
            </a:r>
            <a:r>
              <a:rPr lang="en-US" dirty="0" err="1" smtClean="0">
                <a:latin typeface="Chalkboard"/>
                <a:sym typeface="Symbol"/>
              </a:rPr>
              <a:t>KFunc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520" y="6525344"/>
            <a:ext cx="522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/>
                <a:sym typeface="Symbol"/>
              </a:rPr>
              <a:t>H</a:t>
            </a:r>
            <a:r>
              <a:rPr lang="en-US" baseline="-25000" dirty="0" err="1" smtClean="0">
                <a:latin typeface="Chalkboard"/>
                <a:sym typeface="Symbol"/>
              </a:rPr>
              <a:t>n</a:t>
            </a:r>
            <a:r>
              <a:rPr lang="en-US" baseline="-25000" dirty="0" smtClean="0">
                <a:latin typeface="Chalkboard"/>
                <a:sym typeface="Symbol"/>
              </a:rPr>
              <a:t> </a:t>
            </a:r>
            <a:r>
              <a:rPr lang="en-US" dirty="0" smtClean="0">
                <a:latin typeface="Chalkboard"/>
                <a:sym typeface="Symbol"/>
              </a:rPr>
              <a:t>: Uniform Distribution on ALL functions </a:t>
            </a:r>
            <a:r>
              <a:rPr lang="en-US" dirty="0" err="1" smtClean="0">
                <a:latin typeface="Chalkboard"/>
                <a:sym typeface="Symbol"/>
              </a:rPr>
              <a:t>Func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5536" y="436510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Can you think of a reduction to the distinguisher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hat distinguishes t RSs from t PSRs?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212" y="5147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Hybrids??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0232" y="476672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32240" y="6093296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2" grpId="0" animBg="1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412" y="1058561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51751" y="1034152"/>
            <a:ext cx="31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0</a:t>
            </a:r>
            <a:r>
              <a:rPr lang="en-US" sz="1400" baseline="-25000" dirty="0" smtClean="0">
                <a:latin typeface="Chalkboard"/>
                <a:sym typeface="Symbol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: Distribution on the leaves when the 0</a:t>
            </a:r>
            <a:r>
              <a:rPr lang="en-US" sz="1400" baseline="30000" dirty="0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 is a random string</a:t>
            </a:r>
            <a:endParaRPr lang="en-US" sz="1400" dirty="0">
              <a:latin typeface="Chalkboar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95936" y="6146140"/>
            <a:ext cx="344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halkboard"/>
                <a:sym typeface="Symbol"/>
              </a:rPr>
              <a:t>H</a:t>
            </a:r>
            <a:r>
              <a:rPr lang="en-US" sz="1400" baseline="-25000" dirty="0" err="1" smtClean="0">
                <a:latin typeface="Chalkboard"/>
                <a:sym typeface="Symbol"/>
              </a:rPr>
              <a:t>n</a:t>
            </a:r>
            <a:r>
              <a:rPr lang="en-US" sz="1400" baseline="-25000" dirty="0" smtClean="0">
                <a:latin typeface="Chalkboard"/>
                <a:sym typeface="Symbol"/>
              </a:rPr>
              <a:t>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nth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0" name="Isosceles Triangle 79"/>
          <p:cNvSpPr/>
          <p:nvPr/>
        </p:nvSpPr>
        <p:spPr>
          <a:xfrm>
            <a:off x="7524328" y="6926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2" name="Isosceles Triangle 79"/>
          <p:cNvSpPr/>
          <p:nvPr/>
        </p:nvSpPr>
        <p:spPr>
          <a:xfrm>
            <a:off x="75243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2833772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24928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442724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40863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24328" y="692696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24328" y="659735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24328" y="47251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29249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496" y="1772816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1836113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23528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7944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39952" y="18448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27984" y="1988840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11171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427395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843808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496" y="522920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51720" y="529249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23528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067944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39952" y="530120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427984" y="54452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11171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827584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427395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843808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123728" y="27536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  <a:endParaRPr lang="en-US" sz="2400" dirty="0" smtClean="0">
              <a:sym typeface="Symbol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53270" y="4710147"/>
            <a:ext cx="474514" cy="47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  <a:endParaRPr lang="en-US" sz="2400" dirty="0" smtClean="0">
              <a:sym typeface="Symbol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67544" y="1484784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39552" y="3356992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0" grpId="0" animBg="1"/>
      <p:bldP spid="12" grpId="0" animBg="1"/>
      <p:bldP spid="14" grpId="0"/>
      <p:bldP spid="15" grpId="0" animBg="1"/>
      <p:bldP spid="21" grpId="0"/>
      <p:bldP spid="22" grpId="0" animBg="1"/>
      <p:bldP spid="17" grpId="0" animBg="1"/>
      <p:bldP spid="23" grpId="0"/>
      <p:bldP spid="29" grpId="0"/>
      <p:bldP spid="37" grpId="0"/>
      <p:bldP spid="54" grpId="0"/>
      <p:bldP spid="55" grpId="0"/>
      <p:bldP spid="56" grpId="0"/>
      <p:bldP spid="57" grpId="0"/>
      <p:bldP spid="58" grpId="0" animBg="1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2821578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2884875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23728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0152" y="289358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228184" y="30376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n.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11371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27784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27595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4008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f( )</a:t>
            </a:r>
          </a:p>
        </p:txBody>
      </p:sp>
    </p:spTree>
    <p:extLst>
      <p:ext uri="{BB962C8B-B14F-4D97-AF65-F5344CB8AC3E}">
        <p14:creationId xmlns:p14="http://schemas.microsoft.com/office/powerpoint/2010/main" val="21761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</p:spTree>
    <p:extLst>
      <p:ext uri="{BB962C8B-B14F-4D97-AF65-F5344CB8AC3E}">
        <p14:creationId xmlns:p14="http://schemas.microsoft.com/office/powerpoint/2010/main" val="13833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halkboard"/>
              </a:rPr>
              <a:t>-</a:t>
            </a:r>
            <a:endParaRPr lang="en-US" sz="3200" dirty="0">
              <a:latin typeface="Chalkboard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 </a:t>
            </a:r>
            <a:r>
              <a:rPr lang="en-US" sz="1600" dirty="0" err="1" smtClean="0">
                <a:latin typeface="Chalkboard"/>
                <a:sym typeface="Symbol"/>
              </a:rPr>
              <a:t>negl</a:t>
            </a:r>
            <a:r>
              <a:rPr lang="en-US" sz="1600" dirty="0" smtClean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4474" y="2163633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59832" y="2123563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……, G(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27784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3528" y="21009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580112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96136" y="208233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4474" y="2514382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47864" y="244353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75492"/>
            <a:ext cx="402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Lemma: If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s.t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3528" y="298766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then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2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390617"/>
            <a:ext cx="244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3688" y="3645024"/>
            <a:ext cx="2329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Fill the reached node’s (l &amp; r) children with 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56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70" name="Rectangle 69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3688" y="4057908"/>
            <a:ext cx="2213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73" name="Group 72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70" idx="2"/>
              <a:endCxn id="74" idx="0"/>
            </p:cNvCxnSpPr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0" idx="2"/>
              <a:endCxn id="80" idx="0"/>
            </p:cNvCxnSpPr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8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/>
      <p:bldP spid="39" grpId="0"/>
      <p:bldP spid="40" grpId="0"/>
      <p:bldP spid="47" grpId="0"/>
      <p:bldP spid="48" grpId="0"/>
      <p:bldP spid="3" grpId="0"/>
      <p:bldP spid="56" grpId="0" animBg="1"/>
      <p:bldP spid="11" grpId="0" animBg="1"/>
      <p:bldP spid="68" grpId="0" animBg="1"/>
      <p:bldP spid="12" grpId="0" animBg="1"/>
      <p:bldP spid="13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If PRG exists, then so does PRF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6102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PRF using PRG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0515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Introduction to Hybrid Proof Technique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2" y="25556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(non-trivial) Proof</a:t>
            </a:r>
          </a:p>
        </p:txBody>
      </p:sp>
    </p:spTree>
    <p:extLst>
      <p:ext uri="{BB962C8B-B14F-4D97-AF65-F5344CB8AC3E}">
        <p14:creationId xmlns:p14="http://schemas.microsoft.com/office/powerpoint/2010/main" val="22153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60" y="2420888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4" y="3212976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47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If yes, the reached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node’s children are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already filled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Check if the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  <a:endParaRPr lang="en-US" sz="1000" baseline="-25000" dirty="0">
                  <a:solidFill>
                    <a:schemeClr val="tx1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/>
      <p:bldP spid="13" grpId="0"/>
      <p:bldP spid="72" grpId="0"/>
      <p:bldP spid="42" grpId="0"/>
      <p:bldP spid="49" grpId="0" animBg="1"/>
      <p:bldP spid="50" grpId="0" animBg="1"/>
      <p:bldP spid="51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17056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381052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388253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19205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284984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first i-1 bits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11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If no, fill the reached node with 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Check if any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 smtClean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0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13" grpId="0"/>
      <p:bldP spid="72" grpId="0"/>
      <p:bldP spid="49" grpId="0" animBg="1"/>
      <p:bldP spid="50" grpId="0" animBg="1"/>
      <p:bldP spid="51" grpId="0" animBg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  <a:endParaRPr lang="en-US" sz="3200" dirty="0">
              <a:solidFill>
                <a:srgbClr val="0080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i-1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 smtClean="0">
                <a:latin typeface="Chalkboard"/>
                <a:sym typeface="Symbol"/>
              </a:rPr>
              <a:t>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H</a:t>
            </a:r>
            <a:r>
              <a:rPr lang="en-US" sz="1400" baseline="-25000" dirty="0" smtClean="0">
                <a:latin typeface="Chalkboard"/>
                <a:sym typeface="Symbol"/>
              </a:rPr>
              <a:t>i </a:t>
            </a:r>
            <a:r>
              <a:rPr lang="en-US" sz="1400" dirty="0" smtClean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 smtClean="0">
                <a:latin typeface="Chalkboard"/>
                <a:sym typeface="Symbol"/>
              </a:rPr>
              <a:t>ith</a:t>
            </a:r>
            <a:r>
              <a:rPr lang="en-US" sz="1400" dirty="0" smtClean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2276872"/>
            <a:ext cx="8906561" cy="26642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65286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2370365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780927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2276871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3353532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996951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2533238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740743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74662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4386589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4458597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768115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55132" y="2979132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25649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72" name="Rectangle 71"/>
          <p:cNvSpPr/>
          <p:nvPr/>
        </p:nvSpPr>
        <p:spPr>
          <a:xfrm>
            <a:off x="4788024" y="327569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947081" y="1844824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2459" y="1844824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:PRSs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092280" y="1897087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7508693" y="1738679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962716" y="5013176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98094" y="5013176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107915" y="5065439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 smtClean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24328" y="4907031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smtClean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587727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halkboard"/>
                <a:sym typeface="Symbol"/>
              </a:rPr>
              <a:t>We need t z strings since the t queried x’s may have </a:t>
            </a:r>
            <a:r>
              <a:rPr lang="en-US" sz="1400" smtClean="0">
                <a:latin typeface="Chalkboard"/>
                <a:sym typeface="Symbol"/>
              </a:rPr>
              <a:t>different prefixes.</a:t>
            </a:r>
            <a:endParaRPr lang="en-US" sz="1400" baseline="-25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01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567" y="1268760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CT16 (two): If PRF exists, then so does PRP. (KL)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PRG Security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PPT distinguisher D</a:t>
            </a:r>
          </a:p>
        </p:txBody>
      </p:sp>
      <p:grpSp>
        <p:nvGrpSpPr>
          <p:cNvPr id="48" name="Group 47"/>
          <p:cNvGrpSpPr/>
          <p:nvPr/>
        </p:nvGrpSpPr>
        <p:grpSpPr>
          <a:xfrm rot="19903977">
            <a:off x="6813042" y="3432674"/>
            <a:ext cx="1368152" cy="572390"/>
            <a:chOff x="6813042" y="3936730"/>
            <a:chExt cx="1368152" cy="57239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s 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67472" y="198884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A string of length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l(n) please</a:t>
            </a:r>
            <a:endParaRPr lang="en-US" sz="14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264" y="1074222"/>
            <a:ext cx="4159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 : uniform distribution over {0,1}</a:t>
            </a:r>
            <a:r>
              <a:rPr lang="en-US" sz="22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27687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673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56490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b= 0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28184" y="2154342"/>
            <a:ext cx="1364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y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501008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300192" y="3068960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b= 1</a:t>
            </a:r>
          </a:p>
        </p:txBody>
      </p:sp>
      <p:grpSp>
        <p:nvGrpSpPr>
          <p:cNvPr id="50" name="Group 49"/>
          <p:cNvGrpSpPr/>
          <p:nvPr/>
        </p:nvGrpSpPr>
        <p:grpSpPr>
          <a:xfrm rot="19893275">
            <a:off x="6894614" y="3834773"/>
            <a:ext cx="1074296" cy="522010"/>
            <a:chOff x="6613322" y="4509120"/>
            <a:chExt cx="1074296" cy="52201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 rot="1628310">
              <a:off x="6613322" y="4661798"/>
              <a:ext cx="107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y: = G(s)</a:t>
              </a:r>
              <a:endPara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49599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1488" y="299695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87552" y="2636912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y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How I selected it ?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7896" y="4787860"/>
            <a:ext cx="719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G is a PRG if for every PPT D, there is a negligible function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negl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115616" y="510667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55776" y="510667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339752" y="5055567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99592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95936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11960" y="508518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187624" y="54266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15816" y="542664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baseline="-25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400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52" y="5877272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r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11346" y="5916181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s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3933056"/>
            <a:ext cx="4828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G: Probability distribution over {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G(s): s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}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108012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204864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716016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</a:rPr>
              <a:t>Challenger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496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  <p:bldP spid="25" grpId="0"/>
      <p:bldP spid="24" grpId="0"/>
      <p:bldP spid="30" grpId="0"/>
      <p:bldP spid="39" grpId="0"/>
      <p:bldP spid="46" grpId="0"/>
      <p:bldP spid="53" grpId="0"/>
      <p:bldP spid="56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9" grpId="0"/>
      <p:bldP spid="3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3193231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2154342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at x</a:t>
              </a:r>
              <a:r>
                <a:rPr lang="en-US" sz="16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, …,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1600" baseline="-25000" dirty="0" err="1" smtClean="0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   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0727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20486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Keyed 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48880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789040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508518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1628800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 , y</a:t>
            </a:r>
            <a:r>
              <a:rPr lang="en-US" baseline="-25000" dirty="0" smtClean="0">
                <a:latin typeface="Chalkboard"/>
                <a:sym typeface="Symbol"/>
              </a:rPr>
              <a:t>2 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r>
              <a:rPr lang="en-US" dirty="0" smtClean="0">
                <a:latin typeface="Chalkboard"/>
                <a:sym typeface="Symbol"/>
              </a:rPr>
              <a:t> </a:t>
            </a:r>
            <a:r>
              <a:rPr lang="en-US" baseline="-25000" dirty="0" smtClean="0">
                <a:latin typeface="Chalkboard"/>
                <a:sym typeface="Symbol"/>
              </a:rPr>
              <a:t>R</a:t>
            </a:r>
            <a:r>
              <a:rPr lang="en-US" dirty="0" smtClean="0">
                <a:latin typeface="Chalkboard"/>
                <a:sym typeface="Symbol"/>
              </a:rPr>
              <a:t> {0,1}</a:t>
            </a:r>
            <a:r>
              <a:rPr lang="en-US" baseline="30000" dirty="0" smtClean="0">
                <a:latin typeface="Chalkboard"/>
                <a:sym typeface="Symbol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350100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3068960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3270728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92494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 smtClean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779748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713896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4365104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996952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 smtClean="0">
                    <a:latin typeface="Chalkboard"/>
                  </a:rPr>
                  <a:t>1</a:t>
                </a:r>
                <a:r>
                  <a:rPr lang="en-US" sz="1600" dirty="0" smtClean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 smtClean="0">
                    <a:latin typeface="Chalkboard"/>
                  </a:rPr>
                  <a:t>t</a:t>
                </a:r>
                <a:r>
                  <a:rPr lang="en-US" sz="1600" dirty="0" smtClean="0">
                    <a:latin typeface="Chalkboard"/>
                  </a:rPr>
                  <a:t>    </a:t>
                </a:r>
                <a:endParaRPr lang="en-US" sz="2400" baseline="-25000" dirty="0" smtClean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(How I computed them?)</a:t>
              </a:r>
              <a:endParaRPr lang="en-US" sz="2400" baseline="-25000" dirty="0" smtClean="0">
                <a:latin typeface="Chalkboard"/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D can  </a:t>
            </a:r>
            <a:r>
              <a:rPr lang="en-US" dirty="0" smtClean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 smtClean="0">
                <a:latin typeface="Chalkboard"/>
              </a:rPr>
              <a:t> ask its queries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5795972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/>
              </a:rPr>
              <a:t>D allowed to ask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 smtClean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11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5" grpId="0"/>
      <p:bldP spid="46" grpId="0"/>
      <p:bldP spid="56" grpId="0"/>
      <p:bldP spid="62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  <a:endParaRPr lang="en-US" sz="33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2545159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1506270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Value of the function at x</a:t>
              </a:r>
              <a:r>
                <a:rPr lang="en-US" sz="1600" baseline="-25000" dirty="0" smtClean="0">
                  <a:latin typeface="Chalkboard"/>
                </a:rPr>
                <a:t>1</a:t>
              </a:r>
              <a:r>
                <a:rPr lang="en-US" sz="1600" dirty="0" smtClean="0">
                  <a:latin typeface="Chalkboard"/>
                </a:rPr>
                <a:t>, …, </a:t>
              </a:r>
              <a:r>
                <a:rPr lang="en-US" sz="1600" dirty="0" err="1" smtClean="0">
                  <a:latin typeface="Chalkboard"/>
                </a:rPr>
                <a:t>x</a:t>
              </a:r>
              <a:r>
                <a:rPr lang="en-US" sz="1600" baseline="-25000" dirty="0" err="1" smtClean="0">
                  <a:latin typeface="Chalkboard"/>
                </a:rPr>
                <a:t>t</a:t>
              </a:r>
              <a:r>
                <a:rPr lang="en-US" sz="1600" dirty="0" smtClean="0">
                  <a:latin typeface="Chalkboard"/>
                </a:rPr>
                <a:t>    </a:t>
              </a:r>
              <a:endParaRPr lang="en-US" sz="2400" baseline="-25000" dirty="0" smtClean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59205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1556792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Keyed F: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x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r>
              <a:rPr lang="en-US" sz="1600" dirty="0" smtClean="0">
                <a:latin typeface="Chalkboard"/>
                <a:sym typeface="Symbol"/>
              </a:rPr>
              <a:t>  {0, 1}</a:t>
            </a:r>
            <a:r>
              <a:rPr lang="en-US" sz="2400" baseline="30000" dirty="0" smtClean="0">
                <a:latin typeface="Chalkboard"/>
                <a:sym typeface="Symbol"/>
              </a:rPr>
              <a:t>n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40090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140968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980728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 , y</a:t>
            </a:r>
            <a:r>
              <a:rPr lang="en-US" baseline="-25000" dirty="0" smtClean="0">
                <a:latin typeface="Chalkboard"/>
                <a:sym typeface="Symbol"/>
              </a:rPr>
              <a:t>2 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r>
              <a:rPr lang="en-US" dirty="0" smtClean="0">
                <a:latin typeface="Chalkboard"/>
                <a:sym typeface="Symbol"/>
              </a:rPr>
              <a:t> </a:t>
            </a:r>
            <a:r>
              <a:rPr lang="en-US" baseline="-25000" dirty="0" smtClean="0">
                <a:latin typeface="Chalkboard"/>
                <a:sym typeface="Symbol"/>
              </a:rPr>
              <a:t>R</a:t>
            </a:r>
            <a:r>
              <a:rPr lang="en-US" dirty="0" smtClean="0">
                <a:latin typeface="Chalkboard"/>
                <a:sym typeface="Symbol"/>
              </a:rPr>
              <a:t> {0,1}</a:t>
            </a:r>
            <a:r>
              <a:rPr lang="en-US" baseline="30000" dirty="0" smtClean="0">
                <a:latin typeface="Chalkboard"/>
                <a:sym typeface="Symbol"/>
              </a:rPr>
              <a:t>n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2852936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2420888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 smtClean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622656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276872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 smtClean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131676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smtClean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 smtClean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 smtClean="0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 smtClean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065824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 smtClean="0">
                <a:latin typeface="Chalkboard"/>
                <a:sym typeface="Symbol"/>
              </a:rPr>
              <a:t>1</a:t>
            </a:r>
            <a:r>
              <a:rPr lang="en-US" dirty="0" smtClean="0">
                <a:latin typeface="Chalkboard"/>
                <a:sym typeface="Symbol"/>
              </a:rPr>
              <a:t>, …, </a:t>
            </a:r>
            <a:r>
              <a:rPr lang="en-US" dirty="0" err="1" smtClean="0">
                <a:latin typeface="Chalkboard"/>
                <a:sym typeface="Symbol"/>
              </a:rPr>
              <a:t>y</a:t>
            </a:r>
            <a:r>
              <a:rPr lang="en-US" baseline="-25000" dirty="0" err="1" smtClean="0">
                <a:latin typeface="Chalkboard"/>
                <a:sym typeface="Symbol"/>
              </a:rPr>
              <a:t>t</a:t>
            </a:r>
            <a:endParaRPr lang="en-US" baseline="30000" dirty="0" smtClean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3717032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348880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 smtClean="0">
                    <a:latin typeface="Chalkboard"/>
                  </a:rPr>
                  <a:t>1</a:t>
                </a:r>
                <a:r>
                  <a:rPr lang="en-US" sz="1600" dirty="0" smtClean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 smtClean="0">
                    <a:latin typeface="Chalkboard"/>
                  </a:rPr>
                  <a:t>t</a:t>
                </a:r>
                <a:r>
                  <a:rPr lang="en-US" sz="1600" dirty="0" smtClean="0">
                    <a:latin typeface="Chalkboard"/>
                  </a:rPr>
                  <a:t>    </a:t>
                </a:r>
                <a:endParaRPr lang="en-US" sz="2400" baseline="-25000" dirty="0" smtClean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/>
                </a:rPr>
                <a:t>(How I computed them?)</a:t>
              </a:r>
              <a:endParaRPr lang="en-US" sz="2400" baseline="-25000" dirty="0" smtClean="0">
                <a:latin typeface="Chalkboard"/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9512" y="4509120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/>
              </a:rPr>
              <a:t>F is a PRF if 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for every PPT D there is a </a:t>
            </a:r>
            <a:r>
              <a:rPr lang="en-US" dirty="0" err="1" smtClean="0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 smtClean="0">
                <a:solidFill>
                  <a:srgbClr val="FF0000"/>
                </a:solidFill>
                <a:latin typeface="Chalkboard"/>
              </a:rPr>
              <a:t>(n)</a:t>
            </a:r>
            <a:endParaRPr lang="en-US" dirty="0" smtClean="0"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228184" y="510667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/>
                <a:sym typeface="Symbol"/>
              </a:rPr>
              <a:t> </a:t>
            </a:r>
            <a:r>
              <a:rPr lang="en-US" sz="2000" dirty="0" err="1" smtClean="0">
                <a:latin typeface="Chalkboard"/>
                <a:sym typeface="Symbol"/>
              </a:rPr>
              <a:t>negl</a:t>
            </a:r>
            <a:r>
              <a:rPr lang="en-US" sz="2000" dirty="0" smtClean="0">
                <a:latin typeface="Chalkboard"/>
                <a:sym typeface="Symbol"/>
              </a:rPr>
              <a:t>(n)</a:t>
            </a:r>
            <a:endParaRPr lang="en-US" sz="2000" dirty="0" smtClean="0">
              <a:latin typeface="Chalkboar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43608" y="5012595"/>
            <a:ext cx="2736304" cy="544126"/>
            <a:chOff x="1691680" y="4581128"/>
            <a:chExt cx="2736304" cy="544126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 smtClean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348136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 smtClean="0">
                  <a:solidFill>
                    <a:srgbClr val="0000FF"/>
                  </a:solidFill>
                  <a:latin typeface="Chalkboard"/>
                </a:rPr>
                <a:t>F</a:t>
              </a:r>
              <a:r>
                <a:rPr lang="en-US" sz="2400" baseline="-25000" dirty="0" err="1" smtClean="0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1600" dirty="0" smtClean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15616" y="5556721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95936" y="4941168"/>
            <a:ext cx="2736304" cy="544126"/>
            <a:chOff x="1691680" y="4581128"/>
            <a:chExt cx="2736304" cy="544126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 smtClean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2276128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halkboard"/>
                </a:rPr>
                <a:t>f</a:t>
              </a:r>
              <a:r>
                <a:rPr lang="en-US" sz="1600" dirty="0" smtClean="0">
                  <a:solidFill>
                    <a:srgbClr val="FF0000"/>
                  </a:solidFill>
                  <a:latin typeface="Chalkboard"/>
                </a:rPr>
                <a:t>( )</a:t>
              </a:r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816424" y="5501843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</a:t>
            </a:r>
            <a:r>
              <a:rPr lang="en-US" sz="1400" dirty="0">
                <a:solidFill>
                  <a:srgbClr val="FF0000"/>
                </a:solidFill>
                <a:latin typeface="Chalkboard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 smtClean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 smtClean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491880" y="501317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-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755576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940152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 smtClean="0">
                <a:latin typeface="Chalkboard"/>
              </a:rPr>
              <a:t>|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51520" y="6309320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/>
                <a:sym typeface="Symbol"/>
              </a:rPr>
              <a:t>&gt;&gt; D  </a:t>
            </a:r>
            <a:r>
              <a:rPr lang="en-US" sz="1600" dirty="0" smtClean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 smtClean="0">
                <a:latin typeface="Chalkboard"/>
                <a:sym typeface="Symbol"/>
              </a:rPr>
              <a:t>in the above game</a:t>
            </a:r>
            <a:endParaRPr lang="en-US" sz="2400" baseline="30000" dirty="0" smtClean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20434" y="6309320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092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68" grpId="0"/>
      <p:bldP spid="69" grpId="0"/>
      <p:bldP spid="70" grpId="0"/>
      <p:bldP spid="71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107504" y="1537047"/>
            <a:ext cx="900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R1: Need to define a mapping from every input of F to an output both of n-bit string (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mappings) 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780928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717032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717032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725144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725144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725144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725144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14096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14096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107504" y="2453988"/>
            <a:ext cx="3456383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Complete binary tree of depth n. 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6257617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binary tree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R2: A mapping should be poly-computable. Given x,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 should be poly-computable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4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20" grpId="0"/>
      <p:bldP spid="221" grpId="0"/>
      <p:bldP spid="2" grpId="0"/>
      <p:bldP spid="3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Complete Binary Tree of Depth n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692696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1628800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1628800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2636912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2636912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2636912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2636912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052736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052736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4169385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binary tree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70" y="4581127"/>
            <a:ext cx="194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(P1) No. of leaf nodes: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71596" y="4581128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520" y="4993431"/>
            <a:ext cx="3334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(P2) No. of Paths from root to leaves: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91880" y="4993431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59632" y="5373216"/>
            <a:ext cx="6976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We can define a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bijective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mapping from the set of paths to the set of leaf nodes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The unique path taken to reach a leaf node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 </m:t>
                    </m:r>
                  </m:oMath>
                </a14:m>
                <a:r>
                  <a:rPr lang="en-US" sz="1400" dirty="0" smtClean="0">
                    <a:latin typeface="Chalkboard" charset="0"/>
                    <a:ea typeface="Chalkboard" charset="0"/>
                    <a:cs typeface="Chalkboard" charset="0"/>
                  </a:rPr>
                  <a:t> x</a:t>
                </a:r>
                <a:endParaRPr lang="en-US" sz="14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  <a:blipFill rotWithShape="0">
                <a:blip r:embed="rId3"/>
                <a:stretch>
                  <a:fillRect l="-374" t="-98305" b="-1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331764" y="6021288"/>
            <a:ext cx="6040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Encoding of a Path: Every path can be encoded to a unique n-bit string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941" y="9183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33170" y="196793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536" y="308569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28463" y="97143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98397" y="19876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90085" y="311253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777585" y="30724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57407" y="310031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49748" y="196793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739936" y="202455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16415" y="309785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19757" y="3066367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49077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1068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0638"/>
            <a:ext cx="9144000" cy="3928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1520" y="6453336"/>
            <a:ext cx="3938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A path can correspond to an n-bit input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55976" y="6453336"/>
            <a:ext cx="4847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The leaf nodes can correspond to the n-bit output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64088" y="4581128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How to fill up the contents of leaves ??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8" grpId="0"/>
      <p:bldP spid="59" grpId="0"/>
      <p:bldP spid="60" grpId="0"/>
      <p:bldP spid="61" grpId="0"/>
      <p:bldP spid="62" grpId="0"/>
      <p:bldP spid="63" grpId="0"/>
      <p:bldP spid="5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: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90955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k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86104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86104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86916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86916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86916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86916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28498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28498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 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9272" y="20608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9512" y="2479467"/>
            <a:ext cx="165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 = </a:t>
            </a:r>
            <a:r>
              <a:rPr lang="en-US" sz="1400" baseline="-250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LB 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835696" y="1628800"/>
            <a:ext cx="1441642" cy="360040"/>
            <a:chOff x="3995935" y="2852936"/>
            <a:chExt cx="1173804" cy="360040"/>
          </a:xfrm>
        </p:grpSpPr>
        <p:sp>
          <p:nvSpPr>
            <p:cNvPr id="77" name="Rectangle 76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025995" y="2891371"/>
              <a:ext cx="1143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halkboard" charset="0"/>
                  <a:ea typeface="Chalkboard" charset="0"/>
                  <a:cs typeface="Chalkboard" charset="0"/>
                  <a:sym typeface="Symbol"/>
                </a:rPr>
                <a:t> </a:t>
              </a:r>
              <a:r>
                <a:rPr lang="en-US" sz="14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LB         RB</a:t>
              </a:r>
              <a:endParaRPr lang="en-US" sz="14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" name="Straight Connector 5"/>
          <p:cNvCxnSpPr>
            <a:stCxn id="77" idx="0"/>
            <a:endCxn id="77" idx="2"/>
          </p:cNvCxnSpPr>
          <p:nvPr/>
        </p:nvCxnSpPr>
        <p:spPr>
          <a:xfrm>
            <a:off x="2543207" y="1628800"/>
            <a:ext cx="0" cy="3600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67744" y="2060848"/>
            <a:ext cx="50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83457" y="2060848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</a:t>
            </a:r>
            <a:r>
              <a:rPr lang="en-US" sz="1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1}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73697" y="242088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(k) 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sz="1400" baseline="-250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smtClean="0">
                <a:latin typeface="Chalkboard" charset="0"/>
                <a:ea typeface="Chalkboard" charset="0"/>
                <a:cs typeface="Chalkboard" charset="0"/>
                <a:sym typeface="Symbol"/>
              </a:rPr>
              <a:t>B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2303" y="1484784"/>
            <a:ext cx="4086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(x):  Follow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path that  corresponds x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and output the </a:t>
            </a: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content of the unique leaf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node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76056" y="2348880"/>
            <a:ext cx="3726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Leaves represent the truth table of </a:t>
            </a:r>
            <a:r>
              <a:rPr lang="en-US" sz="14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" grpId="0"/>
      <p:bldP spid="3" grpId="0"/>
      <p:bldP spid="71" grpId="0"/>
      <p:bldP spid="74" grpId="0"/>
      <p:bldP spid="75" grpId="0"/>
      <p:bldP spid="81" grpId="0"/>
      <p:bldP spid="82" grpId="0"/>
      <p:bldP spid="83" grpId="0"/>
      <p:bldP spid="7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71709</TotalTime>
  <Words>2752</Words>
  <Application>Microsoft Macintosh PowerPoint</Application>
  <PresentationFormat>On-screen Show (4:3)</PresentationFormat>
  <Paragraphs>521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Bradley Hand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</vt:lpstr>
      <vt:lpstr>PowerPoint Presentation</vt:lpstr>
      <vt:lpstr>PowerPoint Presentation</vt:lpstr>
      <vt:lpstr>Proof via Hybrid Argument</vt:lpstr>
      <vt:lpstr>Proof via Hybrid Argument</vt:lpstr>
      <vt:lpstr>Proof via Hybrid Argument</vt:lpstr>
      <vt:lpstr>Indistinguishability  of i and (i+1)th Hybrid</vt:lpstr>
      <vt:lpstr>Indistinguishability  of i and (i+1)th Hybrid</vt:lpstr>
      <vt:lpstr>Indistinguishability  of i and (i+1)th Hybrid by Reduction to PRG</vt:lpstr>
      <vt:lpstr>Proof </vt:lpstr>
      <vt:lpstr>Proof </vt:lpstr>
      <vt:lpstr>Proof </vt:lpstr>
      <vt:lpstr>Proof </vt:lpstr>
      <vt:lpstr>Proof via Hybrid Argument</vt:lpstr>
      <vt:lpstr>Proof </vt:lpstr>
      <vt:lpstr>Proof </vt:lpstr>
      <vt:lpstr>Proof </vt:lpstr>
      <vt:lpstr>Proof </vt:lpstr>
      <vt:lpstr>Proof </vt:lpstr>
      <vt:lpstr>Proof 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4231</cp:revision>
  <dcterms:created xsi:type="dcterms:W3CDTF">2003-02-23T15:18:48Z</dcterms:created>
  <dcterms:modified xsi:type="dcterms:W3CDTF">2016-02-17T07:53:17Z</dcterms:modified>
</cp:coreProperties>
</file>