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7"/>
  </p:notesMasterIdLst>
  <p:handoutMasterIdLst>
    <p:handoutMasterId r:id="rId38"/>
  </p:handoutMasterIdLst>
  <p:sldIdLst>
    <p:sldId id="1678" r:id="rId2"/>
    <p:sldId id="1736" r:id="rId3"/>
    <p:sldId id="1731" r:id="rId4"/>
    <p:sldId id="1737" r:id="rId5"/>
    <p:sldId id="1738" r:id="rId6"/>
    <p:sldId id="1739" r:id="rId7"/>
    <p:sldId id="1740" r:id="rId8"/>
    <p:sldId id="1741" r:id="rId9"/>
    <p:sldId id="1744" r:id="rId10"/>
    <p:sldId id="1743" r:id="rId11"/>
    <p:sldId id="1745" r:id="rId12"/>
    <p:sldId id="1742" r:id="rId13"/>
    <p:sldId id="1746" r:id="rId14"/>
    <p:sldId id="1747" r:id="rId15"/>
    <p:sldId id="1748" r:id="rId16"/>
    <p:sldId id="1749" r:id="rId17"/>
    <p:sldId id="1750" r:id="rId18"/>
    <p:sldId id="1752" r:id="rId19"/>
    <p:sldId id="1753" r:id="rId20"/>
    <p:sldId id="1754" r:id="rId21"/>
    <p:sldId id="1756" r:id="rId22"/>
    <p:sldId id="1755" r:id="rId23"/>
    <p:sldId id="1758" r:id="rId24"/>
    <p:sldId id="1757" r:id="rId25"/>
    <p:sldId id="1759" r:id="rId26"/>
    <p:sldId id="1760" r:id="rId27"/>
    <p:sldId id="1761" r:id="rId28"/>
    <p:sldId id="1768" r:id="rId29"/>
    <p:sldId id="1762" r:id="rId30"/>
    <p:sldId id="1763" r:id="rId31"/>
    <p:sldId id="1764" r:id="rId32"/>
    <p:sldId id="1765" r:id="rId33"/>
    <p:sldId id="1767" r:id="rId34"/>
    <p:sldId id="1567" r:id="rId35"/>
    <p:sldId id="1766" r:id="rId36"/>
  </p:sldIdLst>
  <p:sldSz cx="9144000" cy="6858000" type="screen4x3"/>
  <p:notesSz cx="6858000" cy="9144000"/>
  <p:custDataLst>
    <p:tags r:id="rId39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4ED9FF"/>
    <a:srgbClr val="D2F5FA"/>
    <a:srgbClr val="FF0000"/>
    <a:srgbClr val="00FF00"/>
    <a:srgbClr val="5E1EFE"/>
    <a:srgbClr val="FFFF99"/>
    <a:srgbClr val="0BC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2676" autoAdjust="0"/>
  </p:normalViewPr>
  <p:slideViewPr>
    <p:cSldViewPr>
      <p:cViewPr>
        <p:scale>
          <a:sx n="58" d="100"/>
          <a:sy n="58" d="100"/>
        </p:scale>
        <p:origin x="2192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tags" Target="tags/tag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839263-9DDA-4CCE-AF24-D11137AE0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25EEE-4BCE-413B-8940-4EDB5DBC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804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33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54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54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39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83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56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25EEE-4BCE-413B-8940-4EDB5DBCCA2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4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5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9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3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2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11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75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2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7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34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03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2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3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45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81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2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76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25EEE-4BCE-413B-8940-4EDB5DBCCA2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89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411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2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7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9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50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80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3359-11EB-4731-B29F-79667B0C3371}" type="datetimeFigureOut">
              <a:rPr lang="en-US"/>
              <a:pPr>
                <a:defRPr/>
              </a:pPr>
              <a:t>2/22/16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215-153E-4E3A-A901-ABFB8B1C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88-C65C-42B5-B527-1BB7848FDD5A}" type="datetimeFigureOut">
              <a:rPr lang="en-US"/>
              <a:pPr>
                <a:defRPr/>
              </a:pPr>
              <a:t>2/22/16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0CF6-063B-449F-AF39-BC65D092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7061-61D3-43A3-8023-D109777AA7BE}" type="datetimeFigureOut">
              <a:rPr lang="en-US"/>
              <a:pPr>
                <a:defRPr/>
              </a:pPr>
              <a:t>2/22/16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EB6-CDC5-43FD-BFD3-395C88D5C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0B97-7303-4917-91CF-6FCA7C9DCFC2}" type="datetimeFigureOut">
              <a:rPr lang="en-US"/>
              <a:pPr>
                <a:defRPr/>
              </a:pPr>
              <a:t>2/22/16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BBA9-4B45-4292-A544-67C8E2D87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B10F-D82A-4A81-AD91-30E4EB1BEDE0}" type="datetimeFigureOut">
              <a:rPr lang="en-US"/>
              <a:pPr>
                <a:defRPr/>
              </a:pPr>
              <a:t>2/22/16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792-1717-47F0-BD5D-A0E0C3487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65E8-80A2-4B7A-AFA7-F91C3DD16707}" type="datetimeFigureOut">
              <a:rPr lang="en-US"/>
              <a:pPr>
                <a:defRPr/>
              </a:pPr>
              <a:t>2/22/16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6C7-B263-4F84-83FA-F561BF078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BB4E-8BF2-463D-9419-22C31739A37F}" type="datetimeFigureOut">
              <a:rPr lang="en-US"/>
              <a:pPr>
                <a:defRPr/>
              </a:pPr>
              <a:t>2/22/16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EC0-6463-47D0-8938-6DCBECA8C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503-98C4-472A-B5A7-8E4E5AAC44D1}" type="datetimeFigureOut">
              <a:rPr lang="en-US"/>
              <a:pPr>
                <a:defRPr/>
              </a:pPr>
              <a:t>2/22/16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976-2E34-413D-BF40-6B1BB995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79E3-F661-467D-8B80-C52D0D5E8D14}" type="datetimeFigureOut">
              <a:rPr lang="en-US"/>
              <a:pPr>
                <a:defRPr/>
              </a:pPr>
              <a:t>2/22/16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862-AB8E-40C7-A972-72DB392E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40F5-4848-44A3-88FA-5ADD6BFC28F7}" type="datetimeFigureOut">
              <a:rPr lang="en-US"/>
              <a:pPr>
                <a:defRPr/>
              </a:pPr>
              <a:t>2/22/16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34D9-8BBE-4260-AF18-FE816C34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F7E1-3FE7-418E-AD12-51E5F0BD8E19}" type="datetimeFigureOut">
              <a:rPr lang="en-US"/>
              <a:pPr>
                <a:defRPr/>
              </a:pPr>
              <a:t>2/22/16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7F0-CB02-456E-9D9A-E773A8B70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BD5FFC5-2339-4D21-A8BE-CB89004398DE}" type="datetimeFigureOut">
              <a:rPr lang="en-US"/>
              <a:pPr>
                <a:defRPr/>
              </a:pPr>
              <a:t>2/22/16</a:t>
            </a:fld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D15D35-8EA9-40A1-BB85-63C4DE87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5.emf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2.png"/><Relationship Id="rId5" Type="http://schemas.openxmlformats.org/officeDocument/2006/relationships/image" Target="../media/image11.jpe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80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80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2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22.png"/><Relationship Id="rId6" Type="http://schemas.openxmlformats.org/officeDocument/2006/relationships/image" Target="../media/image24.png"/><Relationship Id="rId7" Type="http://schemas.openxmlformats.org/officeDocument/2006/relationships/image" Target="../media/image13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26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5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44.png"/><Relationship Id="rId9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46.png"/><Relationship Id="rId9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6" Type="http://schemas.openxmlformats.org/officeDocument/2006/relationships/image" Target="../media/image24.png"/><Relationship Id="rId7" Type="http://schemas.openxmlformats.org/officeDocument/2006/relationships/image" Target="../media/image27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9.png"/><Relationship Id="rId4" Type="http://schemas.openxmlformats.org/officeDocument/2006/relationships/image" Target="../media/image490.png"/><Relationship Id="rId5" Type="http://schemas.openxmlformats.org/officeDocument/2006/relationships/image" Target="../media/image31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5" Type="http://schemas.openxmlformats.org/officeDocument/2006/relationships/image" Target="../media/image64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9.png"/><Relationship Id="rId4" Type="http://schemas.openxmlformats.org/officeDocument/2006/relationships/image" Target="../media/image490.png"/><Relationship Id="rId5" Type="http://schemas.openxmlformats.org/officeDocument/2006/relationships/image" Target="../media/image31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Cryptography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Lecture 12</a:t>
            </a:r>
          </a:p>
          <a:p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5856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err="1" smtClean="0"/>
              <a:t>Arpita</a:t>
            </a:r>
            <a:r>
              <a:rPr lang="en-US" dirty="0" smtClean="0"/>
              <a:t> </a:t>
            </a:r>
            <a:r>
              <a:rPr lang="en-US" dirty="0" err="1"/>
              <a:t>Patra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39552" y="44624"/>
            <a:ext cx="8424936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Do OWFs Exist?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5496" y="908720"/>
            <a:ext cx="55446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No unconditional proof of their existence yet.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95536" y="1362254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Proof </a:t>
            </a:r>
            <a:r>
              <a:rPr lang="en-US" sz="16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is hard because</a:t>
            </a:r>
            <a:endParaRPr lang="en-US" sz="1600" baseline="-25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043608" y="4152393"/>
            <a:ext cx="7848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&gt; The former suggests every PPT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algo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must fail to solve at least for one input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1362254"/>
                <a:ext cx="295232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e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xistence of OWF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charset="0"/>
                        <a:ea typeface="Chalkboard" charset="0"/>
                        <a:cs typeface="Chalkboard" charset="0"/>
                        <a:sym typeface="Symbol"/>
                      </a:rPr>
                      <m:t>→</m:t>
                    </m:r>
                  </m:oMath>
                </a14:m>
                <a:r>
                  <a:rPr lang="en-US" sz="1600" baseline="-25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P  NP</a:t>
                </a:r>
                <a:endParaRPr lang="en-US" sz="1600" baseline="-25000" dirty="0" smtClean="0">
                  <a:solidFill>
                    <a:schemeClr val="tx1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1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1362254"/>
                <a:ext cx="2952328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1240" t="-8929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95536" y="1772815"/>
            <a:ext cx="8748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Finding a proof will lead to solving the million dollar question in CS whether P = NP or not </a:t>
            </a:r>
            <a:endParaRPr lang="en-US" sz="1600" baseline="-25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467544" y="3717032"/>
                <a:ext cx="34563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- P  NP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charset="0"/>
                        <a:ea typeface="Chalkboard" charset="0"/>
                        <a:cs typeface="Chalkboard" charset="0"/>
                        <a:sym typeface="Symbol"/>
                      </a:rPr>
                      <m:t>↛</m:t>
                    </m:r>
                    <m:r>
                      <a:rPr lang="en-US" sz="1600" b="0" i="0" smtClean="0">
                        <a:latin typeface="Cambria Math" charset="0"/>
                        <a:ea typeface="Chalkboard" charset="0"/>
                        <a:cs typeface="Chalkboard" charset="0"/>
                        <a:sym typeface="Symbol"/>
                      </a:rPr>
                      <m:t>  </m:t>
                    </m:r>
                  </m:oMath>
                </a14:m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e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xistence of OWF</a:t>
                </a:r>
                <a:endParaRPr lang="en-US" sz="1600" baseline="-25000" dirty="0" smtClean="0">
                  <a:solidFill>
                    <a:schemeClr val="tx1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1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3717032"/>
                <a:ext cx="3456384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1058" t="-90909" b="-11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5496" y="2514382"/>
            <a:ext cx="900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Whole world believes that they do and so existence of OWF is an assumption/conjecture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95536" y="2946430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Several noteworthy computational problems (int. factorization) received intensive attention since ages (even before crypto was born) but no poly time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algo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is found.  </a:t>
            </a:r>
            <a:endParaRPr lang="en-US" sz="1600" baseline="-25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043608" y="4530606"/>
            <a:ext cx="799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&gt; The latter suggests every PPT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algo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must fail to solve ALMOST ALWAYS (for any random input)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95536" y="5178678"/>
            <a:ext cx="6408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Being NP-complete is not enough to be a candidate </a:t>
            </a:r>
            <a:r>
              <a:rPr lang="en-US" sz="1600" dirty="0" smtClean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OWF</a:t>
            </a:r>
            <a:endParaRPr lang="en-US" sz="1600" baseline="-25000" dirty="0" smtClean="0"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95536" y="5682734"/>
            <a:ext cx="6408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Belief that OWF exists is much more than believing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P  NP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endParaRPr lang="en-US" sz="1600" baseline="-25000" dirty="0" smtClean="0"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7"/>
              <p:cNvSpPr txBox="1">
                <a:spLocks noChangeArrowheads="1"/>
              </p:cNvSpPr>
              <p:nvPr/>
            </p:nvSpPr>
            <p:spPr bwMode="auto">
              <a:xfrm>
                <a:off x="155575" y="6238473"/>
                <a:ext cx="369634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charset="2"/>
                  <a:buChar char="q"/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Non-existence </a:t>
                </a:r>
                <a:r>
                  <a:rPr lang="en-US" sz="1600" dirty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of OWF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charset="0"/>
                        <a:ea typeface="Chalkboard" charset="0"/>
                        <a:cs typeface="Chalkboard" charset="0"/>
                        <a:sym typeface="Symbol"/>
                      </a:rPr>
                      <m:t> </m:t>
                    </m:r>
                    <m:r>
                      <a:rPr lang="en-US" sz="1600" i="1">
                        <a:latin typeface="Cambria Math" charset="0"/>
                        <a:ea typeface="Chalkboard" charset="0"/>
                        <a:cs typeface="Chalkboard" charset="0"/>
                        <a:sym typeface="Symbol"/>
                      </a:rPr>
                      <m:t>↛</m:t>
                    </m:r>
                  </m:oMath>
                </a14:m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sz="1600" dirty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P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= </a:t>
                </a:r>
                <a:r>
                  <a:rPr lang="en-US" sz="1600" dirty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NP</a:t>
                </a:r>
                <a:endParaRPr lang="en-US" sz="1600" baseline="-250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3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575" y="6238473"/>
                <a:ext cx="3696345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660" t="-87500" b="-1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79912" y="6258798"/>
                <a:ext cx="36057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But, P </a:t>
                </a:r>
                <a:r>
                  <a:rPr lang="en-US" sz="1600" dirty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=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NP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  <a:ea typeface="Chalkboard" charset="0"/>
                        <a:cs typeface="Chalkboard" charset="0"/>
                        <a:sym typeface="Symbol"/>
                      </a:rPr>
                      <m:t>→</m:t>
                    </m:r>
                  </m:oMath>
                </a14:m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non-existence of OWF</a:t>
                </a:r>
                <a:endParaRPr lang="en-US" sz="1600" baseline="-250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6258798"/>
                <a:ext cx="3605795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845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230437" y="332656"/>
            <a:ext cx="2501680" cy="3556613"/>
            <a:chOff x="10085205" y="2545359"/>
            <a:chExt cx="1626513" cy="238729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1" name="Oval 20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 rot="21225297">
                  <a:off x="10085205" y="3294070"/>
                  <a:ext cx="1626513" cy="805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Courier New" charset="0"/>
                    <a:buChar char="o"/>
                  </a:pPr>
                  <a:r>
                    <a:rPr lang="en-US" dirty="0">
                      <a:latin typeface="Bradley Hand" charset="0"/>
                      <a:ea typeface="Bradley Hand" charset="0"/>
                      <a:cs typeface="Bradley Hand" charset="0"/>
                      <a:sym typeface="Symbol"/>
                    </a:rPr>
                    <a:t>OWF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Bradley Hand" charset="0"/>
                          <a:cs typeface="Bradley Hand" charset="0"/>
                          <a:sym typeface="Symbol"/>
                        </a:rPr>
                        <m:t>→</m:t>
                      </m:r>
                    </m:oMath>
                  </a14:m>
                  <a:r>
                    <a:rPr lang="en-US" baseline="-25000" dirty="0">
                      <a:latin typeface="Bradley Hand" charset="0"/>
                      <a:ea typeface="Bradley Hand" charset="0"/>
                      <a:cs typeface="Bradley Hand" charset="0"/>
                    </a:rPr>
                    <a:t> </a:t>
                  </a:r>
                  <a:r>
                    <a:rPr lang="en-US" dirty="0">
                      <a:latin typeface="Bradley Hand" charset="0"/>
                      <a:ea typeface="Bradley Hand" charset="0"/>
                      <a:cs typeface="Bradley Hand" charset="0"/>
                      <a:sym typeface="Symbol"/>
                    </a:rPr>
                    <a:t>P  </a:t>
                  </a:r>
                  <a:r>
                    <a:rPr lang="en-US" dirty="0" smtClean="0">
                      <a:latin typeface="Bradley Hand" charset="0"/>
                      <a:ea typeface="Bradley Hand" charset="0"/>
                      <a:cs typeface="Bradley Hand" charset="0"/>
                      <a:sym typeface="Symbol"/>
                    </a:rPr>
                    <a:t>NP</a:t>
                  </a:r>
                </a:p>
                <a:p>
                  <a:pPr marL="342900" indent="-342900">
                    <a:buFont typeface="Courier New" charset="0"/>
                    <a:buChar char="o"/>
                  </a:pPr>
                  <a:r>
                    <a:rPr lang="en-US" dirty="0">
                      <a:latin typeface="Bradley Hand" charset="0"/>
                      <a:ea typeface="Bradley Hand" charset="0"/>
                      <a:cs typeface="Bradley Hand" charset="0"/>
                      <a:sym typeface="Symbol"/>
                    </a:rPr>
                    <a:t>P  NP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Bradley Hand" charset="0"/>
                          <a:cs typeface="Bradley Hand" charset="0"/>
                          <a:sym typeface="Symbol"/>
                        </a:rPr>
                        <m:t>↛</m:t>
                      </m:r>
                      <m:r>
                        <a:rPr lang="en-US">
                          <a:latin typeface="Cambria Math" charset="0"/>
                          <a:ea typeface="Bradley Hand" charset="0"/>
                          <a:cs typeface="Bradley Hand" charset="0"/>
                          <a:sym typeface="Symbol"/>
                        </a:rPr>
                        <m:t>  </m:t>
                      </m:r>
                    </m:oMath>
                  </a14:m>
                  <a:r>
                    <a:rPr lang="en-US" dirty="0" smtClean="0">
                      <a:latin typeface="Bradley Hand" charset="0"/>
                      <a:ea typeface="Bradley Hand" charset="0"/>
                      <a:cs typeface="Bradley Hand" charset="0"/>
                      <a:sym typeface="Symbol"/>
                    </a:rPr>
                    <a:t>OWF</a:t>
                  </a:r>
                </a:p>
                <a:p>
                  <a:pPr marL="342900" indent="-342900">
                    <a:buFont typeface="Courier New" charset="0"/>
                    <a:buChar char="o"/>
                  </a:pPr>
                  <a:r>
                    <a:rPr lang="en-US" dirty="0" smtClean="0">
                      <a:latin typeface="Bradley Hand" charset="0"/>
                      <a:ea typeface="Bradley Hand" charset="0"/>
                      <a:cs typeface="Bradley Hand" charset="0"/>
                      <a:sym typeface="Symbol"/>
                    </a:rPr>
                    <a:t>no </a:t>
                  </a:r>
                  <a:r>
                    <a:rPr lang="en-US" dirty="0">
                      <a:latin typeface="Bradley Hand" charset="0"/>
                      <a:ea typeface="Bradley Hand" charset="0"/>
                      <a:cs typeface="Bradley Hand" charset="0"/>
                      <a:sym typeface="Symbol"/>
                    </a:rPr>
                    <a:t>OWF</a:t>
                  </a:r>
                  <a14:m>
                    <m:oMath xmlns:m="http://schemas.openxmlformats.org/officeDocument/2006/math">
                      <m:r>
                        <a:rPr lang="en-US">
                          <a:latin typeface="Cambria Math" charset="0"/>
                          <a:ea typeface="Bradley Hand" charset="0"/>
                          <a:cs typeface="Bradley Hand" charset="0"/>
                          <a:sym typeface="Symbol"/>
                        </a:rPr>
                        <m:t> </m:t>
                      </m:r>
                      <m:r>
                        <a:rPr lang="en-US" i="1">
                          <a:latin typeface="Cambria Math" charset="0"/>
                          <a:ea typeface="Bradley Hand" charset="0"/>
                          <a:cs typeface="Bradley Hand" charset="0"/>
                          <a:sym typeface="Symbol"/>
                        </a:rPr>
                        <m:t>↛</m:t>
                      </m:r>
                    </m:oMath>
                  </a14:m>
                  <a:r>
                    <a:rPr lang="en-US" dirty="0">
                      <a:latin typeface="Bradley Hand" charset="0"/>
                      <a:ea typeface="Bradley Hand" charset="0"/>
                      <a:cs typeface="Bradley Hand" charset="0"/>
                      <a:sym typeface="Symbol"/>
                    </a:rPr>
                    <a:t> P = </a:t>
                  </a:r>
                  <a:r>
                    <a:rPr lang="en-US" dirty="0" smtClean="0">
                      <a:latin typeface="Bradley Hand" charset="0"/>
                      <a:ea typeface="Bradley Hand" charset="0"/>
                      <a:cs typeface="Bradley Hand" charset="0"/>
                      <a:sym typeface="Symbol"/>
                    </a:rPr>
                    <a:t>NP</a:t>
                  </a:r>
                </a:p>
                <a:p>
                  <a:pPr marL="342900" indent="-342900">
                    <a:buFont typeface="Courier New" charset="0"/>
                    <a:buChar char="o"/>
                  </a:pPr>
                  <a:r>
                    <a:rPr lang="en-US" dirty="0">
                      <a:latin typeface="Bradley Hand" charset="0"/>
                      <a:ea typeface="Bradley Hand" charset="0"/>
                      <a:cs typeface="Bradley Hand" charset="0"/>
                      <a:sym typeface="Symbol"/>
                    </a:rPr>
                    <a:t>P = NP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Bradley Hand" charset="0"/>
                          <a:cs typeface="Bradley Hand" charset="0"/>
                          <a:sym typeface="Symbol"/>
                        </a:rPr>
                        <m:t>→</m:t>
                      </m:r>
                    </m:oMath>
                  </a14:m>
                  <a:r>
                    <a:rPr lang="en-US" dirty="0">
                      <a:latin typeface="Bradley Hand" charset="0"/>
                      <a:ea typeface="Bradley Hand" charset="0"/>
                      <a:cs typeface="Bradley Hand" charset="0"/>
                      <a:sym typeface="Symbol"/>
                    </a:rPr>
                    <a:t> </a:t>
                  </a:r>
                  <a:r>
                    <a:rPr lang="en-US" dirty="0" smtClean="0">
                      <a:latin typeface="Bradley Hand" charset="0"/>
                      <a:ea typeface="Bradley Hand" charset="0"/>
                      <a:cs typeface="Bradley Hand" charset="0"/>
                      <a:sym typeface="Symbol"/>
                    </a:rPr>
                    <a:t>no </a:t>
                  </a:r>
                  <a:r>
                    <a:rPr lang="en-US" dirty="0">
                      <a:latin typeface="Bradley Hand" charset="0"/>
                      <a:ea typeface="Bradley Hand" charset="0"/>
                      <a:cs typeface="Bradley Hand" charset="0"/>
                      <a:sym typeface="Symbol"/>
                    </a:rPr>
                    <a:t>OWF</a:t>
                  </a:r>
                  <a:endParaRPr lang="en-US" baseline="-25000" dirty="0">
                    <a:latin typeface="Bradley Hand" charset="0"/>
                    <a:ea typeface="Bradley Hand" charset="0"/>
                    <a:cs typeface="Bradley Hand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25297">
                  <a:off x="10085205" y="3294070"/>
                  <a:ext cx="1626513" cy="80569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628" b="-41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05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8" grpId="0"/>
      <p:bldP spid="27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9" grpId="0"/>
      <p:bldP spid="3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39552" y="44624"/>
            <a:ext cx="8424936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Candidate OWFs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07975" y="2469991"/>
            <a:ext cx="3384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Integer Factorization: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96007" y="2874422"/>
            <a:ext cx="6408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f(x, y) =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xy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: x and y are equal length primes.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07975" y="908720"/>
            <a:ext cx="3384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Subset Sum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7"/>
              <p:cNvSpPr txBox="1">
                <a:spLocks noChangeArrowheads="1"/>
              </p:cNvSpPr>
              <p:nvPr/>
            </p:nvSpPr>
            <p:spPr bwMode="auto">
              <a:xfrm>
                <a:off x="611560" y="1414790"/>
                <a:ext cx="8280920" cy="358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f(x</a:t>
                </a:r>
                <a:r>
                  <a:rPr lang="en-US" sz="1600" baseline="-250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1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,…..,</a:t>
                </a: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x</a:t>
                </a:r>
                <a:r>
                  <a:rPr lang="en-US" sz="1600" baseline="-25000" dirty="0" err="1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n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, </a:t>
                </a:r>
                <a:r>
                  <a:rPr lang="en-US" sz="1600" dirty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J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) = </a:t>
                </a:r>
                <a:r>
                  <a:rPr lang="en-US" sz="1600" dirty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(x</a:t>
                </a:r>
                <a:r>
                  <a:rPr lang="en-US" sz="1600" baseline="-25000" dirty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1</a:t>
                </a:r>
                <a:r>
                  <a:rPr lang="en-US" sz="1600" dirty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,…..,</a:t>
                </a: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x</a:t>
                </a:r>
                <a:r>
                  <a:rPr lang="en-US" sz="1600" baseline="-25000" dirty="0" err="1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n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charset="0"/>
                            <a:ea typeface="Chalkboard" charset="0"/>
                            <a:cs typeface="Chalkboard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ea typeface="Chalkboard" charset="0"/>
                            <a:cs typeface="Chalkboard" charset="0"/>
                            <a:sym typeface="Symbol"/>
                          </a:rPr>
                          <m:t>∑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  <a:ea typeface="Chalkboard" charset="0"/>
                            <a:cs typeface="Chalkboard" charset="0"/>
                            <a:sym typeface="Symbol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charset="0"/>
                            <a:ea typeface="Chalkboard" charset="0"/>
                            <a:cs typeface="Chalkboard" charset="0"/>
                            <a:sym typeface="Symbol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 charset="0"/>
                            <a:ea typeface="Chalkboard" charset="0"/>
                            <a:cs typeface="Chalkboard" charset="0"/>
                            <a:sym typeface="Symbol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sz="1600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 </a:t>
                </a: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x</a:t>
                </a:r>
                <a:r>
                  <a:rPr lang="en-US" sz="1600" baseline="-25000" dirty="0" err="1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j</a:t>
                </a:r>
                <a:r>
                  <a:rPr lang="en-US" sz="1600" baseline="-250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mod 2</a:t>
                </a:r>
                <a:r>
                  <a:rPr lang="en-US" sz="1600" baseline="300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n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)  : each x</a:t>
                </a:r>
                <a:r>
                  <a:rPr lang="en-US" sz="1600" baseline="-250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i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is a n-bit string, J is a n-bit string</a:t>
                </a:r>
                <a:endParaRPr lang="en-US" sz="16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2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414790"/>
                <a:ext cx="8280920" cy="358368"/>
              </a:xfrm>
              <a:prstGeom prst="rect">
                <a:avLst/>
              </a:prstGeom>
              <a:blipFill>
                <a:blip r:embed="rId3"/>
                <a:stretch>
                  <a:fillRect l="-368" t="-5085" b="-152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2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0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39552" y="-27384"/>
            <a:ext cx="8424936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One-Way Permutation (OWP)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240632" y="1218238"/>
            <a:ext cx="576064" cy="770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096616" y="2082334"/>
            <a:ext cx="8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{0, 1}*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5985048" y="2082334"/>
            <a:ext cx="8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{0, 1}*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320752" y="1650286"/>
            <a:ext cx="22322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3590056" y="1290246"/>
            <a:ext cx="1962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f: {0, 1}*  {0, 1}*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057056" y="1218238"/>
            <a:ext cx="576064" cy="770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35496" y="3068960"/>
            <a:ext cx="9649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Function f is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length-preserving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if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|f(x)| = |x|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for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all x</a:t>
            </a:r>
            <a:endParaRPr lang="en-US" sz="1600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67544" y="3645024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Size of the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image and pre-image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are the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same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5496" y="4221088"/>
            <a:ext cx="9649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Function f is a OWP if it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it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is a OWF and</a:t>
            </a:r>
            <a:endParaRPr lang="en-US" sz="1600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67544" y="4725144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Length-preserving</a:t>
            </a:r>
            <a:endParaRPr lang="en-US" sz="1600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67544" y="5178678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One-to-one mapping </a:t>
            </a:r>
            <a:endParaRPr lang="en-US" sz="1600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5496" y="5682734"/>
            <a:ext cx="9649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If f is a OWP then every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y has a unique pre-image x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467544" y="6186790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Still finding x should be hard in polynomial time</a:t>
            </a:r>
            <a:endParaRPr lang="en-US" sz="1600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39552" y="-27384"/>
            <a:ext cx="8424936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Hard-Core Predicates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79512" y="714182"/>
            <a:ext cx="3672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Let f: {0, 1}*  {0, 1}* be a OWF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524823" y="1124744"/>
            <a:ext cx="6192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Given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y = f(x) for a random x,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computing the entire x is hard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39552" y="1556792"/>
            <a:ext cx="66967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Does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this mean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nothing about x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can be determined from f(x) ?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51520" y="4232756"/>
            <a:ext cx="5472608" cy="34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In general,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f(x) does NOT hide everything </a:t>
            </a:r>
            <a:r>
              <a:rPr lang="en-US" sz="160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about x.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49457" y="2199928"/>
            <a:ext cx="3702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Given f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</a:t>
            </a:r>
            <a:r>
              <a:rPr lang="en-US" sz="16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define g as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follows: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81505" y="2653462"/>
            <a:ext cx="4464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g(x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x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   =   (x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f(x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)), where |x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| = |x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611560" y="3097249"/>
            <a:ext cx="7344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g too is OWF (otherwise inverter of g can be used to invert f) !!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611560" y="3584684"/>
            <a:ext cx="89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but it leaks half of its input !!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539552" y="5373216"/>
            <a:ext cx="8604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“something” that remains hidden about x even given f(x) is captured by hard-core predicates</a:t>
            </a:r>
            <a:endParaRPr lang="en-US" sz="1600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553742" y="5970766"/>
            <a:ext cx="6682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They are one bit of info about x that is hard </a:t>
            </a:r>
            <a:r>
              <a:rPr lang="en-US" sz="16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to guess given f(x).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51520" y="4811876"/>
            <a:ext cx="85689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But,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f(x) must hide something about x (</a:t>
            </a:r>
            <a:r>
              <a:rPr lang="en-US" sz="160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otherwise computing x would have been easy)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39552" y="6402814"/>
            <a:ext cx="6682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Modelled as a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B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oolean function: 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: {0, 1}*  {0, 1}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56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5" grpId="0"/>
      <p:bldP spid="36" grpId="0"/>
      <p:bldP spid="37" grpId="0"/>
      <p:bldP spid="38" grpId="0"/>
      <p:bldP spid="42" grpId="0"/>
      <p:bldP spid="44" grpId="0"/>
      <p:bldP spid="45" grpId="0"/>
      <p:bldP spid="46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700808"/>
            <a:ext cx="8712968" cy="1872208"/>
          </a:xfrm>
          <a:prstGeom prst="rect">
            <a:avLst/>
          </a:prstGeom>
          <a:solidFill>
            <a:srgbClr val="4ED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08520" y="-27384"/>
            <a:ext cx="943304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Hard-Core Predicates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403648" y="800708"/>
            <a:ext cx="6408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Let f: {0, 1}*  {0, 1}* be ANY function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(need not be a OWF)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403648" y="1228981"/>
            <a:ext cx="55446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Let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: {0, 1}*  {0, 1} be a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Boolean function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23528" y="1844824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Function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is a hard-core predicate for the function f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if the following holds: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39552" y="2298358"/>
            <a:ext cx="7632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Given x, the value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(x) can be computed in polynomial (in input size) time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39552" y="2852936"/>
            <a:ext cx="4248472" cy="576064"/>
            <a:chOff x="4508376" y="4293096"/>
            <a:chExt cx="4248472" cy="576064"/>
          </a:xfrm>
        </p:grpSpPr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4508376" y="4293096"/>
              <a:ext cx="42484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-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Pr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[ A(f(x), 1</a:t>
              </a:r>
              <a:r>
                <a:rPr lang="en-US" sz="2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 =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hc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(x)]  ½ +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negl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(n)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4732784" y="4561383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134748" y="4136063"/>
            <a:ext cx="89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Hard-core Predicate may exist even for functions that are NOT one-way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683568" y="4581128"/>
            <a:ext cx="4752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 Non-OWF:  f(x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20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 = (x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…, x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n-1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683568" y="5047679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(x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20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 =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20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683568" y="5517232"/>
            <a:ext cx="7934791" cy="34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For a RANDOM x, given f(x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20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), 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(x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20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 can be guessed with prob. ½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79512" y="6186790"/>
            <a:ext cx="8424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We are NOT interested in hard-core predicates of functions that are NOT one-way.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5" grpId="0"/>
      <p:bldP spid="26" grpId="0"/>
      <p:bldP spid="51" grpId="0"/>
      <p:bldP spid="53" grpId="0"/>
      <p:bldP spid="55" grpId="0"/>
      <p:bldP spid="56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08520" y="-27384"/>
            <a:ext cx="943304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Hard-Core Predicates for Permutations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50" name="AutoShape 2" descr="data:image/jpeg;base64,/9j/4AAQSkZJRgABAQAAAQABAAD/2wCEAAkGBxQTEhUUEhQUFhUXFxQXGBgYFxgUFxQYFhgXFxYaGBcYHCkgGBolHRoVITEhJikrLi4uGB8zODMsNygtLisBCgoKDg0OGxAQGzclHyQvLSw0Li0sMCwtMDQvLCwsLCw0LDcvLCwsLy8sLCwsLCw0LCwsLCwsLCwsLCwsLTAsLP/AABEIALYBFQMBIgACEQEDEQH/xAAcAAEAAgMBAQEAAAAAAAAAAAAABAUCAwYHAQj/xABKEAACAQIDBQQFCQQHBgcAAAABAgMAEQQSIQUxQVFhBhNxgSIykaHwBxQzQlJygrHRI2KSwSQ0U3Oi4fEIFRdDssIWVZOks9LT/8QAGwEBAAEFAQAAAAAAAAAAAAAAAAUBAgMEBgf/xAAwEQACAQMDAgQDCAMAAAAAAAAAAQIDBBEFEiExQRMyUWEicYEUM0KRobHB8AYjNP/aAAwDAQACEQMRAD8A9xrnVwS4rETie7JEyIkeYqougYsQCLkk10VUg/ZY4/ZxEYt/eQ6W/gPuoDTJGcE6lWY4ZyEZWJbuGbRWUnXIToQd1710NRto4QSxPG251K+FxofI2NRuzuKMmGjZvWy5W55kJRr+YNAWVKUoBSlKAUpSgFKUoBSlKAUpSgFKUoBSlKAUpSgFKUoBSlY5xe19bXtxtz/OgMqUpQClKUApSlAKUpQClKUAql7V+jEs3GGSOTyzBWHhlY1cSNYE8gT7K5vDbOfGQiSeeVVlFxHGVVFU7gbqSxtbU0B01U3Zz0TiY/sTuQOSyAOv5mvmAxckUow+IObMCYpbWz23owGgce8daiNiXXGTHDR96Ckay+kI1WRb29I7zlOoFAdLSqrB7XJkEU0TQyEEqCQ6uBvyuN5G+2+rWgFKUoBSlKAUpSgFKwmlVQWZgoG8kgAeJNUGM7a4OM2EhkblGpe/g3q++rJ1IQ8zwXRhKXRHRUrjZO3LH6LBzN98iP8Aka1HthiuGDUeMw/StSWp2seHNGVW1R9jt6VxA7Z4ketgwfCYf/U1vj7eoPpsPPH1ADqPO4/Kqw1G2nwpoO2qLsdhSqfZ3afCzaJMl/stdG8g1r+VXFbcZxksxeTC4uPDQpSlXFBSlaMdi1ijaRzZVBJ4+zrQG+uM7XR4h8UnzS/eRRZjYgaO9gNdG9Umx5VjH8ocZaxhcLzzKWt1Xd76vOzrd73uJsQJmGS+h7qMZU8LnO34qAp9k7cx7usb4XiAzsrxADiddCegrsaUoBSlKAUpSgFKUoBSlKA5/uPnc0okZu5iYRiNSV7xrBmLkakaiw3V8xGEbBnvcOCYd8sO+w4vFfcRxXcajR4iUzyT4WIvEfRkBYL3zJ6OaIcxuudGtzq72fteKYHKbMvrIwyun3lOvnuoCp7QYpJYUKm7syNBl35wbgrflx36X0vpVjsjC9zEEvc6szHe7sbsfEn8qp+yWBjLPMQAxeQIv1YxmIIA4E7/ADqd2nlGQQIbSTMo0OqoCGdugsLedAfe0v0PefWhZZAd1ip1/wAN/dpVoshI6c/168Kr9sp/Q5yeMch/wm35VP2eg7tDbeif9IoDJZDYfHt93tr4JTz87XqRlFMo5UBjE1xrWdfAKpu0faKPCgC2eVvUjG89T9letWznGEd0nhFYxcnhFnjMWkSl5GVVG8k28up6Vx2O7YyzXXBx2X+2kFh+FOPnfwqlxpaQnEY6QWUFspNooh4bvjjXIbQ+VaBWywQvKBxLCEMP3RlJ8iBUBV1G4uW4Wcc47/3g3Y0adPmo+TspNmmU5sTI8zfvEhR4KN1TIcOqiyqF8AB+VV/ZXb8eOg76IMtmKMrb1YAEi40IsQb9augtctc1K29xqt5XXJtqSa46GtY77/8AK993j+tfe68R1O4ePwK2ZKCMVYq0cYaLeTWIr89/H8/jrqawVPG3o+8b/D4vW7uxyr4Y6r40MY2jn1IGJ2XE97oD4CzHwIF+fPdTBpPh7fNpny/2bnOm88D6ttL2tw1HGaU6VgyVs0b+dN5jx9SrjlYZa7M7ZIWEeJHcuQLE/Rt+I+r56dTXUg3rxna3azZ6u0E0y5gcrDK7BW3EFlUgEceVW+w9uSYVVaJ/nGEOtgwYoOJjbpy3eGprprXVp8K4i456PHDNSdtGX3b59D1CtWKw6yIyOMysCCDxBrTszaMc8YkiYMp9oPEEcD0qXU4mmso02scM5WLsFhg1yZWW98hYWPQkKDbzrqEQAAAAAAAAaAAbgBWVKqUNEzbxuFfBKfj43fF632r53Yve1AaWlPx+vL40rlMXg8W+IkjixLJGArWJJazlh6Jyk2BVhv5eNWPbTbbYWJTGqlna2ZhdVsL36nl58qhdhWmmMuIxGuYRohKhbhC5NgAAQC+/x5UBN2dgzhALSM6uQJCxv+0bQSDfa5KoRc71PA3ue8Px5aePx4ee9qsZicRimwseYKGChBcX3em5G8cbnQC1ekhdNddOVAYRSEmttfAK+0ApSlAc5szGrhP6NOcigsYpD6siE3sTwYXsb9Kw7WPh2hZ7oZQP2TKfTzcACup8KtNu7KGIjy6B1OZCRcBhwI4qdxFVGzpcLG4E0MeHnH2gAh/ejfdl/wBKAyh7NWAKPNGWALBZL5mO8nMDr1qfs3YSxktqzHezMXduhY7h0FWUeLRvVdTfdZgb+FqjY/aWRSURpG3BRYb/AB4UBG7VS2wzoPWltEg5lzlt7Lnyq1iTKoUbgAPZpXNbHDzYpmxNs8Sq0aA3RRJmBJ5sLW5a11FAKUqFtjaSYeF5ZNyjdxYnco6k1RtJZZVLLwiv7U9oBhkCoM876Rp/3N+6Pf7SOT2fs9gTLK2eZ9Wc/kOQ+N2lZbKwzzO2Jn1kfcOCL9VRy0+N9Wk5tpxrhdW1R3FTw4eVEnSpqmsdym2jsdJ2UTelEuvdn1XfgZB9YDgu65JN7C1ikChcoUBeVhb2bqzAqMm0Vb6NZZBzjjZl/i3HyNRsVWq4hBN47IveFySYMOqiyKqjU2UBRc7zYca2ha0YbHIzZblX35HUo3kGAv5VNC1gqKcZYmsP3GTVlr7lrblplrDuKZNOWvhWt+WsStV3DJHK1gVqQVrRiJFQXdlUc2IA99XxeS5M5yfsVgWd3bDIWclmJLm5OpIGaw15WqPszs2MHLfDFu4kNpIWYsEO5ZIydd9gwJ3G9/RAro4cZG5skiMeQYE+wVscVvK7rpbZybT7Nv8AvHYpsjnOOSrhnkwcnfQC6H6SPg45jkw4f6g+i7L2gk8ayxG6sPMHiCOBFcO61G2PtE4Ge5/q8pAccI2O5xy69PAVOaRqbi/CqPh9PYx3FHety6nplK+A3r7XWEYKUpQHxlB0IBHXWvtKUApSlAKUpQClKUAqm2/gGYxyxortHmvG1rSo3rLrpfQEeFXNKA5rB43AKwbu0hkHB4u7dSdOVvZWvbnavBxLnMq6b7bj+I2Hvrgf9pDCt3eDnUkZWmjJGh9NUddR/dt7a8NVC2rEk8zqaA/YOwMC6mSaYASS5fRBuI0W+Vb8TqSTVxVF2F2t862fhZ73LRJn/vFGST/GrVe0Arz7tNizisWIRrFAfS5PKdLeW7ybnXY9oNojD4eSXiqnL1Y6KPaRXFdl8IVUFtWN3YneWbn5VA69eeDR2R6s3LWHWb7F4qBF8Peagbzc1Kx77l8z/L+dQcVNkjd/sqzewXrhqab+bNuJ8wuE+cyEN9DGbEcJZBqQeaLy4nwrqI4NLAaD3VB2FhO7hjTiFGY82OrnzYk1eQJXpdhaQtqKhFc9/dkbVqOcvYqNo7NSVcsi3G8cCp4FTvU9RVPhHZHMMpuwGZH3d6g0N/310v4g8a6yeOuf7RYc93nQenEe8Xrl9ZfxLmHmK1tW0+N3ReF8S5T/AI+pdRqOLx2M8tMtZQuGUMuoYAg8wRcVstXmzZuZNOWsStbiKj46cRxtI25QT1PIDqTYedI5bwipCxk7FxFCAZCLkn1Yl+03PoONSsFsGNTmcd7JxeSzHyB0QdBWzYeBKJd9ZXOeQ/vH6o/dUWUeHWrhEr0fS9Lp2tNOSzN9X/CNOrWbeF0KzF7KikFnjQjwAI8CNR5VRTQNh3CMxaJzaNm1ZW+wx434HpauxdKrNsYLvYnTiRofssNVPkQDWxf2NO6pOLXPZltKs4P2KRhUXGQB1KncRW7CTd5Gj7iVBI5HiPbevrCuAWYvHdEqi27AbULRth5D6cFgD9qM+qfLd4Za6yvLUxPzbFRT7lvkk/u34nw3+Qr1Ku80u68egs9VwRt1T2TyujPjk2NtTw4X8+FcuO3eGFw6yowJBUqCQRoRoSN9dPJIFF2IA5k2rmNkbGw8z4l3jRyMRJYnW4Ko3gdWNSRrFh2e28MX3jJGyxoVAZiLuTfMLDdb0eJ9armsIYVRQqKFUbgAAB4AbqzoBSlKAUpSgFKUoBSlKA4b5Z9lfONlTWF2hyzr0Ef0h/8ATMlfmvCx1+wpYMylWW4IIN7G4III6ggnn/KvzVt7ZiYLFy4ZwPQPoDJwY3R78Ra1xz04UB3vyB7eCifAufVPfw34q1hKo5WbKfxtyr2InjX5l2btMYd48RFYyxHNotu8FvTU6aAi40tvOmtfoHs9taPGQRzwHNG4uN11PFTyIN7jpQFL8oeIzfNoBudy7fdQaA+Nz/DTZ24+P5VC284bHkHfHEgIsCBf09ORObhyqTA+m73DlprXEa4/FrtZ6cEnSWKaRnK12JqHtgfsH8B7CwBqSnx8Cte0YS8MijeUYDxtp77VCwxCovRNGU6eCt+Ox6YeGSaU2jiRnY7zlUEmw4nTdUDZeJEkaONzKre0A1z/AMschGxcXl5Qg+BniB92nnXqKeeSHxg5ns12221tF5MRhcNhzhUYr3btkZ7WORZSfpLEa2Ci40r0HB7QSeJZVDANcFGFnRlJWRHHBlYMpHMGvOPkK7a4SLBthcTNFA8bs6mRhGsiPY6MxAzA3FuVutui7GdoI8ViNoPEc0AxKlDrY5oURiB9kvGzfivxoC27PH9iqcUMkflG7KPcBVlVZsAkxub3vLMRv/tWHLQaGrPL09w9h+POvLLyjBXE0njl/uyQ3MEVWbVGaSCM7mkzt92IZhf8ZjqxA8+unv5++q9/60gtqIZCNB9uIMf8q2dIt4yvYKT6PP5FJS+Flpi8YkETyytljQFmbfYDoNSeAHG9eU/8cJGlYw4Evh01YlmMgT7TFQVTwNx1qZ8tO2hFDBATYSM7tx+itlB6Xa9uaiul+RiGP/dULRKM0hkMpAUZpAxU3tu0C+RFelGgdZszaMeJgjnhN45FDqdxseBHAg3BHMGvkwqp7JxIsU6wgd2uKxSoBYKP2hLqLcA5cctN1WsugoDksANHHATTgeHeNW161bLN48322kfyd2I91q3PXmtw0682vV/uTMehXbVgzxsOYPt3j313HZHHd9g4XO/LlbndCUJPja/nXIT7qt/k3l/ZTx/YmYjorAW94NT3+P1cVJQ9UYbuOaefQ5Xb2Axk2IfvIpWOZgvokoFv6IVvVC2t/PWvQuymyThsOsbWzklmtuu3AeAsPKrKRTfdcfHx+tawpvbz4e349tdYRhKJr4rX3VHMZ5fkfz38N9Y5TutvvbdQEpWv+VL1oyHkfd7+f+VfMh5fl0+PjQCTStMKm+tbqAUpSgFKUoBXmfy1dkDiYVxcC3nw4OZRvlh3sOpXVgOrbyRXplKA/JWCxAIBFdR2G7XtsyYkgthJSDMg1MTbu9QeG8cQOgtb/Kr8nzYV3xuDQnDsS80Sj6A72kQD/lneR9X7vq+dR4oEaHSgPakxqT4zETRMHR+6KMpuGXIACPZVmjcK4z5PSO600GVf+79K7EcK891Lm5nn1JmHkXyRIStyVpWtqVFyKMbAm7tngP1SXj6xub2H3WJX+HnVrtzZq4rCzYdjYSxul9+Ukei3kbHyqmxmFL5WQ5ZEN0beOqsOKkaEeB4VJ2ftwE5Jf2cn2GO/qh3OvUeddzoupwr0lSm/jjx8/c0K9Jp7kflXa2zZMNNJBMpSSNirA8xxHMEWIPEEGvcvkkwDYPZUk8gsZmMirxKBQsWnNjcjmGXnXdbYw+EkyyYmKBynqvKiMV46M408KjRscS6uQVgQ5kBFjK49VrHci7xfebHhW/qF9TtKLnJ89l6sxU6bk/Yn7IwpihjQ7wozdWOrH2k1MrAGoD7dw4YqZkBBsddAeRbcD0vXlu2dWTljPc3uWWBqqxxy4nDvwYSxHxYK6/8AxmrO9Qdr4UyRkKbOCHQ8nQ3Xy4HoTWzp1x9nuoVX0T/ToyjWVg8z/wBoXZ7MuEmAuoMsR6Mcrr7Qr/w15f2c23joiYMFNMhnIXJGxGdm9EWHBtwuLHrX6bgMONw7RToGRvRkjberKdVNtVZTqCLHcRTsz2G2fgXMuHgAlNxnZmkZQd+UuTl3nUamvVoyUkmuhHtNPDJPZLYnzLAwYa92jT0zvvIxLyEE8MzNbpao/aXFlYiF9d/QT7z6A+Qu34atsdjFUEsQABckmwA5nkK5VJDPJ3zAhACIgdCQfWkI4X3Dp41H6nextaDln4nwjLQp75eyNkcQRVUblAA8ALCsHrc9aXrz9ckoiPNuNTvk9a2IxY/uD7n/AFqBOdKh7F7VYXATYl8XL3ecRBBlZ2cqDmsqgnS416ipzRP+pfJmO4+5Z6pSvKcZ8uGGFxBhcTLyLZIlPgbk28RVf/xwl/8ALf8A3Q//ABrtSJPZqV5ds75bcIxAxGHxEF97WEqDxKnN7Fr0DYm3cPi07zCzJKvHKblSeDLvU9CAaAsaUpQClKUApSlAKUpQClKUANeR9vvkgWUtPs7LHIbloD6MUh5of+W3T1fu165SgPBuwUEsN4cRG8ci5gVcFTo5tbmLNoRoeFdytb/lBgyzYafgc0THx1T/AL/ZUWNq4bWaWy5l78kvRe6mmSUNblNR1NbVNQkkXMkKa+zQI4yuqsOTAMPfWtTW1TWJ5XKLDRh9kQIcywxgjccoNvC+6rIGqqPbEJcx94AwJGt1BI0IDHQkHSrINVKsZ/jz9S15PmMVmjdUNmKMFPJiCAfbUbYzI2HRQmUBcjIR6rLowIO/W+vHfUsNX3NWPd8O33yUM71gTXwtWJNWpDBAxmzyX7yJ+7kNgTbMkgG4OvHxGorD55jBpkhPUSuB/Dlv76nk1rY1K2uq3VvDZCXHvyHCMuqK5sE0hBxDh7aiNRliB5kHVz46dKkuazY1rY1iq3FW4lvqPLL4pJYRqc1pc1sY1pc0ijIiPiDwrybtzIHxIHLOfJmsP+mvUcVNlVmPAE/pVdsv5I/nbDE4rEOqOqFYogA2UgEZpGBte5NgvHfXR6DSzWc/RGG8eKePU8tgyj1mUeJAqbHLEdBJGT95f1r3nZvyY7LhGmEjc8TKWmJ/jJA8hU6bsHs1hY4HC26RIp9qgGutIs/OWKhquwmOlwsomw0jRSjQMm83PqkbmB09Egg17T2l+RmDKz7PlbDsBfu5GaSBrdWuyfeu3hX35OPk6jEa4jEgM7agDd5HeF37tTv3aUBediO3MmJw4OJw0yziwIjQsJB9sLe6dVbyvw6bB7cjdxGRJG59VZUMZb7t9D7asIIVRQqKFUbgAAB5CqPbeCxU4ZAmHC3ujF5O8Uj1WBC+i1AdBSqRMfiowO+w+cAC7QuGJ5nu2APkKsNn7RjmUmNr20I3Mp5Mp1BoCXSlKAUpSgFK1mTX4+DWXeD4+N/SgMZ5lQZnYKNBcmwuSAPeQKydwBckAddKqu0yF8NIEuWADAWO9CHA8Tl99YbdYTYNynFFcfhIcA9dKA+9r9m/OMJIg9cDOnPMmoA6nUedcTsrFZ41bp7+Pvr0mDEq6qw3MA3kQDXnO1MEcNi3ABEUt5E00Un1l6dOhWoDXbVzgqsexvWdTrBk1TW1TUZTW1WrjpRNxokqa2qajKa2BqxOJa0bezGCjmSeKRQyrPNoQD6xVwdd3rVtl7H5P6tNLFyW+dB+B7/nVVgMXNDipBEocSKsmW+UnLZGyk6X9UkHnXR4ftICQJIZ0JIGsZtc6bxcV6DZU6N1aQc4p8Y59iPqylCbwypfZmPTc0En3kdD/gJFY5McN8MJ8JGH5rXYtJb269K+94Pjh48qxy0Kxk/J+TKfaJnG9zjjuigHi7n8lrNdj45/Wlhj+5Gzf9ZFdbJiFXefjn4VHfasIFzIo47xVYaHZR/Bn5sfaJnP/wDhK4vPPNJzXN3an8KAfnVXsOQmBCST64BOpIDsFueOgFXO1+1cYjbuwztlJ9FSwHIlrWtu51T7MhKQxoQbhBfTj9b33qJ1+hSpU4QpRS5b4RsW85STcmSmNa2NGatbGuZUTaSPjmok78Kzmlt41HY8T4ms8UZIojTYczSRYdd8rjN0RdWPsBPlXqyKAABoBoByAri/k+2eWMmLcet+zivwQH0m8yLeR5121dvpFt4NDL6vkjbupunhdhSsJJLda+94Pj43VKmoa8bBnjdL2zKy35ZgReuU/wB5SGOHBqGin9GJtPVVR6TodxBC6ePSuuMo+OPhzqmxsn9MwxIPqYgDTjZD+QNAXEMQUADhx4nqa2VrWUfHHwr73o6+ygM6qNsbNJPfwEJOo0O4SAb0k5g8+GlWquDuqLtB7WHDUmgPuyses8SyKLX3g71YaMp6g18qu7KC6zSAWSSVmTqLBS1v3iCaUBe0pSgNPccL+6vixH+XO/vrfSgNBg6j2budqi7N2Z3KlFPo5mZQRcKG1KjoCT7asaUBzuz/AOjyfNpDZCSYHO5gTcxk8GUk25g1I7QbE7+IqCBIvpRtus9rbxuB3e/gKs8bg0lQpIoZTwP5jketadmYJogVMrSLpkD2LIOILj1vOrZRUk0yqbTyjznAYsnMrrldTldeKsND7bfnVipq17Y9nWc/OcOP2yj0l/tlHD7w9+7gK5vA44OungQd6nkRXD6lYSt6jfZkvSqKpHKLQNWatUZWrMNUS4l2DDHFlKTRi7xHNb7anR18x7wK7rZuOSaNZIzdWFx+h5GuLDVpws0uGcvh7MrG7wk2Vj9pD9VvcandG1NW/wDqq+V9/Q169Hesrqd8Ytd9YrCfZu+OFUmC7ZYZtJGML8VlBX/FuPtqy/35hrX+cQ2594v6118a1OSzGSf1NBwkuqN8uEDDKwUjkRceyoCdnoAfoo+BvlG8acePWtGL7Y4RNFk71uCxAyE+Y099UW0NsYnE+iAcPEd4BvM48Rog99a1zqFvbrMpc+i6l8KE5dhtnEJLJ3EVjEjAysNFLg3WNbaHUKT90Csmfw/0vb8zWiCJUUKgAUbgK+SSgb64q8vqlzVc3wuyJCFJRWEbGb451Gmm4CtckxPStVauMvLM8Y4FasPg2xUww8ZIGjSuPqIOHifjjWEju7iGAZpW3Dgg4sx4AfHX0Ls5sNMLFkHpOfSkfi7foOA/mTU3pWnutPxJr4V+phuK6prC6llh4FRVRBZVAAA4AaCtlKV2JEGto9b3rAQm/wDP/Kt9KA0GDqPZv8arttbPd0BjsZEPeJwuwN8p6EXFXFKAqcPtBZIDMLmwYsuX0lZRqhG/MNR59ao8HjJhMjYi6CQfs1Hqa29Brj19AR8CrnHbMdZDNhioc/SRt6kwHP7L8m9tQNq4/vo+6kwuJDcgmYA8CsgOXQ8aA6OJON73rl9tbULrNCRaXMYVXi/eaKw6EEnpap/Z7HuLYfEjLMFutyCJF6EaFhxHnUva+ye9KyIckyeo9r8/RYcVNz7faBOwsIRFQblVVHkLUqv2btfNmSYCKVLB1J9E3vZkPFTY+FKAtaUpQClKUApSlAKUpQCuT7T9lDIxnw1km+su5JvHk3Xjx511lKxVqMKsXCayi+E5QeUeUYfGHMUYGORdGRtD5cxU5Z+ddptzs/DiltKvpD1XXR18DxHQ3FcVtHYWKw2uX5xEPrIP2gH7ybz5X8a5S90WpTe6nyv1JKlcwnw+GblkHOsw1U+HxyPuYX5HQ+w1KvUJKm08M2dpNcBhZgCORFx760fMIf7KP+Bf0rTnPM0LHnVFldGU2kxMqiwCqOgA/KsWxA8aiUptK7Ta85PStVDUU45S2SMNK53KgzH3VkhTlJ4isleESq04YSYh+6wozH60h9SMcyeJ+Nat9m9j5prNim7qP+yQ3ZvvNuHlfyrt8BgY4UCRIEUcB+Z5nqan7LRJSe6twvQ0613GPEOWV/Zzs/HhEIX0pG9eQ+s5/kvT86uKUrp4QjCKjFcEbKTk8sUpSrigpSlAKUpQClKUBD2ns1J1yvcEG6sps6NwKtwNQEkxkXomNMQODhxE/wCNWFr+FXdKA5jE9n3xTmTE2iNgqpGcxABJOZrC5ueFK6elAKUpQClKUApSlAKUpQClKUApSlAVm1Oz+HxH0sSk/aHov/EtjXPYjsHb+r4mRP3XAkHgN1vfXylYKtrRq+eKZkhWnDoyqx2wcXCLs2HYfjB9mW1UU+1nQ2ZF8if0pSoK90+hT8sSQt60p9Tbg8bJKbIqD7xb+Qq/wvZXGSC5lgRT9kM59jAfnSlZrPTreazKJbcV5weEWmF7BRb55ZZjyvkT2LqPbXS4DZ8UK5Yo0QfugC/id5PjSlTFKhTpL4I4NCdSc/MyVSlKzFg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179512" y="4365104"/>
            <a:ext cx="89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Does hardcore predicates exist for permutations that are not one-way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539552" y="4797152"/>
            <a:ext cx="4752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Not possible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251520" y="5610726"/>
            <a:ext cx="82664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CT 16 (one): If a one-to-one function has hard-core predicate then it must be one-way.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1700808"/>
            <a:ext cx="8712968" cy="1872208"/>
          </a:xfrm>
          <a:prstGeom prst="rect">
            <a:avLst/>
          </a:prstGeom>
          <a:solidFill>
            <a:srgbClr val="4ED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403648" y="800708"/>
            <a:ext cx="6408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Let f: {0, 1}*  {0, 1}* be a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permutation</a:t>
            </a:r>
            <a:endParaRPr lang="en-US" sz="1600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403648" y="1228981"/>
            <a:ext cx="55446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Let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: {0, 1}*  {0, 1} be a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Boolean function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23528" y="1844824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Function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is a hard-core predicate for the permutation f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if the following holds: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39552" y="2298358"/>
            <a:ext cx="7632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Given x, the value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(x) can be computed in polynomial (in input size) time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39552" y="2852936"/>
            <a:ext cx="4248472" cy="576064"/>
            <a:chOff x="4508376" y="4293096"/>
            <a:chExt cx="4248472" cy="576064"/>
          </a:xfrm>
        </p:grpSpPr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4508376" y="4293096"/>
              <a:ext cx="42484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-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Pr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[ A(f(x), 1</a:t>
              </a:r>
              <a:r>
                <a:rPr lang="en-US" sz="2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 =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hc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(x)]  ½ +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negl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(n)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4732784" y="4561383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6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08520" y="-27384"/>
            <a:ext cx="943304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Finding HCPs for OWF/OWP is not Simple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50" name="AutoShape 2" descr="data:image/jpeg;base64,/9j/4AAQSkZJRgABAQAAAQABAAD/2wCEAAkGBxQTEhUUEhQUFhUXFxQXGBgYFxgUFxQYFhgXFxYaGBcYHCkgGBolHRoVITEhJikrLi4uGB8zODMsNygtLisBCgoKDg0OGxAQGzclHyQvLSw0Li0sMCwtMDQvLCwsLCw0LDcvLCwsLy8sLCwsLCw0LCwsLCwsLCwsLCwsLTAsLP/AABEIALYBFQMBIgACEQEDEQH/xAAcAAEAAgMBAQEAAAAAAAAAAAAABAUCAwYHAQj/xABKEAACAQIDBQQFCQQHBgcAAAABAgMAEQQSIQUxQVFhBhNxgSIykaHwBxQzQlJygrHRI2KSwSQ0U3Oi4fEIFRdDssIWVZOks9LT/8QAGwEBAAEFAQAAAAAAAAAAAAAAAAUBAgMEBgf/xAAwEQACAQMDAgQDCAMAAAAAAAAAAQIDBBEFEiExQRMyUWEicYEUM0KRobHB8AYjNP/aAAwDAQACEQMRAD8A9xrnVwS4rETie7JEyIkeYqougYsQCLkk10VUg/ZY4/ZxEYt/eQ6W/gPuoDTJGcE6lWY4ZyEZWJbuGbRWUnXIToQd1710NRto4QSxPG251K+FxofI2NRuzuKMmGjZvWy5W55kJRr+YNAWVKUoBSlKAUpSgFKUoBSlKAUpSgFKUoBSlKAUpSgFKUoBSlY5xe19bXtxtz/OgMqUpQClKUApSlAKUpQClKUAql7V+jEs3GGSOTyzBWHhlY1cSNYE8gT7K5vDbOfGQiSeeVVlFxHGVVFU7gbqSxtbU0B01U3Zz0TiY/sTuQOSyAOv5mvmAxckUow+IObMCYpbWz23owGgce8daiNiXXGTHDR96Ckay+kI1WRb29I7zlOoFAdLSqrB7XJkEU0TQyEEqCQ6uBvyuN5G+2+rWgFKUoBSlKAUpSgFKwmlVQWZgoG8kgAeJNUGM7a4OM2EhkblGpe/g3q++rJ1IQ8zwXRhKXRHRUrjZO3LH6LBzN98iP8Aka1HthiuGDUeMw/StSWp2seHNGVW1R9jt6VxA7Z4ketgwfCYf/U1vj7eoPpsPPH1ADqPO4/Kqw1G2nwpoO2qLsdhSqfZ3afCzaJMl/stdG8g1r+VXFbcZxksxeTC4uPDQpSlXFBSlaMdi1ijaRzZVBJ4+zrQG+uM7XR4h8UnzS/eRRZjYgaO9gNdG9Umx5VjH8ocZaxhcLzzKWt1Xd76vOzrd73uJsQJmGS+h7qMZU8LnO34qAp9k7cx7usb4XiAzsrxADiddCegrsaUoBSlKAUpSgFKUoBSlKA5/uPnc0okZu5iYRiNSV7xrBmLkakaiw3V8xGEbBnvcOCYd8sO+w4vFfcRxXcajR4iUzyT4WIvEfRkBYL3zJ6OaIcxuudGtzq72fteKYHKbMvrIwyun3lOvnuoCp7QYpJYUKm7syNBl35wbgrflx36X0vpVjsjC9zEEvc6szHe7sbsfEn8qp+yWBjLPMQAxeQIv1YxmIIA4E7/ADqd2nlGQQIbSTMo0OqoCGdugsLedAfe0v0PefWhZZAd1ip1/wAN/dpVoshI6c/168Kr9sp/Q5yeMch/wm35VP2eg7tDbeif9IoDJZDYfHt93tr4JTz87XqRlFMo5UBjE1xrWdfAKpu0faKPCgC2eVvUjG89T9letWznGEd0nhFYxcnhFnjMWkSl5GVVG8k28up6Vx2O7YyzXXBx2X+2kFh+FOPnfwqlxpaQnEY6QWUFspNooh4bvjjXIbQ+VaBWywQvKBxLCEMP3RlJ8iBUBV1G4uW4Wcc47/3g3Y0adPmo+TspNmmU5sTI8zfvEhR4KN1TIcOqiyqF8AB+VV/ZXb8eOg76IMtmKMrb1YAEi40IsQb9augtctc1K29xqt5XXJtqSa46GtY77/8AK993j+tfe68R1O4ePwK2ZKCMVYq0cYaLeTWIr89/H8/jrqawVPG3o+8b/D4vW7uxyr4Y6r40MY2jn1IGJ2XE97oD4CzHwIF+fPdTBpPh7fNpny/2bnOm88D6ttL2tw1HGaU6VgyVs0b+dN5jx9SrjlYZa7M7ZIWEeJHcuQLE/Rt+I+r56dTXUg3rxna3azZ6u0E0y5gcrDK7BW3EFlUgEceVW+w9uSYVVaJ/nGEOtgwYoOJjbpy3eGprprXVp8K4i456PHDNSdtGX3b59D1CtWKw6yIyOMysCCDxBrTszaMc8YkiYMp9oPEEcD0qXU4mmso02scM5WLsFhg1yZWW98hYWPQkKDbzrqEQAAAAAAAAaAAbgBWVKqUNEzbxuFfBKfj43fF632r53Yve1AaWlPx+vL40rlMXg8W+IkjixLJGArWJJazlh6Jyk2BVhv5eNWPbTbbYWJTGqlna2ZhdVsL36nl58qhdhWmmMuIxGuYRohKhbhC5NgAAQC+/x5UBN2dgzhALSM6uQJCxv+0bQSDfa5KoRc71PA3ue8Px5aePx4ee9qsZicRimwseYKGChBcX3em5G8cbnQC1ekhdNddOVAYRSEmttfAK+0ApSlAc5szGrhP6NOcigsYpD6siE3sTwYXsb9Kw7WPh2hZ7oZQP2TKfTzcACup8KtNu7KGIjy6B1OZCRcBhwI4qdxFVGzpcLG4E0MeHnH2gAh/ejfdl/wBKAyh7NWAKPNGWALBZL5mO8nMDr1qfs3YSxktqzHezMXduhY7h0FWUeLRvVdTfdZgb+FqjY/aWRSURpG3BRYb/AB4UBG7VS2wzoPWltEg5lzlt7Lnyq1iTKoUbgAPZpXNbHDzYpmxNs8Sq0aA3RRJmBJ5sLW5a11FAKUqFtjaSYeF5ZNyjdxYnco6k1RtJZZVLLwiv7U9oBhkCoM876Rp/3N+6Pf7SOT2fs9gTLK2eZ9Wc/kOQ+N2lZbKwzzO2Jn1kfcOCL9VRy0+N9Wk5tpxrhdW1R3FTw4eVEnSpqmsdym2jsdJ2UTelEuvdn1XfgZB9YDgu65JN7C1ikChcoUBeVhb2bqzAqMm0Vb6NZZBzjjZl/i3HyNRsVWq4hBN47IveFySYMOqiyKqjU2UBRc7zYca2ha0YbHIzZblX35HUo3kGAv5VNC1gqKcZYmsP3GTVlr7lrblplrDuKZNOWvhWt+WsStV3DJHK1gVqQVrRiJFQXdlUc2IA99XxeS5M5yfsVgWd3bDIWclmJLm5OpIGaw15WqPszs2MHLfDFu4kNpIWYsEO5ZIydd9gwJ3G9/RAro4cZG5skiMeQYE+wVscVvK7rpbZybT7Nv8AvHYpsjnOOSrhnkwcnfQC6H6SPg45jkw4f6g+i7L2gk8ayxG6sPMHiCOBFcO61G2PtE4Ge5/q8pAccI2O5xy69PAVOaRqbi/CqPh9PYx3FHety6nplK+A3r7XWEYKUpQHxlB0IBHXWvtKUApSlAKUpQClKUAqm2/gGYxyxortHmvG1rSo3rLrpfQEeFXNKA5rB43AKwbu0hkHB4u7dSdOVvZWvbnavBxLnMq6b7bj+I2Hvrgf9pDCt3eDnUkZWmjJGh9NUddR/dt7a8NVC2rEk8zqaA/YOwMC6mSaYASS5fRBuI0W+Vb8TqSTVxVF2F2t862fhZ73LRJn/vFGST/GrVe0Arz7tNizisWIRrFAfS5PKdLeW7ybnXY9oNojD4eSXiqnL1Y6KPaRXFdl8IVUFtWN3YneWbn5VA69eeDR2R6s3LWHWb7F4qBF8Peagbzc1Kx77l8z/L+dQcVNkjd/sqzewXrhqab+bNuJ8wuE+cyEN9DGbEcJZBqQeaLy4nwrqI4NLAaD3VB2FhO7hjTiFGY82OrnzYk1eQJXpdhaQtqKhFc9/dkbVqOcvYqNo7NSVcsi3G8cCp4FTvU9RVPhHZHMMpuwGZH3d6g0N/310v4g8a6yeOuf7RYc93nQenEe8Xrl9ZfxLmHmK1tW0+N3ReF8S5T/AI+pdRqOLx2M8tMtZQuGUMuoYAg8wRcVstXmzZuZNOWsStbiKj46cRxtI25QT1PIDqTYedI5bwipCxk7FxFCAZCLkn1Yl+03PoONSsFsGNTmcd7JxeSzHyB0QdBWzYeBKJd9ZXOeQ/vH6o/dUWUeHWrhEr0fS9Lp2tNOSzN9X/CNOrWbeF0KzF7KikFnjQjwAI8CNR5VRTQNh3CMxaJzaNm1ZW+wx434HpauxdKrNsYLvYnTiRofssNVPkQDWxf2NO6pOLXPZltKs4P2KRhUXGQB1KncRW7CTd5Gj7iVBI5HiPbevrCuAWYvHdEqi27AbULRth5D6cFgD9qM+qfLd4Za6yvLUxPzbFRT7lvkk/u34nw3+Qr1Ku80u68egs9VwRt1T2TyujPjk2NtTw4X8+FcuO3eGFw6yowJBUqCQRoRoSN9dPJIFF2IA5k2rmNkbGw8z4l3jRyMRJYnW4Ko3gdWNSRrFh2e28MX3jJGyxoVAZiLuTfMLDdb0eJ9armsIYVRQqKFUbgAAB4AbqzoBSlKAUpSgFKUoBSlKA4b5Z9lfONlTWF2hyzr0Ef0h/8ATMlfmvCx1+wpYMylWW4IIN7G4III6ggnn/KvzVt7ZiYLFy4ZwPQPoDJwY3R78Ra1xz04UB3vyB7eCifAufVPfw34q1hKo5WbKfxtyr2InjX5l2btMYd48RFYyxHNotu8FvTU6aAi40tvOmtfoHs9taPGQRzwHNG4uN11PFTyIN7jpQFL8oeIzfNoBudy7fdQaA+Nz/DTZ24+P5VC284bHkHfHEgIsCBf09ORObhyqTA+m73DlprXEa4/FrtZ6cEnSWKaRnK12JqHtgfsH8B7CwBqSnx8Cte0YS8MijeUYDxtp77VCwxCovRNGU6eCt+Ox6YeGSaU2jiRnY7zlUEmw4nTdUDZeJEkaONzKre0A1z/AMschGxcXl5Qg+BniB92nnXqKeeSHxg5ns12221tF5MRhcNhzhUYr3btkZ7WORZSfpLEa2Ci40r0HB7QSeJZVDANcFGFnRlJWRHHBlYMpHMGvOPkK7a4SLBthcTNFA8bs6mRhGsiPY6MxAzA3FuVutui7GdoI8ViNoPEc0AxKlDrY5oURiB9kvGzfivxoC27PH9iqcUMkflG7KPcBVlVZsAkxub3vLMRv/tWHLQaGrPL09w9h+POvLLyjBXE0njl/uyQ3MEVWbVGaSCM7mkzt92IZhf8ZjqxA8+unv5++q9/60gtqIZCNB9uIMf8q2dIt4yvYKT6PP5FJS+Flpi8YkETyytljQFmbfYDoNSeAHG9eU/8cJGlYw4Evh01YlmMgT7TFQVTwNx1qZ8tO2hFDBATYSM7tx+itlB6Xa9uaiul+RiGP/dULRKM0hkMpAUZpAxU3tu0C+RFelGgdZszaMeJgjnhN45FDqdxseBHAg3BHMGvkwqp7JxIsU6wgd2uKxSoBYKP2hLqLcA5cctN1WsugoDksANHHATTgeHeNW161bLN48322kfyd2I91q3PXmtw0682vV/uTMehXbVgzxsOYPt3j313HZHHd9g4XO/LlbndCUJPja/nXIT7qt/k3l/ZTx/YmYjorAW94NT3+P1cVJQ9UYbuOaefQ5Xb2Axk2IfvIpWOZgvokoFv6IVvVC2t/PWvQuymyThsOsbWzklmtuu3AeAsPKrKRTfdcfHx+tawpvbz4e349tdYRhKJr4rX3VHMZ5fkfz38N9Y5TutvvbdQEpWv+VL1oyHkfd7+f+VfMh5fl0+PjQCTStMKm+tbqAUpSgFKUoBXmfy1dkDiYVxcC3nw4OZRvlh3sOpXVgOrbyRXplKA/JWCxAIBFdR2G7XtsyYkgthJSDMg1MTbu9QeG8cQOgtb/Kr8nzYV3xuDQnDsS80Sj6A72kQD/lneR9X7vq+dR4oEaHSgPakxqT4zETRMHR+6KMpuGXIACPZVmjcK4z5PSO600GVf+79K7EcK891Lm5nn1JmHkXyRIStyVpWtqVFyKMbAm7tngP1SXj6xub2H3WJX+HnVrtzZq4rCzYdjYSxul9+Ukei3kbHyqmxmFL5WQ5ZEN0beOqsOKkaEeB4VJ2ftwE5Jf2cn2GO/qh3OvUeddzoupwr0lSm/jjx8/c0K9Jp7kflXa2zZMNNJBMpSSNirA8xxHMEWIPEEGvcvkkwDYPZUk8gsZmMirxKBQsWnNjcjmGXnXdbYw+EkyyYmKBynqvKiMV46M408KjRscS6uQVgQ5kBFjK49VrHci7xfebHhW/qF9TtKLnJ89l6sxU6bk/Yn7IwpihjQ7wozdWOrH2k1MrAGoD7dw4YqZkBBsddAeRbcD0vXlu2dWTljPc3uWWBqqxxy4nDvwYSxHxYK6/8AxmrO9Qdr4UyRkKbOCHQ8nQ3Xy4HoTWzp1x9nuoVX0T/ToyjWVg8z/wBoXZ7MuEmAuoMsR6Mcrr7Qr/w15f2c23joiYMFNMhnIXJGxGdm9EWHBtwuLHrX6bgMONw7RToGRvRkjberKdVNtVZTqCLHcRTsz2G2fgXMuHgAlNxnZmkZQd+UuTl3nUamvVoyUkmuhHtNPDJPZLYnzLAwYa92jT0zvvIxLyEE8MzNbpao/aXFlYiF9d/QT7z6A+Qu34atsdjFUEsQABckmwA5nkK5VJDPJ3zAhACIgdCQfWkI4X3Dp41H6nextaDln4nwjLQp75eyNkcQRVUblAA8ALCsHrc9aXrz9ckoiPNuNTvk9a2IxY/uD7n/AFqBOdKh7F7VYXATYl8XL3ecRBBlZ2cqDmsqgnS416ipzRP+pfJmO4+5Z6pSvKcZ8uGGFxBhcTLyLZIlPgbk28RVf/xwl/8ALf8A3Q//ABrtSJPZqV5ds75bcIxAxGHxEF97WEqDxKnN7Fr0DYm3cPi07zCzJKvHKblSeDLvU9CAaAsaUpQClKUApSlAKUpQClKUANeR9vvkgWUtPs7LHIbloD6MUh5of+W3T1fu165SgPBuwUEsN4cRG8ci5gVcFTo5tbmLNoRoeFdytb/lBgyzYafgc0THx1T/AL/ZUWNq4bWaWy5l78kvRe6mmSUNblNR1NbVNQkkXMkKa+zQI4yuqsOTAMPfWtTW1TWJ5XKLDRh9kQIcywxgjccoNvC+6rIGqqPbEJcx94AwJGt1BI0IDHQkHSrINVKsZ/jz9S15PmMVmjdUNmKMFPJiCAfbUbYzI2HRQmUBcjIR6rLowIO/W+vHfUsNX3NWPd8O33yUM71gTXwtWJNWpDBAxmzyX7yJ+7kNgTbMkgG4OvHxGorD55jBpkhPUSuB/Dlv76nk1rY1K2uq3VvDZCXHvyHCMuqK5sE0hBxDh7aiNRliB5kHVz46dKkuazY1rY1iq3FW4lvqPLL4pJYRqc1pc1sY1pc0ijIiPiDwrybtzIHxIHLOfJmsP+mvUcVNlVmPAE/pVdsv5I/nbDE4rEOqOqFYogA2UgEZpGBte5NgvHfXR6DSzWc/RGG8eKePU8tgyj1mUeJAqbHLEdBJGT95f1r3nZvyY7LhGmEjc8TKWmJ/jJA8hU6bsHs1hY4HC26RIp9qgGutIs/OWKhquwmOlwsomw0jRSjQMm83PqkbmB09Egg17T2l+RmDKz7PlbDsBfu5GaSBrdWuyfeu3hX35OPk6jEa4jEgM7agDd5HeF37tTv3aUBediO3MmJw4OJw0yziwIjQsJB9sLe6dVbyvw6bB7cjdxGRJG59VZUMZb7t9D7asIIVRQqKFUbgAAB5CqPbeCxU4ZAmHC3ujF5O8Uj1WBC+i1AdBSqRMfiowO+w+cAC7QuGJ5nu2APkKsNn7RjmUmNr20I3Mp5Mp1BoCXSlKAUpSgFK1mTX4+DWXeD4+N/SgMZ5lQZnYKNBcmwuSAPeQKydwBckAddKqu0yF8NIEuWADAWO9CHA8Tl99YbdYTYNynFFcfhIcA9dKA+9r9m/OMJIg9cDOnPMmoA6nUedcTsrFZ41bp7+Pvr0mDEq6qw3MA3kQDXnO1MEcNi3ABEUt5E00Un1l6dOhWoDXbVzgqsexvWdTrBk1TW1TUZTW1WrjpRNxokqa2qajKa2BqxOJa0bezGCjmSeKRQyrPNoQD6xVwdd3rVtl7H5P6tNLFyW+dB+B7/nVVgMXNDipBEocSKsmW+UnLZGyk6X9UkHnXR4ftICQJIZ0JIGsZtc6bxcV6DZU6N1aQc4p8Y59iPqylCbwypfZmPTc0En3kdD/gJFY5McN8MJ8JGH5rXYtJb269K+94Pjh48qxy0Kxk/J+TKfaJnG9zjjuigHi7n8lrNdj45/Wlhj+5Gzf9ZFdbJiFXefjn4VHfasIFzIo47xVYaHZR/Bn5sfaJnP/wDhK4vPPNJzXN3an8KAfnVXsOQmBCST64BOpIDsFueOgFXO1+1cYjbuwztlJ9FSwHIlrWtu51T7MhKQxoQbhBfTj9b33qJ1+hSpU4QpRS5b4RsW85STcmSmNa2NGatbGuZUTaSPjmok78Kzmlt41HY8T4ms8UZIojTYczSRYdd8rjN0RdWPsBPlXqyKAABoBoByAri/k+2eWMmLcet+zivwQH0m8yLeR5121dvpFt4NDL6vkjbupunhdhSsJJLda+94Pj43VKmoa8bBnjdL2zKy35ZgReuU/wB5SGOHBqGin9GJtPVVR6TodxBC6ePSuuMo+OPhzqmxsn9MwxIPqYgDTjZD+QNAXEMQUADhx4nqa2VrWUfHHwr73o6+ygM6qNsbNJPfwEJOo0O4SAb0k5g8+GlWquDuqLtB7WHDUmgPuyses8SyKLX3g71YaMp6g18qu7KC6zSAWSSVmTqLBS1v3iCaUBe0pSgNPccL+6vixH+XO/vrfSgNBg6j2budqi7N2Z3KlFPo5mZQRcKG1KjoCT7asaUBzuz/AOjyfNpDZCSYHO5gTcxk8GUk25g1I7QbE7+IqCBIvpRtus9rbxuB3e/gKs8bg0lQpIoZTwP5jketadmYJogVMrSLpkD2LIOILj1vOrZRUk0yqbTyjznAYsnMrrldTldeKsND7bfnVipq17Y9nWc/OcOP2yj0l/tlHD7w9+7gK5vA44OungQd6nkRXD6lYSt6jfZkvSqKpHKLQNWatUZWrMNUS4l2DDHFlKTRi7xHNb7anR18x7wK7rZuOSaNZIzdWFx+h5GuLDVpws0uGcvh7MrG7wk2Vj9pD9VvcandG1NW/wDqq+V9/Q169Hesrqd8Ytd9YrCfZu+OFUmC7ZYZtJGML8VlBX/FuPtqy/35hrX+cQ2594v6118a1OSzGSf1NBwkuqN8uEDDKwUjkRceyoCdnoAfoo+BvlG8acePWtGL7Y4RNFk71uCxAyE+Y099UW0NsYnE+iAcPEd4BvM48Rog99a1zqFvbrMpc+i6l8KE5dhtnEJLJ3EVjEjAysNFLg3WNbaHUKT90Csmfw/0vb8zWiCJUUKgAUbgK+SSgb64q8vqlzVc3wuyJCFJRWEbGb451Gmm4CtckxPStVauMvLM8Y4FasPg2xUww8ZIGjSuPqIOHifjjWEju7iGAZpW3Dgg4sx4AfHX0Ls5sNMLFkHpOfSkfi7foOA/mTU3pWnutPxJr4V+phuK6prC6llh4FRVRBZVAAA4AaCtlKV2JEGto9b3rAQm/wDP/Kt9KA0GDqPZv8arttbPd0BjsZEPeJwuwN8p6EXFXFKAqcPtBZIDMLmwYsuX0lZRqhG/MNR59ao8HjJhMjYi6CQfs1Hqa29Brj19AR8CrnHbMdZDNhioc/SRt6kwHP7L8m9tQNq4/vo+6kwuJDcgmYA8CsgOXQ8aA6OJON73rl9tbULrNCRaXMYVXi/eaKw6EEnpap/Z7HuLYfEjLMFutyCJF6EaFhxHnUva+ye9KyIckyeo9r8/RYcVNz7faBOwsIRFQblVVHkLUqv2btfNmSYCKVLB1J9E3vZkPFTY+FKAtaUpQClKUApSlAKUpQCuT7T9lDIxnw1km+su5JvHk3Xjx511lKxVqMKsXCayi+E5QeUeUYfGHMUYGORdGRtD5cxU5Z+ddptzs/DiltKvpD1XXR18DxHQ3FcVtHYWKw2uX5xEPrIP2gH7ybz5X8a5S90WpTe6nyv1JKlcwnw+GblkHOsw1U+HxyPuYX5HQ+w1KvUJKm08M2dpNcBhZgCORFx760fMIf7KP+Bf0rTnPM0LHnVFldGU2kxMqiwCqOgA/KsWxA8aiUptK7Ta85PStVDUU45S2SMNK53KgzH3VkhTlJ4isleESq04YSYh+6wozH60h9SMcyeJ+Nat9m9j5prNim7qP+yQ3ZvvNuHlfyrt8BgY4UCRIEUcB+Z5nqan7LRJSe6twvQ0613GPEOWV/Zzs/HhEIX0pG9eQ+s5/kvT86uKUrp4QjCKjFcEbKTk8sUpSrigpSlAKUpQClKUBD2ns1J1yvcEG6sps6NwKtwNQEkxkXomNMQODhxE/wCNWFr+FXdKA5jE9n3xTmTE2iNgqpGcxABJOZrC5ueFK6elAKUpQClKUApSlAKUpQClKUApSlAVm1Oz+HxH0sSk/aHov/EtjXPYjsHb+r4mRP3XAkHgN1vfXylYKtrRq+eKZkhWnDoyqx2wcXCLs2HYfjB9mW1UU+1nQ2ZF8if0pSoK90+hT8sSQt60p9Tbg8bJKbIqD7xb+Qq/wvZXGSC5lgRT9kM59jAfnSlZrPTreazKJbcV5weEWmF7BRb55ZZjyvkT2LqPbXS4DZ8UK5Yo0QfugC/id5PjSlTFKhTpL4I4NCdSc/MyVSlKzFg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51520" y="908720"/>
            <a:ext cx="42484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Let f: {0, 1}*  {0, 1}* be a OWF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98364" y="1425550"/>
            <a:ext cx="56166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Given f(x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20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 for a random x = x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20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at least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one of the bits of x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must be hidden --- as f is a OWF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39552" y="2132856"/>
            <a:ext cx="6048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So computing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20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from f(x</a:t>
            </a:r>
            <a:r>
              <a: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20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)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must be hard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39552" y="2636912"/>
            <a:ext cx="6552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So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(x</a:t>
            </a:r>
            <a:r>
              <a:rPr lang="en-US" sz="20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20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) = x</a:t>
            </a:r>
            <a:r>
              <a:rPr lang="en-US" sz="20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20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is a hard-core predicate for f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67086" y="3557292"/>
            <a:ext cx="3728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Consider g constructed using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84433" y="4098558"/>
            <a:ext cx="4392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g(x</a:t>
            </a:r>
            <a:r>
              <a:rPr lang="en-US" sz="2200" baseline="-250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22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 = (f(x</a:t>
            </a:r>
            <a:r>
              <a:rPr lang="en-US" sz="22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22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), x</a:t>
            </a:r>
            <a:r>
              <a:rPr lang="en-US" sz="22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22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39552" y="4537694"/>
            <a:ext cx="6048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g is a OWF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(else f is not a OWF; proof by reduction)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39552" y="4941168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(x) = x</a:t>
            </a:r>
            <a:r>
              <a:rPr lang="en-US" sz="22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22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is not a HCP for g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23528" y="5589240"/>
            <a:ext cx="8784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For a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given fixed Boolean function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(x)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there always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exist a OWF f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such that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is not a hard-core predicate for the function f</a:t>
            </a:r>
            <a:endParaRPr lang="en-US" sz="1600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7" name="Picture 36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9413" y="1268760"/>
            <a:ext cx="2505075" cy="1828800"/>
          </a:xfrm>
          <a:prstGeom prst="rect">
            <a:avLst/>
          </a:prstGeom>
        </p:spPr>
      </p:pic>
      <p:pic>
        <p:nvPicPr>
          <p:cNvPr id="38" name="Picture 37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6351" y="3434750"/>
            <a:ext cx="1651198" cy="1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7" grpId="0"/>
      <p:bldP spid="29" grpId="0"/>
      <p:bldP spid="31" grpId="0"/>
      <p:bldP spid="32" grpId="0"/>
      <p:bldP spid="33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08520" y="-27384"/>
            <a:ext cx="943304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Does HCP exist for any OWF?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51520" y="908720"/>
            <a:ext cx="42484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No proof yet.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1520" y="1434262"/>
            <a:ext cx="5904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Given </a:t>
            </a:r>
            <a:r>
              <a:rPr lang="en-US" sz="16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 OWF f,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we </a:t>
            </a:r>
            <a:r>
              <a:rPr lang="en-US" sz="16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can construct a OWF g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and </a:t>
            </a:r>
            <a:r>
              <a:rPr lang="en-US" sz="16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its HCP.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868144" y="1434262"/>
            <a:ext cx="32758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Weaker yet sufficient for </a:t>
            </a:r>
            <a:r>
              <a:rPr lang="en-US" sz="140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our purpose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51520" y="2080009"/>
            <a:ext cx="9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Theorem (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Goldreich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-Levin): Assume OWF (OWP) exists, then there exists a OWF (OWP) g and a hard-core predicate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for g.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708920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Let 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 be a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OWF/OWP</a:t>
            </a:r>
            <a:endParaRPr lang="en-US" sz="16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889" y="3142136"/>
            <a:ext cx="7445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g(x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r) = (f(x), r)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, where 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 = x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and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 = 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. </a:t>
            </a:r>
            <a:endParaRPr lang="en-US" sz="16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3523662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(x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r) = 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is a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hard-core predicate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for the function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endParaRPr lang="en-US" sz="16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79512" y="4509120"/>
            <a:ext cx="9001000" cy="830997"/>
          </a:xfrm>
          <a:prstGeom prst="rect">
            <a:avLst/>
          </a:prstGeom>
          <a:solidFill>
            <a:srgbClr val="4E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Theorem (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Goldreich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-Levin):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Let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 be a OWF/OWP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and define g by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g(x, r) = (f(x), r)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where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 = x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and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 = r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. Then the Boolean function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(x, r) = r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is a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hard-core predicate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for the function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  <p:bldP spid="16" grpId="0"/>
      <p:bldP spid="17" grpId="0"/>
      <p:bldP spid="2" grpId="0"/>
      <p:bldP spid="3" grpId="0"/>
      <p:bldP spid="4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9900"/>
                </a:solidFill>
                <a:latin typeface="Chalkboard"/>
              </a:rPr>
              <a:t>Roadmap</a:t>
            </a:r>
            <a:endParaRPr lang="en-US" sz="3200" dirty="0">
              <a:solidFill>
                <a:srgbClr val="009900"/>
              </a:solidFill>
              <a:latin typeface="Chalkboard"/>
            </a:endParaRPr>
          </a:p>
        </p:txBody>
      </p:sp>
      <p:pic>
        <p:nvPicPr>
          <p:cNvPr id="1028" name="Picture 4" descr="http://radhagopinath.com/wp-content/uploads/2012/08/Krishna-aur-Kans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29200"/>
            <a:ext cx="1032049" cy="13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01054" y="6488668"/>
            <a:ext cx="10044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OWF/P f</a:t>
            </a:r>
            <a:endParaRPr lang="en-US" sz="1600" dirty="0"/>
          </a:p>
        </p:txBody>
      </p:sp>
      <p:cxnSp>
        <p:nvCxnSpPr>
          <p:cNvPr id="5" name="Curved Connector 4"/>
          <p:cNvCxnSpPr/>
          <p:nvPr/>
        </p:nvCxnSpPr>
        <p:spPr>
          <a:xfrm rot="10800000">
            <a:off x="6372201" y="5373217"/>
            <a:ext cx="792091" cy="43204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30" name="Picture 6" descr="http://canviar.in/wp-content/uploads/2014/10/God-Shiva-Cartoon-Amaz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32" y="1916832"/>
            <a:ext cx="787648" cy="100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.depositphotos.com/2374113/4660/v/950/depositphotos_46604257-Cartoon-god-Brah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990024" cy="120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43608" y="3018438"/>
                <a:ext cx="25503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00FF"/>
                    </a:solidFill>
                    <a:latin typeface="Chalkboard" charset="0"/>
                  </a:rPr>
                  <a:t>PRG: G: {0,1}</a:t>
                </a:r>
                <a:r>
                  <a:rPr lang="en-US" sz="1600" baseline="30000" dirty="0">
                    <a:solidFill>
                      <a:srgbClr val="0000FF"/>
                    </a:solidFill>
                    <a:latin typeface="Chalkboard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 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  <a:latin typeface="Chalkboard" charset="0"/>
                  </a:rPr>
                  <a:t>{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 charset="0"/>
                  </a:rPr>
                  <a:t>0,1}</a:t>
                </a:r>
                <a:r>
                  <a:rPr lang="en-US" sz="1600" baseline="30000" dirty="0" smtClean="0">
                    <a:solidFill>
                      <a:srgbClr val="0000FF"/>
                    </a:solidFill>
                    <a:latin typeface="Chalkboard" charset="0"/>
                  </a:rPr>
                  <a:t>poly(n)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 charset="0"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018438"/>
                <a:ext cx="2550314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1193" t="-87500" b="-1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19602" y="1897699"/>
            <a:ext cx="593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</a:rPr>
              <a:t>PRF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5324196" y="5013176"/>
            <a:ext cx="1444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OWF/P  g,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hc</a:t>
            </a:r>
            <a:endParaRPr lang="en-US" sz="1600" dirty="0"/>
          </a:p>
        </p:txBody>
      </p:sp>
      <p:cxnSp>
        <p:nvCxnSpPr>
          <p:cNvPr id="36" name="Curved Connector 35"/>
          <p:cNvCxnSpPr/>
          <p:nvPr/>
        </p:nvCxnSpPr>
        <p:spPr>
          <a:xfrm rot="10800000">
            <a:off x="5076057" y="4509120"/>
            <a:ext cx="792091" cy="43204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186977" y="4077072"/>
                <a:ext cx="22131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0000FF"/>
                    </a:solidFill>
                    <a:latin typeface="Chalkboard" charset="0"/>
                  </a:rPr>
                  <a:t>PRG G: {0,1}</a:t>
                </a:r>
                <a:r>
                  <a:rPr lang="en-US" sz="1600" baseline="30000" dirty="0" smtClean="0">
                    <a:solidFill>
                      <a:srgbClr val="0000FF"/>
                    </a:solidFill>
                    <a:latin typeface="Chalkboard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00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  <a:latin typeface="Chalkboard" charset="0"/>
                  </a:rPr>
                  <a:t>{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 charset="0"/>
                  </a:rPr>
                  <a:t>0,1}</a:t>
                </a:r>
                <a:r>
                  <a:rPr lang="en-US" sz="1600" baseline="30000" dirty="0" smtClean="0">
                    <a:solidFill>
                      <a:srgbClr val="0000FF"/>
                    </a:solidFill>
                    <a:latin typeface="Chalkboard" charset="0"/>
                  </a:rPr>
                  <a:t>n+1</a:t>
                </a:r>
                <a:endParaRPr lang="en-US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977" y="4077072"/>
                <a:ext cx="2213170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1653" t="-90909" b="-1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urved Connector 38"/>
          <p:cNvCxnSpPr/>
          <p:nvPr/>
        </p:nvCxnSpPr>
        <p:spPr>
          <a:xfrm rot="10800000">
            <a:off x="3851921" y="3429000"/>
            <a:ext cx="792091" cy="43204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0800000">
            <a:off x="1907705" y="1700808"/>
            <a:ext cx="792091" cy="432049"/>
          </a:xfrm>
          <a:prstGeom prst="curved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923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35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08520" y="-27384"/>
            <a:ext cx="943304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err="1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Goldreich</a:t>
            </a: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Levin Theorem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79512" y="692696"/>
            <a:ext cx="90010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Theorem (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Goldreich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-Levin):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Let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 be a OWP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and define g by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g(x, r) = (f(x), r)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where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 = x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and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 = r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. Then the Boolean function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x,r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) = r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is a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hard-core predicate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for the function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028" y="1772816"/>
            <a:ext cx="8181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Proof: </a:t>
            </a:r>
            <a:endParaRPr lang="en-US" sz="1600"/>
          </a:p>
        </p:txBody>
      </p:sp>
      <p:pic>
        <p:nvPicPr>
          <p:cNvPr id="13" name="Picture 2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048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436096" y="3171872"/>
            <a:ext cx="3456384" cy="662281"/>
            <a:chOff x="4508376" y="4293096"/>
            <a:chExt cx="3707757" cy="501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[A(f(x),r) = </a:t>
                  </a: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 ½  + 1/p(n)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1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058" t="-5357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508376" y="4561383"/>
              <a:ext cx="1390409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x</a:t>
              </a:r>
              <a:r>
                <a:rPr lang="en-US" sz="14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,r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 {0, 1}</a:t>
              </a:r>
              <a:r>
                <a:rPr lang="en-US" sz="1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23" name="Picture 2" descr="http://www.mytinyphone.com/uploads/users/redding666/5603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697093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827584" y="3212976"/>
            <a:ext cx="2736304" cy="621177"/>
            <a:chOff x="4644008" y="4293096"/>
            <a:chExt cx="3509607" cy="621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644008" y="4293096"/>
                  <a:ext cx="3509607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[A’(f(x), 1</a:t>
                  </a:r>
                  <a:r>
                    <a:rPr lang="en-US" sz="2400" baseline="300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n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:r>
                    <a:rPr lang="en-US" sz="1600" dirty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=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 x))]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halkboard" charset="0"/>
                          <a:cs typeface="Chalkboard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 1/p’(n)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25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4008" y="4293096"/>
                  <a:ext cx="3509607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36" t="-32143" r="-891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652391" y="4602614"/>
              <a:ext cx="1561703" cy="31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36096" y="4540024"/>
            <a:ext cx="3456384" cy="662281"/>
            <a:chOff x="4508376" y="4293096"/>
            <a:chExt cx="3707757" cy="501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[A(f(x),r) = </a:t>
                  </a: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 ¾  + 1/p(n)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28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058" t="-5455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4508376" y="45613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x</a:t>
              </a:r>
              <a:r>
                <a:rPr lang="en-US" sz="14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,r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 {0, 1}</a:t>
              </a:r>
              <a:r>
                <a:rPr lang="en-US" sz="1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27584" y="4539897"/>
            <a:ext cx="2880320" cy="617295"/>
            <a:chOff x="4644008" y="4293096"/>
            <a:chExt cx="2880320" cy="617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644008" y="4293096"/>
                  <a:ext cx="288032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[A’(f(x), 1</a:t>
                  </a:r>
                  <a:r>
                    <a:rPr lang="en-US" sz="2400" baseline="300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n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) = x))]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 1/4p(n)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32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4008" y="4293096"/>
                  <a:ext cx="2880320" cy="3385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271" t="-32727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4652392" y="4602614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36096" y="5764163"/>
            <a:ext cx="3960440" cy="636910"/>
            <a:chOff x="4508376" y="4293096"/>
            <a:chExt cx="4248472" cy="482011"/>
          </a:xfrm>
        </p:grpSpPr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508376" y="4293096"/>
              <a:ext cx="4248472" cy="256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Pr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[A(f(x),r) =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hc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x,r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)] = 1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28543" y="4542183"/>
                  <a:ext cx="2065446" cy="2329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∀</m:t>
                      </m:r>
                      <m:r>
                        <a:rPr lang="en-US" sz="1400" b="0" i="1" smtClean="0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 </m:t>
                      </m:r>
                    </m:oMath>
                  </a14:m>
                  <a:r>
                    <a:rPr lang="en-US" sz="1400" dirty="0" err="1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4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  {0, 1}</a:t>
                  </a:r>
                  <a:r>
                    <a:rPr lang="en-US" sz="1400" baseline="300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n  </a:t>
                  </a:r>
                  <a14:m>
                    <m:oMath xmlns:m="http://schemas.openxmlformats.org/officeDocument/2006/math">
                      <m:r>
                        <a:rPr lang="en-US" sz="1400" b="0" i="0" smtClean="0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  </m:t>
                      </m:r>
                      <m:r>
                        <a:rPr lang="en-US" sz="1400" i="1" smtClean="0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∀</m:t>
                      </m:r>
                    </m:oMath>
                  </a14:m>
                  <a:r>
                    <a:rPr lang="en-US" sz="1400" dirty="0" smtClean="0">
                      <a:solidFill>
                        <a:srgbClr val="0000FF"/>
                      </a:solidFill>
                      <a:latin typeface="Chalkboard" charset="0"/>
                      <a:ea typeface="Chalkboard" charset="0"/>
                      <a:cs typeface="Chalkboard" charset="0"/>
                    </a:rPr>
                    <a:t> </a:t>
                  </a:r>
                  <a:r>
                    <a:rPr lang="en-US" sz="1400" dirty="0" smtClean="0">
                      <a:latin typeface="Chalkboard" charset="0"/>
                      <a:ea typeface="Chalkboard" charset="0"/>
                      <a:cs typeface="Chalkboard" charset="0"/>
                    </a:rPr>
                    <a:t>n</a:t>
                  </a:r>
                </a:p>
              </p:txBody>
            </p:sp>
          </mc:Choice>
          <mc:Fallback xmlns="">
            <p:sp>
              <p:nvSpPr>
                <p:cNvPr id="36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28543" y="4542183"/>
                  <a:ext cx="2065446" cy="23292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86000" b="-108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827583" y="5805264"/>
            <a:ext cx="1944216" cy="720080"/>
            <a:chOff x="4644008" y="4293096"/>
            <a:chExt cx="2085614" cy="617295"/>
          </a:xfrm>
        </p:grpSpPr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4644008" y="4293096"/>
              <a:ext cx="2085614" cy="290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Pr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[A’(f(x)) = x))] = 1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652391" y="4602614"/>
                  <a:ext cx="1791817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∀ </m:t>
                      </m:r>
                    </m:oMath>
                  </a14:m>
                  <a:r>
                    <a:rPr lang="en-US" sz="14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x </a:t>
                  </a:r>
                  <a:r>
                    <a:rPr lang="en-US" sz="1400" dirty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 {0, </a:t>
                  </a:r>
                  <a:r>
                    <a:rPr lang="en-US" sz="14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1}</a:t>
                  </a:r>
                  <a:r>
                    <a:rPr lang="en-US" sz="1400" baseline="300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n   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∀</m:t>
                      </m:r>
                    </m:oMath>
                  </a14:m>
                  <a:r>
                    <a:rPr lang="en-US" sz="1400" dirty="0" smtClean="0">
                      <a:latin typeface="Chalkboard" charset="0"/>
                      <a:ea typeface="Chalkboard" charset="0"/>
                      <a:cs typeface="Chalkboard" charset="0"/>
                    </a:rPr>
                    <a:t> </a:t>
                  </a:r>
                  <a:r>
                    <a:rPr lang="en-US" sz="1400" dirty="0">
                      <a:latin typeface="Chalkboard" charset="0"/>
                      <a:ea typeface="Chalkboard" charset="0"/>
                      <a:cs typeface="Chalkboard" charset="0"/>
                    </a:rPr>
                    <a:t>n</a:t>
                  </a:r>
                </a:p>
              </p:txBody>
            </p:sp>
          </mc:Choice>
          <mc:Fallback xmlns="">
            <p:sp>
              <p:nvSpPr>
                <p:cNvPr id="3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52391" y="4602614"/>
                  <a:ext cx="179181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84314" b="-10588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angle 5"/>
          <p:cNvSpPr/>
          <p:nvPr/>
        </p:nvSpPr>
        <p:spPr>
          <a:xfrm>
            <a:off x="3707904" y="2627620"/>
            <a:ext cx="1376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rush Script MT" charset="0"/>
                <a:ea typeface="Brush Script MT" charset="0"/>
                <a:cs typeface="Brush Script MT" charset="0"/>
                <a:sym typeface="Symbol"/>
              </a:rPr>
              <a:t>Difficulty Level</a:t>
            </a:r>
            <a:endParaRPr lang="en-US" dirty="0">
              <a:solidFill>
                <a:srgbClr val="FF0000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26277" y="3212976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*****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39952" y="464384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***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71918" y="580526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07704" y="1772817"/>
            <a:ext cx="432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smtClean="0">
                <a:sym typeface="Symbol"/>
              </a:rPr>
              <a:t>A’</a:t>
            </a:r>
            <a:endParaRPr lang="en-US" sz="1400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6948264" y="1772816"/>
            <a:ext cx="432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A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7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1" grpId="0"/>
      <p:bldP spid="40" grpId="0"/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Recall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1187460"/>
            <a:ext cx="385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If PRG exists, then so does PRF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2" y="161021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Construction of PRF using PRG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592" y="205155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Introduction to Hybrid Proof Technique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9592" y="255561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22153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4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107504" y="2461988"/>
            <a:ext cx="8906561" cy="42793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08520" y="-27384"/>
            <a:ext cx="943304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GL Theorem: The Most Simple Case (*)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19821" y="3405193"/>
            <a:ext cx="236434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779912" y="3858726"/>
            <a:ext cx="2304256" cy="0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3596255" y="3088124"/>
            <a:ext cx="23438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f(x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), (1, 0, …, 0)</a:t>
            </a:r>
            <a:endParaRPr lang="en-US" sz="22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995936" y="3541658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 0 …  0</a:t>
            </a:r>
            <a:endParaRPr lang="en-US" sz="24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1520" y="3405193"/>
            <a:ext cx="166335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74713" y="3066639"/>
            <a:ext cx="12673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f(x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</a:t>
            </a:r>
            <a:endParaRPr lang="en-US" sz="22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4" name="Picture 2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02" y="301611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www.mytinyphone.com/uploads/users/redding666/560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23" y="3016116"/>
            <a:ext cx="697093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622429"/>
            <a:ext cx="539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g(x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, r) = (f(x), 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),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x = x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 and r = r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. 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(x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r) = 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88773" y="2492897"/>
            <a:ext cx="527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smtClean="0">
                <a:sym typeface="Symbol"/>
              </a:rPr>
              <a:t>A’</a:t>
            </a:r>
            <a:endParaRPr lang="en-US" sz="1400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6660232" y="2492896"/>
            <a:ext cx="432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A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3728" y="3798912"/>
            <a:ext cx="912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sym typeface="Symbol"/>
              </a:rPr>
              <a:t>Aha! </a:t>
            </a:r>
            <a:r>
              <a:rPr lang="en-US" sz="1600" dirty="0" smtClean="0">
                <a:sym typeface="Symbol"/>
              </a:rPr>
              <a:t>x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 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719821" y="4506799"/>
            <a:ext cx="236434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779912" y="5013176"/>
            <a:ext cx="2376264" cy="0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596255" y="4189730"/>
            <a:ext cx="23438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f(x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), (0, 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…, 0)</a:t>
            </a:r>
            <a:endParaRPr lang="en-US" sz="22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995936" y="4672300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0 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…  0</a:t>
            </a:r>
            <a:endParaRPr lang="en-US" sz="24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647813" y="6071811"/>
            <a:ext cx="229233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07904" y="6525344"/>
            <a:ext cx="2232248" cy="0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524247" y="5754742"/>
            <a:ext cx="23438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f(x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), (0, 0, …, 1)</a:t>
            </a:r>
            <a:endParaRPr lang="en-US" sz="22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923928" y="6237312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0 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0… 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23728" y="4477762"/>
            <a:ext cx="934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Aha! x</a:t>
            </a:r>
            <a:r>
              <a:rPr lang="en-US" sz="1600" baseline="-25000" dirty="0"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 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24961" y="6042774"/>
            <a:ext cx="923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Aha! </a:t>
            </a:r>
            <a:r>
              <a:rPr lang="en-US" sz="1600" dirty="0" err="1" smtClean="0">
                <a:sym typeface="Symbol"/>
              </a:rPr>
              <a:t>x</a:t>
            </a:r>
            <a:r>
              <a:rPr lang="en-US" sz="1600" baseline="-25000" dirty="0" err="1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60375" y="6431850"/>
            <a:ext cx="144732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90737" y="6093296"/>
            <a:ext cx="110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22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940152" y="1711971"/>
            <a:ext cx="2664296" cy="636909"/>
            <a:chOff x="4508376" y="4293097"/>
            <a:chExt cx="2471838" cy="482010"/>
          </a:xfrm>
        </p:grpSpPr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4508376" y="4293097"/>
              <a:ext cx="2471838" cy="442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err="1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Pr</a:t>
              </a: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[A(f(x),r) = </a:t>
              </a:r>
              <a:r>
                <a:rPr lang="en-US" sz="1600" dirty="0" err="1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hc</a:t>
              </a: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(</a:t>
              </a:r>
              <a:r>
                <a:rPr lang="en-US" sz="1600" dirty="0" err="1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x,r</a:t>
              </a: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)] = 1</a:t>
              </a:r>
              <a:endPara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28543" y="4542183"/>
                  <a:ext cx="2065446" cy="2329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∀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 </m:t>
                      </m:r>
                    </m:oMath>
                  </a14:m>
                  <a:r>
                    <a:rPr lang="en-US" sz="1400" dirty="0" err="1" smtClean="0">
                      <a:solidFill>
                        <a:srgbClr val="FF0000"/>
                      </a:solidFill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400" dirty="0" smtClean="0">
                      <a:solidFill>
                        <a:srgbClr val="FF0000"/>
                      </a:solidFill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  {0, 1}</a:t>
                  </a:r>
                  <a:r>
                    <a:rPr lang="en-US" sz="1400" baseline="30000" dirty="0" smtClean="0">
                      <a:solidFill>
                        <a:srgbClr val="FF0000"/>
                      </a:solidFill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n  </a:t>
                  </a:r>
                  <a14:m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  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∀</m:t>
                      </m:r>
                    </m:oMath>
                  </a14:m>
                  <a:r>
                    <a:rPr lang="en-US" sz="1400" dirty="0" smtClean="0">
                      <a:solidFill>
                        <a:srgbClr val="FF0000"/>
                      </a:solidFill>
                      <a:latin typeface="Chalkboard" charset="0"/>
                      <a:ea typeface="Chalkboard" charset="0"/>
                      <a:cs typeface="Chalkboard" charset="0"/>
                    </a:rPr>
                    <a:t> n</a:t>
                  </a:r>
                </a:p>
              </p:txBody>
            </p:sp>
          </mc:Choice>
          <mc:Fallback xmlns="">
            <p:sp>
              <p:nvSpPr>
                <p:cNvPr id="36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28543" y="4542183"/>
                  <a:ext cx="2065446" cy="23292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86000" b="-108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1691680" y="1732309"/>
            <a:ext cx="1944216" cy="616571"/>
            <a:chOff x="4644008" y="4293096"/>
            <a:chExt cx="2085613" cy="528561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44008" y="4293096"/>
              <a:ext cx="2085613" cy="290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Pr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[A’(f(x)) = x))] = 1</a:t>
              </a:r>
              <a:endParaRPr lang="en-US" sz="1600" baseline="-25000" dirty="0" smtClean="0">
                <a:latin typeface="Chalkboard" charset="0"/>
                <a:ea typeface="Chalkboard" charset="0"/>
                <a:cs typeface="Chalkboard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652391" y="4557812"/>
                  <a:ext cx="1791817" cy="2638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∀ </m:t>
                      </m:r>
                    </m:oMath>
                  </a14:m>
                  <a:r>
                    <a:rPr lang="en-US" sz="1400" dirty="0" smtClean="0">
                      <a:solidFill>
                        <a:schemeClr val="tx1"/>
                      </a:solidFill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x 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 {0, </a:t>
                  </a:r>
                  <a:r>
                    <a:rPr lang="en-US" sz="1400" dirty="0" smtClean="0">
                      <a:solidFill>
                        <a:schemeClr val="tx1"/>
                      </a:solidFill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1}</a:t>
                  </a:r>
                  <a:r>
                    <a:rPr lang="en-US" sz="1400" baseline="30000" dirty="0" smtClean="0">
                      <a:solidFill>
                        <a:schemeClr val="tx1"/>
                      </a:solidFill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n    </a:t>
                  </a:r>
                  <a14:m>
                    <m:oMath xmlns:m="http://schemas.openxmlformats.org/officeDocument/2006/math"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∀</m:t>
                      </m:r>
                    </m:oMath>
                  </a14:m>
                  <a:r>
                    <a:rPr lang="en-US" sz="1400" dirty="0" smtClean="0">
                      <a:solidFill>
                        <a:schemeClr val="tx1"/>
                      </a:solidFill>
                      <a:latin typeface="Chalkboard" charset="0"/>
                      <a:ea typeface="Chalkboard" charset="0"/>
                      <a:cs typeface="Chalkboard" charset="0"/>
                    </a:rPr>
                    <a:t> </a:t>
                  </a:r>
                  <a:r>
                    <a:rPr lang="en-US" sz="1400" dirty="0">
                      <a:solidFill>
                        <a:schemeClr val="tx1"/>
                      </a:solidFill>
                      <a:latin typeface="Chalkboard" charset="0"/>
                      <a:ea typeface="Chalkboard" charset="0"/>
                      <a:cs typeface="Chalkboard" charset="0"/>
                    </a:rPr>
                    <a:t>n</a:t>
                  </a:r>
                </a:p>
              </p:txBody>
            </p:sp>
          </mc:Choice>
          <mc:Fallback xmlns="">
            <p:sp>
              <p:nvSpPr>
                <p:cNvPr id="5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52391" y="4557812"/>
                  <a:ext cx="1791817" cy="263845"/>
                </a:xfrm>
                <a:prstGeom prst="rect">
                  <a:avLst/>
                </a:prstGeom>
                <a:blipFill>
                  <a:blip r:embed="rId6"/>
                  <a:stretch>
                    <a:fillRect t="-6000" b="-20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659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0" grpId="0"/>
      <p:bldP spid="53" grpId="0"/>
      <p:bldP spid="22" grpId="0"/>
      <p:bldP spid="3" grpId="0"/>
      <p:bldP spid="27" grpId="0"/>
      <p:bldP spid="9" grpId="0"/>
      <p:bldP spid="33" grpId="0"/>
      <p:bldP spid="34" grpId="0"/>
      <p:bldP spid="37" grpId="0"/>
      <p:bldP spid="38" grpId="0"/>
      <p:bldP spid="39" grpId="0"/>
      <p:bldP spid="40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107504" y="2461988"/>
            <a:ext cx="8906561" cy="42793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08520" y="-27384"/>
            <a:ext cx="943304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GL Theorem: The Most Simple Case (*)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19821" y="3405193"/>
            <a:ext cx="236434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779912" y="3858726"/>
            <a:ext cx="2304256" cy="0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3596255" y="3088124"/>
            <a:ext cx="23438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f(x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), (1, 0, …, 0)</a:t>
            </a:r>
            <a:endParaRPr lang="en-US" sz="22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995936" y="3541658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 0 …  0</a:t>
            </a:r>
            <a:endParaRPr lang="en-US" sz="24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4" name="Picture 2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02" y="301611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www.mytinyphone.com/uploads/users/redding666/560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64" y="3018844"/>
            <a:ext cx="694452" cy="7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622429"/>
            <a:ext cx="539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g(x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, r) = (f(x), 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),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x = x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 and r = r</a:t>
            </a:r>
            <a:r>
              <a:rPr lang="en-US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. 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(x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r) = 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26361" y="2494878"/>
            <a:ext cx="417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smtClean="0">
                <a:sym typeface="Symbol"/>
              </a:rPr>
              <a:t>A’ </a:t>
            </a:r>
            <a:endParaRPr lang="en-US" sz="1400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6660232" y="2492896"/>
            <a:ext cx="432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sym typeface="Symbol"/>
              </a:rPr>
              <a:t>A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7185" y="3800194"/>
            <a:ext cx="908972" cy="337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sym typeface="Symbol"/>
              </a:rPr>
              <a:t>Aha! </a:t>
            </a:r>
            <a:r>
              <a:rPr lang="en-US" sz="1600" dirty="0" smtClean="0">
                <a:sym typeface="Symbol"/>
              </a:rPr>
              <a:t>x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 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719821" y="4290775"/>
            <a:ext cx="236434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779912" y="4797152"/>
            <a:ext cx="2376264" cy="0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596255" y="3973706"/>
            <a:ext cx="23438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f(x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), (0, 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…, 0)</a:t>
            </a:r>
            <a:endParaRPr lang="en-US" sz="22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995936" y="4456276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0 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…  0</a:t>
            </a:r>
            <a:endParaRPr lang="en-US" sz="24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647813" y="5855787"/>
            <a:ext cx="229233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07904" y="6309320"/>
            <a:ext cx="2232248" cy="0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524247" y="5538718"/>
            <a:ext cx="23438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f(x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), (0, 0, …, 1)</a:t>
            </a:r>
            <a:endParaRPr lang="en-US" sz="22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923928" y="6021288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0 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0… 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27270" y="4479044"/>
            <a:ext cx="931329" cy="337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Aha! x</a:t>
            </a:r>
            <a:r>
              <a:rPr lang="en-US" sz="1600" baseline="-25000" dirty="0"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 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24961" y="6042774"/>
            <a:ext cx="923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Aha! </a:t>
            </a:r>
            <a:r>
              <a:rPr lang="en-US" sz="1600" dirty="0" err="1" smtClean="0">
                <a:sym typeface="Symbol"/>
              </a:rPr>
              <a:t>x</a:t>
            </a:r>
            <a:r>
              <a:rPr lang="en-US" sz="1600" baseline="-25000" dirty="0" err="1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580112" y="1758607"/>
            <a:ext cx="3563888" cy="680200"/>
            <a:chOff x="4508376" y="4293096"/>
            <a:chExt cx="3707757" cy="501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[A(f(x),r) = </a:t>
                  </a: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 ¾  + 1/p(n)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45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55" t="-5172" b="-1724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4508376" y="45613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x</a:t>
              </a:r>
              <a:r>
                <a:rPr lang="en-US" sz="14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,r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 {0, 1}</a:t>
              </a:r>
              <a:r>
                <a:rPr lang="en-US" sz="1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197992" y="1792467"/>
            <a:ext cx="2941960" cy="512402"/>
            <a:chOff x="4644008" y="4293096"/>
            <a:chExt cx="2736304" cy="617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644008" y="4293096"/>
                  <a:ext cx="2736304" cy="4078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[A’(f(x)) = x))]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 1/4p(n)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56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4008" y="4293096"/>
                  <a:ext cx="2736304" cy="40785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245" t="-5357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652392" y="4602614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370670" y="356236"/>
            <a:ext cx="2497474" cy="3718514"/>
            <a:chOff x="10050563" y="2545359"/>
            <a:chExt cx="1629954" cy="2387296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7" name="Oval 66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21225297">
              <a:off x="10050563" y="2921634"/>
              <a:ext cx="778587" cy="247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Bradley Hand" charset="0"/>
                  <a:ea typeface="Bradley Hand" charset="0"/>
                  <a:cs typeface="Bradley Hand" charset="0"/>
                </a:rPr>
                <a:t>Why 1:</a:t>
              </a:r>
              <a:endParaRPr lang="en-US" baseline="-25000" dirty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 rot="21225297">
            <a:off x="3742185" y="2666519"/>
            <a:ext cx="2290410" cy="107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Bradley Hand" charset="0"/>
                <a:ea typeface="Bradley Hand" charset="0"/>
                <a:cs typeface="Bradley Hand" charset="0"/>
              </a:rPr>
              <a:t>Adv’s</a:t>
            </a:r>
            <a:r>
              <a:rPr lang="en-US" sz="1600" dirty="0" smtClean="0">
                <a:latin typeface="Bradley Hand" charset="0"/>
                <a:ea typeface="Bradley Hand" charset="0"/>
                <a:cs typeface="Bradley Hand" charset="0"/>
              </a:rPr>
              <a:t> power can retrieved when queried on random r (here r’s are not random) </a:t>
            </a:r>
            <a:endParaRPr lang="en-US" sz="1600" baseline="-25000" dirty="0"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5" name="Rectangle 4"/>
          <p:cNvSpPr/>
          <p:nvPr/>
        </p:nvSpPr>
        <p:spPr>
          <a:xfrm rot="21175933">
            <a:off x="3510814" y="1208119"/>
            <a:ext cx="22852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Bradley Hand" charset="0"/>
                <a:ea typeface="Bradley Hand" charset="0"/>
                <a:cs typeface="Bradley Hand" charset="0"/>
                <a:sym typeface="Symbol"/>
              </a:rPr>
              <a:t>Does not guarantee the </a:t>
            </a:r>
            <a:r>
              <a:rPr lang="en-US" sz="1600" dirty="0" err="1" smtClean="0">
                <a:latin typeface="Bradley Hand" charset="0"/>
                <a:ea typeface="Bradley Hand" charset="0"/>
                <a:cs typeface="Bradley Hand" charset="0"/>
                <a:sym typeface="Symbol"/>
              </a:rPr>
              <a:t>hcs</a:t>
            </a:r>
            <a:r>
              <a:rPr lang="en-US" sz="1600" dirty="0" smtClean="0">
                <a:latin typeface="Bradley Hand" charset="0"/>
                <a:ea typeface="Bradley Hand" charset="0"/>
                <a:cs typeface="Bradley Hand" charset="0"/>
                <a:sym typeface="Symbol"/>
              </a:rPr>
              <a:t> </a:t>
            </a:r>
            <a:r>
              <a:rPr lang="en-US" sz="1600" dirty="0">
                <a:latin typeface="Bradley Hand" charset="0"/>
                <a:ea typeface="Bradley Hand" charset="0"/>
                <a:cs typeface="Bradley Hand" charset="0"/>
                <a:sym typeface="Symbol"/>
              </a:rPr>
              <a:t>are correct for </a:t>
            </a:r>
            <a:r>
              <a:rPr lang="en-US" sz="1600" dirty="0" smtClean="0">
                <a:latin typeface="Bradley Hand" charset="0"/>
                <a:ea typeface="Bradley Hand" charset="0"/>
                <a:cs typeface="Bradley Hand" charset="0"/>
                <a:sym typeface="Symbol"/>
              </a:rPr>
              <a:t>sure; may be it always fails for r= (1,0,…,0,0)  </a:t>
            </a:r>
            <a:endParaRPr lang="en-US" sz="1600" baseline="-25000" dirty="0"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21225297">
            <a:off x="3518561" y="2421663"/>
            <a:ext cx="1192978" cy="36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Why </a:t>
            </a:r>
            <a:r>
              <a:rPr lang="en-US" dirty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Bradley Hand" charset="0"/>
                <a:ea typeface="Bradley Hand" charset="0"/>
                <a:cs typeface="Bradley Hand" charset="0"/>
              </a:rPr>
              <a:t>:</a:t>
            </a:r>
            <a:endParaRPr lang="en-US" baseline="-25000" dirty="0">
              <a:solidFill>
                <a:srgbClr val="FF00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51520" y="3405193"/>
            <a:ext cx="166335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474713" y="3066639"/>
            <a:ext cx="12673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f(x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</a:t>
            </a:r>
            <a:endParaRPr lang="en-US" sz="22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60375" y="6431850"/>
            <a:ext cx="144732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90737" y="6093296"/>
            <a:ext cx="110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22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5" grpId="0"/>
      <p:bldP spid="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107504" y="2461988"/>
            <a:ext cx="8906561" cy="28324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08520" y="-27384"/>
            <a:ext cx="943304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rPr>
              <a:t>GL Theorem: The Moderately Simple Case (***)</a:t>
            </a:r>
            <a:endParaRPr lang="en-US" sz="3200" kern="0" dirty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/>
              <a:ea typeface="Chalkboard" charset="0"/>
              <a:cs typeface="Chalkboard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367893" y="3405193"/>
            <a:ext cx="258037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427984" y="3858726"/>
            <a:ext cx="2520280" cy="0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4244327" y="3088124"/>
            <a:ext cx="2919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f(x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), r = (r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r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)</a:t>
            </a:r>
            <a:endParaRPr lang="en-US" sz="2200" baseline="30000" dirty="0" smtClean="0">
              <a:solidFill>
                <a:srgbClr val="FF0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4644008" y="3541658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  … </a:t>
            </a:r>
            <a:r>
              <a:rPr lang="en-US" sz="16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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endParaRPr lang="en-US" sz="2400" baseline="-25000" dirty="0" smtClean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20415" y="3405193"/>
            <a:ext cx="166335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043608" y="3066639"/>
            <a:ext cx="12673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ea typeface="Chalkboard" charset="0"/>
                <a:cs typeface="Chalkboard" charset="0"/>
                <a:sym typeface="Symbol"/>
              </a:rPr>
              <a:t>f(x</a:t>
            </a:r>
            <a:r>
              <a:rPr lang="en-US" sz="1600" baseline="-25000" dirty="0" smtClean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/>
                <a:ea typeface="Chalkboard" charset="0"/>
                <a:cs typeface="Chalkboard" charset="0"/>
                <a:sym typeface="Symbol"/>
              </a:rPr>
              <a:t>)</a:t>
            </a:r>
            <a:endParaRPr lang="en-US" sz="2200" baseline="30000" dirty="0" smtClean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pic>
        <p:nvPicPr>
          <p:cNvPr id="24" name="Picture 2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01611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www.mytinyphone.com/uploads/users/redding666/560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11" y="3016116"/>
            <a:ext cx="697093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622429"/>
            <a:ext cx="539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- g(x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r) = (f(x), 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), 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x = x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 and r = r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. 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(x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r) = r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endParaRPr lang="en-US" dirty="0">
              <a:latin typeface="Chalkboar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840" y="2492896"/>
            <a:ext cx="432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smtClean="0">
                <a:latin typeface="Chalkboard"/>
                <a:sym typeface="Symbol"/>
              </a:rPr>
              <a:t>A’ 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56376" y="2492896"/>
            <a:ext cx="3194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Chalkboard"/>
                <a:sym typeface="Symbol"/>
              </a:rPr>
              <a:t>A</a:t>
            </a:r>
            <a:endParaRPr lang="en-US" sz="1400" baseline="-25000" dirty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8660" y="4815146"/>
            <a:ext cx="912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latin typeface="Chalkboard"/>
                <a:sym typeface="Symbol"/>
              </a:rPr>
              <a:t>Aha! </a:t>
            </a:r>
            <a:r>
              <a:rPr lang="en-US" sz="1600" dirty="0" smtClean="0">
                <a:latin typeface="Chalkboard"/>
                <a:sym typeface="Symbol"/>
              </a:rPr>
              <a:t>x</a:t>
            </a:r>
            <a:r>
              <a:rPr lang="en-US" sz="1600" baseline="-25000" dirty="0" smtClean="0">
                <a:latin typeface="Chalkboard"/>
                <a:sym typeface="Symbol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 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367893" y="4506799"/>
            <a:ext cx="258037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27984" y="4960332"/>
            <a:ext cx="2520280" cy="0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244327" y="4189730"/>
            <a:ext cx="27759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f(x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), r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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(1, </a:t>
            </a:r>
            <a:r>
              <a:rPr lang="en-US" sz="1600" dirty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…, 0)</a:t>
            </a:r>
            <a:endParaRPr lang="en-US" sz="2200" baseline="30000" dirty="0" smtClean="0">
              <a:solidFill>
                <a:srgbClr val="FF0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652120" y="1556914"/>
            <a:ext cx="3456384" cy="595684"/>
            <a:chOff x="4508376" y="4293096"/>
            <a:chExt cx="3707757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[A(f(x),r) = </a:t>
                  </a:r>
                  <a:r>
                    <a:rPr lang="en-US" sz="1600" dirty="0" err="1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¾  + 1/p(n)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4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blipFill>
                  <a:blip r:embed="rId5"/>
                  <a:stretch>
                    <a:fillRect l="-882" t="-5357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>
                  <a:latin typeface="Chalkboard"/>
                  <a:ea typeface="Chalkboard" charset="0"/>
                  <a:cs typeface="Chalkboard" charset="0"/>
                  <a:sym typeface="Symbol"/>
                </a:rPr>
                <a:t>x</a:t>
              </a:r>
              <a:r>
                <a:rPr lang="en-US" sz="1400" dirty="0" err="1" smtClean="0">
                  <a:latin typeface="Chalkboard"/>
                  <a:ea typeface="Chalkboard" charset="0"/>
                  <a:cs typeface="Chalkboard" charset="0"/>
                  <a:sym typeface="Symbol"/>
                </a:rPr>
                <a:t>,r</a:t>
              </a:r>
              <a:r>
                <a:rPr lang="en-US" sz="14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  {0, 1}</a:t>
              </a:r>
              <a:r>
                <a:rPr lang="en-US" sz="1400" baseline="300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43608" y="1556792"/>
            <a:ext cx="2736304" cy="595809"/>
            <a:chOff x="4644008" y="4293096"/>
            <a:chExt cx="2736304" cy="5958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644008" y="4293096"/>
                  <a:ext cx="273630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[A’(f(x)) = x))]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1/4p(n)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4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4008" y="4293096"/>
                  <a:ext cx="2736304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114" t="-5357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4652392" y="4581128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644008" y="4653136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r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’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  … </a:t>
            </a:r>
            <a:r>
              <a:rPr lang="en-US" sz="16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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endParaRPr lang="en-US" sz="2400" baseline="-25000" dirty="0" smtClean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627784" y="5661248"/>
            <a:ext cx="4922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Aha! x</a:t>
            </a:r>
            <a:r>
              <a:rPr lang="en-US" sz="1600" baseline="-25000" dirty="0">
                <a:latin typeface="Chalkboard"/>
                <a:sym typeface="Symbol"/>
              </a:rPr>
              <a:t>i</a:t>
            </a:r>
            <a:r>
              <a:rPr lang="en-US" sz="1600" dirty="0" smtClean="0">
                <a:latin typeface="Chalkboard"/>
                <a:sym typeface="Symbol"/>
              </a:rPr>
              <a:t>  -&gt; Flip the </a:t>
            </a:r>
            <a:r>
              <a:rPr lang="en-US" sz="1600" dirty="0" err="1" smtClean="0">
                <a:latin typeface="Chalkboard"/>
                <a:sym typeface="Symbol"/>
              </a:rPr>
              <a:t>ith</a:t>
            </a:r>
            <a:r>
              <a:rPr lang="en-US" sz="1600" dirty="0" smtClean="0">
                <a:latin typeface="Chalkboard"/>
                <a:sym typeface="Symbol"/>
              </a:rPr>
              <a:t> bit in the second query 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95536" y="6402814"/>
            <a:ext cx="6703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But we are not sure if in both the queries returned </a:t>
            </a:r>
            <a:r>
              <a:rPr lang="en-US" sz="1600" dirty="0" err="1" smtClean="0">
                <a:latin typeface="Chalkboard"/>
                <a:sym typeface="Symbol"/>
              </a:rPr>
              <a:t>hcs</a:t>
            </a:r>
            <a:r>
              <a:rPr lang="en-US" sz="1600" dirty="0" smtClean="0">
                <a:latin typeface="Chalkboard"/>
                <a:sym typeface="Symbol"/>
              </a:rPr>
              <a:t> are correct.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6628" y="6045636"/>
            <a:ext cx="767740" cy="76774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2483767" y="3887163"/>
            <a:ext cx="1897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The r’s in both are random (but </a:t>
            </a:r>
            <a:r>
              <a:rPr lang="en-US" sz="1600" smtClean="0">
                <a:latin typeface="Chalkboard"/>
                <a:sym typeface="Symbol"/>
              </a:rPr>
              <a:t>not independent)!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3878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9" grpId="0"/>
      <p:bldP spid="33" grpId="0"/>
      <p:bldP spid="55" grpId="0"/>
      <p:bldP spid="56" grpId="0"/>
      <p:bldP spid="58" grpId="0"/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107504" y="2152593"/>
            <a:ext cx="8906561" cy="24285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08520" y="-27384"/>
            <a:ext cx="943304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rPr>
              <a:t>GL Theorem: The Moderately Simple Case (***)</a:t>
            </a:r>
            <a:endParaRPr lang="en-US" sz="3200" kern="0" dirty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/>
              <a:ea typeface="Chalkboard" charset="0"/>
              <a:cs typeface="Chalkboard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367893" y="2807766"/>
            <a:ext cx="258037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427984" y="3261299"/>
            <a:ext cx="2520280" cy="0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4244327" y="2490697"/>
            <a:ext cx="2919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f(x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), r = (r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r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)</a:t>
            </a:r>
            <a:endParaRPr lang="en-US" sz="2200" baseline="30000" dirty="0" smtClean="0">
              <a:solidFill>
                <a:srgbClr val="FF0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4644008" y="2944231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  … </a:t>
            </a:r>
            <a:r>
              <a:rPr lang="en-US" sz="16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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endParaRPr lang="en-US" sz="2400" baseline="-25000" dirty="0" smtClean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20415" y="2807766"/>
            <a:ext cx="166335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043608" y="2469212"/>
            <a:ext cx="12673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ea typeface="Chalkboard" charset="0"/>
                <a:cs typeface="Chalkboard" charset="0"/>
                <a:sym typeface="Symbol"/>
              </a:rPr>
              <a:t>f(x</a:t>
            </a:r>
            <a:r>
              <a:rPr lang="en-US" sz="1600" baseline="-25000" dirty="0" smtClean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/>
                <a:ea typeface="Chalkboard" charset="0"/>
                <a:cs typeface="Chalkboard" charset="0"/>
                <a:sym typeface="Symbol"/>
              </a:rPr>
              <a:t>)</a:t>
            </a:r>
            <a:endParaRPr lang="en-US" sz="2200" baseline="30000" dirty="0" smtClean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pic>
        <p:nvPicPr>
          <p:cNvPr id="24" name="Picture 2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18689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www.mytinyphone.com/uploads/users/redding666/560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11" y="2418689"/>
            <a:ext cx="697093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622429"/>
            <a:ext cx="539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- g(x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r) = (f(x), 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), 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x = x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 and r = r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. 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(x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r) = r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endParaRPr lang="en-US" dirty="0">
              <a:latin typeface="Chalkboar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3848" y="2159695"/>
            <a:ext cx="432048" cy="311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/>
                <a:sym typeface="Symbol"/>
              </a:rPr>
              <a:t>A’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24990" y="2159695"/>
            <a:ext cx="391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Chalkboard"/>
                <a:sym typeface="Symbol"/>
              </a:rPr>
              <a:t>A</a:t>
            </a:r>
            <a:endParaRPr lang="en-US" sz="1400" baseline="-25000" dirty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8660" y="4217719"/>
            <a:ext cx="912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latin typeface="Chalkboard"/>
                <a:sym typeface="Symbol"/>
              </a:rPr>
              <a:t>Aha! </a:t>
            </a:r>
            <a:r>
              <a:rPr lang="en-US" sz="1600" dirty="0" smtClean="0">
                <a:latin typeface="Chalkboard"/>
                <a:sym typeface="Symbol"/>
              </a:rPr>
              <a:t>x</a:t>
            </a:r>
            <a:r>
              <a:rPr lang="en-US" sz="1600" baseline="-25000" dirty="0" smtClean="0">
                <a:latin typeface="Chalkboard"/>
                <a:sym typeface="Symbol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 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367893" y="3909372"/>
            <a:ext cx="258037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27984" y="4362905"/>
            <a:ext cx="2520280" cy="0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244327" y="3592303"/>
            <a:ext cx="27759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f(x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), r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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(1, </a:t>
            </a:r>
            <a:r>
              <a:rPr lang="en-US" sz="1600" dirty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…, 0)</a:t>
            </a:r>
            <a:endParaRPr lang="en-US" sz="2200" baseline="30000" dirty="0" smtClean="0">
              <a:solidFill>
                <a:srgbClr val="FF0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652120" y="1556914"/>
            <a:ext cx="3456384" cy="595684"/>
            <a:chOff x="4508376" y="4293096"/>
            <a:chExt cx="3707757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[A(f(x),r) = </a:t>
                  </a:r>
                  <a:r>
                    <a:rPr lang="en-US" sz="1600" dirty="0" err="1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¾  + 1/p(n)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4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82" t="-5357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>
                  <a:latin typeface="Chalkboard"/>
                  <a:ea typeface="Chalkboard" charset="0"/>
                  <a:cs typeface="Chalkboard" charset="0"/>
                  <a:sym typeface="Symbol"/>
                </a:rPr>
                <a:t>x</a:t>
              </a:r>
              <a:r>
                <a:rPr lang="en-US" sz="1400" dirty="0" err="1" smtClean="0">
                  <a:latin typeface="Chalkboard"/>
                  <a:ea typeface="Chalkboard" charset="0"/>
                  <a:cs typeface="Chalkboard" charset="0"/>
                  <a:sym typeface="Symbol"/>
                </a:rPr>
                <a:t>,r</a:t>
              </a:r>
              <a:r>
                <a:rPr lang="en-US" sz="14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  {0, 1}</a:t>
              </a:r>
              <a:r>
                <a:rPr lang="en-US" sz="1400" baseline="300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644008" y="4055709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r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’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  … </a:t>
            </a:r>
            <a:r>
              <a:rPr lang="en-US" sz="16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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endParaRPr lang="en-US" sz="2400" baseline="-25000" dirty="0" smtClean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83767" y="3289736"/>
            <a:ext cx="1897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The r’s in both are random (but not independent)!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67917" y="1146230"/>
            <a:ext cx="32965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9900"/>
                </a:solidFill>
                <a:latin typeface="Chalkboard"/>
                <a:sym typeface="Symbol"/>
              </a:rPr>
              <a:t>Lemma: If n be such that </a:t>
            </a:r>
            <a:endParaRPr lang="en-US" sz="1600" baseline="-25000" dirty="0">
              <a:solidFill>
                <a:srgbClr val="009900"/>
              </a:solidFill>
              <a:latin typeface="Chalkboard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496" y="5275914"/>
            <a:ext cx="835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solidFill>
                  <a:srgbClr val="009900"/>
                </a:solidFill>
                <a:latin typeface="Chalkboard"/>
                <a:sym typeface="Symbol"/>
              </a:rPr>
              <a:t>Then </a:t>
            </a:r>
            <a:endParaRPr lang="en-US" sz="1600" baseline="-25000" dirty="0">
              <a:solidFill>
                <a:srgbClr val="009900"/>
              </a:solidFill>
              <a:latin typeface="Chalkboard"/>
            </a:endParaRPr>
          </a:p>
        </p:txBody>
      </p:sp>
      <p:sp>
        <p:nvSpPr>
          <p:cNvPr id="5" name="Oval 4"/>
          <p:cNvSpPr/>
          <p:nvPr/>
        </p:nvSpPr>
        <p:spPr>
          <a:xfrm>
            <a:off x="775580" y="4466876"/>
            <a:ext cx="1967203" cy="19864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6" name="Oval 5"/>
          <p:cNvSpPr/>
          <p:nvPr/>
        </p:nvSpPr>
        <p:spPr>
          <a:xfrm>
            <a:off x="899740" y="4898891"/>
            <a:ext cx="1699027" cy="1510111"/>
          </a:xfrm>
          <a:prstGeom prst="ellipse">
            <a:avLst/>
          </a:prstGeom>
          <a:solidFill>
            <a:srgbClr val="4ED9FF"/>
          </a:solidFill>
          <a:ln>
            <a:solidFill>
              <a:srgbClr val="4E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6504771"/>
            <a:ext cx="2295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9900"/>
                </a:solidFill>
                <a:latin typeface="Chalkboard"/>
                <a:sym typeface="Symbol"/>
              </a:rPr>
              <a:t>Domain of x of length n</a:t>
            </a:r>
            <a:endParaRPr lang="en-US" sz="1600" baseline="-25000" dirty="0">
              <a:solidFill>
                <a:srgbClr val="009900"/>
              </a:solidFill>
              <a:latin typeface="Chalkboar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938425" y="5301207"/>
                <a:ext cx="60260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009900"/>
                    </a:solidFill>
                    <a:latin typeface="Chalkboard"/>
                    <a:sym typeface="Symbol"/>
                  </a:rPr>
                  <a:t>f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sym typeface="Symbol"/>
                  </a:rPr>
                  <a:t>or every x in S and every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  <a:sym typeface="Symbol"/>
                  </a:rPr>
                  <a:t>i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sym typeface="Symbol"/>
                  </a:rPr>
                  <a:t>, the above two returned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  <a:sym typeface="Symbol"/>
                  </a:rPr>
                  <a:t>hcs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sym typeface="Symbol"/>
                  </a:rPr>
                  <a:t>  will be correct for a random choice of r  with prob.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99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≥</m:t>
                    </m:r>
                  </m:oMath>
                </a14:m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sz="1600" dirty="0">
                    <a:solidFill>
                      <a:srgbClr val="0099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½  + 1/p(n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)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sym typeface="Symbol"/>
                  </a:rPr>
                  <a:t> </a:t>
                </a:r>
                <a:endParaRPr lang="en-US" sz="1600" baseline="-25000" dirty="0">
                  <a:solidFill>
                    <a:srgbClr val="009900"/>
                  </a:solidFill>
                  <a:latin typeface="Chalkboard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25" y="5301207"/>
                <a:ext cx="6026064" cy="584775"/>
              </a:xfrm>
              <a:prstGeom prst="rect">
                <a:avLst/>
              </a:prstGeom>
              <a:blipFill>
                <a:blip r:embed="rId6"/>
                <a:stretch>
                  <a:fillRect l="-506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517101" y="5460106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9900"/>
                </a:solidFill>
                <a:latin typeface="Chalkboard"/>
                <a:sym typeface="Symbol"/>
              </a:rPr>
              <a:t>S</a:t>
            </a:r>
            <a:endParaRPr lang="en-US" dirty="0">
              <a:solidFill>
                <a:srgbClr val="009900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979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5" grpId="0" animBg="1"/>
      <p:bldP spid="6" grpId="0" animBg="1"/>
      <p:bldP spid="7" grpId="0"/>
      <p:bldP spid="35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83568" y="2080468"/>
            <a:ext cx="7920880" cy="38688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08520" y="-27384"/>
            <a:ext cx="943304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rPr>
              <a:t>GL Theorem: The Moderately Simple Case (***)</a:t>
            </a:r>
            <a:endParaRPr lang="en-US" sz="3200" kern="0" dirty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622429"/>
            <a:ext cx="539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- g(x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r) = (f(x), 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), 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x = x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 and r = r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. 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(x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r) = r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endParaRPr lang="en-US" dirty="0">
              <a:latin typeface="Chalkboard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323177" y="1484784"/>
            <a:ext cx="3456384" cy="595684"/>
            <a:chOff x="4508376" y="4293096"/>
            <a:chExt cx="3707757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[A(f(x),r) = </a:t>
                  </a:r>
                  <a:r>
                    <a:rPr lang="en-US" sz="1600" dirty="0" err="1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¾  + 1/p(n)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4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82" t="-5455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>
                  <a:latin typeface="Chalkboard"/>
                  <a:ea typeface="Chalkboard" charset="0"/>
                  <a:cs typeface="Chalkboard" charset="0"/>
                  <a:sym typeface="Symbol"/>
                </a:rPr>
                <a:t>x</a:t>
              </a:r>
              <a:r>
                <a:rPr lang="en-US" sz="1400" dirty="0" err="1" smtClean="0">
                  <a:latin typeface="Chalkboard"/>
                  <a:ea typeface="Chalkboard" charset="0"/>
                  <a:cs typeface="Chalkboard" charset="0"/>
                  <a:sym typeface="Symbol"/>
                </a:rPr>
                <a:t>,r</a:t>
              </a:r>
              <a:r>
                <a:rPr lang="en-US" sz="14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  {0, 1}</a:t>
              </a:r>
              <a:r>
                <a:rPr lang="en-US" sz="1400" baseline="300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79512" y="1485716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Theorem: If we have A, p(n) </a:t>
            </a:r>
            <a:r>
              <a:rPr lang="en-US" sz="1600" dirty="0" err="1" smtClean="0">
                <a:latin typeface="Chalkboard"/>
                <a:sym typeface="Symbol"/>
              </a:rPr>
              <a:t>s.t.</a:t>
            </a:r>
            <a:endParaRPr lang="en-US" sz="1600" baseline="-25000" dirty="0">
              <a:latin typeface="Chalkboar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78760" y="3573016"/>
                <a:ext cx="760966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sym typeface="Symbol"/>
                  </a:rPr>
                  <a:t>Then there exists 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99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⊆</m:t>
                    </m:r>
                  </m:oMath>
                </a14:m>
                <a:r>
                  <a:rPr lang="en-US" sz="1600" baseline="-25000" dirty="0" smtClean="0">
                    <a:solidFill>
                      <a:srgbClr val="009900"/>
                    </a:solidFill>
                    <a:latin typeface="Chalkboard"/>
                  </a:rPr>
                  <a:t> 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{0,1}</a:t>
                </a:r>
                <a:r>
                  <a:rPr lang="en-US" sz="1600" baseline="30000" dirty="0" smtClean="0">
                    <a:solidFill>
                      <a:srgbClr val="009900"/>
                    </a:solidFill>
                    <a:latin typeface="Chalkboard"/>
                  </a:rPr>
                  <a:t>n 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of size 2</a:t>
                </a:r>
                <a:r>
                  <a:rPr lang="en-US" sz="1600" baseline="30000" dirty="0" smtClean="0">
                    <a:solidFill>
                      <a:srgbClr val="009900"/>
                    </a:solidFill>
                    <a:latin typeface="Chalkboard"/>
                  </a:rPr>
                  <a:t>n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/2p(n)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</a:rPr>
                  <a:t>s.t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 for every x in S and every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</a:rPr>
                  <a:t>i</a:t>
                </a:r>
                <a:endParaRPr lang="en-US" sz="1600" baseline="30000" dirty="0">
                  <a:solidFill>
                    <a:srgbClr val="009900"/>
                  </a:solidFill>
                  <a:latin typeface="Chalkboard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60" y="3573016"/>
                <a:ext cx="7609664" cy="338554"/>
              </a:xfrm>
              <a:prstGeom prst="rect">
                <a:avLst/>
              </a:prstGeom>
              <a:blipFill>
                <a:blip r:embed="rId4"/>
                <a:stretch>
                  <a:fillRect l="-481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588224" y="1484784"/>
            <a:ext cx="20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halkboard"/>
                <a:sym typeface="Symbol"/>
              </a:rPr>
              <a:t>f</a:t>
            </a:r>
            <a:r>
              <a:rPr lang="en-US" sz="1600" smtClean="0">
                <a:latin typeface="Chalkboard"/>
                <a:sym typeface="Symbol"/>
              </a:rPr>
              <a:t>or infinitely many n’s</a:t>
            </a:r>
            <a:endParaRPr lang="en-US" sz="1600" baseline="-25000" dirty="0">
              <a:latin typeface="Chalkboar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98695" y="6145851"/>
            <a:ext cx="20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halkboard"/>
                <a:sym typeface="Symbol"/>
              </a:rPr>
              <a:t>f</a:t>
            </a:r>
            <a:r>
              <a:rPr lang="en-US" sz="1600" smtClean="0">
                <a:latin typeface="Chalkboard"/>
                <a:sym typeface="Symbol"/>
              </a:rPr>
              <a:t>or infinitely many n’s</a:t>
            </a:r>
            <a:endParaRPr lang="en-US" sz="1600" baseline="-25000" dirty="0">
              <a:latin typeface="Chalkboard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4199" y="6145418"/>
            <a:ext cx="2081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Then we have A’ </a:t>
            </a:r>
            <a:r>
              <a:rPr lang="en-US" sz="1600" dirty="0" err="1" smtClean="0">
                <a:latin typeface="Chalkboard"/>
                <a:sym typeface="Symbol"/>
              </a:rPr>
              <a:t>s.t.</a:t>
            </a:r>
            <a:endParaRPr lang="en-US" sz="1600" baseline="-25000" dirty="0">
              <a:latin typeface="Chalkboard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423880" y="6155142"/>
            <a:ext cx="2736304" cy="617295"/>
            <a:chOff x="4644008" y="4293096"/>
            <a:chExt cx="2736304" cy="617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644008" y="4293096"/>
                  <a:ext cx="273630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[A’(f(x)) = x]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1/4p(n)</a:t>
                  </a:r>
                  <a:endParaRPr lang="en-US" sz="1600" baseline="-25000" dirty="0" smtClean="0"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43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4008" y="4293096"/>
                  <a:ext cx="2736304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39" t="-5455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4652392" y="4602614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267744" y="2473276"/>
            <a:ext cx="3456384" cy="595684"/>
            <a:chOff x="4508376" y="4293096"/>
            <a:chExt cx="3707757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[A(f(x),r) = </a:t>
                  </a: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(x)]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¾  + 1/p(n)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5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82" t="-5455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x</a:t>
              </a:r>
              <a:r>
                <a:rPr lang="en-US" sz="1400" dirty="0" err="1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,r</a:t>
              </a:r>
              <a:r>
                <a:rPr lang="en-US" sz="14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  {0, 1}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827584" y="2474208"/>
            <a:ext cx="1457765" cy="337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Let n be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sym typeface="Symbol"/>
              </a:rPr>
              <a:t>s.t.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267743" y="3864840"/>
            <a:ext cx="5760641" cy="595684"/>
            <a:chOff x="4508375" y="4293096"/>
            <a:chExt cx="5509519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Pr[A(f(x),r) 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⋀</m:t>
                      </m:r>
                    </m:oMath>
                  </a14:m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A(f(x),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re</a:t>
                  </a:r>
                  <a:r>
                    <a:rPr lang="en-US" sz="1600" baseline="300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x,r</a:t>
                  </a:r>
                  <a:r>
                    <a:rPr lang="en-US" sz="16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e</a:t>
                  </a:r>
                  <a:r>
                    <a:rPr lang="en-US" sz="1600" baseline="300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½ + 1/p(n)</a:t>
                  </a:r>
                  <a:endParaRPr lang="en-US" sz="1600" baseline="-25000" dirty="0" smtClean="0">
                    <a:solidFill>
                      <a:srgbClr val="009900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62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29" t="-8929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r  {0, 1}</a:t>
              </a:r>
              <a:r>
                <a:rPr lang="en-US" sz="1400" baseline="300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4427984" y="2996952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427984" y="4437112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827584" y="5157192"/>
            <a:ext cx="2787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Then we can construct A’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sym typeface="Symbol"/>
              </a:rPr>
              <a:t>s.t.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707904" y="5157192"/>
            <a:ext cx="2736304" cy="617295"/>
            <a:chOff x="4644008" y="4293096"/>
            <a:chExt cx="2736304" cy="617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644008" y="4293096"/>
                  <a:ext cx="273630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[A’(f(x)) = x]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1/4p(n)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71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4008" y="4293096"/>
                  <a:ext cx="2736304" cy="3385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14" t="-5357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4652392" y="4602614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1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  <p:bldP spid="34" grpId="0"/>
      <p:bldP spid="13" grpId="0"/>
      <p:bldP spid="39" grpId="0"/>
      <p:bldP spid="40" grpId="0"/>
      <p:bldP spid="60" grpId="0"/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755576" y="1340768"/>
            <a:ext cx="7920880" cy="42484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08520" y="-27384"/>
            <a:ext cx="943304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rPr>
              <a:t>GL Theorem: The Moderately Simple Case (***)</a:t>
            </a:r>
            <a:endParaRPr lang="en-US" sz="3200" kern="0" dirty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622429"/>
            <a:ext cx="539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- g(x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r) = (f(x), 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), 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x = x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 and r = r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. 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(x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r) = r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endParaRPr lang="en-US" dirty="0">
              <a:latin typeface="Chalkboar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066792" y="1493312"/>
                <a:ext cx="760966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sym typeface="Symbol"/>
                  </a:rPr>
                  <a:t>If there exists 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99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⊆</m:t>
                    </m:r>
                  </m:oMath>
                </a14:m>
                <a:r>
                  <a:rPr lang="en-US" sz="1600" baseline="-25000" dirty="0" smtClean="0">
                    <a:solidFill>
                      <a:srgbClr val="009900"/>
                    </a:solidFill>
                    <a:latin typeface="Chalkboard"/>
                  </a:rPr>
                  <a:t> 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{0,1}</a:t>
                </a:r>
                <a:r>
                  <a:rPr lang="en-US" sz="1600" baseline="30000" dirty="0" smtClean="0">
                    <a:solidFill>
                      <a:srgbClr val="009900"/>
                    </a:solidFill>
                    <a:latin typeface="Chalkboard"/>
                  </a:rPr>
                  <a:t>n 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of size 2</a:t>
                </a:r>
                <a:r>
                  <a:rPr lang="en-US" sz="1600" baseline="30000" dirty="0" smtClean="0">
                    <a:solidFill>
                      <a:srgbClr val="009900"/>
                    </a:solidFill>
                    <a:latin typeface="Chalkboard"/>
                  </a:rPr>
                  <a:t>n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/2p(n)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</a:rPr>
                  <a:t>s.t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 for every x in S and every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</a:rPr>
                  <a:t>i</a:t>
                </a:r>
                <a:endParaRPr lang="en-US" sz="1600" baseline="30000" dirty="0">
                  <a:solidFill>
                    <a:srgbClr val="009900"/>
                  </a:solidFill>
                  <a:latin typeface="Chalkboard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2" y="1493312"/>
                <a:ext cx="7609664" cy="338554"/>
              </a:xfrm>
              <a:prstGeom prst="rect">
                <a:avLst/>
              </a:prstGeom>
              <a:blipFill>
                <a:blip r:embed="rId3"/>
                <a:stretch>
                  <a:fillRect l="-481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555775" y="1785136"/>
            <a:ext cx="5760641" cy="595684"/>
            <a:chOff x="4508375" y="4293096"/>
            <a:chExt cx="5509519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Pr[A(f(x),r) 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⋀</m:t>
                      </m:r>
                    </m:oMath>
                  </a14:m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A(f(x),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re</a:t>
                  </a:r>
                  <a:r>
                    <a:rPr lang="en-US" sz="1600" baseline="300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x,r</a:t>
                  </a:r>
                  <a:r>
                    <a:rPr lang="en-US" sz="16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e</a:t>
                  </a:r>
                  <a:r>
                    <a:rPr lang="en-US" sz="1600" baseline="300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½ + 1/p(n)</a:t>
                  </a:r>
                  <a:endParaRPr lang="en-US" sz="1600" baseline="-25000" dirty="0" smtClean="0">
                    <a:solidFill>
                      <a:srgbClr val="009900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62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29" t="-9091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r  {0, 1}</a:t>
              </a:r>
              <a:r>
                <a:rPr lang="en-US" sz="1400" baseline="300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>
            <a:off x="4427984" y="3244916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115616" y="2815719"/>
            <a:ext cx="2787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Then we can construct A’ </a:t>
            </a:r>
            <a:r>
              <a:rPr lang="en-US" sz="1600" dirty="0" err="1" smtClean="0">
                <a:latin typeface="Chalkboard"/>
                <a:sym typeface="Symbol"/>
              </a:rPr>
              <a:t>s.t.</a:t>
            </a:r>
            <a:endParaRPr lang="en-US" sz="1600" baseline="-25000" dirty="0">
              <a:latin typeface="Chalkboar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7"/>
              <p:cNvSpPr txBox="1">
                <a:spLocks noChangeArrowheads="1"/>
              </p:cNvSpPr>
              <p:nvPr/>
            </p:nvSpPr>
            <p:spPr bwMode="auto">
              <a:xfrm>
                <a:off x="3995936" y="2815719"/>
                <a:ext cx="273630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Pr</a:t>
                </a:r>
                <a:r>
                  <a:rPr lang="en-US" sz="16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[A’(f(x)) = x</a:t>
                </a:r>
                <a:r>
                  <a:rPr lang="en-US" sz="1600" baseline="-250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i</a:t>
                </a:r>
                <a:r>
                  <a:rPr lang="en-US" sz="16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≥</m:t>
                    </m:r>
                  </m:oMath>
                </a14:m>
                <a:r>
                  <a:rPr lang="en-US" sz="16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 1- 1/2n</a:t>
                </a:r>
                <a:endParaRPr lang="en-US" sz="1600" baseline="-25000" dirty="0" smtClean="0">
                  <a:latin typeface="Chalkboard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7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936" y="2815719"/>
                <a:ext cx="2736304" cy="338554"/>
              </a:xfrm>
              <a:prstGeom prst="rect">
                <a:avLst/>
              </a:prstGeom>
              <a:blipFill>
                <a:blip r:embed="rId5"/>
                <a:stretch>
                  <a:fillRect l="-1339" t="-5455" b="-2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115616" y="3914474"/>
            <a:ext cx="2787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Then we can construct A’ </a:t>
            </a:r>
            <a:r>
              <a:rPr lang="en-US" sz="1600" dirty="0" err="1" smtClean="0">
                <a:latin typeface="Chalkboard"/>
                <a:sym typeface="Symbol"/>
              </a:rPr>
              <a:t>s.t.</a:t>
            </a:r>
            <a:endParaRPr lang="en-US" sz="1600" baseline="-25000" dirty="0">
              <a:latin typeface="Chalkboar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7"/>
              <p:cNvSpPr txBox="1">
                <a:spLocks noChangeArrowheads="1"/>
              </p:cNvSpPr>
              <p:nvPr/>
            </p:nvSpPr>
            <p:spPr bwMode="auto">
              <a:xfrm>
                <a:off x="3995936" y="3914474"/>
                <a:ext cx="273630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Pr[A’(f(x)) = x]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≥</m:t>
                    </m:r>
                  </m:oMath>
                </a14:m>
                <a:r>
                  <a:rPr lang="en-US" sz="16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 1/2</a:t>
                </a:r>
                <a:endParaRPr lang="en-US" sz="1600" baseline="-25000" dirty="0" smtClean="0">
                  <a:latin typeface="Chalkboard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3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936" y="3914474"/>
                <a:ext cx="2736304" cy="338554"/>
              </a:xfrm>
              <a:prstGeom prst="rect">
                <a:avLst/>
              </a:prstGeom>
              <a:blipFill>
                <a:blip r:embed="rId6"/>
                <a:stretch>
                  <a:fillRect l="-1339" t="-5357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267966" y="2812868"/>
            <a:ext cx="1612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halkboard"/>
              </a:rPr>
              <a:t>for every x in S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56176" y="3914474"/>
            <a:ext cx="1612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/>
              </a:rPr>
              <a:t>for every x in 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31640" y="4971945"/>
            <a:ext cx="2787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Then we can construct A’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sym typeface="Symbol"/>
              </a:rPr>
              <a:t>s.t.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211960" y="4971945"/>
            <a:ext cx="2736304" cy="617295"/>
            <a:chOff x="4644008" y="4293096"/>
            <a:chExt cx="2736304" cy="617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644008" y="4293096"/>
                  <a:ext cx="273630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[A’(f(x)) = x]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1/4p(n)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46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4008" y="4293096"/>
                  <a:ext cx="2736304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36" t="-5455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4652392" y="4602614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4427984" y="439704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427984" y="223680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572000" y="3356992"/>
            <a:ext cx="2432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Union Bound over n bits</a:t>
            </a:r>
            <a:endParaRPr lang="en-US" sz="1600" dirty="0">
              <a:solidFill>
                <a:srgbClr val="FF0000"/>
              </a:solidFill>
              <a:latin typeface="Chalkboar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7"/>
              <p:cNvSpPr txBox="1">
                <a:spLocks noChangeArrowheads="1"/>
              </p:cNvSpPr>
              <p:nvPr/>
            </p:nvSpPr>
            <p:spPr bwMode="auto">
              <a:xfrm>
                <a:off x="323528" y="5589240"/>
                <a:ext cx="201622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Pr[A’(f(x))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≠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 x</a:t>
                </a:r>
                <a:r>
                  <a:rPr lang="en-US" sz="1600" baseline="-250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i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] </a:t>
                </a:r>
                <a:endParaRPr lang="en-US" sz="1600" baseline="-25000" dirty="0" smtClean="0">
                  <a:solidFill>
                    <a:srgbClr val="FF0000"/>
                  </a:solidFill>
                  <a:latin typeface="Chalkboard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6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589240"/>
                <a:ext cx="2016223" cy="338554"/>
              </a:xfrm>
              <a:prstGeom prst="rect">
                <a:avLst/>
              </a:prstGeom>
              <a:blipFill>
                <a:blip r:embed="rId8"/>
                <a:stretch>
                  <a:fillRect l="-1511" t="-5455" b="-2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979713" y="5589240"/>
                <a:ext cx="93610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≤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 1/2n</a:t>
                </a:r>
                <a:endParaRPr lang="en-US" sz="1600" baseline="-25000" dirty="0" smtClean="0">
                  <a:solidFill>
                    <a:srgbClr val="FF0000"/>
                  </a:solidFill>
                  <a:latin typeface="Chalkboard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6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3" y="5589240"/>
                <a:ext cx="936104" cy="338554"/>
              </a:xfrm>
              <a:prstGeom prst="rect">
                <a:avLst/>
              </a:prstGeom>
              <a:blipFill>
                <a:blip r:embed="rId9"/>
                <a:stretch>
                  <a:fillRect t="-5455" b="-2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32040" y="6381328"/>
                <a:ext cx="131256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≥</m:t>
                    </m:r>
                    <m:r>
                      <a:rPr lang="en-US" sz="1600" i="1">
                        <a:solidFill>
                          <a:srgbClr val="0099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½ </a:t>
                </a:r>
                <a:endParaRPr lang="en-US" sz="1600" baseline="-25000" dirty="0">
                  <a:solidFill>
                    <a:srgbClr val="FF0000"/>
                  </a:solidFill>
                  <a:latin typeface="Chalkboard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6381328"/>
                <a:ext cx="1312563" cy="338554"/>
              </a:xfrm>
              <a:prstGeom prst="rect">
                <a:avLst/>
              </a:prstGeom>
              <a:blipFill>
                <a:blip r:embed="rId10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323529" y="5970766"/>
                <a:ext cx="475252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Pr[A’(f(x))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≠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 x</a:t>
                </a:r>
                <a:r>
                  <a:rPr lang="en-US" sz="1600" baseline="-250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1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∨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 A’(f(x))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≠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x</a:t>
                </a:r>
                <a:r>
                  <a:rPr lang="en-US" sz="1600" baseline="-25000" dirty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2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]....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∨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 A’(f(x))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≠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x</a:t>
                </a:r>
                <a:r>
                  <a:rPr lang="en-US" sz="1600" baseline="-25000" dirty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n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] </a:t>
                </a:r>
                <a:endParaRPr lang="en-US" sz="1600" baseline="-25000" dirty="0" smtClean="0">
                  <a:solidFill>
                    <a:srgbClr val="FF0000"/>
                  </a:solidFill>
                  <a:latin typeface="Chalkboard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7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9" y="5970766"/>
                <a:ext cx="4752528" cy="338554"/>
              </a:xfrm>
              <a:prstGeom prst="rect">
                <a:avLst/>
              </a:prstGeom>
              <a:blipFill>
                <a:blip r:embed="rId11"/>
                <a:stretch>
                  <a:fillRect l="-641" t="-5357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4788025" y="5970766"/>
                <a:ext cx="25922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≤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 1/2n + 1/2n….(n times)</a:t>
                </a:r>
                <a:endParaRPr lang="en-US" sz="1600" baseline="-25000" dirty="0" smtClean="0">
                  <a:solidFill>
                    <a:srgbClr val="FF0000"/>
                  </a:solidFill>
                  <a:latin typeface="Chalkboard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7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8025" y="5970766"/>
                <a:ext cx="2592288" cy="338554"/>
              </a:xfrm>
              <a:prstGeom prst="rect">
                <a:avLst/>
              </a:prstGeom>
              <a:blipFill>
                <a:blip r:embed="rId12"/>
                <a:stretch>
                  <a:fillRect t="-5357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7164289" y="5970766"/>
                <a:ext cx="648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=</m:t>
                    </m:r>
                  </m:oMath>
                </a14:m>
                <a:r>
                  <a:rPr lang="en-US" sz="1600" baseline="-250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</a:rPr>
                  <a:t>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</a:rPr>
                  <a:t>½ </a:t>
                </a:r>
                <a:endParaRPr lang="en-US" sz="1600" baseline="-25000" dirty="0" smtClean="0">
                  <a:solidFill>
                    <a:srgbClr val="FF0000"/>
                  </a:solidFill>
                  <a:latin typeface="Chalkboard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7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4289" y="5970766"/>
                <a:ext cx="648072" cy="338554"/>
              </a:xfrm>
              <a:prstGeom prst="rect">
                <a:avLst/>
              </a:prstGeom>
              <a:blipFill>
                <a:blip r:embed="rId13"/>
                <a:stretch>
                  <a:fillRect t="-5357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323528" y="6402814"/>
                <a:ext cx="446449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Pr[A’(f(x)) = x</a:t>
                </a:r>
                <a:r>
                  <a:rPr lang="en-US" sz="1600" baseline="-250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1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]</a:t>
                </a:r>
                <a:r>
                  <a:rPr lang="en-US" sz="1600" baseline="-250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∧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sz="1600" dirty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A’(f(x))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charset="0"/>
                        <a:ea typeface="Chalkboard" charset="0"/>
                        <a:cs typeface="Chalkboard" charset="0"/>
                        <a:sym typeface="Symbol"/>
                      </a:rPr>
                      <m:t>=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 x</a:t>
                </a:r>
                <a:r>
                  <a:rPr lang="en-US" sz="1600" baseline="-25000" dirty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2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]....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∧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sz="1600" dirty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A’(f(x))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= </a:t>
                </a:r>
                <a:r>
                  <a:rPr lang="en-US" sz="1600" dirty="0" err="1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x</a:t>
                </a:r>
                <a:r>
                  <a:rPr lang="en-US" sz="1600" baseline="-25000" dirty="0" err="1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n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] </a:t>
                </a:r>
                <a:endParaRPr lang="en-US" sz="1600" baseline="-25000" dirty="0" smtClean="0">
                  <a:solidFill>
                    <a:srgbClr val="FF0000"/>
                  </a:solidFill>
                  <a:latin typeface="Chalkboard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8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6402814"/>
                <a:ext cx="4464498" cy="338554"/>
              </a:xfrm>
              <a:prstGeom prst="rect">
                <a:avLst/>
              </a:prstGeom>
              <a:blipFill>
                <a:blip r:embed="rId14"/>
                <a:stretch>
                  <a:fillRect l="-683" t="-5357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42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31" grpId="0"/>
      <p:bldP spid="33" grpId="0"/>
      <p:bldP spid="3" grpId="0"/>
      <p:bldP spid="36" grpId="0"/>
      <p:bldP spid="58" grpId="0"/>
      <p:bldP spid="65" grpId="0"/>
      <p:bldP spid="68" grpId="0"/>
      <p:bldP spid="5" grpId="0"/>
      <p:bldP spid="77" grpId="0"/>
      <p:bldP spid="78" grpId="0"/>
      <p:bldP spid="79" grpId="0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755576" y="1340768"/>
            <a:ext cx="7920880" cy="42484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08520" y="-27384"/>
            <a:ext cx="943304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rPr>
              <a:t>GL Theorem: The Moderately Simple Case (***)</a:t>
            </a:r>
            <a:endParaRPr lang="en-US" sz="3200" kern="0" dirty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622429"/>
            <a:ext cx="539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- g(x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r) = (f(x), 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), 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x = x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 and r = r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. 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(x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r) = r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endParaRPr lang="en-US" dirty="0">
              <a:latin typeface="Chalkboar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066792" y="1493312"/>
                <a:ext cx="760966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sym typeface="Symbol"/>
                  </a:rPr>
                  <a:t>If there exists 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99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⊆</m:t>
                    </m:r>
                  </m:oMath>
                </a14:m>
                <a:r>
                  <a:rPr lang="en-US" sz="1600" baseline="-25000" dirty="0" smtClean="0">
                    <a:solidFill>
                      <a:srgbClr val="009900"/>
                    </a:solidFill>
                    <a:latin typeface="Chalkboard"/>
                  </a:rPr>
                  <a:t> 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{0,1}</a:t>
                </a:r>
                <a:r>
                  <a:rPr lang="en-US" sz="1600" baseline="30000" dirty="0" smtClean="0">
                    <a:solidFill>
                      <a:srgbClr val="009900"/>
                    </a:solidFill>
                    <a:latin typeface="Chalkboard"/>
                  </a:rPr>
                  <a:t>n 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of size 2</a:t>
                </a:r>
                <a:r>
                  <a:rPr lang="en-US" sz="1600" baseline="30000" dirty="0" smtClean="0">
                    <a:solidFill>
                      <a:srgbClr val="009900"/>
                    </a:solidFill>
                    <a:latin typeface="Chalkboard"/>
                  </a:rPr>
                  <a:t>n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/2p(n)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</a:rPr>
                  <a:t>s.t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 for every x in S and every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</a:rPr>
                  <a:t>i</a:t>
                </a:r>
                <a:endParaRPr lang="en-US" sz="1600" baseline="30000" dirty="0">
                  <a:solidFill>
                    <a:srgbClr val="009900"/>
                  </a:solidFill>
                  <a:latin typeface="Chalkboard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2" y="1493312"/>
                <a:ext cx="7609664" cy="338554"/>
              </a:xfrm>
              <a:prstGeom prst="rect">
                <a:avLst/>
              </a:prstGeom>
              <a:blipFill>
                <a:blip r:embed="rId3"/>
                <a:stretch>
                  <a:fillRect l="-481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555775" y="1785136"/>
            <a:ext cx="5760641" cy="595684"/>
            <a:chOff x="4508375" y="4293096"/>
            <a:chExt cx="5509519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Pr[A(f(x),r) 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⋀</m:t>
                      </m:r>
                    </m:oMath>
                  </a14:m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A(f(x),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re</a:t>
                  </a:r>
                  <a:r>
                    <a:rPr lang="en-US" sz="1600" baseline="300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x,r</a:t>
                  </a:r>
                  <a:r>
                    <a:rPr lang="en-US" sz="16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e</a:t>
                  </a:r>
                  <a:r>
                    <a:rPr lang="en-US" sz="1600" baseline="300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½ + 1/p(n)</a:t>
                  </a:r>
                  <a:endParaRPr lang="en-US" sz="1600" baseline="-25000" dirty="0" smtClean="0">
                    <a:solidFill>
                      <a:srgbClr val="009900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62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29" t="-9091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r  {0, 1}</a:t>
              </a:r>
              <a:r>
                <a:rPr lang="en-US" sz="1400" baseline="300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>
            <a:off x="4427984" y="3244916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115616" y="2815719"/>
            <a:ext cx="2787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Then we can construct A’ </a:t>
            </a:r>
            <a:r>
              <a:rPr lang="en-US" sz="1600" dirty="0" err="1" smtClean="0">
                <a:latin typeface="Chalkboard"/>
                <a:sym typeface="Symbol"/>
              </a:rPr>
              <a:t>s.t.</a:t>
            </a:r>
            <a:endParaRPr lang="en-US" sz="1600" baseline="-25000" dirty="0">
              <a:latin typeface="Chalkboar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7"/>
              <p:cNvSpPr txBox="1">
                <a:spLocks noChangeArrowheads="1"/>
              </p:cNvSpPr>
              <p:nvPr/>
            </p:nvSpPr>
            <p:spPr bwMode="auto">
              <a:xfrm>
                <a:off x="3995936" y="2815719"/>
                <a:ext cx="273630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Pr</a:t>
                </a:r>
                <a:r>
                  <a:rPr lang="en-US" sz="16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[A’(f(x)) = x</a:t>
                </a:r>
                <a:r>
                  <a:rPr lang="en-US" sz="1600" baseline="-250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i</a:t>
                </a:r>
                <a:r>
                  <a:rPr lang="en-US" sz="16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≥</m:t>
                    </m:r>
                  </m:oMath>
                </a14:m>
                <a:r>
                  <a:rPr lang="en-US" sz="16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 1- 1/2n</a:t>
                </a:r>
                <a:endParaRPr lang="en-US" sz="1600" baseline="-25000" dirty="0" smtClean="0">
                  <a:latin typeface="Chalkboard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7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936" y="2815719"/>
                <a:ext cx="2736304" cy="338554"/>
              </a:xfrm>
              <a:prstGeom prst="rect">
                <a:avLst/>
              </a:prstGeom>
              <a:blipFill>
                <a:blip r:embed="rId5"/>
                <a:stretch>
                  <a:fillRect l="-1339" t="-5455" b="-2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115616" y="3914474"/>
            <a:ext cx="2787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Then we can construct A’ </a:t>
            </a:r>
            <a:r>
              <a:rPr lang="en-US" sz="1600" dirty="0" err="1" smtClean="0">
                <a:latin typeface="Chalkboard"/>
                <a:sym typeface="Symbol"/>
              </a:rPr>
              <a:t>s.t.</a:t>
            </a:r>
            <a:endParaRPr lang="en-US" sz="1600" baseline="-25000" dirty="0">
              <a:latin typeface="Chalkboar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7"/>
              <p:cNvSpPr txBox="1">
                <a:spLocks noChangeArrowheads="1"/>
              </p:cNvSpPr>
              <p:nvPr/>
            </p:nvSpPr>
            <p:spPr bwMode="auto">
              <a:xfrm>
                <a:off x="3995936" y="3914474"/>
                <a:ext cx="273630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Pr[A’(f(x)) = x]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≥</m:t>
                    </m:r>
                  </m:oMath>
                </a14:m>
                <a:r>
                  <a:rPr lang="en-US" sz="16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 1/2</a:t>
                </a:r>
                <a:endParaRPr lang="en-US" sz="1600" baseline="-25000" dirty="0" smtClean="0">
                  <a:latin typeface="Chalkboard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3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936" y="3914474"/>
                <a:ext cx="2736304" cy="338554"/>
              </a:xfrm>
              <a:prstGeom prst="rect">
                <a:avLst/>
              </a:prstGeom>
              <a:blipFill>
                <a:blip r:embed="rId6"/>
                <a:stretch>
                  <a:fillRect l="-1339" t="-5357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300192" y="2812868"/>
            <a:ext cx="1612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halkboard"/>
              </a:rPr>
              <a:t>for every x in S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56176" y="3914474"/>
            <a:ext cx="1612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/>
              </a:rPr>
              <a:t>for every x in 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31640" y="4971945"/>
            <a:ext cx="2787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Then we can construct A’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sym typeface="Symbol"/>
              </a:rPr>
              <a:t>s.t.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211960" y="4971945"/>
            <a:ext cx="2736304" cy="617295"/>
            <a:chOff x="4644008" y="4293096"/>
            <a:chExt cx="2736304" cy="617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644008" y="4293096"/>
                  <a:ext cx="273630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[A’(f(x)) = x]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1/4p(n)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46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4008" y="4293096"/>
                  <a:ext cx="2736304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36" t="-5455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4652392" y="4602614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4427984" y="439704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427984" y="223680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572000" y="3356992"/>
            <a:ext cx="2432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Union Bound over n bits</a:t>
            </a:r>
            <a:endParaRPr lang="en-US" sz="1600" dirty="0">
              <a:solidFill>
                <a:srgbClr val="FF0000"/>
              </a:solidFill>
              <a:latin typeface="Chalkboard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39551" y="5877272"/>
            <a:ext cx="2016223" cy="523801"/>
            <a:chOff x="4644007" y="4293096"/>
            <a:chExt cx="2016223" cy="523801"/>
          </a:xfrm>
        </p:grpSpPr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4644007" y="4293096"/>
              <a:ext cx="201622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err="1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Pr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[A’(f(x)) = x))] </a:t>
              </a:r>
              <a:endParaRPr lang="en-US" sz="1600" baseline="-25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4652392" y="4509120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95736" y="5877272"/>
            <a:ext cx="3672408" cy="576064"/>
            <a:chOff x="2195736" y="5877272"/>
            <a:chExt cx="3672408" cy="576064"/>
          </a:xfrm>
        </p:grpSpPr>
        <p:grpSp>
          <p:nvGrpSpPr>
            <p:cNvPr id="67" name="Group 66"/>
            <p:cNvGrpSpPr/>
            <p:nvPr/>
          </p:nvGrpSpPr>
          <p:grpSpPr>
            <a:xfrm>
              <a:off x="2195736" y="5877272"/>
              <a:ext cx="3600400" cy="576064"/>
              <a:chOff x="4644008" y="4293096"/>
              <a:chExt cx="3600400" cy="5760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4008" y="4293096"/>
                    <a:ext cx="360040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14:m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Symbol"/>
                          </a:rPr>
                          <m:t>≥</m:t>
                        </m:r>
                      </m:oMath>
                    </a14:m>
                    <a:r>
                      <a:rPr lang="en-US" sz="1600" dirty="0" smtClean="0">
                        <a:solidFill>
                          <a:srgbClr val="0000FF"/>
                        </a:solidFill>
                        <a:latin typeface="Chalkboard"/>
                        <a:ea typeface="Chalkboard" charset="0"/>
                        <a:cs typeface="Chalkboard" charset="0"/>
                        <a:sym typeface="Symbol"/>
                      </a:rPr>
                      <a:t> </a:t>
                    </a:r>
                    <a:r>
                      <a:rPr lang="en-US" sz="1600" dirty="0" err="1" smtClean="0">
                        <a:solidFill>
                          <a:srgbClr val="0000FF"/>
                        </a:solidFill>
                        <a:latin typeface="Chalkboard"/>
                        <a:ea typeface="Chalkboard" charset="0"/>
                        <a:cs typeface="Chalkboard" charset="0"/>
                        <a:sym typeface="Symbol"/>
                      </a:rPr>
                      <a:t>Pr</a:t>
                    </a:r>
                    <a:r>
                      <a:rPr lang="en-US" sz="1600" dirty="0" smtClean="0">
                        <a:solidFill>
                          <a:srgbClr val="0000FF"/>
                        </a:solidFill>
                        <a:latin typeface="Chalkboard"/>
                        <a:ea typeface="Chalkboard" charset="0"/>
                        <a:cs typeface="Chalkboard" charset="0"/>
                        <a:sym typeface="Symbol"/>
                      </a:rPr>
                      <a:t>[A’(f(x)) = x | x </a:t>
                    </a:r>
                    <a14:m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Symbol"/>
                          </a:rPr>
                          <m:t>∈</m:t>
                        </m:r>
                      </m:oMath>
                    </a14:m>
                    <a:r>
                      <a:rPr lang="en-US" sz="1600" dirty="0">
                        <a:solidFill>
                          <a:srgbClr val="0000FF"/>
                        </a:solidFill>
                        <a:latin typeface="Chalkboard"/>
                        <a:ea typeface="Chalkboard" charset="0"/>
                        <a:cs typeface="Chalkboard" charset="0"/>
                        <a:sym typeface="Symbol"/>
                      </a:rPr>
                      <a:t> S] . </a:t>
                    </a:r>
                    <a:r>
                      <a:rPr lang="en-US" sz="1600" dirty="0" err="1" smtClean="0">
                        <a:solidFill>
                          <a:srgbClr val="0000FF"/>
                        </a:solidFill>
                        <a:latin typeface="Chalkboard"/>
                        <a:ea typeface="Chalkboard" charset="0"/>
                        <a:cs typeface="Chalkboard" charset="0"/>
                        <a:sym typeface="Symbol"/>
                      </a:rPr>
                      <a:t>Pr</a:t>
                    </a:r>
                    <a:r>
                      <a:rPr lang="en-US" sz="1600" dirty="0" smtClean="0">
                        <a:solidFill>
                          <a:srgbClr val="0000FF"/>
                        </a:solidFill>
                        <a:latin typeface="Chalkboard"/>
                        <a:ea typeface="Chalkboard" charset="0"/>
                        <a:cs typeface="Chalkboard" charset="0"/>
                        <a:sym typeface="Symbol"/>
                      </a:rPr>
                      <a:t>[x 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Symbol"/>
                          </a:rPr>
                          <m:t>∈</m:t>
                        </m:r>
                      </m:oMath>
                    </a14:m>
                    <a:r>
                      <a:rPr lang="en-US" sz="1600" dirty="0">
                        <a:solidFill>
                          <a:srgbClr val="0000FF"/>
                        </a:solidFill>
                        <a:latin typeface="Chalkboard"/>
                        <a:ea typeface="Chalkboard" charset="0"/>
                        <a:cs typeface="Chalkboard" charset="0"/>
                        <a:sym typeface="Symbol"/>
                      </a:rPr>
                      <a:t> S]</a:t>
                    </a:r>
                    <a:endParaRPr lang="en-US" sz="1600" baseline="-250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</a:endParaRPr>
                  </a:p>
                </p:txBody>
              </p:sp>
            </mc:Choice>
            <mc:Fallback xmlns="">
              <p:sp>
                <p:nvSpPr>
                  <p:cNvPr id="68" name="Text 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644008" y="4293096"/>
                    <a:ext cx="3600400" cy="33855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t="-5357" b="-21429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4868416" y="4561383"/>
                <a:ext cx="121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x  {0, 1}</a:t>
                </a:r>
                <a:r>
                  <a:rPr lang="en-US" sz="1400" baseline="30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n</a:t>
                </a:r>
                <a:endParaRPr lang="en-US" sz="1400" baseline="30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</a:endParaRPr>
              </a:p>
            </p:txBody>
          </p:sp>
        </p:grp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652392" y="6145559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91513" y="5880158"/>
                <a:ext cx="13843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00FF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≥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½ . 1/2p(n</a:t>
                </a:r>
                <a:r>
                  <a:rPr lang="en-US" sz="1600" dirty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)</a:t>
                </a:r>
                <a:endParaRPr lang="en-US" sz="1600" baseline="-25000" dirty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513" y="5880158"/>
                <a:ext cx="1384348" cy="338554"/>
              </a:xfrm>
              <a:prstGeom prst="rect">
                <a:avLst/>
              </a:prstGeom>
              <a:blipFill>
                <a:blip r:embed="rId9"/>
                <a:stretch>
                  <a:fillRect t="-5455" r="-441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/>
          <p:cNvSpPr/>
          <p:nvPr/>
        </p:nvSpPr>
        <p:spPr>
          <a:xfrm>
            <a:off x="7003853" y="5877272"/>
            <a:ext cx="1312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=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1/4p(n</a:t>
            </a:r>
            <a:r>
              <a:rPr lang="en-US" sz="16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)</a:t>
            </a:r>
            <a:endParaRPr lang="en-US" sz="1600" baseline="-25000" dirty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0" y="4458598"/>
            <a:ext cx="2247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halkboard"/>
              </a:rPr>
              <a:t>E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asy prob. calculation</a:t>
            </a:r>
            <a:endParaRPr lang="en-US" sz="1600" dirty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3475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5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755576" y="1340768"/>
            <a:ext cx="7920880" cy="42484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08520" y="-27384"/>
            <a:ext cx="943304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rPr>
              <a:t>GL Theorem: The Moderately Simple Case (***)</a:t>
            </a:r>
            <a:endParaRPr lang="en-US" sz="3200" kern="0" dirty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622429"/>
            <a:ext cx="539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- g(x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r) = (f(x), 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), 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x = x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 and r = r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. 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(x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r) = r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endParaRPr lang="en-US" dirty="0">
              <a:latin typeface="Chalkboar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066792" y="1493312"/>
                <a:ext cx="760966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sym typeface="Symbol"/>
                  </a:rPr>
                  <a:t>If there exists 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99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⊆</m:t>
                    </m:r>
                  </m:oMath>
                </a14:m>
                <a:r>
                  <a:rPr lang="en-US" sz="1600" baseline="-25000" dirty="0" smtClean="0">
                    <a:solidFill>
                      <a:srgbClr val="009900"/>
                    </a:solidFill>
                    <a:latin typeface="Chalkboard"/>
                  </a:rPr>
                  <a:t> 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{0,1}</a:t>
                </a:r>
                <a:r>
                  <a:rPr lang="en-US" sz="1600" baseline="30000" dirty="0" smtClean="0">
                    <a:solidFill>
                      <a:srgbClr val="009900"/>
                    </a:solidFill>
                    <a:latin typeface="Chalkboard"/>
                  </a:rPr>
                  <a:t>n 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of size 2</a:t>
                </a:r>
                <a:r>
                  <a:rPr lang="en-US" sz="1600" baseline="30000" dirty="0" smtClean="0">
                    <a:solidFill>
                      <a:srgbClr val="009900"/>
                    </a:solidFill>
                    <a:latin typeface="Chalkboard"/>
                  </a:rPr>
                  <a:t>n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/2p(n)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</a:rPr>
                  <a:t>s.t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 for every x in S and every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</a:rPr>
                  <a:t>i</a:t>
                </a:r>
                <a:endParaRPr lang="en-US" sz="1600" baseline="30000" dirty="0">
                  <a:solidFill>
                    <a:srgbClr val="009900"/>
                  </a:solidFill>
                  <a:latin typeface="Chalkboard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2" y="1493312"/>
                <a:ext cx="7609664" cy="338554"/>
              </a:xfrm>
              <a:prstGeom prst="rect">
                <a:avLst/>
              </a:prstGeom>
              <a:blipFill>
                <a:blip r:embed="rId3"/>
                <a:stretch>
                  <a:fillRect l="-481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555775" y="1785136"/>
            <a:ext cx="5760641" cy="595684"/>
            <a:chOff x="4508375" y="4293096"/>
            <a:chExt cx="5509519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Pr[A(f(x),r) 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⋀</m:t>
                      </m:r>
                    </m:oMath>
                  </a14:m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A(f(x),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re</a:t>
                  </a:r>
                  <a:r>
                    <a:rPr lang="en-US" sz="1600" baseline="300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x,r</a:t>
                  </a:r>
                  <a:r>
                    <a:rPr lang="en-US" sz="16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e</a:t>
                  </a:r>
                  <a:r>
                    <a:rPr lang="en-US" sz="1600" baseline="300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½ + 1/p(n)</a:t>
                  </a:r>
                  <a:endParaRPr lang="en-US" sz="1600" baseline="-25000" dirty="0" smtClean="0">
                    <a:solidFill>
                      <a:srgbClr val="009900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62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29" t="-9091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r  {0, 1}</a:t>
              </a:r>
              <a:r>
                <a:rPr lang="en-US" sz="1400" baseline="300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>
            <a:off x="4427984" y="3244916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115616" y="2815719"/>
            <a:ext cx="2787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Then we can construct A’ </a:t>
            </a:r>
            <a:r>
              <a:rPr lang="en-US" sz="1600" dirty="0" err="1" smtClean="0">
                <a:latin typeface="Chalkboard"/>
                <a:sym typeface="Symbol"/>
              </a:rPr>
              <a:t>s.t.</a:t>
            </a:r>
            <a:endParaRPr lang="en-US" sz="1600" baseline="-25000" dirty="0">
              <a:latin typeface="Chalkboar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7"/>
              <p:cNvSpPr txBox="1">
                <a:spLocks noChangeArrowheads="1"/>
              </p:cNvSpPr>
              <p:nvPr/>
            </p:nvSpPr>
            <p:spPr bwMode="auto">
              <a:xfrm>
                <a:off x="3995936" y="2815719"/>
                <a:ext cx="273630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Pr</a:t>
                </a:r>
                <a:r>
                  <a:rPr lang="en-US" sz="16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[A’(f(x)) = x</a:t>
                </a:r>
                <a:r>
                  <a:rPr lang="en-US" sz="1600" baseline="-250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i</a:t>
                </a:r>
                <a:r>
                  <a:rPr lang="en-US" sz="16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≥</m:t>
                    </m:r>
                  </m:oMath>
                </a14:m>
                <a:r>
                  <a:rPr lang="en-US" sz="16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 1- 1/2n</a:t>
                </a:r>
                <a:endParaRPr lang="en-US" sz="1600" baseline="-25000" dirty="0" smtClean="0">
                  <a:latin typeface="Chalkboard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7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936" y="2815719"/>
                <a:ext cx="2736304" cy="338554"/>
              </a:xfrm>
              <a:prstGeom prst="rect">
                <a:avLst/>
              </a:prstGeom>
              <a:blipFill>
                <a:blip r:embed="rId5"/>
                <a:stretch>
                  <a:fillRect l="-1339" t="-5455" b="-2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115616" y="3914474"/>
            <a:ext cx="2787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Then we can construct A’ </a:t>
            </a:r>
            <a:r>
              <a:rPr lang="en-US" sz="1600" dirty="0" err="1" smtClean="0">
                <a:latin typeface="Chalkboard"/>
                <a:sym typeface="Symbol"/>
              </a:rPr>
              <a:t>s.t.</a:t>
            </a:r>
            <a:endParaRPr lang="en-US" sz="1600" baseline="-25000" dirty="0">
              <a:latin typeface="Chalkboar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7"/>
              <p:cNvSpPr txBox="1">
                <a:spLocks noChangeArrowheads="1"/>
              </p:cNvSpPr>
              <p:nvPr/>
            </p:nvSpPr>
            <p:spPr bwMode="auto">
              <a:xfrm>
                <a:off x="3995936" y="3914474"/>
                <a:ext cx="273630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Pr[A’(f(x)) = x]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≥</m:t>
                    </m:r>
                  </m:oMath>
                </a14:m>
                <a:r>
                  <a:rPr lang="en-US" sz="16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 1/2</a:t>
                </a:r>
                <a:endParaRPr lang="en-US" sz="1600" baseline="-25000" dirty="0" smtClean="0">
                  <a:latin typeface="Chalkboard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3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936" y="3914474"/>
                <a:ext cx="2736304" cy="338554"/>
              </a:xfrm>
              <a:prstGeom prst="rect">
                <a:avLst/>
              </a:prstGeom>
              <a:blipFill>
                <a:blip r:embed="rId6"/>
                <a:stretch>
                  <a:fillRect l="-1339" t="-5357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300192" y="2802414"/>
            <a:ext cx="1612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halkboard"/>
              </a:rPr>
              <a:t>for every x in S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56176" y="3914474"/>
            <a:ext cx="1612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/>
              </a:rPr>
              <a:t>for every x in 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31640" y="4971945"/>
            <a:ext cx="2787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Then we can construct A’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sym typeface="Symbol"/>
              </a:rPr>
              <a:t>s.t.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211960" y="4971945"/>
            <a:ext cx="2736304" cy="617295"/>
            <a:chOff x="4644008" y="4293096"/>
            <a:chExt cx="2736304" cy="617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644008" y="4293096"/>
                  <a:ext cx="273630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[A’(f(x)) = x]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1/4p(n)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46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4008" y="4293096"/>
                  <a:ext cx="2736304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36" t="-5455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4652392" y="4602614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4427984" y="439704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427984" y="223680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572000" y="3356992"/>
            <a:ext cx="2432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Union Bound over n bits</a:t>
            </a:r>
            <a:endParaRPr lang="en-US" sz="1600" dirty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572000" y="2298358"/>
            <a:ext cx="3693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Chalkboard"/>
              </a:rPr>
              <a:t>Prob. Boosting/Amplification technique</a:t>
            </a:r>
            <a:endParaRPr lang="en-US" sz="1600" dirty="0">
              <a:solidFill>
                <a:srgbClr val="009900"/>
              </a:solidFill>
              <a:latin typeface="Chalkboard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0" y="4458598"/>
            <a:ext cx="2247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halkboard"/>
              </a:rPr>
              <a:t>E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asy prob. calculation</a:t>
            </a:r>
            <a:endParaRPr lang="en-US" sz="16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23528" y="5589240"/>
            <a:ext cx="18002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Pr[A’(f(x)) = x</a:t>
            </a:r>
            <a:r>
              <a:rPr lang="en-US" sz="1600" baseline="-250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i</a:t>
            </a:r>
            <a:r>
              <a:rPr lang="en-US" sz="16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] = </a:t>
            </a:r>
            <a:endParaRPr lang="en-US" sz="1600" baseline="-25000" dirty="0" smtClean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991303" y="5569620"/>
            <a:ext cx="5760641" cy="595684"/>
            <a:chOff x="4508375" y="4293096"/>
            <a:chExt cx="5509519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Pr[A(f(x),r) 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⋀</m:t>
                      </m:r>
                    </m:oMath>
                  </a14:m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A(f(x),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re</a:t>
                  </a:r>
                  <a:r>
                    <a:rPr lang="en-US" sz="1600" baseline="300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x,r</a:t>
                  </a:r>
                  <a:r>
                    <a:rPr lang="en-US" sz="16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e</a:t>
                  </a:r>
                  <a:r>
                    <a:rPr lang="en-US" sz="1600" baseline="300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½ + 1/p(n)</a:t>
                  </a:r>
                  <a:endParaRPr lang="en-US" sz="1600" baseline="-25000" dirty="0" smtClean="0">
                    <a:solidFill>
                      <a:srgbClr val="009900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50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35" t="-9091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r  {0, 1}</a:t>
              </a:r>
              <a:r>
                <a:rPr lang="en-US" sz="1400" baseline="300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54979" y="5808166"/>
            <a:ext cx="1525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Repeat m times (</a:t>
            </a:r>
            <a:r>
              <a:rPr lang="en-US" sz="1600" dirty="0" err="1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w.r.t</a:t>
            </a:r>
            <a:r>
              <a:rPr lang="en-US" sz="16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random r) and take majority</a:t>
            </a:r>
            <a:endParaRPr lang="en-US" sz="1600" dirty="0">
              <a:latin typeface="Chalkboar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323528" y="6257057"/>
                <a:ext cx="201622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Pr[A’(f(x))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99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≠</m:t>
                    </m:r>
                  </m:oMath>
                </a14:m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 x</a:t>
                </a:r>
                <a:r>
                  <a:rPr lang="en-US" sz="1600" baseline="-25000" dirty="0" smtClean="0">
                    <a:solidFill>
                      <a:srgbClr val="0099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i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99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≤</m:t>
                    </m:r>
                  </m:oMath>
                </a14:m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 e</a:t>
                </a:r>
                <a:endParaRPr lang="en-US" sz="1600" baseline="-250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52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6257057"/>
                <a:ext cx="2016223" cy="338554"/>
              </a:xfrm>
              <a:prstGeom prst="rect">
                <a:avLst/>
              </a:prstGeom>
              <a:blipFill>
                <a:blip r:embed="rId9"/>
                <a:stretch>
                  <a:fillRect l="-1511" t="-5357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123729" y="6165304"/>
            <a:ext cx="1224136" cy="31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-m/2(p(n))</a:t>
            </a:r>
            <a:r>
              <a:rPr lang="en-US" sz="1400" baseline="300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2</a:t>
            </a:r>
            <a:endParaRPr lang="en-US" sz="1400" baseline="30000" dirty="0" smtClean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7864" y="6300028"/>
            <a:ext cx="1296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Find m from</a:t>
            </a:r>
            <a:endParaRPr lang="en-US" sz="1600">
              <a:latin typeface="Chalkboard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72000" y="6309320"/>
            <a:ext cx="16257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e</a:t>
            </a:r>
            <a:r>
              <a:rPr lang="en-US" sz="16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           = 1/2n </a:t>
            </a:r>
            <a:endParaRPr lang="en-US" sz="1600" dirty="0">
              <a:latin typeface="Chalkboard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716016" y="6207239"/>
            <a:ext cx="1224136" cy="31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-m/2(p(n))</a:t>
            </a:r>
            <a:r>
              <a:rPr lang="en-US" sz="1400" baseline="300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2</a:t>
            </a:r>
            <a:endParaRPr lang="en-US" sz="1400" baseline="30000" dirty="0" smtClean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20761" y="6546830"/>
            <a:ext cx="1749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 err="1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Chernoff</a:t>
            </a:r>
            <a:r>
              <a:rPr lang="en-US" sz="16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Bound)</a:t>
            </a:r>
            <a:endParaRPr lang="en-US" sz="1600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35634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39" grpId="0"/>
      <p:bldP spid="7" grpId="0"/>
      <p:bldP spid="52" grpId="0"/>
      <p:bldP spid="53" grpId="0"/>
      <p:bldP spid="8" grpId="0"/>
      <p:bldP spid="54" grpId="0"/>
      <p:bldP spid="55" grpId="0"/>
      <p:bldP spid="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155575" y="2355850"/>
            <a:ext cx="8858490" cy="44575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08520" y="-27384"/>
            <a:ext cx="943304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rPr>
              <a:t>GL Theorem: The Moderately Simple Case (***)</a:t>
            </a:r>
            <a:endParaRPr lang="en-US" sz="3200" kern="0" dirty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/>
              <a:ea typeface="Chalkboard" charset="0"/>
              <a:cs typeface="Chalkboard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20276" y="3405192"/>
            <a:ext cx="2446113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677240" y="3858726"/>
            <a:ext cx="2389149" cy="1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4514378" y="3105738"/>
            <a:ext cx="2768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f(x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), r = (r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r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)</a:t>
            </a:r>
            <a:endParaRPr lang="en-US" sz="2200" baseline="30000" dirty="0" smtClean="0">
              <a:solidFill>
                <a:srgbClr val="FF0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4874530" y="3559272"/>
            <a:ext cx="2047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  … </a:t>
            </a:r>
            <a:r>
              <a:rPr lang="en-US" sz="16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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endParaRPr lang="en-US" sz="2400" baseline="-25000" dirty="0" smtClean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1520" y="3405193"/>
            <a:ext cx="166335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74713" y="3066639"/>
            <a:ext cx="12673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ea typeface="Chalkboard" charset="0"/>
                <a:cs typeface="Chalkboard" charset="0"/>
                <a:sym typeface="Symbol"/>
              </a:rPr>
              <a:t>f(x</a:t>
            </a:r>
            <a:r>
              <a:rPr lang="en-US" sz="1600" baseline="-25000" dirty="0" smtClean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/>
                <a:ea typeface="Chalkboard" charset="0"/>
                <a:cs typeface="Chalkboard" charset="0"/>
                <a:sym typeface="Symbol"/>
              </a:rPr>
              <a:t>)</a:t>
            </a:r>
            <a:endParaRPr lang="en-US" sz="2200" baseline="30000" dirty="0" smtClean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pic>
        <p:nvPicPr>
          <p:cNvPr id="24" name="Picture 2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865" y="3053581"/>
            <a:ext cx="682614" cy="68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www.mytinyphone.com/uploads/users/redding666/560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691" y="3016116"/>
            <a:ext cx="697093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622429"/>
            <a:ext cx="539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- g(x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r) = (f(x), 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), 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x = x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 and r = r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. 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(x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r) = r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endParaRPr lang="en-US" dirty="0">
              <a:latin typeface="Chalkboar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1720" y="2492896"/>
            <a:ext cx="432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/>
                <a:sym typeface="Symbol"/>
              </a:rPr>
              <a:t>A’ 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16416" y="2492896"/>
            <a:ext cx="3194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Chalkboard"/>
                <a:sym typeface="Symbol"/>
              </a:rPr>
              <a:t>A</a:t>
            </a:r>
            <a:endParaRPr lang="en-US" sz="1400" baseline="-25000" dirty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048" y="5220489"/>
            <a:ext cx="1380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Find x</a:t>
            </a:r>
            <a:r>
              <a:rPr lang="en-US" sz="1600" baseline="-25000" dirty="0" smtClean="0">
                <a:latin typeface="Chalkboard"/>
                <a:sym typeface="Symbol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 and take majority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620276" y="4506798"/>
            <a:ext cx="2446113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77240" y="4960332"/>
            <a:ext cx="2389149" cy="1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506885" y="4207345"/>
            <a:ext cx="2631512" cy="5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f(x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), r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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(1, </a:t>
            </a:r>
            <a:r>
              <a:rPr lang="en-US" sz="1600" dirty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…, 0)</a:t>
            </a:r>
            <a:endParaRPr lang="en-US" sz="2200" baseline="30000" dirty="0" smtClean="0">
              <a:solidFill>
                <a:srgbClr val="FF0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43608" y="1556792"/>
            <a:ext cx="2736304" cy="595809"/>
            <a:chOff x="4644008" y="4293096"/>
            <a:chExt cx="2736304" cy="5958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644008" y="4293096"/>
                  <a:ext cx="273630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[A’(f(x)) = x))]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1/4p(n)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4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4008" y="4293096"/>
                  <a:ext cx="2736304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114" t="-5357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4652392" y="4581128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874530" y="4670750"/>
            <a:ext cx="2047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r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’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  … </a:t>
            </a:r>
            <a:r>
              <a:rPr lang="en-US" sz="16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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endParaRPr lang="en-US" sz="2400" baseline="-25000" dirty="0" smtClean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635895" y="1196752"/>
                <a:ext cx="547260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sym typeface="Symbol"/>
                  </a:rPr>
                  <a:t>If there exists 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99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⊆</m:t>
                    </m:r>
                  </m:oMath>
                </a14:m>
                <a:r>
                  <a:rPr lang="en-US" sz="1600" baseline="-25000" dirty="0" smtClean="0">
                    <a:solidFill>
                      <a:srgbClr val="009900"/>
                    </a:solidFill>
                    <a:latin typeface="Chalkboard"/>
                  </a:rPr>
                  <a:t> 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{0,1}</a:t>
                </a:r>
                <a:r>
                  <a:rPr lang="en-US" sz="1600" baseline="30000" dirty="0" smtClean="0">
                    <a:solidFill>
                      <a:srgbClr val="009900"/>
                    </a:solidFill>
                    <a:latin typeface="Chalkboard"/>
                  </a:rPr>
                  <a:t>n 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of size 2</a:t>
                </a:r>
                <a:r>
                  <a:rPr lang="en-US" sz="1600" baseline="30000" dirty="0" smtClean="0">
                    <a:solidFill>
                      <a:srgbClr val="009900"/>
                    </a:solidFill>
                    <a:latin typeface="Chalkboard"/>
                  </a:rPr>
                  <a:t>n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/2p(n)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</a:rPr>
                  <a:t>s.t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 for every x in S and every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</a:rPr>
                  <a:t>i</a:t>
                </a:r>
                <a:endParaRPr lang="en-US" sz="1600" baseline="30000" dirty="0">
                  <a:solidFill>
                    <a:srgbClr val="009900"/>
                  </a:solidFill>
                  <a:latin typeface="Chalkboard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5" y="1196752"/>
                <a:ext cx="5472609" cy="584775"/>
              </a:xfrm>
              <a:prstGeom prst="rect">
                <a:avLst/>
              </a:prstGeom>
              <a:blipFill>
                <a:blip r:embed="rId7"/>
                <a:stretch>
                  <a:fillRect l="-557" t="-3125" r="-66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3635895" y="1785136"/>
            <a:ext cx="5760641" cy="595684"/>
            <a:chOff x="4508375" y="4293096"/>
            <a:chExt cx="5509519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Pr[A(f(x),r) 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⋀</m:t>
                      </m:r>
                    </m:oMath>
                  </a14:m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A(f(x),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re</a:t>
                  </a:r>
                  <a:r>
                    <a:rPr lang="en-US" sz="1600" baseline="300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x,r</a:t>
                  </a:r>
                  <a:r>
                    <a:rPr lang="en-US" sz="16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e</a:t>
                  </a:r>
                  <a:r>
                    <a:rPr lang="en-US" sz="1600" baseline="300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½ + 1/p(n)</a:t>
                  </a:r>
                  <a:endParaRPr lang="en-US" sz="1600" baseline="-25000" dirty="0" smtClean="0">
                    <a:solidFill>
                      <a:srgbClr val="009900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62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29" t="-9091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r  {0, 1}</a:t>
              </a:r>
              <a:r>
                <a:rPr lang="en-US" sz="1400" baseline="300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" name="Left Brace 4"/>
          <p:cNvSpPr/>
          <p:nvPr/>
        </p:nvSpPr>
        <p:spPr>
          <a:xfrm>
            <a:off x="3995936" y="2924944"/>
            <a:ext cx="504056" cy="2369448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7020272" y="2889949"/>
            <a:ext cx="601955" cy="2404443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092280" y="5262299"/>
            <a:ext cx="129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Repeat m times with random r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43547" y="5322694"/>
            <a:ext cx="912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Aha! x</a:t>
            </a:r>
            <a:r>
              <a:rPr lang="en-US" sz="1600" baseline="-25000" dirty="0" smtClean="0">
                <a:latin typeface="Chalkboard"/>
                <a:sym typeface="Symbol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 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0" name="Left Brace 39"/>
          <p:cNvSpPr/>
          <p:nvPr/>
        </p:nvSpPr>
        <p:spPr>
          <a:xfrm>
            <a:off x="3131840" y="2492896"/>
            <a:ext cx="536199" cy="3672408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ight Brace 40"/>
          <p:cNvSpPr/>
          <p:nvPr/>
        </p:nvSpPr>
        <p:spPr>
          <a:xfrm>
            <a:off x="7858477" y="2492896"/>
            <a:ext cx="601955" cy="3672408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622228" y="6156593"/>
            <a:ext cx="1247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Repeat for each </a:t>
            </a:r>
            <a:r>
              <a:rPr lang="en-US" sz="1600" dirty="0" err="1" smtClean="0">
                <a:latin typeface="Chalkboard"/>
                <a:sym typeface="Symbol"/>
              </a:rPr>
              <a:t>i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32383" y="6597352"/>
            <a:ext cx="144732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762745" y="6258798"/>
            <a:ext cx="110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22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0" grpId="0"/>
      <p:bldP spid="53" grpId="0"/>
      <p:bldP spid="22" grpId="0"/>
      <p:bldP spid="3" grpId="0"/>
      <p:bldP spid="27" grpId="0"/>
      <p:bldP spid="9" grpId="0"/>
      <p:bldP spid="33" grpId="0"/>
      <p:bldP spid="55" grpId="0"/>
      <p:bldP spid="34" grpId="0"/>
      <p:bldP spid="5" grpId="0" animBg="1"/>
      <p:bldP spid="6" grpId="0" animBg="1"/>
      <p:bldP spid="38" grpId="0"/>
      <p:bldP spid="39" grpId="0"/>
      <p:bldP spid="40" grpId="0" animBg="1"/>
      <p:bldP spid="41" grpId="0" animBg="1"/>
      <p:bldP spid="51" grpId="0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83568" y="2080468"/>
            <a:ext cx="7920880" cy="38688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08520" y="-27384"/>
            <a:ext cx="943304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rPr>
              <a:t>GL Theorem: The Moderately Simple Case (***)</a:t>
            </a:r>
            <a:endParaRPr lang="en-US" sz="3200" kern="0" dirty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622429"/>
            <a:ext cx="539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- g(x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r) = (f(x), 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), 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x = x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 and r = r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. 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(x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r) = r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endParaRPr lang="en-US" dirty="0">
              <a:latin typeface="Chalkboard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323177" y="1484784"/>
            <a:ext cx="3456384" cy="595684"/>
            <a:chOff x="4508376" y="4293096"/>
            <a:chExt cx="3707757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[A(f(x),r) = </a:t>
                  </a:r>
                  <a:r>
                    <a:rPr lang="en-US" sz="1600" dirty="0" err="1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¾  + 1/p(n)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4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82" t="-5455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>
                  <a:latin typeface="Chalkboard"/>
                  <a:ea typeface="Chalkboard" charset="0"/>
                  <a:cs typeface="Chalkboard" charset="0"/>
                  <a:sym typeface="Symbol"/>
                </a:rPr>
                <a:t>x</a:t>
              </a:r>
              <a:r>
                <a:rPr lang="en-US" sz="1400" dirty="0" err="1" smtClean="0">
                  <a:latin typeface="Chalkboard"/>
                  <a:ea typeface="Chalkboard" charset="0"/>
                  <a:cs typeface="Chalkboard" charset="0"/>
                  <a:sym typeface="Symbol"/>
                </a:rPr>
                <a:t>,r</a:t>
              </a:r>
              <a:r>
                <a:rPr lang="en-US" sz="14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  {0, 1}</a:t>
              </a:r>
              <a:r>
                <a:rPr lang="en-US" sz="1400" baseline="300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79512" y="1485716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Theorem: If we have A, p(n) </a:t>
            </a:r>
            <a:r>
              <a:rPr lang="en-US" sz="1600" dirty="0" err="1" smtClean="0">
                <a:latin typeface="Chalkboard"/>
                <a:sym typeface="Symbol"/>
              </a:rPr>
              <a:t>s.t.</a:t>
            </a:r>
            <a:endParaRPr lang="en-US" sz="1600" baseline="-25000" dirty="0">
              <a:latin typeface="Chalkboar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78760" y="3573016"/>
                <a:ext cx="760966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sym typeface="Symbol"/>
                  </a:rPr>
                  <a:t>Then there exists 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99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⊆</m:t>
                    </m:r>
                  </m:oMath>
                </a14:m>
                <a:r>
                  <a:rPr lang="en-US" sz="1600" baseline="-25000" dirty="0" smtClean="0">
                    <a:solidFill>
                      <a:srgbClr val="009900"/>
                    </a:solidFill>
                    <a:latin typeface="Chalkboard"/>
                  </a:rPr>
                  <a:t> 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{0,1}</a:t>
                </a:r>
                <a:r>
                  <a:rPr lang="en-US" sz="1600" baseline="30000" dirty="0" smtClean="0">
                    <a:solidFill>
                      <a:srgbClr val="009900"/>
                    </a:solidFill>
                    <a:latin typeface="Chalkboard"/>
                  </a:rPr>
                  <a:t>n 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of size 2</a:t>
                </a:r>
                <a:r>
                  <a:rPr lang="en-US" sz="1600" baseline="30000" dirty="0" smtClean="0">
                    <a:solidFill>
                      <a:srgbClr val="009900"/>
                    </a:solidFill>
                    <a:latin typeface="Chalkboard"/>
                  </a:rPr>
                  <a:t>n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/2p(n)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</a:rPr>
                  <a:t>s.t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 for every x in S and every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</a:rPr>
                  <a:t>i</a:t>
                </a:r>
                <a:endParaRPr lang="en-US" sz="1600" baseline="30000" dirty="0">
                  <a:solidFill>
                    <a:srgbClr val="009900"/>
                  </a:solidFill>
                  <a:latin typeface="Chalkboard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60" y="3573016"/>
                <a:ext cx="7609664" cy="338554"/>
              </a:xfrm>
              <a:prstGeom prst="rect">
                <a:avLst/>
              </a:prstGeom>
              <a:blipFill>
                <a:blip r:embed="rId4"/>
                <a:stretch>
                  <a:fillRect l="-481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588224" y="1484784"/>
            <a:ext cx="20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halkboard"/>
                <a:sym typeface="Symbol"/>
              </a:rPr>
              <a:t>f</a:t>
            </a:r>
            <a:r>
              <a:rPr lang="en-US" sz="1600" smtClean="0">
                <a:latin typeface="Chalkboard"/>
                <a:sym typeface="Symbol"/>
              </a:rPr>
              <a:t>or infinitely many n’s</a:t>
            </a:r>
            <a:endParaRPr lang="en-US" sz="1600" baseline="-25000" dirty="0">
              <a:latin typeface="Chalkboar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98695" y="6145851"/>
            <a:ext cx="20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halkboard"/>
                <a:sym typeface="Symbol"/>
              </a:rPr>
              <a:t>f</a:t>
            </a:r>
            <a:r>
              <a:rPr lang="en-US" sz="1600" smtClean="0">
                <a:latin typeface="Chalkboard"/>
                <a:sym typeface="Symbol"/>
              </a:rPr>
              <a:t>or infinitely many n’s</a:t>
            </a:r>
            <a:endParaRPr lang="en-US" sz="1600" baseline="-25000" dirty="0">
              <a:latin typeface="Chalkboard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4199" y="6145418"/>
            <a:ext cx="2081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Then we have A’ </a:t>
            </a:r>
            <a:r>
              <a:rPr lang="en-US" sz="1600" dirty="0" err="1" smtClean="0">
                <a:latin typeface="Chalkboard"/>
                <a:sym typeface="Symbol"/>
              </a:rPr>
              <a:t>s.t.</a:t>
            </a:r>
            <a:endParaRPr lang="en-US" sz="1600" baseline="-25000" dirty="0">
              <a:latin typeface="Chalkboard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423880" y="6155142"/>
            <a:ext cx="2736304" cy="617295"/>
            <a:chOff x="4644008" y="4293096"/>
            <a:chExt cx="2736304" cy="617295"/>
          </a:xfrm>
        </p:grpSpPr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4644008" y="4293096"/>
              <a:ext cx="27363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ea typeface="Chalkboard" charset="0"/>
                  <a:cs typeface="Chalkboard" charset="0"/>
                  <a:sym typeface="Symbol"/>
                </a:rPr>
                <a:t>Pr</a:t>
              </a:r>
              <a:r>
                <a:rPr lang="en-US" sz="16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[A’(f(x)) = x] </a:t>
              </a:r>
              <a:r>
                <a:rPr lang="en-US" sz="1600" dirty="0">
                  <a:latin typeface="Chalkboard"/>
                  <a:ea typeface="Cambria Math" charset="0"/>
                  <a:cs typeface="Cambria Math" charset="0"/>
                  <a:sym typeface="Symbol"/>
                </a:rPr>
                <a:t>≥</a:t>
              </a:r>
              <a:r>
                <a:rPr lang="en-US" sz="16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 1/4p(n)</a:t>
              </a:r>
              <a:endParaRPr lang="en-US" sz="1600" baseline="-25000" dirty="0" smtClean="0">
                <a:latin typeface="Chalkboard"/>
                <a:ea typeface="Chalkboard" charset="0"/>
                <a:cs typeface="Chalkboard" charset="0"/>
              </a:endParaRPr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4652392" y="4602614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267744" y="2473276"/>
            <a:ext cx="3456384" cy="595684"/>
            <a:chOff x="4508376" y="4293096"/>
            <a:chExt cx="3707757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[A(f(x),r) = </a:t>
                  </a: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¾  + 1/p(n)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5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82" t="-5455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x</a:t>
              </a:r>
              <a:r>
                <a:rPr lang="en-US" sz="1400" dirty="0" err="1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,r</a:t>
              </a:r>
              <a:r>
                <a:rPr lang="en-US" sz="14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  {0, 1}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827584" y="2474208"/>
            <a:ext cx="1457765" cy="337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Let n be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sym typeface="Symbol"/>
              </a:rPr>
              <a:t>s.t.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267743" y="3864840"/>
            <a:ext cx="5760641" cy="595684"/>
            <a:chOff x="4508375" y="4293096"/>
            <a:chExt cx="5509519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Pr[A(f(x),r) 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⋀</m:t>
                      </m:r>
                    </m:oMath>
                  </a14:m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A(f(x),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re</a:t>
                  </a:r>
                  <a:r>
                    <a:rPr lang="en-US" sz="1600" baseline="300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x,r</a:t>
                  </a:r>
                  <a:r>
                    <a:rPr lang="en-US" sz="16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e</a:t>
                  </a:r>
                  <a:r>
                    <a:rPr lang="en-US" sz="1600" baseline="300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½ + 1/p(n)</a:t>
                  </a:r>
                  <a:endParaRPr lang="en-US" sz="1600" baseline="-25000" dirty="0" smtClean="0">
                    <a:solidFill>
                      <a:srgbClr val="009900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62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29" t="-8929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r  {0, 1}</a:t>
              </a:r>
              <a:r>
                <a:rPr lang="en-US" sz="1400" baseline="300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4427984" y="2996952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427984" y="4437112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827584" y="5178678"/>
            <a:ext cx="2787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Then we can construct A’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sym typeface="Symbol"/>
              </a:rPr>
              <a:t>s.t.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707904" y="5157192"/>
            <a:ext cx="2736304" cy="617295"/>
            <a:chOff x="4644008" y="4293096"/>
            <a:chExt cx="2736304" cy="617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644008" y="4293096"/>
                  <a:ext cx="273630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[A’(f(x)) = x]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1/4p(n)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71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4008" y="4293096"/>
                  <a:ext cx="2736304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14" t="-5357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4652392" y="4602614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4765740" y="3000735"/>
            <a:ext cx="2476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Why ¾ will be clear here.</a:t>
            </a:r>
            <a:endParaRPr lang="en-US" sz="1600" baseline="-25000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4411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/>
      <p:bldP spid="69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Today’s Goal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340768"/>
            <a:ext cx="6615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One-way Functions (OWF) &amp; One-way Permutations (OWP)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3405" y="1949021"/>
            <a:ext cx="2094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Definition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592" y="270892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Candidate OWF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2339588"/>
            <a:ext cx="2094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Do they exist?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3851756"/>
            <a:ext cx="4159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Hard-core Predicates of OWF/OWP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4253277"/>
            <a:ext cx="2094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Definition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5779" y="4643844"/>
            <a:ext cx="3738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Non-triviality of finding it.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9592" y="508518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Hard-core predicates from OWF/OWP (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Goldreich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-Levin Theorem) – partial proof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44" y="587727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Roadmap of constructing PRG for poly expansion factor from OWF + Hard-core predicate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592" y="313167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Recall def. of PRG, PRF. Which out of the three looks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simpliest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18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4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83568" y="1268760"/>
            <a:ext cx="7920880" cy="33123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08520" y="-27384"/>
            <a:ext cx="943304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rPr>
              <a:t>GL Theorem: The Moderately Simple Case (***)</a:t>
            </a:r>
            <a:endParaRPr lang="en-US" sz="3200" kern="0" dirty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622429"/>
            <a:ext cx="539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- g(x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r) = (f(x), 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), 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x = x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 and r = r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. 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(x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r) = r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endParaRPr lang="en-US" dirty="0">
              <a:latin typeface="Chalkboar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78760" y="3693620"/>
                <a:ext cx="760966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sym typeface="Symbol"/>
                  </a:rPr>
                  <a:t>Then there exists 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99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⊆</m:t>
                    </m:r>
                  </m:oMath>
                </a14:m>
                <a:r>
                  <a:rPr lang="en-US" sz="1600" baseline="-25000" dirty="0" smtClean="0">
                    <a:solidFill>
                      <a:srgbClr val="009900"/>
                    </a:solidFill>
                    <a:latin typeface="Chalkboard"/>
                  </a:rPr>
                  <a:t> 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{0,1}</a:t>
                </a:r>
                <a:r>
                  <a:rPr lang="en-US" sz="1600" baseline="30000" dirty="0" smtClean="0">
                    <a:solidFill>
                      <a:srgbClr val="009900"/>
                    </a:solidFill>
                    <a:latin typeface="Chalkboard"/>
                  </a:rPr>
                  <a:t>n 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of size 2</a:t>
                </a:r>
                <a:r>
                  <a:rPr lang="en-US" sz="1600" baseline="30000" dirty="0" smtClean="0">
                    <a:solidFill>
                      <a:srgbClr val="009900"/>
                    </a:solidFill>
                    <a:latin typeface="Chalkboard"/>
                  </a:rPr>
                  <a:t>n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/2p(n)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</a:rPr>
                  <a:t>s.t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 for every x in S and every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</a:rPr>
                  <a:t>i</a:t>
                </a:r>
                <a:endParaRPr lang="en-US" sz="1600" baseline="30000" dirty="0">
                  <a:solidFill>
                    <a:srgbClr val="009900"/>
                  </a:solidFill>
                  <a:latin typeface="Chalkboard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60" y="3693620"/>
                <a:ext cx="7609664" cy="338554"/>
              </a:xfrm>
              <a:prstGeom prst="rect">
                <a:avLst/>
              </a:prstGeom>
              <a:blipFill>
                <a:blip r:embed="rId3"/>
                <a:stretch>
                  <a:fillRect l="-481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2411760" y="1465164"/>
            <a:ext cx="3456384" cy="595684"/>
            <a:chOff x="4508376" y="4293096"/>
            <a:chExt cx="3707757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[A(f(x),r) = </a:t>
                  </a: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¾ + 1/p(n)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5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058" t="-5357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x</a:t>
              </a:r>
              <a:r>
                <a:rPr lang="en-US" sz="1400" dirty="0" err="1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,r</a:t>
              </a:r>
              <a:r>
                <a:rPr lang="en-US" sz="14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  {0, 1}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971600" y="1466096"/>
            <a:ext cx="1457765" cy="337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Let n be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sym typeface="Symbol"/>
              </a:rPr>
              <a:t>s.t.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267743" y="3985444"/>
            <a:ext cx="5760641" cy="595684"/>
            <a:chOff x="4508375" y="4293096"/>
            <a:chExt cx="5509519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Pr[A(f(x),r) 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⋀</m:t>
                      </m:r>
                    </m:oMath>
                  </a14:m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A(f(x),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re</a:t>
                  </a:r>
                  <a:r>
                    <a:rPr lang="en-US" sz="1600" baseline="300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x,r</a:t>
                  </a:r>
                  <a:r>
                    <a:rPr lang="en-US" sz="16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e</a:t>
                  </a:r>
                  <a:r>
                    <a:rPr lang="en-US" sz="1600" baseline="300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½ + 1/p(n)</a:t>
                  </a:r>
                  <a:endParaRPr lang="en-US" sz="1600" baseline="-25000" dirty="0" smtClean="0">
                    <a:solidFill>
                      <a:srgbClr val="009900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62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9" t="-9091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r  {0, 1}</a:t>
              </a:r>
              <a:r>
                <a:rPr lang="en-US" sz="1400" baseline="300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4427984" y="184482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427984" y="3140968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685456" y="3269036"/>
            <a:ext cx="15263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Why ¾ clear ?</a:t>
            </a:r>
            <a:endParaRPr lang="en-US" sz="1600" baseline="-25000" dirty="0">
              <a:latin typeface="Chalkboar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78760" y="2397476"/>
                <a:ext cx="760966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tx1"/>
                    </a:solidFill>
                    <a:latin typeface="Chalkboard"/>
                    <a:sym typeface="Symbol"/>
                  </a:rPr>
                  <a:t>Then there exists 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⊆</m:t>
                    </m:r>
                  </m:oMath>
                </a14:m>
                <a:r>
                  <a:rPr lang="en-US" sz="1600" baseline="-25000" dirty="0" smtClean="0">
                    <a:solidFill>
                      <a:schemeClr val="tx1"/>
                    </a:solidFill>
                    <a:latin typeface="Chalkboard"/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/>
                  </a:rPr>
                  <a:t>{0,1}</a:t>
                </a:r>
                <a:r>
                  <a:rPr lang="en-US" sz="1600" baseline="30000" dirty="0" smtClean="0">
                    <a:solidFill>
                      <a:schemeClr val="tx1"/>
                    </a:solidFill>
                    <a:latin typeface="Chalkboard"/>
                  </a:rPr>
                  <a:t>n 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/>
                  </a:rPr>
                  <a:t>of size 2</a:t>
                </a:r>
                <a:r>
                  <a:rPr lang="en-US" sz="1600" baseline="30000" dirty="0" smtClean="0">
                    <a:solidFill>
                      <a:schemeClr val="tx1"/>
                    </a:solidFill>
                    <a:latin typeface="Chalkboard"/>
                  </a:rPr>
                  <a:t>n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/>
                  </a:rPr>
                  <a:t>/2p(n) 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halkboard"/>
                  </a:rPr>
                  <a:t>s.t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/>
                  </a:rPr>
                  <a:t> for every x in S</a:t>
                </a:r>
                <a:endParaRPr lang="en-US" sz="1600" baseline="30000" dirty="0">
                  <a:solidFill>
                    <a:schemeClr val="tx1"/>
                  </a:solidFill>
                  <a:latin typeface="Chalkboard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60" y="2397476"/>
                <a:ext cx="7609664" cy="338554"/>
              </a:xfrm>
              <a:prstGeom prst="rect">
                <a:avLst/>
              </a:prstGeom>
              <a:blipFill>
                <a:blip r:embed="rId6"/>
                <a:stretch>
                  <a:fillRect l="-481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2267743" y="2689304"/>
            <a:ext cx="5760641" cy="543422"/>
            <a:chOff x="4508375" y="4293096"/>
            <a:chExt cx="5509519" cy="411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Pr[A(f(x),r) =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¾ 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+ 1/2p(n)</a:t>
                  </a:r>
                  <a:endParaRPr lang="en-US" sz="1600" baseline="-25000" dirty="0" smtClean="0">
                    <a:solidFill>
                      <a:schemeClr val="tx1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35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29" t="-5357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4508376" y="4471431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r  {0, 1}</a:t>
              </a:r>
              <a:r>
                <a:rPr lang="en-US" sz="1400" baseline="300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5537" y="4725144"/>
            <a:ext cx="3384376" cy="543422"/>
            <a:chOff x="4508376" y="4293096"/>
            <a:chExt cx="3236842" cy="411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6" y="4293096"/>
                  <a:ext cx="3236842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Pr[A(f(x),r)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≠</m:t>
                      </m:r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≤</m:t>
                      </m:r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¼ </a:t>
                  </a:r>
                  <a:r>
                    <a:rPr lang="en-US" sz="1600" dirty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-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1/2p(n)</a:t>
                  </a:r>
                  <a:endParaRPr lang="en-US" sz="1600" baseline="-25000" dirty="0" smtClean="0">
                    <a:solidFill>
                      <a:schemeClr val="tx1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38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6" y="4293096"/>
                  <a:ext cx="3236842" cy="25621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081" t="-5357" r="-180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4508376" y="4471431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r  {0, 1}</a:t>
              </a:r>
              <a:r>
                <a:rPr lang="en-US" sz="1400" baseline="300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4572000" y="3212976"/>
            <a:ext cx="36679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Union Bound &amp; Easy prob. calculation</a:t>
            </a:r>
            <a:endParaRPr lang="en-US" sz="1600" dirty="0">
              <a:solidFill>
                <a:srgbClr val="FF0000"/>
              </a:solidFill>
              <a:latin typeface="Chalkboard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004047" y="4725144"/>
            <a:ext cx="4032449" cy="543422"/>
            <a:chOff x="4508375" y="4293096"/>
            <a:chExt cx="3856664" cy="411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5" y="4293096"/>
                  <a:ext cx="3856664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Pr[A(f(x),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r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</a:t>
                  </a:r>
                  <a:r>
                    <a:rPr lang="en-US" sz="16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e</a:t>
                  </a:r>
                  <a:r>
                    <a:rPr lang="en-US" sz="1600" baseline="300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≠</m:t>
                      </m:r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hc(x,r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</a:t>
                  </a:r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e</a:t>
                  </a:r>
                  <a:r>
                    <a:rPr lang="en-US" sz="1600" baseline="300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≤</m:t>
                      </m:r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¼ -</a:t>
                  </a:r>
                  <a:r>
                    <a:rPr lang="en-US" sz="1600" dirty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1/2p(n)</a:t>
                  </a:r>
                  <a:endParaRPr lang="en-US" sz="1600" baseline="-25000" dirty="0" smtClean="0">
                    <a:solidFill>
                      <a:schemeClr val="tx1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4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5" y="4293096"/>
                  <a:ext cx="3856664" cy="25621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908" t="-8929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4508376" y="4471431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r  {0, 1}</a:t>
              </a:r>
              <a:r>
                <a:rPr lang="en-US" sz="1400" baseline="300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5536" y="5504211"/>
            <a:ext cx="4597261" cy="595684"/>
            <a:chOff x="4508375" y="4293096"/>
            <a:chExt cx="4396854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5" y="4293096"/>
                  <a:ext cx="4396854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Pr[A(f(x),r)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≠</m:t>
                      </m:r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∨</m:t>
                      </m:r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</a:t>
                  </a:r>
                  <a:r>
                    <a:rPr lang="en-US" sz="1600" dirty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A(f(x),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r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e</a:t>
                  </a:r>
                  <a:r>
                    <a:rPr lang="en-US" sz="1600" baseline="300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≠</m:t>
                      </m:r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</a:t>
                  </a:r>
                  <a:r>
                    <a:rPr lang="en-US" sz="16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e</a:t>
                  </a:r>
                  <a:r>
                    <a:rPr lang="en-US" sz="1600" baseline="300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</a:t>
                  </a:r>
                  <a:endParaRPr lang="en-US" sz="1600" baseline="-25000" dirty="0" smtClean="0">
                    <a:solidFill>
                      <a:schemeClr val="tx1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55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5" y="4293096"/>
                  <a:ext cx="4396854" cy="25621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796" t="-9091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r  {0, 1}</a:t>
              </a:r>
              <a:r>
                <a:rPr lang="en-US" sz="1400" baseline="300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669299" y="6217692"/>
            <a:ext cx="5855029" cy="595684"/>
            <a:chOff x="4508375" y="4293096"/>
            <a:chExt cx="5599793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5" y="4293096"/>
                  <a:ext cx="5599793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Pr[A(f(x),r) =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⋀</m:t>
                      </m:r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</a:t>
                  </a:r>
                  <a:r>
                    <a:rPr lang="en-US" sz="1600" dirty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A(f(x),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r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e</a:t>
                  </a:r>
                  <a:r>
                    <a:rPr lang="en-US" sz="1600" baseline="300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=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</a:t>
                  </a:r>
                  <a:r>
                    <a:rPr lang="en-US" sz="16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e</a:t>
                  </a:r>
                  <a:r>
                    <a:rPr lang="en-US" sz="1600" baseline="300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½ + 1/p(n)</a:t>
                  </a:r>
                  <a:endParaRPr lang="en-US" sz="1600" baseline="-25000" dirty="0" smtClean="0">
                    <a:solidFill>
                      <a:schemeClr val="tx1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5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5" y="4293096"/>
                  <a:ext cx="5599793" cy="25621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625" t="-9091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r  {0, 1}</a:t>
              </a:r>
              <a:r>
                <a:rPr lang="en-US" sz="1400" baseline="300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latin typeface="Chalkboard"/>
                <a:ea typeface="Chalkboard" charset="0"/>
                <a:cs typeface="Chalkboard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04048" y="5517232"/>
                <a:ext cx="39739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≤</m:t>
                    </m:r>
                  </m:oMath>
                </a14:m>
                <a:r>
                  <a:rPr lang="en-US" sz="1600" dirty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 (¼ - </a:t>
                </a:r>
                <a:r>
                  <a:rPr lang="en-US" sz="16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1/2p(n</a:t>
                </a:r>
                <a:r>
                  <a:rPr lang="en-US" sz="1600" dirty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)) + (¼ - </a:t>
                </a:r>
                <a:r>
                  <a:rPr lang="en-US" sz="16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1/2p(n</a:t>
                </a:r>
                <a:r>
                  <a:rPr lang="en-US" sz="1600" dirty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)) = ½ </a:t>
                </a:r>
                <a:r>
                  <a:rPr lang="en-US" sz="1600" dirty="0" smtClean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-1/p(n</a:t>
                </a:r>
                <a:r>
                  <a:rPr lang="en-US" sz="1600" dirty="0">
                    <a:latin typeface="Chalkboard"/>
                    <a:ea typeface="Chalkboard" charset="0"/>
                    <a:cs typeface="Chalkboard" charset="0"/>
                    <a:sym typeface="Symbol"/>
                  </a:rPr>
                  <a:t>)</a:t>
                </a:r>
                <a:endParaRPr lang="en-US" sz="1600" baseline="-25000" dirty="0">
                  <a:latin typeface="Chalkboard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517232"/>
                <a:ext cx="3973908" cy="338554"/>
              </a:xfrm>
              <a:prstGeom prst="rect">
                <a:avLst/>
              </a:prstGeom>
              <a:blipFill>
                <a:blip r:embed="rId12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3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1" grpId="0"/>
      <p:bldP spid="32" grpId="0"/>
      <p:bldP spid="47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83568" y="1268760"/>
            <a:ext cx="7920880" cy="33123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08520" y="-27384"/>
            <a:ext cx="943304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rPr>
              <a:t>GL Theorem: The Moderately Simple Case (***)</a:t>
            </a:r>
            <a:endParaRPr lang="en-US" sz="3200" kern="0" dirty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622429"/>
            <a:ext cx="539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- g(x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r) = (f(x), 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), 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x = x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 and r = r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. 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(x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r) = r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endParaRPr lang="en-US" dirty="0">
              <a:latin typeface="Chalkboar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78760" y="3693620"/>
                <a:ext cx="760966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sym typeface="Symbol"/>
                  </a:rPr>
                  <a:t>Then there exists 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99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⊆</m:t>
                    </m:r>
                  </m:oMath>
                </a14:m>
                <a:r>
                  <a:rPr lang="en-US" sz="1600" baseline="-25000" dirty="0" smtClean="0">
                    <a:solidFill>
                      <a:srgbClr val="009900"/>
                    </a:solidFill>
                    <a:latin typeface="Chalkboard"/>
                  </a:rPr>
                  <a:t> 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{0,1}</a:t>
                </a:r>
                <a:r>
                  <a:rPr lang="en-US" sz="1600" baseline="30000" dirty="0" smtClean="0">
                    <a:solidFill>
                      <a:srgbClr val="009900"/>
                    </a:solidFill>
                    <a:latin typeface="Chalkboard"/>
                  </a:rPr>
                  <a:t>n 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of size 2</a:t>
                </a:r>
                <a:r>
                  <a:rPr lang="en-US" sz="1600" baseline="30000" dirty="0" smtClean="0">
                    <a:solidFill>
                      <a:srgbClr val="009900"/>
                    </a:solidFill>
                    <a:latin typeface="Chalkboard"/>
                  </a:rPr>
                  <a:t>n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/2p(n)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</a:rPr>
                  <a:t>s.t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 for every x in S and every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</a:rPr>
                  <a:t>i</a:t>
                </a:r>
                <a:endParaRPr lang="en-US" sz="1600" baseline="30000" dirty="0">
                  <a:solidFill>
                    <a:srgbClr val="009900"/>
                  </a:solidFill>
                  <a:latin typeface="Chalkboard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60" y="3693620"/>
                <a:ext cx="7609664" cy="338554"/>
              </a:xfrm>
              <a:prstGeom prst="rect">
                <a:avLst/>
              </a:prstGeom>
              <a:blipFill>
                <a:blip r:embed="rId3"/>
                <a:stretch>
                  <a:fillRect l="-481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2411760" y="1465164"/>
            <a:ext cx="3456384" cy="595684"/>
            <a:chOff x="4508376" y="4293096"/>
            <a:chExt cx="3707757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[A(f(x),r) = </a:t>
                  </a: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¾ + 1/p(n)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5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058" t="-5357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x</a:t>
              </a:r>
              <a:r>
                <a:rPr lang="en-US" sz="1400" dirty="0" err="1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,r</a:t>
              </a:r>
              <a:r>
                <a:rPr lang="en-US" sz="14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  {0, 1}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971600" y="1466096"/>
            <a:ext cx="1457765" cy="337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Let n be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sym typeface="Symbol"/>
              </a:rPr>
              <a:t>s.t.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267743" y="3985444"/>
            <a:ext cx="5760641" cy="595684"/>
            <a:chOff x="4508375" y="4293096"/>
            <a:chExt cx="5509519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Pr[A(f(x),r) 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⋀</m:t>
                      </m:r>
                    </m:oMath>
                  </a14:m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A(f(x),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re</a:t>
                  </a:r>
                  <a:r>
                    <a:rPr lang="en-US" sz="1600" baseline="300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x,r</a:t>
                  </a:r>
                  <a:r>
                    <a:rPr lang="en-US" sz="16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e</a:t>
                  </a:r>
                  <a:r>
                    <a:rPr lang="en-US" sz="1600" baseline="300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½ + 1/p(n)</a:t>
                  </a:r>
                  <a:endParaRPr lang="en-US" sz="1600" baseline="-25000" dirty="0" smtClean="0">
                    <a:solidFill>
                      <a:srgbClr val="009900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62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9" t="-9091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r  {0, 1}</a:t>
              </a:r>
              <a:r>
                <a:rPr lang="en-US" sz="1400" baseline="300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4427984" y="184482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427984" y="3140968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78760" y="2397476"/>
                <a:ext cx="760966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tx1"/>
                    </a:solidFill>
                    <a:latin typeface="Chalkboard"/>
                    <a:sym typeface="Symbol"/>
                  </a:rPr>
                  <a:t>Then there exists 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⊆</m:t>
                    </m:r>
                  </m:oMath>
                </a14:m>
                <a:r>
                  <a:rPr lang="en-US" sz="1600" baseline="-25000" dirty="0" smtClean="0">
                    <a:solidFill>
                      <a:schemeClr val="tx1"/>
                    </a:solidFill>
                    <a:latin typeface="Chalkboard"/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/>
                  </a:rPr>
                  <a:t>{0,1}</a:t>
                </a:r>
                <a:r>
                  <a:rPr lang="en-US" sz="1600" baseline="30000" dirty="0" smtClean="0">
                    <a:solidFill>
                      <a:schemeClr val="tx1"/>
                    </a:solidFill>
                    <a:latin typeface="Chalkboard"/>
                  </a:rPr>
                  <a:t>n 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/>
                  </a:rPr>
                  <a:t>of size 2</a:t>
                </a:r>
                <a:r>
                  <a:rPr lang="en-US" sz="1600" baseline="30000" dirty="0" smtClean="0">
                    <a:solidFill>
                      <a:schemeClr val="tx1"/>
                    </a:solidFill>
                    <a:latin typeface="Chalkboard"/>
                  </a:rPr>
                  <a:t>n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/>
                  </a:rPr>
                  <a:t>/2p(n) 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halkboard"/>
                  </a:rPr>
                  <a:t>s.t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/>
                  </a:rPr>
                  <a:t> for every x in S</a:t>
                </a:r>
                <a:endParaRPr lang="en-US" sz="1600" baseline="30000" dirty="0">
                  <a:solidFill>
                    <a:schemeClr val="tx1"/>
                  </a:solidFill>
                  <a:latin typeface="Chalkboard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60" y="2397476"/>
                <a:ext cx="7609664" cy="338554"/>
              </a:xfrm>
              <a:prstGeom prst="rect">
                <a:avLst/>
              </a:prstGeom>
              <a:blipFill>
                <a:blip r:embed="rId6"/>
                <a:stretch>
                  <a:fillRect l="-481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2267743" y="2689304"/>
            <a:ext cx="5760641" cy="543422"/>
            <a:chOff x="4508375" y="4293096"/>
            <a:chExt cx="5509519" cy="411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Pr[A(f(x),r) = 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¾ 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+ 1/2p(n)</a:t>
                  </a:r>
                  <a:endParaRPr lang="en-US" sz="1600" baseline="-25000" dirty="0" smtClean="0">
                    <a:solidFill>
                      <a:schemeClr val="tx1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35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29" t="-5357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4508376" y="4471431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r  {0, 1}</a:t>
              </a:r>
              <a:r>
                <a:rPr lang="en-US" sz="1400" baseline="300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4572000" y="3212976"/>
            <a:ext cx="36679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Union Bound &amp; Easy prob. calculation</a:t>
            </a:r>
            <a:endParaRPr lang="en-US" sz="1600" dirty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44008" y="1988840"/>
            <a:ext cx="3534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rgbClr val="0000FF"/>
                </a:solidFill>
                <a:latin typeface="Chalkboard"/>
              </a:rPr>
              <a:t>(moderately) Easy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prob. calculation</a:t>
            </a:r>
            <a:endParaRPr lang="en-US" sz="1600" dirty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483768" y="5029147"/>
            <a:ext cx="3448353" cy="595684"/>
            <a:chOff x="4523194" y="4293096"/>
            <a:chExt cx="3699142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23194" y="4293096"/>
                  <a:ext cx="3699142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∑</m:t>
                      </m:r>
                    </m:oMath>
                  </a14:m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 Pr[A(f(x</a:t>
                  </a:r>
                  <a:r>
                    <a:rPr lang="en-US" sz="1600" baseline="-250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1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),r) = </a:t>
                  </a: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(x</a:t>
                  </a:r>
                  <a:r>
                    <a:rPr lang="en-US" sz="1600" baseline="-250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1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,r)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⋀</m:t>
                      </m:r>
                    </m:oMath>
                  </a14:m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X=x</a:t>
                  </a:r>
                  <a:r>
                    <a:rPr lang="en-US" sz="1600" baseline="-250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1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] 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41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23194" y="4293096"/>
                  <a:ext cx="3699142" cy="25621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883" t="-5357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4986664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r  {0, 1}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5536" y="5029147"/>
            <a:ext cx="2088231" cy="595684"/>
            <a:chOff x="4508376" y="4293096"/>
            <a:chExt cx="2240102" cy="450812"/>
          </a:xfrm>
        </p:grpSpPr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4508376" y="4293096"/>
              <a:ext cx="2240102" cy="256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Pr[A(f(x),r) = </a:t>
              </a:r>
              <a:r>
                <a:rPr lang="en-US" sz="1600" dirty="0" err="1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hc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(</a:t>
              </a:r>
              <a:r>
                <a:rPr lang="en-US" sz="1600" dirty="0" err="1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x,r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)] </a:t>
              </a:r>
              <a:endParaRPr lang="en-US" sz="1600" baseline="-25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x</a:t>
              </a:r>
              <a:r>
                <a:rPr lang="en-US" sz="1400" dirty="0" err="1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,r</a:t>
              </a:r>
              <a:r>
                <a:rPr lang="en-US" sz="14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  {0, 1}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68144" y="5029152"/>
            <a:ext cx="3448353" cy="576057"/>
            <a:chOff x="5652120" y="4653141"/>
            <a:chExt cx="3448353" cy="576057"/>
          </a:xfrm>
        </p:grpSpPr>
        <p:grpSp>
          <p:nvGrpSpPr>
            <p:cNvPr id="51" name="Group 50"/>
            <p:cNvGrpSpPr/>
            <p:nvPr/>
          </p:nvGrpSpPr>
          <p:grpSpPr>
            <a:xfrm>
              <a:off x="5652120" y="4653141"/>
              <a:ext cx="3448353" cy="576057"/>
              <a:chOff x="4523194" y="4293096"/>
              <a:chExt cx="3699142" cy="4359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3194" y="4293096"/>
                    <a:ext cx="3699142" cy="2562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600" dirty="0" smtClean="0">
                        <a:solidFill>
                          <a:srgbClr val="0000FF"/>
                        </a:solidFill>
                        <a:latin typeface="Chalkboard"/>
                        <a:ea typeface="Chalkboard" charset="0"/>
                        <a:cs typeface="Chalkboard" charset="0"/>
                        <a:sym typeface="Symbol"/>
                      </a:rPr>
                      <a:t>= 1/2</a:t>
                    </a:r>
                    <a:r>
                      <a:rPr lang="en-US" sz="1600" baseline="30000" dirty="0" smtClean="0">
                        <a:solidFill>
                          <a:srgbClr val="0000FF"/>
                        </a:solidFill>
                        <a:latin typeface="Chalkboard"/>
                        <a:ea typeface="Chalkboard" charset="0"/>
                        <a:cs typeface="Chalkboard" charset="0"/>
                        <a:sym typeface="Symbol"/>
                      </a:rPr>
                      <a:t>n </a:t>
                    </a:r>
                    <a14:m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Symbol"/>
                          </a:rPr>
                          <m:t>∑</m:t>
                        </m:r>
                      </m:oMath>
                    </a14:m>
                    <a:r>
                      <a:rPr lang="en-US" sz="1600" dirty="0" smtClean="0">
                        <a:solidFill>
                          <a:srgbClr val="0000FF"/>
                        </a:solidFill>
                        <a:latin typeface="Chalkboard"/>
                        <a:ea typeface="Chalkboard" charset="0"/>
                        <a:cs typeface="Chalkboard" charset="0"/>
                        <a:sym typeface="Symbol"/>
                      </a:rPr>
                      <a:t>  Pr[A(f(x),r) = </a:t>
                    </a:r>
                    <a:r>
                      <a:rPr lang="en-US" sz="1600" dirty="0" err="1" smtClean="0">
                        <a:solidFill>
                          <a:srgbClr val="0000FF"/>
                        </a:solidFill>
                        <a:latin typeface="Chalkboard"/>
                        <a:ea typeface="Chalkboard" charset="0"/>
                        <a:cs typeface="Chalkboard" charset="0"/>
                        <a:sym typeface="Symbol"/>
                      </a:rPr>
                      <a:t>hc</a:t>
                    </a:r>
                    <a:r>
                      <a:rPr lang="en-US" sz="1600" dirty="0" smtClean="0">
                        <a:solidFill>
                          <a:srgbClr val="0000FF"/>
                        </a:solidFill>
                        <a:latin typeface="Chalkboard"/>
                        <a:ea typeface="Chalkboard" charset="0"/>
                        <a:cs typeface="Chalkboard" charset="0"/>
                        <a:sym typeface="Symbol"/>
                      </a:rPr>
                      <a:t>(</a:t>
                    </a:r>
                    <a:r>
                      <a:rPr lang="en-US" sz="1600" dirty="0" err="1" smtClean="0">
                        <a:solidFill>
                          <a:srgbClr val="0000FF"/>
                        </a:solidFill>
                        <a:latin typeface="Chalkboard"/>
                        <a:ea typeface="Chalkboard" charset="0"/>
                        <a:cs typeface="Chalkboard" charset="0"/>
                        <a:sym typeface="Symbol"/>
                      </a:rPr>
                      <a:t>x,r</a:t>
                    </a:r>
                    <a:r>
                      <a:rPr lang="en-US" sz="1600" dirty="0" smtClean="0">
                        <a:solidFill>
                          <a:srgbClr val="0000FF"/>
                        </a:solidFill>
                        <a:latin typeface="Chalkboard"/>
                        <a:ea typeface="Chalkboard" charset="0"/>
                        <a:cs typeface="Chalkboard" charset="0"/>
                        <a:sym typeface="Symbol"/>
                      </a:rPr>
                      <a:t>)] </a:t>
                    </a:r>
                    <a:endParaRPr lang="en-US" sz="1600" baseline="-250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</a:endParaRPr>
                  </a:p>
                </p:txBody>
              </p:sp>
            </mc:Choice>
            <mc:Fallback xmlns="">
              <p:sp>
                <p:nvSpPr>
                  <p:cNvPr id="66" name="Text 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523194" y="4293096"/>
                    <a:ext cx="3699142" cy="25621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062" t="-5357" b="-21429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5450133" y="4496129"/>
                <a:ext cx="1467654" cy="23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r  {0, 1}</a:t>
                </a:r>
                <a:r>
                  <a:rPr lang="en-US" sz="1400" baseline="30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n</a:t>
                </a:r>
                <a:endParaRPr lang="en-US" sz="1400" baseline="30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</a:endParaRPr>
              </a:p>
            </p:txBody>
          </p:sp>
        </p:grp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6228184" y="4869160"/>
              <a:ext cx="279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x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9552" y="5749227"/>
            <a:ext cx="6048671" cy="570542"/>
            <a:chOff x="1835696" y="5398483"/>
            <a:chExt cx="6048671" cy="570542"/>
          </a:xfrm>
        </p:grpSpPr>
        <p:grpSp>
          <p:nvGrpSpPr>
            <p:cNvPr id="69" name="Group 68"/>
            <p:cNvGrpSpPr/>
            <p:nvPr/>
          </p:nvGrpSpPr>
          <p:grpSpPr>
            <a:xfrm>
              <a:off x="1835696" y="5398483"/>
              <a:ext cx="6048671" cy="550806"/>
              <a:chOff x="5652120" y="4653144"/>
              <a:chExt cx="6048671" cy="550806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5652120" y="4653144"/>
                <a:ext cx="6048671" cy="550806"/>
                <a:chOff x="4523194" y="4293097"/>
                <a:chExt cx="6488573" cy="41684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23194" y="4293097"/>
                      <a:ext cx="6488573" cy="25621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285750" indent="-28575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halkboard"/>
                          <a:ea typeface="Chalkboard" charset="0"/>
                          <a:cs typeface="Chalkboard" charset="0"/>
                          <a:sym typeface="Symbol"/>
                        </a:rPr>
                        <a:t>= 1/2</a:t>
                      </a:r>
                      <a:r>
                        <a:rPr lang="en-US" sz="1600" baseline="30000" dirty="0" smtClean="0">
                          <a:solidFill>
                            <a:srgbClr val="0000FF"/>
                          </a:solidFill>
                          <a:latin typeface="Chalkboard"/>
                          <a:ea typeface="Chalkboard" charset="0"/>
                          <a:cs typeface="Chalkboard" charset="0"/>
                          <a:sym typeface="Symbol"/>
                        </a:rPr>
                        <a:t>n </a:t>
                      </a:r>
                      <a14:m>
                        <m:oMath xmlns:m="http://schemas.openxmlformats.org/officeDocument/2006/math">
                          <m:r>
                            <a:rPr lang="en-US" sz="1600" i="1" smtClean="0">
                              <a:solidFill>
                                <a:srgbClr val="0000FF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  <a:sym typeface="Symbol"/>
                            </a:rPr>
                            <m:t>∑</m:t>
                          </m:r>
                        </m:oMath>
                      </a14:m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halkboard"/>
                          <a:ea typeface="Chalkboard" charset="0"/>
                          <a:cs typeface="Chalkboard" charset="0"/>
                          <a:sym typeface="Symbol"/>
                        </a:rPr>
                        <a:t>   Pr[A(f(x),r) = 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latin typeface="Chalkboard"/>
                          <a:ea typeface="Chalkboard" charset="0"/>
                          <a:cs typeface="Chalkboard" charset="0"/>
                          <a:sym typeface="Symbol"/>
                        </a:rPr>
                        <a:t>hc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halkboard"/>
                          <a:ea typeface="Chalkboard" charset="0"/>
                          <a:cs typeface="Chalkboard" charset="0"/>
                          <a:sym typeface="Symbol"/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  <a:latin typeface="Chalkboard"/>
                          <a:ea typeface="Chalkboard" charset="0"/>
                          <a:cs typeface="Chalkboard" charset="0"/>
                          <a:sym typeface="Symbol"/>
                        </a:rPr>
                        <a:t>x,r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halkboard"/>
                          <a:ea typeface="Chalkboard" charset="0"/>
                          <a:cs typeface="Chalkboard" charset="0"/>
                          <a:sym typeface="Symbol"/>
                        </a:rPr>
                        <a:t>)] + 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latin typeface="Chalkboard"/>
                          <a:ea typeface="Chalkboard" charset="0"/>
                          <a:cs typeface="Chalkboard" charset="0"/>
                          <a:sym typeface="Symbol"/>
                        </a:rPr>
                        <a:t>1/2</a:t>
                      </a:r>
                      <a:r>
                        <a:rPr lang="en-US" sz="1600" baseline="30000" dirty="0">
                          <a:solidFill>
                            <a:srgbClr val="0000FF"/>
                          </a:solidFill>
                          <a:latin typeface="Chalkboard"/>
                          <a:ea typeface="Chalkboard" charset="0"/>
                          <a:cs typeface="Chalkboard" charset="0"/>
                          <a:sym typeface="Symbol"/>
                        </a:rPr>
                        <a:t>n </a:t>
                      </a:r>
                      <a14:m>
                        <m:oMath xmlns:m="http://schemas.openxmlformats.org/officeDocument/2006/math">
                          <m:r>
                            <a:rPr lang="en-US" sz="1600" i="1">
                              <a:solidFill>
                                <a:srgbClr val="0000FF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  <a:sym typeface="Symbol"/>
                            </a:rPr>
                            <m:t>∑</m:t>
                          </m:r>
                        </m:oMath>
                      </a14:m>
                      <a:r>
                        <a:rPr lang="en-US" sz="1600" dirty="0">
                          <a:solidFill>
                            <a:srgbClr val="0000FF"/>
                          </a:solidFill>
                          <a:latin typeface="Chalkboard"/>
                          <a:ea typeface="Chalkboard" charset="0"/>
                          <a:cs typeface="Chalkboard" charset="0"/>
                          <a:sym typeface="Symbol"/>
                        </a:rPr>
                        <a:t>   Pr[A(f(x),r) = </a:t>
                      </a:r>
                      <a:r>
                        <a:rPr lang="en-US" sz="1600" dirty="0" err="1">
                          <a:solidFill>
                            <a:srgbClr val="0000FF"/>
                          </a:solidFill>
                          <a:latin typeface="Chalkboard"/>
                          <a:ea typeface="Chalkboard" charset="0"/>
                          <a:cs typeface="Chalkboard" charset="0"/>
                          <a:sym typeface="Symbol"/>
                        </a:rPr>
                        <a:t>hc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latin typeface="Chalkboard"/>
                          <a:ea typeface="Chalkboard" charset="0"/>
                          <a:cs typeface="Chalkboard" charset="0"/>
                          <a:sym typeface="Symbol"/>
                        </a:rPr>
                        <a:t>(</a:t>
                      </a:r>
                      <a:r>
                        <a:rPr lang="en-US" sz="1600" dirty="0" err="1">
                          <a:solidFill>
                            <a:srgbClr val="0000FF"/>
                          </a:solidFill>
                          <a:latin typeface="Chalkboard"/>
                          <a:ea typeface="Chalkboard" charset="0"/>
                          <a:cs typeface="Chalkboard" charset="0"/>
                          <a:sym typeface="Symbol"/>
                        </a:rPr>
                        <a:t>x,r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latin typeface="Chalkboard"/>
                          <a:ea typeface="Chalkboard" charset="0"/>
                          <a:cs typeface="Chalkboard" charset="0"/>
                          <a:sym typeface="Symbol"/>
                        </a:rPr>
                        <a:t>)]</a:t>
                      </a:r>
                      <a:endParaRPr lang="en-US" sz="1600" baseline="-25000" dirty="0" smtClean="0">
                        <a:solidFill>
                          <a:srgbClr val="0000FF"/>
                        </a:solidFill>
                        <a:latin typeface="Chalkboard"/>
                        <a:ea typeface="Chalkboard" charset="0"/>
                        <a:cs typeface="Chalkboard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2" name="Text 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523194" y="4293097"/>
                      <a:ext cx="6488573" cy="256216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605" t="-5357" b="-21429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27378" y="4477020"/>
                  <a:ext cx="1467654" cy="232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4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r  {0, 1}</a:t>
                  </a:r>
                  <a:r>
                    <a:rPr lang="en-US" sz="1400" baseline="300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n</a:t>
                  </a:r>
                  <a:endParaRPr lang="en-US" sz="1400" baseline="30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64560" y="4896164"/>
                    <a:ext cx="639688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400" dirty="0" smtClean="0">
                        <a:solidFill>
                          <a:srgbClr val="0000FF"/>
                        </a:solidFill>
                        <a:latin typeface="Chalkboard"/>
                        <a:ea typeface="Chalkboard" charset="0"/>
                        <a:cs typeface="Chalkboard" charset="0"/>
                        <a:sym typeface="Symbol"/>
                      </a:rPr>
                      <a:t>x</a:t>
                    </a:r>
                    <a14:m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Symbol"/>
                          </a:rPr>
                          <m:t>∈</m:t>
                        </m:r>
                      </m:oMath>
                    </a14:m>
                    <a:r>
                      <a:rPr lang="en-US" sz="1400" dirty="0" smtClean="0">
                        <a:solidFill>
                          <a:srgbClr val="0000FF"/>
                        </a:solidFill>
                        <a:latin typeface="Chalkboard"/>
                        <a:ea typeface="Chalkboard" charset="0"/>
                        <a:cs typeface="Chalkboard" charset="0"/>
                      </a:rPr>
                      <a:t>S</a:t>
                    </a:r>
                  </a:p>
                </p:txBody>
              </p:sp>
            </mc:Choice>
            <mc:Fallback xmlns="">
              <p:sp>
                <p:nvSpPr>
                  <p:cNvPr id="71" name="Text 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164560" y="4896164"/>
                    <a:ext cx="639688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2857" t="-4000" b="-2000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652120" y="5641502"/>
              <a:ext cx="1368152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r  {0, 1}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228456" y="5661248"/>
                  <a:ext cx="63968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4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</a:t>
                  </a:r>
                  <a14:m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∉</m:t>
                      </m:r>
                    </m:oMath>
                  </a14:m>
                  <a:r>
                    <a:rPr lang="en-US" sz="14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</a:rPr>
                    <a:t>S</a:t>
                  </a:r>
                </a:p>
              </p:txBody>
            </p:sp>
          </mc:Choice>
          <mc:Fallback xmlns="">
            <p:sp>
              <p:nvSpPr>
                <p:cNvPr id="75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28456" y="5661248"/>
                  <a:ext cx="63968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857" t="-3922" b="-1960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/>
          <p:cNvGrpSpPr/>
          <p:nvPr/>
        </p:nvGrpSpPr>
        <p:grpSpPr>
          <a:xfrm>
            <a:off x="6372200" y="5732238"/>
            <a:ext cx="3096344" cy="570549"/>
            <a:chOff x="1835697" y="5398476"/>
            <a:chExt cx="3096344" cy="570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835697" y="5398476"/>
                  <a:ext cx="309634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≤</m:t>
                      </m:r>
                    </m:oMath>
                  </a14:m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|S|/2</a:t>
                  </a:r>
                  <a:r>
                    <a:rPr lang="en-US" sz="1600" baseline="300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n 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+ </a:t>
                  </a:r>
                  <a:r>
                    <a:rPr lang="en-US" sz="1600" dirty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1/2</a:t>
                  </a:r>
                  <a:r>
                    <a:rPr lang="en-US" sz="1600" baseline="30000" dirty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n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∑</m:t>
                      </m:r>
                    </m:oMath>
                  </a14:m>
                  <a:r>
                    <a:rPr lang="en-US" sz="1600" dirty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(¾ </a:t>
                  </a:r>
                  <a:r>
                    <a:rPr lang="en-US" sz="1600" dirty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+ 1/2p(n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82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5697" y="5398476"/>
                  <a:ext cx="3096344" cy="33855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5357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131840" y="5661248"/>
                  <a:ext cx="63968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4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</a:t>
                  </a:r>
                  <a14:m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∉</m:t>
                      </m:r>
                    </m:oMath>
                  </a14:m>
                  <a:r>
                    <a:rPr lang="en-US" sz="14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</a:rPr>
                    <a:t>S</a:t>
                  </a:r>
                </a:p>
              </p:txBody>
            </p:sp>
          </mc:Choice>
          <mc:Fallback xmlns="">
            <p:sp>
              <p:nvSpPr>
                <p:cNvPr id="7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31840" y="5661248"/>
                  <a:ext cx="63968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857" t="-1961" b="-1960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7"/>
              <p:cNvSpPr txBox="1">
                <a:spLocks noChangeArrowheads="1"/>
              </p:cNvSpPr>
              <p:nvPr/>
            </p:nvSpPr>
            <p:spPr bwMode="auto">
              <a:xfrm>
                <a:off x="6372200" y="6330806"/>
                <a:ext cx="25922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00FF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≤</m:t>
                    </m:r>
                  </m:oMath>
                </a14:m>
                <a:r>
                  <a:rPr lang="en-US" sz="16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 |S|/2</a:t>
                </a:r>
                <a:r>
                  <a:rPr lang="en-US" sz="1600" baseline="30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n 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+ (¾ </a:t>
                </a:r>
                <a:r>
                  <a:rPr lang="en-US" sz="1600" dirty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+ 1/2p(n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))</a:t>
                </a:r>
                <a:endParaRPr lang="en-US" sz="1600" baseline="-25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8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6330806"/>
                <a:ext cx="2592288" cy="338554"/>
              </a:xfrm>
              <a:prstGeom prst="rect">
                <a:avLst/>
              </a:prstGeom>
              <a:blipFill>
                <a:blip r:embed="rId15"/>
                <a:stretch>
                  <a:fillRect t="-5455" b="-2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49809" y="4653136"/>
                <a:ext cx="13404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¾ + 1/p(n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  <a:sym typeface="Symbol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FF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≤</m:t>
                    </m:r>
                  </m:oMath>
                </a14:m>
                <a:endParaRPr lang="en-US" sz="1600" baseline="-25000" dirty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809" y="4653136"/>
                <a:ext cx="1340432" cy="338554"/>
              </a:xfrm>
              <a:prstGeom prst="rect">
                <a:avLst/>
              </a:prstGeom>
              <a:blipFill>
                <a:blip r:embed="rId16"/>
                <a:stretch>
                  <a:fillRect l="-272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1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8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83568" y="2080468"/>
            <a:ext cx="7920880" cy="38688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08520" y="-27384"/>
            <a:ext cx="943304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rPr>
              <a:t>GL Theorem: The Moderately Simple Case (***)</a:t>
            </a:r>
            <a:endParaRPr lang="en-US" sz="3200" kern="0" dirty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622429"/>
            <a:ext cx="539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- g(x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r) = (f(x), 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  <a:sym typeface="Symbol"/>
              </a:rPr>
              <a:t>), 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x = x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 and r = r</a:t>
            </a:r>
            <a:r>
              <a:rPr lang="en-US" baseline="-25000" dirty="0"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, …, </a:t>
            </a:r>
            <a:r>
              <a:rPr lang="en-US" dirty="0" err="1"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latin typeface="Chalkboard"/>
                <a:ea typeface="Chalkboard" charset="0"/>
                <a:cs typeface="Chalkboard" charset="0"/>
                <a:sym typeface="Symbol"/>
              </a:rPr>
              <a:t>. 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hc</a:t>
            </a:r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(x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, r) = r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 …  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  <a:sym typeface="Symbol"/>
              </a:rPr>
              <a:t> </a:t>
            </a:r>
            <a:endParaRPr lang="en-US" dirty="0">
              <a:latin typeface="Chalkboard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323177" y="1484784"/>
            <a:ext cx="3456384" cy="595684"/>
            <a:chOff x="4508376" y="4293096"/>
            <a:chExt cx="3707757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[A(f(x),r) = </a:t>
                  </a:r>
                  <a:r>
                    <a:rPr lang="en-US" sz="1600" dirty="0" err="1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¾  + 1/p(n)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4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82" t="-5455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>
                  <a:latin typeface="Chalkboard"/>
                  <a:ea typeface="Chalkboard" charset="0"/>
                  <a:cs typeface="Chalkboard" charset="0"/>
                  <a:sym typeface="Symbol"/>
                </a:rPr>
                <a:t>x</a:t>
              </a:r>
              <a:r>
                <a:rPr lang="en-US" sz="1400" dirty="0" err="1" smtClean="0">
                  <a:latin typeface="Chalkboard"/>
                  <a:ea typeface="Chalkboard" charset="0"/>
                  <a:cs typeface="Chalkboard" charset="0"/>
                  <a:sym typeface="Symbol"/>
                </a:rPr>
                <a:t>,r</a:t>
              </a:r>
              <a:r>
                <a:rPr lang="en-US" sz="14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  {0, 1}</a:t>
              </a:r>
              <a:r>
                <a:rPr lang="en-US" sz="1400" baseline="300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79512" y="1485716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Theorem: If we have A, p(n) </a:t>
            </a:r>
            <a:r>
              <a:rPr lang="en-US" sz="1600" dirty="0" err="1" smtClean="0">
                <a:latin typeface="Chalkboard"/>
                <a:sym typeface="Symbol"/>
              </a:rPr>
              <a:t>s.t.</a:t>
            </a:r>
            <a:endParaRPr lang="en-US" sz="1600" baseline="-25000" dirty="0">
              <a:latin typeface="Chalkboar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78760" y="3573016"/>
                <a:ext cx="760966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  <a:sym typeface="Symbol"/>
                  </a:rPr>
                  <a:t>Then there exists 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99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/>
                      </a:rPr>
                      <m:t>⊆</m:t>
                    </m:r>
                  </m:oMath>
                </a14:m>
                <a:r>
                  <a:rPr lang="en-US" sz="1600" baseline="-25000" dirty="0" smtClean="0">
                    <a:solidFill>
                      <a:srgbClr val="009900"/>
                    </a:solidFill>
                    <a:latin typeface="Chalkboard"/>
                  </a:rPr>
                  <a:t> 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{0,1}</a:t>
                </a:r>
                <a:r>
                  <a:rPr lang="en-US" sz="1600" baseline="30000" dirty="0" smtClean="0">
                    <a:solidFill>
                      <a:srgbClr val="009900"/>
                    </a:solidFill>
                    <a:latin typeface="Chalkboard"/>
                  </a:rPr>
                  <a:t>n 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of size 2</a:t>
                </a:r>
                <a:r>
                  <a:rPr lang="en-US" sz="1600" baseline="30000" dirty="0" smtClean="0">
                    <a:solidFill>
                      <a:srgbClr val="009900"/>
                    </a:solidFill>
                    <a:latin typeface="Chalkboard"/>
                  </a:rPr>
                  <a:t>n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/2p(n)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</a:rPr>
                  <a:t>s.t</a:t>
                </a:r>
                <a:r>
                  <a:rPr lang="en-US" sz="1600" dirty="0" smtClean="0">
                    <a:solidFill>
                      <a:srgbClr val="009900"/>
                    </a:solidFill>
                    <a:latin typeface="Chalkboard"/>
                  </a:rPr>
                  <a:t> for every x in S and every </a:t>
                </a:r>
                <a:r>
                  <a:rPr lang="en-US" sz="1600" dirty="0" err="1" smtClean="0">
                    <a:solidFill>
                      <a:srgbClr val="009900"/>
                    </a:solidFill>
                    <a:latin typeface="Chalkboard"/>
                  </a:rPr>
                  <a:t>i</a:t>
                </a:r>
                <a:endParaRPr lang="en-US" sz="1600" baseline="30000" dirty="0">
                  <a:solidFill>
                    <a:srgbClr val="009900"/>
                  </a:solidFill>
                  <a:latin typeface="Chalkboard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60" y="3573016"/>
                <a:ext cx="7609664" cy="338554"/>
              </a:xfrm>
              <a:prstGeom prst="rect">
                <a:avLst/>
              </a:prstGeom>
              <a:blipFill>
                <a:blip r:embed="rId4"/>
                <a:stretch>
                  <a:fillRect l="-481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588224" y="1484784"/>
            <a:ext cx="20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halkboard"/>
                <a:sym typeface="Symbol"/>
              </a:rPr>
              <a:t>f</a:t>
            </a:r>
            <a:r>
              <a:rPr lang="en-US" sz="1600" smtClean="0">
                <a:latin typeface="Chalkboard"/>
                <a:sym typeface="Symbol"/>
              </a:rPr>
              <a:t>or infinitely many n’s</a:t>
            </a:r>
            <a:endParaRPr lang="en-US" sz="1600" baseline="-25000" dirty="0">
              <a:latin typeface="Chalkboar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98695" y="6145851"/>
            <a:ext cx="20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halkboard"/>
                <a:sym typeface="Symbol"/>
              </a:rPr>
              <a:t>f</a:t>
            </a:r>
            <a:r>
              <a:rPr lang="en-US" sz="1600" smtClean="0">
                <a:latin typeface="Chalkboard"/>
                <a:sym typeface="Symbol"/>
              </a:rPr>
              <a:t>or infinitely many n’s</a:t>
            </a:r>
            <a:endParaRPr lang="en-US" sz="1600" baseline="-25000" dirty="0">
              <a:latin typeface="Chalkboard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4199" y="6145418"/>
            <a:ext cx="2081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Then we have A’ </a:t>
            </a:r>
            <a:r>
              <a:rPr lang="en-US" sz="1600" dirty="0" err="1" smtClean="0">
                <a:latin typeface="Chalkboard"/>
                <a:sym typeface="Symbol"/>
              </a:rPr>
              <a:t>s.t.</a:t>
            </a:r>
            <a:endParaRPr lang="en-US" sz="1600" baseline="-25000" dirty="0">
              <a:latin typeface="Chalkboard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423880" y="6155142"/>
            <a:ext cx="2736304" cy="617295"/>
            <a:chOff x="4644008" y="4293096"/>
            <a:chExt cx="2736304" cy="617295"/>
          </a:xfrm>
        </p:grpSpPr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4644008" y="4293096"/>
              <a:ext cx="27363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ea typeface="Chalkboard" charset="0"/>
                  <a:cs typeface="Chalkboard" charset="0"/>
                  <a:sym typeface="Symbol"/>
                </a:rPr>
                <a:t>Pr</a:t>
              </a:r>
              <a:r>
                <a:rPr lang="en-US" sz="16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[A’(f(x)) = x] </a:t>
              </a:r>
              <a:r>
                <a:rPr lang="en-US" sz="1600" dirty="0">
                  <a:latin typeface="Chalkboard"/>
                  <a:ea typeface="Cambria Math" charset="0"/>
                  <a:cs typeface="Cambria Math" charset="0"/>
                  <a:sym typeface="Symbol"/>
                </a:rPr>
                <a:t>≥</a:t>
              </a:r>
              <a:r>
                <a:rPr lang="en-US" sz="16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 1/4p(n)</a:t>
              </a:r>
              <a:endParaRPr lang="en-US" sz="1600" baseline="-25000" dirty="0" smtClean="0">
                <a:latin typeface="Chalkboard"/>
                <a:ea typeface="Chalkboard" charset="0"/>
                <a:cs typeface="Chalkboard" charset="0"/>
              </a:endParaRPr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4652392" y="4602614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267744" y="2473276"/>
            <a:ext cx="3456384" cy="595684"/>
            <a:chOff x="4508376" y="4293096"/>
            <a:chExt cx="3707757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[A(f(x),r) = </a:t>
                  </a: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¾  + 1/p(n)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5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6" y="4293096"/>
                  <a:ext cx="3707757" cy="25621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82" t="-5455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x</a:t>
              </a:r>
              <a:r>
                <a:rPr lang="en-US" sz="1400" dirty="0" err="1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,r</a:t>
              </a:r>
              <a:r>
                <a:rPr lang="en-US" sz="14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  {0, 1}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827584" y="2474208"/>
            <a:ext cx="1457765" cy="337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Let n be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sym typeface="Symbol"/>
              </a:rPr>
              <a:t>s.t.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267743" y="3864840"/>
            <a:ext cx="5760641" cy="595684"/>
            <a:chOff x="4508375" y="4293096"/>
            <a:chExt cx="5509519" cy="450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Pr[A(f(x),r) 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⋀</m:t>
                      </m:r>
                    </m:oMath>
                  </a14:m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A(f(x),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re</a:t>
                  </a:r>
                  <a:r>
                    <a:rPr lang="en-US" sz="1600" baseline="300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 </a:t>
                  </a:r>
                  <a:r>
                    <a:rPr lang="en-US" sz="1600" dirty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= 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hc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(</a:t>
                  </a:r>
                  <a:r>
                    <a:rPr lang="en-US" sz="1600" dirty="0" err="1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x,r</a:t>
                  </a:r>
                  <a:r>
                    <a:rPr lang="en-US" sz="16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e</a:t>
                  </a:r>
                  <a:r>
                    <a:rPr lang="en-US" sz="1600" baseline="30000" dirty="0" err="1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i</a:t>
                  </a:r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)]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rgbClr val="0099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9900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½ + 1/p(n)</a:t>
                  </a:r>
                  <a:endParaRPr lang="en-US" sz="1600" baseline="-25000" dirty="0" smtClean="0">
                    <a:solidFill>
                      <a:srgbClr val="009900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62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375" y="4293096"/>
                  <a:ext cx="5509519" cy="25621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29" t="-8929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508376" y="4510983"/>
              <a:ext cx="1467654" cy="23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r  {0, 1}</a:t>
              </a:r>
              <a:r>
                <a:rPr lang="en-US" sz="1400" baseline="30000" dirty="0" smtClean="0">
                  <a:solidFill>
                    <a:srgbClr val="009900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4427984" y="2996952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427984" y="4437112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827584" y="5178678"/>
            <a:ext cx="2787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Then we can construct A’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sym typeface="Symbol"/>
              </a:rPr>
              <a:t>s.t.</a:t>
            </a:r>
            <a:endParaRPr lang="en-US" sz="1600" baseline="-25000" dirty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707904" y="5157192"/>
            <a:ext cx="2736304" cy="617295"/>
            <a:chOff x="4644008" y="4293096"/>
            <a:chExt cx="2736304" cy="617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644008" y="4293096"/>
                  <a:ext cx="273630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[A’(f(x)) = x]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  <a:ea typeface="Chalkboard" charset="0"/>
                      <a:cs typeface="Chalkboard" charset="0"/>
                      <a:sym typeface="Symbol"/>
                    </a:rPr>
                    <a:t> 1/4p(n)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71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4008" y="4293096"/>
                  <a:ext cx="2736304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14" t="-5357" b="-2142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4652392" y="4602614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Chalkboard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8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/>
      <p:bldP spid="60" grpId="0"/>
      <p:bldP spid="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9900"/>
                </a:solidFill>
                <a:latin typeface="Chalkboard"/>
              </a:rPr>
              <a:t>Roadmap</a:t>
            </a:r>
            <a:endParaRPr lang="en-US" sz="3200" dirty="0">
              <a:solidFill>
                <a:srgbClr val="009900"/>
              </a:solidFill>
              <a:latin typeface="Chalkboard"/>
            </a:endParaRPr>
          </a:p>
        </p:txBody>
      </p:sp>
      <p:pic>
        <p:nvPicPr>
          <p:cNvPr id="1028" name="Picture 4" descr="http://radhagopinath.com/wp-content/uploads/2012/08/Krishna-aur-Kans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29200"/>
            <a:ext cx="1032049" cy="13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01054" y="6488668"/>
            <a:ext cx="10044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OWF/P f</a:t>
            </a:r>
            <a:endParaRPr lang="en-US" sz="1600" dirty="0"/>
          </a:p>
        </p:txBody>
      </p:sp>
      <p:cxnSp>
        <p:nvCxnSpPr>
          <p:cNvPr id="5" name="Curved Connector 4"/>
          <p:cNvCxnSpPr/>
          <p:nvPr/>
        </p:nvCxnSpPr>
        <p:spPr>
          <a:xfrm rot="10800000">
            <a:off x="6372201" y="5373217"/>
            <a:ext cx="792091" cy="432049"/>
          </a:xfrm>
          <a:prstGeom prst="curved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30" name="Picture 6" descr="http://canviar.in/wp-content/uploads/2014/10/God-Shiva-Cartoon-Amaz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32" y="1916832"/>
            <a:ext cx="787648" cy="100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.depositphotos.com/2374113/4660/v/950/depositphotos_46604257-Cartoon-god-Brah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990024" cy="120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43608" y="3018438"/>
                <a:ext cx="25503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00FF"/>
                    </a:solidFill>
                    <a:latin typeface="Chalkboard" charset="0"/>
                  </a:rPr>
                  <a:t>PRG: G: {0,1}</a:t>
                </a:r>
                <a:r>
                  <a:rPr lang="en-US" sz="1600" baseline="30000" dirty="0">
                    <a:solidFill>
                      <a:srgbClr val="0000FF"/>
                    </a:solidFill>
                    <a:latin typeface="Chalkboard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 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  <a:latin typeface="Chalkboard" charset="0"/>
                  </a:rPr>
                  <a:t>{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 charset="0"/>
                  </a:rPr>
                  <a:t>0,1}</a:t>
                </a:r>
                <a:r>
                  <a:rPr lang="en-US" sz="1600" baseline="30000" dirty="0" smtClean="0">
                    <a:solidFill>
                      <a:srgbClr val="0000FF"/>
                    </a:solidFill>
                    <a:latin typeface="Chalkboard" charset="0"/>
                  </a:rPr>
                  <a:t>poly(n)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 charset="0"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018438"/>
                <a:ext cx="2550314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1193" t="-87500" b="-1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19602" y="1897699"/>
            <a:ext cx="593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</a:rPr>
              <a:t>PRF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5324196" y="5013176"/>
            <a:ext cx="1444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OWF/P  g,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hc</a:t>
            </a:r>
            <a:endParaRPr lang="en-US" sz="1600" dirty="0"/>
          </a:p>
        </p:txBody>
      </p:sp>
      <p:cxnSp>
        <p:nvCxnSpPr>
          <p:cNvPr id="36" name="Curved Connector 35"/>
          <p:cNvCxnSpPr/>
          <p:nvPr/>
        </p:nvCxnSpPr>
        <p:spPr>
          <a:xfrm rot="10800000">
            <a:off x="5076057" y="4509120"/>
            <a:ext cx="792091" cy="43204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186977" y="4077072"/>
                <a:ext cx="22131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0000FF"/>
                    </a:solidFill>
                    <a:latin typeface="Chalkboard" charset="0"/>
                  </a:rPr>
                  <a:t>PRG G: {0,1}</a:t>
                </a:r>
                <a:r>
                  <a:rPr lang="en-US" sz="1600" baseline="30000" dirty="0" smtClean="0">
                    <a:solidFill>
                      <a:srgbClr val="0000FF"/>
                    </a:solidFill>
                    <a:latin typeface="Chalkboard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00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  <a:latin typeface="Chalkboard" charset="0"/>
                  </a:rPr>
                  <a:t>{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 charset="0"/>
                  </a:rPr>
                  <a:t>0,1}</a:t>
                </a:r>
                <a:r>
                  <a:rPr lang="en-US" sz="1600" baseline="30000" dirty="0" smtClean="0">
                    <a:solidFill>
                      <a:srgbClr val="0000FF"/>
                    </a:solidFill>
                    <a:latin typeface="Chalkboard" charset="0"/>
                  </a:rPr>
                  <a:t>n+1</a:t>
                </a:r>
                <a:endParaRPr lang="en-US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977" y="4077072"/>
                <a:ext cx="2213170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1653" t="-90909" b="-1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urved Connector 38"/>
          <p:cNvCxnSpPr/>
          <p:nvPr/>
        </p:nvCxnSpPr>
        <p:spPr>
          <a:xfrm rot="10800000">
            <a:off x="3851921" y="3429000"/>
            <a:ext cx="792091" cy="43204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0800000">
            <a:off x="1907705" y="1700808"/>
            <a:ext cx="792091" cy="432049"/>
          </a:xfrm>
          <a:prstGeom prst="curved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53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5535" y="3577952"/>
            <a:ext cx="6048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CT 19 (one): If G: {0,1}</a:t>
            </a:r>
            <a:r>
              <a:rPr lang="en-US" sz="16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{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0,1}</a:t>
            </a:r>
            <a:r>
              <a:rPr lang="en-US" sz="16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n+1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is a PRG, then G is a OWF.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41683" y="2420888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CT 18 (two): If there exists a PRF that maps n-length key and input to 1-bit output, then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there exists a PRF that maps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-length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key and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n-bit input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to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n-bit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output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535" y="1340768"/>
            <a:ext cx="85689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CT 17 (one): If f is a OWF, then prove or disprove that g(x) = (f(x),f(f(x))) is a OWF.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6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61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11560" y="-27384"/>
            <a:ext cx="8424936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One-Way Functions (OWF)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44016" y="692696"/>
            <a:ext cx="8676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Functions that are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easy to compute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but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“difficult” to invert (almost-always)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11760" y="1412776"/>
            <a:ext cx="86409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72200" y="1412776"/>
            <a:ext cx="86409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528664" y="3356992"/>
            <a:ext cx="8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{0, 1}*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489104" y="3356992"/>
            <a:ext cx="8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{0, 1}*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635896" y="2348880"/>
            <a:ext cx="22322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905200" y="1988840"/>
            <a:ext cx="1962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f: {0, 1}*  {0, 1}*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11560" y="-27384"/>
            <a:ext cx="8424936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One-Way Functions (OWF)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11760" y="1412776"/>
            <a:ext cx="86409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72200" y="1412776"/>
            <a:ext cx="86409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528664" y="3356992"/>
            <a:ext cx="8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{0, 1}*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489104" y="3356992"/>
            <a:ext cx="8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{0, 1}*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 rot="21242211">
            <a:off x="4355976" y="1739111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y = f(x)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71800" y="220486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691680" y="2348880"/>
            <a:ext cx="1008112" cy="21602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11560" y="2636912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x  {0, 1}*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732240" y="1844824"/>
            <a:ext cx="144016" cy="14401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25" name="Straight Arrow Connector 24"/>
          <p:cNvCxnSpPr>
            <a:stCxn id="11" idx="6"/>
          </p:cNvCxnSpPr>
          <p:nvPr/>
        </p:nvCxnSpPr>
        <p:spPr>
          <a:xfrm flipV="1">
            <a:off x="2915816" y="1916832"/>
            <a:ext cx="3744416" cy="36004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204864"/>
            <a:ext cx="1535237" cy="1008712"/>
          </a:xfrm>
          <a:prstGeom prst="rect">
            <a:avLst/>
          </a:prstGeom>
        </p:spPr>
      </p:pic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427984" y="3306470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Easy task: Polynomial in |input|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7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11560" y="-27384"/>
            <a:ext cx="8424936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One-Way Functions (OWF)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11760" y="1412776"/>
            <a:ext cx="86409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72200" y="1412776"/>
            <a:ext cx="86409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528664" y="3356992"/>
            <a:ext cx="8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{0, 1}*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489104" y="3356992"/>
            <a:ext cx="8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{0, 1}*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 rot="21242211">
            <a:off x="4442649" y="1755998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x = f</a:t>
            </a:r>
            <a:r>
              <a:rPr lang="en-US" sz="16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(y)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71800" y="220486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732240" y="1844824"/>
            <a:ext cx="144016" cy="14401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915816" y="1916832"/>
            <a:ext cx="3744416" cy="36004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283968" y="3306470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Difficult task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24" name="Straight Arrow Connector 23"/>
          <p:cNvCxnSpPr>
            <a:stCxn id="23" idx="6"/>
          </p:cNvCxnSpPr>
          <p:nvPr/>
        </p:nvCxnSpPr>
        <p:spPr>
          <a:xfrm>
            <a:off x="6876256" y="1916832"/>
            <a:ext cx="864096" cy="14401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380312" y="2204864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y  {0, 1}*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9" name="Picture 28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04864"/>
            <a:ext cx="1095375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39552" y="-27384"/>
            <a:ext cx="8424936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The Inverting Experiment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96344" y="836712"/>
            <a:ext cx="3059832" cy="482570"/>
            <a:chOff x="576064" y="1556792"/>
            <a:chExt cx="3059832" cy="482570"/>
          </a:xfrm>
        </p:grpSpPr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576064" y="1556792"/>
              <a:ext cx="30598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Experiment Invert       (n)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339752" y="1700808"/>
              <a:ext cx="5760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A, f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6156176" y="1556792"/>
            <a:ext cx="43204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660432" y="1916832"/>
            <a:ext cx="180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6785520" y="1578278"/>
            <a:ext cx="19629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f: {0, 1}*  {0, 1}*</a:t>
            </a:r>
            <a:endParaRPr lang="en-US" sz="14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532440" y="1556792"/>
            <a:ext cx="43204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810" y="3441919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83568" y="4314582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 can invert f on any input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43608" y="2996952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A(1</a:t>
            </a:r>
            <a:r>
              <a:rPr lang="en-US" sz="2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8114" y="3284984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6943618" y="4337790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300192" y="1772816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5" name="Straight Arrow Connector 44"/>
          <p:cNvCxnSpPr>
            <a:stCxn id="43" idx="4"/>
          </p:cNvCxnSpPr>
          <p:nvPr/>
        </p:nvCxnSpPr>
        <p:spPr>
          <a:xfrm>
            <a:off x="6372200" y="1916832"/>
            <a:ext cx="504056" cy="14018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7"/>
          <p:cNvSpPr txBox="1">
            <a:spLocks noChangeArrowheads="1"/>
          </p:cNvSpPr>
          <p:nvPr/>
        </p:nvSpPr>
        <p:spPr bwMode="auto">
          <a:xfrm rot="4260684">
            <a:off x="6118494" y="2688159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x </a:t>
            </a:r>
            <a:r>
              <a:rPr lang="en-US" sz="14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{0, 1}</a:t>
            </a:r>
            <a:r>
              <a:rPr lang="en-US" sz="1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915816" y="3284984"/>
            <a:ext cx="3600400" cy="360040"/>
            <a:chOff x="2915816" y="3068960"/>
            <a:chExt cx="3600400" cy="360040"/>
          </a:xfrm>
        </p:grpSpPr>
        <p:cxnSp>
          <p:nvCxnSpPr>
            <p:cNvPr id="49" name="Straight Arrow Connector 48"/>
            <p:cNvCxnSpPr/>
            <p:nvPr/>
          </p:nvCxnSpPr>
          <p:spPr>
            <a:xfrm flipH="1">
              <a:off x="2915816" y="3429000"/>
              <a:ext cx="36004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4283968" y="3068960"/>
              <a:ext cx="14401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y = f(x)</a:t>
              </a:r>
              <a:endParaRPr lang="en-US" sz="2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 flipH="1">
            <a:off x="2915816" y="4293096"/>
            <a:ext cx="3600400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4499992" y="3954542"/>
            <a:ext cx="1440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’</a:t>
            </a:r>
            <a:endParaRPr lang="en-US" sz="20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203848" y="4314582"/>
            <a:ext cx="3672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A’s guess about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pre-image of y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3943672" y="5128156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56" name="Group 66"/>
          <p:cNvGrpSpPr/>
          <p:nvPr/>
        </p:nvGrpSpPr>
        <p:grpSpPr>
          <a:xfrm>
            <a:off x="2971564" y="5125827"/>
            <a:ext cx="1213683" cy="479995"/>
            <a:chOff x="7452320" y="1544899"/>
            <a:chExt cx="1368152" cy="875989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f(x’) = y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1743944" y="5538718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1 --- A won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0" name="Group 70"/>
          <p:cNvGrpSpPr/>
          <p:nvPr/>
        </p:nvGrpSpPr>
        <p:grpSpPr>
          <a:xfrm>
            <a:off x="5335054" y="5234493"/>
            <a:ext cx="1229879" cy="388069"/>
            <a:chOff x="6948264" y="1590821"/>
            <a:chExt cx="1386409" cy="708226"/>
          </a:xfrm>
        </p:grpSpPr>
        <p:cxnSp>
          <p:nvCxnSpPr>
            <p:cNvPr id="61" name="Straight Connector 60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 rot="963375">
              <a:off x="6974905" y="1590821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f(x’)  y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6084168" y="5466710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0 --- A lost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215516" y="6187638"/>
            <a:ext cx="9649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A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need not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have to find the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original x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to win the game --- sufficient to find one pre-image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7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/>
      <p:bldP spid="53" grpId="0"/>
      <p:bldP spid="54" grpId="0"/>
      <p:bldP spid="55" grpId="0"/>
      <p:bldP spid="59" grpId="0"/>
      <p:bldP spid="63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39552" y="-27384"/>
            <a:ext cx="8424936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OWF: Mathematical Formulation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215008" y="2132856"/>
            <a:ext cx="8173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Function f is a OWF if the following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two conditions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hold :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267744" y="764704"/>
            <a:ext cx="576064" cy="770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123728" y="1628800"/>
            <a:ext cx="8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{0, 1}*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012160" y="1628800"/>
            <a:ext cx="8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{0, 1}*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347864" y="1196752"/>
            <a:ext cx="22322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3617168" y="836712"/>
            <a:ext cx="1962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f: {0, 1}*  {0, 1}*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88032" y="2636912"/>
            <a:ext cx="792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- Easy to compute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: for every x  {0, 1}*, f(x) can be computed in poly(|x|) times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288032" y="3162454"/>
            <a:ext cx="8604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- Hard to Invert: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For every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PPT algorithm A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there is a negligible function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() :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251520" y="3664769"/>
            <a:ext cx="3816424" cy="916359"/>
            <a:chOff x="1196008" y="8643774"/>
            <a:chExt cx="3816424" cy="916359"/>
          </a:xfrm>
        </p:grpSpPr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3644280" y="8852247"/>
              <a:ext cx="13681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negl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76" name="Group 83"/>
            <p:cNvGrpSpPr/>
            <p:nvPr/>
          </p:nvGrpSpPr>
          <p:grpSpPr>
            <a:xfrm>
              <a:off x="1196008" y="8643774"/>
              <a:ext cx="2727920" cy="792088"/>
              <a:chOff x="5588496" y="5013176"/>
              <a:chExt cx="2727920" cy="792088"/>
            </a:xfrm>
          </p:grpSpPr>
          <p:grpSp>
            <p:nvGrpSpPr>
              <p:cNvPr id="77" name="Group 81"/>
              <p:cNvGrpSpPr/>
              <p:nvPr/>
            </p:nvGrpSpPr>
            <p:grpSpPr>
              <a:xfrm>
                <a:off x="5588496" y="5013176"/>
                <a:ext cx="2304256" cy="792088"/>
                <a:chOff x="5588496" y="4869160"/>
                <a:chExt cx="2304256" cy="792088"/>
              </a:xfrm>
            </p:grpSpPr>
            <p:sp>
              <p:nvSpPr>
                <p:cNvPr id="7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grpSp>
              <p:nvGrpSpPr>
                <p:cNvPr id="80" name="Group 80"/>
                <p:cNvGrpSpPr/>
                <p:nvPr/>
              </p:nvGrpSpPr>
              <p:grpSpPr>
                <a:xfrm>
                  <a:off x="5940152" y="4869160"/>
                  <a:ext cx="1952600" cy="792088"/>
                  <a:chOff x="5940152" y="4869160"/>
                  <a:chExt cx="1952600" cy="792088"/>
                </a:xfrm>
              </p:grpSpPr>
              <p:grpSp>
                <p:nvGrpSpPr>
                  <p:cNvPr id="81" name="Group 54"/>
                  <p:cNvGrpSpPr/>
                  <p:nvPr/>
                </p:nvGrpSpPr>
                <p:grpSpPr>
                  <a:xfrm>
                    <a:off x="5948536" y="5085184"/>
                    <a:ext cx="1656184" cy="554578"/>
                    <a:chOff x="700336" y="5229200"/>
                    <a:chExt cx="1656184" cy="554578"/>
                  </a:xfrm>
                </p:grpSpPr>
                <p:sp>
                  <p:nvSpPr>
                    <p:cNvPr id="8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6561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Invert 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8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76400" y="5445224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A, 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  <a:sym typeface="Symbol"/>
                        </a:rPr>
                        <a:t>f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</p:grpSp>
              <p:sp>
                <p:nvSpPr>
                  <p:cNvPr id="8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5072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halkboard" charset="0"/>
                        <a:ea typeface="Chalkboard" charset="0"/>
                        <a:cs typeface="Chalkboard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  <p:sp>
                <p:nvSpPr>
                  <p:cNvPr id="83" name="Double Bracket 82"/>
                  <p:cNvSpPr/>
                  <p:nvPr/>
                </p:nvSpPr>
                <p:spPr>
                  <a:xfrm>
                    <a:off x="5940152" y="4869160"/>
                    <a:ext cx="18805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</p:grpSp>
          </p:grp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7748736" y="5229200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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87" name="Oval 86"/>
          <p:cNvSpPr/>
          <p:nvPr/>
        </p:nvSpPr>
        <p:spPr>
          <a:xfrm>
            <a:off x="6084168" y="764704"/>
            <a:ext cx="576064" cy="770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3968824" y="3769876"/>
            <a:ext cx="8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</a:t>
            </a:r>
            <a:endParaRPr lang="en-US" sz="28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644008" y="3861048"/>
            <a:ext cx="4248472" cy="648072"/>
            <a:chOff x="4644008" y="4293096"/>
            <a:chExt cx="4248472" cy="648072"/>
          </a:xfrm>
        </p:grpSpPr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4644008" y="4293096"/>
              <a:ext cx="42484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Pr</a:t>
              </a:r>
              <a:r>
                <a:rPr lang="en-US" sz="16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[ A(f(x), 1</a:t>
              </a:r>
              <a:r>
                <a:rPr lang="en-US" sz="2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  f</a:t>
              </a:r>
              <a:r>
                <a:rPr lang="en-US" sz="20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-1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(f(x))] 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negl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(n)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90" name="Text Box 7"/>
            <p:cNvSpPr txBox="1">
              <a:spLocks noChangeArrowheads="1"/>
            </p:cNvSpPr>
            <p:nvPr/>
          </p:nvSpPr>
          <p:spPr bwMode="auto">
            <a:xfrm>
              <a:off x="4652392" y="4602614"/>
              <a:ext cx="12157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22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22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35496" y="4818638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OWF does not exist in the realm of unbounded </a:t>
            </a:r>
            <a:r>
              <a:rPr lang="en-US" sz="16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powerful adversary.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395536" y="5322694"/>
            <a:ext cx="89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Any function is invertible in principle given enough time/computational power.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95536" y="5754742"/>
            <a:ext cx="89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The assumption of existence of OWF is about computational hardness.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89" grpId="0"/>
      <p:bldP spid="92" grpId="0"/>
      <p:bldP spid="93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772816"/>
            <a:ext cx="8424936" cy="1143210"/>
          </a:xfrm>
          <a:prstGeom prst="rect">
            <a:avLst/>
          </a:prstGeom>
          <a:solidFill>
            <a:srgbClr val="4ED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5575" y="-27384"/>
            <a:ext cx="8808913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Functions that are not one-way (non-OWFs) 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698" name="AutoShape 2" descr="data:image/jpeg;base64,/9j/4AAQSkZJRgABAQAAAQABAAD/2wCEAAkGBxMSEhUUExIVFBUUFBUVFxYYFRIUFBYWFhcXFhQUFhcYHiggGBsmHhQUIjEiJSorLi4uGB8zODMsNygtLiwBCgoKDg0OGxAQGywkICYsLC0sLCwsLCwsLC4sLCwsLCwsLCwsLCwsLCwsLCwsNCwsLCwsLCwsLCwsLCwsLCwsLP/AABEIANsA5gMBEQACEQEDEQH/xAAcAAEAAgMBAQEAAAAAAAAAAAAAAwQCBQYHAQj/xABKEAABAwEEBwQGBgcGBQUAAAABAAIDEQQSITEFBkFRYXGBEyKRoQcyQlJywWKCkrGy0RQjM0SiwvBDc5PS4eIVY4Oj8Rc0NVNU/8QAGwEBAAIDAQEAAAAAAAAAAAAAAAMFAQIEBgf/xAA1EQACAQIEAwYGAgICAwEAAAAAAQIDEQQSITEFQVETYXGhsdEiMoGRwfAU4ULxFVIzYpIj/9oADAMBAAIRAxEAPwD3FAEAQBAEAQBAEAQBAEAQBAEAQBAEAQFHS+k2WeO+7EnBrRm524fM7FFWrQowc5klKnKpLLE4m2aRntBq95DdjGktYOBp63XyXmcVxOrN6PKui99y3p4WnTW133kUFha3EC6d7e6fEYqt/mVIu8ZNfVkrjF6NI3dg0xNFg79a3c40cN3fpiOdTx2GzwvHZQ0rLMuq39n5fU46uCjLWGhZj1ncD34Bd+g+84dHNAPiF2UuPUpO04tLrv7fkilgJW0ZvrHbGStvMdeGW4g7QQcQeBV3TqRqRUoO6ZxSi4uzJ1uahAEAQBAEAQBAEAQBAEAQBAEAQBAEAQBAEAQBAefabtZntDjXusJjYODTRx6uBx3Bu5eX4ric9Vx5R0+vP2+hc4Onkp35v9RlDEvP1Kh0NlpkS5szexi5kYlnLJGLkT41mMzJFBaHwP7SPPJzfZe33T8js5Eg3HD8fLDz6p7r95kdaiqsbPfkztrDa2zMbIw913iCMCDuIII6L2lOpGpFSi7plLKLi7MnW5qEAQBAEAQBACUBS/4mytO9zpgtsrNO0RPFaWuyP3j71ixspJkywZCAIAgCAIAgCAwmmaxpc9wa1oqXOIDQBmSTgAgONtGv/akt0bY57eRUdo2kNlqDQjt5MHHkCOKApS2/WN3eZY7BGPcfJI9/K81wbVAZQa8W6z//ACWi5YWY/r4CLTEPpPayrmN448kBT0c3AVzoK89q8FipuUm+rPRWskjaMoASTQAVJ2ADMqsleTsjVsu2FhcASKVxptA2V40zVhRoLkQSmW32fBdcsNoRKoUpmKpxFPK7nTB3KMzVimyRF3U+0lsz4tj29oBuc0hpPUOb9lev4LWbjKm/Ffkr8fBaT+h1yvSuCAIAgCAIAgPjhUU3oDWQaGaDVz3uGwE0HWmakdToiFUUnqynb9ZYoqsiZ2hGGBDYwdovY1PIHmqzE8So0Xlbu+78s76ODnNX2RrxrfKM4G04SOB/CuOPGU3rDz/o6Xw/pLyNxovWKGYhuMbzk11Be+FwwO3DPDJWOHxlKvpF69Hv++ByVcNUp6tadTcLqIAgCAIAgKukreyBl51TUhrWNF58jzkxjdpNDwABJIAJAGhOrjrY4SaQo5gNY7G01s7Nxm//AESc+4NgPrEDpo2BoAaAABQACgA3AIDJAYyNqCN4IQHmmiD3Gg5gBp3hzcHA8agrwWMp5JuPRs9DGWaKZeLw6Rse4do7iGkBo8TX6vFcFsqc/ovz5afU0ersbiN+G7ivUcFwXax7Wa+Hl3/16lZja+X4I7+hjHb+8GCrga48tuOzLxCteKU6UaGbRPS1jkwk5yqW1sY2hy8Pippl3BFCYqGkiZFrVKGtoe/YyO71e4EeTD4het4HTfxT+n5f4OHHy0jH6nYL0BWEUsROTi3kspmGjT2yV8Zo57hXI1NCpIq+xBKTi9WZ2K3uFauvjniFiUTMJ99zdKMnCAICG12pkTbz3Bo+87AAMSeAxWs5xhFyk7IzGLk7I57S+mu1ZciD2h3rOPdN33W41Fd+4HeqHH8Zp9lloS1fOzVl9Vud1DCSUr1FoadsA3Lyzqllc+iy3sAKrow1OriJ5KSu/wB3NKlWNNZpMq2uxUzC66tKthZqNVWe6fs/1ilXhWjeLuUtXdSrBPI9s4mdISXtJtNoAIJxaKOGIr4HgV6Th2M7eOWXzLzXUrcXh+zeaOz8jp49QYoqGzWu22YjK5aXyM6xzX2nwVkcZegGkIPXMduYNrQ2zWn7JPZSHrGEBs4NKROaXF1y76wkBjcz4g+hAwNDkcwSFhtJXZlJvRFSbWSAeqXSfC006OdRp6FcFXimFp7zv4a+hPHC1ZcjWO04TIZBBedS62/JS400qGhrTSpFSa40G4Lhnx+l/hBv7L3J1gXzZL/xm1HKNg+pI75hRf8AN1ntR9fYz/EpreXofRpS1+5H/hyD+dFxjE86XqP4tH/sZDTdoHrQtP8AiM+TlsuOTXz0n+/Qx/Dg9pksWso9uF4+EtePOh8lPT47hpaSvHxXsaSwU1s0znNKRx9q6SCTuyEudGWkPa8+u5rHUJBOJIvUJJyXHj6UMU+1w7Uuqvr42/G500JyprJU07+RWssl57eya6Sl4vp3nXSKucafC3wAAyCq48Or1YyWV38LLTl6/UnnOEFds2/6UA28T3QL1dlAK1XA8RXlLLJvol05WtyHZxWqR8szjQud67sT9EbGDgK9TU7VmpieUdv3UKAkkXOryd2b2MGRtfgHUduNMeW9eg4fgMNitIylGS5OzX0dkclevVo6tJr7e5uNDSMs8dwg1JLnOw7zjt4AAADgAvWYfCxoU1CP+yrq4ntJZpG8hlDhVpqFI1YwmnsZoZI7RA17S1wqD/XRZTad0YlFSVmVbDoqOIktqSdriDQbgtpVHIjhSjDYvLQlCAIDh9IW02iQv9gVEY2Xdr+bs+VBvXjuL411ajgn8MfN83+/kuMLR7OF3uzNkOFTtyVVVw84UlUnpm+Vc31fcvXw1JFVUpOMeW5M2FQRoSZlyIpxdI710k0G4ndzVvwnG/wJTcoZk0tt1b8anHjMO66VnZokkkDhR4od4VniOM4HGQdOopR6Oydn10bIKOEr0ZZotP8AJqJHmJ7ZG5xuDhTaBmOoJHVVuErOhWTvez3WzX+i0nHtabXX1O7tmlIomh73gBwq0YlztvdaMTmvY1a0KUc03ZFJCnKbtFHN2zWWWQ0iHZt3kB0h5D1W/wAXRUWJ4y9qK+r9iwp4FLWbKsWjnSOvyEl3vOJc/pXIcMFVT7eu71Jff2OjNCmrRRs4NHsGyvP8lJDC01vr4kMq0mXo4wMgByXVGKWyIHJvcmDVKkaXPtxbZTFzEtWrRlMhliBzAPNQThGW6JIya2KNo0ax2ynmPArknhYPVaE8a0luVmdvB+zeae6e+z7JyHwkKWnjcXhtnmXfr/YdOlV3VmZNtVmlDhPE2Jz2uBkFTFVwIvkZNO2pH1lZ4bHYPESzVIqM+rS9SCpQrQXwu6/eRRExyOBGBFa0O3HaNx2ihXlquFlRm6ct1+3+pYQkpLMivabQQO7QniaAcePJbU6OupvY22pFmJMz3VeCGsvHImri5rRsaKt8qkkL1fBqbjCUrWTtb6d/MrMe1dR+5Y0k10Dse8w+qT+E8V6GKU13lJUvTfcbXQeLC6hAccK+ZH9bFFU0dielqrmyWhKEAQFW025rMM3bh89y2UWzSU0iOySukJJwaNg37iUasItyINZ7Tcs76ZvpGNnrGjiOIbePRceNqulQlNb283ojpw8M9RI0NhslKV8NyreHcGUbVa6u+Uenj1fdyJMXjnJuFPbm/YsXrx4ZBVHGZ9pj5J/4pLyv+SfBK1BPqXoIarejQTRmc7EVrgFCCAQcCDiCoq9LLsbwlc0drf2OLjWOoFTUuYSaCp2tqRjmNtRiKrJnlaPzev8Afr479CdiG1UpWopStdlN6mo3vYlRr9Exvfg+pcA0VNa3KVYMcgMRTgVZV5Sqyve/9GkcsI6HS2OytblnvWIwUSCc3IvMClRCydgUiNGZyTNYKucGjKpIAruxUsdXZGjMW2yvqxyO+rdHi+gK640Kr/x+5C6kep9M8uyID4ngfhDlL/EqPmjXtYkT55R/Zs6SH5sCw8BUf+SMfyIrkRm2ketG8cQGvHg0k+S558PxC2s/B+9jeOJpvuPsc7X1uuBpmNo4EZg8Cq+opwdpK3idMWmro+PCjzEiKNqsoOIwKgqUlLVbk0JtGhtViLXVaS07W+yRy2cwkK20Kqul914P8MmtzibjQur8c4vG0FwFLzAzs3g+643nUHLoVfYTh+HqLOpZl02+5xV8XVh8Nref2Oxs8DY2hjGhrWigAwAV0kkrIrm23dmbmg54rJg+oAgCAIDlbc8scWgEvJ3Z13b10QjdXOOcnF2W50Vgs/Zxtbtpid5OJUMnd3OqEcsbGo1yB7KN1MGztJ5XXtHm5o6qu4jpRzdHF+aOvCK88vVNeRrbTahdAaa1xr8laUatOpDtU1l6+/Qq60ZU32bWoszqAL5ticSqmLqVFs5O3hy8j0dGm4UoxfJIvC0lowbe3ioBpwrgTzIVhRxCtuRzgRG2NfWhyzBqCOYOIUWJq6am0Imu0i7uniWgcy4AeZCqoPNO/j6HRyJjo6z3a3BWtaYhpO8tyJ5hd/bQ7DfXz++5FaWfuILCKue7e66OTRQ/xF6mw940kn4/v0NpvU2camTIWTsW2ZI0ZGyZ0n7M0b/9mBr/AHYOB+I4bgdlrhcBKos9TRdOb9jjq4hRdo7l6yWJrTepV3vHvP5XjjThkrWMI01aCsc13LVlwBZNrAhZBDLGspmkolORqlTIJIrTQB2JwIycMHDkflkVipShUjlmroQnKDvFkAtl17Y5SA55IjdkJKCpaNzwATd2gVG0N8zjsBKg80dY+nj7lrh8Qqis9yZ4Vbc7EUrVFeHFaTVyWErGrjlfE8PYbr2+BG1rhtad3zUuFxM6E80fqupJUpxqRszt9DaVbaGVHdc3B7K1LTz2g7D8wQPX4fEQrwzR/wBFLWpSpSszYKciCAIAgCAIAgILdZWyxujdk4U4jcRxBoRxC1nBTi4y2ZtGTi00cJJA+F5jkGIyPsvHvN8qjYvFY/AyoTs1pyfX+y7pVo1Y3X2LMciqJwJCcSrVSkjWxXtgqLzcHtBunzune00xHXMBbwm27S25+/iYymkntsklx2FAb10baggGpzIrlht4KzpYanTuvM3UeZcinlfhS4NpJBd9UAkdT4FafxaSd9zD7ja2VgAAAoBgFLmIWXY0zEbI/wBqaf2YwP8AzDtHwfi5ete8NwF0q1ReC/PsVuKxP+EfqbOAK7kcUTzfXn0rGCQwWJrHuYaPmd3mXtrYwDjT3jhUZHNc8pWLbDYJzWaWiOAtHpH0o81NseODWxsA4d1oWudncsFRXIrN160kP32fq8n70zs2/h0f+vqXLJ6S9JxkH9KLwPZeyJwPM3b3mmdmksDRfI63RHpiBoLVZ6b3wmor/dvOH2uikjVXM4K3DJbwd/E7DRuulgn9S1Rgn2XnsneD6V6KdTi9mV1TDVYfNFmGuroH2Ge/IwXYzIx18VErBeiLCDW9eApTHFJpOLTMYfMqsbK+pzfo+157elntLv1uUchw7T6Lvp8dvPPyuNweT44bc10/o9FUpZNVsdvKqy5hGttjNq15k0GVbJbHwSCRmYwI2Obtafz2Fd2ExMqE8y25rqYrUVVjZnolitbZY2yMNWuFRv4g7iDUHkvXQmpxUo7MopRcXZk62NQgCAIAgCAICvbbHHK27I0OGe0EHe0jFp4haTpxqRyyV0bRk4u8WclrBot1maHxuvtLrpD+6W1BoS9oOFQBlmRivO8Q4TTpx7Sne3Nb29Cyw+KlUlllY1sNsJzaW9WkHlQ18QFQyoW2Z22Zja7bdaaZnBvFxy/rgVtTw93qGilCylBuAHguxvmbmxsyjkyNmzhUWYiZnJ3iIwaVFXEYEMyoDsLshycditOF4T+RUzS+WPm+S/fycOLrdnGy3ZeYAKACgGAAwAGwBetKU879Keu5habJZ30lcKSvBxjafYB2PIzOwcThBVnbRFpgMJ2jzy29TxpcxfBDIQBAEAQBDFi3Zj/W3mFpI230PadSdYza4bsh/XRABx99uTZOeFDx5hecxuH7GV47Py7jmlDI7G5tGS4kzMTVzBTwJUbrU/SPZymJx7svq7hIB/MB4gb1ecKxFn2T57FfjqN1nX1O3V6VYQBAEAQBAEAQGEsTXNLXAOaRQggEEHMEHNGrhOxwetWjY4HsbE5wLgXFpN9rWjAUr3qk1zJ9Urz/ABLD0KVsqs39i2wdWpUvmeiNIyPGpJcd5phyAy+9VbfJHdYmYtWZL9nUEmRs2MRUVyJk+jCHNL877nY/RaSxtOFG1+sV7bhlHssNFc3q/r/R57FzzVX3aHOekHXJthjuRkG0yDuDPswcO0d8htPAFdlSeVG+Dwjry/8AVb+x4PLIXEucS5ziSSSSSSakknMkrjbuemjFRVlsYrBsEAQBAEAQBAWrOtWbI6DQGknWaZkrfZNHD3mH12/McQFy4iiqsHB/rE45o2PYXSBzQ5pqHAEHYQRUFeXs07M50a+ZTwJEV6nMGhBBB3OBq09CAVNCTjJSXISSkrM9N0ZbBNEyQYXmgkbjk4dCCOi9jSqKpBTXM89ODhJxfItLc0CAIAgCAIAgCA871ktF+0yHY0iMcmjH+IvXmeJ1M1drpoXWChlpLvNaq86zJixIwXYCueRqzDT2k/0azSzbWMN34zgz+IhZw1LtasYdX5cyOSOB0R6TXWexMgbDemjaWNkc7uXam6S3MkAgUrs6L3KrWjaxXz4XmquV/h8zhLba3zSOkleXveauccyf62ZBQNtu7LWnTjTioxWhAsG4QBDBGZdy3ykDra6GTX1WrRJCdzJYJAgCAuWcLRmyNjHko2SI9J1Jt3aWUNJxicY/q+szwBp9Vee4hTyV79dfc55xtJm0mKigEQqQydfqLaaxyR+48OHBslcPtNeeq9FwqpmouPR+pUY+FqmbqdOrQ4QgCAIAgCAIAgPK5pLznu9573facXfNePxEs1WT736noaStCK7kYqEkMgtWYLET1FKJho5L0p2+7Zo4gcZZKni2MVPm5isOE0r1XPovX9Zrb4keXL0BKFlGrdlcjvFTqKKt16jd7i8VhwRtHEVFzPj3YLXJYkeIc1axGECJ4IHOyGG/YtJSS3OqlRnPWK+pK6EjctMyOp0ZowWSIyYMUMl+ztUbN0XmhRkiOs9H89JJWV9ZjXAfCSCf4wqzicLxjLvt9/8ARFWWqZ1spVfEjI1sZN/qTJS0Ob70RPVrm0/G5XHCJfHKPciv4gvhTO3V8VQQBAEAQBAEAQHk0WQrnQeK8ZU+d+LPRx+VGa0Nj7VYsDKMrEkYPN/Sba71payuEcQ+08lx8riueF08tJy6v0/WYjuzkFZG4WUayV00RBdFynSbdkWodHyO2Acz+SidaKLCnwvET1sl4v2uTnQcxyDTwBx8wte3gyf/AIbErVWf190ifRurshcTKwtaNmFXHpsWk6qS+E6MHw2Up/8A7KyXLr9uRtpLJ7LRjsaBU4bgMVzZrasuqsYUo62S+xXm0JaDiLNOf+hN/lWv8mit5x/+l7ldOvRe0jT22yvZ67HMP0mltfFdFOpGXyu/gclSUH8SaMIGrdmqNjAxRNm6LIWpIjeamPpah9KN7fwu/kXHjlej9V++ZpW2Xj+Gdy8qpRCfFkG51P8A/dD+6k+9itOE/wDmfh+UcOP/APGvE71eiKgIAgCAIAgCAIDy20x3ZHt92R7fBxAXkMTFxrST6s9BRd6cX3EagJQgAKA8i1tmv2yc/Tu/YAb/ACr0OEjloxXd6msTULoNwgLFiiFa71rOTehNhKEU89tX++ZvrHGoGXdKJ1OgrD2jrrW33ZnY1oORe72eWJOwFQV8TSw8c1R+C5vw/bHNjcZGk8i36e52Nm1fjH7Q3zuFWs8sT1PRefr8ZrT0gsq+7+/skU88TVlzt4Gzs1mjjFI2NZ8LQ2vOmarJ1p1HeTb8SB6u7JS5R7mSN5qKHEbti2irCxodLaq2SepdEGOPtx0Y6u80wd1BVjh8fiKW0rro9V++AWmxxOltTZ4KmP8AXM3tFJAOLNv1a8grzD8SpVdJfC/L7+5NGp1Of+WB4cCrA6Y6q6N3qbAXWi+B3Y2uqdl5wuhvOhJ6LkxskqeXmyOs1ojuCqkhPkb6gHeAfFZas7GEdBqVHW0OPuxO8XObT8JVtwiPxyfccHEH8CXedwr8qggCAIAgCAIAgPPtaLPctL9zw2QdRdPmwnqvN8Up5a+bqv6LnBTzUrdDVKtOwIAEB43pRt6WR2+R58XEr0tPSKXcjMV8KKBCkB8KyYexes2ahZY0tNDp9XtGvtMgjYboABe+lbjd9NrjQgDmcguPFYiOHhmlvyXV+3UkxOL7GOWHzPy7/b+j1TR1ijgjEcbbrR1JJzc45ucdpK8lWqTrTc5u7/fIpe9m1stjc/gP62KWhgZ1n0IalaMCafR932j5Ketw5U+ZpDEOXIoStouBwsdCdyIuWVE2MC5SJAhe9SxiZNdbLLFIavjY873Ma4+YXXTlOHytr6mbIwa0AUaAAMgAAB0C31erMpWPkjw0VP8AW4DeVlK+gMYGkNAOdMeazJ3YWx2Ootn7ssnvOawcmCpPi8j6qv8AhNO1Jy6v0KrHzvNR6HUq1OAIAgCAIAgCAIDmtd7FejbKM4zR3wPoPJwb0qqzilHPSzrePpzO3A1Ms8r5nHLzhcBAAgPJbXF3nfE77yvRReiN4r4V4FGSFSJhoryRLdM0ktC3ZGFz2taKucQ0DeSaAKGTUVdndnUPiZ7Tq7optlhEYxce893vPOZ5DADgAvJ4utKvUcntyXRFfKTlJye7NxE4DErlS1NGTOtzthpyz8VL201pF2NOyjzIjaHe87xK0zTe7f3Nskehi6YnNatNmcqRG5y2UTJC+RSxgZK8kimjE2KspJyNOlfmpopLcEdx21/g0D76ra66DU+thANcSd5NfDYOiOT2FjMnrw2ncAsJNuyDdldnpWhrF2MLI9oHe4uOLz4kr2FGkqVNQXI8/Vnnm5F1SkYQBAEAQBAEAQGE8TXtLXCrXAtI3g4ELDSaszKdndHmdvsboZHRuzacD7zT6ruoz4gryeKoOjUceXLwL6hVVSCkQLmJggPM9JxXZpRukf8AiJH3q+pO8IvuRLD5UUnxqS5mxC+BbJmGjp/R3omrjaHjBlWx8XZOd0GHMncq7iNXTs1z3NJzzJL9ueiNlVI4EdiQTLTszFj72q1yCw7VZyCxiZVlQM2I3SqRQFiF0ikUTJGSt7GT4gCAIDdap6O7Wa+R3IiDwMmbB09b7KtuF4fNPtHstvH+jgx1bLHIt36HeL0BUhAEAQBAEAQBAEAQGl1n0P27A5g/WsqW7Lw2sJ47OIGyq48bhe3hZbrb2OnDV+ylrtzOC8thBwIIwII2FeXlFxdnuXaaauj6tTJwut1muWgu2SNDhzADXDyafrK3wc81O3QlpPdGlouolsWtG6PfO8MZzc7Y0bz8htUdWrGnHMyObynoljszYmNjYKNYAB+Z4nPqqWc3OTk+ZAlYnDlpYyfQ9YymDLtFjKD52iZQfC9ZymTElZsAgCAIAgJbJZnyvbGwVc7wA2uduA/IZkKehQlWmoR/0R1aqpxzM9H0bYWwRtjbk0Yna4nFzjxJXq6VONOChHZFDObnJyZaUhoEAQBAEAQBAEAQBAEBzOs2r9+s0I7/ALbPfptH06eKrMdgVV+OHzev9nbhcV2fwy29DjJKlpu4GhA2UO47sV561pWkW97rQpaT0ey0xgEkbWu2tOWI8iFJSqyoyujKfNGgh1QfXvytu/RBLj44DzXa8dG2iJHVfQ6HR9njibchbhXvOrmdpLvaPAZcFxVJSm802RXuXlCZCAIAgCAIAgCAIAgM4IXPcGMbec7IDzJ3AbSpaVKVWShBamlSpGEc0jvtA6GbZmZ3pHUvu+5rdzR/qvUYXCxoQst+bKSvXdWV3sbVdJAEAQBAEAQBAEAQBAEAQBAaPT2rrZ6vZRku/wBl/B4G36Qx55LixeBhXV9pdfc6aGJlS03RwtssD4nlrw6N+eyjvpNqC13MY7156tRqUXlqL98S3p1IVFeLIuwB9Yl3M4eAoD4KHN00JLE7WblgAsO5LC5isGQgCAks8BeaDqdgW0YtmspKJdkhDRQf+VJKKREpNu5QkbQqImRisGQgLejNGS2g0jGANC8+o3hX2jwHWi7MNgqld6aLqc9bEQpb79Du9D6Ijs7aNxcfWefWd+Q4D/VejoYeFCOWP+ynq1pVXeRsFORBAEAQBAEAQBAEAQBAEAQBAEBBbLHHK27IwObuOw7wcweIWs4RmrSV0bRk4u6Zy2kdUXDGB14e480cPhft5HxVPX4SnrSf0fuWFLH8pr6nO2qB8RpI10Z2XhQH4Tk7oSqmrh6lJ/Greh3wqwn8rPjZCFFc3aJBKDmAVnN1NcvQyDWHYR1WfhHxGbY49xPVZWU1bkT/AKQAKDALbP0Ncje5XlnqtHI3USrI5aG6J7DYJZv2UZcPeyZ9o4HpUrqo4OtV+VadXoiGpiKdPdnTaM1RaMZ3Xz7jahnU5u8hwKuMPwunDWp8T8ivq46UtIaep00UYaA1oDQBQAAAAbgBkrNK2iOFu5ksgIAgCAIAgCAIAgCAIAgCAIAgCAIAgMXsBFCAQcwRUHogNTadWLM/KO4foEsH2R3fJclTA0Kmrj9tPQ6IYqrHZmsm1MHsTkfGxr/wlq5J8Ipv5ZNeZ0R4hPmkVX6oTDKSM8w9v5qB8Hlyn5f2SLiC5xMBqnafei+3J/kWP+Hn/wBkZ/5CHRkrNT5jnMxvJrn/ADatlwd85+X9mr4guUfMuQams9uZ7uDQ1g86nzXRDhNFfM2yKWPqPZJG0smr9mjxEQJG19XkcRerTouynhaNP5Yo5516k92bNdBCEAQBAEAQBAEAQBAEAQBAEAQBAEAQBAEAQBAEAQBAEAQBAEAQBAEAQBAEAQBAEAQBAEAQBAEAQBAEAQBAEAQBAEAQBAEAQBAEAQBAEAQBAEAQBAEAQBAEAQBAEAQBAYueBmQEBE+1sGbh5n7kBC/SkY2k9CgK79PRjY/wH5oCvJrMwew/+H80BXk1uaP7J32ggK79dgP7A/bH+VAQP19A/dz/AIn+1AQu9IgH7t/3P9qAid6SwP3Y/wCKP8qAwPpRYM7M/pI0/JAfP/VeAZ2eboYz95CAzb6WrHtitA+rEf50BNH6V9HH1nSs5xOP4KoC3Z/Sbop+H6WG/HHPGPF7APNAbexa1WGbCK22Z53NmiLvCtUBt2uByxQH1AEAQBAEAQBAEAQBAEBFKCgKMwQFKVAU5UBTlQFKVAU5UBTlQFOVAUpUBTlQFKVAU5UBTlQFOVAUpigKogMhoxhkJyDWl58ACgOm1b1W03eBskNrgxzLn2Zm+tHlt4cgUB+itULPbI7KxtulZNaBW89goKeyDgA4jeAPmQN0gCAIAgCAIAgCAIAgCAIDB0TTm0HoEBE6xRnNg8KICCTRMJ9jzcPmgNZatFxDJn8TvzQGotdhjGTfN35oDTWiFu7zKA1loYEBRc1AYGBp2eZQFuyaLid6zK/WePuKA3Fm1VsjqVir/wBSUfc5AdDY/R7o4gE2ap4y2g+V9AXo9Q9Gj9ziPxAv/ESgL9m1asUfqWOzt5QxD5IDZxxhoo0ADgAEBk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251520" y="692696"/>
            <a:ext cx="3816424" cy="916359"/>
            <a:chOff x="1196008" y="8643774"/>
            <a:chExt cx="3816424" cy="916359"/>
          </a:xfrm>
        </p:grpSpPr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3644280" y="8852247"/>
              <a:ext cx="13681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negl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76" name="Group 83"/>
            <p:cNvGrpSpPr/>
            <p:nvPr/>
          </p:nvGrpSpPr>
          <p:grpSpPr>
            <a:xfrm>
              <a:off x="1196008" y="8643774"/>
              <a:ext cx="2727920" cy="792088"/>
              <a:chOff x="5588496" y="5013176"/>
              <a:chExt cx="2727920" cy="792088"/>
            </a:xfrm>
          </p:grpSpPr>
          <p:grpSp>
            <p:nvGrpSpPr>
              <p:cNvPr id="77" name="Group 81"/>
              <p:cNvGrpSpPr/>
              <p:nvPr/>
            </p:nvGrpSpPr>
            <p:grpSpPr>
              <a:xfrm>
                <a:off x="5588496" y="5013176"/>
                <a:ext cx="2304256" cy="792088"/>
                <a:chOff x="5588496" y="4869160"/>
                <a:chExt cx="2304256" cy="792088"/>
              </a:xfrm>
            </p:grpSpPr>
            <p:sp>
              <p:nvSpPr>
                <p:cNvPr id="7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grpSp>
              <p:nvGrpSpPr>
                <p:cNvPr id="80" name="Group 80"/>
                <p:cNvGrpSpPr/>
                <p:nvPr/>
              </p:nvGrpSpPr>
              <p:grpSpPr>
                <a:xfrm>
                  <a:off x="5940152" y="4869160"/>
                  <a:ext cx="1952600" cy="792088"/>
                  <a:chOff x="5940152" y="4869160"/>
                  <a:chExt cx="1952600" cy="792088"/>
                </a:xfrm>
              </p:grpSpPr>
              <p:grpSp>
                <p:nvGrpSpPr>
                  <p:cNvPr id="81" name="Group 54"/>
                  <p:cNvGrpSpPr/>
                  <p:nvPr/>
                </p:nvGrpSpPr>
                <p:grpSpPr>
                  <a:xfrm>
                    <a:off x="5948536" y="5085184"/>
                    <a:ext cx="1656184" cy="554578"/>
                    <a:chOff x="700336" y="5229200"/>
                    <a:chExt cx="1656184" cy="554578"/>
                  </a:xfrm>
                </p:grpSpPr>
                <p:sp>
                  <p:nvSpPr>
                    <p:cNvPr id="8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6561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Invert 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8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76400" y="5445224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A, 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  <a:sym typeface="Symbol"/>
                        </a:rPr>
                        <a:t>f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</p:grpSp>
              <p:sp>
                <p:nvSpPr>
                  <p:cNvPr id="8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5072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halkboard" charset="0"/>
                        <a:ea typeface="Chalkboard" charset="0"/>
                        <a:cs typeface="Chalkboard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  <p:sp>
                <p:nvSpPr>
                  <p:cNvPr id="83" name="Double Bracket 82"/>
                  <p:cNvSpPr/>
                  <p:nvPr/>
                </p:nvSpPr>
                <p:spPr>
                  <a:xfrm>
                    <a:off x="5940152" y="4869160"/>
                    <a:ext cx="18805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</p:grpSp>
          </p:grp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7748736" y="5229200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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3968824" y="797803"/>
            <a:ext cx="8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</a:t>
            </a:r>
            <a:endParaRPr lang="en-US" sz="28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644008" y="888975"/>
            <a:ext cx="4248472" cy="648072"/>
            <a:chOff x="4644008" y="4293096"/>
            <a:chExt cx="4248472" cy="648072"/>
          </a:xfrm>
        </p:grpSpPr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4644008" y="4293096"/>
              <a:ext cx="42484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Pr</a:t>
              </a:r>
              <a:r>
                <a:rPr lang="en-US" sz="16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[ A(f(x), 1</a:t>
              </a:r>
              <a:r>
                <a:rPr lang="en-US" sz="2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  f</a:t>
              </a:r>
              <a:r>
                <a:rPr lang="en-US" sz="20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-1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(f(x))] 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negl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(n)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90" name="Text Box 7"/>
            <p:cNvSpPr txBox="1">
              <a:spLocks noChangeArrowheads="1"/>
            </p:cNvSpPr>
            <p:nvPr/>
          </p:nvSpPr>
          <p:spPr bwMode="auto">
            <a:xfrm>
              <a:off x="4652392" y="4602614"/>
              <a:ext cx="12157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22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22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63807" y="1782688"/>
            <a:ext cx="6408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For a function to be non-OWF, there should exist an A, p(n)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s.t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300171" y="3356992"/>
            <a:ext cx="39117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Example I: Consider f</a:t>
            </a:r>
            <a:r>
              <a:rPr lang="en-US" sz="16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s.t.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251519" y="4581128"/>
            <a:ext cx="43924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Example II: f(x, y) = x. y, where x, y  N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>
                <a:off x="4139952" y="5229200"/>
                <a:ext cx="374441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xy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: even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charset="0"/>
                        <a:ea typeface="Chalkboard" charset="0"/>
                        <a:cs typeface="Chalkboard" charset="0"/>
                        <a:sym typeface="Symbol"/>
                      </a:rPr>
                      <m:t>→</m:t>
                    </m:r>
                  </m:oMath>
                </a14:m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 (2, </a:t>
                </a: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xy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/2) is a pre-image)</a:t>
                </a:r>
                <a:endParaRPr lang="en-US" sz="1600" baseline="-25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3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5229200"/>
                <a:ext cx="3744416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814" t="-5455" b="-2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2051720" y="4899937"/>
            <a:ext cx="3528392" cy="617295"/>
            <a:chOff x="4644008" y="4293096"/>
            <a:chExt cx="3168352" cy="617295"/>
          </a:xfrm>
        </p:grpSpPr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4644008" y="4293096"/>
              <a:ext cx="31683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Pr</a:t>
              </a:r>
              <a:r>
                <a:rPr lang="en-US" sz="16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[ A(f(x, y), 1</a:t>
              </a:r>
              <a:r>
                <a:rPr lang="en-US" sz="2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  f</a:t>
              </a:r>
              <a:r>
                <a:rPr lang="en-US" sz="20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-1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(f(x, y))]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4652392" y="4602614"/>
              <a:ext cx="14317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x, </a:t>
              </a:r>
              <a:r>
                <a:rPr lang="en-US" sz="14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y   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{0,1}</a:t>
              </a:r>
              <a:r>
                <a:rPr lang="en-US" sz="1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n/2</a:t>
              </a:r>
              <a:endParaRPr lang="en-US" sz="1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765508" y="2253645"/>
            <a:ext cx="6549083" cy="648072"/>
            <a:chOff x="4635575" y="4293096"/>
            <a:chExt cx="4256905" cy="648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644008" y="4293096"/>
                  <a:ext cx="424847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 [ A(f(x), 1</a:t>
                  </a:r>
                  <a:r>
                    <a:rPr lang="en-US" sz="2400" baseline="300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n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)  f</a:t>
                  </a:r>
                  <a:r>
                    <a:rPr lang="en-US" sz="2000" baseline="300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-1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(f(x))]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  <a:sym typeface="Symbol"/>
                        </a:rPr>
                        <m:t>≥</m:t>
                      </m:r>
                    </m:oMath>
                  </a14:m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 1/p(n) for infinite many n’s</a:t>
                  </a:r>
                  <a:endParaRPr lang="en-US" sz="1600" baseline="-25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mc:Choice>
          <mc:Fallback xmlns="">
            <p:sp>
              <p:nvSpPr>
                <p:cNvPr id="41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4008" y="4293096"/>
                  <a:ext cx="4248472" cy="33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60" t="-32727" b="-2363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4635575" y="4602614"/>
              <a:ext cx="12157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22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22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7399867" y="3292036"/>
            <a:ext cx="1724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is not one-way</a:t>
            </a:r>
            <a:endParaRPr lang="en-US" sz="16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58572" y="4642472"/>
            <a:ext cx="1724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60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is </a:t>
            </a:r>
            <a:r>
              <a:rPr lang="en-US" sz="160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not one-way</a:t>
            </a:r>
            <a:endParaRPr lang="en-US" sz="16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251520" y="5877272"/>
            <a:ext cx="5176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Example III: f(x) = x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……x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n-1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where x  {0,1}</a:t>
            </a:r>
            <a:r>
              <a:rPr lang="en-US" sz="16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44392" y="5877272"/>
            <a:ext cx="1724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60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is </a:t>
            </a:r>
            <a:r>
              <a:rPr lang="en-US" sz="160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not one-way</a:t>
            </a:r>
            <a:endParaRPr lang="en-US" sz="16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118524" y="3645024"/>
            <a:ext cx="2957532" cy="576064"/>
            <a:chOff x="4129154" y="4509120"/>
            <a:chExt cx="1922396" cy="576064"/>
          </a:xfrm>
        </p:grpSpPr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4129154" y="4509120"/>
              <a:ext cx="19223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Pr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[ A(f(x), 1</a:t>
              </a:r>
              <a:r>
                <a:rPr lang="en-US" sz="2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  f</a:t>
              </a:r>
              <a:r>
                <a:rPr lang="en-US" sz="20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-1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(f(x))]</a:t>
              </a:r>
              <a:endParaRPr lang="en-US" sz="16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4133720" y="4777407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980313" y="3645024"/>
            <a:ext cx="2252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&gt; 1/n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10 </a:t>
            </a:r>
            <a:r>
              <a:rPr lang="en-US" sz="16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when n </a:t>
            </a:r>
            <a:r>
              <a:rPr lang="en-US" sz="16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is even</a:t>
            </a:r>
            <a:endParaRPr lang="en-US" sz="16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83756" y="4026550"/>
            <a:ext cx="2395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r>
              <a:rPr lang="en-US" sz="16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 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when n is odd</a:t>
            </a:r>
            <a:endParaRPr lang="en-US" sz="16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123728" y="6237312"/>
            <a:ext cx="3744416" cy="576064"/>
            <a:chOff x="4129154" y="4509120"/>
            <a:chExt cx="1922396" cy="576064"/>
          </a:xfrm>
        </p:grpSpPr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4129154" y="4509120"/>
              <a:ext cx="19223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Pr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[ A(f(x), 1</a:t>
              </a:r>
              <a:r>
                <a:rPr lang="en-US" sz="2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  f</a:t>
              </a:r>
              <a:r>
                <a:rPr lang="en-US" sz="20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-1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(f(x))] = 1/2</a:t>
              </a:r>
              <a:endParaRPr lang="en-US" sz="16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4133720" y="4777407"/>
              <a:ext cx="12157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x  {0, 1}</a:t>
              </a:r>
              <a:r>
                <a:rPr lang="en-US" sz="1400" baseline="30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093573" y="4869160"/>
            <a:ext cx="742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halkboard" charset="0"/>
                <a:ea typeface="Chalkboard" charset="0"/>
                <a:cs typeface="Chalkboard" charset="0"/>
                <a:sym typeface="Symbol"/>
              </a:rPr>
              <a:t> 3/4 </a:t>
            </a:r>
            <a:endParaRPr lang="en-US" sz="160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9" grpId="0"/>
      <p:bldP spid="92" grpId="0"/>
      <p:bldP spid="93" grpId="0"/>
      <p:bldP spid="94" grpId="0"/>
      <p:bldP spid="36" grpId="0"/>
      <p:bldP spid="34" grpId="0"/>
      <p:bldP spid="35" grpId="0"/>
      <p:bldP spid="43" grpId="0"/>
      <p:bldP spid="44" grpId="0"/>
      <p:bldP spid="4" grpId="0"/>
      <p:bldP spid="48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73281</TotalTime>
  <Words>4930</Words>
  <Application>Microsoft Macintosh PowerPoint</Application>
  <PresentationFormat>On-screen Show (4:3)</PresentationFormat>
  <Paragraphs>551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Bradley Hand</vt:lpstr>
      <vt:lpstr>Brush Script MT</vt:lpstr>
      <vt:lpstr>Cambria Math</vt:lpstr>
      <vt:lpstr>Chalkboard</vt:lpstr>
      <vt:lpstr>Comic Sans MS</vt:lpstr>
      <vt:lpstr>Courier New</vt:lpstr>
      <vt:lpstr>Symbol</vt:lpstr>
      <vt:lpstr>Wingdings</vt:lpstr>
      <vt:lpstr>Default Design</vt:lpstr>
      <vt:lpstr>Cryptography</vt:lpstr>
      <vt:lpstr>Recall</vt:lpstr>
      <vt:lpstr>Today’s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Roadmap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Ivan Damgård</dc:creator>
  <cp:lastModifiedBy>Arpita Patra</cp:lastModifiedBy>
  <cp:revision>4458</cp:revision>
  <dcterms:created xsi:type="dcterms:W3CDTF">2003-02-23T15:18:48Z</dcterms:created>
  <dcterms:modified xsi:type="dcterms:W3CDTF">2016-02-22T06:01:00Z</dcterms:modified>
</cp:coreProperties>
</file>