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7"/>
  </p:notesMasterIdLst>
  <p:handoutMasterIdLst>
    <p:handoutMasterId r:id="rId18"/>
  </p:handoutMasterIdLst>
  <p:sldIdLst>
    <p:sldId id="1678" r:id="rId2"/>
    <p:sldId id="1731" r:id="rId3"/>
    <p:sldId id="1778" r:id="rId4"/>
    <p:sldId id="1736" r:id="rId5"/>
    <p:sldId id="1767" r:id="rId6"/>
    <p:sldId id="1768" r:id="rId7"/>
    <p:sldId id="1769" r:id="rId8"/>
    <p:sldId id="1770" r:id="rId9"/>
    <p:sldId id="1771" r:id="rId10"/>
    <p:sldId id="1772" r:id="rId11"/>
    <p:sldId id="1774" r:id="rId12"/>
    <p:sldId id="1775" r:id="rId13"/>
    <p:sldId id="1776" r:id="rId14"/>
    <p:sldId id="1777" r:id="rId15"/>
    <p:sldId id="1766" r:id="rId16"/>
  </p:sldIdLst>
  <p:sldSz cx="9144000" cy="6858000" type="screen4x3"/>
  <p:notesSz cx="6858000" cy="9144000"/>
  <p:custDataLst>
    <p:tags r:id="rId19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2F5FA"/>
    <a:srgbClr val="009900"/>
    <a:srgbClr val="4ED9FF"/>
    <a:srgbClr val="FF0000"/>
    <a:srgbClr val="00FF00"/>
    <a:srgbClr val="5E1EFE"/>
    <a:srgbClr val="FFFF99"/>
    <a:srgbClr val="0BC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2692" autoAdjust="0"/>
  </p:normalViewPr>
  <p:slideViewPr>
    <p:cSldViewPr>
      <p:cViewPr varScale="1">
        <p:scale>
          <a:sx n="88" d="100"/>
          <a:sy n="88" d="100"/>
        </p:scale>
        <p:origin x="144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804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C25EEE-4BCE-413B-8940-4EDB5DBCCA2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79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098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050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51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415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766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128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2/22/16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Relationship Id="rId3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5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omic Sans MS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Lecture 13</a:t>
            </a:r>
          </a:p>
          <a:p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omic Sans MS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omic Sans MS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mic Sans MS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omic Sans MS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55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1520" y="1700808"/>
            <a:ext cx="776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Distribution on leaves when the root (0</a:t>
            </a:r>
            <a:r>
              <a:rPr lang="en-US" baseline="30000" dirty="0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node) is a random string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07504" y="6156012"/>
            <a:ext cx="9062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Distributions on leaves when the leaves (p(n)</a:t>
            </a:r>
            <a:r>
              <a:rPr lang="en-US" dirty="0" err="1" smtClean="0">
                <a:latin typeface="Chalkboard"/>
                <a:sym typeface="Symbol"/>
              </a:rPr>
              <a:t>th</a:t>
            </a:r>
            <a:r>
              <a:rPr lang="en-US" dirty="0" smtClean="0">
                <a:latin typeface="Chalkboard"/>
                <a:sym typeface="Symbol"/>
              </a:rPr>
              <a:t> level nodes) are random strings</a:t>
            </a:r>
            <a:endParaRPr lang="en-US" baseline="-25000" dirty="0"/>
          </a:p>
        </p:txBody>
      </p:sp>
      <p:sp>
        <p:nvSpPr>
          <p:cNvPr id="16" name="Rectangle 15"/>
          <p:cNvSpPr/>
          <p:nvPr/>
        </p:nvSpPr>
        <p:spPr>
          <a:xfrm>
            <a:off x="251520" y="1988840"/>
            <a:ext cx="7594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sym typeface="Symbol"/>
              </a:rPr>
              <a:t>H</a:t>
            </a:r>
            <a:r>
              <a:rPr lang="en-US" baseline="-25000" dirty="0">
                <a:latin typeface="Chalkboard"/>
                <a:sym typeface="Symbol"/>
              </a:rPr>
              <a:t>0</a:t>
            </a:r>
            <a:r>
              <a:rPr lang="en-US" baseline="-25000" dirty="0" smtClean="0">
                <a:latin typeface="Chalkboard"/>
                <a:sym typeface="Symbol"/>
              </a:rPr>
              <a:t>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 generated by G’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7504" y="6453336"/>
            <a:ext cx="6354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Chalkboard"/>
                <a:sym typeface="Symbol"/>
              </a:rPr>
              <a:t>H</a:t>
            </a:r>
            <a:r>
              <a:rPr lang="en-US" baseline="-25000" dirty="0" err="1" smtClean="0">
                <a:latin typeface="Chalkboard"/>
                <a:sym typeface="Symbol"/>
              </a:rPr>
              <a:t>n+p</a:t>
            </a:r>
            <a:r>
              <a:rPr lang="en-US" baseline="-25000" dirty="0" smtClean="0">
                <a:latin typeface="Chalkboard"/>
                <a:sym typeface="Symbol"/>
              </a:rPr>
              <a:t>(n) </a:t>
            </a:r>
            <a:r>
              <a:rPr lang="en-US" dirty="0" smtClean="0">
                <a:latin typeface="Chalkboard"/>
                <a:sym typeface="Symbol"/>
              </a:rPr>
              <a:t>: Uniform Distribution on ALL strings of length (</a:t>
            </a:r>
            <a:r>
              <a:rPr lang="en-US" dirty="0" err="1" smtClean="0">
                <a:latin typeface="Chalkboard"/>
                <a:sym typeface="Symbol"/>
              </a:rPr>
              <a:t>n+p</a:t>
            </a:r>
            <a:r>
              <a:rPr lang="en-US" dirty="0" smtClean="0">
                <a:latin typeface="Chalkboard"/>
                <a:sym typeface="Symbol"/>
              </a:rPr>
              <a:t>(n))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95536" y="3573016"/>
            <a:ext cx="59766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Can you think of a reduction to the distinguisher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t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hat distinguishes a RS from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 PSR of length (n+1)? 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9212" y="4365104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 Hybrids??</a:t>
            </a:r>
            <a:endParaRPr lang="en-US" baseline="-250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876256" y="476672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ight Triangle 1"/>
          <p:cNvSpPr/>
          <p:nvPr/>
        </p:nvSpPr>
        <p:spPr>
          <a:xfrm>
            <a:off x="7236296" y="485964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/>
          <p:cNvSpPr/>
          <p:nvPr/>
        </p:nvSpPr>
        <p:spPr>
          <a:xfrm>
            <a:off x="7236296" y="5013176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6876256" y="6093296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61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  <p:bldP spid="16" grpId="0"/>
      <p:bldP spid="17" grpId="0"/>
      <p:bldP spid="18" grpId="0"/>
      <p:bldP spid="19" grpId="0"/>
      <p:bldP spid="2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151751" y="1034152"/>
            <a:ext cx="3168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>
                <a:latin typeface="Chalkboard"/>
                <a:sym typeface="Symbol"/>
              </a:rPr>
              <a:t>0</a:t>
            </a:r>
            <a:r>
              <a:rPr lang="en-US" sz="1400" baseline="-25000" dirty="0" smtClean="0">
                <a:latin typeface="Chalkboard"/>
                <a:sym typeface="Symbol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: Distribution on the leaves when the 0</a:t>
            </a:r>
            <a:r>
              <a:rPr lang="en-US" sz="1400" baseline="30000" dirty="0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dirty="0">
              <a:latin typeface="Chalkboard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6146140"/>
            <a:ext cx="3444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>
                <a:latin typeface="Chalkboard"/>
                <a:sym typeface="Symbol"/>
              </a:rPr>
              <a:t>H</a:t>
            </a:r>
            <a:r>
              <a:rPr lang="en-US" sz="1400" baseline="-25000" dirty="0" err="1" smtClean="0">
                <a:latin typeface="Chalkboard"/>
                <a:sym typeface="Symbol"/>
              </a:rPr>
              <a:t>n</a:t>
            </a:r>
            <a:r>
              <a:rPr lang="en-US" sz="1400" baseline="-25000" dirty="0" smtClean="0">
                <a:latin typeface="Chalkboard"/>
                <a:sym typeface="Symbol"/>
              </a:rPr>
              <a:t>’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nth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51751" y="2833772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95936" y="4427240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496" y="1772816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51720" y="183611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23528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067944" y="1826240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139952" y="1844824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427984" y="1988840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411171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</a:t>
            </a:r>
            <a:r>
              <a:rPr lang="en-US" sz="1400" baseline="30000" dirty="0">
                <a:solidFill>
                  <a:srgbClr val="0000FF"/>
                </a:solidFill>
                <a:latin typeface="Chalkboard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(G’(s)) = 1]</a:t>
            </a: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2427395" y="200323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53294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i-1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70006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</a:t>
            </a:r>
            <a:r>
              <a:rPr lang="en-US" sz="1400" dirty="0" err="1" smtClean="0">
                <a:solidFill>
                  <a:srgbClr val="0000FF"/>
                </a:solidFill>
                <a:latin typeface="Chalkboard"/>
              </a:rPr>
              <a:t>r</a:t>
            </a:r>
            <a:r>
              <a:rPr lang="en-US" sz="14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5496" y="522920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051720" y="5292497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323528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067944" y="528262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4139952" y="530120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427984" y="544522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11171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</a:t>
            </a:r>
            <a:r>
              <a:rPr lang="en-US" sz="1400" baseline="-25000" dirty="0" smtClean="0">
                <a:solidFill>
                  <a:srgbClr val="0000FF"/>
                </a:solidFill>
                <a:latin typeface="Chalkboard"/>
              </a:rPr>
              <a:t>n’-1</a:t>
            </a: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) = 1]</a:t>
            </a: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427395" y="5459616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2123728" y="2753652"/>
            <a:ext cx="504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153270" y="4710147"/>
            <a:ext cx="474514" cy="470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>
                <a:sym typeface="Symbol"/>
              </a:rPr>
              <a:t>+</a:t>
            </a:r>
            <a:endParaRPr lang="en-US" sz="2400" dirty="0" smtClean="0">
              <a:sym typeface="Symbol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467544" y="1484784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539552" y="3356992"/>
            <a:ext cx="3528392" cy="276768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80312" y="692696"/>
            <a:ext cx="143640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1" name="Right Triangle 50"/>
          <p:cNvSpPr/>
          <p:nvPr/>
        </p:nvSpPr>
        <p:spPr>
          <a:xfrm>
            <a:off x="7740352" y="70198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Triangle 51"/>
          <p:cNvSpPr/>
          <p:nvPr/>
        </p:nvSpPr>
        <p:spPr>
          <a:xfrm>
            <a:off x="7740352" y="558924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7380312" y="666936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2" name="Right Triangle 81"/>
          <p:cNvSpPr/>
          <p:nvPr/>
        </p:nvSpPr>
        <p:spPr>
          <a:xfrm>
            <a:off x="7740352" y="2430180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Triangle 84"/>
          <p:cNvSpPr/>
          <p:nvPr/>
        </p:nvSpPr>
        <p:spPr>
          <a:xfrm>
            <a:off x="7740352" y="4077072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7380312" y="47251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7380312" y="2924944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68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17" grpId="0" animBg="1"/>
      <p:bldP spid="23" grpId="0"/>
      <p:bldP spid="29" grpId="0"/>
      <p:bldP spid="37" grpId="0"/>
      <p:bldP spid="54" grpId="0"/>
      <p:bldP spid="56" grpId="0"/>
      <p:bldP spid="58" grpId="0" animBg="1"/>
      <p:bldP spid="59" grpId="0"/>
      <p:bldP spid="62" grpId="0"/>
      <p:bldP spid="63" grpId="0"/>
      <p:bldP spid="64" grpId="0"/>
      <p:bldP spid="66" grpId="0"/>
      <p:bldP spid="68" grpId="0" animBg="1"/>
      <p:bldP spid="69" grpId="0"/>
      <p:bldP spid="74" grpId="0"/>
      <p:bldP spid="75" grpId="0"/>
      <p:bldP spid="76" grpId="0"/>
      <p:bldP spid="78" grpId="0"/>
      <p:bldP spid="80" grpId="0"/>
      <p:bldP spid="81" grpId="0"/>
      <p:bldP spid="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792088"/>
          </a:xfrm>
        </p:spPr>
        <p:txBody>
          <a:bodyPr/>
          <a:lstStyle/>
          <a:p>
            <a:r>
              <a:rPr lang="en-US" sz="28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Proof via Hybrid Argument</a:t>
            </a:r>
            <a:endParaRPr lang="en-US" sz="28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35696" y="2821578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2884875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23728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8144" y="2875002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5940152" y="2893586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228184" y="3037602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’.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211371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[D(G’(s)) = 1]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227595" y="3051994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</p:spTree>
    <p:extLst>
      <p:ext uri="{BB962C8B-B14F-4D97-AF65-F5344CB8AC3E}">
        <p14:creationId xmlns:p14="http://schemas.microsoft.com/office/powerpoint/2010/main" val="311694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5496" y="3469650"/>
            <a:ext cx="5544616" cy="751438"/>
          </a:xfrm>
          <a:prstGeom prst="rect">
            <a:avLst/>
          </a:prstGeom>
          <a:solidFill>
            <a:srgbClr val="CCFFCC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051720" y="3438873"/>
            <a:ext cx="2476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Chalkboard"/>
              </a:rPr>
              <a:t>-</a:t>
            </a:r>
            <a:endParaRPr lang="en-US" sz="3200" dirty="0">
              <a:latin typeface="Chalkboard"/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>
            <a:off x="323528" y="3523074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067944" y="3501008"/>
            <a:ext cx="0" cy="5760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139952" y="3541658"/>
            <a:ext cx="56768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3200" dirty="0">
                <a:latin typeface="Chalkboard"/>
                <a:sym typeface="Symbol"/>
              </a:rPr>
              <a:t>&lt;</a:t>
            </a:r>
            <a:endParaRPr lang="en-US" sz="32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427984" y="3685674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 </a:t>
            </a:r>
            <a:r>
              <a:rPr lang="en-US" sz="1600" dirty="0" err="1" smtClean="0">
                <a:latin typeface="Chalkboard"/>
                <a:sym typeface="Symbol"/>
              </a:rPr>
              <a:t>negl</a:t>
            </a:r>
            <a:r>
              <a:rPr lang="en-US" sz="1600" dirty="0" smtClean="0">
                <a:latin typeface="Chalkboard"/>
                <a:sym typeface="Symbol"/>
              </a:rPr>
              <a:t>(n)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411171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[D(G’(s)) = 1]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427395" y="3605992"/>
            <a:ext cx="1640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solidFill>
                  <a:srgbClr val="0000FF"/>
                </a:solidFill>
                <a:latin typeface="Chalkboard"/>
              </a:rPr>
              <a:t>Pr [D(r) = 1]</a:t>
            </a: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524474" y="2163633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[D(G(s)) = 1]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627784" y="2123563"/>
            <a:ext cx="25922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[A(r) = 1]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195736" y="206084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-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23528" y="2100918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139952" y="2103239"/>
            <a:ext cx="2880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 charset="0"/>
                <a:ea typeface="Chalkboard" charset="0"/>
                <a:cs typeface="Chalkboard" charset="0"/>
              </a:rPr>
              <a:t>|</a:t>
            </a: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4355976" y="2124725"/>
            <a:ext cx="10801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 </a:t>
            </a: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negl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16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24474" y="2513803"/>
            <a:ext cx="1239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627784" y="2442955"/>
            <a:ext cx="1440160" cy="3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600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3528" y="1475492"/>
            <a:ext cx="44342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Lemma: If </a:t>
            </a:r>
            <a:r>
              <a:rPr lang="en-US" dirty="0">
                <a:latin typeface="Chalkboard" charset="0"/>
                <a:ea typeface="Chalkboard" charset="0"/>
                <a:cs typeface="Chalkboard" charset="0"/>
              </a:rPr>
              <a:t>G: 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  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is a PRG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323528" y="2987660"/>
            <a:ext cx="65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ea typeface="Chalkboard" charset="0"/>
                <a:cs typeface="Chalkboard" charset="0"/>
              </a:rPr>
              <a:t>then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395536" y="3788460"/>
            <a:ext cx="1239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7" name="Text Box 7"/>
          <p:cNvSpPr txBox="1">
            <a:spLocks noChangeArrowheads="1"/>
          </p:cNvSpPr>
          <p:nvPr/>
        </p:nvSpPr>
        <p:spPr bwMode="auto">
          <a:xfrm>
            <a:off x="2411760" y="3789621"/>
            <a:ext cx="1440160" cy="33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n’</a:t>
            </a:r>
            <a:endParaRPr lang="en-US" sz="16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82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/>
      <p:bldP spid="62" grpId="0"/>
      <p:bldP spid="63" grpId="0"/>
      <p:bldP spid="64" grpId="0"/>
      <p:bldP spid="66" grpId="0"/>
      <p:bldP spid="20" grpId="0"/>
      <p:bldP spid="23" grpId="0"/>
      <p:bldP spid="24" grpId="0"/>
      <p:bldP spid="27" grpId="0"/>
      <p:bldP spid="28" grpId="0"/>
      <p:bldP spid="29" grpId="0"/>
      <p:bldP spid="30" grpId="0"/>
      <p:bldP spid="31" grpId="0"/>
      <p:bldP spid="2" grpId="0"/>
      <p:bldP spid="32" grpId="0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20080"/>
          </a:xfrm>
        </p:spPr>
        <p:txBody>
          <a:bodyPr/>
          <a:lstStyle/>
          <a:p>
            <a:r>
              <a:rPr lang="en-US" sz="3200" dirty="0" smtClean="0">
                <a:solidFill>
                  <a:srgbClr val="008000"/>
                </a:solidFill>
                <a:latin typeface="Chalkboard"/>
                <a:ea typeface="Chalkboard" charset="0"/>
                <a:cs typeface="Chalkboard" charset="0"/>
              </a:rPr>
              <a:t>Proof </a:t>
            </a:r>
            <a:endParaRPr lang="en-US" sz="3200" dirty="0">
              <a:solidFill>
                <a:srgbClr val="008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151751" y="664240"/>
            <a:ext cx="33005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i-1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(i-1)</a:t>
            </a:r>
            <a:r>
              <a:rPr lang="en-US" sz="1400" dirty="0" err="1" smtClean="0">
                <a:latin typeface="Chalkboard"/>
                <a:sym typeface="Symbol"/>
              </a:rPr>
              <a:t>th</a:t>
            </a:r>
            <a:r>
              <a:rPr lang="en-US" sz="1400" dirty="0" smtClean="0">
                <a:latin typeface="Chalkboard"/>
                <a:sym typeface="Symbol"/>
              </a:rPr>
              <a:t> level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0" name="Right Triangle 39"/>
          <p:cNvSpPr/>
          <p:nvPr/>
        </p:nvSpPr>
        <p:spPr>
          <a:xfrm>
            <a:off x="7740352" y="26064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7380312" y="755412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3995936" y="5970766"/>
            <a:ext cx="34563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H</a:t>
            </a:r>
            <a:r>
              <a:rPr lang="en-US" sz="1400" baseline="-25000" dirty="0" smtClean="0">
                <a:latin typeface="Chalkboard"/>
                <a:sym typeface="Symbol"/>
              </a:rPr>
              <a:t>i </a:t>
            </a:r>
            <a:r>
              <a:rPr lang="en-US" sz="1400" dirty="0" smtClean="0">
                <a:latin typeface="Chalkboard"/>
                <a:sym typeface="Symbol"/>
              </a:rPr>
              <a:t>: Distributions on the leaves when the </a:t>
            </a:r>
            <a:r>
              <a:rPr lang="en-US" sz="1400" dirty="0" err="1" smtClean="0">
                <a:latin typeface="Chalkboard"/>
                <a:sym typeface="Symbol"/>
              </a:rPr>
              <a:t>ith</a:t>
            </a:r>
            <a:r>
              <a:rPr lang="en-US" sz="1400" dirty="0" smtClean="0">
                <a:latin typeface="Chalkboard"/>
                <a:sym typeface="Symbol"/>
              </a:rPr>
              <a:t> level  is a random string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4" name="Right Triangle 43"/>
          <p:cNvSpPr/>
          <p:nvPr/>
        </p:nvSpPr>
        <p:spPr>
          <a:xfrm>
            <a:off x="7740352" y="5620598"/>
            <a:ext cx="864096" cy="1070828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7380312" y="6268670"/>
            <a:ext cx="1440160" cy="0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107504" y="2276872"/>
            <a:ext cx="8906561" cy="25922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4" name="Picture 33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965287"/>
            <a:ext cx="915653" cy="91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588224" y="2370366"/>
            <a:ext cx="169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G’</a:t>
            </a:r>
            <a:endParaRPr lang="en-US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pic>
        <p:nvPicPr>
          <p:cNvPr id="36" name="Picture 35" descr="https://encrypted-tbn0.gstatic.com/images?q=tbn:ANd9GcQP6X-SVdTwWnx1b4B32lXz9uj8lXGQtedwPupLto_eD3y8PybkR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835" y="2780928"/>
            <a:ext cx="1063005" cy="106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1767474" y="2276872"/>
            <a:ext cx="16523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PPT Distinguisher for G</a:t>
            </a:r>
            <a:endParaRPr lang="en-US" sz="16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880664" y="3353533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611559" y="2996952"/>
            <a:ext cx="1457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z {0,1}</a:t>
            </a:r>
            <a:r>
              <a:rPr lang="en-US" sz="14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02052" y="2533239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RS or PRS?</a:t>
            </a:r>
            <a:endParaRPr lang="en-US" sz="1400" dirty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3563888" y="3063813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1835695" y="3966681"/>
            <a:ext cx="28083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- Flip i-1 random coins z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n+2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,…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n+i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763688" y="4221088"/>
            <a:ext cx="23299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Complete tree and let y be the output</a:t>
            </a:r>
            <a:endParaRPr lang="en-US" sz="14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3555132" y="3861048"/>
            <a:ext cx="2859883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782258" y="342835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56" name="Rectangle 55"/>
          <p:cNvSpPr/>
          <p:nvPr/>
        </p:nvSpPr>
        <p:spPr>
          <a:xfrm>
            <a:off x="4788024" y="2598761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 charset="0"/>
                <a:ea typeface="Chalkboard" charset="0"/>
                <a:cs typeface="Chalkboard" charset="0"/>
                <a:sym typeface="Symbol"/>
              </a:rPr>
              <a:t>y</a:t>
            </a:r>
            <a:endParaRPr lang="en-US" baseline="30000" dirty="0"/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927557" y="3919318"/>
            <a:ext cx="887703" cy="14386"/>
          </a:xfrm>
          <a:prstGeom prst="line">
            <a:avLst/>
          </a:prstGeom>
          <a:ln w="254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1403648" y="3563724"/>
            <a:ext cx="3129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halkboard" charset="0"/>
                <a:sym typeface="Symbol"/>
              </a:rPr>
              <a:t>b</a:t>
            </a:r>
            <a:endParaRPr lang="en-US" baseline="30000" dirty="0"/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942229" y="1772816"/>
            <a:ext cx="1518203" cy="34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i-1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1875073" y="1794302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82459" y="1794302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PRS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0" name="Text Box 7"/>
          <p:cNvSpPr txBox="1">
            <a:spLocks noChangeArrowheads="1"/>
          </p:cNvSpPr>
          <p:nvPr/>
        </p:nvSpPr>
        <p:spPr bwMode="auto">
          <a:xfrm>
            <a:off x="7020273" y="4941168"/>
            <a:ext cx="1440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[D’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1889491" y="5027704"/>
            <a:ext cx="14007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[D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)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 = 1]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96877" y="5034662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z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RS</a:t>
            </a:r>
            <a:endParaRPr lang="en-US" sz="16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13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/>
      <p:bldP spid="37" grpId="0"/>
      <p:bldP spid="48" grpId="0"/>
      <p:bldP spid="49" grpId="0"/>
      <p:bldP spid="51" grpId="0"/>
      <p:bldP spid="52" grpId="0"/>
      <p:bldP spid="54" grpId="0"/>
      <p:bldP spid="56" grpId="0"/>
      <p:bldP spid="65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361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340768"/>
            <a:ext cx="6615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One-way Functions (OWF) &amp; One-way Permutations (OWP)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3405" y="1949021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9592" y="2843644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Candidate OWFs </a:t>
            </a:r>
          </a:p>
        </p:txBody>
      </p:sp>
      <p:sp>
        <p:nvSpPr>
          <p:cNvPr id="8" name="Rectangle 7"/>
          <p:cNvSpPr/>
          <p:nvPr/>
        </p:nvSpPr>
        <p:spPr>
          <a:xfrm>
            <a:off x="899592" y="2339588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Do they exist? 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536" y="3851756"/>
            <a:ext cx="4159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Hard-core Predicates of OWF/OWP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99592" y="4253277"/>
            <a:ext cx="2094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Definition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05779" y="4643844"/>
            <a:ext cx="37382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Non-triviality of finding it.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9592" y="5085184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Hard-core predicates from OWF/OWP (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Goldreich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-Levin Theorem) – partial proof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44" y="5951021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Roadmap of constructing PRG for poly expansion factor from OWF + Hard-core predicate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8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009900"/>
                </a:solidFill>
                <a:latin typeface="Chalkboard"/>
              </a:rPr>
              <a:t>Roadmap</a:t>
            </a:r>
            <a:endParaRPr lang="en-US" sz="3200" dirty="0">
              <a:solidFill>
                <a:srgbClr val="009900"/>
              </a:solidFill>
              <a:latin typeface="Chalkboard"/>
            </a:endParaRPr>
          </a:p>
        </p:txBody>
      </p:sp>
      <p:pic>
        <p:nvPicPr>
          <p:cNvPr id="1028" name="Picture 4" descr="http://radhagopinath.com/wp-content/uploads/2012/08/Krishna-aur-Kans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032049" cy="13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7401054" y="6488668"/>
            <a:ext cx="10044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f</a:t>
            </a:r>
            <a:endParaRPr lang="en-US" sz="1600" dirty="0"/>
          </a:p>
        </p:txBody>
      </p:sp>
      <p:cxnSp>
        <p:nvCxnSpPr>
          <p:cNvPr id="5" name="Curved Connector 4"/>
          <p:cNvCxnSpPr/>
          <p:nvPr/>
        </p:nvCxnSpPr>
        <p:spPr>
          <a:xfrm rot="10800000">
            <a:off x="6372201" y="5373217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30" name="Picture 6" descr="http://canviar.in/wp-content/uploads/2014/10/God-Shiva-Cartoon-Amazin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232" y="1916832"/>
            <a:ext cx="787648" cy="100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st.depositphotos.com/2374113/4660/v/950/depositphotos_46604257-Cartoon-god-Brahm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990024" cy="120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PRG: G: {0,1}</a:t>
                </a:r>
                <a:r>
                  <a:rPr lang="en-US" sz="1600" baseline="30000" dirty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poly(n)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 </a:t>
                </a:r>
                <a:endParaRPr lang="en-US" sz="16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018438"/>
                <a:ext cx="2550314" cy="338554"/>
              </a:xfrm>
              <a:prstGeom prst="rect">
                <a:avLst/>
              </a:prstGeom>
              <a:blipFill rotWithShape="0">
                <a:blip r:embed="rId6"/>
                <a:stretch>
                  <a:fillRect l="-1193" t="-87500" b="-11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919602" y="1897699"/>
            <a:ext cx="5934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</a:rPr>
              <a:t>PRF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324196" y="5013176"/>
            <a:ext cx="14440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OWF/P  g,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hc</a:t>
            </a:r>
            <a:endParaRPr lang="en-US" sz="1600" dirty="0"/>
          </a:p>
        </p:txBody>
      </p:sp>
      <p:cxnSp>
        <p:nvCxnSpPr>
          <p:cNvPr id="36" name="Curved Connector 35"/>
          <p:cNvCxnSpPr/>
          <p:nvPr/>
        </p:nvCxnSpPr>
        <p:spPr>
          <a:xfrm rot="10800000">
            <a:off x="5076057" y="450912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PRG G: {0,1}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</m:t>
                    </m:r>
                    <m:r>
                      <a:rPr lang="en-US" sz="1600" b="0" i="1" smtClean="0">
                        <a:solidFill>
                          <a:srgbClr val="0000FF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 </m:t>
                    </m:r>
                  </m:oMath>
                </a14:m>
                <a:r>
                  <a:rPr lang="en-US" sz="1600" dirty="0">
                    <a:solidFill>
                      <a:srgbClr val="0000FF"/>
                    </a:solidFill>
                    <a:latin typeface="Chalkboard" charset="0"/>
                  </a:rPr>
                  <a:t>{</a:t>
                </a:r>
                <a:r>
                  <a:rPr lang="en-US" sz="1600" dirty="0" smtClean="0">
                    <a:solidFill>
                      <a:srgbClr val="0000FF"/>
                    </a:solidFill>
                    <a:latin typeface="Chalkboard" charset="0"/>
                  </a:rPr>
                  <a:t>0,1}</a:t>
                </a:r>
                <a:r>
                  <a:rPr lang="en-US" sz="1600" baseline="30000" dirty="0" smtClean="0">
                    <a:solidFill>
                      <a:srgbClr val="0000FF"/>
                    </a:solidFill>
                    <a:latin typeface="Chalkboard" charset="0"/>
                  </a:rPr>
                  <a:t>n+1</a:t>
                </a:r>
                <a:endParaRPr lang="en-US" sz="1600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077072"/>
                <a:ext cx="2213170" cy="338554"/>
              </a:xfrm>
              <a:prstGeom prst="rect">
                <a:avLst/>
              </a:prstGeom>
              <a:blipFill rotWithShape="0">
                <a:blip r:embed="rId7"/>
                <a:stretch>
                  <a:fillRect l="-1653" t="-90909" b="-11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urved Connector 38"/>
          <p:cNvCxnSpPr/>
          <p:nvPr/>
        </p:nvCxnSpPr>
        <p:spPr>
          <a:xfrm rot="10800000">
            <a:off x="3851921" y="3429000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0800000">
            <a:off x="1907705" y="1700808"/>
            <a:ext cx="792091" cy="432049"/>
          </a:xfrm>
          <a:prstGeom prst="curvedConnector3">
            <a:avLst>
              <a:gd name="adj1" fmla="val 50000"/>
            </a:avLst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27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95536" y="1547500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OWP and hard-core predicate exist, then so does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547500"/>
                <a:ext cx="8748464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97"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899592" y="197025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592" y="2411596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95536" y="3131676"/>
                <a:ext cx="874846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halkboard" charset="0"/>
                    <a:ea typeface="Chalkboard" charset="0"/>
                    <a:cs typeface="Chalkboard" charset="0"/>
                  </a:rPr>
                  <a:t>If PRG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G</a:t>
                </a:r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: {0,1}</a:t>
                </a:r>
                <a:r>
                  <a:rPr lang="en-US" baseline="30000" dirty="0">
                    <a:solidFill>
                      <a:schemeClr val="tx1"/>
                    </a:solidFill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  <a:latin typeface="Chalkboard" charset="0"/>
                  </a:rPr>
                  <a:t>{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0,1}</a:t>
                </a:r>
                <a:r>
                  <a:rPr lang="en-US" baseline="30000" dirty="0" smtClean="0">
                    <a:solidFill>
                      <a:schemeClr val="tx1"/>
                    </a:solidFill>
                    <a:latin typeface="Chalkboard" charset="0"/>
                  </a:rPr>
                  <a:t>n+1 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exists, then so does </a:t>
                </a:r>
                <a:r>
                  <a:rPr lang="en-US" dirty="0">
                    <a:latin typeface="Chalkboard" charset="0"/>
                    <a:ea typeface="Chalkboard" charset="0"/>
                    <a:cs typeface="Chalkboard" charset="0"/>
                  </a:rPr>
                  <a:t>PRG </a:t>
                </a:r>
                <a:r>
                  <a:rPr lang="en-US" dirty="0">
                    <a:latin typeface="Chalkboard" charset="0"/>
                  </a:rPr>
                  <a:t>G: {0,1}</a:t>
                </a:r>
                <a:r>
                  <a:rPr lang="en-US" baseline="30000" dirty="0">
                    <a:latin typeface="Chalkboard" charset="0"/>
                  </a:rPr>
                  <a:t>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→ </m:t>
                    </m:r>
                  </m:oMath>
                </a14:m>
                <a:r>
                  <a:rPr lang="en-US" dirty="0">
                    <a:latin typeface="Chalkboard" charset="0"/>
                  </a:rPr>
                  <a:t>{</a:t>
                </a:r>
                <a:r>
                  <a:rPr lang="en-US" dirty="0" smtClean="0">
                    <a:latin typeface="Chalkboard" charset="0"/>
                  </a:rPr>
                  <a:t>0,1}</a:t>
                </a:r>
                <a:r>
                  <a:rPr lang="en-US" baseline="30000" dirty="0" err="1" smtClean="0">
                    <a:latin typeface="Chalkboard" charset="0"/>
                  </a:rPr>
                  <a:t>n+l</a:t>
                </a:r>
                <a:r>
                  <a:rPr lang="en-US" baseline="30000" dirty="0" smtClean="0">
                    <a:latin typeface="Chalkboard" charset="0"/>
                  </a:rPr>
                  <a:t>(n</a:t>
                </a:r>
                <a:r>
                  <a:rPr lang="en-US" baseline="30000" dirty="0" smtClean="0">
                    <a:latin typeface="Chalkboard" charset="0"/>
                  </a:rPr>
                  <a:t>)</a:t>
                </a:r>
                <a:r>
                  <a:rPr lang="en-US" dirty="0" smtClean="0">
                    <a:solidFill>
                      <a:schemeClr val="tx1"/>
                    </a:solidFill>
                    <a:latin typeface="Chalkboard" charset="0"/>
                  </a:rPr>
                  <a:t>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3131676"/>
                <a:ext cx="8748464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697" t="-98333" b="-12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899592" y="3554432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Construction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99592" y="3995772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Proof</a:t>
            </a:r>
          </a:p>
        </p:txBody>
      </p:sp>
    </p:spTree>
    <p:extLst>
      <p:ext uri="{BB962C8B-B14F-4D97-AF65-F5344CB8AC3E}">
        <p14:creationId xmlns:p14="http://schemas.microsoft.com/office/powerpoint/2010/main" val="221534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1" grpId="0"/>
      <p:bldP spid="17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35967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expansion factor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n+1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95536" y="4137454"/>
            <a:ext cx="4464496" cy="351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s uniform random 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 uniformly random</a:t>
            </a:r>
            <a:endParaRPr lang="en-US" sz="16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395536" y="4512602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Given f(s), the value 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(s) is close to random 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97971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40152" y="1628800"/>
            <a:ext cx="864096" cy="1872208"/>
          </a:xfrm>
          <a:prstGeom prst="ellipse">
            <a:avLst/>
          </a:prstGeom>
          <a:solidFill>
            <a:srgbClr val="4ED9FF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059832" y="1967354"/>
            <a:ext cx="24482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42928" y="1556792"/>
            <a:ext cx="28532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f: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bijection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)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267744" y="2221752"/>
            <a:ext cx="144016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228184" y="3140968"/>
            <a:ext cx="144016" cy="144016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411760" y="2293760"/>
            <a:ext cx="3816424" cy="919216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12372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6084168" y="3522494"/>
            <a:ext cx="8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1600" baseline="30000" dirty="0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 Box 7"/>
              <p:cNvSpPr txBox="1">
                <a:spLocks noChangeArrowheads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4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1280" y="5610726"/>
                <a:ext cx="1246584" cy="338554"/>
              </a:xfrm>
              <a:prstGeom prst="rect">
                <a:avLst/>
              </a:prstGeom>
              <a:blipFill>
                <a:blip r:embed="rId3"/>
                <a:stretch>
                  <a:fillRect l="-2941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f(s)||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baseline="-25000" dirty="0" smtClean="0">
                    <a:latin typeface="Chalkboard"/>
                    <a:ea typeface="Chalkboard" charset="0"/>
                    <a:cs typeface="Chalkboard" charset="0"/>
                  </a:rPr>
                  <a:t> 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</a:rPr>
                  <a:t>{0,1}</a:t>
                </a:r>
                <a:r>
                  <a:rPr lang="en-US" sz="1600" baseline="30000" dirty="0" smtClean="0">
                    <a:latin typeface="Chalkboard"/>
                    <a:ea typeface="Chalkboard" charset="0"/>
                    <a:cs typeface="Chalkboard" charset="0"/>
                  </a:rPr>
                  <a:t>n+1</a:t>
                </a:r>
              </a:p>
            </p:txBody>
          </p:sp>
        </mc:Choice>
        <mc:Fallback xmlns=""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4032" y="5560204"/>
                <a:ext cx="2038672" cy="338554"/>
              </a:xfrm>
              <a:prstGeom prst="rect">
                <a:avLst/>
              </a:prstGeom>
              <a:blipFill>
                <a:blip r:embed="rId4"/>
                <a:stretch>
                  <a:fillRect l="-1493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379764" y="6085746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- First n bits have same dist. (purely random)</a:t>
            </a:r>
            <a:endParaRPr lang="en-US" sz="1600" baseline="-25000" dirty="0" smtClean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339752" y="6453336"/>
            <a:ext cx="6732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- Last bit is random in r but ”close to”  random in the latter</a:t>
            </a:r>
            <a:endParaRPr lang="en-US" sz="1600" baseline="-25000" dirty="0" smtClean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87624" y="5034662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851920" y="5034662"/>
            <a:ext cx="576064" cy="50405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3923928" y="5077634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Chalkboard"/>
                <a:sym typeface="Symbol"/>
              </a:rPr>
              <a:t>r</a:t>
            </a:r>
            <a:r>
              <a:rPr lang="en-US" sz="1600" baseline="-25000" smtClean="0">
                <a:latin typeface="Chalkboard"/>
                <a:sym typeface="Symbol"/>
              </a:rPr>
              <a:t>n+1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0790" y="5106670"/>
            <a:ext cx="736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….</a:t>
            </a: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n</a:t>
            </a:r>
            <a:endParaRPr lang="en-US" sz="1600" baseline="-25000" dirty="0">
              <a:latin typeface="Chalkboard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20072" y="5013176"/>
            <a:ext cx="2664296" cy="50405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84368" y="5013176"/>
            <a:ext cx="576064" cy="50405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5106670"/>
            <a:ext cx="4828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1600">
              <a:latin typeface="Chalkboard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65461" y="5058376"/>
            <a:ext cx="6415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latin typeface="Chalkboard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(s)</a:t>
            </a:r>
            <a:endParaRPr lang="en-US" sz="160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90056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8" grpId="0"/>
      <p:bldP spid="29" grpId="0"/>
      <p:bldP spid="14" grpId="0" animBg="1"/>
      <p:bldP spid="15" grpId="0" animBg="1"/>
      <p:bldP spid="18" grpId="0"/>
      <p:bldP spid="19" grpId="0" animBg="1"/>
      <p:bldP spid="20" grpId="0" animBg="1"/>
      <p:bldP spid="22" grpId="0"/>
      <p:bldP spid="23" grpId="0"/>
      <p:bldP spid="24" grpId="0"/>
      <p:bldP spid="25" grpId="0"/>
      <p:bldP spid="26" grpId="0"/>
      <p:bldP spid="32" grpId="0"/>
      <p:bldP spid="33" grpId="0" animBg="1"/>
      <p:bldP spid="34" grpId="0" animBg="1"/>
      <p:bldP spid="35" grpId="0"/>
      <p:bldP spid="5" grpId="0"/>
      <p:bldP spid="37" grpId="0" animBg="1"/>
      <p:bldP spid="38" grpId="0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36225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16359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827584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442242" y="4319631"/>
            <a:ext cx="3049638" cy="621537"/>
            <a:chOff x="2566218" y="4480083"/>
            <a:chExt cx="2350079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2350079" cy="595809"/>
              <a:chOff x="4644009" y="4293096"/>
              <a:chExt cx="2308719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2308719" cy="329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[D(r) = 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[D(G(s)) = 1])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470564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r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n+1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3546113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563888" y="4329070"/>
            <a:ext cx="2231129" cy="603633"/>
            <a:chOff x="4644009" y="4293096"/>
            <a:chExt cx="1689069" cy="587670"/>
          </a:xfrm>
        </p:grpSpPr>
        <p:sp>
          <p:nvSpPr>
            <p:cNvPr id="79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689069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r’) = 1 ]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0" name="Text Box 7"/>
            <p:cNvSpPr txBox="1">
              <a:spLocks noChangeArrowheads="1"/>
            </p:cNvSpPr>
            <p:nvPr/>
          </p:nvSpPr>
          <p:spPr bwMode="auto">
            <a:xfrm>
              <a:off x="4810246" y="4581128"/>
              <a:ext cx="1398449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 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r’ </a:t>
              </a: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 {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271175" y="4302531"/>
            <a:ext cx="2214560" cy="638637"/>
            <a:chOff x="6271175" y="4302531"/>
            <a:chExt cx="2214560" cy="638637"/>
          </a:xfrm>
        </p:grpSpPr>
        <p:sp>
          <p:nvSpPr>
            <p:cNvPr id="4" name="Rectangle 3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1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775853" y="4302531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879155" y="2996952"/>
            <a:ext cx="7463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 charset="0"/>
                <a:ea typeface="Chalkboard" charset="0"/>
                <a:cs typeface="Chalkboard" charset="0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(s)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323528" y="3356992"/>
            <a:ext cx="1645920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84" name="Group 83"/>
          <p:cNvGrpSpPr/>
          <p:nvPr/>
        </p:nvGrpSpPr>
        <p:grpSpPr>
          <a:xfrm>
            <a:off x="539552" y="5273638"/>
            <a:ext cx="2664298" cy="603633"/>
            <a:chOff x="4644008" y="4293096"/>
            <a:chExt cx="2016998" cy="587670"/>
          </a:xfrm>
        </p:grpSpPr>
        <p:sp>
          <p:nvSpPr>
            <p:cNvPr id="8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4989989" y="4581128"/>
              <a:ext cx="798802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3059833" y="5273638"/>
            <a:ext cx="2664298" cy="603634"/>
            <a:chOff x="4644008" y="4293096"/>
            <a:chExt cx="2016998" cy="587671"/>
          </a:xfrm>
        </p:grpSpPr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16998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+ ½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89" name="Text Box 7"/>
            <p:cNvSpPr txBox="1">
              <a:spLocks noChangeArrowheads="1"/>
            </p:cNvSpPr>
            <p:nvPr/>
          </p:nvSpPr>
          <p:spPr bwMode="auto">
            <a:xfrm>
              <a:off x="4989990" y="4581129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245872" y="5301208"/>
            <a:ext cx="2214560" cy="638637"/>
            <a:chOff x="6271175" y="4302531"/>
            <a:chExt cx="2214560" cy="638637"/>
          </a:xfrm>
        </p:grpSpPr>
        <p:sp>
          <p:nvSpPr>
            <p:cNvPr id="91" name="Rectangle 90"/>
            <p:cNvSpPr/>
            <p:nvPr/>
          </p:nvSpPr>
          <p:spPr>
            <a:xfrm>
              <a:off x="6300521" y="4302531"/>
              <a:ext cx="218521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(s)) </a:t>
              </a:r>
              <a:r>
                <a:rPr lang="en-US" sz="1600" dirty="0">
                  <a:latin typeface="Chalkboard"/>
                  <a:ea typeface="Chalkboard" charset="0"/>
                  <a:cs typeface="Chalkboard" charset="0"/>
                  <a:sym typeface="Symbol"/>
                </a:rPr>
                <a:t>= 1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]</a:t>
              </a:r>
              <a:endPara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2" name="Text Box 7"/>
            <p:cNvSpPr txBox="1">
              <a:spLocks noChangeArrowheads="1"/>
            </p:cNvSpPr>
            <p:nvPr/>
          </p:nvSpPr>
          <p:spPr bwMode="auto">
            <a:xfrm>
              <a:off x="6271175" y="4633391"/>
              <a:ext cx="1090989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5750550" y="5301208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halkboard"/>
                <a:ea typeface="Chalkboard" charset="0"/>
                <a:cs typeface="Chalkboard" charset="0"/>
                <a:sym typeface="Symbol"/>
              </a:rPr>
              <a:t>-</a:t>
            </a:r>
            <a:endParaRPr lang="en-US" dirty="0"/>
          </a:p>
        </p:txBody>
      </p:sp>
      <p:grpSp>
        <p:nvGrpSpPr>
          <p:cNvPr id="94" name="Group 93"/>
          <p:cNvGrpSpPr/>
          <p:nvPr/>
        </p:nvGrpSpPr>
        <p:grpSpPr>
          <a:xfrm>
            <a:off x="3203849" y="6137735"/>
            <a:ext cx="2808312" cy="603633"/>
            <a:chOff x="4644008" y="4293096"/>
            <a:chExt cx="2126023" cy="587670"/>
          </a:xfrm>
        </p:grpSpPr>
        <p:sp>
          <p:nvSpPr>
            <p:cNvPr id="95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126023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-    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(s)) = 1])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6" name="Text Box 7"/>
            <p:cNvSpPr txBox="1">
              <a:spLocks noChangeArrowheads="1"/>
            </p:cNvSpPr>
            <p:nvPr/>
          </p:nvSpPr>
          <p:spPr bwMode="auto">
            <a:xfrm>
              <a:off x="4989988" y="4581128"/>
              <a:ext cx="950084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19340" y="6165303"/>
            <a:ext cx="2828524" cy="630202"/>
            <a:chOff x="4644008" y="4293096"/>
            <a:chExt cx="2071510" cy="580053"/>
          </a:xfrm>
        </p:grpSpPr>
        <p:sp>
          <p:nvSpPr>
            <p:cNvPr id="98" name="Text Box 7"/>
            <p:cNvSpPr txBox="1">
              <a:spLocks noChangeArrowheads="1"/>
            </p:cNvSpPr>
            <p:nvPr/>
          </p:nvSpPr>
          <p:spPr bwMode="auto">
            <a:xfrm>
              <a:off x="4644008" y="4293096"/>
              <a:ext cx="2071510" cy="329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= ½  (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[D(f(s) || </a:t>
              </a:r>
              <a:r>
                <a:rPr lang="en-US" sz="1600" dirty="0" err="1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’(s)) = 1]</a:t>
              </a:r>
              <a:endPara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99" name="Text Box 7"/>
            <p:cNvSpPr txBox="1">
              <a:spLocks noChangeArrowheads="1"/>
            </p:cNvSpPr>
            <p:nvPr/>
          </p:nvSpPr>
          <p:spPr bwMode="auto">
            <a:xfrm>
              <a:off x="5099016" y="4573511"/>
              <a:ext cx="798801" cy="299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  {0,1}</a:t>
              </a:r>
              <a:r>
                <a:rPr lang="en-US" sz="1400" baseline="30000" dirty="0" smtClean="0">
                  <a:solidFill>
                    <a:srgbClr val="FF0000"/>
                  </a:solidFill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chemeClr val="tx1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</m:t>
                    </m:r>
                  </m:oMath>
                </a14:m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:r>
                  <a:rPr lang="en-US" sz="1600" dirty="0" smtClean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1/p(n</a:t>
                </a:r>
                <a:r>
                  <a:rPr lang="en-US" sz="1600" dirty="0">
                    <a:solidFill>
                      <a:schemeClr val="tx1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)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355" y="6145996"/>
                <a:ext cx="933269" cy="338554"/>
              </a:xfrm>
              <a:prstGeom prst="rect">
                <a:avLst/>
              </a:prstGeom>
              <a:blipFill>
                <a:blip r:embed="rId5"/>
                <a:stretch>
                  <a:fillRect t="-5357" r="-654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29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2" grpId="0"/>
      <p:bldP spid="45" grpId="0"/>
      <p:bldP spid="46" grpId="0"/>
      <p:bldP spid="8" grpId="0"/>
      <p:bldP spid="82" grpId="0"/>
      <p:bldP spid="93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Minimal Expansion from OWP and HCP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755993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Let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f be a OWP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with </a:t>
            </a:r>
            <a:r>
              <a: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hard-core predicate </a:t>
            </a:r>
            <a:r>
              <a:rPr lang="en-US" sz="1600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. Then the algorithm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 = f(s)||</a:t>
            </a:r>
            <a:r>
              <a:rPr lang="en-US" sz="1600" dirty="0" err="1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hc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is a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with </a:t>
            </a:r>
            <a:r>
              <a:rPr lang="en-US" sz="16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expansion factor l(n) = n+1</a:t>
            </a:r>
            <a:endParaRPr lang="en-US" sz="1600" baseline="-25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07504" y="1628800"/>
            <a:ext cx="8906561" cy="2465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4367893" y="2613105"/>
            <a:ext cx="258037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427984" y="3066638"/>
            <a:ext cx="2520280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4244327" y="2296036"/>
            <a:ext cx="83172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f(s)||r</a:t>
            </a:r>
            <a:endParaRPr lang="en-US" sz="2200" baseline="30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6660232" y="270892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rPr>
              <a:t>b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179512" y="2613105"/>
            <a:ext cx="166335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90737" y="2274550"/>
            <a:ext cx="5040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f(s)</a:t>
            </a:r>
            <a:endParaRPr lang="en-US" sz="2200" baseline="30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43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22402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85" y="2224028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1763688" y="1681063"/>
            <a:ext cx="19442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Hard-core Breaker A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277896" y="1700808"/>
            <a:ext cx="16145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srgbClr val="FF0000"/>
                </a:solidFill>
                <a:latin typeface="Chalkboard"/>
                <a:sym typeface="Symbol"/>
              </a:rPr>
              <a:t>Distinguisher D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091361" y="3369186"/>
            <a:ext cx="1904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If b =0, return r</a:t>
            </a:r>
          </a:p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Else return r’</a:t>
            </a:r>
            <a:endParaRPr lang="en-US" sz="16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113970" y="2996952"/>
            <a:ext cx="1881966" cy="35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Pick a random r</a:t>
            </a:r>
            <a:endParaRPr lang="en-US" sz="1600" baseline="-25000" dirty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11559" y="4230380"/>
            <a:ext cx="1872208" cy="595809"/>
            <a:chOff x="4644009" y="4293096"/>
            <a:chExt cx="1839258" cy="595809"/>
          </a:xfrm>
        </p:grpSpPr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4644009" y="4293096"/>
              <a:ext cx="183925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Pr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[A(f(s)) = </a:t>
              </a:r>
              <a:r>
                <a:rPr lang="en-US" sz="1600" dirty="0" err="1" smtClean="0">
                  <a:latin typeface="Chalkboard"/>
                  <a:ea typeface="Chalkboard" charset="0"/>
                  <a:cs typeface="Chalkboard" charset="0"/>
                  <a:sym typeface="Symbol"/>
                </a:rPr>
                <a:t>hc</a:t>
              </a:r>
              <a:r>
                <a:rPr lang="en-US" sz="16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(s)]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4652392" y="4581128"/>
              <a:ext cx="121575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66218" y="4221088"/>
            <a:ext cx="6038230" cy="605101"/>
            <a:chOff x="2566218" y="4480083"/>
            <a:chExt cx="6038230" cy="605101"/>
          </a:xfrm>
        </p:grpSpPr>
        <p:grpSp>
          <p:nvGrpSpPr>
            <p:cNvPr id="56" name="Group 55"/>
            <p:cNvGrpSpPr/>
            <p:nvPr/>
          </p:nvGrpSpPr>
          <p:grpSpPr>
            <a:xfrm>
              <a:off x="2566218" y="4480083"/>
              <a:ext cx="6038230" cy="595809"/>
              <a:chOff x="4644009" y="4293096"/>
              <a:chExt cx="5931960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∧</m:t>
                        </m:r>
                      </m:oMath>
                    </a14:m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57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5931960" cy="33855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606" t="-5357" b="-21429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4832813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59" name="Text Box 7"/>
            <p:cNvSpPr txBox="1">
              <a:spLocks noChangeArrowheads="1"/>
            </p:cNvSpPr>
            <p:nvPr/>
          </p:nvSpPr>
          <p:spPr bwMode="auto">
            <a:xfrm>
              <a:off x="5566716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566218" y="4898197"/>
            <a:ext cx="6614294" cy="605101"/>
            <a:chOff x="2566218" y="4480083"/>
            <a:chExt cx="6614294" cy="605101"/>
          </a:xfrm>
        </p:grpSpPr>
        <p:grpSp>
          <p:nvGrpSpPr>
            <p:cNvPr id="61" name="Group 60"/>
            <p:cNvGrpSpPr/>
            <p:nvPr/>
          </p:nvGrpSpPr>
          <p:grpSpPr>
            <a:xfrm>
              <a:off x="2566218" y="4480083"/>
              <a:ext cx="6614294" cy="595809"/>
              <a:chOff x="4644009" y="4293096"/>
              <a:chExt cx="6497886" cy="59580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285750" indent="-28575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= ½ (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r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(s)] +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Pr[A(f(s)) = </a:t>
                    </a:r>
                    <a:r>
                      <a:rPr lang="en-US" sz="1600" dirty="0" err="1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(s) </a:t>
                    </a:r>
                    <a14:m>
                      <m:oMath xmlns:m="http://schemas.openxmlformats.org/officeDocument/2006/math"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halkboard" charset="0"/>
                            <a:cs typeface="Chalkboard" charset="0"/>
                            <a:sym typeface="Symbol"/>
                          </a:rPr>
                          <m:t>|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r </a:t>
                    </a:r>
                    <a14:m>
                      <m:oMath xmlns:m="http://schemas.openxmlformats.org/officeDocument/2006/math">
                        <m:r>
                          <a:rPr lang="en-US" sz="1600" i="1">
                            <a:solidFill>
                              <a:srgbClr val="FF0000"/>
                            </a:solidFill>
                            <a:latin typeface="Cambria Math" charset="0"/>
                            <a:ea typeface="Cambria Math" charset="0"/>
                            <a:cs typeface="Cambria Math" charset="0"/>
                            <a:sym typeface="Symbol"/>
                          </a:rPr>
                          <m:t>≠</m:t>
                        </m:r>
                      </m:oMath>
                    </a14:m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 </a:t>
                    </a:r>
                    <a:r>
                      <a:rPr lang="en-US" sz="1600" dirty="0" err="1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hc</a:t>
                    </a:r>
                    <a:r>
                      <a:rPr lang="en-US" sz="1600" dirty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(s</a:t>
                    </a:r>
                    <a:r>
                      <a:rPr lang="en-US" sz="1600" dirty="0" smtClean="0">
                        <a:latin typeface="Chalkboard"/>
                        <a:ea typeface="Chalkboard" charset="0"/>
                        <a:cs typeface="Chalkboard" charset="0"/>
                        <a:sym typeface="Symbol"/>
                      </a:rPr>
                      <a:t>)] ) </a:t>
                    </a:r>
                    <a:endParaRPr lang="en-US" sz="1600" baseline="-25000" dirty="0" smtClean="0">
                      <a:solidFill>
                        <a:srgbClr val="0000FF"/>
                      </a:solidFill>
                      <a:latin typeface="Chalkboard"/>
                      <a:ea typeface="Chalkboard" charset="0"/>
                      <a:cs typeface="Chalkboard" charset="0"/>
                    </a:endParaRPr>
                  </a:p>
                </p:txBody>
              </p:sp>
            </mc:Choice>
            <mc:Fallback xmlns="">
              <p:sp>
                <p:nvSpPr>
                  <p:cNvPr id="63" name="Text Box 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44009" y="4293096"/>
                    <a:ext cx="6497886" cy="33855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553" t="-5455" b="-23636"/>
                    </a:stretch>
                  </a:blip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5854748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66218" y="5517232"/>
            <a:ext cx="4958110" cy="605101"/>
            <a:chOff x="2566218" y="4480083"/>
            <a:chExt cx="4958110" cy="605101"/>
          </a:xfrm>
        </p:grpSpPr>
        <p:grpSp>
          <p:nvGrpSpPr>
            <p:cNvPr id="66" name="Group 65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68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=0 ] +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69" name="Text Box 7"/>
              <p:cNvSpPr txBox="1">
                <a:spLocks noChangeArrowheads="1"/>
              </p:cNvSpPr>
              <p:nvPr/>
            </p:nvSpPr>
            <p:spPr bwMode="auto">
              <a:xfrm>
                <a:off x="5186516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67" name="Text Box 7"/>
            <p:cNvSpPr txBox="1">
              <a:spLocks noChangeArrowheads="1"/>
            </p:cNvSpPr>
            <p:nvPr/>
          </p:nvSpPr>
          <p:spPr bwMode="auto">
            <a:xfrm>
              <a:off x="5278684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571807" y="6234234"/>
            <a:ext cx="6752721" cy="651150"/>
            <a:chOff x="2566218" y="4480083"/>
            <a:chExt cx="4958110" cy="605101"/>
          </a:xfrm>
        </p:grpSpPr>
        <p:grpSp>
          <p:nvGrpSpPr>
            <p:cNvPr id="71" name="Group 70"/>
            <p:cNvGrpSpPr/>
            <p:nvPr/>
          </p:nvGrpSpPr>
          <p:grpSpPr>
            <a:xfrm>
              <a:off x="2566218" y="4480083"/>
              <a:ext cx="4958110" cy="595809"/>
              <a:chOff x="4644009" y="4293096"/>
              <a:chExt cx="4870850" cy="595809"/>
            </a:xfrm>
          </p:grpSpPr>
          <p:sp>
            <p:nvSpPr>
              <p:cNvPr id="73" name="Text Box 7"/>
              <p:cNvSpPr txBox="1">
                <a:spLocks noChangeArrowheads="1"/>
              </p:cNvSpPr>
              <p:nvPr/>
            </p:nvSpPr>
            <p:spPr bwMode="auto">
              <a:xfrm>
                <a:off x="4644009" y="4293096"/>
                <a:ext cx="487085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= ½  + ½ (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ea typeface="Chalkboard" charset="0"/>
                    <a:cs typeface="Chalkboard" charset="0"/>
                    <a:sym typeface="Symbol"/>
                  </a:rPr>
                  <a:t>’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=1 ] -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Pr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[</a:t>
                </a:r>
                <a:r>
                  <a:rPr lang="en-US" sz="16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D(f(s) || </a:t>
                </a:r>
                <a:r>
                  <a:rPr lang="en-US" sz="1600" dirty="0" err="1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hc</a:t>
                </a: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(s)) =1] 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  <p:sp>
            <p:nvSpPr>
              <p:cNvPr id="74" name="Text Box 7"/>
              <p:cNvSpPr txBox="1">
                <a:spLocks noChangeArrowheads="1"/>
              </p:cNvSpPr>
              <p:nvPr/>
            </p:nvSpPr>
            <p:spPr bwMode="auto">
              <a:xfrm>
                <a:off x="5370794" y="4581128"/>
                <a:ext cx="121575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400" dirty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s</a:t>
                </a:r>
                <a:r>
                  <a:rPr lang="en-US" sz="14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 {0, 1}</a:t>
                </a:r>
                <a:r>
                  <a:rPr lang="en-US" sz="1400" baseline="300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n</a:t>
                </a:r>
                <a:endParaRPr lang="en-US" sz="1400" baseline="30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p:grp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907911" y="4777407"/>
              <a:ext cx="12375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ct val="50000"/>
                </a:spcBef>
              </a:pPr>
              <a:r>
                <a:rPr lang="en-US" sz="1400" dirty="0">
                  <a:latin typeface="Chalkboard"/>
                  <a:ea typeface="Chalkboard" charset="0"/>
                  <a:cs typeface="Chalkboard" charset="0"/>
                  <a:sym typeface="Symbol"/>
                </a:rPr>
                <a:t>s</a:t>
              </a:r>
              <a:r>
                <a:rPr lang="en-US" sz="14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  {0, 1}</a:t>
              </a:r>
              <a:r>
                <a:rPr lang="en-US" sz="1400" baseline="30000" dirty="0" smtClean="0">
                  <a:latin typeface="Chalkboard"/>
                  <a:ea typeface="Chalkboard" charset="0"/>
                  <a:cs typeface="Chalkboard" charset="0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 Box 7"/>
              <p:cNvSpPr txBox="1">
                <a:spLocks noChangeArrowheads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285750" indent="-28575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≥ </m:t>
                    </m:r>
                  </m:oMath>
                </a14:m>
                <a:r>
                  <a:rPr lang="en-US" sz="1600" dirty="0" smtClean="0">
                    <a:latin typeface="Chalkboard"/>
                    <a:ea typeface="Chalkboard" charset="0"/>
                    <a:cs typeface="Chalkboard" charset="0"/>
                    <a:sym typeface="Symbol"/>
                  </a:rPr>
                  <a:t>½  + 1/p(n)</a:t>
                </a:r>
                <a:endParaRPr lang="en-US" sz="1600" baseline="-25000" dirty="0" smtClean="0">
                  <a:solidFill>
                    <a:srgbClr val="0000FF"/>
                  </a:solidFill>
                  <a:latin typeface="Chalkboard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51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40352" y="6237312"/>
                <a:ext cx="1520120" cy="339318"/>
              </a:xfrm>
              <a:prstGeom prst="rect">
                <a:avLst/>
              </a:prstGeom>
              <a:blipFill>
                <a:blip r:embed="rId7"/>
                <a:stretch>
                  <a:fillRect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387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7" grpId="0"/>
      <p:bldP spid="52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251520" y="620688"/>
            <a:ext cx="8728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Theorem: If there is a PRG with expansion factor l(n) = n+1, then for any poly(n), there exists a PRG G’ with expansion factor poly(n).</a:t>
            </a:r>
            <a:endParaRPr lang="en-US" sz="1600" baseline="-25000" dirty="0" smtClean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1412776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1412776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poly(n)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747161" y="1782571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1772816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256" y="2990636"/>
            <a:ext cx="18405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5496" y="340925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8" y="2204864"/>
            <a:ext cx="1512168" cy="360040"/>
            <a:chOff x="3995935" y="2852936"/>
            <a:chExt cx="1231227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2"/>
              <a:ext cx="123122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1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2204864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2636912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1198493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9" name="Rectangle 148"/>
          <p:cNvSpPr/>
          <p:nvPr/>
        </p:nvSpPr>
        <p:spPr>
          <a:xfrm>
            <a:off x="2699792" y="2970891"/>
            <a:ext cx="18838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: 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{0, 1}</a:t>
            </a:r>
            <a:r>
              <a:rPr lang="en-US" sz="2000" baseline="300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1}</a:t>
            </a:r>
            <a:endParaRPr lang="en-US" sz="1400" baseline="30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2627784" y="338319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19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134" grpId="0"/>
      <p:bldP spid="135" grpId="0"/>
      <p:bldP spid="136" grpId="0"/>
      <p:bldP spid="137" grpId="0"/>
      <p:bldP spid="142" grpId="0"/>
      <p:bldP spid="147" grpId="0"/>
      <p:bldP spid="149" grpId="0"/>
      <p:bldP spid="1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 charset="0"/>
                <a:ea typeface="Chalkboard" charset="0"/>
                <a:cs typeface="Chalkboard" charset="0"/>
              </a:rPr>
              <a:t>PRG with poly Expansion Factor</a:t>
            </a:r>
            <a:endParaRPr lang="en-US" sz="3200" kern="0" dirty="0">
              <a:solidFill>
                <a:srgbClr val="0099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6" name="AutoShape 2" descr="data:image/jpeg;base64,/9j/4AAQSkZJRgABAQAAAQABAAD/2wCEAAkGBxQSEhIUExQVFRUXFx8ZGRgXGRkdIRogHB8eGSMeHyAiHC0gHyElGx0eIjEtJSosLjEuGh8zODMsNygtLisBCgoKDg0OGxAQGzQkICYsLDQsMTQ0LTAyNC8sNCwtLDQ0LCw0LS80LCw0LDQsLC8sLC00NDQsLCw0LCwsLCwsLP/AABEIAIQAxAMBEQACEQEDEQH/xAAcAAEAAgMBAQEAAAAAAAAAAAAABgcDBAUCAQj/xABDEAABAwIDBQYDBAULBQAAAAABAAIDBBEFITEGBxJBURMiYXGBkRQyoSNCgrEzQ1JywRVEU2JzkqKywtHhCCXS8PL/xAAbAQEAAgMBAQAAAAAAAAAAAAAAAwQCBQYBB//EADoRAAICAQIDBAkDAQcFAAAAAAABAgMEESEFEjETQVFxBiJhgZGhwdHwFLHhMhUjMzRCQ1IWcpLC8f/aAAwDAQACEQMRAD8AvFAEAQBAEAQBAEAQBAEAQBAEAQBAEAQBAEAQBAEAQBAEAQBAEAQBAEAQBAEAQBAEAQBAEAQBAEAQBAEAQBAEAQBAcaq2roophBJVQtlOXAXi9+h6eqA7KAIAgCAIAgIhtTvHoaE8D5DJL/RQjjdfSxzsD5kLxvTdgjTtucWqs6SgZBHydUuPEfHhyt7HzWrv41h0vRz1fs3Jo49ku415abHZc3YhDD/Vjjv+bVrZelFCfqwb+BL+jl4nhuG44CCMVY7wMQt/lWK9Kau+t/FHv6OXibAxvH4NY6SraOl2OP1Gat1ekWHP+rWPmvsYSxZo6GF73qfjEVdBNQyafaAlhOhs6wy8SLLc1X13R5q5Jr2FeUXHqWFS1LJWh8bmvYdHNIIPkQpTwyoAgCAIAgOVjW0dLScPxNRHEXaB7gCfTVAdGnnbI1r2ODmuFw5puCOoKAyIAgCA5+0NUYqWpkb8zInuHmGkj6oD890GycMmCTVTwXVDg6XtCTfuuOXqNepK5i7id0eKRpT9TZaeZbjVHsXLvLhwfagRYJDWzHiLaYOOfzOAsBfqTYLpyoRHZvb3EWTUcle2P4WtdwsLBYxOd8gPgfHlc3yVKjPpuunTB+tHr/HkSSrlGKk+8uFXSMIDVxPEYqeJ80zwyNgu5x0CAqet2grsbLm0rnUVBctM36yYc7C4sMrZHnqdFp+JcZqw/VXrT8PuyeqiVm/cdrZ3ZOlogOxjHFzkdm8+vL0suIy+I5GU/wC8lt4d3wNjCqMOiO4qJIfEAQBAYK6hjnYWSsbIw/deAR/wpKrZ1S5q20/YYyipdSGP2aqsNe6fCJDwk3fSSZsd+7c68uR8eS6vh3pH0hlf+X3X1XwKVuL3wJ5sLtzBiTCGgxVDP0sDvmYRkbZC4v4edl1qkpLVdCkStegICE7xtqZ6Z1NS0bWuqqkmxdmI2Ntd5Hrl5HyUGTkQx6nbPojKEXJ6I8bttq5ql1TSVnAKqmd3i3ISMOjgPz8x1TGvhfVG2HRiUXF6MhFLhkWI4zizqpolbCWxMDr2aM25eXCfdaP0hzbsaFfZS01b+Wn3LGNWpN6nY3AVThHX0pcXMp57MvyDi4Ee7L+q39M+euM/FJ/ErSWjaLYUh4EBXe2O874OrNNDSvqeyZxzlrrdm09Bwm5ANze3LzEdl0K9Od6avReZ6ot9CRUOMQ4rQSvpncTZI3ssci1xbbhcORFwpDwqjYuoEmAVDecbJmkdPvfkQuJ4lBw4vB+Li/p9C/U9aWauM4kXbMYfAzN08wiH4HOP+YNHqu0lJRi5PoiilrsdveJRgw4fQx/PJURsZbUNYLF3pce64v0dUrcydz8Hr5yZfytFBIuhdsa8x1E7Y2Oe8hrWgucToAMyT6ICmpZX7QVJkkDm4bA4iKO5HbuGXGfD8r26rn+N8X/Sx7Kp+u/kvu+4s49HPvLoSqbG6WEhjp4WWyDeJotblYHJcZHEyLfWUG/bozYc8FtqbtNVMkF43teOrXBw+hUE65wekk157GSafQyrA9CAIAgCAICKbX7NPe5tZRnsq2LNrh+sA+47rcZBb3g/F5YsuzsfqP5e37la+hTWq6kx3f7YR4nTdoBwTM7s0fNjv9jY28iOS79NNao1hJ16CsNtz2WOYdI75ZoJIm/vNN/9Q91peP1ueFLTuaZPjPSw5+Hv+G2kjP3aunLfVv8A8qH0bu58Tl/4t/cyyo6T1Ofu0kvW43L901N7+AfM78iFQ9KXq6orr63/AKkmH0kdj/p+ivT11SRbtqkkE9Gi/wCbz7FdZVDkgo+CSKber1M+M74o43yGmpZKmnhcGy1DXhrRc27ndPH7jlyN1jK+uM1W36z6LyCi2tSzKeYPa17TdrgHA+BFx9FKeFObaA4VjIrXgmmrGiN77fo3AAfk0Hyv0Wp4zgvLxnGP9S3RNRZyS3MUUgwPEmVDO7QVlmy8Pyxu1a7LlmSPAuVXgPEXkVuqx+vH4tfdd5nkVcr5l0Zg3UwCWDEh+qlneGnqCCCR6ELV+klihlVyj1S1+exNix1gyP7O7PVz56GknhcyCjmfKX58Li4tdkdDmwW8ytrxDi+O8OTrlq5LRLv39nsIa6J861ROqRnxW0MLSO7RwOf+J+X8R7LD0ao5MZ2f8n+x7ly1noWyuiKpV29zE5KmanwmB1jP36hw+7GDp43sT6Ac8qmblxxaJWy7unn3GdcHOWhrbW4ZUimgpMOaI2uPA+QG3ZsA9+91GeR6rhcC+h3zyMt6tbpeL/j86GxsjLlUYHnCN29DDGGuiEzrd5775nqBezfRMjjuZbPWMuVdyX5uI40Et1qaWI7uRGe2w2Z9LMOVyWP8Dc5fUeHNT08cdi7PMipx+a/Pd5mMsfTeD0Z0NkdrHTSPpatnY1kereUg/ab/ALf+ivxDh0aoK+h81b+XsZnVbzPllsyWLUE4QGljWLRUkLppncLG+5PIAcyVPjY1mRYq61q2YzmoLVlf0+O4xiH2lJFHTQn5TJmXeNyM/QALoZ4fDML1L5Ocu/Tu/PMqKd1m8VohUjaCAcV4p/6rQ0n2sEh/Ytr5dHH4/wAh9vHc3dlt5sc0nYVcfw01+EXvwk6WNxdhvyN/NQZ3AZ1Q7WiXPH5/yZ15Kb0lszNj0/8AJGIQ4iwEQTHsqtrR1zD7fXzHitn6N57nF483ut4+Xh7iHKr0fMi5muBAIzBXUlMrffpSWo4atv6SknZI3yJAI8r8J9FHbWrIShLo018T2L0epwNvYJ+PD8Ro2GSSA8RYBcuY8B3LMjVpsL9/wXG+j+ZDFssptemve+mq2fx+hfya3NKSMWw+BzwYXVmVrhPOJHkH5vlIHqcz+JRcVza78+txesY8u/d11Z7TW41vXqR7AdpHyYTS4VRk/ETvk7Zw/Vxl7ib/ALzfp5rs8rJhjVO2fRFCEHJ6I6+1lG1sdLglCy8kxBef2Wggl7vE2JPg3xC5ngtVuXkyzbe7p+eCLd7UIKtF4UNMIo44wbhjA0HrwgD+C64pGntHgcVbTyU8wux4t4tPJw8Qc0BUuxxdG+owava15iH2XEMpI/C40GRHmR91cdx7Dlj2LLp21e+nc/H3/nUvY01JckiVVddSYdC0PdHBEMmtGV+eQGZXP11ZObY3FOUu8tOUa14ETfvZgc8sgpqicj9kAX8bZn3C2y9HLox5rbIx/PciD9Um/VWpzcD22dS4lPXTUVVHTzRNjcSw3YQRncgAjLzXS8LVePSqO0jJ79Gv2Kl2spc2hMZd91F+qgqpupaxth7uutpKcY/1PQiSbI9u5xdldXYjWONpZHNDIzqyMc+mfdBtzB6rlPSidmlcdPV339vgXMNLd95NcfxZlJTyTyXLWC9hqToAPM5Ll8XGnk3Rqh1ZcnNQjqytsOqMYxW8jJBR05+UgWuPDLid55BdLdDhfDvUlHtJ9/509xUi7rd1sjoQbDYnH3mYq8u6P7Rw/wARI+iry4vgT2ljLT2aL9tDJU2rpIiu3FXXxGF1ZEBNC68NVFobEEtdlYjmL2OuoJW14ZXh2KUceXqyXrQf7r8ZDa5rTmW/cy58Ire3ghl/pGNdlyuLke64vIq7K2Vfg2jYQesUzbUJkVbvSklnrqSliiM4Y3tXRXIDiTYFx5AAdeZHNdVwONdOLZfOXLq9E/Dy9pSyG5TUUtTdl2kxiAcUmHsfGNRGTcDoLEkZeBUMcHhlz5YXtP2/zp+5l2lsesTs7N7waSrPAXGCW9uzlsM/A6H6HwVLM4Lk4y5kuaPivsSV5EJ7dGdjGdnKaqLXTwse5pyJGfkTzHgVTx87Ix01VNpMzlXGXVGtt02E0FSJ3hjCw9452d92w5nispOFu1ZcHUtXr09neeXacj1Ivshvsgp6SnhqIZ3PjYGF7OAghuQObhyX041B83g7zYsSo30lDBUSSSW4zwfK0EHQXJvoo7LYVrWckl7XoeqLfQ8QbyxTxxtmoaqNrGNbxEW0AbzA/NcZPgLunKVd0W229P8A5qX1k8q0cWSXZ7bmjrCGxycMh0jk7rvTkfQrWZfCMrGTc46rxW6JoXwnsjxjktLhUFRVMhjZI/LIWL3m5A8r3Jt0KyxY5HEbYUSk2l8l+bHk+WpOSR091GyL6eN9ZV96sqe88uGbGnMN8DzPoOS+iVVQqgoQWiXQ1bbb1ZYKkPAgKk31N+GqsKrm93hlMUrhzaeEgH8PaKpnUdvjzr011T08+75mdcuWSZ2sc2cpqwxmojEhjJ4bk87XBtqMhqvnGLnX4ykqpaa9TazrjPqjdoaKOFvDExsbejAB+Sgttna+abbftMlFLoiDYvvTiZKYqWnkqy2/E5juEZZZWY4uHjYDzXQYno3dbDmslyeC01fv3WhVsy0nolqaMm+WNgI+ElDx90vAHvw3Hspf+lrHLexaeT+/1Mf1a8DLu5w+eoq5sTmY2FsrbRsaPmB+97DU6lR8Yuppx44VbcnF7vw/PDuMqIylJ2MsSqpmSNLJGte12rXC4PoudhOUJKUXoy20mtGZGtAAAAAAsAOSxbberPT6vAYK6jZMx0crQ9jhYtcLgqSq2dU1OD0aPJRUloz3TU7Y2MYwWa1oa0dABYLyc3OTlLqwlotEZFgenzgF72F7Wvzt0Xur00B6XgIvtZsNTV4Jc3s5eUrAL/iH3vX3W0wOLX4b0i9Y+D+ngQ20Rn5mpsRSYjTSPp6otlp2t+zm4s9bAdTl106lTcTswb4K6j1Zt7x7vzyMaVZF8suh0tvMBdXUckLCA+4c2+hLc7HpfRVuF5ixMlWSW3R+8zur54aIgmD7z/g4xS1VI4PhAZ3HNGmWbSLA+RN7rfZHAP1M+3ot2lvv9yrHJ5FyyXQ3Yt7Ib3zQSshOsgd6acAaf7ywl6L2OOva6vy+uv0PVlrXoWBg2MRVkLZYXccbss+XVrh1XN5ONZjWOuxaNFuEozWqNF+yFEZo5xTsbIx3E0tHCLjQkDI2U64nlKt1c7afjuY9jDXXQ4W1VP8AF4vhVIRxRtJmkbyyzHEPw2/Eeq6P0XpShZbpu2l8CpmS3SLmXVlMIAgIpvP2eNdh08Lf0gHaMyvdzM7DzFx6oCN7AY82so4n3HGwBkjb5hzRbPzGa+acVw3i5Mo9z3Xk/sbaifPBGDediTqfDp3Myc60d+gebH6XUnBaI3ZkFLot/geZEnGD0Jfu52bjoKGCNrQHuaHyutm57hc38tB5L6OaobzWE4VXgZnsHICNbAn/ALdR/wBi1fMuK/523/uZt6P8NHfJtrkqGmpKalVisEQvJNGwf1ntH8VLXj22PSEW/czFziurOPs3tdHXTzsgjcYogPtjo5xPygW6Z3v6K7mcNniVQlY/Wl/p8F4kddynJpdDa2ugqn0zxRPDJ7ggm2YGoFwRc+Kh4fPHjenkrWJlapuPqdSAR7ZYxTWbUURlt97gdn+Jl2roHwvhd/rVW8vvX7Pcq9tdHZo2JNuMTqmOjp8OfG5wI4zx924tcEtaAfVRrhOBjyU7b00u7b6as97a2S0USwNnaOSGlgildxyMjDXOuTcjxOvRc/l2wtvnOC0TexarTUUme6XF4ZJZIWSNMsZs9l8xlfTmPJYzxrYVxslH1X0fceqcW9NTdUBkEAQEe3VuBxLHv7SD6CUL6XwhaYVfkai7/EZZkjA4EEAgixBzBHQrZERSmz1D/J2N1tEy4glZ20beTeeXS13N8gOi5n0mojKiNvenp7mW8SWkmifvcACSQABck6ADmVxKTb0RsWRHdQw12I12JEWiA7CHxA1PsB/f8F9N4ZifpcaNb69X5vqae2fPNstxXyMIAgCAp7bbAJ8KqpMSoY+0p5M6qAZWtnxjXK9ze2RJ1By1/EeH15tfJLZro/Alqtdb1RnxB1PjdBIyCUXIBF7XY4ZgOHK5yXE0q7hWXGVsfs136Mvy5boaJnrZzed8G1lLi0T4JGAMbMAXMlDcuLL0zFxnyXfY2XVkw56par9vM1s4Si9GTaXHaKtglijqoH9rG5lhI2/eBGhN1YMSB7p6wyYexrr8UL3ROBFrWNwD42IXzzj9PZ5sn/ySZtMaWtZv7V7G0+IFhmMgcwENLHWsDnoQR9FXwOKXYWqr00fXUzspjZ1OLS7pqBoPF2r7jVz7W8e6AFdn6R5kumi9331I1iVnPpcHxLCLil4aymuSIyOFzb53638ifJWJ5OBxLe/+7n4935+amChbV/TujdoN69K53BURzUzx8wcOIA9Ljve7QoLfR3IS5qpKa7tNv4+bMo5Uektjux7d4ef51GPMkfwVF8IzV/tsk7evxPkm3mHj+dRnyJP8EXB81/7bHb1+JHsT3uUze7TxSzvOmXCCfW7votjT6N3y3tkor4/x8yKWXH/StTjjZivxWf4moDaHhb9m5rSH31F+9xZdSQR0Vz+0MPh1XY1PtNXvvt7fZ8DDsrLXzS2OrHiGOUh4HwMrGjR7TY/Sx+iqunhOT60Zut+H59zPmvhs1qTzCKp8sMckkZie5t3Rk34T0vYLQZFca7ZQhLmSez8SzFtrVm3frooTJkU3M1UTYq+vmkZF8VUkjtHBo4WXItcjQvcPRfVsansaY1+CSNLOXNJs7+0O9bDqUECXt5LZMh71z0LvlCnMSJ7KUlRU1k+K1jexL2cMUR+4zq4m1hYc9bk5aLjeP8SruSx6d992vkl4l/GqcfWka2M4rLi8xw/Dj9nl8RU2Ja1t9B7Hn3tBoSp+C8FdbV9637l9X9DDIyNfViW5s7gsVFTxU8IsyMW8SdS4+JNz6rqymdJAEAQBAEBXO026iGWT4ihldRVN73j+Rxvc3aNL+GXUFR21Qti4WLVe09TaeqI7XnGaUFlVRR18I1dFmT48Nib/AIVobfR2nXmom4P4/Z/MsrKl0ktSK1NXgsjuCoop6J+vyub4cjf3bZRvG4xRvCxT8/5+57zUS6rQ3MIwWjYS7DcWdA85lry0tdbS4PD1Ot9Sq2RlZUlpmY3MvFa6/Hf6GcYQX+HPQtSlvwMu4PPCLuGjjbMjzOa5SzTmei036F1dDKsD0ICt9vXirxCmpCO5C3tpMh3icmt00/PiPgur4HV2OPO/vlsvr+ewxrqV+RGD6Ldkb2nwanNTRwRxMYZHlzyBa7W8vXP2C3lF01XObfTp5k2Zj09tXVGKWr1fkvuYNqcOpqWpoCIWCMyHtARcOaCwG+fIE+68rnbbRYlJ66bee5DxOiqmVfLHTXXX5F1UOGwwXEUTI+vA0C/nbVfPrb7Ld7JN+YUYrojZURkEAQEO21ozK60mJNpKfgs+McIc7r3uK9iPDrrdbnhtqrWscftJ67PfRe7Qr3Jt7y0RB3UeAU+bpZqkjQAk/kGj3W9VvGb9lFQ/PbqVtKI9+p2MHxWS9sJwVwda/ayNt9Tl/iWX9iZF/wDmr214L8+h528Y/wBESQwbuK/ECHYrVcEV7/DwfxOn+Y+S22HwzGxN647+PeQztlPqWdgmDQUkTYaeNscY5N69SdSfNXyM30AQBAEAQBAEAQGKop2PFnta8dHAEexQEJ3ibv4aykcKeGKKojPHEWMa25H3TYZh2mfOy8a1WgORsFtCyrp+HgbFND3JYQOHgIuPlsLAkHyNxyXzji2BZi3vmbafRv8AOqNrRYpxJKtUTn1AVThU3aYpijje4c1gvyAuP9K7mmHJg0peGpNwve2x+X1PGJUjzidNIGuLBGQXAGw11OgVmE4/p5Lv1LFtcnmQkltoaG9SC9PE/m2S3o4H+ICk4e/Xa9hBxqP91GXt/P2Lma64B65+6+dNaPQro+rw9CA8VE7Y2ue9wa1oJc46ADmsoQlOSjFatnjei1ZCtgsGbi1dLiU0LRTR9yBrmj7U5gvdl3rDrfM2+6vpfDMJ4mOq29X3/wAew1N1nPLUtilwiCM3jgiYerY2tP0C2BEbqAIAgCAIAgCAIAgCAIAgCArnbzY2YTjEsODRUtFpIiMp2++TvzyzFs6uZiV5VTqs6fszOubg9UYdk9rIa5tm/ZzNykhd8zSNfMX/AObL59xDhl2HPSW8e5/nebSq6Ni2O+taSlVVI+FxmoY7JlU1r2k5AuHLxN+L3XbYM+34fBrrDZnuDZ2eS4vpL9ySL035Dt5bi6GGFovJJKA1o1OVsvUgequ4WkZSnLoluajjEv7qMV1bLiAtkNAvneupWQQGCurI4WOkle1jG6ucbBSVVTtkoQWrZ5KSitWQmlpZtoZAAHwYZG7vPOTqgg6DoPy88h3nCODLEXaWbzfy/O9msvvc9l0Lko6VkTGRxtDGMAa1rRYADkFvSuZkAQBAEAQBAEAQBAEAQBAEAQBAQvbTd1BXuEzHGmqm/LPHr+IAji6a3WM4RnFxktUz1NrdEOnxnEsMyxGmM8I/nNPnYDm9treOfDrz0XMZno1CWsseWnsfT493zLdeW1tI1sdqcNxmFrRUsjlYSY3O7rmk8iDa4Nhz5Ba3FrzuF2tutuL6pbp/DvJpuu1bPc5ENNjEPdEMdW22UjHDP1uL+y2v6/h893Jwfg0yzDPyq1o0pe06GzOylXNVsrK9rYxF+ihGefU5kWGupN7dFR4lxahUOjGevN1fsIpSsvs7Szu6InNfjdPBftZ4mW5OeL+17rnqsS+3/Dg37jOVkV1ZFp94XbO7LDaaWslvYkNLWMvkCTbS/XhHit7iejV03re+VfF/wVp5cV/TudPCt209XI2fGJhJw5spY7iNv7x5+Q9zousw8CjEjpUvN9795TnZKb3LOghaxrWsaGtaLAAWAA5AK4RmRAEAQBAEAQBAEAQBAEAQBAEAQBAEAQEdxnYagqjxTUsTnftAcJ9xZAcNm57ChmIZB5TS/wDkvGk+oPT90WGO1ilPnPKf9S8UIroj3VmzQbrMLhsRStdY3+0Ln/mVkeEupqdkbQ2NrWNGjWgAD0GSAyoAgCAIAgCAIAgCAIAg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2" name="AutoShape 2" descr="data:image/png;base64,iVBORw0KGgoAAAANSUhEUgAAAOEAAADhCAMAAAAJbSJIAAAAHlBMVEX/////AAD/9vb/Li7/Nzf/xsb/zc3/w8P/MjL/5eU2FW+vAAAFcUlEQVR4nO2di3ajMAxEQwhJ+/8/vGtEd5vwsq3H6MxhPsDReG7aAJa43S5dunTp0iUrvR53dAlvuj9etgs+h2G0XVGpcRielutNw1+NeVK8j6WgyW7B2eAwpAH1/pCCzCw+h0VZQB1/CjICdRr+KQWo9/F/QSYp/jKYAtQfRM0sPoc34UEd3wtSgzoNHwKDeh8/C1KmuDIIBvUdUQOLz/V6WFBXCSpB3UgQCuoaUWWKOwZhoG4hqrK4iSgS1J0Ei7pA3U1wthif4h6i3SkeGgSAuo9op8UDRJcUPWwc6DDBokZQTxKcLUameIxoR4oVBkNBPUO02eIpoqI4UCsSLKoGtSrB2WJMijWIiipTrDYYBGodog0WKxEVRYBanWBRBagNCc4WvVOsR1R0mmKjQXdQWxCtstiEqMgX1MYEiw5BbU5wtuiXYiuiooMUuww6gtqO6InFDkRFXqB2JVi0A2pngrNFjxT7EBVtpqgw6AJqL6K7FrsRFdmDqkiwaAXqS7eeOagaREWfzxdVSMwyBVWHqNRjvmemoBpUs95wl0X75LTdFmDYWHSrJA2ojjSlANV1ozOA6lxDAlDdOQKDGrDFWFBDPh0KahBBMFDDNhcFauDngkANZQcAavC2xoMa/onhoAKoCf1IyDc/EhvQX+/AfYX9Bw76YOCvqBh4oL+EQ3YXfDXj/vHwK1JvhBLcVXDe4xR3hhyLgCO6lOEGUgJEl0K8djoFoo6lJEF0KcYBpzSILuXY73ciRF0KSoXoUpIpVMkQXYqy3PV0iBqXlRBRkRVaKRFdLNrsfVJERfrivr6/9Abd/JkAppfviVYDULVyP5WMtuh/shwMakR3ABTUoA4PnMWoLh0YqHGdViBQQ7vlEBZjOx4BoEZ3rYaDCug8jrWI6B4PBRUzASAQVNgUhyiLuEkcQaAip6mEgAqeiONvET3VyB1U/GQqZ1BTTBfztIhGVOQIKh5RkRuoKRAV+VjMgajIBdQsiIocQE2EqMjaYiZERcag5kJUZApqOkRFdhbzISoyAzUjoiIjUJMiKtI//hyGL7SJQ30bOPxGmzgUe4b030P+v6Xs/w/pf9Pw/y5lv7agvz7kv8Znv09Df6+N/34p+z1v+ucW/M+e2J8f0j8D5n+Oz34Wg/48Df+ZKPZzbfRnE/nPl7KfEaY/581/Vp+934K+Z4a/74m9d42+/5C/h5S9D5i+l5u/H599pgL9XAz+2Sbs82noZwzxz4lin/VFP6+Nf+Ye+9xE+tmX/PNL2WfQ0s8R5p8FzT7Pm34mO/9cffZ3I9C/34L/HSXs75mhf1cQ//ue2N/ZRf/eNf5357G//zDBbQXfLcZfcXvXgL9rcnPlKAGiIq+NzoCobyUpEF0setCUBlGRw3anQVRkAerHki/tgsaPnfVMvT6XfCoNmvorUlp8rlecNOs5HP/QgTptLamw6HKERwPqpkEFqF7HsLotbiAq6kzR7ShdL6g7CXZbdDwO2QfqgcEuUH2PtHZY3EVU1Jyi87HkdlAPE+yw6H60vBXUU4ONoEa0BzRZPEFU1JBiSItHC6gVCRZVWwxq06kHtdJgNahxrVaVFqsQFVWlGNguVwdqdYJFFRZDWx5rQG0yWAFqdNvqqcUGREUnKYa3Hp+B2phg0aFFQPv4MagdBg9BxYwAOLDYjKhoN0XQGId9ULsSLNqxCBvFsQdqt8EdUJHjVDYtdiIq2kgROhJnC1RFgkUri+CxRmtQlQZXoOJHU31YVCEqeksRPrXpE1R1gkW/LOInb93eQTUx+AtUPKKifxYNEBVNaRAV/YBqlGDRlAZRkYBqaHAGNQuiotEQUdErDaKi+2P1fPDSpUuXLl3q1h/X6l9yrF/4wAAAAABJRU5ErkJggg=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683295" y="474931"/>
            <a:ext cx="23846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PRG G: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  {0, 1}</a:t>
            </a:r>
            <a:r>
              <a:rPr lang="en-US" sz="2000" baseline="30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endParaRPr lang="en-US" sz="14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04048" y="474931"/>
            <a:ext cx="31308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PRG G’: {0, 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 {0, 1}</a:t>
            </a:r>
            <a:r>
              <a:rPr lang="en-US" sz="2000" baseline="30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</a:t>
            </a:r>
            <a:r>
              <a:rPr lang="en-US" sz="2000" baseline="30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p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(n)</a:t>
            </a:r>
            <a:endParaRPr lang="en-US" sz="2000" baseline="30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004048" y="2420888"/>
            <a:ext cx="975733" cy="41038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4971520" y="2484587"/>
            <a:ext cx="968632" cy="3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    </a:t>
            </a:r>
            <a:r>
              <a:rPr lang="en-US" sz="15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973877" y="3444388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5112659" y="3482840"/>
            <a:ext cx="75548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5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5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5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H="1">
            <a:off x="5436096" y="2868324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/>
          <p:cNvSpPr/>
          <p:nvPr/>
        </p:nvSpPr>
        <p:spPr>
          <a:xfrm>
            <a:off x="1747161" y="844726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: seed of G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033521" y="834971"/>
            <a:ext cx="11833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s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: seed of G’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-36512" y="1969095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First n bits of 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1475656" y="1267019"/>
            <a:ext cx="1415021" cy="360040"/>
            <a:chOff x="3995935" y="2852936"/>
            <a:chExt cx="1152129" cy="360040"/>
          </a:xfrm>
        </p:grpSpPr>
        <p:sp>
          <p:nvSpPr>
            <p:cNvPr id="139" name="Rectangle 138"/>
            <p:cNvSpPr/>
            <p:nvPr/>
          </p:nvSpPr>
          <p:spPr>
            <a:xfrm>
              <a:off x="3995935" y="2852936"/>
              <a:ext cx="1152129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140" name="Text Box 7"/>
            <p:cNvSpPr txBox="1">
              <a:spLocks noChangeArrowheads="1"/>
            </p:cNvSpPr>
            <p:nvPr/>
          </p:nvSpPr>
          <p:spPr bwMode="auto">
            <a:xfrm>
              <a:off x="3995935" y="2891371"/>
              <a:ext cx="11437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n bits    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1 </a:t>
              </a:r>
              <a:r>
                <a:rPr lang="en-US" sz="14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bit</a:t>
              </a:r>
              <a:endParaRPr lang="en-US" sz="1400" baseline="-250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cxnSp>
        <p:nvCxnSpPr>
          <p:cNvPr id="141" name="Straight Connector 140"/>
          <p:cNvCxnSpPr/>
          <p:nvPr/>
        </p:nvCxnSpPr>
        <p:spPr>
          <a:xfrm>
            <a:off x="2339753" y="1267019"/>
            <a:ext cx="0" cy="36004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1907705" y="1699067"/>
            <a:ext cx="5325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  <a:sym typeface="Symbol"/>
              </a:rPr>
              <a:t>G(s)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Rectangle 146"/>
              <p:cNvSpPr/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halkboard" charset="0"/>
                        <a:cs typeface="Chalkboard" charset="0"/>
                        <a:sym typeface="Symbol"/>
                      </a:rPr>
                      <m:t>→</m:t>
                    </m:r>
                  </m:oMath>
                </a14:m>
                <a:r>
                  <a:rPr lang="en-US" sz="3600" dirty="0" smtClean="0">
                    <a:latin typeface="Chalkboard" charset="0"/>
                    <a:ea typeface="Chalkboard" charset="0"/>
                    <a:cs typeface="Chalkboard" charset="0"/>
                    <a:sym typeface="Symbol"/>
                  </a:rPr>
                  <a:t> </a:t>
                </a:r>
                <a:endParaRPr lang="en-US" sz="3600" dirty="0">
                  <a:latin typeface="Chalkboard" charset="0"/>
                  <a:ea typeface="Chalkboard" charset="0"/>
                  <a:cs typeface="Chalkboard" charset="0"/>
                </a:endParaRPr>
              </a:p>
            </p:txBody>
          </p:sp>
        </mc:Choice>
        <mc:Fallback xmlns="">
          <p:sp>
            <p:nvSpPr>
              <p:cNvPr id="147" name="Rectangle 1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480" y="260648"/>
                <a:ext cx="441527" cy="646331"/>
              </a:xfrm>
              <a:prstGeom prst="rect">
                <a:avLst/>
              </a:prstGeom>
              <a:blipFill>
                <a:blip r:embed="rId3"/>
                <a:stretch>
                  <a:fillRect r="-2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0" name="Rectangle 149"/>
          <p:cNvSpPr/>
          <p:nvPr/>
        </p:nvSpPr>
        <p:spPr>
          <a:xfrm>
            <a:off x="2555776" y="1943034"/>
            <a:ext cx="238078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 = 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(n+1)</a:t>
            </a:r>
            <a:r>
              <a:rPr lang="en-US" sz="1400" dirty="0" err="1" smtClean="0">
                <a:latin typeface="Chalkboard" charset="0"/>
                <a:ea typeface="Chalkboard" charset="0"/>
                <a:cs typeface="Chalkboard" charset="0"/>
                <a:sym typeface="Symbol"/>
              </a:rPr>
              <a:t>th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 bit of G(k)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  <p:cxnSp>
        <p:nvCxnSpPr>
          <p:cNvPr id="151" name="Straight Arrow Connector 150"/>
          <p:cNvCxnSpPr/>
          <p:nvPr/>
        </p:nvCxnSpPr>
        <p:spPr>
          <a:xfrm flipH="1">
            <a:off x="5410171" y="3856691"/>
            <a:ext cx="4743" cy="5584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H="1">
            <a:off x="5436096" y="4838762"/>
            <a:ext cx="6014" cy="973179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688933" y="4653136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p(n)</a:t>
            </a:r>
            <a:endParaRPr lang="en-US" dirty="0"/>
          </a:p>
        </p:txBody>
      </p:sp>
      <p:sp>
        <p:nvSpPr>
          <p:cNvPr id="3" name="Left Brace 2"/>
          <p:cNvSpPr/>
          <p:nvPr/>
        </p:nvSpPr>
        <p:spPr>
          <a:xfrm>
            <a:off x="4261396" y="3482840"/>
            <a:ext cx="273891" cy="2819284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47" name="Left Brace 46"/>
          <p:cNvSpPr/>
          <p:nvPr/>
        </p:nvSpPr>
        <p:spPr>
          <a:xfrm rot="16200000">
            <a:off x="6837673" y="4381115"/>
            <a:ext cx="238596" cy="4049861"/>
          </a:xfrm>
          <a:prstGeom prst="lef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50" name="Rectangle 49"/>
          <p:cNvSpPr/>
          <p:nvPr/>
        </p:nvSpPr>
        <p:spPr>
          <a:xfrm>
            <a:off x="7001301" y="6453336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 charset="0"/>
                <a:sym typeface="Symbol"/>
              </a:rPr>
              <a:t>n + p(n)</a:t>
            </a:r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5882584" y="3448952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021366" y="3487404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932040" y="4417160"/>
            <a:ext cx="908707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4892316" y="4455612"/>
            <a:ext cx="9339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4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4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840747" y="442172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5826307" y="446017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732240" y="442172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6871022" y="4460176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899756" y="5857320"/>
            <a:ext cx="1405560" cy="37542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894632" y="5888305"/>
            <a:ext cx="16215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(s)))</a:t>
            </a:r>
            <a:endParaRPr lang="en-US" sz="1200" baseline="-25000" dirty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14023" y="5861884"/>
            <a:ext cx="908707" cy="37542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7199583" y="5900336"/>
            <a:ext cx="11239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2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200" baseline="-25000" dirty="0" err="1">
                <a:latin typeface="Chalkboard" charset="0"/>
                <a:ea typeface="Chalkboard" charset="0"/>
                <a:cs typeface="Chalkboard" charset="0"/>
                <a:sym typeface="Symbol"/>
              </a:rPr>
              <a:t>n</a:t>
            </a:r>
            <a:r>
              <a:rPr lang="en-US" sz="1200" dirty="0">
                <a:latin typeface="Chalkboard" charset="0"/>
                <a:ea typeface="Chalkboard" charset="0"/>
                <a:cs typeface="Chalkboard" charset="0"/>
                <a:sym typeface="Symbol"/>
              </a:rPr>
              <a:t>(s))</a:t>
            </a:r>
            <a:endParaRPr lang="en-US" sz="12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105516" y="5861884"/>
            <a:ext cx="908707" cy="3754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8209808" y="5895709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G</a:t>
            </a:r>
            <a:r>
              <a:rPr lang="en-US" sz="1400" baseline="-250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n+1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(s)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305316" y="5857320"/>
            <a:ext cx="908707" cy="375428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409608" y="5891145"/>
            <a:ext cx="97070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……</a:t>
            </a:r>
            <a:endParaRPr lang="en-US" sz="1400" baseline="-25000" dirty="0" smtClean="0">
              <a:solidFill>
                <a:srgbClr val="0000FF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67544" y="4417367"/>
            <a:ext cx="25234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Proof via hybrid arguments </a:t>
            </a:r>
            <a:r>
              <a:rPr lang="en-US" sz="1400" dirty="0" smtClean="0">
                <a:latin typeface="Chalkboard" charset="0"/>
                <a:ea typeface="Chalkboard" charset="0"/>
                <a:cs typeface="Chalkboard" charset="0"/>
                <a:sym typeface="Wingdings" panose="05000000000000000000" pitchFamily="2" charset="2"/>
              </a:rPr>
              <a:t></a:t>
            </a:r>
            <a:endParaRPr lang="en-US" sz="1400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31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/>
      <p:bldP spid="87" grpId="0" animBg="1"/>
      <p:bldP spid="88" grpId="0"/>
      <p:bldP spid="17" grpId="0"/>
      <p:bldP spid="3" grpId="0" animBg="1"/>
      <p:bldP spid="47" grpId="0" animBg="1"/>
      <p:bldP spid="50" grpId="0"/>
      <p:bldP spid="53" grpId="0" animBg="1"/>
      <p:bldP spid="54" grpId="0"/>
      <p:bldP spid="55" grpId="0" animBg="1"/>
      <p:bldP spid="56" grpId="0"/>
      <p:bldP spid="57" grpId="0" animBg="1"/>
      <p:bldP spid="58" grpId="0"/>
      <p:bldP spid="59" grpId="0" animBg="1"/>
      <p:bldP spid="60" grpId="0"/>
      <p:bldP spid="61" grpId="0" animBg="1"/>
      <p:bldP spid="62" grpId="0"/>
      <p:bldP spid="63" grpId="0" animBg="1"/>
      <p:bldP spid="64" grpId="0"/>
      <p:bldP spid="65" grpId="0" animBg="1"/>
      <p:bldP spid="66" grpId="0"/>
      <p:bldP spid="67" grpId="0" animBg="1"/>
      <p:bldP spid="68" grpId="0"/>
      <p:bldP spid="6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74905</TotalTime>
  <Words>1360</Words>
  <Application>Microsoft Macintosh PowerPoint</Application>
  <PresentationFormat>On-screen Show (4:3)</PresentationFormat>
  <Paragraphs>212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Cambria Math</vt:lpstr>
      <vt:lpstr>Chalkboard</vt:lpstr>
      <vt:lpstr>Comic Sans MS</vt:lpstr>
      <vt:lpstr>Courier New</vt:lpstr>
      <vt:lpstr>Symbol</vt:lpstr>
      <vt:lpstr>Wingdings</vt:lpstr>
      <vt:lpstr>Arial</vt:lpstr>
      <vt:lpstr>Default Design</vt:lpstr>
      <vt:lpstr>Cryptography</vt:lpstr>
      <vt:lpstr>Recall</vt:lpstr>
      <vt:lpstr>Roadmap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Proof </vt:lpstr>
      <vt:lpstr>Proof </vt:lpstr>
      <vt:lpstr>Proof via Hybrid Argument</vt:lpstr>
      <vt:lpstr>Proof </vt:lpstr>
      <vt:lpstr>Proof </vt:lpstr>
      <vt:lpstr>PowerPoint Presentation</vt:lpstr>
    </vt:vector>
  </TitlesOfParts>
  <Company>DAIMI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Ivan Damgård</dc:creator>
  <cp:lastModifiedBy>Arpita Patra</cp:lastModifiedBy>
  <cp:revision>4511</cp:revision>
  <dcterms:created xsi:type="dcterms:W3CDTF">2003-02-23T15:18:48Z</dcterms:created>
  <dcterms:modified xsi:type="dcterms:W3CDTF">2016-02-22T06:06:37Z</dcterms:modified>
</cp:coreProperties>
</file>