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handoutMasterIdLst>
    <p:handoutMasterId r:id="rId23"/>
  </p:handoutMasterIdLst>
  <p:sldIdLst>
    <p:sldId id="1678" r:id="rId2"/>
    <p:sldId id="1736" r:id="rId3"/>
    <p:sldId id="1767" r:id="rId4"/>
    <p:sldId id="1768" r:id="rId5"/>
    <p:sldId id="1769" r:id="rId6"/>
    <p:sldId id="1770" r:id="rId7"/>
    <p:sldId id="1771" r:id="rId8"/>
    <p:sldId id="1772" r:id="rId9"/>
    <p:sldId id="1773" r:id="rId10"/>
    <p:sldId id="1774" r:id="rId11"/>
    <p:sldId id="1775" r:id="rId12"/>
    <p:sldId id="1776" r:id="rId13"/>
    <p:sldId id="1778" r:id="rId14"/>
    <p:sldId id="1779" r:id="rId15"/>
    <p:sldId id="1780" r:id="rId16"/>
    <p:sldId id="1781" r:id="rId17"/>
    <p:sldId id="1782" r:id="rId18"/>
    <p:sldId id="1783" r:id="rId19"/>
    <p:sldId id="1766" r:id="rId20"/>
    <p:sldId id="1777" r:id="rId21"/>
  </p:sldIdLst>
  <p:sldSz cx="9144000" cy="6858000" type="screen4x3"/>
  <p:notesSz cx="6858000" cy="9144000"/>
  <p:custDataLst>
    <p:tags r:id="rId24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D2F5FA"/>
    <a:srgbClr val="4ED9FF"/>
    <a:srgbClr val="FF0000"/>
    <a:srgbClr val="00FF00"/>
    <a:srgbClr val="5E1EFE"/>
    <a:srgbClr val="FFFF99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2685" autoAdjust="0"/>
  </p:normalViewPr>
  <p:slideViewPr>
    <p:cSldViewPr>
      <p:cViewPr varScale="1">
        <p:scale>
          <a:sx n="78" d="100"/>
          <a:sy n="78" d="100"/>
        </p:scale>
        <p:origin x="1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tags" Target="tags/tag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55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437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800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24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45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126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419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919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288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590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86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0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327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731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338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579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42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060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2/24/16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70.png"/><Relationship Id="rId5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png"/><Relationship Id="rId7" Type="http://schemas.openxmlformats.org/officeDocument/2006/relationships/image" Target="../media/image3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mic Sans MS"/>
                <a:cs typeface="Comic Sans MS"/>
              </a:rPr>
              <a:t>Lecture 14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Arpita</a:t>
            </a:r>
            <a:r>
              <a:rPr lang="en-US" dirty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Group Theory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 Box 7"/>
              <p:cNvSpPr txBox="1">
                <a:spLocks noChangeArrowheads="1"/>
              </p:cNvSpPr>
              <p:nvPr/>
            </p:nvSpPr>
            <p:spPr bwMode="auto">
              <a:xfrm>
                <a:off x="35496" y="692696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q"/>
                </a:pP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The set of integers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  <m:r>
                      <a:rPr lang="en-US" sz="1400" b="0" i="1" smtClean="0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 </m:t>
                    </m:r>
                  </m:oMath>
                </a14:m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is an abelian group </a:t>
                </a:r>
                <a:r>
                  <a:rPr lang="en-US" sz="1400" dirty="0">
                    <a:sym typeface="Symbol"/>
                  </a:rPr>
                  <a:t>with respect to the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addition operation (+)</a:t>
                </a:r>
                <a:endParaRPr lang="en-US" sz="1400" baseline="-25000" dirty="0">
                  <a:solidFill>
                    <a:srgbClr val="5E1EFE"/>
                  </a:solidFill>
                </a:endParaRPr>
              </a:p>
            </p:txBody>
          </p:sp>
        </mc:Choice>
        <mc:Fallback xmlns="">
          <p:sp>
            <p:nvSpPr>
              <p:cNvPr id="4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692696"/>
                <a:ext cx="8568952" cy="307777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42" t="-2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467544" y="1124744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Closure and </a:t>
            </a:r>
            <a:r>
              <a:rPr lang="en-US" sz="1400" dirty="0" err="1">
                <a:sym typeface="Symbol"/>
              </a:rPr>
              <a:t>associativity</a:t>
            </a:r>
            <a:r>
              <a:rPr lang="en-US" sz="1400" dirty="0">
                <a:sym typeface="Symbol"/>
              </a:rPr>
              <a:t> holds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67544" y="1484784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The  integer 0 is the identity element --- for every integer x, 0 + x = x = x + 0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467544" y="191683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For every integer x, there exists an integer –x, such that x + (-x) = 0 = (-x) + x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67544" y="2348880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For any two integers x, y, we have x + y = y + x --- commutativity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9712" y="4365104"/>
            <a:ext cx="440908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sym typeface="Symbol"/>
              </a:rPr>
              <a:t>We are interested only in Finite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0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Finite Groups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85902" y="659126"/>
                <a:ext cx="9073008" cy="2915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q"/>
                </a:pPr>
                <a:r>
                  <a:rPr lang="en-US" sz="1400" dirty="0">
                    <a:sym typeface="Symbol"/>
                  </a:rPr>
                  <a:t>Define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N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 = {0, 1, …, N-1} </a:t>
                </a:r>
                <a:r>
                  <a:rPr lang="en-US" sz="1400" dirty="0">
                    <a:sym typeface="Symbol"/>
                  </a:rPr>
                  <a:t>and the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operation + in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 as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902" y="659126"/>
                <a:ext cx="9073008" cy="291578"/>
              </a:xfrm>
              <a:prstGeom prst="rect">
                <a:avLst/>
              </a:prstGeom>
              <a:blipFill rotWithShape="0">
                <a:blip r:embed="rId3"/>
                <a:stretch>
                  <a:fillRect l="-67" t="-4167" b="-2708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7"/>
              <p:cNvSpPr txBox="1">
                <a:spLocks noChangeArrowheads="1"/>
              </p:cNvSpPr>
              <p:nvPr/>
            </p:nvSpPr>
            <p:spPr bwMode="auto">
              <a:xfrm>
                <a:off x="1043608" y="1083514"/>
                <a:ext cx="400279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a +  b   =     (a + b) mod N</a:t>
                </a:r>
                <a:r>
                  <a:rPr lang="en-US" sz="1400" dirty="0">
                    <a:sym typeface="Symbol"/>
                  </a:rPr>
                  <a:t>, for every a, b 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N</a:t>
                </a:r>
                <a:endParaRPr lang="en-US" sz="1400" baseline="-25000" dirty="0"/>
              </a:p>
            </p:txBody>
          </p:sp>
        </mc:Choice>
        <mc:Fallback xmlns="">
          <p:sp>
            <p:nvSpPr>
              <p:cNvPr id="3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3608" y="1083514"/>
                <a:ext cx="4002798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457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539552" y="1844824"/>
            <a:ext cx="7704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- Closure, commutative and associativity holds --- trivial to verify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7"/>
              <p:cNvSpPr txBox="1">
                <a:spLocks noChangeArrowheads="1"/>
              </p:cNvSpPr>
              <p:nvPr/>
            </p:nvSpPr>
            <p:spPr bwMode="auto">
              <a:xfrm>
                <a:off x="539552" y="2276872"/>
                <a:ext cx="77048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- 0 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 is the identity element </a:t>
                </a:r>
                <a:r>
                  <a:rPr lang="en-US" sz="1400" dirty="0">
                    <a:sym typeface="Symbol"/>
                  </a:rPr>
                  <a:t>--- for every a  </a:t>
                </a:r>
                <a14:m>
                  <m:oMath xmlns:m="http://schemas.openxmlformats.org/officeDocument/2006/math">
                    <m:r>
                      <a:rPr lang="en-US" sz="1400" i="1" smtClean="0"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, (a + 0) mod N = (0 + a) mod N = a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552" y="2276872"/>
                <a:ext cx="7704856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238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39552" y="2761183"/>
            <a:ext cx="7704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- Element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(N - a) </a:t>
            </a:r>
            <a:r>
              <a:rPr lang="en-US" sz="1400" dirty="0">
                <a:sym typeface="Symbol"/>
              </a:rPr>
              <a:t>is 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additive inverse of a </a:t>
            </a:r>
            <a:r>
              <a:rPr lang="en-US" sz="1400" dirty="0">
                <a:sym typeface="Symbol"/>
              </a:rPr>
              <a:t>modulo N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72008" y="1465039"/>
                <a:ext cx="666023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q"/>
                </a:pPr>
                <a:r>
                  <a:rPr lang="en-US" sz="1400" dirty="0">
                    <a:sym typeface="Symbol"/>
                  </a:rPr>
                  <a:t>The set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5E1EFE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N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 = {0, 1, …, N-1} </a:t>
                </a:r>
                <a:r>
                  <a:rPr lang="en-US" sz="1400" dirty="0">
                    <a:sym typeface="Symbol"/>
                  </a:rPr>
                  <a:t>is a group with respect to addition modulo 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8" y="1465039"/>
                <a:ext cx="6660232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183" t="-1961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72309" y="4469049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- Will every element have an inverse ?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7"/>
              <p:cNvSpPr txBox="1">
                <a:spLocks noChangeArrowheads="1"/>
              </p:cNvSpPr>
              <p:nvPr/>
            </p:nvSpPr>
            <p:spPr bwMode="auto">
              <a:xfrm>
                <a:off x="1115616" y="4869160"/>
                <a:ext cx="691276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charset="2"/>
                  <a:buChar char="u"/>
                </a:pPr>
                <a:r>
                  <a:rPr lang="en-US" sz="1400" dirty="0">
                    <a:sym typeface="Symbol"/>
                  </a:rPr>
                  <a:t>Element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0 will have no inverse</a:t>
                </a:r>
                <a:r>
                  <a:rPr lang="en-US" sz="1400" dirty="0">
                    <a:sym typeface="Symbol"/>
                  </a:rPr>
                  <a:t> ---  a 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 such that (a0 mod N) = 1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15616" y="4869160"/>
                <a:ext cx="6912768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88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115616" y="5320953"/>
            <a:ext cx="77768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u"/>
            </a:pPr>
            <a:r>
              <a:rPr lang="en-US" sz="1400" dirty="0">
                <a:sym typeface="Symbol"/>
              </a:rPr>
              <a:t>Element a will have an inverse if and only if </a:t>
            </a:r>
            <a:r>
              <a:rPr lang="en-US" sz="1400" dirty="0" err="1">
                <a:sym typeface="Symbol"/>
              </a:rPr>
              <a:t>gcd</a:t>
            </a:r>
            <a:r>
              <a:rPr lang="en-US" sz="1400" dirty="0">
                <a:sym typeface="Symbol"/>
              </a:rPr>
              <a:t>(a, N) = 1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7"/>
              <p:cNvSpPr txBox="1">
                <a:spLocks noChangeArrowheads="1"/>
              </p:cNvSpPr>
              <p:nvPr/>
            </p:nvSpPr>
            <p:spPr bwMode="auto">
              <a:xfrm>
                <a:off x="611560" y="5886565"/>
                <a:ext cx="5904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- So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 is NOT a group with respect to multiplication modulo 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5886565"/>
                <a:ext cx="5904656" cy="307777"/>
              </a:xfrm>
              <a:prstGeom prst="rect">
                <a:avLst/>
              </a:prstGeom>
              <a:blipFill>
                <a:blip r:embed="rId8"/>
                <a:stretch>
                  <a:fillRect l="-310" t="-4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7"/>
              <p:cNvSpPr txBox="1">
                <a:spLocks noChangeArrowheads="1"/>
              </p:cNvSpPr>
              <p:nvPr/>
            </p:nvSpPr>
            <p:spPr bwMode="auto">
              <a:xfrm>
                <a:off x="611560" y="6298867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- Can we construct a set from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 which will be a group with respect to multiplication modulo N ?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6298867"/>
                <a:ext cx="8568952" cy="307777"/>
              </a:xfrm>
              <a:prstGeom prst="rect">
                <a:avLst/>
              </a:prstGeom>
              <a:blipFill rotWithShape="0">
                <a:blip r:embed="rId9"/>
                <a:stretch>
                  <a:fillRect l="-213" t="-1961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7"/>
              <p:cNvSpPr txBox="1">
                <a:spLocks noChangeArrowheads="1"/>
              </p:cNvSpPr>
              <p:nvPr/>
            </p:nvSpPr>
            <p:spPr bwMode="auto">
              <a:xfrm>
                <a:off x="107504" y="3501008"/>
                <a:ext cx="640871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charset="2"/>
                  <a:buChar char="q"/>
                </a:pPr>
                <a:r>
                  <a:rPr lang="en-US" sz="1400" dirty="0">
                    <a:sym typeface="Symbol"/>
                  </a:rPr>
                  <a:t>Define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operation *  in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  </a:t>
                </a:r>
                <a:r>
                  <a:rPr lang="en-US" sz="1400" dirty="0">
                    <a:sym typeface="Symbol"/>
                  </a:rPr>
                  <a:t>as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a *  b   =   (ab) mod N</a:t>
                </a:r>
                <a:r>
                  <a:rPr lang="en-US" sz="1400" dirty="0">
                    <a:sym typeface="Symbol"/>
                  </a:rPr>
                  <a:t>, for every a, b 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 </a:t>
                </a:r>
                <a:r>
                  <a:rPr lang="en-US" sz="1400" baseline="-25000" dirty="0">
                    <a:solidFill>
                      <a:srgbClr val="FF0000"/>
                    </a:solidFill>
                  </a:rPr>
                  <a:t> </a:t>
                </a:r>
                <a:endParaRPr lang="en-US" sz="1400" baseline="-25000" dirty="0"/>
              </a:p>
            </p:txBody>
          </p:sp>
        </mc:Choice>
        <mc:Fallback xmlns="">
          <p:sp>
            <p:nvSpPr>
              <p:cNvPr id="2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3501008"/>
                <a:ext cx="6408712" cy="307777"/>
              </a:xfrm>
              <a:prstGeom prst="rect">
                <a:avLst/>
              </a:prstGeom>
              <a:blipFill rotWithShape="0">
                <a:blip r:embed="rId10"/>
                <a:stretch>
                  <a:fillRect l="-190" t="-392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7"/>
              <p:cNvSpPr txBox="1">
                <a:spLocks noChangeArrowheads="1"/>
              </p:cNvSpPr>
              <p:nvPr/>
            </p:nvSpPr>
            <p:spPr bwMode="auto">
              <a:xfrm>
                <a:off x="575048" y="4017256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- The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identity element is 1 </a:t>
                </a:r>
                <a:r>
                  <a:rPr lang="en-US" sz="1400" dirty="0">
                    <a:sym typeface="Symbol"/>
                  </a:rPr>
                  <a:t>as for every a 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ℤ</m:t>
                    </m:r>
                  </m:oMath>
                </a14:m>
                <a:r>
                  <a:rPr lang="en-US" sz="1400" baseline="-25000" dirty="0">
                    <a:solidFill>
                      <a:srgbClr val="FF0000"/>
                    </a:solidFill>
                    <a:sym typeface="Symbol"/>
                  </a:rPr>
                  <a:t>N</a:t>
                </a:r>
                <a:r>
                  <a:rPr lang="en-US" sz="1400" dirty="0">
                    <a:sym typeface="Symbol"/>
                  </a:rPr>
                  <a:t>, we have (a . 1) = (1 . a) = (a mod N) = a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048" y="4017256"/>
                <a:ext cx="8568952" cy="307777"/>
              </a:xfrm>
              <a:prstGeom prst="rect">
                <a:avLst/>
              </a:prstGeom>
              <a:blipFill rotWithShape="0">
                <a:blip r:embed="rId11"/>
                <a:stretch>
                  <a:fillRect l="-213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137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32" grpId="0"/>
      <p:bldP spid="26" grpId="0"/>
      <p:bldP spid="33" grpId="0"/>
      <p:bldP spid="37" grpId="0" animBg="1"/>
      <p:bldP spid="40" grpId="0"/>
      <p:bldP spid="43" grpId="0"/>
      <p:bldP spid="49" grpId="0"/>
      <p:bldP spid="28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Finite Groups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7"/>
              <p:cNvSpPr txBox="1">
                <a:spLocks noChangeArrowheads="1"/>
              </p:cNvSpPr>
              <p:nvPr/>
            </p:nvSpPr>
            <p:spPr bwMode="auto">
              <a:xfrm>
                <a:off x="251520" y="764704"/>
                <a:ext cx="88924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q"/>
                </a:pPr>
                <a:r>
                  <a:rPr lang="en-US" sz="1400" dirty="0">
                    <a:sym typeface="Symbol"/>
                  </a:rPr>
                  <a:t>Let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= {b: {1, …, N-1} | </a:t>
                </a:r>
                <a:r>
                  <a:rPr lang="en-US" sz="1400" dirty="0" err="1">
                    <a:solidFill>
                      <a:srgbClr val="5E1EFE"/>
                    </a:solidFill>
                    <a:sym typeface="Symbol"/>
                  </a:rPr>
                  <a:t>gcd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(b, N) = 1). </a:t>
                </a:r>
                <a:r>
                  <a:rPr lang="en-US" sz="1400" dirty="0">
                    <a:sym typeface="Symbol"/>
                  </a:rPr>
                  <a:t>Then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is a group with respect to multiplication modulo 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764704"/>
                <a:ext cx="8892480" cy="307777"/>
              </a:xfrm>
              <a:prstGeom prst="rect">
                <a:avLst/>
              </a:prstGeom>
              <a:blipFill rotWithShape="0">
                <a:blip r:embed="rId3"/>
                <a:stretch>
                  <a:fillRect l="-69" t="-80392" b="-10784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7"/>
              <p:cNvSpPr txBox="1">
                <a:spLocks noChangeArrowheads="1"/>
              </p:cNvSpPr>
              <p:nvPr/>
            </p:nvSpPr>
            <p:spPr bwMode="auto">
              <a:xfrm>
                <a:off x="323528" y="1196752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Ø"/>
                </a:pPr>
                <a:r>
                  <a:rPr lang="en-US" sz="1400" dirty="0">
                    <a:sym typeface="Symbol"/>
                  </a:rPr>
                  <a:t>The set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is the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set of integers relatively prime to 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196752"/>
                <a:ext cx="8568952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71" t="-1961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323528" y="1700808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Element 1 is the identity element. Every element is invertible. </a:t>
            </a:r>
            <a:r>
              <a:rPr lang="en-US" sz="1400" dirty="0" err="1">
                <a:sym typeface="Symbol"/>
              </a:rPr>
              <a:t>Associativity</a:t>
            </a:r>
            <a:r>
              <a:rPr lang="en-US" sz="1400" dirty="0">
                <a:sym typeface="Symbol"/>
              </a:rPr>
              <a:t> holds.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7"/>
              <p:cNvSpPr txBox="1">
                <a:spLocks noChangeArrowheads="1"/>
              </p:cNvSpPr>
              <p:nvPr/>
            </p:nvSpPr>
            <p:spPr bwMode="auto">
              <a:xfrm>
                <a:off x="323528" y="2185119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itchFamily="2" charset="2"/>
                  <a:buChar char="Ø"/>
                </a:pPr>
                <a:r>
                  <a:rPr lang="en-US" sz="1400" dirty="0">
                    <a:sym typeface="Symbol"/>
                  </a:rPr>
                  <a:t>Is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closed with respect to multiplication mod N ? 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2185119"/>
                <a:ext cx="8568952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71" t="-1961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5076056" y="2185118"/>
                <a:ext cx="374441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- given a, b 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, will [ab mod N] 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6056" y="2185118"/>
                <a:ext cx="3744416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489" t="-392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23528" y="2689175"/>
            <a:ext cx="29523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Claim: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gcd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(N, [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ab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mod N]) = 1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3131840" y="2689175"/>
            <a:ext cx="56886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---  element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[</a:t>
            </a:r>
            <a:r>
              <a:rPr lang="en-US" sz="1400" dirty="0" err="1">
                <a:solidFill>
                  <a:srgbClr val="5E1EFE"/>
                </a:solidFill>
                <a:sym typeface="Symbol"/>
              </a:rPr>
              <a:t>ab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 mod N] has multiplicative inverse [b</a:t>
            </a:r>
            <a:r>
              <a:rPr lang="en-US" baseline="30000" dirty="0">
                <a:solidFill>
                  <a:srgbClr val="5E1EFE"/>
                </a:solidFill>
                <a:sym typeface="Symbol"/>
              </a:rPr>
              <a:t>-1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</a:t>
            </a:r>
            <a:r>
              <a:rPr lang="en-US" baseline="30000" dirty="0">
                <a:solidFill>
                  <a:srgbClr val="5E1EFE"/>
                </a:solidFill>
                <a:sym typeface="Symbol"/>
              </a:rPr>
              <a:t>-1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 mod N]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43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  <p:bldP spid="65" grpId="0"/>
      <p:bldP spid="66" grpId="0"/>
      <p:bldP spid="73" grpId="0"/>
      <p:bldP spid="86" grpId="0"/>
      <p:bldP spid="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7504" y="2996952"/>
            <a:ext cx="8928992" cy="37444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24544" y="-2738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900" kern="0" dirty="0">
                <a:solidFill>
                  <a:srgbClr val="009900"/>
                </a:solidFill>
                <a:ea typeface="+mj-ea"/>
                <a:cs typeface="+mj-cs"/>
              </a:rPr>
              <a:t>Group Order and Identity Element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107504" y="692696"/>
            <a:ext cx="8928992" cy="2160240"/>
            <a:chOff x="107504" y="692696"/>
            <a:chExt cx="8928992" cy="2160240"/>
          </a:xfrm>
        </p:grpSpPr>
        <p:sp>
          <p:nvSpPr>
            <p:cNvPr id="3" name="Rectangle 2"/>
            <p:cNvSpPr/>
            <p:nvPr/>
          </p:nvSpPr>
          <p:spPr>
            <a:xfrm>
              <a:off x="107504" y="692696"/>
              <a:ext cx="8928992" cy="216024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 Box 7"/>
            <p:cNvSpPr txBox="1">
              <a:spLocks noChangeArrowheads="1"/>
            </p:cNvSpPr>
            <p:nvPr/>
          </p:nvSpPr>
          <p:spPr bwMode="auto">
            <a:xfrm>
              <a:off x="107504" y="744959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Theorem: Let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(G, o) be a group of order m</a:t>
              </a:r>
              <a:r>
                <a:rPr lang="en-US" sz="1400" dirty="0">
                  <a:sym typeface="Symbol"/>
                </a:rPr>
                <a:t>, with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identity element e</a:t>
              </a:r>
              <a:r>
                <a:rPr lang="en-US" sz="1400" dirty="0">
                  <a:sym typeface="Symbol"/>
                </a:rPr>
                <a:t>. Then for </a:t>
              </a:r>
              <a:r>
                <a:rPr lang="en-US" sz="1400" dirty="0">
                  <a:solidFill>
                    <a:srgbClr val="FF0000"/>
                  </a:solidFill>
                  <a:sym typeface="Symbol"/>
                </a:rPr>
                <a:t>every element g  G</a:t>
              </a:r>
              <a:r>
                <a:rPr lang="en-US" sz="1400" dirty="0">
                  <a:sym typeface="Symbol"/>
                </a:rPr>
                <a:t>: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491880" y="1177007"/>
              <a:ext cx="1656184" cy="1191618"/>
              <a:chOff x="3491880" y="1177007"/>
              <a:chExt cx="1656184" cy="1191618"/>
            </a:xfrm>
          </p:grpSpPr>
          <p:sp>
            <p:nvSpPr>
              <p:cNvPr id="55" name="Text Box 7"/>
              <p:cNvSpPr txBox="1">
                <a:spLocks noChangeArrowheads="1"/>
              </p:cNvSpPr>
              <p:nvPr/>
            </p:nvSpPr>
            <p:spPr bwMode="auto">
              <a:xfrm>
                <a:off x="3491880" y="1177007"/>
                <a:ext cx="16561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g o g o … o g = e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ight Brace 56"/>
              <p:cNvSpPr/>
              <p:nvPr/>
            </p:nvSpPr>
            <p:spPr>
              <a:xfrm rot="5400000">
                <a:off x="3779912" y="1268760"/>
                <a:ext cx="504056" cy="936104"/>
              </a:xfrm>
              <a:prstGeom prst="rightBrace">
                <a:avLst>
                  <a:gd name="adj1" fmla="val 8333"/>
                  <a:gd name="adj2" fmla="val 48643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3644280" y="2060848"/>
                <a:ext cx="92772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m times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23528" y="2492896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I.e. Any group element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composed with itself m times </a:t>
              </a:r>
              <a:r>
                <a:rPr lang="en-US" sz="1400" dirty="0">
                  <a:sym typeface="Symbol"/>
                </a:rPr>
                <a:t>results in the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identity element</a:t>
              </a:r>
              <a:endParaRPr lang="en-US" sz="1400" baseline="-25000" dirty="0">
                <a:solidFill>
                  <a:srgbClr val="0000FF"/>
                </a:solidFill>
              </a:endParaRPr>
            </a:p>
          </p:txBody>
        </p:sp>
      </p:grp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35496" y="299695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 Proof: Let G = {g</a:t>
            </a:r>
            <a:r>
              <a:rPr lang="en-US" baseline="-25000" dirty="0">
                <a:sym typeface="Symbol"/>
              </a:rPr>
              <a:t>1</a:t>
            </a:r>
            <a:r>
              <a:rPr lang="en-US" sz="1400" dirty="0">
                <a:sym typeface="Symbol"/>
              </a:rPr>
              <a:t>, …, g</a:t>
            </a:r>
            <a:r>
              <a:rPr lang="en-US" baseline="-25000" dirty="0">
                <a:sym typeface="Symbol"/>
              </a:rPr>
              <a:t>m</a:t>
            </a:r>
            <a:r>
              <a:rPr lang="en-US" sz="1400" dirty="0">
                <a:sym typeface="Symbol"/>
              </a:rPr>
              <a:t>} --- for simplicity assume G to be an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Abelian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group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83568" y="335699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Let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g be an arbitrary element of G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79512" y="3841303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Claim: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elements 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), 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), …, 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 are all distinct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539552" y="4273351"/>
            <a:ext cx="89289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On contrary if for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distinct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i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j</a:t>
            </a:r>
            <a:r>
              <a:rPr lang="en-US" sz="1400" dirty="0">
                <a:sym typeface="Symbol"/>
              </a:rPr>
              <a:t>, we have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(g o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i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= (g o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j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 </a:t>
            </a:r>
            <a:r>
              <a:rPr lang="en-US" sz="1400" dirty="0">
                <a:sym typeface="Symbol"/>
              </a:rPr>
              <a:t>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(g</a:t>
            </a:r>
            <a:r>
              <a:rPr lang="en-US" sz="1400" baseline="30000" dirty="0">
                <a:solidFill>
                  <a:srgbClr val="0000FF"/>
                </a:solidFill>
                <a:sym typeface="Symbol"/>
              </a:rPr>
              <a:t>-1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o g o </a:t>
            </a:r>
            <a:r>
              <a:rPr lang="en-US" sz="1400" dirty="0" err="1">
                <a:solidFill>
                  <a:srgbClr val="0000FF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0000FF"/>
                </a:solidFill>
                <a:sym typeface="Symbol"/>
              </a:rPr>
              <a:t>i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 = (g</a:t>
            </a:r>
            <a:r>
              <a:rPr lang="en-US" sz="1400" baseline="30000" dirty="0">
                <a:solidFill>
                  <a:srgbClr val="0000FF"/>
                </a:solidFill>
                <a:sym typeface="Symbol"/>
              </a:rPr>
              <a:t>-1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o g o </a:t>
            </a:r>
            <a:r>
              <a:rPr lang="en-US" sz="1400" dirty="0" err="1">
                <a:solidFill>
                  <a:srgbClr val="0000FF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0000FF"/>
                </a:solidFill>
                <a:sym typeface="Symbol"/>
              </a:rPr>
              <a:t>j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 </a:t>
            </a:r>
            <a:r>
              <a:rPr lang="en-US" sz="1400" dirty="0">
                <a:sym typeface="Symbol"/>
              </a:rPr>
              <a:t>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i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j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79512" y="4705399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Thus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{(g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), 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), …, (g o g</a:t>
            </a:r>
            <a:r>
              <a:rPr lang="en-US" baseline="-25000" dirty="0">
                <a:solidFill>
                  <a:srgbClr val="0000FF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)} = G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79512" y="5137447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So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o …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= (g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o (g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o … o (g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   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-- (</a:t>
            </a:r>
            <a:r>
              <a:rPr lang="en-US" sz="1400" dirty="0">
                <a:sym typeface="Symbol"/>
              </a:rPr>
              <a:t>both side we have all the elements of G)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051720" y="5569495"/>
            <a:ext cx="7920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 = (g o g o … o g) o (g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o g</a:t>
            </a:r>
            <a:r>
              <a:rPr lang="en-US" sz="1400" baseline="-25000" dirty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o … o g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) </a:t>
            </a:r>
            <a:r>
              <a:rPr lang="en-US" sz="1400" dirty="0">
                <a:sym typeface="Symbol"/>
              </a:rPr>
              <a:t>–- (by associative and commutative property)</a:t>
            </a:r>
            <a:endParaRPr lang="en-US" sz="1400" baseline="-25000" dirty="0"/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1835696" y="5949280"/>
            <a:ext cx="71287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 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e = (g o g o … o g) o e                           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-- (multiply by (g</a:t>
            </a:r>
            <a:r>
              <a:rPr lang="en-US" sz="1400" baseline="-25000" dirty="0">
                <a:solidFill>
                  <a:srgbClr val="000000"/>
                </a:solidFill>
                <a:sym typeface="Symbol"/>
              </a:rPr>
              <a:t>1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 o g</a:t>
            </a:r>
            <a:r>
              <a:rPr lang="en-US" sz="1400" baseline="-25000" dirty="0">
                <a:solidFill>
                  <a:srgbClr val="000000"/>
                </a:solidFill>
                <a:sym typeface="Symbol"/>
              </a:rPr>
              <a:t>2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 o … o g</a:t>
            </a:r>
            <a:r>
              <a:rPr lang="en-US" sz="1400" baseline="-25000" dirty="0">
                <a:solidFill>
                  <a:srgbClr val="000000"/>
                </a:solidFill>
                <a:sym typeface="Symbol"/>
              </a:rPr>
              <a:t>m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)</a:t>
            </a:r>
            <a:r>
              <a:rPr lang="en-US" sz="1400" baseline="30000" dirty="0">
                <a:solidFill>
                  <a:srgbClr val="000000"/>
                </a:solidFill>
                <a:sym typeface="Symbol"/>
              </a:rPr>
              <a:t>-1 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both sides)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835696" y="6289575"/>
            <a:ext cx="71287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 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e = (g o g o … o g)                                </a:t>
            </a:r>
            <a:r>
              <a:rPr lang="en-US" sz="1400" dirty="0">
                <a:solidFill>
                  <a:srgbClr val="000000"/>
                </a:solidFill>
                <a:sym typeface="Symbol"/>
              </a:rPr>
              <a:t>-- (a o e = a)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5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2" grpId="0"/>
      <p:bldP spid="63" grpId="0"/>
      <p:bldP spid="64" grpId="0"/>
      <p:bldP spid="67" grpId="0"/>
      <p:bldP spid="68" grpId="0"/>
      <p:bldP spid="69" grpId="0"/>
      <p:bldP spid="70" grpId="0"/>
      <p:bldP spid="71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2"/>
              <p:cNvSpPr txBox="1">
                <a:spLocks noChangeArrowheads="1"/>
              </p:cNvSpPr>
              <p:nvPr/>
            </p:nvSpPr>
            <p:spPr>
              <a:xfrm>
                <a:off x="-36512" y="-27384"/>
                <a:ext cx="9217024" cy="576064"/>
              </a:xfrm>
              <a:prstGeom prst="rect">
                <a:avLst/>
              </a:prstGeom>
            </p:spPr>
            <p:txBody>
              <a:bodyPr/>
              <a:lstStyle/>
              <a:p>
                <a:pPr algn="ctr">
                  <a:defRPr/>
                </a:pPr>
                <a:r>
                  <a:rPr lang="en-US" sz="3200" kern="0" dirty="0">
                    <a:solidFill>
                      <a:srgbClr val="009900"/>
                    </a:solidFill>
                    <a:ea typeface="+mj-ea"/>
                    <a:cs typeface="+mj-cs"/>
                  </a:rPr>
                  <a:t>Order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3200" baseline="-25000" dirty="0">
                    <a:solidFill>
                      <a:srgbClr val="5E1EFE"/>
                    </a:solidFill>
                    <a:sym typeface="Symbol"/>
                  </a:rPr>
                  <a:t> </a:t>
                </a:r>
                <a:endParaRPr lang="en-US" sz="3200" kern="0" dirty="0">
                  <a:solidFill>
                    <a:srgbClr val="009900"/>
                  </a:solidFill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9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-27384"/>
                <a:ext cx="9217024" cy="576064"/>
              </a:xfrm>
              <a:prstGeom prst="rect">
                <a:avLst/>
              </a:prstGeom>
              <a:blipFill rotWithShape="0">
                <a:blip r:embed="rId3"/>
                <a:stretch>
                  <a:fillRect t="-13830" b="-361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07504" y="1897087"/>
            <a:ext cx="3312368" cy="307777"/>
          </a:xfrm>
          <a:prstGeom prst="rect">
            <a:avLst/>
          </a:prstGeom>
          <a:solidFill>
            <a:srgbClr val="CECE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N is a prime number</a:t>
            </a:r>
            <a:r>
              <a:rPr lang="en-US" sz="1400" dirty="0">
                <a:sym typeface="Symbol"/>
              </a:rPr>
              <a:t>, say p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576063" y="816967"/>
                <a:ext cx="838842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baseline="-25000" dirty="0">
                    <a:solidFill>
                      <a:srgbClr val="5E1EFE"/>
                    </a:solidFill>
                    <a:sym typeface="Symbol"/>
                  </a:rPr>
                  <a:t>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= {b: {1, …, N-1} | </a:t>
                </a:r>
                <a:r>
                  <a:rPr lang="en-US" sz="1400" dirty="0" err="1">
                    <a:solidFill>
                      <a:srgbClr val="5E1EFE"/>
                    </a:solidFill>
                    <a:sym typeface="Symbol"/>
                  </a:rPr>
                  <a:t>gcd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(b, N) = 1). </a:t>
                </a:r>
                <a:r>
                  <a:rPr lang="en-US" sz="1400" dirty="0">
                    <a:sym typeface="Symbol"/>
                  </a:rPr>
                  <a:t>It is a group with respect to multiplication modulo 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6063" y="816967"/>
                <a:ext cx="8388425" cy="307777"/>
              </a:xfrm>
              <a:prstGeom prst="rect">
                <a:avLst/>
              </a:prstGeom>
              <a:blipFill rotWithShape="0">
                <a:blip r:embed="rId4"/>
                <a:stretch>
                  <a:fillRect t="-392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 Box 7"/>
              <p:cNvSpPr txBox="1">
                <a:spLocks noChangeArrowheads="1"/>
              </p:cNvSpPr>
              <p:nvPr/>
            </p:nvSpPr>
            <p:spPr bwMode="auto">
              <a:xfrm>
                <a:off x="467544" y="2286165"/>
                <a:ext cx="8568952" cy="324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𝑝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=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{1, 2, …, p-1}</a:t>
                </a:r>
                <a:r>
                  <a:rPr lang="en-US" sz="1400" dirty="0">
                    <a:sym typeface="Symbol"/>
                  </a:rPr>
                  <a:t> --- every number from 1 to p-1 is relatively prime to p</a:t>
                </a:r>
                <a:endParaRPr lang="en-US" sz="1400" baseline="-25000" dirty="0">
                  <a:solidFill>
                    <a:srgbClr val="5E1EFE"/>
                  </a:solidFill>
                </a:endParaRPr>
              </a:p>
            </p:txBody>
          </p:sp>
        </mc:Choice>
        <mc:Fallback xmlns="">
          <p:sp>
            <p:nvSpPr>
              <p:cNvPr id="42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2286165"/>
                <a:ext cx="8568952" cy="324384"/>
              </a:xfrm>
              <a:prstGeom prst="rect">
                <a:avLst/>
              </a:prstGeom>
              <a:blipFill rotWithShape="0">
                <a:blip r:embed="rId5"/>
                <a:stretch>
                  <a:fillRect l="-142" t="-3774" b="-1509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07504" y="2996952"/>
            <a:ext cx="3312368" cy="307777"/>
          </a:xfrm>
          <a:prstGeom prst="rect">
            <a:avLst/>
          </a:prstGeom>
          <a:solidFill>
            <a:srgbClr val="CECE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N =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p.q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, where p and q are primes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7"/>
              <p:cNvSpPr txBox="1">
                <a:spLocks noChangeArrowheads="1"/>
              </p:cNvSpPr>
              <p:nvPr/>
            </p:nvSpPr>
            <p:spPr bwMode="auto">
              <a:xfrm>
                <a:off x="467544" y="3510301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 = 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(p-1)(q-1) </a:t>
                </a:r>
                <a:r>
                  <a:rPr lang="en-US" sz="1400" dirty="0">
                    <a:sym typeface="Symbol"/>
                  </a:rPr>
                  <a:t>--- follows from the principle of </a:t>
                </a: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mutual inclusion-exclusion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3510301"/>
                <a:ext cx="8568952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142" t="-4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467544" y="3933056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Which numbers in {1, 2, …, N-1}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are not </a:t>
            </a:r>
            <a:r>
              <a:rPr lang="en-US" sz="1400" dirty="0">
                <a:sym typeface="Symbol"/>
              </a:rPr>
              <a:t>relatively prime to N ?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755576" y="4345359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Numbers which are divisible by p ---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q-1 such numbers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755576" y="4777407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Numbers which are divisible by q ---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p-1 such numbers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55576" y="5209455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Numbers which are divisible by both p and q ---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0 such number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67544" y="5733256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How many numbers in {1, 2, …, N-1}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are not </a:t>
            </a:r>
            <a:r>
              <a:rPr lang="en-US" sz="1400" dirty="0">
                <a:sym typeface="Symbol"/>
              </a:rPr>
              <a:t>relatively prime to N ? ---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p + q - 2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467544" y="6145559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How many numbers in {1, 2, …, N-1}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are </a:t>
            </a:r>
            <a:r>
              <a:rPr lang="en-US" sz="1400" dirty="0">
                <a:sym typeface="Symbol"/>
              </a:rPr>
              <a:t>relatively prime to N ? ---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N -1 - p – q + 2  = (p-1)(q-1)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11560" y="1268760"/>
            <a:ext cx="44644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(N) = order of the above group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0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42" grpId="0"/>
      <p:bldP spid="48" grpId="0" animBg="1"/>
      <p:bldP spid="50" grpId="0"/>
      <p:bldP spid="72" grpId="0"/>
      <p:bldP spid="73" grpId="0"/>
      <p:bldP spid="74" grpId="0"/>
      <p:bldP spid="75" grpId="0"/>
      <p:bldP spid="77" grpId="0"/>
      <p:bldP spid="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2"/>
              <p:cNvSpPr txBox="1">
                <a:spLocks noChangeArrowheads="1"/>
              </p:cNvSpPr>
              <p:nvPr/>
            </p:nvSpPr>
            <p:spPr>
              <a:xfrm>
                <a:off x="-324544" y="-27384"/>
                <a:ext cx="9865096" cy="576064"/>
              </a:xfrm>
              <a:prstGeom prst="rect">
                <a:avLst/>
              </a:prstGeom>
            </p:spPr>
            <p:txBody>
              <a:bodyPr/>
              <a:lstStyle/>
              <a:p>
                <a:pPr algn="ctr">
                  <a:defRPr/>
                </a:pPr>
                <a:r>
                  <a:rPr lang="en-US" sz="2900" kern="0" dirty="0">
                    <a:solidFill>
                      <a:srgbClr val="009900"/>
                    </a:solidFill>
                    <a:ea typeface="+mj-ea"/>
                    <a:cs typeface="+mj-cs"/>
                  </a:rPr>
                  <a:t>Relation of Group Order and Identity Element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sz="2900" kern="0" dirty="0">
                  <a:solidFill>
                    <a:srgbClr val="009900"/>
                  </a:solidFill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9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544" y="-27384"/>
                <a:ext cx="9865096" cy="576064"/>
              </a:xfrm>
              <a:prstGeom prst="rect">
                <a:avLst/>
              </a:prstGeom>
              <a:blipFill rotWithShape="0">
                <a:blip r:embed="rId3"/>
                <a:stretch>
                  <a:fillRect t="-5319" b="-29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323528" y="3265239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- Take any arbitrary N &gt; 1 and any a 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>
                    <a:sym typeface="Symbol"/>
                  </a:rPr>
                  <a:t>. Then:</a:t>
                </a:r>
                <a:endParaRPr lang="en-US" sz="1400" baseline="-25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3265239"/>
                <a:ext cx="8568952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213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71600" y="3749550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Courier New" charset="0"/>
              <a:buChar char="o"/>
            </a:pPr>
            <a:r>
              <a:rPr lang="en-US" sz="1400" dirty="0">
                <a:sym typeface="Symbol"/>
              </a:rPr>
              <a:t>[[[[[a . a mod N] . a mod N] . a mod N] . a mod N] . … . a mod N] = [a</a:t>
            </a:r>
            <a:r>
              <a:rPr lang="en-US" baseline="30000" dirty="0">
                <a:sym typeface="Symbol"/>
              </a:rPr>
              <a:t>(N)</a:t>
            </a:r>
            <a:r>
              <a:rPr lang="en-US" sz="1400" dirty="0">
                <a:sym typeface="Symbol"/>
              </a:rPr>
              <a:t> mod N] = 1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331640" y="4057327"/>
            <a:ext cx="4608512" cy="307777"/>
            <a:chOff x="1331640" y="4293096"/>
            <a:chExt cx="4608512" cy="307777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3923928" y="4437112"/>
              <a:ext cx="2016224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1331640" y="4437112"/>
              <a:ext cx="122413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708176" y="4293096"/>
              <a:ext cx="11437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(N) times</a:t>
              </a:r>
              <a:endParaRPr lang="en-US" sz="1400" baseline="-25000" dirty="0">
                <a:solidFill>
                  <a:srgbClr val="0000FF"/>
                </a:solidFill>
              </a:endParaRPr>
            </a:p>
          </p:txBody>
        </p: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23528" y="4509120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- If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N is a prime number, say p</a:t>
            </a:r>
            <a:r>
              <a:rPr lang="en-US" sz="1400" dirty="0">
                <a:sym typeface="Symbol"/>
              </a:rPr>
              <a:t>, then for any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 {1, 2, …, p-1}</a:t>
            </a:r>
            <a:r>
              <a:rPr lang="en-US" sz="1400" dirty="0">
                <a:sym typeface="Symbol"/>
              </a:rPr>
              <a:t>, we have :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971600" y="4993431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Courier New" charset="0"/>
              <a:buChar char="o"/>
            </a:pPr>
            <a:r>
              <a:rPr lang="en-US" sz="1400" dirty="0">
                <a:sym typeface="Symbol"/>
              </a:rPr>
              <a:t>[a</a:t>
            </a:r>
            <a:r>
              <a:rPr lang="en-US" baseline="30000" dirty="0">
                <a:sym typeface="Symbol"/>
              </a:rPr>
              <a:t>p-1</a:t>
            </a:r>
            <a:r>
              <a:rPr lang="en-US" sz="1400" dirty="0">
                <a:sym typeface="Symbol"/>
              </a:rPr>
              <a:t> mod p] = 1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07504" y="692696"/>
            <a:ext cx="8928992" cy="2160240"/>
            <a:chOff x="107504" y="692696"/>
            <a:chExt cx="8928992" cy="2160240"/>
          </a:xfrm>
        </p:grpSpPr>
        <p:sp>
          <p:nvSpPr>
            <p:cNvPr id="49" name="Rectangle 48"/>
            <p:cNvSpPr/>
            <p:nvPr/>
          </p:nvSpPr>
          <p:spPr>
            <a:xfrm>
              <a:off x="107504" y="692696"/>
              <a:ext cx="8928992" cy="216024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107504" y="744959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Theorem: Let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(G, o) be a group of order m</a:t>
              </a:r>
              <a:r>
                <a:rPr lang="en-US" sz="1400" dirty="0">
                  <a:sym typeface="Symbol"/>
                </a:rPr>
                <a:t>, with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identity element e</a:t>
              </a:r>
              <a:r>
                <a:rPr lang="en-US" sz="1400" dirty="0">
                  <a:sym typeface="Symbol"/>
                </a:rPr>
                <a:t>. Then for </a:t>
              </a:r>
              <a:r>
                <a:rPr lang="en-US" sz="1400" dirty="0">
                  <a:solidFill>
                    <a:srgbClr val="FF0000"/>
                  </a:solidFill>
                  <a:sym typeface="Symbol"/>
                </a:rPr>
                <a:t>every element g  G</a:t>
              </a:r>
              <a:r>
                <a:rPr lang="en-US" sz="1400" dirty="0">
                  <a:sym typeface="Symbol"/>
                </a:rPr>
                <a:t>: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3491880" y="1177007"/>
              <a:ext cx="1656184" cy="1191618"/>
              <a:chOff x="3491880" y="1177007"/>
              <a:chExt cx="1656184" cy="1191618"/>
            </a:xfrm>
          </p:grpSpPr>
          <p:sp>
            <p:nvSpPr>
              <p:cNvPr id="53" name="Text Box 7"/>
              <p:cNvSpPr txBox="1">
                <a:spLocks noChangeArrowheads="1"/>
              </p:cNvSpPr>
              <p:nvPr/>
            </p:nvSpPr>
            <p:spPr bwMode="auto">
              <a:xfrm>
                <a:off x="3491880" y="1177007"/>
                <a:ext cx="16561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g o g o … o g = e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ight Brace 53"/>
              <p:cNvSpPr/>
              <p:nvPr/>
            </p:nvSpPr>
            <p:spPr>
              <a:xfrm rot="5400000">
                <a:off x="3779912" y="1268760"/>
                <a:ext cx="504056" cy="936104"/>
              </a:xfrm>
              <a:prstGeom prst="rightBrace">
                <a:avLst>
                  <a:gd name="adj1" fmla="val 8333"/>
                  <a:gd name="adj2" fmla="val 48643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3644280" y="2060848"/>
                <a:ext cx="92772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FF0000"/>
                    </a:solidFill>
                    <a:sym typeface="Symbol"/>
                  </a:rPr>
                  <a:t>m times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323528" y="2492896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I.e. Any group element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composed with itself m times </a:t>
              </a:r>
              <a:r>
                <a:rPr lang="en-US" sz="1400" dirty="0">
                  <a:sym typeface="Symbol"/>
                </a:rPr>
                <a:t>results in the </a:t>
              </a:r>
              <a:r>
                <a:rPr lang="en-US" sz="1400" dirty="0">
                  <a:solidFill>
                    <a:srgbClr val="0000FF"/>
                  </a:solidFill>
                  <a:sym typeface="Symbol"/>
                </a:rPr>
                <a:t>identity element</a:t>
              </a:r>
              <a:endParaRPr lang="en-US" sz="1400" baseline="-25000" dirty="0">
                <a:solidFill>
                  <a:srgbClr val="0000FF"/>
                </a:solidFill>
              </a:endParaRPr>
            </a:p>
          </p:txBody>
        </p:sp>
      </p:grp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23528" y="551723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N is a composite number,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p.q</a:t>
            </a:r>
            <a:r>
              <a:rPr lang="en-US" sz="1400" dirty="0">
                <a:sym typeface="Symbol"/>
              </a:rPr>
              <a:t>, then for any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</a:t>
            </a:r>
            <a:r>
              <a:rPr lang="en-US" sz="1400" dirty="0">
                <a:sym typeface="Symbol"/>
              </a:rPr>
              <a:t> we have :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971600" y="6001543"/>
            <a:ext cx="47525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Courier New" charset="0"/>
              <a:buChar char="o"/>
            </a:pPr>
            <a:r>
              <a:rPr lang="en-US" sz="1400" dirty="0">
                <a:sym typeface="Symbol"/>
              </a:rPr>
              <a:t>[a</a:t>
            </a:r>
            <a:r>
              <a:rPr lang="en-US" sz="1400" baseline="30000" dirty="0">
                <a:sym typeface="Symbol"/>
              </a:rPr>
              <a:t>(</a:t>
            </a:r>
            <a:r>
              <a:rPr lang="en-US" baseline="30000" dirty="0">
                <a:sym typeface="Symbol"/>
              </a:rPr>
              <a:t>p-1)(q-1)</a:t>
            </a:r>
            <a:r>
              <a:rPr lang="en-US" sz="1400" dirty="0">
                <a:sym typeface="Symbol"/>
              </a:rPr>
              <a:t> mod N] = 1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31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2" grpId="0"/>
      <p:bldP spid="43" grpId="0"/>
      <p:bldP spid="55" grpId="0"/>
      <p:bldP spid="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2"/>
              <p:cNvSpPr txBox="1">
                <a:spLocks noChangeArrowheads="1"/>
              </p:cNvSpPr>
              <p:nvPr/>
            </p:nvSpPr>
            <p:spPr>
              <a:xfrm>
                <a:off x="-324544" y="-27384"/>
                <a:ext cx="9865096" cy="576064"/>
              </a:xfrm>
              <a:prstGeom prst="rect">
                <a:avLst/>
              </a:prstGeom>
            </p:spPr>
            <p:txBody>
              <a:bodyPr/>
              <a:lstStyle/>
              <a:p>
                <a:pPr algn="ctr">
                  <a:defRPr/>
                </a:pPr>
                <a:r>
                  <a:rPr lang="en-US" sz="2900" kern="0" dirty="0">
                    <a:solidFill>
                      <a:srgbClr val="009900"/>
                    </a:solidFill>
                    <a:ea typeface="+mj-ea"/>
                    <a:cs typeface="+mj-cs"/>
                  </a:rPr>
                  <a:t>Permutation in a </a:t>
                </a:r>
                <a:r>
                  <a:rPr lang="en-US" sz="2900" kern="0" dirty="0" smtClean="0">
                    <a:solidFill>
                      <a:srgbClr val="009900"/>
                    </a:solidFill>
                    <a:ea typeface="+mj-ea"/>
                    <a:cs typeface="+mj-cs"/>
                  </a:rPr>
                  <a:t>Group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2900" kern="0" dirty="0" smtClean="0">
                    <a:solidFill>
                      <a:srgbClr val="009900"/>
                    </a:solidFill>
                    <a:ea typeface="+mj-ea"/>
                    <a:cs typeface="+mj-cs"/>
                  </a:rPr>
                  <a:t>)</a:t>
                </a:r>
                <a:endParaRPr lang="en-US" sz="2900" kern="0" dirty="0">
                  <a:solidFill>
                    <a:srgbClr val="009900"/>
                  </a:solidFill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9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544" y="-27384"/>
                <a:ext cx="9865096" cy="576064"/>
              </a:xfrm>
              <a:prstGeom prst="rect">
                <a:avLst/>
              </a:prstGeom>
              <a:blipFill rotWithShape="0">
                <a:blip r:embed="rId3"/>
                <a:stretch>
                  <a:fillRect t="-5319" b="-29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8" name="Group 47"/>
          <p:cNvGrpSpPr/>
          <p:nvPr/>
        </p:nvGrpSpPr>
        <p:grpSpPr>
          <a:xfrm>
            <a:off x="107504" y="692696"/>
            <a:ext cx="8928992" cy="556319"/>
            <a:chOff x="107504" y="692696"/>
            <a:chExt cx="8928992" cy="2160240"/>
          </a:xfrm>
        </p:grpSpPr>
        <p:sp>
          <p:nvSpPr>
            <p:cNvPr id="49" name="Rectangle 48"/>
            <p:cNvSpPr/>
            <p:nvPr/>
          </p:nvSpPr>
          <p:spPr>
            <a:xfrm>
              <a:off x="107504" y="692696"/>
              <a:ext cx="8928992" cy="216024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7504" y="744959"/>
                  <a:ext cx="8568952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>
                      <a:sym typeface="Symbol"/>
                    </a:rPr>
                    <a:t>Theorem: Let </a:t>
                  </a:r>
                  <a:r>
                    <a:rPr lang="en-US" sz="1400" dirty="0">
                      <a:solidFill>
                        <a:srgbClr val="0000FF"/>
                      </a:solidFill>
                      <a:sym typeface="Symbol"/>
                    </a:rPr>
                    <a:t>(G, o) be a group of order m</a:t>
                  </a:r>
                  <a:r>
                    <a:rPr lang="en-US" sz="1400" dirty="0">
                      <a:sym typeface="Symbol"/>
                    </a:rPr>
                    <a:t>. Let e be an integer and define the function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: G </a:t>
                  </a:r>
                  <a14:m>
                    <m:oMath xmlns:m="http://schemas.openxmlformats.org/officeDocument/2006/math"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⟼</m:t>
                      </m:r>
                    </m:oMath>
                  </a14:m>
                  <a:r>
                    <a:rPr lang="en-US" sz="1400" dirty="0">
                      <a:sym typeface="Symbol"/>
                    </a:rPr>
                    <a:t> G by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(g) = </a:t>
                  </a:r>
                  <a:r>
                    <a:rPr lang="en-US" sz="1400" dirty="0" err="1">
                      <a:sym typeface="Symbol"/>
                    </a:rPr>
                    <a:t>g</a:t>
                  </a:r>
                  <a:r>
                    <a:rPr lang="en-US" sz="1400" baseline="30000" dirty="0" err="1">
                      <a:sym typeface="Symbol"/>
                    </a:rPr>
                    <a:t>e</a:t>
                  </a:r>
                  <a:r>
                    <a:rPr lang="en-US" sz="1400" dirty="0">
                      <a:sym typeface="Symbol"/>
                    </a:rPr>
                    <a:t>. If </a:t>
                  </a:r>
                  <a:r>
                    <a:rPr lang="en-US" sz="1400" dirty="0" err="1">
                      <a:sym typeface="Symbol"/>
                    </a:rPr>
                    <a:t>gcd</a:t>
                  </a:r>
                  <a:r>
                    <a:rPr lang="en-US" sz="1400" dirty="0">
                      <a:sym typeface="Symbol"/>
                    </a:rPr>
                    <a:t>(</a:t>
                  </a:r>
                  <a:r>
                    <a:rPr lang="en-US" sz="1400" dirty="0" err="1">
                      <a:sym typeface="Symbol"/>
                    </a:rPr>
                    <a:t>e.m</a:t>
                  </a:r>
                  <a:r>
                    <a:rPr lang="en-US" sz="1400" dirty="0">
                      <a:sym typeface="Symbol"/>
                    </a:rPr>
                    <a:t>) =1, then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  </a:t>
                  </a:r>
                  <a:r>
                    <a:rPr lang="en-US" sz="1400" dirty="0">
                      <a:sym typeface="Symbol"/>
                    </a:rPr>
                    <a:t>is a permutation. If d=e</a:t>
                  </a:r>
                  <a:r>
                    <a:rPr lang="en-US" sz="1400" baseline="30000" dirty="0">
                      <a:sym typeface="Symbol"/>
                    </a:rPr>
                    <a:t>-1 </a:t>
                  </a:r>
                  <a:r>
                    <a:rPr lang="en-US" sz="1400" dirty="0">
                      <a:sym typeface="Symbol"/>
                    </a:rPr>
                    <a:t>mod m, then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d</a:t>
                  </a:r>
                  <a:r>
                    <a:rPr lang="en-US" sz="1400" baseline="-25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is the inverse of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.</a:t>
                  </a:r>
                  <a:r>
                    <a:rPr lang="en-US" sz="1400" baseline="30000" dirty="0">
                      <a:sym typeface="Symbol"/>
                    </a:rPr>
                    <a:t> </a:t>
                  </a:r>
                  <a:endParaRPr lang="en-US" sz="1400" baseline="-25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07504" y="744959"/>
                  <a:ext cx="8568952" cy="52322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14" t="-9091" b="-331818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307975" y="1628800"/>
            <a:ext cx="47525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Courier New" charset="0"/>
              <a:buChar char="o"/>
            </a:pPr>
            <a:r>
              <a:rPr lang="en-US" sz="1400" dirty="0" err="1">
                <a:sym typeface="Symbol"/>
              </a:rPr>
              <a:t>f</a:t>
            </a:r>
            <a:r>
              <a:rPr lang="en-US" sz="1400" baseline="-25000" dirty="0" err="1">
                <a:sym typeface="Symbol"/>
              </a:rPr>
              <a:t>d</a:t>
            </a:r>
            <a:r>
              <a:rPr lang="en-US" sz="1400" baseline="-25000" dirty="0">
                <a:sym typeface="Symbol"/>
              </a:rPr>
              <a:t> </a:t>
            </a:r>
            <a:r>
              <a:rPr lang="en-US" sz="1400" dirty="0">
                <a:sym typeface="Symbol"/>
              </a:rPr>
              <a:t>(</a:t>
            </a:r>
            <a:r>
              <a:rPr lang="en-US" sz="1400" dirty="0" err="1">
                <a:sym typeface="Symbol"/>
              </a:rPr>
              <a:t>f</a:t>
            </a:r>
            <a:r>
              <a:rPr lang="en-US" sz="1400" baseline="-25000" dirty="0" err="1">
                <a:sym typeface="Symbol"/>
              </a:rPr>
              <a:t>e</a:t>
            </a:r>
            <a:r>
              <a:rPr lang="en-US" sz="1400" baseline="-25000" dirty="0">
                <a:sym typeface="Symbol"/>
              </a:rPr>
              <a:t> </a:t>
            </a:r>
            <a:r>
              <a:rPr lang="en-US" sz="1400" dirty="0">
                <a:sym typeface="Symbol"/>
              </a:rPr>
              <a:t>(g)) = </a:t>
            </a:r>
            <a:r>
              <a:rPr lang="en-US" sz="1400" dirty="0" err="1">
                <a:sym typeface="Symbol"/>
              </a:rPr>
              <a:t>f</a:t>
            </a:r>
            <a:r>
              <a:rPr lang="en-US" sz="1400" baseline="-25000" dirty="0" err="1">
                <a:sym typeface="Symbol"/>
              </a:rPr>
              <a:t>d</a:t>
            </a:r>
            <a:r>
              <a:rPr lang="en-US" sz="1400" baseline="-25000" dirty="0">
                <a:sym typeface="Symbol"/>
              </a:rPr>
              <a:t> </a:t>
            </a:r>
            <a:r>
              <a:rPr lang="en-US" sz="1400" dirty="0">
                <a:sym typeface="Symbol"/>
              </a:rPr>
              <a:t>(</a:t>
            </a:r>
            <a:r>
              <a:rPr lang="en-US" sz="1400" dirty="0" err="1">
                <a:sym typeface="Symbol"/>
              </a:rPr>
              <a:t>g</a:t>
            </a:r>
            <a:r>
              <a:rPr lang="en-US" sz="1400" baseline="30000" dirty="0" err="1">
                <a:sym typeface="Symbol"/>
              </a:rPr>
              <a:t>e</a:t>
            </a:r>
            <a:r>
              <a:rPr lang="en-US" sz="1400" dirty="0">
                <a:sym typeface="Symbol"/>
              </a:rPr>
              <a:t>) = </a:t>
            </a:r>
            <a:r>
              <a:rPr lang="en-US" sz="1400" dirty="0" err="1">
                <a:sym typeface="Symbol"/>
              </a:rPr>
              <a:t>g</a:t>
            </a:r>
            <a:r>
              <a:rPr lang="en-US" sz="1400" baseline="30000" dirty="0" err="1">
                <a:sym typeface="Symbol"/>
              </a:rPr>
              <a:t>ed</a:t>
            </a:r>
            <a:r>
              <a:rPr lang="en-US" sz="1400" baseline="30000" dirty="0">
                <a:sym typeface="Symbol"/>
              </a:rPr>
              <a:t>  </a:t>
            </a:r>
            <a:r>
              <a:rPr lang="en-US" sz="1400" dirty="0">
                <a:sym typeface="Symbol"/>
              </a:rPr>
              <a:t>=  g</a:t>
            </a:r>
            <a:r>
              <a:rPr lang="en-US" sz="1400" baseline="30000" dirty="0">
                <a:sym typeface="Symbol"/>
              </a:rPr>
              <a:t>[</a:t>
            </a:r>
            <a:r>
              <a:rPr lang="en-US" sz="1400" baseline="30000" dirty="0" err="1">
                <a:sym typeface="Symbol"/>
              </a:rPr>
              <a:t>ed</a:t>
            </a:r>
            <a:r>
              <a:rPr lang="en-US" sz="1400" baseline="30000" dirty="0">
                <a:sym typeface="Symbol"/>
              </a:rPr>
              <a:t> mod m] </a:t>
            </a:r>
            <a:r>
              <a:rPr lang="en-US" sz="1400" dirty="0">
                <a:sym typeface="Symbol"/>
              </a:rPr>
              <a:t>=g</a:t>
            </a:r>
            <a:r>
              <a:rPr lang="en-US" sz="1400" baseline="30000" dirty="0">
                <a:sym typeface="Symbol"/>
              </a:rPr>
              <a:t>1 </a:t>
            </a:r>
            <a:r>
              <a:rPr lang="en-US" sz="1400" dirty="0">
                <a:sym typeface="Symbol"/>
              </a:rPr>
              <a:t>= g </a:t>
            </a:r>
            <a:r>
              <a:rPr lang="en-US" sz="1400" baseline="-25000" dirty="0">
                <a:sym typeface="Symbol"/>
              </a:rPr>
              <a:t> 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07504" y="2708920"/>
            <a:ext cx="8928992" cy="556319"/>
            <a:chOff x="107504" y="692696"/>
            <a:chExt cx="8928992" cy="2160240"/>
          </a:xfrm>
        </p:grpSpPr>
        <p:sp>
          <p:nvSpPr>
            <p:cNvPr id="26" name="Rectangle 25"/>
            <p:cNvSpPr/>
            <p:nvPr/>
          </p:nvSpPr>
          <p:spPr>
            <a:xfrm>
              <a:off x="107504" y="692696"/>
              <a:ext cx="8928992" cy="216024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7504" y="744959"/>
                  <a:ext cx="8568952" cy="2031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>
                      <a:sym typeface="Symbol"/>
                    </a:rPr>
                    <a:t>Theorem: Fix N. For integer e &gt; 0 define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: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ℤ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halkboard" charset="0"/>
                              <a:cs typeface="Chalkboard" charset="0"/>
                            </a:rPr>
                            <m:t>𝑁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∗</m:t>
                          </m:r>
                        </m:sup>
                      </m:sSubSup>
                    </m:oMath>
                  </a14:m>
                  <a:r>
                    <a:rPr lang="en-US" sz="1400" dirty="0">
                      <a:sym typeface="Symbol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⟼</m:t>
                      </m:r>
                    </m:oMath>
                  </a14:m>
                  <a:r>
                    <a:rPr lang="en-US" sz="1400" dirty="0">
                      <a:sym typeface="Symbol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ℤ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halkboard" charset="0"/>
                              <a:cs typeface="Chalkboard" charset="0"/>
                            </a:rPr>
                            <m:t>𝑁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rgbClr val="0000FF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∗</m:t>
                          </m:r>
                        </m:sup>
                      </m:sSubSup>
                    </m:oMath>
                  </a14:m>
                  <a:r>
                    <a:rPr lang="en-US" sz="1400" dirty="0">
                      <a:sym typeface="Symbol"/>
                    </a:rPr>
                    <a:t> by </a:t>
                  </a:r>
                  <a:r>
                    <a:rPr lang="en-US" sz="1400" dirty="0" err="1">
                      <a:sym typeface="Symbol"/>
                    </a:rPr>
                    <a:t>f</a:t>
                  </a:r>
                  <a:r>
                    <a:rPr lang="en-US" sz="1400" baseline="-25000" dirty="0" err="1">
                      <a:sym typeface="Symbol"/>
                    </a:rPr>
                    <a:t>e</a:t>
                  </a:r>
                  <a:r>
                    <a:rPr lang="en-US" sz="1400" baseline="-25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(x) = </a:t>
                  </a:r>
                  <a:r>
                    <a:rPr lang="en-US" sz="1400" dirty="0" err="1">
                      <a:sym typeface="Symbol"/>
                    </a:rPr>
                    <a:t>x</a:t>
                  </a:r>
                  <a:r>
                    <a:rPr lang="en-US" sz="1400" baseline="30000" dirty="0" err="1">
                      <a:sym typeface="Symbol"/>
                    </a:rPr>
                    <a:t>e</a:t>
                  </a:r>
                  <a:r>
                    <a:rPr lang="en-US" sz="1400" baseline="30000" dirty="0">
                      <a:sym typeface="Symbol"/>
                    </a:rPr>
                    <a:t>  </a:t>
                  </a:r>
                  <a:r>
                    <a:rPr lang="en-US" sz="1400" dirty="0">
                      <a:sym typeface="Symbol"/>
                    </a:rPr>
                    <a:t>mod N. </a:t>
                  </a:r>
                  <a:r>
                    <a:rPr lang="en-US" sz="1400" dirty="0" smtClean="0">
                      <a:sym typeface="Symbol"/>
                    </a:rPr>
                    <a:t>If </a:t>
                  </a:r>
                  <a:r>
                    <a:rPr lang="en-US" sz="1400" dirty="0" err="1" smtClean="0">
                      <a:sym typeface="Symbol"/>
                    </a:rPr>
                    <a:t>gcd</a:t>
                  </a:r>
                  <a:r>
                    <a:rPr lang="en-US" sz="1400" dirty="0" smtClean="0">
                      <a:sym typeface="Symbol"/>
                    </a:rPr>
                    <a:t>(e,</a:t>
                  </a:r>
                  <a:r>
                    <a:rPr lang="en-US" sz="1400" baseline="30000" dirty="0">
                      <a:sym typeface="Symbol"/>
                    </a:rPr>
                    <a:t> </a:t>
                  </a:r>
                  <a:r>
                    <a:rPr lang="en-US" sz="1400" dirty="0">
                      <a:sym typeface="Symbol"/>
                    </a:rPr>
                    <a:t>(N</a:t>
                  </a:r>
                  <a:r>
                    <a:rPr lang="en-US" sz="1400" dirty="0" smtClean="0">
                      <a:sym typeface="Symbol"/>
                    </a:rPr>
                    <a:t>)</a:t>
                  </a:r>
                  <a:r>
                    <a:rPr lang="en-US" sz="1400" dirty="0" smtClean="0">
                      <a:sym typeface="Symbol"/>
                    </a:rPr>
                    <a:t>) =1, </a:t>
                  </a:r>
                  <a:r>
                    <a:rPr lang="en-US" sz="1400" dirty="0">
                      <a:sym typeface="Symbol"/>
                    </a:rPr>
                    <a:t>then </a:t>
                  </a:r>
                  <a:r>
                    <a:rPr lang="en-US" sz="1400" dirty="0" err="1" smtClean="0">
                      <a:sym typeface="Symbol"/>
                    </a:rPr>
                    <a:t>f</a:t>
                  </a:r>
                  <a:r>
                    <a:rPr lang="en-US" sz="1400" baseline="-25000" dirty="0" err="1" smtClean="0">
                      <a:sym typeface="Symbol"/>
                    </a:rPr>
                    <a:t>e</a:t>
                  </a:r>
                  <a:r>
                    <a:rPr lang="en-US" sz="1400" baseline="-25000" dirty="0" smtClean="0">
                      <a:sym typeface="Symbol"/>
                    </a:rPr>
                    <a:t> </a:t>
                  </a:r>
                  <a:r>
                    <a:rPr lang="en-US" sz="1400" dirty="0" smtClean="0">
                      <a:sym typeface="Symbol"/>
                    </a:rPr>
                    <a:t>is a permutation. Moreover,  if </a:t>
                  </a:r>
                  <a:r>
                    <a:rPr lang="en-US" sz="1400" dirty="0">
                      <a:sym typeface="Symbol"/>
                    </a:rPr>
                    <a:t>d=e</a:t>
                  </a:r>
                  <a:r>
                    <a:rPr lang="en-US" sz="1400" baseline="30000" dirty="0">
                      <a:sym typeface="Symbol"/>
                    </a:rPr>
                    <a:t>-1 </a:t>
                  </a:r>
                  <a:r>
                    <a:rPr lang="en-US" sz="1400" dirty="0">
                      <a:sym typeface="Symbol"/>
                    </a:rPr>
                    <a:t>mod (N</a:t>
                  </a:r>
                  <a:r>
                    <a:rPr lang="en-US" sz="1400" dirty="0" smtClean="0">
                      <a:sym typeface="Symbol"/>
                    </a:rPr>
                    <a:t>), then </a:t>
                  </a:r>
                  <a:r>
                    <a:rPr lang="en-US" sz="1400" dirty="0" err="1" smtClean="0">
                      <a:sym typeface="Symbol"/>
                    </a:rPr>
                    <a:t>f</a:t>
                  </a:r>
                  <a:r>
                    <a:rPr lang="en-US" sz="1400" baseline="-25000" dirty="0" err="1" smtClean="0">
                      <a:sym typeface="Symbol"/>
                    </a:rPr>
                    <a:t>d</a:t>
                  </a:r>
                  <a:r>
                    <a:rPr lang="en-US" sz="1400" baseline="-25000" dirty="0" smtClean="0">
                      <a:sym typeface="Symbol"/>
                    </a:rPr>
                    <a:t> </a:t>
                  </a:r>
                  <a:r>
                    <a:rPr lang="en-US" sz="1400" dirty="0" smtClean="0">
                      <a:sym typeface="Symbol"/>
                    </a:rPr>
                    <a:t>is the inverse of </a:t>
                  </a:r>
                  <a:r>
                    <a:rPr lang="en-US" sz="1400" dirty="0" err="1" smtClean="0">
                      <a:sym typeface="Symbol"/>
                    </a:rPr>
                    <a:t>f</a:t>
                  </a:r>
                  <a:r>
                    <a:rPr lang="en-US" sz="1400" baseline="-25000" dirty="0" err="1" smtClean="0">
                      <a:sym typeface="Symbol"/>
                    </a:rPr>
                    <a:t>e</a:t>
                  </a:r>
                  <a:r>
                    <a:rPr lang="en-US" sz="1400" dirty="0" smtClean="0">
                      <a:sym typeface="Symbol"/>
                    </a:rPr>
                    <a:t>.   </a:t>
                  </a:r>
                  <a:endParaRPr lang="en-US" sz="1400" baseline="-25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2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07504" y="744959"/>
                  <a:ext cx="8568952" cy="203171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14" t="-3529" b="-11765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95536" y="3841303"/>
            <a:ext cx="360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RSA OWF: f(</a:t>
            </a:r>
            <a:r>
              <a:rPr lang="en-US" sz="1400" dirty="0" err="1" smtClean="0">
                <a:sym typeface="Symbol"/>
              </a:rPr>
              <a:t>N,e,x</a:t>
            </a:r>
            <a:r>
              <a:rPr lang="en-US" sz="1400" dirty="0" smtClean="0">
                <a:sym typeface="Symbol"/>
              </a:rPr>
              <a:t>) </a:t>
            </a:r>
            <a:r>
              <a:rPr lang="en-US" sz="1400" dirty="0">
                <a:sym typeface="Symbol"/>
              </a:rPr>
              <a:t>= </a:t>
            </a:r>
            <a:r>
              <a:rPr lang="en-US" sz="1400" dirty="0" smtClean="0">
                <a:sym typeface="Symbol"/>
              </a:rPr>
              <a:t>(N, e, </a:t>
            </a:r>
            <a:r>
              <a:rPr lang="en-US" sz="1400" dirty="0" err="1" smtClean="0">
                <a:sym typeface="Symbol"/>
              </a:rPr>
              <a:t>x</a:t>
            </a:r>
            <a:r>
              <a:rPr lang="en-US" sz="1400" baseline="30000" dirty="0" err="1" smtClean="0">
                <a:sym typeface="Symbol"/>
              </a:rPr>
              <a:t>e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mod N)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8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-27384"/>
            <a:ext cx="9144000" cy="56750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900" kern="0" smtClean="0">
                <a:solidFill>
                  <a:srgbClr val="009900"/>
                </a:solidFill>
                <a:ea typeface="+mj-ea"/>
                <a:cs typeface="+mj-cs"/>
              </a:rPr>
              <a:t>RSA Assumption</a:t>
            </a:r>
            <a:endParaRPr lang="en-US" sz="29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55575" y="764704"/>
            <a:ext cx="4992489" cy="314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GenRSA</a:t>
            </a:r>
            <a:r>
              <a:rPr lang="en-US" sz="1400" dirty="0" smtClean="0">
                <a:sym typeface="Symbol"/>
              </a:rPr>
              <a:t> 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):  N; product of two n-bit primes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1191197"/>
            <a:ext cx="18902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e; </a:t>
            </a:r>
            <a:r>
              <a:rPr lang="en-US" sz="1600" dirty="0" err="1" smtClean="0">
                <a:sym typeface="Symbol"/>
              </a:rPr>
              <a:t>gcd</a:t>
            </a:r>
            <a:r>
              <a:rPr lang="en-US" sz="1600" dirty="0" smtClean="0">
                <a:sym typeface="Symbol"/>
              </a:rPr>
              <a:t>(e, </a:t>
            </a:r>
            <a:r>
              <a:rPr lang="en-US" sz="1600" dirty="0">
                <a:sym typeface="Symbol"/>
              </a:rPr>
              <a:t>(N</a:t>
            </a:r>
            <a:r>
              <a:rPr lang="en-US" sz="1600" dirty="0" smtClean="0">
                <a:sym typeface="Symbol"/>
              </a:rPr>
              <a:t>)) = 1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843808" y="1772816"/>
            <a:ext cx="3312368" cy="584775"/>
            <a:chOff x="576064" y="1556792"/>
            <a:chExt cx="3059832" cy="584775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Experiment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RSA-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inv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   (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2239016" y="1794302"/>
              <a:ext cx="11876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A,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GenRSA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786" y="2649831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467544" y="3522494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break RSA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827584" y="2204864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A(1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2090" y="2492896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6727594" y="3545702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6535960" y="1856437"/>
            <a:ext cx="28803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Run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GenRSA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obtain N, e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699792" y="2492896"/>
            <a:ext cx="3600400" cy="360040"/>
            <a:chOff x="2915816" y="3068960"/>
            <a:chExt cx="3600400" cy="360040"/>
          </a:xfrm>
        </p:grpSpPr>
        <p:cxnSp>
          <p:nvCxnSpPr>
            <p:cNvPr id="34" name="Straight Arrow Connector 33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y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600" baseline="3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mod N</a:t>
              </a:r>
              <a:endPara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 flipH="1">
            <a:off x="2699792" y="3501008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283968" y="316245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727648" y="3935385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0" name="Group 66"/>
          <p:cNvGrpSpPr/>
          <p:nvPr/>
        </p:nvGrpSpPr>
        <p:grpSpPr>
          <a:xfrm>
            <a:off x="2719242" y="3909328"/>
            <a:ext cx="1547021" cy="503723"/>
            <a:chOff x="7411404" y="1501596"/>
            <a:chExt cx="1743915" cy="919292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 rot="20725378">
              <a:off x="7411404" y="1501596"/>
              <a:ext cx="1743915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600" baseline="3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= y</a:t>
              </a:r>
              <a:endPara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527920" y="4345947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4" name="Group 70"/>
          <p:cNvGrpSpPr/>
          <p:nvPr/>
        </p:nvGrpSpPr>
        <p:grpSpPr>
          <a:xfrm>
            <a:off x="5119030" y="4041722"/>
            <a:ext cx="1229879" cy="388069"/>
            <a:chOff x="6948264" y="1590821"/>
            <a:chExt cx="1386409" cy="708226"/>
          </a:xfrm>
        </p:grpSpPr>
        <p:cxnSp>
          <p:nvCxnSpPr>
            <p:cNvPr id="45" name="Straight Connector 44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600" baseline="300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 y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5868144" y="4273939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 Box 7"/>
              <p:cNvSpPr txBox="1">
                <a:spLocks noChangeArrowheads="1"/>
              </p:cNvSpPr>
              <p:nvPr/>
            </p:nvSpPr>
            <p:spPr bwMode="auto">
              <a:xfrm>
                <a:off x="6558027" y="2091211"/>
                <a:ext cx="118232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- </a:t>
                </a:r>
                <a:r>
                  <a:rPr lang="en-US" sz="14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 </a:t>
                </a:r>
                <a:r>
                  <a:rPr lang="en-US" sz="1400" baseline="-25000" dirty="0">
                    <a:solidFill>
                      <a:srgbClr val="FF0000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sz="1400" baseline="30000" dirty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>
          <p:sp>
            <p:nvSpPr>
              <p:cNvPr id="5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58027" y="2091211"/>
                <a:ext cx="1182325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1546" t="-7843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88032" y="501317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The RSA problem is hard  relative to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GenRSA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if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or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every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PPT algorithm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2987824" y="5608985"/>
            <a:ext cx="4032448" cy="822865"/>
            <a:chOff x="1196008" y="8643774"/>
            <a:chExt cx="4032448" cy="822865"/>
          </a:xfrm>
        </p:grpSpPr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3860304" y="8852247"/>
              <a:ext cx="13681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</a:t>
              </a:r>
              <a:endPara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endParaRPr>
            </a:p>
          </p:txBody>
        </p:sp>
        <p:grpSp>
          <p:nvGrpSpPr>
            <p:cNvPr id="55" name="Group 83"/>
            <p:cNvGrpSpPr/>
            <p:nvPr/>
          </p:nvGrpSpPr>
          <p:grpSpPr>
            <a:xfrm>
              <a:off x="1196008" y="8643774"/>
              <a:ext cx="2943944" cy="822865"/>
              <a:chOff x="5588496" y="5013176"/>
              <a:chExt cx="2943944" cy="822865"/>
            </a:xfrm>
          </p:grpSpPr>
          <p:grpSp>
            <p:nvGrpSpPr>
              <p:cNvPr id="56" name="Group 81"/>
              <p:cNvGrpSpPr/>
              <p:nvPr/>
            </p:nvGrpSpPr>
            <p:grpSpPr>
              <a:xfrm>
                <a:off x="5588496" y="5013176"/>
                <a:ext cx="2592288" cy="822865"/>
                <a:chOff x="5588496" y="4869160"/>
                <a:chExt cx="2592288" cy="822865"/>
              </a:xfrm>
            </p:grpSpPr>
            <p:sp>
              <p:nvSpPr>
                <p:cNvPr id="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60" name="Group 80"/>
                <p:cNvGrpSpPr/>
                <p:nvPr/>
              </p:nvGrpSpPr>
              <p:grpSpPr>
                <a:xfrm>
                  <a:off x="5948536" y="4869160"/>
                  <a:ext cx="2232248" cy="822865"/>
                  <a:chOff x="5948536" y="4869160"/>
                  <a:chExt cx="2232248" cy="822865"/>
                </a:xfrm>
              </p:grpSpPr>
              <p:grpSp>
                <p:nvGrpSpPr>
                  <p:cNvPr id="61" name="Group 54"/>
                  <p:cNvGrpSpPr/>
                  <p:nvPr/>
                </p:nvGrpSpPr>
                <p:grpSpPr>
                  <a:xfrm>
                    <a:off x="5948536" y="5085184"/>
                    <a:ext cx="2016224" cy="606841"/>
                    <a:chOff x="700336" y="5229200"/>
                    <a:chExt cx="2016224" cy="606841"/>
                  </a:xfrm>
                </p:grpSpPr>
                <p:sp>
                  <p:nvSpPr>
                    <p:cNvPr id="6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944216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RSA-</a:t>
                      </a: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     (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6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356792" y="5497487"/>
                      <a:ext cx="135976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GenRSA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6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13104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 = </a:t>
                    </a: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63" name="Double Bracket 62"/>
                  <p:cNvSpPr/>
                  <p:nvPr/>
                </p:nvSpPr>
                <p:spPr>
                  <a:xfrm>
                    <a:off x="5948536" y="4869160"/>
                    <a:ext cx="21044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7964760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4" name="Rectangle 3"/>
          <p:cNvSpPr/>
          <p:nvPr/>
        </p:nvSpPr>
        <p:spPr>
          <a:xfrm>
            <a:off x="7020272" y="5805264"/>
            <a:ext cx="20711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RSA assumption: the above is true!!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9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/>
      <p:bldP spid="23" grpId="0"/>
      <p:bldP spid="25" grpId="0"/>
      <p:bldP spid="29" grpId="0"/>
      <p:bldP spid="32" grpId="0"/>
      <p:bldP spid="37" grpId="0"/>
      <p:bldP spid="39" grpId="0"/>
      <p:bldP spid="43" grpId="0"/>
      <p:bldP spid="47" grpId="0"/>
      <p:bldP spid="51" grpId="0"/>
      <p:bldP spid="5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2"/>
              <p:cNvSpPr txBox="1">
                <a:spLocks noChangeArrowheads="1"/>
              </p:cNvSpPr>
              <p:nvPr/>
            </p:nvSpPr>
            <p:spPr>
              <a:xfrm>
                <a:off x="-108520" y="-27384"/>
                <a:ext cx="9396536" cy="567507"/>
              </a:xfrm>
              <a:prstGeom prst="rect">
                <a:avLst/>
              </a:prstGeom>
            </p:spPr>
            <p:txBody>
              <a:bodyPr/>
              <a:lstStyle/>
              <a:p>
                <a:pPr algn="ctr">
                  <a:defRPr/>
                </a:pPr>
                <a:r>
                  <a:rPr lang="en-US" sz="2900" kern="0" dirty="0" smtClean="0">
                    <a:solidFill>
                      <a:srgbClr val="009900"/>
                    </a:solidFill>
                    <a:ea typeface="+mj-ea"/>
                    <a:cs typeface="+mj-cs"/>
                  </a:rPr>
                  <a:t>Family of One-Way Permutations-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solidFill>
                          <a:srgbClr val="00990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Π</m:t>
                    </m:r>
                  </m:oMath>
                </a14:m>
                <a:r>
                  <a:rPr lang="en-US" sz="2900" kern="0" dirty="0" smtClean="0">
                    <a:solidFill>
                      <a:srgbClr val="009900"/>
                    </a:solidFill>
                    <a:ea typeface="+mj-ea"/>
                    <a:cs typeface="+mj-cs"/>
                  </a:rPr>
                  <a:t> = (Gen, </a:t>
                </a:r>
                <a:r>
                  <a:rPr lang="en-US" sz="2900" kern="0" dirty="0" err="1" smtClean="0">
                    <a:solidFill>
                      <a:srgbClr val="009900"/>
                    </a:solidFill>
                    <a:ea typeface="+mj-ea"/>
                    <a:cs typeface="+mj-cs"/>
                  </a:rPr>
                  <a:t>Samp</a:t>
                </a:r>
                <a:r>
                  <a:rPr lang="en-US" sz="2900" kern="0" dirty="0" smtClean="0">
                    <a:solidFill>
                      <a:srgbClr val="009900"/>
                    </a:solidFill>
                    <a:ea typeface="+mj-ea"/>
                    <a:cs typeface="+mj-cs"/>
                  </a:rPr>
                  <a:t>, f)</a:t>
                </a:r>
                <a:endParaRPr lang="en-US" sz="2900" kern="0" dirty="0">
                  <a:solidFill>
                    <a:srgbClr val="009900"/>
                  </a:solidFill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9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-27384"/>
                <a:ext cx="9396536" cy="567507"/>
              </a:xfrm>
              <a:prstGeom prst="rect">
                <a:avLst/>
              </a:prstGeom>
              <a:blipFill rotWithShape="0">
                <a:blip r:embed="rId3"/>
                <a:stretch>
                  <a:fillRect l="-519" t="-5376" r="-519" b="-31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443607" y="764704"/>
                <a:ext cx="8232849" cy="312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Gen(1</a:t>
                </a:r>
                <a:r>
                  <a:rPr lang="en-US" sz="1400" baseline="30000" dirty="0" smtClean="0">
                    <a:sym typeface="Symbol"/>
                  </a:rPr>
                  <a:t>n</a:t>
                </a:r>
                <a:r>
                  <a:rPr lang="en-US" sz="1400" dirty="0" smtClean="0">
                    <a:sym typeface="Symbol"/>
                  </a:rPr>
                  <a:t>): Parameters I. I defines the function </a:t>
                </a:r>
                <a:r>
                  <a:rPr lang="en-US" sz="1400" dirty="0" err="1" smtClean="0">
                    <a:sym typeface="Symbol"/>
                  </a:rPr>
                  <a:t>f</a:t>
                </a:r>
                <a:r>
                  <a:rPr lang="en-US" sz="1400" baseline="-25000" dirty="0" err="1" smtClean="0">
                    <a:sym typeface="Symbol"/>
                  </a:rPr>
                  <a:t>I</a:t>
                </a:r>
                <a:r>
                  <a:rPr lang="en-US" sz="1400" baseline="-25000" dirty="0" smtClean="0">
                    <a:sym typeface="Symbol"/>
                  </a:rPr>
                  <a:t> </a:t>
                </a:r>
                <a:r>
                  <a:rPr lang="en-US" sz="1400" dirty="0" smtClean="0">
                    <a:sym typeface="Symbol"/>
                  </a:rPr>
                  <a:t>, Domain and Co-domain, D</a:t>
                </a:r>
                <a:r>
                  <a:rPr lang="en-US" sz="1400" baseline="-25000" dirty="0" smtClean="0">
                    <a:sym typeface="Symbol"/>
                  </a:rPr>
                  <a:t>I</a:t>
                </a:r>
                <a:r>
                  <a:rPr lang="en-US" sz="1400" dirty="0" smtClean="0">
                    <a:sym typeface="Symbol"/>
                  </a:rPr>
                  <a:t>; </a:t>
                </a:r>
                <a:r>
                  <a:rPr lang="en-US" sz="1400" dirty="0" err="1" smtClean="0">
                    <a:sym typeface="Symbol"/>
                  </a:rPr>
                  <a:t>f</a:t>
                </a:r>
                <a:r>
                  <a:rPr lang="en-US" sz="1400" baseline="-25000" dirty="0" err="1">
                    <a:sym typeface="Symbol"/>
                  </a:rPr>
                  <a:t>I</a:t>
                </a:r>
                <a:r>
                  <a:rPr lang="en-US" sz="1400" baseline="-25000" dirty="0" smtClean="0">
                    <a:sym typeface="Symbol"/>
                  </a:rPr>
                  <a:t> </a:t>
                </a:r>
                <a:r>
                  <a:rPr lang="en-US" sz="1400" dirty="0">
                    <a:sym typeface="Symbol"/>
                  </a:rPr>
                  <a:t>: </a:t>
                </a:r>
                <a:r>
                  <a:rPr lang="en-US" sz="1400" dirty="0">
                    <a:sym typeface="Symbol"/>
                  </a:rPr>
                  <a:t>D</a:t>
                </a:r>
                <a:r>
                  <a:rPr lang="en-US" sz="1400" baseline="-25000" dirty="0">
                    <a:sym typeface="Symbol"/>
                  </a:rPr>
                  <a:t>I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 </m:t>
                    </m:r>
                    <m:r>
                      <a:rPr lang="en-US" sz="14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⟼</m:t>
                    </m:r>
                  </m:oMath>
                </a14:m>
                <a:r>
                  <a:rPr lang="en-US" sz="1400" baseline="-25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1400" dirty="0">
                    <a:sym typeface="Symbol"/>
                  </a:rPr>
                  <a:t>D</a:t>
                </a:r>
                <a:r>
                  <a:rPr lang="en-US" sz="1400" baseline="-25000" dirty="0">
                    <a:sym typeface="Symbol"/>
                  </a:rPr>
                  <a:t>I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7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3607" y="764704"/>
                <a:ext cx="8232849" cy="312521"/>
              </a:xfrm>
              <a:prstGeom prst="rect">
                <a:avLst/>
              </a:prstGeom>
              <a:blipFill rotWithShape="0">
                <a:blip r:embed="rId4"/>
                <a:stretch>
                  <a:fillRect l="-222" t="-78846" b="-10384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43607" y="1249015"/>
            <a:ext cx="3840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Samp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,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I):  Uniform element from D</a:t>
            </a:r>
            <a:r>
              <a:rPr lang="en-US" sz="1400" baseline="-25000" dirty="0" smtClean="0">
                <a:sym typeface="Symbol"/>
              </a:rPr>
              <a:t>I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443607" y="1681063"/>
            <a:ext cx="21121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f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,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I, x</a:t>
            </a:r>
            <a:r>
              <a:rPr lang="en-US" sz="1400" smtClean="0">
                <a:sym typeface="Symbol"/>
              </a:rPr>
              <a:t>):  y 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55575" y="2617167"/>
            <a:ext cx="39843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- All the above algorithms must be easy (PPT) 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55575" y="2996952"/>
            <a:ext cx="3912369" cy="916359"/>
            <a:chOff x="1100063" y="8643774"/>
            <a:chExt cx="3912369" cy="916359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68" name="Group 83"/>
            <p:cNvGrpSpPr/>
            <p:nvPr/>
          </p:nvGrpSpPr>
          <p:grpSpPr>
            <a:xfrm>
              <a:off x="1100063" y="8643774"/>
              <a:ext cx="2823865" cy="792088"/>
              <a:chOff x="5492551" y="5013176"/>
              <a:chExt cx="2823865" cy="792088"/>
            </a:xfrm>
          </p:grpSpPr>
          <p:grpSp>
            <p:nvGrpSpPr>
              <p:cNvPr id="69" name="Group 81"/>
              <p:cNvGrpSpPr/>
              <p:nvPr/>
            </p:nvGrpSpPr>
            <p:grpSpPr>
              <a:xfrm>
                <a:off x="5492551" y="5013176"/>
                <a:ext cx="2400201" cy="792088"/>
                <a:chOff x="5492551" y="4869160"/>
                <a:chExt cx="2400201" cy="792088"/>
              </a:xfrm>
            </p:grpSpPr>
            <p:sp>
              <p:nvSpPr>
                <p:cNvPr id="7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492551" y="5055567"/>
                  <a:ext cx="663625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-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72" name="Group 80"/>
                <p:cNvGrpSpPr/>
                <p:nvPr/>
              </p:nvGrpSpPr>
              <p:grpSpPr>
                <a:xfrm>
                  <a:off x="5948536" y="4869160"/>
                  <a:ext cx="1944216" cy="792088"/>
                  <a:chOff x="5948536" y="4869160"/>
                  <a:chExt cx="1944216" cy="792088"/>
                </a:xfrm>
              </p:grpSpPr>
              <p:grpSp>
                <p:nvGrpSpPr>
                  <p:cNvPr id="73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7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77" name="Text Box 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76400" y="5445224"/>
                          <a:ext cx="639688" cy="3385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457200" indent="-457200">
                            <a:spcBef>
                              <a:spcPct val="50000"/>
                            </a:spcBef>
                          </a:pPr>
                          <a:r>
                            <a:rPr lang="en-US" sz="1600" dirty="0" smtClean="0">
                              <a:latin typeface="Chalkboard" charset="0"/>
                              <a:ea typeface="Chalkboard" charset="0"/>
                              <a:cs typeface="Chalkboard" charset="0"/>
                            </a:rPr>
                            <a:t>A,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l-GR" sz="160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Π</m:t>
                              </m:r>
                            </m:oMath>
                          </a14:m>
                          <a:endParaRPr lang="en-US" sz="1600" dirty="0" smtClean="0">
                            <a:solidFill>
                              <a:srgbClr val="0000FF"/>
                            </a:solidFill>
                            <a:latin typeface="Chalkboard" charset="0"/>
                            <a:ea typeface="Chalkboard" charset="0"/>
                            <a:cs typeface="Chalkboard" charset="0"/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77" name="Text Box 7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1276400" y="5445224"/>
                          <a:ext cx="639688" cy="338554"/>
                        </a:xfrm>
                        <a:prstGeom prst="rect">
                          <a:avLst/>
                        </a:prstGeom>
                        <a:blipFill rotWithShape="0">
                          <a:blip r:embed="rId5"/>
                          <a:stretch>
                            <a:fillRect l="-5714" t="-5455" b="-21818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74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75" name="Double Bracket 74"/>
                  <p:cNvSpPr/>
                  <p:nvPr/>
                </p:nvSpPr>
                <p:spPr>
                  <a:xfrm>
                    <a:off x="6012160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179513" y="4149080"/>
                <a:ext cx="597666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Gen(1</a:t>
                </a:r>
                <a:r>
                  <a:rPr lang="en-US" sz="1400" baseline="30000" dirty="0" smtClean="0">
                    <a:sym typeface="Symbol"/>
                  </a:rPr>
                  <a:t>n</a:t>
                </a:r>
                <a:r>
                  <a:rPr lang="en-US" sz="1400" dirty="0" smtClean="0">
                    <a:sym typeface="Symbol"/>
                  </a:rPr>
                  <a:t>): Run </a:t>
                </a:r>
                <a:r>
                  <a:rPr lang="en-US" sz="1400" dirty="0" err="1" smtClean="0">
                    <a:sym typeface="Symbol"/>
                  </a:rPr>
                  <a:t>GenRSA</a:t>
                </a:r>
                <a:r>
                  <a:rPr lang="en-US" sz="1400" dirty="0" smtClean="0">
                    <a:sym typeface="Symbol"/>
                  </a:rPr>
                  <a:t> to get N, e. Set I = (</a:t>
                </a:r>
                <a:r>
                  <a:rPr lang="en-US" sz="1400" dirty="0" err="1" smtClean="0">
                    <a:sym typeface="Symbol"/>
                  </a:rPr>
                  <a:t>N,e</a:t>
                </a:r>
                <a:r>
                  <a:rPr lang="en-US" sz="1400" dirty="0">
                    <a:sym typeface="Symbol"/>
                  </a:rPr>
                  <a:t>) and </a:t>
                </a:r>
                <a:r>
                  <a:rPr lang="en-US" sz="1400" dirty="0" smtClean="0">
                    <a:sym typeface="Symbol"/>
                  </a:rPr>
                  <a:t>D</a:t>
                </a:r>
                <a:r>
                  <a:rPr lang="en-US" sz="1400" baseline="-25000" dirty="0" smtClean="0">
                    <a:sym typeface="Symbol"/>
                  </a:rPr>
                  <a:t>I </a:t>
                </a:r>
                <a:r>
                  <a:rPr lang="en-US" sz="14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dirty="0" smtClean="0">
                    <a:sym typeface="Symbol"/>
                  </a:rPr>
                  <a:t> </a:t>
                </a:r>
                <a:r>
                  <a:rPr lang="en-US" sz="1400" dirty="0" smtClean="0">
                    <a:sym typeface="Symbol"/>
                  </a:rPr>
                  <a:t> 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3" y="4149080"/>
                <a:ext cx="5976664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306" t="-4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 Box 7"/>
              <p:cNvSpPr txBox="1">
                <a:spLocks noChangeArrowheads="1"/>
              </p:cNvSpPr>
              <p:nvPr/>
            </p:nvSpPr>
            <p:spPr bwMode="auto">
              <a:xfrm>
                <a:off x="179512" y="4633391"/>
                <a:ext cx="3840361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sym typeface="Symbol"/>
                  </a:rPr>
                  <a:t>Samp</a:t>
                </a:r>
                <a:r>
                  <a:rPr lang="en-US" sz="1400" dirty="0" smtClean="0">
                    <a:sym typeface="Symbol"/>
                  </a:rPr>
                  <a:t>(1</a:t>
                </a:r>
                <a:r>
                  <a:rPr lang="en-US" sz="1400" baseline="30000" dirty="0" smtClean="0">
                    <a:sym typeface="Symbol"/>
                  </a:rPr>
                  <a:t>n</a:t>
                </a:r>
                <a:r>
                  <a:rPr lang="en-US" sz="1400" dirty="0" smtClean="0">
                    <a:sym typeface="Symbol"/>
                  </a:rPr>
                  <a:t>,</a:t>
                </a:r>
                <a:r>
                  <a:rPr lang="en-US" sz="1400" baseline="30000" dirty="0" smtClean="0">
                    <a:sym typeface="Symbol"/>
                  </a:rPr>
                  <a:t> </a:t>
                </a:r>
                <a:r>
                  <a:rPr lang="en-US" sz="1400" dirty="0" smtClean="0">
                    <a:sym typeface="Symbol"/>
                  </a:rPr>
                  <a:t>I):  Uniform element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sz="1400" i="1">
                            <a:solidFill>
                              <a:srgbClr val="0000FF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9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4633391"/>
                <a:ext cx="3840361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476" t="-392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79512" y="5065439"/>
            <a:ext cx="21121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f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,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I, x</a:t>
            </a:r>
            <a:r>
              <a:rPr lang="en-US" sz="1400" dirty="0">
                <a:sym typeface="Symbol"/>
              </a:rPr>
              <a:t>): </a:t>
            </a:r>
            <a:r>
              <a:rPr lang="en-US" sz="1400" dirty="0" err="1">
                <a:sym typeface="Symbol"/>
              </a:rPr>
              <a:t>x</a:t>
            </a:r>
            <a:r>
              <a:rPr lang="en-US" sz="1400" baseline="30000" dirty="0" err="1">
                <a:sym typeface="Symbol"/>
              </a:rPr>
              <a:t>e</a:t>
            </a:r>
            <a:r>
              <a:rPr lang="en-US" sz="1400" baseline="30000" dirty="0">
                <a:sym typeface="Symbol"/>
              </a:rPr>
              <a:t> </a:t>
            </a:r>
            <a:r>
              <a:rPr lang="en-US" sz="1400" dirty="0">
                <a:sym typeface="Symbol"/>
              </a:rPr>
              <a:t>mod N  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83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8" grpId="0"/>
      <p:bldP spid="49" grpId="0"/>
      <p:bldP spid="50" grpId="0"/>
      <p:bldP spid="78" grpId="0"/>
      <p:bldP spid="79" grpId="0"/>
      <p:bldP spid="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361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5536" y="1547500"/>
            <a:ext cx="8748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OWP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(from RSA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assumption)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from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Number Theory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07502" y="2120909"/>
                <a:ext cx="72608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- A specific Group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ℤ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</a:rPr>
                          <m:t>𝑁</m:t>
                        </m:r>
                      </m:sub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: N is product of two equal length primes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endParaRPr lang="en-US" baseline="30000" dirty="0">
                  <a:solidFill>
                    <a:schemeClr val="tx1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02" y="2120909"/>
                <a:ext cx="7260842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756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899592" y="2699628"/>
            <a:ext cx="2952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Modular Arithmetic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99592" y="321297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Groups &amp; Finite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Groups &amp; Some Properties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4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7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24544" y="-27384"/>
            <a:ext cx="9865096" cy="43204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900" kern="0" dirty="0">
                <a:solidFill>
                  <a:srgbClr val="009900"/>
                </a:solidFill>
                <a:ea typeface="+mj-ea"/>
                <a:cs typeface="+mj-cs"/>
              </a:rPr>
              <a:t>Group Exponentiation in Groups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5496" y="816967"/>
            <a:ext cx="91085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 Exponentiation: applying same operation on the same element a number of times in a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group (G, o)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3528" y="1772816"/>
            <a:ext cx="8568952" cy="504056"/>
            <a:chOff x="323528" y="5445224"/>
            <a:chExt cx="8568952" cy="504056"/>
          </a:xfrm>
        </p:grpSpPr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23528" y="5641503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g</a:t>
              </a:r>
              <a:r>
                <a:rPr lang="en-US" sz="2000" baseline="30000" dirty="0">
                  <a:sym typeface="Symbol"/>
                </a:rPr>
                <a:t>m</a:t>
              </a:r>
              <a:r>
                <a:rPr lang="en-US" sz="1400" dirty="0">
                  <a:sym typeface="Symbol"/>
                </a:rPr>
                <a:t>   =     g o g o … o g (m times)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907976" y="5445224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23528" y="2348880"/>
            <a:ext cx="8568952" cy="504056"/>
            <a:chOff x="323528" y="5445224"/>
            <a:chExt cx="8568952" cy="504056"/>
          </a:xfrm>
        </p:grpSpPr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23528" y="5641503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g</a:t>
              </a:r>
              <a:r>
                <a:rPr lang="en-US" sz="2000" baseline="30000" dirty="0">
                  <a:sym typeface="Symbol"/>
                </a:rPr>
                <a:t>-m</a:t>
              </a:r>
              <a:r>
                <a:rPr lang="en-US" sz="1400" dirty="0">
                  <a:sym typeface="Symbol"/>
                </a:rPr>
                <a:t>   =     (g</a:t>
              </a:r>
              <a:r>
                <a:rPr lang="en-US" sz="1400" baseline="30000" dirty="0">
                  <a:sym typeface="Symbol"/>
                </a:rPr>
                <a:t>-1</a:t>
              </a:r>
              <a:r>
                <a:rPr lang="en-US" sz="1400" dirty="0">
                  <a:sym typeface="Symbol"/>
                </a:rPr>
                <a:t> o g</a:t>
              </a:r>
              <a:r>
                <a:rPr lang="en-US" sz="1400" baseline="30000" dirty="0">
                  <a:sym typeface="Symbol"/>
                </a:rPr>
                <a:t>-1</a:t>
              </a:r>
              <a:r>
                <a:rPr lang="en-US" sz="1400" dirty="0">
                  <a:sym typeface="Symbol"/>
                </a:rPr>
                <a:t> o … o g</a:t>
              </a:r>
              <a:r>
                <a:rPr lang="en-US" sz="1400" baseline="30000" dirty="0">
                  <a:sym typeface="Symbol"/>
                </a:rPr>
                <a:t>-1</a:t>
              </a:r>
              <a:r>
                <a:rPr lang="en-US" sz="1400" dirty="0">
                  <a:sym typeface="Symbol"/>
                </a:rPr>
                <a:t>) (m times)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979984" y="5445224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323528" y="2924944"/>
            <a:ext cx="4104456" cy="504056"/>
            <a:chOff x="323528" y="5301208"/>
            <a:chExt cx="4104456" cy="504056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23528" y="5497487"/>
              <a:ext cx="41044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g</a:t>
              </a:r>
              <a:r>
                <a:rPr lang="en-US" sz="2000" baseline="30000" dirty="0">
                  <a:sym typeface="Symbol"/>
                </a:rPr>
                <a:t>0</a:t>
              </a:r>
              <a:r>
                <a:rPr lang="en-US" sz="1400" dirty="0">
                  <a:sym typeface="Symbol"/>
                </a:rPr>
                <a:t>   =     e, the group identity element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907976" y="5301208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23528" y="4509120"/>
            <a:ext cx="8568952" cy="504056"/>
            <a:chOff x="323528" y="5445224"/>
            <a:chExt cx="8568952" cy="504056"/>
          </a:xfrm>
        </p:grpSpPr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323528" y="5641503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mg   =     g o g o … o g (m times)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907976" y="5445224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23528" y="5085184"/>
            <a:ext cx="8568952" cy="504056"/>
            <a:chOff x="323528" y="5445224"/>
            <a:chExt cx="8568952" cy="504056"/>
          </a:xfrm>
        </p:grpSpPr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323528" y="5641503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-mg   =     (-g + -g + … + -g) (m times)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979984" y="5445224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23528" y="5661248"/>
            <a:ext cx="4104456" cy="504056"/>
            <a:chOff x="323528" y="5301208"/>
            <a:chExt cx="4104456" cy="504056"/>
          </a:xfrm>
        </p:grpSpPr>
        <p:sp>
          <p:nvSpPr>
            <p:cNvPr id="101" name="Text Box 7"/>
            <p:cNvSpPr txBox="1">
              <a:spLocks noChangeArrowheads="1"/>
            </p:cNvSpPr>
            <p:nvPr/>
          </p:nvSpPr>
          <p:spPr bwMode="auto">
            <a:xfrm>
              <a:off x="323528" y="5497487"/>
              <a:ext cx="41044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anose="05000000000000000000" pitchFamily="2" charset="2"/>
                <a:buChar char="Ø"/>
              </a:pPr>
              <a:r>
                <a:rPr lang="en-US" sz="1400" dirty="0">
                  <a:sym typeface="Symbol"/>
                </a:rPr>
                <a:t>0g   =     e, the group identity element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2" name="Text Box 7"/>
            <p:cNvSpPr txBox="1">
              <a:spLocks noChangeArrowheads="1"/>
            </p:cNvSpPr>
            <p:nvPr/>
          </p:nvSpPr>
          <p:spPr bwMode="auto">
            <a:xfrm>
              <a:off x="907976" y="5301208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395536" y="1340768"/>
            <a:ext cx="339422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sym typeface="Symbol"/>
              </a:rPr>
              <a:t>Using Multiplication Notation: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385684" y="3995772"/>
            <a:ext cx="285039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sym typeface="Symbol"/>
              </a:rPr>
              <a:t>Using Addition Notation: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Modular Arithmetic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203848" y="1412775"/>
            <a:ext cx="4032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[a mod N] =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remainder</a:t>
            </a:r>
            <a:r>
              <a:rPr lang="en-US" sz="1400" dirty="0">
                <a:sym typeface="Symbol"/>
              </a:rPr>
              <a:t> when a is divided by N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51520" y="3501008"/>
            <a:ext cx="4680520" cy="30777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Notation: r is denoted as  [a mod N]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251520" y="1412776"/>
                <a:ext cx="34563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itchFamily="2" charset="2"/>
                  <a:buChar char="q"/>
                </a:pPr>
                <a:r>
                  <a:rPr lang="en-US" sz="1400" dirty="0">
                    <a:sym typeface="Symbol"/>
                  </a:rPr>
                  <a:t>Let a, N 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ℤ</m:t>
                    </m:r>
                  </m:oMath>
                </a14:m>
                <a:r>
                  <a:rPr lang="en-US" sz="1400" dirty="0">
                    <a:sym typeface="Symbol"/>
                  </a:rPr>
                  <a:t>, with N &gt; 1. Then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1412776"/>
                <a:ext cx="3456384" cy="307777"/>
              </a:xfrm>
              <a:prstGeom prst="rect">
                <a:avLst/>
              </a:prstGeom>
              <a:blipFill rotWithShape="0">
                <a:blip r:embed="rId3"/>
                <a:stretch>
                  <a:fillRect l="-176" t="-6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251520" y="2132856"/>
            <a:ext cx="6696744" cy="864096"/>
            <a:chOff x="179512" y="2348880"/>
            <a:chExt cx="6696744" cy="864096"/>
          </a:xfrm>
        </p:grpSpPr>
        <p:sp>
          <p:nvSpPr>
            <p:cNvPr id="4" name="Rectangle 3"/>
            <p:cNvSpPr/>
            <p:nvPr/>
          </p:nvSpPr>
          <p:spPr>
            <a:xfrm>
              <a:off x="179512" y="2348880"/>
              <a:ext cx="669674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251520" y="2420889"/>
              <a:ext cx="64087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Proposition: Given a and N, there always exist integers q and r such that: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2123728" y="2780928"/>
              <a:ext cx="403244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5E1EFE"/>
                  </a:solidFill>
                  <a:sym typeface="Symbol"/>
                </a:rPr>
                <a:t>a = q N + r, where 0  r &lt; N</a:t>
              </a:r>
              <a:endParaRPr lang="en-US" sz="1400" baseline="-25000" dirty="0">
                <a:solidFill>
                  <a:srgbClr val="5E1EFE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23528" y="5373216"/>
            <a:ext cx="8640960" cy="523220"/>
          </a:xfrm>
          <a:prstGeom prst="rect">
            <a:avLst/>
          </a:prstGeom>
          <a:solidFill>
            <a:srgbClr val="D2F5FA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FF"/>
                </a:solidFill>
                <a:sym typeface="Symbol"/>
              </a:rPr>
              <a:t>Definition (Reduction modulo N): </a:t>
            </a:r>
            <a:r>
              <a:rPr lang="en-US" sz="1400" dirty="0">
                <a:sym typeface="Symbol"/>
              </a:rPr>
              <a:t>The process of mapping an integer a to [a mod N] is called reduction modulo N</a:t>
            </a:r>
            <a:endParaRPr lang="en-US" sz="14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251520" y="980728"/>
                <a:ext cx="25922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itchFamily="2" charset="2"/>
                  <a:buChar char="q"/>
                </a:pPr>
                <a14:m>
                  <m:oMath xmlns:m="http://schemas.openxmlformats.org/officeDocument/2006/math">
                    <m:r>
                      <a:rPr lang="en-US" sz="14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ℤ</m:t>
                    </m:r>
                  </m:oMath>
                </a14:m>
                <a:r>
                  <a:rPr lang="en-US" sz="1400" dirty="0">
                    <a:sym typeface="Symbol"/>
                  </a:rPr>
                  <a:t> - set of integers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980728"/>
                <a:ext cx="2592288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235" t="-4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7"/>
              <p:cNvSpPr txBox="1">
                <a:spLocks noChangeArrowheads="1"/>
              </p:cNvSpPr>
              <p:nvPr/>
            </p:nvSpPr>
            <p:spPr bwMode="auto">
              <a:xfrm>
                <a:off x="251520" y="4849415"/>
                <a:ext cx="66247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charset="2"/>
                  <a:buChar char="q"/>
                </a:pPr>
                <a:r>
                  <a:rPr lang="en-US" sz="1400" dirty="0">
                    <a:sym typeface="Symbol"/>
                  </a:rPr>
                  <a:t>There exists a 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unique mapping from a to [a mod N]; f: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ℤ</m:t>
                    </m:r>
                  </m:oMath>
                </a14:m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  </a:t>
                </a:r>
                <a:r>
                  <a:rPr lang="en-US" sz="1400" dirty="0">
                    <a:solidFill>
                      <a:srgbClr val="5E1EFE"/>
                    </a:solidFill>
                    <a:sym typeface="Wingdings"/>
                  </a:rPr>
                  <a:t></a:t>
                </a:r>
                <a:r>
                  <a:rPr lang="en-US" sz="1400" dirty="0">
                    <a:solidFill>
                      <a:srgbClr val="5E1EFE"/>
                    </a:solidFill>
                    <a:sym typeface="Symbol"/>
                  </a:rPr>
                  <a:t> {0,….,N-1} </a:t>
                </a:r>
              </a:p>
            </p:txBody>
          </p:sp>
        </mc:Choice>
        <mc:Fallback xmlns="">
          <p:sp>
            <p:nvSpPr>
              <p:cNvPr id="32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4849415"/>
                <a:ext cx="6624736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92" t="-4000" b="-20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536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Easy way of Modular Reduction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5496" y="745540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To do reduction modulo N, always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imagine a clock with marks 0, 1, …, N-1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5496" y="1177007"/>
            <a:ext cx="5112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400" dirty="0">
                <a:sym typeface="Symbol"/>
              </a:rPr>
              <a:t>Find   [a mod N]  in the clock notation as follows: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67544" y="1556792"/>
            <a:ext cx="8676456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is positive</a:t>
            </a:r>
            <a:r>
              <a:rPr lang="en-US" sz="1400" dirty="0">
                <a:sym typeface="Symbol"/>
              </a:rPr>
              <a:t>:  start counting from 0 in the clock in a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clock-wise direction </a:t>
            </a:r>
            <a:r>
              <a:rPr lang="en-US" sz="1400" dirty="0">
                <a:sym typeface="Symbol"/>
              </a:rPr>
              <a:t>and stop after counting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</a:t>
            </a:r>
            <a:r>
              <a:rPr lang="en-US" sz="1400" dirty="0">
                <a:sym typeface="Symbol"/>
              </a:rPr>
              <a:t> times --- the final mark represents [a mod N]</a:t>
            </a:r>
          </a:p>
          <a:p>
            <a:pPr>
              <a:spcBef>
                <a:spcPct val="50000"/>
              </a:spcBef>
            </a:pPr>
            <a:endParaRPr lang="en-US" sz="1400" baseline="-25000" dirty="0">
              <a:solidFill>
                <a:srgbClr val="FF0000"/>
              </a:solidFill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 is negative</a:t>
            </a:r>
            <a:r>
              <a:rPr lang="en-US" sz="1400" dirty="0">
                <a:sym typeface="Symbol"/>
              </a:rPr>
              <a:t>:  start counting from 0 in the clock in an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anti clock-wise direction </a:t>
            </a:r>
            <a:r>
              <a:rPr lang="en-US" sz="1400" dirty="0">
                <a:sym typeface="Symbol"/>
              </a:rPr>
              <a:t>and stop after counting 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a</a:t>
            </a:r>
            <a:r>
              <a:rPr lang="en-US" sz="1400" dirty="0">
                <a:sym typeface="Symbol"/>
              </a:rPr>
              <a:t> times --- the final mark represents [a mod N]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07504" y="3481263"/>
            <a:ext cx="43924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Ex: N = 4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95536" y="3933056"/>
            <a:ext cx="1503784" cy="1584176"/>
            <a:chOff x="907976" y="3140968"/>
            <a:chExt cx="1503784" cy="1584176"/>
          </a:xfrm>
        </p:grpSpPr>
        <p:sp>
          <p:nvSpPr>
            <p:cNvPr id="35" name="Oval 34"/>
            <p:cNvSpPr/>
            <p:nvPr/>
          </p:nvSpPr>
          <p:spPr>
            <a:xfrm>
              <a:off x="1115616" y="3429000"/>
              <a:ext cx="1008112" cy="1008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1475656" y="3140968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0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2060104" y="3789040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1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1475656" y="4417367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2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 Box 7"/>
            <p:cNvSpPr txBox="1">
              <a:spLocks noChangeArrowheads="1"/>
            </p:cNvSpPr>
            <p:nvPr/>
          </p:nvSpPr>
          <p:spPr bwMode="auto">
            <a:xfrm>
              <a:off x="907976" y="3789040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3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3203848" y="3501009"/>
            <a:ext cx="34563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[5 mod 4] =  1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3572272" y="3933056"/>
            <a:ext cx="1503784" cy="1584176"/>
            <a:chOff x="3572272" y="3284984"/>
            <a:chExt cx="1503784" cy="1584176"/>
          </a:xfrm>
        </p:grpSpPr>
        <p:sp>
          <p:nvSpPr>
            <p:cNvPr id="49" name="Oval 48"/>
            <p:cNvSpPr/>
            <p:nvPr/>
          </p:nvSpPr>
          <p:spPr>
            <a:xfrm>
              <a:off x="3779912" y="3573016"/>
              <a:ext cx="1008112" cy="1008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139952" y="3284984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0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4724400" y="3933056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1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4139952" y="456138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2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3572272" y="3933056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3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6516216" y="3501009"/>
            <a:ext cx="25202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[-7 mod 4] =  1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6812632" y="3933056"/>
            <a:ext cx="1503784" cy="1584176"/>
            <a:chOff x="6812632" y="3284984"/>
            <a:chExt cx="1503784" cy="1584176"/>
          </a:xfrm>
        </p:grpSpPr>
        <p:sp>
          <p:nvSpPr>
            <p:cNvPr id="58" name="Oval 57"/>
            <p:cNvSpPr/>
            <p:nvPr/>
          </p:nvSpPr>
          <p:spPr>
            <a:xfrm>
              <a:off x="7020272" y="3573016"/>
              <a:ext cx="1008112" cy="1008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7380312" y="3284984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0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7964760" y="3933056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1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>
              <a:off x="7380312" y="456138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2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6812632" y="3933056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3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845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4" grpId="0"/>
      <p:bldP spid="45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Congruence Modulo N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251520" y="1700808"/>
            <a:ext cx="7704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a and b are mapped to the same r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07504" y="1052737"/>
            <a:ext cx="8928992" cy="307777"/>
          </a:xfrm>
          <a:prstGeom prst="rect">
            <a:avLst/>
          </a:prstGeom>
          <a:solidFill>
            <a:srgbClr val="D2F5FA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Definition (Congruence Modulo N): If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[a mod N] = [b mod N]</a:t>
            </a:r>
            <a:r>
              <a:rPr lang="en-US" sz="1400" dirty="0">
                <a:sym typeface="Symbol"/>
              </a:rPr>
              <a:t>, then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is said to be congruent to b modulo N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51520" y="2132856"/>
            <a:ext cx="3384376" cy="307777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Notation: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= b mod N;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51520" y="2833191"/>
            <a:ext cx="7704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a = b mod N  N divides (a - b)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251520" y="2473151"/>
            <a:ext cx="88924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ym typeface="Symbol"/>
              </a:rPr>
              <a:t>Note that 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= [b mod N] is different; modulo reduction done on b ONLY 36 = 21 mod 15, but 36 =/= 6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9512" y="3645024"/>
            <a:ext cx="8712968" cy="648072"/>
            <a:chOff x="179512" y="3212976"/>
            <a:chExt cx="6696744" cy="792088"/>
          </a:xfrm>
        </p:grpSpPr>
        <p:sp>
          <p:nvSpPr>
            <p:cNvPr id="55" name="Rectangle 54"/>
            <p:cNvSpPr/>
            <p:nvPr/>
          </p:nvSpPr>
          <p:spPr>
            <a:xfrm>
              <a:off x="179512" y="3212976"/>
              <a:ext cx="6696744" cy="792088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251520" y="3337247"/>
              <a:ext cx="6408712" cy="376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Proposition: Congruence modulo N is an equivalence relation: Reflexive, symmetric &amp; transitive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840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3" grpId="0" animBg="1"/>
      <p:bldP spid="44" grpId="0" animBg="1"/>
      <p:bldP spid="46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Standard Rules of Arithmetic for Congruence mod N 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07504" y="1340768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Yes, trivially for Addition. Subtraction and Multiplication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95536" y="1772816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a  = a’ mod N and b = b’ mod N  then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 + b = a’ + b’ mod N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395536" y="2152601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a  = a’ mod N and b = b’ mod N  then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a – b = a’ - b’ mod N 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395536" y="2545159"/>
            <a:ext cx="56166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a = a’ mod N and b = b’ mod N  then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a * b = a’ * b’ mod N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3275856" y="1412776"/>
            <a:ext cx="5472608" cy="1800200"/>
            <a:chOff x="8892480" y="2204864"/>
            <a:chExt cx="5472608" cy="2268832"/>
          </a:xfrm>
        </p:grpSpPr>
        <p:sp>
          <p:nvSpPr>
            <p:cNvPr id="69" name="Cloud Callout 68"/>
            <p:cNvSpPr/>
            <p:nvPr/>
          </p:nvSpPr>
          <p:spPr>
            <a:xfrm>
              <a:off x="8892480" y="2204864"/>
              <a:ext cx="5472608" cy="2268832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9396536" y="2840137"/>
              <a:ext cx="43924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pitchFamily="2" charset="2"/>
                <a:buChar char="q"/>
              </a:pPr>
              <a:r>
                <a:rPr lang="en-US" sz="1400" dirty="0">
                  <a:sym typeface="Symbol"/>
                </a:rPr>
                <a:t>Reduce and then add/subtract/multiply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8" name="Text Box 7"/>
            <p:cNvSpPr txBox="1">
              <a:spLocks noChangeArrowheads="1"/>
            </p:cNvSpPr>
            <p:nvPr/>
          </p:nvSpPr>
          <p:spPr bwMode="auto">
            <a:xfrm>
              <a:off x="9396536" y="3203150"/>
              <a:ext cx="47525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  <a:buFont typeface="Wingdings" charset="2"/>
                <a:buChar char="q"/>
              </a:pPr>
              <a:r>
                <a:rPr lang="en-US" sz="1400" dirty="0">
                  <a:sym typeface="Symbol"/>
                </a:rPr>
                <a:t>Instead of add/subtract/multiply and then reduce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07504" y="3716451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Example: Compute [1093028 * 190301 mod 100]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95536" y="4128754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Option I :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first compute </a:t>
            </a:r>
            <a:r>
              <a:rPr lang="en-US" sz="1400" dirty="0">
                <a:sym typeface="Symbol"/>
              </a:rPr>
              <a:t>1093028 * 190301 and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then reduce </a:t>
            </a:r>
            <a:r>
              <a:rPr lang="en-US" sz="1400" dirty="0">
                <a:sym typeface="Symbol"/>
              </a:rPr>
              <a:t>mod 100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5536" y="4560802"/>
            <a:ext cx="8568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Option II :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first reduce </a:t>
            </a:r>
            <a:r>
              <a:rPr lang="en-US" sz="1400" dirty="0">
                <a:sym typeface="Symbol"/>
              </a:rPr>
              <a:t>1093028 and 190301 mod 100 and get 28 and 1 respectively.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Then compute </a:t>
            </a:r>
            <a:r>
              <a:rPr lang="en-US" sz="1400" dirty="0">
                <a:sym typeface="Symbol"/>
              </a:rPr>
              <a:t>28* 1 and reduce mod 100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95536" y="5209455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Definitely option II is far better than option I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149080"/>
            <a:ext cx="8568952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Division for Modular Arithmetic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5496" y="764704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b is invertible modulo N </a:t>
            </a:r>
            <a:r>
              <a:rPr lang="en-US" sz="1400" dirty="0">
                <a:sym typeface="Symbol"/>
              </a:rPr>
              <a:t>(i.e. b</a:t>
            </a:r>
            <a:r>
              <a:rPr lang="en-US" baseline="30000" dirty="0">
                <a:sym typeface="Symbol"/>
              </a:rPr>
              <a:t>-1</a:t>
            </a:r>
            <a:r>
              <a:rPr lang="en-US" sz="1400" dirty="0">
                <a:sym typeface="Symbol"/>
              </a:rPr>
              <a:t> exists) then division by b modulo N is defined as: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11560" y="1104999"/>
            <a:ext cx="8568952" cy="451793"/>
            <a:chOff x="611560" y="1104999"/>
            <a:chExt cx="8568952" cy="451793"/>
          </a:xfrm>
        </p:grpSpPr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611560" y="1249015"/>
              <a:ext cx="8568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[a/b mod N]     =     [ab</a:t>
              </a:r>
              <a:r>
                <a:rPr lang="en-US" baseline="30000" dirty="0">
                  <a:sym typeface="Symbol"/>
                </a:rPr>
                <a:t>-1</a:t>
              </a:r>
              <a:r>
                <a:rPr lang="en-US" sz="1400" dirty="0">
                  <a:sym typeface="Symbol"/>
                </a:rPr>
                <a:t> mod N]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763688" y="1104999"/>
              <a:ext cx="4956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def</a:t>
              </a:r>
              <a:endParaRPr lang="en-US" sz="1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23528" y="1772816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 err="1">
                <a:sym typeface="Symbol"/>
              </a:rPr>
              <a:t>ab</a:t>
            </a:r>
            <a:r>
              <a:rPr lang="en-US" sz="1400" dirty="0">
                <a:sym typeface="Symbol"/>
              </a:rPr>
              <a:t> = </a:t>
            </a:r>
            <a:r>
              <a:rPr lang="en-US" sz="1400" dirty="0" err="1">
                <a:sym typeface="Symbol"/>
              </a:rPr>
              <a:t>cb</a:t>
            </a:r>
            <a:r>
              <a:rPr lang="en-US" sz="1400" dirty="0">
                <a:sym typeface="Symbol"/>
              </a:rPr>
              <a:t> mod N and if b is invertible then a = c mod N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611560" y="2185119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“Dividing” each side by b </a:t>
            </a:r>
            <a:r>
              <a:rPr lang="en-US" sz="1400" dirty="0">
                <a:sym typeface="Symbol"/>
              </a:rPr>
              <a:t>(which actually means multiplying both sides by b</a:t>
            </a:r>
            <a:r>
              <a:rPr lang="en-US" baseline="30000" dirty="0">
                <a:sym typeface="Symbol"/>
              </a:rPr>
              <a:t>-1</a:t>
            </a:r>
            <a:r>
              <a:rPr lang="en-US" sz="1400" dirty="0">
                <a:sym typeface="Symbol"/>
              </a:rPr>
              <a:t>)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5496" y="3049215"/>
            <a:ext cx="56166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Which integers b are invertible modulo a given modulus N ?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51520" y="3501008"/>
            <a:ext cx="8568952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Proposition: Given integers b and N, with b  1 and N &gt; 1, then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b is invertible modulo N if and only if </a:t>
            </a:r>
            <a:r>
              <a:rPr lang="en-US" sz="1400" dirty="0" err="1">
                <a:solidFill>
                  <a:srgbClr val="5E1EFE"/>
                </a:solidFill>
                <a:sym typeface="Symbol"/>
              </a:rPr>
              <a:t>gcd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(b, N) = 1 (i.e. b &amp; N are relatively prime).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51520" y="4221088"/>
            <a:ext cx="8568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Proof (&lt;=): Inverse finding algorithm (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if the number is invertible</a:t>
            </a:r>
            <a:r>
              <a:rPr lang="en-US" sz="1400" dirty="0">
                <a:sym typeface="Symbol"/>
              </a:rPr>
              <a:t>) ---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Extended Euclid (GCD) algorithm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539552" y="4777407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Given any b, N, the Extended Euclid algorithm outputs X and Y such that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491880" y="5085185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err="1">
                <a:solidFill>
                  <a:srgbClr val="5E1EFE"/>
                </a:solidFill>
                <a:sym typeface="Symbol"/>
              </a:rPr>
              <a:t>bX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 + NY = </a:t>
            </a:r>
            <a:r>
              <a:rPr lang="en-US" sz="1400" dirty="0" err="1">
                <a:solidFill>
                  <a:srgbClr val="5E1EFE"/>
                </a:solidFill>
                <a:sym typeface="Symbol"/>
              </a:rPr>
              <a:t>gcd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(b, N)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39552" y="551723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If </a:t>
            </a:r>
            <a:r>
              <a:rPr lang="en-US" sz="1400" dirty="0" err="1">
                <a:sym typeface="Symbol"/>
              </a:rPr>
              <a:t>gcd</a:t>
            </a:r>
            <a:r>
              <a:rPr lang="en-US" sz="1400" dirty="0">
                <a:sym typeface="Symbol"/>
              </a:rPr>
              <a:t>(b, N) = 1 then above equation implies that </a:t>
            </a:r>
            <a:r>
              <a:rPr lang="en-US" sz="1400" dirty="0" err="1">
                <a:sym typeface="Symbol"/>
              </a:rPr>
              <a:t>bX</a:t>
            </a:r>
            <a:r>
              <a:rPr lang="en-US" sz="1400" dirty="0">
                <a:sym typeface="Symbol"/>
              </a:rPr>
              <a:t> + NY = 1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539552" y="587727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>
                <a:sym typeface="Symbol"/>
              </a:rPr>
              <a:t>Taking mod N both sides gives 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bX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= 1 mod N  b</a:t>
            </a:r>
            <a:r>
              <a:rPr lang="en-US" baseline="30000" dirty="0">
                <a:solidFill>
                  <a:srgbClr val="FF0000"/>
                </a:solidFill>
                <a:sym typeface="Symbol"/>
              </a:rPr>
              <a:t>-1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 = [X mod N]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2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/>
      <p:bldP spid="25" grpId="0"/>
      <p:bldP spid="26" grpId="0"/>
      <p:bldP spid="27" grpId="0" animBg="1"/>
      <p:bldP spid="29" grpId="0"/>
      <p:bldP spid="31" grpId="0"/>
      <p:bldP spid="32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Algorithms for Modular Arithmetic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79512" y="1157550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>
                <a:sym typeface="Symbol"/>
              </a:rPr>
              <a:t>Let |N| = n --- number of bits to represent N :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n = (log N)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 Box 7"/>
              <p:cNvSpPr txBox="1">
                <a:spLocks noChangeArrowheads="1"/>
              </p:cNvSpPr>
              <p:nvPr/>
            </p:nvSpPr>
            <p:spPr bwMode="auto">
              <a:xfrm>
                <a:off x="179512" y="1628800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itchFamily="2" charset="2"/>
                  <a:buChar char="q"/>
                </a:pPr>
                <a:r>
                  <a:rPr lang="en-US" sz="1400" dirty="0">
                    <a:sym typeface="Symbol"/>
                  </a:rPr>
                  <a:t>Let a, b 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400" dirty="0">
                    <a:sym typeface="Symbol"/>
                  </a:rPr>
                  <a:t> - each represented by  at most n bits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1628800"/>
                <a:ext cx="8568952" cy="307777"/>
              </a:xfrm>
              <a:prstGeom prst="rect">
                <a:avLst/>
              </a:prstGeom>
              <a:blipFill rotWithShape="0">
                <a:blip r:embed="rId3"/>
                <a:stretch>
                  <a:fillRect l="-71" t="-588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7"/>
              <p:cNvSpPr txBox="1">
                <a:spLocks noChangeArrowheads="1"/>
              </p:cNvSpPr>
              <p:nvPr/>
            </p:nvSpPr>
            <p:spPr bwMode="auto">
              <a:xfrm>
                <a:off x="251520" y="2083202"/>
                <a:ext cx="8712968" cy="300082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1400" dirty="0">
                  <a:sym typeface="Symbol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Theorem: Given integers N &gt; 1, a and b, it is possible to perform the following operations in poly time in |a|, |b| and n: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ym typeface="Symbol"/>
                  </a:rPr>
                  <a:t>   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 &gt;&gt;  a mod N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    &gt;&gt; </a:t>
                </a:r>
                <a:r>
                  <a:rPr lang="en-US" sz="1400" dirty="0" err="1">
                    <a:solidFill>
                      <a:srgbClr val="222268"/>
                    </a:solidFill>
                    <a:sym typeface="Symbol"/>
                  </a:rPr>
                  <a:t>a+b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mod N, a-b mod N, </a:t>
                </a:r>
                <a:r>
                  <a:rPr lang="en-US" sz="1400" dirty="0" err="1">
                    <a:solidFill>
                      <a:srgbClr val="222268"/>
                    </a:solidFill>
                    <a:sym typeface="Symbol"/>
                  </a:rPr>
                  <a:t>ab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mod N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    &gt;&gt; Determining if a</a:t>
                </a:r>
                <a:r>
                  <a:rPr lang="en-US" sz="1400" baseline="30000" dirty="0">
                    <a:solidFill>
                      <a:srgbClr val="222268"/>
                    </a:solidFill>
                    <a:sym typeface="Symbol"/>
                  </a:rPr>
                  <a:t>-1 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mod N exists (if it exists)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baseline="-25000" dirty="0">
                    <a:solidFill>
                      <a:srgbClr val="222268"/>
                    </a:solidFill>
                    <a:sym typeface="Symbol"/>
                  </a:rPr>
                  <a:t>      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&gt;&gt; a</a:t>
                </a:r>
                <a:r>
                  <a:rPr lang="en-US" sz="1400" baseline="30000" dirty="0">
                    <a:solidFill>
                      <a:srgbClr val="222268"/>
                    </a:solidFill>
                    <a:sym typeface="Symbol"/>
                  </a:rPr>
                  <a:t>-1 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mod N  (if it exists)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    &gt;&gt; </a:t>
                </a:r>
                <a:r>
                  <a:rPr lang="en-US" sz="1400" dirty="0" err="1">
                    <a:solidFill>
                      <a:srgbClr val="222268"/>
                    </a:solidFill>
                    <a:sym typeface="Symbol"/>
                  </a:rPr>
                  <a:t>a</a:t>
                </a:r>
                <a:r>
                  <a:rPr lang="en-US" sz="1400" baseline="30000" dirty="0" err="1">
                    <a:solidFill>
                      <a:srgbClr val="222268"/>
                    </a:solidFill>
                    <a:sym typeface="Symbol"/>
                  </a:rPr>
                  <a:t>b</a:t>
                </a:r>
                <a:r>
                  <a:rPr lang="en-US" sz="1400" baseline="30000" dirty="0">
                    <a:solidFill>
                      <a:srgbClr val="222268"/>
                    </a:solidFill>
                    <a:sym typeface="Symbol"/>
                  </a:rPr>
                  <a:t> </a:t>
                </a: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mod N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dirty="0">
                    <a:solidFill>
                      <a:srgbClr val="222268"/>
                    </a:solidFill>
                    <a:sym typeface="Symbol"/>
                  </a:rPr>
                  <a:t>      &gt;&gt; Choosing a random element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ℤ</m:t>
                        </m:r>
                      </m:e>
                      <m:sub>
                        <m: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𝑁</m:t>
                        </m:r>
                      </m:sub>
                    </m:sSub>
                  </m:oMath>
                </a14:m>
                <a:endParaRPr lang="en-US" sz="1400" dirty="0">
                  <a:solidFill>
                    <a:srgbClr val="222268"/>
                  </a:solidFill>
                  <a:sym typeface="Symbol"/>
                </a:endParaRPr>
              </a:p>
              <a:p>
                <a:pPr>
                  <a:spcBef>
                    <a:spcPct val="50000"/>
                  </a:spcBef>
                </a:pPr>
                <a:endParaRPr lang="en-US" sz="1400" baseline="-25000" dirty="0">
                  <a:solidFill>
                    <a:srgbClr val="222268"/>
                  </a:solidFill>
                </a:endParaRPr>
              </a:p>
            </p:txBody>
          </p:sp>
        </mc:Choice>
        <mc:Fallback xmlns="">
          <p:sp>
            <p:nvSpPr>
              <p:cNvPr id="4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2083202"/>
                <a:ext cx="8712968" cy="3000821"/>
              </a:xfrm>
              <a:prstGeom prst="rect">
                <a:avLst/>
              </a:prstGeom>
              <a:blipFill rotWithShape="0">
                <a:blip r:embed="rId4"/>
                <a:stretch>
                  <a:fillRect l="-140" r="-489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179512" y="744959"/>
                <a:ext cx="8568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ℤ</m:t>
                        </m:r>
                      </m:e>
                      <m:sub>
                        <m:r>
                          <a:rPr lang="en-US" sz="1400" b="0" i="1" smtClean="0"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400" dirty="0">
                    <a:sym typeface="Symbol"/>
                  </a:rPr>
                  <a:t> - set of integers modulo N: {0, 1, …, N - 1}</a:t>
                </a:r>
                <a:endParaRPr lang="en-US" sz="1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744959"/>
                <a:ext cx="8568952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71" t="-3922" b="-1960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764704"/>
            <a:ext cx="8964488" cy="3528392"/>
          </a:xfrm>
          <a:prstGeom prst="rect">
            <a:avLst/>
          </a:prstGeom>
          <a:solidFill>
            <a:srgbClr val="D2F5F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>
                <a:solidFill>
                  <a:srgbClr val="009900"/>
                </a:solidFill>
                <a:ea typeface="+mj-ea"/>
                <a:cs typeface="+mj-cs"/>
              </a:rPr>
              <a:t>Group</a:t>
            </a:r>
          </a:p>
        </p:txBody>
      </p:sp>
      <p:sp>
        <p:nvSpPr>
          <p:cNvPr id="2" name="AutoShape 2" descr="Image result for f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Image result for client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179512" y="980729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Definition(Group): A group is a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set G</a:t>
            </a:r>
            <a:r>
              <a:rPr lang="en-US" sz="1400" dirty="0">
                <a:sym typeface="Symbol"/>
              </a:rPr>
              <a:t> along with a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binary operation o </a:t>
            </a:r>
            <a:r>
              <a:rPr lang="en-US" sz="1400" dirty="0">
                <a:sym typeface="Symbol"/>
              </a:rPr>
              <a:t>satisfying the following axioms :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95536" y="1484784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Closure</a:t>
            </a:r>
            <a:r>
              <a:rPr lang="en-US" sz="1400" dirty="0">
                <a:sym typeface="Symbol"/>
              </a:rPr>
              <a:t> : for every g, h  G, the value g o h  G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5536" y="1936577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Associativity</a:t>
            </a:r>
            <a:r>
              <a:rPr lang="en-US" sz="1400" dirty="0">
                <a:sym typeface="Symbol"/>
              </a:rPr>
              <a:t>:  for every g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>
                <a:sym typeface="Symbol"/>
              </a:rPr>
              <a:t>, g</a:t>
            </a:r>
            <a:r>
              <a:rPr lang="en-US" sz="1400" baseline="-25000" dirty="0">
                <a:sym typeface="Symbol"/>
              </a:rPr>
              <a:t>2</a:t>
            </a:r>
            <a:r>
              <a:rPr lang="en-US" sz="1400" dirty="0">
                <a:sym typeface="Symbol"/>
              </a:rPr>
              <a:t>, g</a:t>
            </a:r>
            <a:r>
              <a:rPr lang="en-US" sz="1400" baseline="-25000" dirty="0">
                <a:sym typeface="Symbol"/>
              </a:rPr>
              <a:t>3</a:t>
            </a:r>
            <a:r>
              <a:rPr lang="en-US" sz="1400" dirty="0">
                <a:sym typeface="Symbol"/>
              </a:rPr>
              <a:t>  G, (g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>
                <a:sym typeface="Symbol"/>
              </a:rPr>
              <a:t> o g</a:t>
            </a:r>
            <a:r>
              <a:rPr lang="en-US" sz="1400" baseline="-25000" dirty="0">
                <a:sym typeface="Symbol"/>
              </a:rPr>
              <a:t>2</a:t>
            </a:r>
            <a:r>
              <a:rPr lang="en-US" sz="1400" dirty="0">
                <a:sym typeface="Symbol"/>
              </a:rPr>
              <a:t>) o g</a:t>
            </a:r>
            <a:r>
              <a:rPr lang="en-US" sz="1400" baseline="-25000" dirty="0">
                <a:sym typeface="Symbol"/>
              </a:rPr>
              <a:t>3</a:t>
            </a:r>
            <a:r>
              <a:rPr lang="en-US" sz="1400" dirty="0">
                <a:sym typeface="Symbol"/>
              </a:rPr>
              <a:t>  = g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>
                <a:sym typeface="Symbol"/>
              </a:rPr>
              <a:t> o (g</a:t>
            </a:r>
            <a:r>
              <a:rPr lang="en-US" sz="1400" baseline="-25000" dirty="0">
                <a:sym typeface="Symbol"/>
              </a:rPr>
              <a:t>2</a:t>
            </a:r>
            <a:r>
              <a:rPr lang="en-US" sz="1400" dirty="0">
                <a:sym typeface="Symbol"/>
              </a:rPr>
              <a:t> o g</a:t>
            </a:r>
            <a:r>
              <a:rPr lang="en-US" sz="1400" baseline="-25000" dirty="0">
                <a:sym typeface="Symbol"/>
              </a:rPr>
              <a:t>3</a:t>
            </a:r>
            <a:r>
              <a:rPr lang="en-US" sz="1400" dirty="0">
                <a:sym typeface="Symbol"/>
              </a:rPr>
              <a:t>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95536" y="2440633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Existence of Identity Element</a:t>
            </a:r>
            <a:r>
              <a:rPr lang="en-US" sz="1400" dirty="0">
                <a:sym typeface="Symbol"/>
              </a:rPr>
              <a:t>:  there exists an identity element e  G, such that for all g  G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899592" y="2833191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sym typeface="Symbol"/>
              </a:rPr>
              <a:t>(e o g) = g = (g o e)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95536" y="3356992"/>
            <a:ext cx="8568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FF0000"/>
                </a:solidFill>
                <a:sym typeface="Symbol"/>
              </a:rPr>
              <a:t>Existence of Inverse</a:t>
            </a:r>
            <a:r>
              <a:rPr lang="en-US" sz="1400" dirty="0">
                <a:sym typeface="Symbol"/>
              </a:rPr>
              <a:t>:  for every g  G, there exists an element h  G, such that 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899592" y="3717032"/>
            <a:ext cx="27363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sym typeface="Symbol"/>
              </a:rPr>
              <a:t>(g o h) = e = (h o g)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107504" y="4633972"/>
            <a:ext cx="8928992" cy="523220"/>
          </a:xfrm>
          <a:prstGeom prst="rect">
            <a:avLst/>
          </a:prstGeom>
          <a:solidFill>
            <a:srgbClr val="D2F5FA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Definition (Order of a Group:) If G has finite number of elements, then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|G|</a:t>
            </a:r>
            <a:r>
              <a:rPr lang="en-US" sz="1400" dirty="0">
                <a:sym typeface="Symbol"/>
              </a:rPr>
              <a:t> denotes the number of elements in G and is called the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order of G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07504" y="5373797"/>
            <a:ext cx="8928992" cy="523220"/>
          </a:xfrm>
          <a:prstGeom prst="rect">
            <a:avLst/>
          </a:prstGeom>
          <a:solidFill>
            <a:srgbClr val="D2F5FA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Definition(</a:t>
            </a:r>
            <a:r>
              <a:rPr lang="en-US" sz="1400" dirty="0" err="1">
                <a:sym typeface="Symbol"/>
              </a:rPr>
              <a:t>Abelian</a:t>
            </a:r>
            <a:r>
              <a:rPr lang="en-US" sz="1400" dirty="0">
                <a:sym typeface="Symbol"/>
              </a:rPr>
              <a:t> Group:) If G satisfies the following additional property then it is called a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commutative (</a:t>
            </a:r>
            <a:r>
              <a:rPr lang="en-US" sz="1400" dirty="0" err="1">
                <a:solidFill>
                  <a:srgbClr val="5E1EFE"/>
                </a:solidFill>
                <a:sym typeface="Symbol"/>
              </a:rPr>
              <a:t>Abelien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) </a:t>
            </a:r>
            <a:r>
              <a:rPr lang="en-US" sz="1400" dirty="0">
                <a:sym typeface="Symbol"/>
              </a:rPr>
              <a:t>group: For every g, h  G,  (g o h) = (h o g)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07504" y="6165304"/>
            <a:ext cx="8928992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Proposition: There exists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only one identity element </a:t>
            </a:r>
            <a:r>
              <a:rPr lang="en-US" sz="1400" dirty="0">
                <a:sym typeface="Symbol"/>
              </a:rPr>
              <a:t>in a group. </a:t>
            </a:r>
            <a:r>
              <a:rPr lang="en-US" sz="1400" dirty="0">
                <a:solidFill>
                  <a:srgbClr val="5E1EFE"/>
                </a:solidFill>
                <a:sym typeface="Symbol"/>
              </a:rPr>
              <a:t>Every element in a group has a unique inverse</a:t>
            </a:r>
            <a:endParaRPr lang="en-US" sz="1400" baseline="-25000" dirty="0">
              <a:solidFill>
                <a:srgbClr val="5E1E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 animBg="1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75152</TotalTime>
  <Words>2596</Words>
  <Application>Microsoft Macintosh PowerPoint</Application>
  <PresentationFormat>On-screen Show (4:3)</PresentationFormat>
  <Paragraphs>242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Cambria Math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4580</cp:revision>
  <dcterms:created xsi:type="dcterms:W3CDTF">2003-02-23T15:18:48Z</dcterms:created>
  <dcterms:modified xsi:type="dcterms:W3CDTF">2016-02-24T06:19:28Z</dcterms:modified>
</cp:coreProperties>
</file>