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6" r:id="rId2"/>
    <p:sldId id="1627" r:id="rId3"/>
    <p:sldId id="1556" r:id="rId4"/>
    <p:sldId id="1678" r:id="rId5"/>
    <p:sldId id="1679" r:id="rId6"/>
    <p:sldId id="1680" r:id="rId7"/>
    <p:sldId id="1636" r:id="rId8"/>
    <p:sldId id="1681" r:id="rId9"/>
    <p:sldId id="1682" r:id="rId10"/>
    <p:sldId id="1683" r:id="rId11"/>
    <p:sldId id="1684" r:id="rId12"/>
    <p:sldId id="1686" r:id="rId13"/>
    <p:sldId id="1685" r:id="rId14"/>
    <p:sldId id="1687" r:id="rId15"/>
    <p:sldId id="1688" r:id="rId16"/>
    <p:sldId id="1689" r:id="rId17"/>
    <p:sldId id="1690" r:id="rId18"/>
    <p:sldId id="1691" r:id="rId19"/>
    <p:sldId id="1692" r:id="rId20"/>
    <p:sldId id="1694" r:id="rId21"/>
    <p:sldId id="1695" r:id="rId22"/>
    <p:sldId id="1696" r:id="rId23"/>
    <p:sldId id="1697" r:id="rId24"/>
    <p:sldId id="1700" r:id="rId25"/>
    <p:sldId id="1701" r:id="rId26"/>
    <p:sldId id="1677" r:id="rId27"/>
  </p:sldIdLst>
  <p:sldSz cx="9144000" cy="6858000" type="screen4x3"/>
  <p:notesSz cx="6858000" cy="9144000"/>
  <p:custDataLst>
    <p:tags r:id="rId3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EFE"/>
    <a:srgbClr val="0000FF"/>
    <a:srgbClr val="D2F5FA"/>
    <a:srgbClr val="FFFF99"/>
    <a:srgbClr val="6FAFE5"/>
    <a:srgbClr val="DDFDE0"/>
    <a:srgbClr val="FF0000"/>
    <a:srgbClr val="009900"/>
    <a:srgbClr val="00FF00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/>
    <p:restoredTop sz="93186" autoAdjust="0"/>
  </p:normalViewPr>
  <p:slideViewPr>
    <p:cSldViewPr>
      <p:cViewPr varScale="1">
        <p:scale>
          <a:sx n="78" d="100"/>
          <a:sy n="78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98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1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41710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07109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5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2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2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9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3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7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15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5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1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0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Gen</a:t>
            </a:r>
            <a:r>
              <a:rPr lang="en-US" baseline="0" dirty="0" smtClean="0">
                <a:latin typeface="Arial" pitchFamily="34" charset="0"/>
              </a:rPr>
              <a:t> is not randomized. </a:t>
            </a:r>
            <a:r>
              <a:rPr lang="en-US" baseline="0" dirty="0" err="1" smtClean="0">
                <a:latin typeface="Arial" pitchFamily="34" charset="0"/>
              </a:rPr>
              <a:t>Kerchoffs</a:t>
            </a:r>
            <a:r>
              <a:rPr lang="en-US" baseline="0" dirty="0" smtClean="0">
                <a:latin typeface="Arial" pitchFamily="34" charset="0"/>
              </a:rPr>
              <a:t> Principle the security should hold when all algorithms are public. The adversary also knows which key will be output by the Gen. No Security can be obtained.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 is independent of the scheme so it should</a:t>
            </a:r>
            <a:r>
              <a:rPr lang="en-US" baseline="0" dirty="0" smtClean="0">
                <a:latin typeface="Arial" pitchFamily="34" charset="0"/>
              </a:rPr>
              <a:t> be a part of the description. Other sets are subsumed in the triple algorithms description.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8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38939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3499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Cryptography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Lecture 2</a:t>
            </a:r>
          </a:p>
          <a:p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Break            Model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43" y="17912"/>
            <a:ext cx="1374137" cy="1224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484784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Attempt I&gt;&gt;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 Secret key 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1600" y="1905799"/>
            <a:ext cx="305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(m) = m is secure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2906361"/>
            <a:ext cx="330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Attempt II&gt;&gt;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Entire Message?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608" y="335873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(m) leaking most significant 10 bits is secure;  m: bank password| amazon password|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536" y="490051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Attempt III&gt;&gt;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No additional info about the message irrespective of prior information?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59632" y="5723964"/>
            <a:ext cx="147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Right Notion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8448" y="6156012"/>
            <a:ext cx="204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How to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formalise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5805264"/>
            <a:ext cx="461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Need basics of Discrete Probability Theory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4" grpId="0"/>
      <p:bldP spid="35" grpId="0"/>
      <p:bldP spid="36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Discrete Probability Background</a:t>
            </a:r>
            <a:endParaRPr lang="en-US" sz="36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189" y="1028109"/>
            <a:ext cx="265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&gt; U: Finite set; e.g. {0,1}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842" y="1517356"/>
            <a:ext cx="891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&gt; Probability Distribution on U specifies the probabilities of the occurrence of the elements of U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898" y="2278613"/>
            <a:ext cx="689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-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e.g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Probability Distribution on U = {0,1}: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(0) = ½ ,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(1) = ½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0114" y="2771636"/>
            <a:ext cx="235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(0) =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0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, </a:t>
            </a:r>
            <a:r>
              <a:rPr lang="en-US" dirty="0" err="1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(1) =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1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429000"/>
            <a:ext cx="8748464" cy="1585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976"/>
              </a:spcBef>
              <a:buNone/>
            </a:pPr>
            <a:r>
              <a:rPr lang="en-US" b="1" dirty="0" smtClean="0">
                <a:latin typeface="Chalkboard"/>
              </a:rPr>
              <a:t>Probability distribution: </a:t>
            </a:r>
            <a:r>
              <a:rPr lang="en-US" dirty="0" smtClean="0">
                <a:latin typeface="Chalkboard"/>
              </a:rPr>
              <a:t>Probability distribution</a:t>
            </a:r>
            <a:r>
              <a:rPr lang="en-US" b="1" dirty="0" smtClean="0">
                <a:latin typeface="Chalkboard"/>
              </a:rPr>
              <a:t> </a:t>
            </a:r>
            <a:r>
              <a:rPr lang="en-US" dirty="0" err="1" smtClean="0">
                <a:latin typeface="Chalkboard"/>
              </a:rPr>
              <a:t>Pr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over U is a function  </a:t>
            </a:r>
            <a:r>
              <a:rPr lang="en-US" dirty="0" smtClean="0">
                <a:latin typeface="Chalkboard"/>
              </a:rPr>
              <a:t>                </a:t>
            </a:r>
            <a:r>
              <a:rPr lang="en-US" dirty="0" err="1" smtClean="0">
                <a:latin typeface="Chalkboard"/>
              </a:rPr>
              <a:t>Pr</a:t>
            </a:r>
            <a:r>
              <a:rPr lang="en-US" dirty="0" smtClean="0">
                <a:latin typeface="Chalkboard"/>
              </a:rPr>
              <a:t>: </a:t>
            </a:r>
            <a:r>
              <a:rPr lang="en-US" dirty="0">
                <a:latin typeface="Chalkboard"/>
              </a:rPr>
              <a:t>U ⟶ [</a:t>
            </a:r>
            <a:r>
              <a:rPr lang="en-US" dirty="0" smtClean="0">
                <a:latin typeface="Chalkboard"/>
              </a:rPr>
              <a:t>0,1]    such </a:t>
            </a:r>
            <a:r>
              <a:rPr lang="en-US" dirty="0">
                <a:latin typeface="Chalkboard"/>
              </a:rPr>
              <a:t>that   </a:t>
            </a:r>
            <a:r>
              <a:rPr lang="en-US" sz="3600" dirty="0" smtClean="0">
                <a:latin typeface="Chalkboard"/>
              </a:rPr>
              <a:t>Σ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err="1" smtClean="0">
                <a:latin typeface="Chalkboard"/>
              </a:rPr>
              <a:t>Pr</a:t>
            </a:r>
            <a:r>
              <a:rPr lang="en-US" dirty="0" smtClean="0">
                <a:latin typeface="Chalkboard"/>
              </a:rPr>
              <a:t>(x</a:t>
            </a:r>
            <a:r>
              <a:rPr lang="en-US" dirty="0">
                <a:latin typeface="Chalkboard"/>
              </a:rPr>
              <a:t>) = </a:t>
            </a:r>
            <a:r>
              <a:rPr lang="en-US" dirty="0" smtClean="0">
                <a:latin typeface="Chalkboard"/>
              </a:rPr>
              <a:t>1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 smtClean="0">
              <a:latin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421179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x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in U </a:t>
            </a:r>
            <a:endParaRPr lang="en-US" dirty="0">
              <a:latin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9842" y="5517232"/>
            <a:ext cx="8658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&gt; Uniform Probability Distribution on U: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(x) = 1/|U|  for every x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14" grpId="0"/>
      <p:bldP spid="2" grpId="0"/>
      <p:bldP spid="3" grpId="0" animBg="1"/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Discrete Probability Background</a:t>
            </a:r>
            <a:endParaRPr lang="en-US" sz="36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3" y="1028108"/>
            <a:ext cx="87484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Event: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Occurrence of one or more elements of U is called an event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352" y="1628800"/>
            <a:ext cx="5601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-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e.g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Consider Uniform Distribution on U = {0,1}</a:t>
            </a:r>
            <a:r>
              <a:rPr lang="en-US" baseline="30000" dirty="0" smtClean="0">
                <a:latin typeface="Chalkboard"/>
                <a:ea typeface="Chalkboard" charset="0"/>
                <a:cs typeface="Chalkboard" charset="0"/>
              </a:rPr>
              <a:t>4</a:t>
            </a:r>
            <a:endParaRPr lang="en-US" baseline="30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2123564"/>
            <a:ext cx="662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Let A = occurrence of elements of U with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msb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two bits as 01 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738" y="262762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(A) =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0313" y="263691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1/4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22" y="3338408"/>
            <a:ext cx="863878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</a:rPr>
              <a:t>Union Bound: </a:t>
            </a:r>
            <a:r>
              <a:rPr lang="en-US" dirty="0" smtClean="0">
                <a:latin typeface="Chalkboard"/>
              </a:rPr>
              <a:t>For  </a:t>
            </a:r>
            <a:r>
              <a:rPr lang="en-US" dirty="0">
                <a:latin typeface="Chalkboard"/>
              </a:rPr>
              <a:t>events  A</a:t>
            </a:r>
            <a:r>
              <a:rPr lang="en-US" baseline="-25000" dirty="0">
                <a:latin typeface="Chalkboard"/>
              </a:rPr>
              <a:t>1</a:t>
            </a:r>
            <a:r>
              <a:rPr lang="en-US" dirty="0">
                <a:latin typeface="Chalkboard"/>
              </a:rPr>
              <a:t>  and  A</a:t>
            </a:r>
            <a:r>
              <a:rPr lang="en-US" baseline="-25000" dirty="0">
                <a:latin typeface="Chalkboard"/>
              </a:rPr>
              <a:t>2</a:t>
            </a:r>
            <a:r>
              <a:rPr lang="en-US" dirty="0">
                <a:latin typeface="Chalkboard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halkboard"/>
              </a:rPr>
              <a:t>		</a:t>
            </a:r>
            <a:r>
              <a:rPr lang="en-US" dirty="0" err="1">
                <a:latin typeface="Chalkboard"/>
              </a:rPr>
              <a:t>Pr</a:t>
            </a:r>
            <a:r>
              <a:rPr lang="en-US" sz="2400" dirty="0">
                <a:latin typeface="Chalkboard"/>
              </a:rPr>
              <a:t>[</a:t>
            </a:r>
            <a:r>
              <a:rPr lang="en-US" dirty="0">
                <a:latin typeface="Chalkboard"/>
              </a:rPr>
              <a:t> A</a:t>
            </a:r>
            <a:r>
              <a:rPr lang="en-US" baseline="-25000" dirty="0">
                <a:latin typeface="Chalkboard"/>
              </a:rPr>
              <a:t>1</a:t>
            </a:r>
            <a:r>
              <a:rPr lang="en-US" dirty="0">
                <a:latin typeface="Chalkboard"/>
              </a:rPr>
              <a:t> </a:t>
            </a:r>
            <a:r>
              <a:rPr lang="en-US" sz="2400" dirty="0">
                <a:latin typeface="Chalkboard"/>
              </a:rPr>
              <a:t>∪</a:t>
            </a:r>
            <a:r>
              <a:rPr lang="en-US" dirty="0">
                <a:latin typeface="Chalkboard"/>
              </a:rPr>
              <a:t> A</a:t>
            </a:r>
            <a:r>
              <a:rPr lang="en-US" baseline="-25000" dirty="0">
                <a:latin typeface="Chalkboard"/>
              </a:rPr>
              <a:t>2</a:t>
            </a:r>
            <a:r>
              <a:rPr lang="en-US" dirty="0">
                <a:latin typeface="Chalkboard"/>
              </a:rPr>
              <a:t> </a:t>
            </a:r>
            <a:r>
              <a:rPr lang="en-US" sz="2400" dirty="0">
                <a:latin typeface="Chalkboard"/>
              </a:rPr>
              <a:t>]</a:t>
            </a:r>
            <a:r>
              <a:rPr lang="en-US" dirty="0">
                <a:latin typeface="Chalkboard"/>
              </a:rPr>
              <a:t>  ≤  </a:t>
            </a:r>
            <a:r>
              <a:rPr lang="en-US" dirty="0" err="1">
                <a:latin typeface="Chalkboard"/>
              </a:rPr>
              <a:t>Pr</a:t>
            </a:r>
            <a:r>
              <a:rPr lang="en-US" dirty="0">
                <a:latin typeface="Chalkboard"/>
              </a:rPr>
              <a:t>[A</a:t>
            </a:r>
            <a:r>
              <a:rPr lang="en-US" baseline="-25000" dirty="0">
                <a:latin typeface="Chalkboard"/>
              </a:rPr>
              <a:t>1</a:t>
            </a:r>
            <a:r>
              <a:rPr lang="en-US" dirty="0">
                <a:latin typeface="Chalkboard"/>
              </a:rPr>
              <a:t>] + </a:t>
            </a:r>
            <a:r>
              <a:rPr lang="en-US" dirty="0" err="1">
                <a:latin typeface="Chalkboard"/>
              </a:rPr>
              <a:t>Pr</a:t>
            </a:r>
            <a:r>
              <a:rPr lang="en-US" dirty="0">
                <a:latin typeface="Chalkboard"/>
              </a:rPr>
              <a:t>[A</a:t>
            </a:r>
            <a:r>
              <a:rPr lang="en-US" baseline="-25000" dirty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]  (extend for more than 2)</a:t>
            </a:r>
            <a:endParaRPr lang="en-US" dirty="0">
              <a:latin typeface="Chalkboar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024" y="4759984"/>
            <a:ext cx="87484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Conditional probability: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probability that one event occurs, </a:t>
            </a:r>
            <a:r>
              <a:rPr lang="en-US" i="1" dirty="0">
                <a:latin typeface="Chalkboard"/>
                <a:ea typeface="Chalkboard" charset="0"/>
                <a:cs typeface="Chalkboard" charset="0"/>
              </a:rPr>
              <a:t>assuming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some other event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occurred.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2" y="5636854"/>
                <a:ext cx="86770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- 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 | B) =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B) /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(B)</a:t>
                </a:r>
              </a:p>
              <a:p>
                <a:pPr lvl="1"/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 - For independent A, B: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 | B) =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(A) and Pr(A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B) =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(A) .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(B)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36854"/>
                <a:ext cx="867702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3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" grpId="0"/>
      <p:bldP spid="10" grpId="0"/>
      <p:bldP spid="11" grpId="0"/>
      <p:bldP spid="12" grpId="0" animBg="1"/>
      <p:bldP spid="13" grpId="0" build="allAtOnce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Discrete Probability Background</a:t>
            </a:r>
            <a:endParaRPr lang="en-US" sz="36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6024" y="2636912"/>
                <a:ext cx="8748464" cy="9233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halkboard"/>
                  </a:rPr>
                  <a:t>Bayes’s Theorem: 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If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 0 then</a:t>
                </a:r>
                <a:endParaRPr lang="en-US" dirty="0">
                  <a:latin typeface="Chalkboard"/>
                  <a:ea typeface="Chalkboard" charset="0"/>
                  <a:cs typeface="Chalkboard" charset="0"/>
                </a:endParaRPr>
              </a:p>
              <a:p>
                <a:pPr lvl="1"/>
                <a:endParaRPr lang="en-US" dirty="0" smtClean="0">
                  <a:latin typeface="Chalkboard"/>
                  <a:ea typeface="Chalkboard" charset="0"/>
                  <a:cs typeface="Chalkboard" charset="0"/>
                </a:endParaRPr>
              </a:p>
              <a:p>
                <a:pPr lvl="1"/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(A 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| 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B) 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=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halkboard" charset="0"/>
                        <a:cs typeface="Chalkboard" charset="0"/>
                      </a:rPr>
                      <m:t>|</m:t>
                    </m:r>
                  </m:oMath>
                </a14:m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 A) .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(A) /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(B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2636912"/>
                <a:ext cx="874846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487" t="-2614" b="-9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79512" y="4066039"/>
            <a:ext cx="87484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Random Variable: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variable that takes on (discrete)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values from a finite set with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certain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probabilities (defined with respect to a finite set)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546" y="5108991"/>
            <a:ext cx="872143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halkboard"/>
                <a:ea typeface="Chalkboard" charset="0"/>
                <a:cs typeface="Chalkboard" charset="0"/>
              </a:rPr>
              <a:t>Probability distribution for a </a:t>
            </a:r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random variable: 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specifies the probabilities with which the variable takes on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each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possible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value of a finite set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  <a:p>
            <a:pPr lvl="1"/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Each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probability must be between 0 and 1</a:t>
            </a:r>
          </a:p>
          <a:p>
            <a:pPr lvl="1"/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The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probabilities must sum to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6362164"/>
            <a:ext cx="2232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smtClean="0">
                <a:solidFill>
                  <a:srgbClr val="00B0F0"/>
                </a:solidFill>
                <a:latin typeface="Chalkboard"/>
                <a:ea typeface="Chalkboard" charset="0"/>
                <a:cs typeface="Chalkboard" charset="0"/>
              </a:rPr>
              <a:t>   Done!!</a:t>
            </a:r>
            <a:endParaRPr lang="en-US" sz="2800" b="1" dirty="0">
              <a:solidFill>
                <a:srgbClr val="00B0F0"/>
              </a:solidFill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512" y="980728"/>
                <a:ext cx="8748464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halkboard"/>
                  </a:rPr>
                  <a:t>Law </a:t>
                </a:r>
                <a:r>
                  <a:rPr lang="en-US" b="1" dirty="0">
                    <a:latin typeface="Chalkboard"/>
                  </a:rPr>
                  <a:t>of total </a:t>
                </a:r>
                <a:r>
                  <a:rPr lang="en-US" b="1" dirty="0" smtClean="0">
                    <a:latin typeface="Chalkboard"/>
                  </a:rPr>
                  <a:t>probability:  </a:t>
                </a:r>
                <a:r>
                  <a:rPr lang="en-US" dirty="0" smtClean="0">
                    <a:latin typeface="Chalkboard"/>
                  </a:rPr>
                  <a:t>Let </a:t>
                </a:r>
                <a:r>
                  <a:rPr lang="en-US" dirty="0">
                    <a:latin typeface="Chalkboard"/>
                  </a:rPr>
                  <a:t>E</a:t>
                </a:r>
                <a:r>
                  <a:rPr lang="en-US" baseline="-25000" dirty="0">
                    <a:latin typeface="Chalkboard"/>
                  </a:rPr>
                  <a:t>1</a:t>
                </a:r>
                <a:r>
                  <a:rPr lang="en-US" dirty="0">
                    <a:latin typeface="Chalkboard"/>
                  </a:rPr>
                  <a:t>, …, E</a:t>
                </a:r>
                <a:r>
                  <a:rPr lang="en-US" baseline="-25000" dirty="0">
                    <a:latin typeface="Chalkboard"/>
                  </a:rPr>
                  <a:t>n</a:t>
                </a:r>
                <a:r>
                  <a:rPr lang="en-US" dirty="0">
                    <a:latin typeface="Chalkboard"/>
                  </a:rPr>
                  <a:t> are a </a:t>
                </a:r>
                <a:r>
                  <a:rPr lang="en-US" i="1" dirty="0">
                    <a:latin typeface="Chalkboard"/>
                  </a:rPr>
                  <a:t>partition</a:t>
                </a:r>
                <a:r>
                  <a:rPr lang="en-US" dirty="0">
                    <a:latin typeface="Chalkboard"/>
                  </a:rPr>
                  <a:t> of all </a:t>
                </a:r>
                <a:r>
                  <a:rPr lang="en-US" dirty="0" smtClean="0">
                    <a:latin typeface="Chalkboard"/>
                  </a:rPr>
                  <a:t>possibilities of events. </a:t>
                </a:r>
                <a:r>
                  <a:rPr lang="en-US" dirty="0">
                    <a:latin typeface="Chalkboard"/>
                  </a:rPr>
                  <a:t>Then for any </a:t>
                </a:r>
                <a:r>
                  <a:rPr lang="en-US" dirty="0" smtClean="0">
                    <a:latin typeface="Chalkboard"/>
                  </a:rPr>
                  <a:t>event A</a:t>
                </a:r>
                <a:r>
                  <a:rPr lang="en-US" dirty="0">
                    <a:latin typeface="Chalkboard"/>
                  </a:rPr>
                  <a:t>:</a:t>
                </a:r>
                <a:br>
                  <a:rPr lang="en-US" dirty="0">
                    <a:latin typeface="Chalkboard"/>
                  </a:rPr>
                </a:br>
                <a:r>
                  <a:rPr lang="en-US" dirty="0">
                    <a:latin typeface="Chalkboard"/>
                  </a:rPr>
                  <a:t>   </a:t>
                </a:r>
                <a:endParaRPr lang="en-US" dirty="0" smtClean="0">
                  <a:latin typeface="Chalkboard"/>
                </a:endParaRPr>
              </a:p>
              <a:p>
                <a:r>
                  <a:rPr lang="en-US" dirty="0" smtClean="0">
                    <a:latin typeface="Chalkboard"/>
                  </a:rPr>
                  <a:t>           </a:t>
                </a:r>
                <a:r>
                  <a:rPr lang="en-US" dirty="0" err="1" smtClean="0">
                    <a:latin typeface="Chalkboard"/>
                  </a:rPr>
                  <a:t>Pr</a:t>
                </a:r>
                <a:r>
                  <a:rPr lang="en-US" dirty="0" smtClean="0">
                    <a:latin typeface="Chalkboard"/>
                  </a:rPr>
                  <a:t>[A] = </a:t>
                </a:r>
                <a:r>
                  <a:rPr lang="en-US" dirty="0" smtClean="0">
                    <a:latin typeface="Chalkboard"/>
                    <a:sym typeface="Symbol"/>
                  </a:rPr>
                  <a:t>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 </a:t>
                </a:r>
                <a:r>
                  <a:rPr lang="en-US" dirty="0" err="1" smtClean="0">
                    <a:latin typeface="Chalkboard"/>
                    <a:sym typeface="Symbol"/>
                  </a:rPr>
                  <a:t>Pr</a:t>
                </a:r>
                <a:r>
                  <a:rPr lang="en-US" dirty="0" smtClean="0">
                    <a:latin typeface="Chalkboard"/>
                    <a:sym typeface="Symbol"/>
                  </a:rPr>
                  <a:t>[A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dirty="0" smtClean="0">
                    <a:latin typeface="Chalkboard"/>
                    <a:sym typeface="Symbol"/>
                  </a:rPr>
                  <a:t> </a:t>
                </a:r>
                <a:r>
                  <a:rPr lang="en-US" dirty="0" err="1" smtClean="0">
                    <a:latin typeface="Chalkboard"/>
                    <a:sym typeface="Symbol"/>
                  </a:rPr>
                  <a:t>E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] = 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 </a:t>
                </a:r>
                <a:r>
                  <a:rPr lang="en-US" dirty="0" err="1" smtClean="0">
                    <a:latin typeface="Chalkboard"/>
                    <a:sym typeface="Symbol"/>
                  </a:rPr>
                  <a:t>Pr</a:t>
                </a:r>
                <a:r>
                  <a:rPr lang="en-US" dirty="0" smtClean="0">
                    <a:latin typeface="Chalkboard"/>
                    <a:sym typeface="Symbol"/>
                  </a:rPr>
                  <a:t>[A | </a:t>
                </a:r>
                <a:r>
                  <a:rPr lang="en-US" dirty="0" err="1" smtClean="0">
                    <a:latin typeface="Chalkboard"/>
                    <a:sym typeface="Symbol"/>
                  </a:rPr>
                  <a:t>E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] · </a:t>
                </a:r>
                <a:r>
                  <a:rPr lang="en-US" dirty="0" err="1" smtClean="0">
                    <a:latin typeface="Chalkboard"/>
                    <a:sym typeface="Symbol"/>
                  </a:rPr>
                  <a:t>Pr</a:t>
                </a:r>
                <a:r>
                  <a:rPr lang="en-US" dirty="0" smtClean="0">
                    <a:latin typeface="Chalkboard"/>
                    <a:sym typeface="Symbol"/>
                  </a:rPr>
                  <a:t>[</a:t>
                </a:r>
                <a:r>
                  <a:rPr lang="en-US" dirty="0" err="1" smtClean="0">
                    <a:latin typeface="Chalkboard"/>
                    <a:sym typeface="Symbol"/>
                  </a:rPr>
                  <a:t>E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] </a:t>
                </a:r>
                <a:endParaRPr lang="en-US" dirty="0" smtClean="0">
                  <a:latin typeface="Chalkboard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0728"/>
                <a:ext cx="8748464" cy="1200329"/>
              </a:xfrm>
              <a:prstGeom prst="rect">
                <a:avLst/>
              </a:prstGeom>
              <a:blipFill>
                <a:blip r:embed="rId4"/>
                <a:stretch>
                  <a:fillRect l="-487" t="-2513" b="-70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5" grpId="0" animBg="1"/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252536" y="44624"/>
            <a:ext cx="946911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Formulating Definition for SKE=(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Gen,Enc,Dec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31640" y="908720"/>
            <a:ext cx="1512168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6516216" y="908720"/>
            <a:ext cx="1440160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3923928" y="908720"/>
            <a:ext cx="1440160" cy="15121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092280" y="256490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baseline="30000" dirty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6543" y="263226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K</a:t>
            </a:r>
            <a:endParaRPr lang="en-US" baseline="30000" dirty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3688" y="250693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endParaRPr lang="en-US" baseline="30000" dirty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5741" y="32129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2932202"/>
            <a:ext cx="112851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Random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Variable</a:t>
            </a:r>
            <a:endParaRPr lang="en-US" b="1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0895" y="327569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5010" y="32849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C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9772" y="1290826"/>
            <a:ext cx="42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ilu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0516" y="169151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ihu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3963" y="5020434"/>
            <a:ext cx="18311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(M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ilu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.7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(M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ihu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.3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933056"/>
            <a:ext cx="128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Prob. Dist.</a:t>
            </a:r>
            <a:endParaRPr lang="en-US" b="1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9" y="5086925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 = k)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(Gen outputs k)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584" y="430035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Determined by external factors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47864" y="4293096"/>
            <a:ext cx="209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Depends on Gen </a:t>
            </a:r>
            <a:endParaRPr lang="en-US" dirty="0" smtClean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0152" y="429309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Choose a message m, according to the given dist.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Generate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a key k using Gen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Compute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(m)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2020" y="601942"/>
            <a:ext cx="2034195" cy="3214548"/>
            <a:chOff x="10111895" y="2545359"/>
            <a:chExt cx="1574971" cy="23872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2" name="Oval 3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21225297">
              <a:off x="10111895" y="2789128"/>
              <a:ext cx="15749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All the distributions are known to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61244" y="1807950"/>
            <a:ext cx="1586771" cy="2387296"/>
            <a:chOff x="2113419" y="4293096"/>
            <a:chExt cx="1586771" cy="2387296"/>
          </a:xfrm>
        </p:grpSpPr>
        <p:grpSp>
          <p:nvGrpSpPr>
            <p:cNvPr id="30" name="Group 29"/>
            <p:cNvGrpSpPr/>
            <p:nvPr/>
          </p:nvGrpSpPr>
          <p:grpSpPr>
            <a:xfrm>
              <a:off x="2113419" y="4293096"/>
              <a:ext cx="1564111" cy="2387296"/>
              <a:chOff x="10116406" y="2545359"/>
              <a:chExt cx="1564111" cy="238729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406" y="2790220"/>
                <a:ext cx="1564111" cy="2142435"/>
              </a:xfrm>
              <a:prstGeom prst="rect">
                <a:avLst/>
              </a:prstGeom>
              <a:noFill/>
              <a:ln w="190500" cap="sq">
                <a:solidFill>
                  <a:srgbClr val="FFFF99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5" name="Oval 34"/>
              <p:cNvSpPr/>
              <p:nvPr/>
            </p:nvSpPr>
            <p:spPr>
              <a:xfrm>
                <a:off x="10620463" y="2545359"/>
                <a:ext cx="432048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21191020">
              <a:off x="2174401" y="5045788"/>
              <a:ext cx="15257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00990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Prob. Dist. Of </a:t>
              </a:r>
              <a:r>
                <a:rPr lang="en-US" dirty="0" smtClean="0">
                  <a:solidFill>
                    <a:srgbClr val="00990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r>
                <a:rPr lang="en-US" dirty="0" smtClean="0">
                  <a:solidFill>
                    <a:srgbClr val="00990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and </a:t>
              </a:r>
              <a:r>
                <a:rPr lang="en-US" dirty="0" smtClean="0">
                  <a:solidFill>
                    <a:srgbClr val="00990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r>
                <a:rPr lang="en-US" dirty="0" smtClean="0">
                  <a:solidFill>
                    <a:srgbClr val="00990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are independent</a:t>
              </a:r>
              <a:endParaRPr lang="en-US" dirty="0">
                <a:solidFill>
                  <a:srgbClr val="009900"/>
                </a:solidFill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93210" y="1022233"/>
            <a:ext cx="1586771" cy="2387296"/>
            <a:chOff x="2113419" y="4293096"/>
            <a:chExt cx="1586771" cy="2387296"/>
          </a:xfrm>
        </p:grpSpPr>
        <p:grpSp>
          <p:nvGrpSpPr>
            <p:cNvPr id="38" name="Group 37"/>
            <p:cNvGrpSpPr/>
            <p:nvPr/>
          </p:nvGrpSpPr>
          <p:grpSpPr>
            <a:xfrm>
              <a:off x="2113419" y="4293096"/>
              <a:ext cx="1564111" cy="2387296"/>
              <a:chOff x="10116406" y="2545359"/>
              <a:chExt cx="1564111" cy="2387296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406" y="2790220"/>
                <a:ext cx="1564111" cy="2142435"/>
              </a:xfrm>
              <a:prstGeom prst="rect">
                <a:avLst/>
              </a:prstGeom>
              <a:noFill/>
              <a:ln w="190500" cap="sq">
                <a:solidFill>
                  <a:srgbClr val="FFFF99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41" name="Oval 40"/>
              <p:cNvSpPr/>
              <p:nvPr/>
            </p:nvSpPr>
            <p:spPr>
              <a:xfrm>
                <a:off x="10620463" y="2545359"/>
                <a:ext cx="432048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 rot="21191020">
              <a:off x="2174401" y="4907289"/>
              <a:ext cx="15257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B0F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Prob. Dist. Of </a:t>
              </a:r>
              <a:r>
                <a:rPr lang="en-US" dirty="0">
                  <a:solidFill>
                    <a:srgbClr val="00B0F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C</a:t>
              </a:r>
              <a:r>
                <a:rPr lang="en-US" dirty="0">
                  <a:solidFill>
                    <a:srgbClr val="00B0F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depends on dist. of   </a:t>
              </a:r>
              <a:r>
                <a:rPr lang="en-US" dirty="0">
                  <a:solidFill>
                    <a:srgbClr val="00B0F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r>
                <a:rPr lang="en-US" dirty="0">
                  <a:solidFill>
                    <a:srgbClr val="00B0F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and </a:t>
              </a:r>
              <a:r>
                <a:rPr lang="en-US" dirty="0">
                  <a:solidFill>
                    <a:srgbClr val="00B0F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dirty="0">
                <a:solidFill>
                  <a:srgbClr val="00B0F0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6029">
            <a:off x="4951776" y="229660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1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95536" y="5723964"/>
            <a:ext cx="8604448" cy="657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95536" y="4859868"/>
            <a:ext cx="8604448" cy="65736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5536" y="4067780"/>
            <a:ext cx="8604448" cy="657364"/>
          </a:xfrm>
          <a:prstGeom prst="rect">
            <a:avLst/>
          </a:prstGeom>
          <a:solidFill>
            <a:srgbClr val="DD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277433"/>
            <a:ext cx="8604448" cy="6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72027"/>
            <a:ext cx="8784976" cy="161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43608" y="44624"/>
            <a:ext cx="748868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Numerical Example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79360" y="764704"/>
            <a:ext cx="2016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= {a  b  c  d}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55424" y="1124744"/>
            <a:ext cx="279648" cy="616134"/>
            <a:chOff x="1196008" y="3676962"/>
            <a:chExt cx="279648" cy="616134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4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1448" y="1124744"/>
            <a:ext cx="423664" cy="616134"/>
            <a:chOff x="1115616" y="3676962"/>
            <a:chExt cx="423664" cy="616134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115616" y="3954542"/>
              <a:ext cx="42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10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187624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67864" y="1124744"/>
            <a:ext cx="567680" cy="616134"/>
            <a:chOff x="1115616" y="3676962"/>
            <a:chExt cx="567680" cy="616134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115616" y="3954542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20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179240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27904" y="1124744"/>
            <a:ext cx="423664" cy="616134"/>
            <a:chOff x="1115616" y="3676962"/>
            <a:chExt cx="423664" cy="616134"/>
          </a:xfrm>
        </p:grpSpPr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5616" y="3954542"/>
              <a:ext cx="42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10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187624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627784" y="764704"/>
            <a:ext cx="2007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{k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k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k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284240" y="1156682"/>
            <a:ext cx="279648" cy="616134"/>
            <a:chOff x="1196008" y="3676962"/>
            <a:chExt cx="279648" cy="61613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4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95936" y="1156682"/>
            <a:ext cx="279648" cy="616134"/>
            <a:chOff x="1196008" y="3676962"/>
            <a:chExt cx="279648" cy="616134"/>
          </a:xfrm>
        </p:grpSpPr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4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44280" y="1156682"/>
            <a:ext cx="279648" cy="616134"/>
            <a:chOff x="1196008" y="3676962"/>
            <a:chExt cx="279648" cy="616134"/>
          </a:xfrm>
        </p:grpSpPr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2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120" y="692696"/>
            <a:ext cx="1872360" cy="117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740352" y="1844824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Enc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3277433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1] :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67544" y="406952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2] 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91680" y="328846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b]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c]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d]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= 0.2625 </a:t>
            </a:r>
            <a:endParaRPr lang="en-IN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3688" y="4078813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c]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d]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d]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 = 0.2625 </a:t>
            </a:r>
            <a:endParaRPr lang="en-IN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72072" y="4921835"/>
            <a:ext cx="7227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a]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a]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b]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   = 0.2625 </a:t>
            </a:r>
            <a:endParaRPr lang="en-IN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63688" y="5807005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a]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b]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c]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= 0.2125 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496" y="271066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What is the probability distribution on the cipher-text space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IN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IN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?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467544" y="4933617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3] :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467544" y="5797713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4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: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644008" y="796642"/>
            <a:ext cx="2151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{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</a:t>
            </a:r>
            <a:r>
              <a:rPr lang="en-US" sz="2000" smtClean="0">
                <a:latin typeface="Chalkboard" charset="0"/>
                <a:ea typeface="Chalkboard" charset="0"/>
                <a:cs typeface="Chalkboard" charset="0"/>
              </a:rPr>
              <a:t>2   3  4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076056" y="1218238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.26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5436096" y="1218238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.26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5796136" y="1218238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.26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6228184" y="1196752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.21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448" y="2367465"/>
            <a:ext cx="2719688" cy="40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7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4" grpId="0" animBg="1"/>
      <p:bldP spid="103" grpId="0" animBg="1"/>
      <p:bldP spid="3" grpId="0" animBg="1"/>
      <p:bldP spid="75" grpId="0"/>
      <p:bldP spid="76" grpId="0"/>
      <p:bldP spid="88" grpId="0"/>
      <p:bldP spid="89" grpId="0"/>
      <p:bldP spid="90" grpId="0"/>
      <p:bldP spid="91" grpId="0"/>
      <p:bldP spid="73" grpId="0"/>
      <p:bldP spid="101" grpId="0"/>
      <p:bldP spid="102" grpId="0"/>
      <p:bldP spid="78" grpId="0"/>
      <p:bldP spid="97" grpId="0"/>
      <p:bldP spid="98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126505"/>
            <a:ext cx="7776641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Threat  &amp; Break Model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4" y="2184539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Unbounded Powerful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29625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24632" y="2148227"/>
            <a:ext cx="441936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No additional info about the message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should be leaked from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irrespective 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of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the prior information that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has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924091"/>
            <a:ext cx="1374137" cy="1224136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8" y="3789040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What captures the prior information of the attacker about m 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5576" y="4189150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Probability distribution on the plain-text space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55576" y="454919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- The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probability distribution {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= m]}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2166" y="5278562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Observing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cipher-text c should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not change the attacker’s knowledge about the distribution of the plaintext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5575" y="6122331"/>
            <a:ext cx="677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Chalkboard" charset="0"/>
                <a:ea typeface="Chalkboard" charset="0"/>
                <a:cs typeface="Chalkboard" charset="0"/>
              </a:rPr>
              <a:t>- Mathematically,  </a:t>
            </a: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[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m | C = c] = </a:t>
            </a: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[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m] 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7644" y="-27384"/>
            <a:ext cx="5436604" cy="1064749"/>
            <a:chOff x="1727684" y="44624"/>
            <a:chExt cx="5436604" cy="1064749"/>
          </a:xfrm>
        </p:grpSpPr>
        <p:sp>
          <p:nvSpPr>
            <p:cNvPr id="4" name="Oval Callout 3"/>
            <p:cNvSpPr/>
            <p:nvPr/>
          </p:nvSpPr>
          <p:spPr>
            <a:xfrm>
              <a:off x="1727684" y="44624"/>
              <a:ext cx="5436604" cy="1064749"/>
            </a:xfrm>
            <a:prstGeom prst="wedgeEllipseCallout">
              <a:avLst/>
            </a:prstGeom>
            <a:solidFill>
              <a:srgbClr val="D2F5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46495" y="260648"/>
              <a:ext cx="47651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</a:rPr>
                <a:t>What is the point in tapping over channel. I better watch the cricket match today</a:t>
              </a:r>
              <a:endParaRPr lang="en-US" dirty="0">
                <a:latin typeface="Chalkboar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42859" y="3382804"/>
            <a:ext cx="2065143" cy="2542089"/>
            <a:chOff x="10081583" y="2545359"/>
            <a:chExt cx="1598934" cy="23872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2" name="Oval 2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21225297">
              <a:off x="10081583" y="3183760"/>
              <a:ext cx="1574971" cy="7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Perfect Security!!!!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03115"/>
            <a:ext cx="920432" cy="16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540568" y="44624"/>
            <a:ext cx="1044116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 : Formal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79512" y="836712"/>
            <a:ext cx="878497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 dirty="0" smtClean="0"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Definition (Perfectly-secure Encryption)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: An encryption scheme (Gen, Enc, Dec) over a plaintext space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 is perfectly-secure if </a:t>
            </a:r>
            <a:r>
              <a:rPr lang="en-US" sz="22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for every probability distribution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over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en-US" sz="22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every plain-text      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m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and </a:t>
            </a:r>
            <a:r>
              <a:rPr lang="en-US" sz="22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every cipher-text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 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 following holds:</a:t>
            </a:r>
            <a:endParaRPr lang="en-US" sz="22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123728" y="2492896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err="1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400" dirty="0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 [M = m | C = c] = </a:t>
            </a:r>
            <a:r>
              <a:rPr lang="en-US" sz="2400" dirty="0" err="1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400" dirty="0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sz="2400" dirty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2400" dirty="0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 = m]</a:t>
            </a: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971600" y="3501008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Posteriori probability that m is encrypted in c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5364088" y="3501008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priori probability that m might be communicated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2987824" y="2996952"/>
            <a:ext cx="79208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580112" y="2996952"/>
            <a:ext cx="504056" cy="43204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23528" y="4911551"/>
            <a:ext cx="7699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Probably the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first formal definition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of security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539552" y="5487615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C. E. Shannon. Communication theory of secrecy systems. Bell Systems Technical Journal, 28(4): 656-715, 1949.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926627"/>
            <a:ext cx="2016224" cy="18958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7059329" y="4653136"/>
            <a:ext cx="464999" cy="43204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105" grpId="0"/>
      <p:bldP spid="10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540568" y="44624"/>
            <a:ext cx="1044116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What have we done so far..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683568" y="2861417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No assumption!!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722" y="980728"/>
            <a:ext cx="603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 a formal definition  (threat + break model)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455537"/>
            <a:ext cx="614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Identify assumptions needed and build a construction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1959593"/>
            <a:ext cx="839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Prove security of the construction relative to the definition and assumption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84" y="764704"/>
            <a:ext cx="78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96" y="908720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Encryption- Construction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627784" y="980728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77384" y="2234484"/>
            <a:ext cx="998272" cy="432048"/>
            <a:chOff x="981440" y="2564904"/>
            <a:chExt cx="998272" cy="432048"/>
          </a:xfrm>
        </p:grpSpPr>
        <p:sp>
          <p:nvSpPr>
            <p:cNvPr id="85" name="Rectangle 84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5" name="Group 35"/>
          <p:cNvGrpSpPr/>
          <p:nvPr/>
        </p:nvGrpSpPr>
        <p:grpSpPr>
          <a:xfrm>
            <a:off x="1403648" y="2154342"/>
            <a:ext cx="1224136" cy="338554"/>
            <a:chOff x="455675" y="4399360"/>
            <a:chExt cx="1224136" cy="338554"/>
          </a:xfrm>
        </p:grpSpPr>
        <p:cxnSp>
          <p:nvCxnSpPr>
            <p:cNvPr id="107" name="Straight Arrow Connector 10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71800" y="2154342"/>
            <a:ext cx="1080120" cy="338554"/>
            <a:chOff x="395536" y="4348587"/>
            <a:chExt cx="1080120" cy="33855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7" name="Group 35"/>
          <p:cNvGrpSpPr/>
          <p:nvPr/>
        </p:nvGrpSpPr>
        <p:grpSpPr>
          <a:xfrm rot="5400000">
            <a:off x="4308101" y="1388643"/>
            <a:ext cx="563293" cy="755576"/>
            <a:chOff x="624332" y="3969572"/>
            <a:chExt cx="563293" cy="755576"/>
          </a:xfrm>
        </p:grpSpPr>
        <p:cxnSp>
          <p:nvCxnSpPr>
            <p:cNvPr id="119" name="Straight Arrow Connector 118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2" name="Group 46"/>
          <p:cNvGrpSpPr/>
          <p:nvPr/>
        </p:nvGrpSpPr>
        <p:grpSpPr>
          <a:xfrm>
            <a:off x="4896543" y="2154342"/>
            <a:ext cx="827585" cy="338554"/>
            <a:chOff x="864095" y="4390978"/>
            <a:chExt cx="827585" cy="33855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15408" y="2060847"/>
            <a:ext cx="1332655" cy="893713"/>
            <a:chOff x="1542158" y="4367579"/>
            <a:chExt cx="797594" cy="504056"/>
          </a:xfrm>
        </p:grpSpPr>
        <p:sp>
          <p:nvSpPr>
            <p:cNvPr id="127" name="Rectangle 126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5" name="Group 35"/>
          <p:cNvGrpSpPr/>
          <p:nvPr/>
        </p:nvGrpSpPr>
        <p:grpSpPr>
          <a:xfrm rot="5400000">
            <a:off x="7467124" y="1265821"/>
            <a:ext cx="605682" cy="755576"/>
            <a:chOff x="581943" y="4005066"/>
            <a:chExt cx="605682" cy="755576"/>
          </a:xfrm>
        </p:grpSpPr>
        <p:cxnSp>
          <p:nvCxnSpPr>
            <p:cNvPr id="156" name="Straight Arrow Connector 15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4419" y="1946449"/>
            <a:ext cx="1581893" cy="1003725"/>
            <a:chOff x="1547664" y="4365104"/>
            <a:chExt cx="995550" cy="504056"/>
          </a:xfrm>
        </p:grpSpPr>
        <p:sp>
          <p:nvSpPr>
            <p:cNvPr id="159" name="Rectangle 158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6240048" y="2154342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rot="16200000">
            <a:off x="6667904" y="2128664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46"/>
          <p:cNvGrpSpPr/>
          <p:nvPr/>
        </p:nvGrpSpPr>
        <p:grpSpPr>
          <a:xfrm>
            <a:off x="7968240" y="2154342"/>
            <a:ext cx="852232" cy="340556"/>
            <a:chOff x="744723" y="4120044"/>
            <a:chExt cx="852232" cy="340556"/>
          </a:xfrm>
        </p:grpSpPr>
        <p:cxnSp>
          <p:nvCxnSpPr>
            <p:cNvPr id="166" name="Straight Arrow Connector 165"/>
            <p:cNvCxnSpPr/>
            <p:nvPr/>
          </p:nvCxnSpPr>
          <p:spPr>
            <a:xfrm>
              <a:off x="960747" y="4458598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68" name="Text Box 7"/>
          <p:cNvSpPr txBox="1">
            <a:spLocks noChangeArrowheads="1"/>
          </p:cNvSpPr>
          <p:nvPr/>
        </p:nvSpPr>
        <p:spPr bwMode="auto">
          <a:xfrm>
            <a:off x="179512" y="3676962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Correctness:</a:t>
            </a:r>
            <a:endParaRPr lang="en-US" sz="2000" b="1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9" name="Text Box 7"/>
          <p:cNvSpPr txBox="1">
            <a:spLocks noChangeArrowheads="1"/>
          </p:cNvSpPr>
          <p:nvPr/>
        </p:nvSpPr>
        <p:spPr bwMode="auto">
          <a:xfrm>
            <a:off x="2771800" y="3676962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(m)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123728" y="3676962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(         )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4139952" y="367696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= m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959876" y="3748591"/>
            <a:ext cx="2072395" cy="2542088"/>
            <a:chOff x="10075968" y="2545359"/>
            <a:chExt cx="1604549" cy="238729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8" name="Oval 67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21225297">
              <a:off x="10075968" y="2925819"/>
              <a:ext cx="1598091" cy="1647502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Vernam</a:t>
              </a:r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 Cipher [1917]: But Shannon proved its security after formulating perfect security</a:t>
              </a:r>
              <a:endParaRPr lang="en-US" dirty="0">
                <a:solidFill>
                  <a:schemeClr val="bg1"/>
                </a:solidFill>
                <a:latin typeface="Bradley Hand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5" grpId="0"/>
      <p:bldP spid="154" grpId="0"/>
      <p:bldP spid="168" grpId="0"/>
      <p:bldP spid="169" grpId="0"/>
      <p:bldP spid="170" grpId="0"/>
      <p:bldP spid="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Crypto: Past and Present (aka Classical vs. Modern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Cryto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79123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Scope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Scientific Basis (Formal Def. + Precise Assumption + Rigorous Proof)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End-users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313167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Secure Communication in Secret Key Setting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36096" y="33569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6136" y="3140968"/>
            <a:ext cx="313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Secret Key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Encryption (SKE)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8517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Learn From the Blunders of Classical SKE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459390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Algorithms of SKE (in general in crypto) must </a:t>
            </a:r>
            <a:r>
              <a:rPr lang="en-US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be PUBLIC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Secret Key Space Must be large enough to fail brute force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No ad-hoc algorithm without definition and proof </a:t>
            </a:r>
          </a:p>
        </p:txBody>
      </p:sp>
    </p:spTree>
    <p:extLst>
      <p:ext uri="{BB962C8B-B14F-4D97-AF65-F5344CB8AC3E}">
        <p14:creationId xmlns:p14="http://schemas.microsoft.com/office/powerpoint/2010/main" val="27912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96" y="764704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Encryption- Construction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627784" y="83671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77384" y="2090468"/>
            <a:ext cx="998272" cy="432048"/>
            <a:chOff x="981440" y="2564904"/>
            <a:chExt cx="998272" cy="432048"/>
          </a:xfrm>
        </p:grpSpPr>
        <p:sp>
          <p:nvSpPr>
            <p:cNvPr id="85" name="Rectangle 84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5" name="Group 35"/>
          <p:cNvGrpSpPr/>
          <p:nvPr/>
        </p:nvGrpSpPr>
        <p:grpSpPr>
          <a:xfrm>
            <a:off x="1403648" y="2010326"/>
            <a:ext cx="1224136" cy="338554"/>
            <a:chOff x="455675" y="4399360"/>
            <a:chExt cx="1224136" cy="338554"/>
          </a:xfrm>
        </p:grpSpPr>
        <p:cxnSp>
          <p:nvCxnSpPr>
            <p:cNvPr id="107" name="Straight Arrow Connector 10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71800" y="2010326"/>
            <a:ext cx="1080120" cy="338554"/>
            <a:chOff x="395536" y="4348587"/>
            <a:chExt cx="1080120" cy="33855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7" name="Group 35"/>
          <p:cNvGrpSpPr/>
          <p:nvPr/>
        </p:nvGrpSpPr>
        <p:grpSpPr>
          <a:xfrm rot="5400000">
            <a:off x="4308101" y="1244627"/>
            <a:ext cx="563293" cy="755576"/>
            <a:chOff x="624332" y="3969572"/>
            <a:chExt cx="563293" cy="755576"/>
          </a:xfrm>
        </p:grpSpPr>
        <p:cxnSp>
          <p:nvCxnSpPr>
            <p:cNvPr id="119" name="Straight Arrow Connector 118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2" name="Group 46"/>
          <p:cNvGrpSpPr/>
          <p:nvPr/>
        </p:nvGrpSpPr>
        <p:grpSpPr>
          <a:xfrm>
            <a:off x="4896543" y="2010326"/>
            <a:ext cx="827585" cy="338554"/>
            <a:chOff x="864095" y="4390978"/>
            <a:chExt cx="827585" cy="33855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15408" y="1916831"/>
            <a:ext cx="1332655" cy="893713"/>
            <a:chOff x="1542158" y="4367579"/>
            <a:chExt cx="797594" cy="504056"/>
          </a:xfrm>
        </p:grpSpPr>
        <p:sp>
          <p:nvSpPr>
            <p:cNvPr id="127" name="Rectangle 126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5" name="Group 35"/>
          <p:cNvGrpSpPr/>
          <p:nvPr/>
        </p:nvGrpSpPr>
        <p:grpSpPr>
          <a:xfrm rot="5400000">
            <a:off x="7467124" y="1121805"/>
            <a:ext cx="605682" cy="755576"/>
            <a:chOff x="581943" y="4005066"/>
            <a:chExt cx="605682" cy="755576"/>
          </a:xfrm>
        </p:grpSpPr>
        <p:cxnSp>
          <p:nvCxnSpPr>
            <p:cNvPr id="156" name="Straight Arrow Connector 15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4419" y="1802433"/>
            <a:ext cx="1581893" cy="1003725"/>
            <a:chOff x="1547664" y="4365104"/>
            <a:chExt cx="995550" cy="504056"/>
          </a:xfrm>
        </p:grpSpPr>
        <p:sp>
          <p:nvSpPr>
            <p:cNvPr id="159" name="Rectangle 158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6240048" y="2010326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rot="16200000">
            <a:off x="6667904" y="1984648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46"/>
          <p:cNvGrpSpPr/>
          <p:nvPr/>
        </p:nvGrpSpPr>
        <p:grpSpPr>
          <a:xfrm>
            <a:off x="7968240" y="2010326"/>
            <a:ext cx="852232" cy="338554"/>
            <a:chOff x="744723" y="4120044"/>
            <a:chExt cx="852232" cy="338554"/>
          </a:xfrm>
        </p:grpSpPr>
        <p:cxnSp>
          <p:nvCxnSpPr>
            <p:cNvPr id="166" name="Straight Arrow Connector 165"/>
            <p:cNvCxnSpPr>
              <a:endCxn id="160" idx="3"/>
            </p:cNvCxnSpPr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107503" y="3429000"/>
            <a:ext cx="2520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Theorem (Security):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2483768" y="3429000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err="1" smtClean="0">
                <a:latin typeface="Chalkboard" charset="0"/>
                <a:ea typeface="Chalkboard" charset="0"/>
                <a:cs typeface="Chalkboard" charset="0"/>
              </a:rPr>
              <a:t>Vernam</a:t>
            </a:r>
            <a:r>
              <a:rPr lang="en-US" sz="2000" smtClean="0">
                <a:latin typeface="Chalkboard" charset="0"/>
                <a:ea typeface="Chalkboard" charset="0"/>
                <a:cs typeface="Chalkboard" charset="0"/>
              </a:rPr>
              <a:t> Cipher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is perfectly-secure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115616" y="3939733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To prove </a:t>
            </a:r>
            <a:r>
              <a:rPr lang="en-US" sz="2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[M = m | C = c] = </a:t>
            </a:r>
            <a:r>
              <a:rPr lang="en-US" sz="2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[M = m]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79511" y="3933056"/>
            <a:ext cx="936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Proof: 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97" y="4569710"/>
            <a:ext cx="4372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 arbitrary c and m,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|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04578" y="4569710"/>
            <a:ext cx="190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[K = c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 m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]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92280" y="4571836"/>
            <a:ext cx="84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= 1/2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5207579"/>
            <a:ext cx="108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[C 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c]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135597" y="5556692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in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940152" y="5219908"/>
            <a:ext cx="320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(irrespective of p. d. over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1347" y="5949280"/>
            <a:ext cx="219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1/2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</a:rPr>
              <a:t>l 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m]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811505" y="6237312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in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398062" y="5949280"/>
            <a:ext cx="73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= 1/2</a:t>
            </a:r>
            <a:r>
              <a:rPr lang="en-US" baseline="30000">
                <a:latin typeface="Chalkboard" charset="0"/>
                <a:ea typeface="Chalkboard" charset="0"/>
                <a:cs typeface="Chalkboard" charset="0"/>
              </a:rPr>
              <a:t>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1720" y="5219908"/>
            <a:ext cx="3690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err="1"/>
              <a:t>Σ</a:t>
            </a:r>
            <a:r>
              <a:rPr lang="en-US" dirty="0"/>
              <a:t>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[C = c | M = m]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[M = m]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51" grpId="0"/>
      <p:bldP spid="52" grpId="0"/>
      <p:bldP spid="2" grpId="0"/>
      <p:bldP spid="3" grpId="0"/>
      <p:bldP spid="55" grpId="0"/>
      <p:bldP spid="4" grpId="0"/>
      <p:bldP spid="57" grpId="0"/>
      <p:bldP spid="5" grpId="0"/>
      <p:bldP spid="6" grpId="0"/>
      <p:bldP spid="60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96" y="764704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Encryption- Construction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627784" y="83671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77384" y="2090468"/>
            <a:ext cx="998272" cy="432048"/>
            <a:chOff x="981440" y="2564904"/>
            <a:chExt cx="998272" cy="432048"/>
          </a:xfrm>
        </p:grpSpPr>
        <p:sp>
          <p:nvSpPr>
            <p:cNvPr id="85" name="Rectangle 84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5" name="Group 35"/>
          <p:cNvGrpSpPr/>
          <p:nvPr/>
        </p:nvGrpSpPr>
        <p:grpSpPr>
          <a:xfrm>
            <a:off x="1403648" y="2010326"/>
            <a:ext cx="1224136" cy="338554"/>
            <a:chOff x="455675" y="4399360"/>
            <a:chExt cx="1224136" cy="338554"/>
          </a:xfrm>
        </p:grpSpPr>
        <p:cxnSp>
          <p:nvCxnSpPr>
            <p:cNvPr id="107" name="Straight Arrow Connector 10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71800" y="2010326"/>
            <a:ext cx="1080120" cy="338554"/>
            <a:chOff x="395536" y="4348587"/>
            <a:chExt cx="1080120" cy="33855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7" name="Group 35"/>
          <p:cNvGrpSpPr/>
          <p:nvPr/>
        </p:nvGrpSpPr>
        <p:grpSpPr>
          <a:xfrm rot="5400000">
            <a:off x="4308101" y="1244627"/>
            <a:ext cx="563293" cy="755576"/>
            <a:chOff x="624332" y="3969572"/>
            <a:chExt cx="563293" cy="755576"/>
          </a:xfrm>
        </p:grpSpPr>
        <p:cxnSp>
          <p:nvCxnSpPr>
            <p:cNvPr id="119" name="Straight Arrow Connector 118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2" name="Group 46"/>
          <p:cNvGrpSpPr/>
          <p:nvPr/>
        </p:nvGrpSpPr>
        <p:grpSpPr>
          <a:xfrm>
            <a:off x="4896543" y="2010326"/>
            <a:ext cx="827585" cy="338554"/>
            <a:chOff x="864095" y="4390978"/>
            <a:chExt cx="827585" cy="33855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15408" y="1916831"/>
            <a:ext cx="1332655" cy="893713"/>
            <a:chOff x="1542158" y="4367579"/>
            <a:chExt cx="797594" cy="504056"/>
          </a:xfrm>
        </p:grpSpPr>
        <p:sp>
          <p:nvSpPr>
            <p:cNvPr id="127" name="Rectangle 126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5" name="Group 35"/>
          <p:cNvGrpSpPr/>
          <p:nvPr/>
        </p:nvGrpSpPr>
        <p:grpSpPr>
          <a:xfrm rot="5400000">
            <a:off x="7467124" y="1121805"/>
            <a:ext cx="605682" cy="755576"/>
            <a:chOff x="581943" y="4005066"/>
            <a:chExt cx="605682" cy="755576"/>
          </a:xfrm>
        </p:grpSpPr>
        <p:cxnSp>
          <p:nvCxnSpPr>
            <p:cNvPr id="156" name="Straight Arrow Connector 15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4419" y="1802433"/>
            <a:ext cx="1581893" cy="1003725"/>
            <a:chOff x="1547664" y="4365104"/>
            <a:chExt cx="995550" cy="504056"/>
          </a:xfrm>
        </p:grpSpPr>
        <p:sp>
          <p:nvSpPr>
            <p:cNvPr id="159" name="Rectangle 158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6240048" y="2010326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rot="16200000">
            <a:off x="6667904" y="1984648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46"/>
          <p:cNvGrpSpPr/>
          <p:nvPr/>
        </p:nvGrpSpPr>
        <p:grpSpPr>
          <a:xfrm>
            <a:off x="7968240" y="2010326"/>
            <a:ext cx="852232" cy="338554"/>
            <a:chOff x="744723" y="4120044"/>
            <a:chExt cx="852232" cy="338554"/>
          </a:xfrm>
        </p:grpSpPr>
        <p:cxnSp>
          <p:nvCxnSpPr>
            <p:cNvPr id="166" name="Straight Arrow Connector 165"/>
            <p:cNvCxnSpPr>
              <a:endCxn id="160" idx="3"/>
            </p:cNvCxnSpPr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3639121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[M = m | C = 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=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691396" y="3419708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[C = c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| 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m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= m]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26369" y="3851756"/>
            <a:ext cx="31521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16209" y="3892519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5858" y="457183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m]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732240" y="4055264"/>
            <a:ext cx="2072395" cy="2542088"/>
            <a:chOff x="10075968" y="2545359"/>
            <a:chExt cx="1604549" cy="238729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1" name="Oval 40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1225297">
              <a:off x="10075968" y="2925821"/>
              <a:ext cx="1598091" cy="1647502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Historical Use of </a:t>
              </a:r>
              <a:r>
                <a:rPr lang="en-US" dirty="0" err="1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Vernam</a:t>
              </a:r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 Cipher: Redline between White House &amp; Kremlin during Cold war. </a:t>
              </a:r>
              <a:endParaRPr lang="en-US" dirty="0">
                <a:solidFill>
                  <a:schemeClr val="bg1"/>
                </a:solidFill>
                <a:latin typeface="Bradley Hand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11311" y="3667090"/>
            <a:ext cx="191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(Bayes' Theorem)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5" grpId="0"/>
      <p:bldP spid="6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5853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What have we done so far..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722" y="1375048"/>
            <a:ext cx="603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 a formal definition  (threat + break model)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849857"/>
            <a:ext cx="614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Identify assumptions needed and build a construction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2353913"/>
            <a:ext cx="839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Prove security of the construction relative to the definition and assumption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84" y="1159024"/>
            <a:ext cx="7874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5352"/>
            <a:ext cx="7874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" y="2167136"/>
            <a:ext cx="78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5667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Vernam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Cipher is not all that nice because..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722" y="98072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How long is the key?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722" y="3284984"/>
            <a:ext cx="532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Can we reuse the keys for multiple messages?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9528" y="328498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No!!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3785" y="980728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length is as long as the message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9632" y="1547500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For long messages hard to agree on long key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1979548"/>
            <a:ext cx="750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What happens the parties cannot predict the message size in advance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2473" y="3830155"/>
            <a:ext cx="277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  k, c’ = m’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4221088"/>
            <a:ext cx="221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 c’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 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m’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10" y="4221088"/>
            <a:ext cx="367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Adversary learns the difference!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4725144"/>
            <a:ext cx="398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Perfect  security breaks down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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04248" y="2975143"/>
            <a:ext cx="2065143" cy="2542089"/>
            <a:chOff x="10081583" y="2545359"/>
            <a:chExt cx="1598934" cy="23872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2" name="Oval 2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21225297">
              <a:off x="10081583" y="3183760"/>
              <a:ext cx="1574971" cy="7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One-time Pad (OTP)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3573016"/>
            <a:ext cx="2072395" cy="3036786"/>
            <a:chOff x="10075968" y="2545359"/>
            <a:chExt cx="1604549" cy="24894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" name="Oval 25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225297">
              <a:off x="10075968" y="2867081"/>
              <a:ext cx="1598091" cy="2167766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VENONA Project: US &amp; UK decrypted Russian Plaintext exploiting the use of  same key to pad many messages </a:t>
              </a:r>
              <a:endParaRPr lang="en-US" dirty="0">
                <a:solidFill>
                  <a:schemeClr val="bg1"/>
                </a:solidFill>
                <a:latin typeface="Bradley Hand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548165" y="5910135"/>
            <a:ext cx="684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us design another scheme that overcomes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the drawbacks..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37425" y="6372036"/>
            <a:ext cx="62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Alas!  Inherent problems..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4" grpId="0"/>
      <p:bldP spid="11" grpId="0"/>
      <p:bldP spid="12" grpId="0"/>
      <p:bldP spid="16" grpId="0"/>
      <p:bldP spid="17" grpId="0"/>
      <p:bldP spid="15" grpId="0"/>
      <p:bldP spid="18" grpId="0"/>
      <p:bldP spid="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76978"/>
            <a:ext cx="9144000" cy="5853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Chalk &amp; Talk Assignment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352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Various Perfect Security Definitions and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their Equivalence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2280" y="4725144"/>
            <a:ext cx="107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Define it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0" y="2129080"/>
            <a:ext cx="35283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Definition 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[M = m | C = c] =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= m]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32040" y="2068106"/>
            <a:ext cx="4248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Definition 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m] = </a:t>
            </a: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m’]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28121" y="3897799"/>
            <a:ext cx="1926913" cy="8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Definition III: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KL Chapter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3149772">
                <a:off x="2388523" y="3108433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49772">
                <a:off x="2388523" y="3108433"/>
                <a:ext cx="87235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1" grpId="0"/>
      <p:bldP spid="12" grpId="0"/>
      <p:bldP spid="17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76978"/>
            <a:ext cx="9144000" cy="5853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Next class…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352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Various Perfect Security Definitions and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their Equivalence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2280" y="4725144"/>
            <a:ext cx="107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Define it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0" y="2129080"/>
            <a:ext cx="35283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Definition 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[M = m | C = c] =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= m]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32040" y="2068106"/>
            <a:ext cx="4248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Definition 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m] = </a:t>
            </a: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m’]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28121" y="3897799"/>
            <a:ext cx="1926913" cy="8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Definition III: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KL Chapter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3149772">
                <a:off x="2244507" y="3180441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49772">
                <a:off x="2244507" y="3180441"/>
                <a:ext cx="87235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75856" y="5939988"/>
            <a:ext cx="1926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5E1EFE"/>
                </a:solidFill>
                <a:latin typeface="Chalkboard" charset="0"/>
                <a:ea typeface="Chalkboard" charset="0"/>
                <a:cs typeface="Chalkboard" charset="0"/>
              </a:rPr>
              <a:t>Definition IV: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3149772">
                <a:off x="833962" y="3956923"/>
                <a:ext cx="1495794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charset="0"/>
                        <a:ea typeface="Chalkboard" charset="0"/>
                        <a:cs typeface="Chalkboard" charset="0"/>
                      </a:rPr>
                      <m:t>≈</m:t>
                    </m:r>
                  </m:oMath>
                </a14:m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Shannon</a:t>
                </a:r>
                <a:endParaRPr lang="en-US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49772">
                <a:off x="833962" y="3956923"/>
                <a:ext cx="1495794" cy="814005"/>
              </a:xfrm>
              <a:prstGeom prst="rect">
                <a:avLst/>
              </a:prstGeom>
              <a:blipFill rotWithShape="0">
                <a:blip r:embed="rId6"/>
                <a:stretch>
                  <a:fillRect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43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75492"/>
            <a:ext cx="8281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Do Secure Communication in a ‘modern’ way ditching the ‘classic’ approach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746" y="2162103"/>
            <a:ext cx="613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 a formal definition  (threat + break model)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636912"/>
            <a:ext cx="614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Identify assumptions needed and build a construction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140968"/>
            <a:ext cx="839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Prove security of the construction relative to the definition and assumption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541122" cy="7578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Secure Communication in Private Key Setting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7544" y="3861048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Secret key k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shared in advance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(by “some” mechanism)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440840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endCxn id="45" idx="1"/>
          </p:cNvCxnSpPr>
          <p:nvPr/>
        </p:nvCxnSpPr>
        <p:spPr>
          <a:xfrm>
            <a:off x="3779912" y="1916831"/>
            <a:ext cx="2088232" cy="1596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9944" y="2348879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252792" y="2492895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20887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4644008" y="2132855"/>
            <a:ext cx="648072" cy="576064"/>
            <a:chOff x="5868144" y="4293096"/>
            <a:chExt cx="648072" cy="57606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788024" y="2247254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51975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740352" y="2564903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1520" y="145516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1520" y="1916831"/>
            <a:ext cx="6480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67544" y="4250705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 is the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plain-text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195736" y="1628799"/>
            <a:ext cx="1512168" cy="576064"/>
            <a:chOff x="2123728" y="1916832"/>
            <a:chExt cx="1512168" cy="576064"/>
          </a:xfrm>
        </p:grpSpPr>
        <p:sp>
          <p:nvSpPr>
            <p:cNvPr id="40" name="Rectangle 39"/>
            <p:cNvSpPr/>
            <p:nvPr/>
          </p:nvSpPr>
          <p:spPr>
            <a:xfrm>
              <a:off x="2123728" y="1916832"/>
              <a:ext cx="151216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Encryption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68144" y="1628799"/>
            <a:ext cx="1512168" cy="576064"/>
            <a:chOff x="2123728" y="1916832"/>
            <a:chExt cx="1512168" cy="576064"/>
          </a:xfrm>
        </p:grpSpPr>
        <p:sp>
          <p:nvSpPr>
            <p:cNvPr id="44" name="Rectangle 43"/>
            <p:cNvSpPr/>
            <p:nvPr/>
          </p:nvSpPr>
          <p:spPr>
            <a:xfrm>
              <a:off x="2123728" y="1916832"/>
              <a:ext cx="151216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Decryption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1763688" y="1916831"/>
            <a:ext cx="43204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691680" y="145516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19672" y="2276871"/>
            <a:ext cx="1080120" cy="576064"/>
            <a:chOff x="1619672" y="2636912"/>
            <a:chExt cx="1080120" cy="57606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619672" y="3212976"/>
              <a:ext cx="108012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699792" y="2636912"/>
              <a:ext cx="0" cy="57606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508376" y="145516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67544" y="4610744"/>
            <a:ext cx="5400600" cy="38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 is the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cipher-text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(scrambled message)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516216" y="2204863"/>
            <a:ext cx="1080120" cy="576064"/>
            <a:chOff x="6516216" y="2564904"/>
            <a:chExt cx="1080120" cy="57606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516216" y="3140968"/>
              <a:ext cx="108012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6516216" y="2564904"/>
              <a:ext cx="0" cy="57606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>
            <a:off x="7380312" y="1916831"/>
            <a:ext cx="57606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7452320" y="148478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07504" y="5415607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Need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: An encryption scheme (Gen, </a:t>
            </a:r>
            <a:r>
              <a:rPr lang="en-US" sz="2400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, Dec)</a:t>
            </a:r>
            <a:endParaRPr lang="en-US" sz="2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39552" y="5920244"/>
            <a:ext cx="8532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Private (Secret) Key Encryption-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Keys are private to the sender and the receiver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39552" y="6330806"/>
            <a:ext cx="8532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Symmetric Key Encryption-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The same key is used for encryption and decryption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23" grpId="0"/>
      <p:bldP spid="32" grpId="0"/>
      <p:bldP spid="39" grpId="0"/>
      <p:bldP spid="58" grpId="0"/>
      <p:bldP spid="64" grpId="0"/>
      <p:bldP spid="65" grpId="0"/>
      <p:bldP spid="71" grpId="0"/>
      <p:bldP spid="76" grpId="0"/>
      <p:bldP spid="38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108504" cy="10894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Secret Key Encryption (SKE)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Key-generation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Gen()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37847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Encryption Algorithm: </a:t>
            </a:r>
            <a:r>
              <a:rPr lang="en-US" sz="2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517867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Decryption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27687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MUST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be a Randomized 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key 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chosen according to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some probability distribution.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24257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Deterministic/Randomized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11560" y="3882534"/>
            <a:ext cx="6734579" cy="3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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 when randomized and c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:=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when deterministic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6114782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Usually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deterministic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74545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m:=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10850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SKE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1560" y="184482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 Set of all possible keys output by algorithm Gen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23528" y="1455167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 space (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):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23528" y="2852936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 Plaintext / message space (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):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11560" y="3314601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 Set of all possible “legal” message (i.e. those supported by Enc)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23528" y="4365104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 </a:t>
            </a: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space (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):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1560" y="4797152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 Set of all cipher-texts output by algorithm Enc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44016" y="5991671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 SKE </a:t>
            </a:r>
            <a:r>
              <a:rPr lang="en-US" sz="2400" smtClean="0">
                <a:latin typeface="Chalkboard" charset="0"/>
                <a:ea typeface="Chalkboard" charset="0"/>
                <a:cs typeface="Chalkboard" charset="0"/>
              </a:rPr>
              <a:t>is specified using (Gen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, Enc, Dec) and </a:t>
            </a:r>
            <a:r>
              <a:rPr lang="en-US" sz="24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/>
      <p:bldP spid="35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Formal Definition of Security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Two components of a security definition: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9672" y="472514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Break: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656" y="184482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Threat: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9" y="5229200"/>
            <a:ext cx="1490989" cy="115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1760" y="184482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Who is your threat? 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Who do you want to protect from? 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Cultivate your enemy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a.k.a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adversary in crypto language.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Look out in practical scenarios /  be an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adversary</a:t>
            </a:r>
          </a:p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&gt;&gt; Unless you know your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, no hope of defeating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him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472514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What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are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you afraid of losing? 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What do you want to protect?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If you don’t know what to protect then how to do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you  </a:t>
            </a:r>
          </a:p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  when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or if you are protecting it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86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126505"/>
            <a:ext cx="7776641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Threat          Model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1405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 How powerful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419708"/>
            <a:ext cx="897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 What are his capabilities (in terms of attacking a secure communication protocol)?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                  </a:t>
            </a:r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computationally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? 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1484784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Best is to have no assumption on the computing power of the adv.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a.k.a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unbounded powerful adversary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2143889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Give him any so-called hard problem (factoring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etc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), he solves in no time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574196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Strongest adversary that we can think of in terms of computing power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961120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76" y="3861048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>
            <a:off x="2843808" y="4437111"/>
            <a:ext cx="504056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23528" y="4869159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252792" y="5013175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25143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18"/>
          <p:cNvGrpSpPr/>
          <p:nvPr/>
        </p:nvGrpSpPr>
        <p:grpSpPr>
          <a:xfrm>
            <a:off x="5220072" y="4581127"/>
            <a:ext cx="648072" cy="576064"/>
            <a:chOff x="5868144" y="4293096"/>
            <a:chExt cx="648072" cy="57606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292080" y="4695526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??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184" y="4972255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740352" y="5085183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/>
          <p:nvPr/>
        </p:nvGrpSpPr>
        <p:grpSpPr>
          <a:xfrm>
            <a:off x="2195736" y="4149079"/>
            <a:ext cx="1512168" cy="576064"/>
            <a:chOff x="2123728" y="1916832"/>
            <a:chExt cx="1512168" cy="576064"/>
          </a:xfrm>
        </p:grpSpPr>
        <p:sp>
          <p:nvSpPr>
            <p:cNvPr id="59" name="Rectangle 58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1403648" y="4437111"/>
            <a:ext cx="7200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403648" y="3975446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31640" y="5301207"/>
            <a:ext cx="115212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483768" y="4725143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788024" y="4005064"/>
            <a:ext cx="360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259632" y="5579948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Attacker/adv. can eavesdrop/tap the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during transit-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Passive or Eavesdropper 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932041" y="6228020"/>
            <a:ext cx="432047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Can you think of a smarter attack?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259632" y="6228601"/>
            <a:ext cx="3131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Only Attack (COA)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3" grpId="0"/>
      <p:bldP spid="31" grpId="0"/>
      <p:bldP spid="34" grpId="0"/>
      <p:bldP spid="35" grpId="0"/>
      <p:bldP spid="39" grpId="0"/>
      <p:bldP spid="40" grpId="0"/>
      <p:bldP spid="47" grpId="0"/>
      <p:bldP spid="62" grpId="0"/>
      <p:bldP spid="68" grpId="0"/>
      <p:bldP spid="69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126505"/>
            <a:ext cx="7776641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Threat          Model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1520" y="135296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 Can sample random coins? (deterministic or randomized)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1377" y="1786863"/>
            <a:ext cx="806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Randomness is absolute necessity in Crypto; it is practical and Good guys use randomness often. Why not adversary?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377" y="2442374"/>
            <a:ext cx="6336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Good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to be liberal in terms of giving more power to adversary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8464" y="3717032"/>
            <a:ext cx="4201728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Unbounded Powerful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4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39950</TotalTime>
  <Words>2367</Words>
  <Application>Microsoft Macintosh PowerPoint</Application>
  <PresentationFormat>On-screen Show (4:3)</PresentationFormat>
  <Paragraphs>359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Bradley Hand</vt:lpstr>
      <vt:lpstr>Brush Script MT</vt:lpstr>
      <vt:lpstr>Cambria Math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3554</cp:revision>
  <dcterms:created xsi:type="dcterms:W3CDTF">2003-02-23T15:18:48Z</dcterms:created>
  <dcterms:modified xsi:type="dcterms:W3CDTF">2016-02-17T07:51:58Z</dcterms:modified>
</cp:coreProperties>
</file>