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iff" ContentType="image/tiff"/>
  <Default Extension="emf" ContentType="image/x-emf"/>
  <Default Extension="rels" ContentType="application/vnd.openxmlformats-package.relationships+xml"/>
  <Default Extension="png" ContentType="image/png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9"/>
  </p:notesMasterIdLst>
  <p:handoutMasterIdLst>
    <p:handoutMasterId r:id="rId30"/>
  </p:handoutMasterIdLst>
  <p:sldIdLst>
    <p:sldId id="256" r:id="rId2"/>
    <p:sldId id="1631" r:id="rId3"/>
    <p:sldId id="1632" r:id="rId4"/>
    <p:sldId id="1651" r:id="rId5"/>
    <p:sldId id="1645" r:id="rId6"/>
    <p:sldId id="1646" r:id="rId7"/>
    <p:sldId id="1647" r:id="rId8"/>
    <p:sldId id="1648" r:id="rId9"/>
    <p:sldId id="1649" r:id="rId10"/>
    <p:sldId id="1650" r:id="rId11"/>
    <p:sldId id="1634" r:id="rId12"/>
    <p:sldId id="1606" r:id="rId13"/>
    <p:sldId id="1633" r:id="rId14"/>
    <p:sldId id="1622" r:id="rId15"/>
    <p:sldId id="1637" r:id="rId16"/>
    <p:sldId id="1602" r:id="rId17"/>
    <p:sldId id="1603" r:id="rId18"/>
    <p:sldId id="1604" r:id="rId19"/>
    <p:sldId id="1636" r:id="rId20"/>
    <p:sldId id="1638" r:id="rId21"/>
    <p:sldId id="1639" r:id="rId22"/>
    <p:sldId id="1640" r:id="rId23"/>
    <p:sldId id="1641" r:id="rId24"/>
    <p:sldId id="1642" r:id="rId25"/>
    <p:sldId id="1643" r:id="rId26"/>
    <p:sldId id="1644" r:id="rId27"/>
    <p:sldId id="1524" r:id="rId28"/>
  </p:sldIdLst>
  <p:sldSz cx="9144000" cy="6858000" type="screen4x3"/>
  <p:notesSz cx="6858000" cy="9144000"/>
  <p:custDataLst>
    <p:tags r:id="rId31"/>
  </p:custData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00FF00"/>
    <a:srgbClr val="D2F5FA"/>
    <a:srgbClr val="FFFF99"/>
    <a:srgbClr val="009900"/>
    <a:srgbClr val="5E1EFE"/>
    <a:srgbClr val="0BC1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0"/>
    <p:restoredTop sz="92986" autoAdjust="0"/>
  </p:normalViewPr>
  <p:slideViewPr>
    <p:cSldViewPr>
      <p:cViewPr varScale="1">
        <p:scale>
          <a:sx n="78" d="100"/>
          <a:sy n="78" d="100"/>
        </p:scale>
        <p:origin x="196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tags" Target="tags/tag1.xml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5839263-9DDA-4CCE-AF24-D11137AE07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441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7C25EEE-4BCE-413B-8940-4EDB5DBCCA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7061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8D1FDF-24C4-45F7-A355-015FA042EF3D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357680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855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85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2065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7442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1660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126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pitchFamily="34" charset="0"/>
              </a:rPr>
              <a:t>One way of showing a</a:t>
            </a:r>
            <a:r>
              <a:rPr lang="en-US" baseline="0" dirty="0" smtClean="0">
                <a:latin typeface="Arial" pitchFamily="34" charset="0"/>
              </a:rPr>
              <a:t> security notion is stronger than another notion is to find a scheme that is secure according to the second notion but insure according to the first notion. Demonstrates two things: first proof and assumption not enough, right definition is </a:t>
            </a:r>
            <a:r>
              <a:rPr lang="en-US" baseline="0" dirty="0" err="1" smtClean="0">
                <a:latin typeface="Arial" pitchFamily="34" charset="0"/>
              </a:rPr>
              <a:t>important..Determinism</a:t>
            </a:r>
            <a:r>
              <a:rPr lang="en-US" baseline="0" dirty="0" smtClean="0">
                <a:latin typeface="Arial" pitchFamily="34" charset="0"/>
              </a:rPr>
              <a:t> has limited power.. Randomization gives power.</a:t>
            </a:r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276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1567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4359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577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6380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85123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9967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5997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2225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1780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187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341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235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6536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412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1152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7954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635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A3359-11EB-4731-B29F-79667B0C3371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E3215-153E-4E3A-A901-ABFB8B1CA5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42288-C65C-42B5-B527-1BB7848FDD5A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90CF6-063B-449F-AF39-BC65D092EF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47061-61D3-43A3-8023-D109777AA7BE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D7EB6-CDC5-43FD-BFD3-395C88D5C7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0B1BB-E12E-441C-BC6A-ECF78AA782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B0B97-7303-4917-91CF-6FCA7C9DCFC2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6BBA9-4B45-4292-A544-67C8E2D878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0B10F-D82A-4A81-AD91-30E4EB1BEDE0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11792-1717-47F0-BD5D-A0E0C3487C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165E8-80A2-4B7A-AFA7-F91C3DD16707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BA6C7-B263-4F84-83FA-F561BF0787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7BB4E-8BF2-463D-9419-22C31739A37F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E0EC0-6463-47D0-8938-6DCBECA8C9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48503-98C4-472A-B5A7-8E4E5AAC44D1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41976-2E34-413D-BF40-6B1BB9955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879E3-F661-467D-8B80-C52D0D5E8D14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18862-AB8E-40C7-A972-72DB392E53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E40F5-4848-44A3-88FA-5ADD6BFC28F7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334D9-8BBE-4260-AF18-FE816C34A5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7F7E1-3FE7-418E-AD12-51E5F0BD8E19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D17F0-CB02-456E-9D9A-E773A8B708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0BD5FFC5-2339-4D21-A8BE-CB89004398DE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ED15D35-8EA9-40A1-BB85-63C4DE870A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4" Type="http://schemas.openxmlformats.org/officeDocument/2006/relationships/image" Target="../media/image6.png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1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1.tif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1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1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3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2.png"/><Relationship Id="rId6" Type="http://schemas.openxmlformats.org/officeDocument/2006/relationships/image" Target="../media/image6.png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7.emf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Cryptography</a:t>
            </a:r>
            <a:endParaRPr lang="en-US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2518048"/>
            <a:ext cx="6400800" cy="98296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Lecture 5</a:t>
            </a:r>
          </a:p>
          <a:p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  <a:p>
            <a:endParaRPr lang="en-US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  <a:p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Arpita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Patra</a:t>
            </a:r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275856" y="638175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© </a:t>
            </a:r>
            <a:r>
              <a:rPr lang="en-US" dirty="0" err="1" smtClean="0"/>
              <a:t>Arpita</a:t>
            </a:r>
            <a:r>
              <a:rPr lang="en-US" dirty="0" smtClean="0"/>
              <a:t> </a:t>
            </a:r>
            <a:r>
              <a:rPr lang="en-US" dirty="0" err="1"/>
              <a:t>Patra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432048" y="116632"/>
            <a:ext cx="8460432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Do PRGs exist?</a:t>
            </a:r>
            <a:endParaRPr lang="en-US" sz="36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323528" y="1023119"/>
            <a:ext cx="23042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N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o proof…</a:t>
            </a:r>
            <a:endParaRPr lang="en-US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55776" y="1043444"/>
            <a:ext cx="46805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But we strongly believe they do</a:t>
            </a:r>
            <a:endParaRPr lang="en-US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23528" y="1547500"/>
            <a:ext cx="83529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Didn’t we just say we believe something is true but don’t have a proof?</a:t>
            </a:r>
            <a:endParaRPr lang="en-US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411760" y="2132856"/>
            <a:ext cx="4752528" cy="369332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First Assumption in the course: 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PRGs exist.</a:t>
            </a:r>
          </a:p>
        </p:txBody>
      </p:sp>
      <p:sp>
        <p:nvSpPr>
          <p:cNvPr id="2" name="Rectangle 1"/>
          <p:cNvSpPr/>
          <p:nvPr/>
        </p:nvSpPr>
        <p:spPr>
          <a:xfrm>
            <a:off x="3851920" y="3284984"/>
            <a:ext cx="1329275" cy="369332"/>
          </a:xfrm>
          <a:prstGeom prst="rect">
            <a:avLst/>
          </a:prstGeom>
          <a:solidFill>
            <a:srgbClr val="DDFDE0"/>
          </a:solidFill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PRGs 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exist</a:t>
            </a:r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2924944"/>
            <a:ext cx="9144000" cy="72008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827584" y="5147900"/>
            <a:ext cx="4070345" cy="369332"/>
          </a:xfrm>
          <a:prstGeom prst="rect">
            <a:avLst/>
          </a:prstGeom>
          <a:solidFill>
            <a:srgbClr val="DDFDE0"/>
          </a:solidFill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One-way functions (permutation) exist</a:t>
            </a:r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6" name="Straight Arrow Connector 5"/>
          <p:cNvCxnSpPr>
            <a:stCxn id="15" idx="0"/>
            <a:endCxn id="2" idx="2"/>
          </p:cNvCxnSpPr>
          <p:nvPr/>
        </p:nvCxnSpPr>
        <p:spPr>
          <a:xfrm flipV="1">
            <a:off x="2862757" y="3654316"/>
            <a:ext cx="1653801" cy="1493584"/>
          </a:xfrm>
          <a:prstGeom prst="straightConnector1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 rot="19119903">
            <a:off x="2499538" y="4286313"/>
            <a:ext cx="183999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 smtClean="0">
                <a:solidFill>
                  <a:srgbClr val="0000FF"/>
                </a:solidFill>
                <a:latin typeface="Chalkboard" charset="0"/>
              </a:rPr>
              <a:t>Goldreich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</a:rPr>
              <a:t>-Levin, Yao</a:t>
            </a:r>
            <a:endParaRPr lang="en-US" sz="1400" dirty="0">
              <a:solidFill>
                <a:srgbClr val="0000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629785" y="5147900"/>
            <a:ext cx="1789272" cy="369332"/>
          </a:xfrm>
          <a:prstGeom prst="rect">
            <a:avLst/>
          </a:prstGeom>
          <a:solidFill>
            <a:srgbClr val="DDFDE0"/>
          </a:solidFill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Stream Ciphers</a:t>
            </a:r>
            <a:endParaRPr lang="en-US" dirty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22" name="Straight Arrow Connector 21"/>
          <p:cNvCxnSpPr>
            <a:stCxn id="21" idx="0"/>
          </p:cNvCxnSpPr>
          <p:nvPr/>
        </p:nvCxnSpPr>
        <p:spPr>
          <a:xfrm flipH="1" flipV="1">
            <a:off x="4516558" y="3662328"/>
            <a:ext cx="2007863" cy="1485572"/>
          </a:xfrm>
          <a:prstGeom prst="straightConnector1">
            <a:avLst/>
          </a:prstGeom>
          <a:ln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 rot="2175413">
            <a:off x="4568982" y="4322480"/>
            <a:ext cx="26132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Because no </a:t>
            </a:r>
            <a:r>
              <a:rPr lang="en-US" sz="140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good distinguisher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52120" y="5681573"/>
            <a:ext cx="17890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Highly </a:t>
            </a:r>
            <a:r>
              <a:rPr lang="en-US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practical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1043608" y="5687129"/>
            <a:ext cx="2047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Far from 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practical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411760" y="2558553"/>
            <a:ext cx="2782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Later in the course……….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652851" y="6409573"/>
            <a:ext cx="6015493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bg1"/>
                </a:solidFill>
                <a:latin typeface="Chalkboard" charset="0"/>
                <a:ea typeface="Chalkboard" charset="0"/>
                <a:cs typeface="Chalkboard" charset="0"/>
              </a:rPr>
              <a:t>CT 4 (for 2): Define Stream Ciphers and describe Trivium</a:t>
            </a:r>
            <a:endParaRPr lang="en-US" dirty="0">
              <a:solidFill>
                <a:schemeClr val="bg1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9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9" grpId="0"/>
      <p:bldP spid="10" grpId="0"/>
      <p:bldP spid="12" grpId="0" animBg="1"/>
      <p:bldP spid="2" grpId="0" animBg="1"/>
      <p:bldP spid="15" grpId="0" animBg="1"/>
      <p:bldP spid="7" grpId="0"/>
      <p:bldP spid="21" grpId="0" animBg="1"/>
      <p:bldP spid="25" grpId="0"/>
      <p:bldP spid="17" grpId="0"/>
      <p:bldP spid="27" grpId="0"/>
      <p:bldP spid="18" grpId="0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35496" y="908720"/>
            <a:ext cx="9036496" cy="216024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107504" y="44624"/>
            <a:ext cx="8928992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COA-secure SKE</a:t>
            </a: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2627784" y="980728"/>
            <a:ext cx="42484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sz="2000" dirty="0">
                <a:latin typeface="Brush Script MT" charset="0"/>
                <a:ea typeface="Brush Script MT" charset="0"/>
                <a:cs typeface="Brush Script MT" charset="0"/>
              </a:rPr>
              <a:t>K </a:t>
            </a:r>
            <a:r>
              <a:rPr lang="en-US" sz="2000" dirty="0" smtClean="0">
                <a:latin typeface="Brush Script MT" charset="0"/>
                <a:ea typeface="Brush Script MT" charset="0"/>
                <a:cs typeface="Brush Script MT" charset="0"/>
              </a:rPr>
              <a:t> = </a:t>
            </a:r>
            <a:r>
              <a:rPr lang="en-US" sz="2000" dirty="0">
                <a:latin typeface="Chalkboard" charset="0"/>
                <a:ea typeface="Chalkboard" charset="0"/>
                <a:cs typeface="Chalkboard" charset="0"/>
              </a:rPr>
              <a:t>{0, 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</a:rPr>
              <a:t>n   </a:t>
            </a:r>
            <a:r>
              <a:rPr lang="en-US" sz="2000" dirty="0" smtClean="0">
                <a:latin typeface="Brush Script MT" charset="0"/>
                <a:ea typeface="Brush Script MT" charset="0"/>
                <a:cs typeface="Brush Script MT" charset="0"/>
              </a:rPr>
              <a:t>M = C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 =  {0, 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</a:rPr>
              <a:t>l(n)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 </a:t>
            </a:r>
            <a:endParaRPr lang="en-US" sz="2000" b="1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477384" y="2234484"/>
            <a:ext cx="998272" cy="432048"/>
            <a:chOff x="981440" y="2564904"/>
            <a:chExt cx="998272" cy="432048"/>
          </a:xfrm>
        </p:grpSpPr>
        <p:sp>
          <p:nvSpPr>
            <p:cNvPr id="85" name="Rectangle 84"/>
            <p:cNvSpPr/>
            <p:nvPr/>
          </p:nvSpPr>
          <p:spPr>
            <a:xfrm>
              <a:off x="981440" y="2564904"/>
              <a:ext cx="914400" cy="432048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88" name="Text Box 7"/>
            <p:cNvSpPr txBox="1">
              <a:spLocks noChangeArrowheads="1"/>
            </p:cNvSpPr>
            <p:nvPr/>
          </p:nvSpPr>
          <p:spPr bwMode="auto">
            <a:xfrm>
              <a:off x="1124000" y="2567222"/>
              <a:ext cx="85571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 charset="0"/>
                  <a:ea typeface="Chalkboard" charset="0"/>
                  <a:cs typeface="Chalkboard" charset="0"/>
                </a:rPr>
                <a:t>Gen</a:t>
              </a:r>
              <a:endParaRPr lang="en-US" sz="2000" b="1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05" name="Group 35"/>
          <p:cNvGrpSpPr/>
          <p:nvPr/>
        </p:nvGrpSpPr>
        <p:grpSpPr>
          <a:xfrm>
            <a:off x="1403648" y="2154342"/>
            <a:ext cx="1224136" cy="338554"/>
            <a:chOff x="455675" y="4399360"/>
            <a:chExt cx="1224136" cy="338554"/>
          </a:xfrm>
        </p:grpSpPr>
        <p:cxnSp>
          <p:nvCxnSpPr>
            <p:cNvPr id="107" name="Straight Arrow Connector 106"/>
            <p:cNvCxnSpPr/>
            <p:nvPr/>
          </p:nvCxnSpPr>
          <p:spPr>
            <a:xfrm rot="16200000">
              <a:off x="823392" y="4360912"/>
              <a:ext cx="0" cy="72846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 Box 7"/>
            <p:cNvSpPr txBox="1">
              <a:spLocks noChangeArrowheads="1"/>
            </p:cNvSpPr>
            <p:nvPr/>
          </p:nvSpPr>
          <p:spPr bwMode="auto">
            <a:xfrm>
              <a:off x="455675" y="4399360"/>
              <a:ext cx="122413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>
                  <a:latin typeface="Chalkboard" charset="0"/>
                  <a:ea typeface="Chalkboard" charset="0"/>
                  <a:cs typeface="Chalkboard" charset="0"/>
                </a:rPr>
                <a:t>k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</a:t>
              </a:r>
              <a:r>
                <a:rPr lang="en-US" sz="1600" baseline="-25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R </a:t>
              </a:r>
              <a:r>
                <a:rPr lang="en-US" sz="1600" dirty="0" smtClean="0">
                  <a:latin typeface="Brush Script MT" charset="0"/>
                  <a:ea typeface="Brush Script MT" charset="0"/>
                  <a:cs typeface="Brush Script MT" charset="0"/>
                  <a:sym typeface="Symbol"/>
                </a:rPr>
                <a:t>K</a:t>
              </a:r>
              <a:endParaRPr lang="en-US" sz="1600" baseline="-25000" dirty="0" smtClean="0">
                <a:solidFill>
                  <a:srgbClr val="0000FF"/>
                </a:solidFill>
                <a:latin typeface="Brush Script MT" charset="0"/>
                <a:ea typeface="Brush Script MT" charset="0"/>
                <a:cs typeface="Brush Script MT" charset="0"/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2771800" y="2154342"/>
            <a:ext cx="1080120" cy="338554"/>
            <a:chOff x="395536" y="4348587"/>
            <a:chExt cx="1080120" cy="338554"/>
          </a:xfrm>
        </p:grpSpPr>
        <p:cxnSp>
          <p:nvCxnSpPr>
            <p:cNvPr id="113" name="Straight Arrow Connector 112"/>
            <p:cNvCxnSpPr/>
            <p:nvPr/>
          </p:nvCxnSpPr>
          <p:spPr>
            <a:xfrm>
              <a:off x="395536" y="4687141"/>
              <a:ext cx="100811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 Box 7"/>
            <p:cNvSpPr txBox="1">
              <a:spLocks noChangeArrowheads="1"/>
            </p:cNvSpPr>
            <p:nvPr/>
          </p:nvSpPr>
          <p:spPr bwMode="auto">
            <a:xfrm>
              <a:off x="395536" y="4348587"/>
              <a:ext cx="108012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smtClean="0">
                  <a:latin typeface="Chalkboard" charset="0"/>
                  <a:ea typeface="Chalkboard" charset="0"/>
                  <a:cs typeface="Chalkboard" charset="0"/>
                </a:rPr>
                <a:t>m </a:t>
              </a:r>
              <a:r>
                <a:rPr lang="en-US" sz="160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 </a:t>
              </a:r>
              <a:r>
                <a:rPr lang="en-US" sz="1600" smtClean="0">
                  <a:latin typeface="Brush Script MT" charset="0"/>
                  <a:ea typeface="Brush Script MT" charset="0"/>
                  <a:cs typeface="Brush Script MT" charset="0"/>
                  <a:sym typeface="Symbol"/>
                </a:rPr>
                <a:t>M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17" name="Group 35"/>
          <p:cNvGrpSpPr/>
          <p:nvPr/>
        </p:nvGrpSpPr>
        <p:grpSpPr>
          <a:xfrm rot="5400000">
            <a:off x="4308101" y="1388643"/>
            <a:ext cx="563293" cy="755576"/>
            <a:chOff x="624332" y="3969572"/>
            <a:chExt cx="563293" cy="755576"/>
          </a:xfrm>
        </p:grpSpPr>
        <p:cxnSp>
          <p:nvCxnSpPr>
            <p:cNvPr id="119" name="Straight Arrow Connector 118"/>
            <p:cNvCxnSpPr/>
            <p:nvPr/>
          </p:nvCxnSpPr>
          <p:spPr>
            <a:xfrm rot="16200000">
              <a:off x="931404" y="4468925"/>
              <a:ext cx="1" cy="51244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 Box 7"/>
            <p:cNvSpPr txBox="1">
              <a:spLocks noChangeArrowheads="1"/>
            </p:cNvSpPr>
            <p:nvPr/>
          </p:nvSpPr>
          <p:spPr bwMode="auto">
            <a:xfrm rot="16200000">
              <a:off x="415821" y="4178083"/>
              <a:ext cx="75557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k 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22" name="Group 46"/>
          <p:cNvGrpSpPr/>
          <p:nvPr/>
        </p:nvGrpSpPr>
        <p:grpSpPr>
          <a:xfrm>
            <a:off x="4896543" y="2154342"/>
            <a:ext cx="827585" cy="338554"/>
            <a:chOff x="864095" y="4390978"/>
            <a:chExt cx="827585" cy="338554"/>
          </a:xfrm>
        </p:grpSpPr>
        <p:cxnSp>
          <p:nvCxnSpPr>
            <p:cNvPr id="124" name="Straight Arrow Connector 123"/>
            <p:cNvCxnSpPr/>
            <p:nvPr/>
          </p:nvCxnSpPr>
          <p:spPr>
            <a:xfrm>
              <a:off x="971600" y="4725145"/>
              <a:ext cx="666328" cy="438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Text Box 7"/>
            <p:cNvSpPr txBox="1">
              <a:spLocks noChangeArrowheads="1"/>
            </p:cNvSpPr>
            <p:nvPr/>
          </p:nvSpPr>
          <p:spPr bwMode="auto">
            <a:xfrm>
              <a:off x="864095" y="4390978"/>
              <a:ext cx="82758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smtClean="0">
                  <a:latin typeface="Chalkboard" charset="0"/>
                  <a:ea typeface="Chalkboard" charset="0"/>
                  <a:cs typeface="Chalkboard" charset="0"/>
                </a:rPr>
                <a:t>   c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3815408" y="2060847"/>
            <a:ext cx="1332655" cy="893713"/>
            <a:chOff x="1542158" y="4367579"/>
            <a:chExt cx="797594" cy="504056"/>
          </a:xfrm>
        </p:grpSpPr>
        <p:sp>
          <p:nvSpPr>
            <p:cNvPr id="127" name="Rectangle 126"/>
            <p:cNvSpPr/>
            <p:nvPr/>
          </p:nvSpPr>
          <p:spPr>
            <a:xfrm>
              <a:off x="1547664" y="4367579"/>
              <a:ext cx="720080" cy="504056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128" name="Text Box 7"/>
            <p:cNvSpPr txBox="1">
              <a:spLocks noChangeArrowheads="1"/>
            </p:cNvSpPr>
            <p:nvPr/>
          </p:nvSpPr>
          <p:spPr bwMode="auto">
            <a:xfrm>
              <a:off x="1542158" y="4368889"/>
              <a:ext cx="797594" cy="4339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>
                  <a:latin typeface="Chalkboard" charset="0"/>
                  <a:ea typeface="Chalkboard" charset="0"/>
                  <a:cs typeface="Chalkboard" charset="0"/>
                </a:rPr>
                <a:t>  </a:t>
              </a:r>
              <a:r>
                <a:rPr lang="en-US" sz="2000" dirty="0" err="1" smtClean="0">
                  <a:latin typeface="Chalkboard" charset="0"/>
                  <a:ea typeface="Chalkboard" charset="0"/>
                  <a:cs typeface="Chalkboard" charset="0"/>
                </a:rPr>
                <a:t>Enc</a:t>
              </a:r>
              <a:endParaRPr lang="en-US" sz="2000" dirty="0">
                <a:latin typeface="Chalkboard" charset="0"/>
                <a:ea typeface="Chalkboard" charset="0"/>
                <a:cs typeface="Chalkboard" charset="0"/>
              </a:endParaRP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c</a:t>
              </a:r>
              <a:r>
                <a:rPr lang="en-US" sz="1600" dirty="0">
                  <a:latin typeface="Chalkboard" charset="0"/>
                  <a:ea typeface="Chalkboard" charset="0"/>
                  <a:cs typeface="Chalkboard" charset="0"/>
                </a:rPr>
                <a:t>:</a:t>
              </a:r>
              <a:r>
                <a:rPr lang="en-US" sz="1600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= </a:t>
              </a:r>
              <a:r>
                <a:rPr lang="en-US" sz="1600" dirty="0" err="1">
                  <a:latin typeface="Chalkboard" charset="0"/>
                  <a:ea typeface="Chalkboard" charset="0"/>
                  <a:cs typeface="Chalkboard" charset="0"/>
                  <a:sym typeface="Symbol"/>
                </a:rPr>
                <a:t>m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G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(k)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55" name="Group 35"/>
          <p:cNvGrpSpPr/>
          <p:nvPr/>
        </p:nvGrpSpPr>
        <p:grpSpPr>
          <a:xfrm rot="5400000">
            <a:off x="7467124" y="1265821"/>
            <a:ext cx="605682" cy="755576"/>
            <a:chOff x="581943" y="4005066"/>
            <a:chExt cx="605682" cy="755576"/>
          </a:xfrm>
        </p:grpSpPr>
        <p:cxnSp>
          <p:nvCxnSpPr>
            <p:cNvPr id="156" name="Straight Arrow Connector 155"/>
            <p:cNvCxnSpPr/>
            <p:nvPr/>
          </p:nvCxnSpPr>
          <p:spPr>
            <a:xfrm rot="16200000">
              <a:off x="931404" y="4468925"/>
              <a:ext cx="1" cy="51244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Text Box 7"/>
            <p:cNvSpPr txBox="1">
              <a:spLocks noChangeArrowheads="1"/>
            </p:cNvSpPr>
            <p:nvPr/>
          </p:nvSpPr>
          <p:spPr bwMode="auto">
            <a:xfrm rot="16200000">
              <a:off x="373432" y="4213577"/>
              <a:ext cx="75557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k 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7026732" y="1946449"/>
            <a:ext cx="1649724" cy="1003725"/>
            <a:chOff x="1542826" y="4365104"/>
            <a:chExt cx="992920" cy="504056"/>
          </a:xfrm>
        </p:grpSpPr>
        <p:sp>
          <p:nvSpPr>
            <p:cNvPr id="159" name="Rectangle 158"/>
            <p:cNvSpPr/>
            <p:nvPr/>
          </p:nvSpPr>
          <p:spPr>
            <a:xfrm>
              <a:off x="1543762" y="4365104"/>
              <a:ext cx="720080" cy="504056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160" name="Text Box 7"/>
            <p:cNvSpPr txBox="1">
              <a:spLocks noChangeArrowheads="1"/>
            </p:cNvSpPr>
            <p:nvPr/>
          </p:nvSpPr>
          <p:spPr bwMode="auto">
            <a:xfrm>
              <a:off x="1542826" y="4407495"/>
              <a:ext cx="992920" cy="386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>
                  <a:latin typeface="Chalkboard" charset="0"/>
                  <a:ea typeface="Chalkboard" charset="0"/>
                  <a:cs typeface="Chalkboard" charset="0"/>
                </a:rPr>
                <a:t>   Dec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>
                  <a:latin typeface="Chalkboard" charset="0"/>
                  <a:ea typeface="Chalkboard" charset="0"/>
                  <a:cs typeface="Chalkboard" charset="0"/>
                </a:rPr>
                <a:t>m:</a:t>
              </a:r>
              <a:r>
                <a:rPr lang="en-US" sz="1600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= </a:t>
              </a:r>
              <a:r>
                <a:rPr lang="en-US" sz="1600" dirty="0" err="1">
                  <a:latin typeface="Chalkboard" charset="0"/>
                  <a:ea typeface="Chalkboard" charset="0"/>
                  <a:cs typeface="Chalkboard" charset="0"/>
                  <a:sym typeface="Symbol"/>
                </a:rPr>
                <a:t>c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G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(k)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154" name="Text Box 7"/>
          <p:cNvSpPr txBox="1">
            <a:spLocks noChangeArrowheads="1"/>
          </p:cNvSpPr>
          <p:nvPr/>
        </p:nvSpPr>
        <p:spPr bwMode="auto">
          <a:xfrm>
            <a:off x="6240048" y="2154342"/>
            <a:ext cx="7555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latin typeface="Chalkboard" charset="0"/>
                <a:ea typeface="Chalkboard" charset="0"/>
                <a:cs typeface="Chalkboard" charset="0"/>
              </a:rPr>
              <a:t>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 </a:t>
            </a:r>
            <a:r>
              <a:rPr lang="en-US" sz="1600" dirty="0" smtClean="0">
                <a:latin typeface="Brush Script MT" charset="0"/>
                <a:ea typeface="Brush Script MT" charset="0"/>
                <a:cs typeface="Brush Script MT" charset="0"/>
                <a:sym typeface="Symbol"/>
              </a:rPr>
              <a:t>C</a:t>
            </a:r>
            <a:endParaRPr lang="en-US" sz="1600" dirty="0" smtClean="0">
              <a:solidFill>
                <a:srgbClr val="0000FF"/>
              </a:solidFill>
              <a:latin typeface="Brush Script MT" charset="0"/>
              <a:ea typeface="Brush Script MT" charset="0"/>
              <a:cs typeface="Brush Script MT" charset="0"/>
            </a:endParaRPr>
          </a:p>
        </p:txBody>
      </p:sp>
      <p:cxnSp>
        <p:nvCxnSpPr>
          <p:cNvPr id="163" name="Straight Arrow Connector 162"/>
          <p:cNvCxnSpPr/>
          <p:nvPr/>
        </p:nvCxnSpPr>
        <p:spPr>
          <a:xfrm rot="16200000">
            <a:off x="6667904" y="2128664"/>
            <a:ext cx="0" cy="72846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5" name="Group 46"/>
          <p:cNvGrpSpPr/>
          <p:nvPr/>
        </p:nvGrpSpPr>
        <p:grpSpPr>
          <a:xfrm>
            <a:off x="8028384" y="2154342"/>
            <a:ext cx="852232" cy="340556"/>
            <a:chOff x="744723" y="4120044"/>
            <a:chExt cx="852232" cy="340556"/>
          </a:xfrm>
        </p:grpSpPr>
        <p:cxnSp>
          <p:nvCxnSpPr>
            <p:cNvPr id="166" name="Straight Arrow Connector 165"/>
            <p:cNvCxnSpPr/>
            <p:nvPr/>
          </p:nvCxnSpPr>
          <p:spPr>
            <a:xfrm>
              <a:off x="960747" y="4458598"/>
              <a:ext cx="432048" cy="200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Text Box 7"/>
            <p:cNvSpPr txBox="1">
              <a:spLocks noChangeArrowheads="1"/>
            </p:cNvSpPr>
            <p:nvPr/>
          </p:nvSpPr>
          <p:spPr bwMode="auto">
            <a:xfrm>
              <a:off x="744723" y="4120044"/>
              <a:ext cx="8522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   m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168" name="Text Box 7"/>
          <p:cNvSpPr txBox="1">
            <a:spLocks noChangeArrowheads="1"/>
          </p:cNvSpPr>
          <p:nvPr/>
        </p:nvSpPr>
        <p:spPr bwMode="auto">
          <a:xfrm>
            <a:off x="179512" y="3676962"/>
            <a:ext cx="21602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000" b="1" dirty="0" smtClean="0">
                <a:latin typeface="Chalkboard" charset="0"/>
                <a:ea typeface="Chalkboard" charset="0"/>
                <a:cs typeface="Chalkboard" charset="0"/>
              </a:rPr>
              <a:t>Correctness:</a:t>
            </a:r>
            <a:endParaRPr lang="en-US" sz="2000" b="1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9" name="Text Box 7"/>
          <p:cNvSpPr txBox="1">
            <a:spLocks noChangeArrowheads="1"/>
          </p:cNvSpPr>
          <p:nvPr/>
        </p:nvSpPr>
        <p:spPr bwMode="auto">
          <a:xfrm>
            <a:off x="2771800" y="3676962"/>
            <a:ext cx="12961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000" dirty="0" err="1" smtClean="0">
                <a:latin typeface="Chalkboard" charset="0"/>
                <a:ea typeface="Chalkboard" charset="0"/>
                <a:cs typeface="Chalkboard" charset="0"/>
              </a:rPr>
              <a:t>Enc</a:t>
            </a:r>
            <a:r>
              <a:rPr lang="en-US" sz="2000" baseline="-25000" dirty="0" err="1" smtClean="0">
                <a:latin typeface="Chalkboard" charset="0"/>
                <a:ea typeface="Chalkboard" charset="0"/>
                <a:cs typeface="Chalkboard" charset="0"/>
              </a:rPr>
              <a:t>k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(m)</a:t>
            </a:r>
            <a:endParaRPr lang="en-US" sz="20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0" name="Text Box 7"/>
          <p:cNvSpPr txBox="1">
            <a:spLocks noChangeArrowheads="1"/>
          </p:cNvSpPr>
          <p:nvPr/>
        </p:nvSpPr>
        <p:spPr bwMode="auto">
          <a:xfrm>
            <a:off x="2123728" y="3676962"/>
            <a:ext cx="29523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Dec</a:t>
            </a:r>
            <a:r>
              <a:rPr lang="en-US" sz="2000" baseline="-25000" dirty="0" smtClean="0">
                <a:latin typeface="Chalkboard" charset="0"/>
                <a:ea typeface="Chalkboard" charset="0"/>
                <a:cs typeface="Chalkboard" charset="0"/>
              </a:rPr>
              <a:t>k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(         )</a:t>
            </a:r>
            <a:endParaRPr lang="en-US" sz="20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1" name="Text Box 7"/>
          <p:cNvSpPr txBox="1">
            <a:spLocks noChangeArrowheads="1"/>
          </p:cNvSpPr>
          <p:nvPr/>
        </p:nvSpPr>
        <p:spPr bwMode="auto">
          <a:xfrm>
            <a:off x="4139952" y="3676962"/>
            <a:ext cx="7200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= m</a:t>
            </a:r>
            <a:endParaRPr lang="en-US" sz="20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5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75" grpId="0"/>
      <p:bldP spid="154" grpId="0"/>
      <p:bldP spid="168" grpId="0"/>
      <p:bldP spid="169" grpId="0"/>
      <p:bldP spid="170" grpId="0"/>
      <p:bldP spid="17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252536" y="-27384"/>
            <a:ext cx="8711952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Proof by Reduction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9" name="AutoShape 4" descr="data:image/jpeg;base64,/9j/4AAQSkZJRgABAQAAAQABAAD/2wCEAAkGBxQSEhQUEhQUFBQUFRQUFRQUFBUUFBcVFRQWFhQVFBcYHCggGBwlHBQVITEhJSkrLi4uFx8zODMsNygtLiwBCgoKDg0OGhAQFywkICQsLCwsLCwsLCwsLCwsLCwsLCwsLCwsLCwsLCwsLCwsLCwsLCwsLCwsLCwsLCwsLCwsLP/AABEIALoBDwMBIgACEQEDEQH/xAAbAAACAwEBAQAAAAAAAAAAAAAAAQMEBQIGB//EADkQAAIBAwEFBAgEBgMBAAAAAAABAgMEESEFEjFBUQZhcYETIjKRobHB8BQjUmIHQnLR4fEzksIk/8QAGQEBAAMBAQAAAAAAAAAAAAAAAAECAwQF/8QAIhEBAQACAgICAgMAAAAAAAAAAAECEQMhEjFBYQRRIkKh/9oADAMBAAIRAxEAPwD66ADJCGAAAABKDAAAAGhkAAAAAAYAAAAAAAAAJsBtkbZHOr0OoxyA8HW6NIeCQkzpCwNAdpgIAG4nJ0IBYEMbICAQyREAAAAAAAxDAAAaAQxgQAAAAGIYAAAAAApMBORWq1M8Ar1OS8xU4gdQiSxmRKLZNFY1A6TOjym1e2tOO9GlF1ZR0znEOecPny9/EyIdt6y9qjCSzlbsnFpZ4ap50z0KXlxjWcOdm9PoW6PB5ej2zoylBPMVOLlvSSSjKPGEteOM9z5cUbmz9q0q0VKlOM1pw469U9U+5kzKVS4ZT3F4BReRllQ0I6EyQhDYiA+JydCaAiAQwkDEBKDAAABoQyAxiBAMAAAAAAAAAFJletUwu8lmyjUeXkAh1LMFnwIKcdS3BYWoSjuruNGDlOUYxWMuTwv99x8+2ntytdS0cqdJPSMW1J4ejk0/DQfaHaju6u7HPoabaWuk5J43+OGtHjxHbUTmzz31HZxcUxm77VqFgSy2abVtQLkbdYM5Gtrx9TZ7Ivwjg96Pqyw1lcdeJ7P8IuhBc7OWNCdHk77OdpdNy4lFT3lGLw1vaLVvhlyzppyPXwkmso+aXmzscjY7ObecGqVZvLeITfDhwm+vfzya4cnxXPy8P9sXtMAEZZBGzlJiZ0zlgJAAyRAMAAAAZIEAAAAAANDEhkBgIYAAAAHM2dHEwK9efLqQv/J1J5bfuOPqBPbQyU+0176G2qyUt17rjF8Xvy9WHxaNKlHCPAfxJvW6lCim0vWqzXJ67sP/AGUzuo048d5RnWNPEV5GrbRMqhWUI5l5dS3a3c37NN46vT4HJt6GnobUvxRgUrmSxle41La4yi0qmWK4oHbiRxmStkqaVrm1TR5ja1mllY0Z6urXxxMbaa3k8RyVul8drvZHbzn+TU9uKbi8YUoLC8ms/ep6k+L31adKanDehKLzF9H98j6d2V24rugp4cWm4yT5Sjxx1WqfmbcWe+q5/wAji8b5T02WwYMSNnMBoQMCIAAsAYAAAA0AYDAwIAAAADAAAAAAIK88ImZTupapeYHEzqjHLI0yzbLTISlqSwj5Ltm9VxfVZR9mniknpqoZy8rj6zl5YPo/abaCoW1arLhCDfnwilwzltc0fNOyVh+XGT56mHLfh0/jz3WvYbOTalNa8s8vA6v9u06MtzdlOX6YLPBc3wRo3OVB7izLGmPvQ8td9m69SnOMpQ3puL0zupRkpOLX8yeMd+cszxjbK9L1t2ytpy3ZPcy8Re9Caz0e43g9JQqLRppp8GuB4ml2IlKFaM/QN1IU4Unuy/J3JOWYqON5tPGXrw1PSbKsZ0YejlNT3WtyWcyccLO/pjOc8O7nktZFMcsvVj0NvLLLVQo2ehbrMotVStNLV6JcWeauu21tCbhHM2nh4cIrPT1pI1tu20qsVCMlCMlLell73DRRwvHX7Xm9mdhdxwbnRq7lKpTUZ0NN6eMVcqeXJYXF9eBeSK5W/po09r0LlbsouDeNJpY14esm1ry6lKyrS2fcb63vw89KsY6+FRLqvk33Hdp2JnSpxVOqlOMpyzuZi1N5cHDexumlPZ8nScaiw137y8nxx46lb1el8bLNV7q0uFOKcWmmspp5TT1TRKzxHYjac4ylbTWVBZhL9mUsS71leXge2TydGOXlNuLkwuGWjAEMsohGIZYAAADQxIZAAAAABgAAAAAAACZnXEvWZoyMqpLLfiwOqRditCvbwyierLT6eRFS8X/FG5/+KcE8OpKEVx1xLea90GVtg0N2lBftXyPMfxYv5TuKVNNrdi5Y19qUkvlH4nq9kzzSpvrGPxSOTO7yejx4ePHPtrwiErd8gt2aFOJEpYy5UGuJWct197Ne8aismBSqwxKrN6Jvk3hLuWpXLJOGLXoZJpSaKGydp06i3oSUl4NPzUkmiW72tTi1GefW09WE5JeLiml5kbW8e/S2qSkuo1b44ZK9OWGnB5TWfI0KNRSWUWxqmUcQpnc6axqT+jIaha1XTxnaPZ8qclVpNxlF5jJcUz2nZvaauKMZ8Hwkm02pJ4fD7wzO2hRU4NM892Uv/wAPcunJ4hUeEnw3+XvWnuHHl45J5sPPDfzH0kZzGWUM63nIhgPBYIB4GQAAAAGAAAAAAAAAAMAOKnAyd34mldS0x1Kko6gWaEcIrbQqqMG2uCz5lnewl4GPtevvLC+/v6lcqtjO3y/txs5+pcY5rex1WvxXyPT7Fn+TS/oj8ifa1mqlvKD/AJuHjyKOyMqjST5Rin5afQ5c5qvR4s/LDX6eht5mjTmZFCRepvQo0vpUv6u9LHJfMrUrKOc668Um8eaOL2eJ6mffdpqFusznFLx59yWr8iZIp38PR09nw4pYfVfUtQpR3cYPAR/ihbLjv467k/7ZOZ/xYt1JKNOrJPmorHulJP4F/H6Ut+/9fQIUox4LBXhP0dT9s/hL/JibJ7a21xpGaUv0yzF+5mlc1N5PHLVeK1K30tJflvqtoQ1JlKhUbiSORC0xh1D5v28TpuLi2m5xaa0aay015pH0TeyeR7Z2qqShlZwpPz0wQtj1Xs+xu3PxNFNrE4pRn0ckk2145PQs+e9jbd0qbqPK32sL9sdF9T31GpvJf7OvC2zt5vNjJndOsDADRkBgAAAAAAAAAwAkAAAAAABTvJapeZGtWO99peDOaJUc7RqtQePDw+8GPCGdWXtqyb0D0aiu/BT3Wm9Rl3tPRIyJQw+nH5m1cLOTNuFx6opnNxrxZeNS20jXto5Rh28tTbtammDn9O3K9MTtPZSlCW48S4p66rOq92TwFTsqpZlJZbb183ofVtoRyjykqvo5Yn7LeM8k+Tb7+Hiu8tOkY/ymni6XYKMnq35Nl1dhoQWnvPZKDjqtUQ17qUljh1wtS/l9qeF31Hj59louMknrh4a6pZyer7PWdSlFb0nKL9WOdX7OrbO6FDCxj1nx7l0Z6CpQ/Lil/K1/kpvbSzxi5RjhHNRhTlocVJCxTGjOEZdfZrrVN6TxBYXe+flxHtnaHooZWsnpFPr1fcibZW14VYqPsz5xfP8ApfMthjLe2fLnljN4pLtqK3UsJcFyxwL2wNoJeo+Sby5Zzr38PAzriP31OVRa1Taa4NPHHwN3L8PbgAGjIAAAAwAkAAAAAAEgAAAAAApXftLwI6eh3de2sccEcmVohqQ3pavSOuO/7RDdTO1LWTXUpXFUr8LfKCtJGPeXHJczvad5hGNUuWuHHq/7GdyjfHC1ejcKmszlhZ5/fga1rd4PDXUHPLk233nWx76VPeg8uMWmuqT6d2U9DHKy10Y42Tt9CqVd5GNcUoy4kmzr5TSw855klWnroNrTpQoWE4f8c5JfpypR8s6pdyZcpUKmfXl/1Sj8eJNClIm3Zc0RpfzooW6X38W+ZpwjmJnU85LNW5UUSzy3TrSwU69xjvfQjq3Dfj15IhVJtZ/VpHrjnJ+XzI2SKM7d1HvS16dPIgrbPxrwNfKXgtERwp77KrKtptCpD2k6ker0kvB8/M1aG1aL0bcH0mt348CWlaLHAU7GL4pGs5LGGXHjXsgAZ1uEAAEgAACQAAAAAwEMACAcTlhanTZnX1bLwuQFetUy8scqumnxOEZW0LzHq/Du5cDPK6Xxm6ko3i9bLSWmW+b6GddXblndXm/ojiMCxToGF5L6dOPFN7rHqWreryyF2rPTfhSKtZ9xRtK8nXtyhTpYqL9ycfNar5M9TdWpjXdvhZXFSUl5MqvLuK9pN054Xe10fVffU9Da38ZrXiY9zb51XiiKOV3Pk+T++gI9dTrrqTK4T5nko3FRcsliFepLRLHxHknUb1zeQgs5KEasqjzwXhq+5I4tbBt5nqzRxj1Yr1vkurI9oukdK23mo8uMvom/oWa380v0rdX1+PyJqUPRwbWr7+bfUguViCXgFGfLVqJq2dApWlLMjapQJic3UYHLgToe6XYtoAA7XGAAAAAGAhgAQAAQDOZMZFUlgDmrUwu8zazwW5FC5nh6sipU9o191N9xi0028vi+Zbvpb8u5feQo0Tl5M9118WGpuu6NMvUaIqFEuQiZyNLRGmcyppollLBDbSzv/wBX0RdVQuaBlXNnxPR1YFWdAixaZPO07fTD5fIbss8jbdpqSwtiultsGns/HBtLpxXl0LVG2x/o2oW6O3QLaivkzVTly07yzbWyXi+LLPojuMSNHkr1ocF0KtxHODTcSpWhqRYnGorenhotSliWO5fNnEI8BX2m7Pp6r8JYw/f8xIW9rHpdcE0GYruPzWv2xfvz/Y0KVYlFj0gAB3OADAAgAAAAAAAIYmBzNlWU88SS64Ign9CBBdXCist/58DFrVnJ5fuJNqP8xeCIInPyZX06eLCezjDJZo0kc00WImLoSQWCRMjkcyehKCuqqUW3wwyrsiq3Sg5e1JKT8Zav5kG1X+XU/on8jnZj9SPhH5DfaddNgW6KB3EnaNDcOlEQBFdYOWNHJBDZGnqORwEyJskdSA4cBsCDGBTknFxfB6Ndw5ld8iUPN3NxKlcbs+DSUZ9ddFLo9X4mvb3Rmdplp5MqbMk91avgUa63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/>
            </a:endParaRPr>
          </a:p>
        </p:txBody>
      </p:sp>
      <p:sp>
        <p:nvSpPr>
          <p:cNvPr id="4" name="AutoShape 4" descr="data:image/jpeg;base64,/9j/4AAQSkZJRgABAQAAAQABAAD/2wCEAAkGBxATEBAQEBIQEA8QDxAQDw8NDw8NDQ8PFBEWFhQRFBUYHCggGBolHBQVITEhJSkrLi4uFx8zODMsNygtLisBCgoKDg0OGhAQGywdHCQsLCwsLCwsLCwsLCwsLCwsLCwsLCwsLCwsLCwsLCwsLCwsLCwsLSwsLCwsLCwsLCwsLP/AABEIAMgAyAMBEQACEQEDEQH/xAAbAAACAwEBAQAAAAAAAAAAAAAABAMFBgIBB//EAEUQAAEDAwEEBQgFCQgDAAAAAAEAAgMEBREhEjFBUQYTYXGBIjJCUpGhstEVcnOxwRQWNFOCkqLS8CQzNWJjg5PhJUN0/8QAGgEAAgMBAQAAAAAAAAAAAAAAAAQCAwUBBv/EADURAAICAgECAwUFCAMBAAAAAAABAgMEESESMRNBUQUUIjKhYXGBkdEVIzRSscHh8CQzckL/2gAMAwEAAhEDEQA/APuKABAAgAQAIAEACABAAgAQB5lABtIDR5tIO6PdpBzQZQB6gAQAIAEACABAAgAQAIAEACABAAgAQAIAEACAOS5B3Rw6Vc2SUSJ065smqyF1UFzqLFURGtC51E/BZ5+Whc6jvgnorAjqOeCStqwpdRB1EzKgLuyt1krZV3ZBxOw5dI6OkHAQAIAEACABAAgAQAIAEACABAHhcg6kRPkXNklEVlqQFFsvjU2IT14VbkMwobK6e5jmoOY3DFYjNdxzUPEGY4jFX3kc1F2F6w36Ef0yOa54hL3NkjLyOa6rCLw2NRXcc1LxCiWIx+C5jmpqYtPFZYQV4KsUhSdDQ/FUgqakLSqaGmSKSZS4kgK6Q0dIOAgAQAIAEACABAAgAQBy5y4dSFpZlxstjArqqswq5SHK6dlJW3TCplM0acXZRz3MuOG69yUuyoVrcmaMMZR5ZxT0k8pw0Od2NGcd5Wf79Za9Uw2SndTTzJ6Lem6HTHV5Yz6xLj7ArVh5tnzSURCz2zWvlTZZRdC4x50hJ/ysa38SrF7H389jf3L/ACxSXtqflH6k35oQevL/AAfJS/YlP80vp+hX+2Lv5V9f1IJuhcZ82Uj60bXfcQov2Pr5LGvw/wAonH21Pzj9Suqeh0rfMLX/AFSWH3qt4ebX8klIcr9s1y+ZNfUqKikniOHBzex4x71V79ZU+m6Gv9/3zH67qbluPP3EkFzLTh2i0KcqFnMWRnjKXYu6K6ApuMzOtxdF3S1mVcpGdZTosYZlYmJygMtculTR0unAQAIAEACABAAgDlxXDqQpPMotl8IFPW1uFXKQ/TRszVwueuBvSllyim29GvTjeYlT0skrgMFxO5o/FY9uZZdLw6UM2Wwpjvsa219GI24MuHn1G6MHzTeN7Kin1XPqfoYWT7TnPivhevmaGNgaMNAaBuA0C14pRWktGU229vk62l3ZzQbaNhoNtdDQbSA0G0ubDRzKwOGy4BwO8HULklGS1JbR1Nxe1wZ66dGGPy6LDD6h1Ye7ksjI9lRb6qX0v0/yamN7TnDizlevmZKopJIXEYLSPRO7wSdebZTLouRvV3Qtjvuh233Pgd/atqu1SScewtfjLyNNRVuUzGRkXU6LiCbKtTM+cNDLSpFLR2unAQAIAEACAPHFB1CNbPsjKjsYqr2ynn64s6wNyzfoQTjnhca2PQdSn0N8mYuFY46DXKQybFWupm1RTFcs5tdsdI8AauOpcdwHNefk7cyzpXb/AHudyMmNcds2EcLKdmG7z5zuJK9Di40KY6iYEpzyJbl+RM+SRhHWAAOOBgg8E446RBKuxfAOtfplUt8i7XIlLM9ztiMAuAzqQNP6KtjHZeoQjHqn2Iuoq/Vb++FPoLPExvV/kH5PV+q398I6EHiY3q/yAQVfqt/fCOhB4mN6v8jtlTI1wbI0tJ3cQe4qEo6IuuEluD2WLXqvYq1oMrmwFLjQslbsuGvBw3tKXyceF8emX5+hdRfKl7iYW6Wx0byDoRucNzhzWApWYdnSz0uPlRsjtHturyDh29btF8bI9UQvoTW0augrMp2MjDvq0XMEmVcmZ846GgVIqPUHAQAIAEAQyvXGTiiju8+ir2aeLDkctk4ZSNedQ1uTjfjaVotkVueS4rzK67WVsg66nwcjJa3c7tb29ioyKI2x0xrFzZVvwrT2yOY1uB5x87nnklKsWNEdIMtSlLb7eQXl2niE1U+QxFyO9It0P2h+Eq+XYXwFzP7v7ksR8lJN8kJL4hS1n+0u+zd8TU1X2L8lfuF95DdaqYVDmMkLWhrTgY4juU5S0TxqanSpyjt7Z7mo/XO9jfkqvFDVH8i+otNW1EbmkyFwyMghuDr3KcZ7LY0UWJpR0W3SHRjDxEgx7CpS7COB87X2HdM7yQk2zli+Imyo7IaPMo2GhO50YlZj0hq08ilsqhXwaffyL8e51T35eZhq2lIPJwPvWDRdKif9UelptTX2DVpruB3jevS1WKSTRTk0eaNdQ1OQm4swrq9Mtonq1CMkTLpWCABAHLig6hGrkwFCTGao7Mxdqjgqd8mzjVl1D/h/+074kyjOn/G/iVFmrJIskDaj02mE+8ciqIXqUmh7Lprt0nw/UuamkbMOvpyA/iNweeR5OVzSaM+u6VL8K3t/QpKuqJ8lwIcHAEHQg5VcYaZo1VJfEuUXnSTdD9ofhKnLsZ3s/vL7v7nUR8lIN8nJL4he0/pLvs3fEE5V2Lcr/oX3ndytEr5jKxzACGjDtrOncFY1shj5lcKuiSbOPoqp9eP2u+Sh4SJe90ej+n6kbrDM5w23s2QQTs7RP3KSikS9/qjF9KexzpC4ERs9IvDsdgzr70TekUYKabl5aPafRoSEmE+WSbSjshoNpGw0GUbO6KG/UvlBw9Ia94WP7Qq1JTXmaeFbx0vyMxUMLHbQ8UYF/RLofbyNmt9celmhtNXkBb8JGVlU6Zp6WXKZTMayI80qYszpBwEARSuXGTiiluM2hVMmaFENsyFdNtPAS0p65N6mHTDZsYf8P/2nfEn12MCf8b+Ipa4x1ffqs1/DsvyJPrDD4X7cfHzmnc4Jmq7yOfDdHpn+D9Burp46qPbj8mVo478+q7s7U1sorsniT6Z8xf8AvB30k3Q/aH4Soz7HPZ/eX3f3PIj5KzZPkJfMQ2j9Jd9mfiCfq7FuV/0L7yC7mQ1Lmte9rdlmjXuaN3YVKyfSieKoKhNxTfPkefk8n62X/kf81R47Dxa/5V+S/QOok/Wy/wDI/wCaPGYeLX/KvyX6EsFMAcnU8STklVSsbITu3whwOVQue7SidPdpGw0GVzYaFrizMZ7NQl8qPVWy2h6mjMVsGhWK1rk2qpidqm2XFp4H3L0WNd4kFIvyIdUeo2dumyAtCLPPXw0XUTlcjPkiVdIAgBWpcosurRmbtNoUvNmxiw5MzS+VI48tAsnJt1YomxZ8MEjWRXJv5N1Gy/a2C3Pk7Oc9601lw6PtMOWNLx/F2tbGaFmGjuCVlLeim57kTuAKinorXAg+JzHiSM4dx5OHI9icqv1wxlSjZHonyhiuquuEY2XNc12XZwW7saK2y1a4KqafBcnveyVm5IN8kH3F6aYRSmQhzgWlvk4zvB49ydpmki2yHi19CeuSOeYPldIAQCGjDsZ0HYpWPqOL93V0Nnb6hVKoVciI1StVJHqPBVhd8Fh1EjalVupnVIlZMqpVkkyVsiqcSR2HKs6czea7uKhZzBko90UdRHosho065FDUt2ZGnnoU57PnqTh+Jp1vqg0aa0zaBbsGY2TDRpqZyYRj2IaUik8KAEKx2ihIaqRkb1JoUrYb2JHkrrRHoDz1XnrpdVsmM5MuS+ijUk2ZspFhSv0xxG5NUz2ukVsjzsnV5UBCDpxgKWw2cvepKOyLYpNME3XW2Rc9CE9YAnq8dsplYLslkf5jSRz3N9qcjjqPcXnfGPdkzKKU+k0dg2nH3BWdEUUPKXktnTrfKPSHi14RqDOe9fYyJ0UzeG0P8h2vcoumLLIZUGeQ13DjyO9L2YrQzGZYQVWUhZS0XKQ5HKk5w0WJhUS6Y4nf3JK+XGkXVx52JSs0SLQ1FlDd49M8tVyh9NqZp40udFhZZdAvRViuXHlmuonJqJhWofCmKg5AIq686KuQ7T3MZfXaHxSlh6HDXJJameS3uC87Hlshkvll2xuiYUTObOsI1ojsnZLz9qYjZ6lbj6EuVaiBG9ysijjEaifCcqr2VyZTVdYc4GSScADeTyWvRj+YtOehy32suPl+W/fs+gztPNNOUYLfZGfK+Vr1A0sFvYPO8s8tzB3BKSuk+3BKGPFd+WONcBoAAOwYVLW+4wtI961HSGyCanjdvaAebfJKnGco9mVyrjLuilulpGMnym+uBiRnfzTVVqlx5i7jKrmL2jPTOdCRtkbJ81+5rv8AtSnQpraHKb1NDMF2B83XtWRkUND0Gh6CTKxba/UajIYI0SsolqZTXVnku7il5LTTNHGfKI7E7QL0NZPMXLNnQFNxPPXItGqwTPHIBFVX7lVIdoMVftx8UpYeiw+49bBoFg1IWyO5dMGiaUTPbPdlGjmw2UaDZ4dFKKfkcbQrU1JHb7k9TFsqkUFxurRnOQt7Fx+oVnLRPaWABsh/vJfMBGrWnd4laLjrjyRjX39culGqgLY24Gp3uPMpGSc3tjEEoLRFJdGjiprHbJdRx9Ls5hd92YdYfTDOYXfdpB1nn0yz+ij3Zh1k0dyB3KEqGg6yivNG0ksdrFLkjmx3Z+Ccom2t+aM+1OqfVAysG1FI6J+9p0PBzeDgo5NKnHqRr49ynHqRp6CbK81kU6NCEi1ZuWXOJfFlXcxoUhajSx3yI2HcFv1jOYbW37k3E87cWzVYhJg5dOIq68aKqQ7SYy+t0PilLEehwnyM2d2Wt7h9yxILllOUuWX7Bom0jLbOtld6Tmw2UaDZFKpwicbKW4yYC1cavZRNmZig66oZGfNBLn/VbqR47vFelpXh1dXmZuXa4wbRqKU5myfRBPjuCjYtV6MuhfHtjNdNhqhVDkc2WdqtlO+njkkjaSWbTnHa7dd6UvvuhbKMZeY1CMenbRCDav8AS/jVn/N+36HP3Z7/AOK/0v40f837fod/dg0WsnA6nPaXBcbzV6/QP3Z7eLLGyN0sI2CwbRaCS1w471zGypykoT5TOTrWtoqZ5duE9hDh/XinIx6bBG5bgUfSKDMbJx50ZDHdrHbvYfvKuh3cPUjhz6ZdJLaJcgLEzKtG5XI0kJ0WDdHQ5BlXd3Ya49hWXatvRrYq20L2JmgW5Wi7MfLNnQDRNxPPXFo1WCTAoAQrW6KEhqp8mRvUWh8UrYbuJLkWsMmgHI4WLKPTa0XZkeTUQbk1ExZ8Ml2VLRDYbKNBsgqBorq4nGzOXY71tYkRaxlf0Xjy+ofybG0ftFxPwhblvEYox8x9kWTZCx+14FDj1R0LQfS9ktW8FuRqoVrT5GU9mntH6Ez7F33FZeR/EP7x6HyoxVvjaWjK27XLYnyOdUxU9Ug2xSvjbs6YV1Te+TqZtKo/2E//ADD4AsOH8Sv/AF/ccfymOZN5AaOO/wCS2nD4tmba+NEs8O1TzN5xOx3gZ/AKrerE/tKI8STKWxv0HgqM6HLN2tmtgdovMZKHqimvknkkc8BZCj1WpG9hx52M2SLQLagU5cu5r6JqaijCtY+FMVPSgBWpboosurZmrvDoUvNGxiz5M7bn7Mrm89R+KycqOpKX4GrkLrrTNfRvyFOswbVpjmFfooPdlGjmxapborakcbMzeG6FbmILzFuiI0qRxDoz4EOx9xWrk8KH4mRlL4kWU0KjGRUkKVEeArYPbLIo2VibmkiHOLGnblYuU9Xyf2mjD5UV7Oh8I3STe2P+VMP2nY//AJX1/Uh4MTr80ov1s/tj/lXP2lP+VfX9Q8CJ5+aEPGSYjkSwA+xqP2nZrhL6/qHgxGekFZGyB8QI23M2GMByQMY1HAYVWJVKdil5LnZKySjEytNBoteczOktlgW4jkPKN5/hKWb3JfeinXKMrYG6DwU87uzarNUx2GryuWzSoRRXF21I1vLU/gs3GjubkeioXRBs0Vph0C1oIysmZpaZqYRj2MaCkUggCKVq4ycWUtxhyCqpI0KJ8mNuUZY8PHA+5IZFfVHR6DHkpxcWaG01OQO1J0S8jKya9MvI09EzpcHeF3RHZBUM0VlaONmdu0WhWvisomVPRiTZqpIz/wC2PT6zDke4uWvkLqpUl5MzcmPCZpZIUpGRVFCNfFhpV9UuSxI0dn/Qo/sXfcVm5H8Q/vHI/KYm324OaDgbuS3Lb3Fimhz6HbyHsVPvLDQCzt5D2I95YaJ4bcG8FCV7YaG2QKlzItC3SGTq6WU8XDqx3u0+7KljrrtS/H8iqMdzRR2aLAC5mzNatFrUzANXkc2ZtYlXUystkZe8vPE+7gu0V9MUjZvkoR6UbK3Q4AT8UefvnsuoWq1GfJkq6QBAHLgg6hGrjyFCSGapaZmLvSZCWnE2cW3RUWqoMb9g/s93JZd0fDl1LzHsmtWR6kbGinBCaqltGBbDTHwmEhZnErFKJxsp7hBon6JaK5GOuLHRyNlZ5zHBw7ccPFegx2px6JdmKWx2tG3pJmSxtlZ5rxkcxzB7VmTi65OLEocPTIrhT5arKZ8l4zbrhCymbE54DxGWluuc66blTbVOVzmlxsYjKPTor7RTEMAPIJm+e5FKRYdSl+o7o96lHUGjzqUdQaOhEjqKJvRj+lNX1s7YW6shJL8bjKfkPvK0sWHh1ub7v+hKiHOyWlZshY2bca9FexOumL3Bg73d3JeeivEl1M9NiV9Eepl7aKTACehEUyrds09JFgJhIxrJDzQpizOkHAQAIAhlYuNFkWVNdT5VUoj1NmjJXWiIORoRqClbYbWmbmNcmtMastyzodHDeFnrdUtMpy8bzRqaacFPwkmYk4NDWFfEpYpUw5TEHogzN3WizlauPbopkiqs1yNLIWvyYHnLuJjd64/ELQvpWRHcfmX1FLa98o3Mey9oc0hzXDIIOQRzCxnuL0+5CEyM29ucqfjMvXIxHABuVblsnwddUudQB1aOo4eFq7sqlIzvSS+iIGKI5ndoSNREOZ7eQT2Liuz458R/qUqLmzN2+lwMnedSTqSVZm5K5NKmpsnrKrZGBq47gvKZFjtlpHoMLG832JrRQnedSdSVKEEuEO5FyS0jX0NPjCYijEus2y2iarEIyZMpFYIAEACAOXBB1C00Si0WwkU1wo8qmUTRou0ZWuo3NdtN0ISltSktG1TcprpkWFpu2dDo4bwk1J1PT7CuVia5XY01LVAp+u1MxrKmho4KajIWcRKqp8puuWiDRnLlbM5WpRfopcSqoquopSer8uMnJifnZzzB9Ep2yurIXxcP1/3uLTrTNPb+ldO/AeTC/i2XQeDtxWbb7Puh2+JfYV/FEvIp2uGWuDhzaQ4e0JJxcXp8Elad7S5o74pXV18povPlYD6rTtv9g1V9eNbZ8sWR62+xmLn0qlkyynaY28ZX/wB4fqj0Vo1YMKubXt+i7Eo1N9yqpaTGp1J1JOpJ5k8VHKzElpD1VG+xJUVQboNXHcF5q/Ila9I3cTD832O7dQlx2nakquMEjQstjCPTHsa630eFdGJk33bLqGLCtRnzlsaAUig9QAIAEACABAHLmrh1MVmhyotF0JlPXUWVXKI/TdozVfbSDkaEbiErZWmuTYpyU1pnNHdHxnEn7w3eKSdc63uJ23FjZzD8jR0d0BG/3q6rJXmZF2K0WDakFPV3piU6WiOZgKdrvKJVsrKqhBT1eSUuBT1VpBT0Msg6ytfZQDkaHmNCmVmcEfDOHWrO8kjk4khc98SBUncduaOAS9uf9pdChk2GtHBZGR7QHqcRyFX1LnaRj9o7h3c1lznOzmXY2qcOMFuQ/brWScnUneSuqOiy29JaRqaGhAVkYmVbdsuIIcKxIRnPY01qmUNnaDgIAEACABAAgAQBw5q4dTF5YcrjRdGeitqqMFVuI3Xc0UtbbAeCplWaNOU0U0lA9hywlvZw9iWsoUu4/G+M1qS2dxXSVmjm57W/Iqjwpx+VkZYtc+zHor+3iSO8YUlbZHuhSfs5+SGW3Zh9Ie0K2ObruLSwJehy+tbzCtXtBepV7i/QUlrmcx7QrPf/AEOr2fJ+QlLcmcNe4EoeXZLshiHs2XmhZ1VI7zW47XfJQbnL5mNQwoQ+ZncNse85eSezh7FKMUi12QgvhReUNpA4KxRErcll7S0QHBWKJn2XNllFFhTSFJT2MNapFLZ2g4CABAAgAQAIAEACABAHhCDpE+Jc0TUhWWmyotF0bBCehB4KtxGYX6K6e2DkoOA3DKaEZbQOSr8MZjlv1FX2Yclzwy9Zj9SP6FHJHQS98+07bZRyQoEHljUVnHJT6CmWWPwWoclJQFZ5JYwUAHBWKIrO/Y/FTAKaQtKwaZGpaKXIlAXSs9QAIAEACABAAgAQAIAEACABAAgDkhB3Zw6Jc0SUiJ1OuaJqwhdSLnSWK0iNEudJNXHn5EFzpO+MeijXek54xK2lXekg7SZtOu6K3YStiXdEHI7DV0js6QcBAAgAQAIAEACABAAgAQAIAEACABAAgAQAIA8wgA2UHdhsrmg2GyunNhhAHqABAAgAQAIAEACABAAgAQB//9k="/>
          <p:cNvSpPr>
            <a:spLocks noChangeAspect="1" noChangeArrowheads="1"/>
          </p:cNvSpPr>
          <p:nvPr/>
        </p:nvSpPr>
        <p:spPr bwMode="auto">
          <a:xfrm>
            <a:off x="612775" y="60076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520" y="5477162"/>
            <a:ext cx="87921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/>
              </a:rPr>
              <a:t>The probability that PPT attacker for </a:t>
            </a:r>
            <a:r>
              <a:rPr lang="en-US" dirty="0">
                <a:latin typeface="Chalkboard"/>
                <a:sym typeface="Symbol"/>
              </a:rPr>
              <a:t></a:t>
            </a:r>
            <a:r>
              <a:rPr lang="en-US" dirty="0" smtClean="0">
                <a:latin typeface="Chalkboard"/>
              </a:rPr>
              <a:t> breaks security is at least </a:t>
            </a:r>
            <a:r>
              <a:rPr lang="en-US" dirty="0" smtClean="0">
                <a:solidFill>
                  <a:srgbClr val="0000FF"/>
                </a:solidFill>
                <a:latin typeface="Chalkboard"/>
              </a:rPr>
              <a:t>f(n)/P(n) </a:t>
            </a:r>
            <a:endParaRPr lang="en-US" dirty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2807296" y="4869160"/>
            <a:ext cx="1512168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PPT attacker against </a:t>
            </a:r>
            <a:r>
              <a:rPr lang="en-US" sz="1600" dirty="0">
                <a:latin typeface="Chalkboard"/>
                <a:sym typeface="Symbol"/>
              </a:rPr>
              <a:t>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331640" y="3789040"/>
            <a:ext cx="1591345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1187624" y="3429000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A challenge for </a:t>
            </a:r>
            <a:r>
              <a:rPr lang="en-US" sz="1600" dirty="0">
                <a:latin typeface="Chalkboard"/>
                <a:sym typeface="Symbol"/>
              </a:rPr>
              <a:t></a:t>
            </a:r>
            <a:r>
              <a:rPr lang="en-US" sz="1600" dirty="0" smtClean="0">
                <a:latin typeface="Chalkboard"/>
              </a:rPr>
              <a:t> 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32" name="Picture 18" descr="j0139031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35688" y="3641877"/>
            <a:ext cx="1012365" cy="1011259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6047656" y="4716433"/>
            <a:ext cx="16561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PPT attacker against </a:t>
            </a:r>
            <a:r>
              <a:rPr lang="en-US" sz="1600" dirty="0" smtClean="0">
                <a:latin typeface="Chalkboard"/>
                <a:sym typeface="Symbol"/>
              </a:rPr>
              <a:t>’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695728" y="1988840"/>
            <a:ext cx="2448272" cy="1691276"/>
            <a:chOff x="3491880" y="2601820"/>
            <a:chExt cx="2448272" cy="1691276"/>
          </a:xfrm>
        </p:grpSpPr>
        <p:sp>
          <p:nvSpPr>
            <p:cNvPr id="11" name="Cloud Callout 10"/>
            <p:cNvSpPr/>
            <p:nvPr/>
          </p:nvSpPr>
          <p:spPr>
            <a:xfrm>
              <a:off x="3491880" y="2601820"/>
              <a:ext cx="2448272" cy="1691276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</a:endParaRPr>
            </a:p>
          </p:txBody>
        </p:sp>
        <p:sp>
          <p:nvSpPr>
            <p:cNvPr id="34" name="Text Box 7"/>
            <p:cNvSpPr txBox="1">
              <a:spLocks noChangeArrowheads="1"/>
            </p:cNvSpPr>
            <p:nvPr/>
          </p:nvSpPr>
          <p:spPr bwMode="auto">
            <a:xfrm>
              <a:off x="3779912" y="2850943"/>
              <a:ext cx="2016224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I can </a:t>
              </a:r>
              <a:r>
                <a:rPr lang="en-US" sz="1600" dirty="0">
                  <a:latin typeface="Chalkboard"/>
                  <a:sym typeface="Symbol"/>
                </a:rPr>
                <a:t>break ’ </a:t>
              </a:r>
              <a:r>
                <a:rPr lang="en-US" sz="1600" dirty="0" smtClean="0">
                  <a:latin typeface="Chalkboard"/>
                  <a:sym typeface="Symbol"/>
                </a:rPr>
                <a:t>non-negligible probability f(n)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cxnSp>
        <p:nvCxnSpPr>
          <p:cNvPr id="35" name="Straight Arrow Connector 34"/>
          <p:cNvCxnSpPr/>
          <p:nvPr/>
        </p:nvCxnSpPr>
        <p:spPr>
          <a:xfrm>
            <a:off x="3815408" y="3861048"/>
            <a:ext cx="244827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4103440" y="3564305"/>
            <a:ext cx="1800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Simulation of a  challenge of </a:t>
            </a:r>
            <a:r>
              <a:rPr lang="en-US" sz="1600" dirty="0" smtClean="0">
                <a:latin typeface="Chalkboard"/>
                <a:sym typeface="Symbol"/>
              </a:rPr>
              <a:t>’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59224" y="1700808"/>
            <a:ext cx="2448272" cy="1691276"/>
            <a:chOff x="3419872" y="4402020"/>
            <a:chExt cx="2448272" cy="1691276"/>
          </a:xfrm>
        </p:grpSpPr>
        <p:grpSp>
          <p:nvGrpSpPr>
            <p:cNvPr id="39" name="Group 38"/>
            <p:cNvGrpSpPr/>
            <p:nvPr/>
          </p:nvGrpSpPr>
          <p:grpSpPr>
            <a:xfrm>
              <a:off x="3419872" y="4402020"/>
              <a:ext cx="2448272" cy="1691276"/>
              <a:chOff x="3491880" y="2601820"/>
              <a:chExt cx="2448272" cy="1691276"/>
            </a:xfrm>
          </p:grpSpPr>
          <p:sp>
            <p:nvSpPr>
              <p:cNvPr id="40" name="Cloud Callout 39"/>
              <p:cNvSpPr/>
              <p:nvPr/>
            </p:nvSpPr>
            <p:spPr>
              <a:xfrm>
                <a:off x="3491880" y="2601820"/>
                <a:ext cx="2448272" cy="1691276"/>
              </a:xfrm>
              <a:prstGeom prst="cloudCallou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halkboard"/>
                </a:endParaRPr>
              </a:p>
            </p:txBody>
          </p:sp>
          <p:sp>
            <p:nvSpPr>
              <p:cNvPr id="41" name="Text Box 7"/>
              <p:cNvSpPr txBox="1">
                <a:spLocks noChangeArrowheads="1"/>
              </p:cNvSpPr>
              <p:nvPr/>
            </p:nvSpPr>
            <p:spPr bwMode="auto">
              <a:xfrm>
                <a:off x="3779912" y="2924944"/>
                <a:ext cx="2016224" cy="584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sym typeface="Symbol"/>
                  </a:rPr>
                  <a:t>Do not know the internal details of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  <p:pic>
          <p:nvPicPr>
            <p:cNvPr id="42" name="Picture 18" descr="j0139031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92352" y="5310291"/>
              <a:ext cx="639688" cy="638989"/>
            </a:xfrm>
            <a:prstGeom prst="rect">
              <a:avLst/>
            </a:prstGeom>
            <a:solidFill>
              <a:schemeClr val="bg1"/>
            </a:solidFill>
          </p:spPr>
        </p:pic>
      </p:grpSp>
      <p:grpSp>
        <p:nvGrpSpPr>
          <p:cNvPr id="44" name="Group 43"/>
          <p:cNvGrpSpPr/>
          <p:nvPr/>
        </p:nvGrpSpPr>
        <p:grpSpPr>
          <a:xfrm rot="249655">
            <a:off x="6591593" y="2579151"/>
            <a:ext cx="2420652" cy="1187220"/>
            <a:chOff x="3519500" y="2601820"/>
            <a:chExt cx="2420652" cy="1187220"/>
          </a:xfrm>
        </p:grpSpPr>
        <p:sp>
          <p:nvSpPr>
            <p:cNvPr id="45" name="Cloud Callout 44"/>
            <p:cNvSpPr/>
            <p:nvPr/>
          </p:nvSpPr>
          <p:spPr>
            <a:xfrm>
              <a:off x="3519500" y="2601820"/>
              <a:ext cx="2420652" cy="1187220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</a:endParaRPr>
            </a:p>
          </p:txBody>
        </p:sp>
        <p:sp>
          <p:nvSpPr>
            <p:cNvPr id="46" name="Text Box 7"/>
            <p:cNvSpPr txBox="1">
              <a:spLocks noChangeArrowheads="1"/>
            </p:cNvSpPr>
            <p:nvPr/>
          </p:nvSpPr>
          <p:spPr bwMode="auto">
            <a:xfrm>
              <a:off x="3825060" y="2931527"/>
              <a:ext cx="201622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This is indeed an instance of ’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cxnSp>
        <p:nvCxnSpPr>
          <p:cNvPr id="47" name="Straight Arrow Connector 46"/>
          <p:cNvCxnSpPr/>
          <p:nvPr/>
        </p:nvCxnSpPr>
        <p:spPr>
          <a:xfrm>
            <a:off x="1108447" y="4437112"/>
            <a:ext cx="1807369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4139952" y="4140369"/>
            <a:ext cx="21237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“break” with probability f(n)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1230289" y="4149080"/>
            <a:ext cx="21602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Solution with probability 1/P(n)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3815408" y="4437112"/>
            <a:ext cx="2448272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5580112" y="5949280"/>
            <a:ext cx="30879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--- Non-negligible</a:t>
            </a:r>
            <a:endParaRPr lang="en-US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56" name="Group 55"/>
          <p:cNvGrpSpPr/>
          <p:nvPr/>
        </p:nvGrpSpPr>
        <p:grpSpPr>
          <a:xfrm rot="21422655">
            <a:off x="4698063" y="1614320"/>
            <a:ext cx="2259240" cy="1084447"/>
            <a:chOff x="3519500" y="2704592"/>
            <a:chExt cx="2259240" cy="1084447"/>
          </a:xfrm>
        </p:grpSpPr>
        <p:sp>
          <p:nvSpPr>
            <p:cNvPr id="57" name="Cloud Callout 56"/>
            <p:cNvSpPr/>
            <p:nvPr/>
          </p:nvSpPr>
          <p:spPr>
            <a:xfrm>
              <a:off x="3519500" y="2704592"/>
              <a:ext cx="2259240" cy="1084447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</a:endParaRPr>
            </a:p>
          </p:txBody>
        </p: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>
              <a:off x="3715123" y="2791484"/>
              <a:ext cx="2016224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FF"/>
                  </a:solidFill>
                  <a:latin typeface="Chalkboard"/>
                  <a:sym typeface="Symbol"/>
                </a:rPr>
                <a:t>This entire process is a mental exercise!!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251520" y="620688"/>
            <a:ext cx="43924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Case1: If </a:t>
            </a:r>
            <a:r>
              <a:rPr lang="en-US" sz="1600" dirty="0" smtClean="0">
                <a:latin typeface="Chalkboard"/>
                <a:sym typeface="Symbol"/>
              </a:rPr>
              <a:t> is secure</a:t>
            </a:r>
            <a:r>
              <a:rPr lang="en-US" sz="1600" dirty="0" smtClean="0">
                <a:latin typeface="Chalkboard"/>
              </a:rPr>
              <a:t> then </a:t>
            </a:r>
            <a:r>
              <a:rPr lang="en-US" sz="1600" dirty="0" smtClean="0">
                <a:latin typeface="Chalkboard"/>
                <a:sym typeface="Symbol"/>
              </a:rPr>
              <a:t>’ is secure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4788024" y="620688"/>
            <a:ext cx="43924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Case3: If </a:t>
            </a:r>
            <a:r>
              <a:rPr lang="en-US" sz="1600" dirty="0" smtClean="0">
                <a:latin typeface="Chalkboard"/>
                <a:sym typeface="Symbol"/>
              </a:rPr>
              <a:t>A1 holds</a:t>
            </a:r>
            <a:r>
              <a:rPr lang="en-US" sz="1600" dirty="0" smtClean="0">
                <a:latin typeface="Chalkboard"/>
              </a:rPr>
              <a:t> then </a:t>
            </a:r>
            <a:r>
              <a:rPr lang="en-US" sz="1600" dirty="0" smtClean="0">
                <a:latin typeface="Chalkboard"/>
                <a:sym typeface="Symbol"/>
              </a:rPr>
              <a:t>A2 holds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4788024" y="930206"/>
            <a:ext cx="43924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Case4: If </a:t>
            </a:r>
            <a:r>
              <a:rPr lang="en-US" sz="1600" dirty="0" smtClean="0">
                <a:latin typeface="Chalkboard"/>
                <a:sym typeface="Symbol"/>
              </a:rPr>
              <a:t> is secure</a:t>
            </a:r>
            <a:r>
              <a:rPr lang="en-US" sz="1600" dirty="0" smtClean="0">
                <a:latin typeface="Chalkboard"/>
              </a:rPr>
              <a:t> then </a:t>
            </a:r>
            <a:r>
              <a:rPr lang="en-US" sz="1600" dirty="0">
                <a:latin typeface="Chalkboard"/>
                <a:sym typeface="Symbol"/>
              </a:rPr>
              <a:t>A</a:t>
            </a:r>
            <a:r>
              <a:rPr lang="en-US" sz="1600" dirty="0" smtClean="0">
                <a:latin typeface="Chalkboard"/>
                <a:sym typeface="Symbol"/>
              </a:rPr>
              <a:t> holds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251520" y="980728"/>
            <a:ext cx="40324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Case2: If </a:t>
            </a:r>
            <a:r>
              <a:rPr lang="en-US" sz="1600" dirty="0" smtClean="0">
                <a:latin typeface="Chalkboard"/>
                <a:sym typeface="Symbol"/>
              </a:rPr>
              <a:t>A holds</a:t>
            </a:r>
            <a:r>
              <a:rPr lang="en-US" sz="1600" dirty="0" smtClean="0">
                <a:latin typeface="Chalkboard"/>
              </a:rPr>
              <a:t> then </a:t>
            </a:r>
            <a:r>
              <a:rPr lang="en-US" sz="1600" dirty="0">
                <a:latin typeface="Chalkboard"/>
                <a:sym typeface="Symbol"/>
              </a:rPr>
              <a:t> </a:t>
            </a:r>
            <a:r>
              <a:rPr lang="en-US" sz="1600" dirty="0" smtClean="0">
                <a:latin typeface="Chalkboard"/>
                <a:sym typeface="Symbol"/>
              </a:rPr>
              <a:t>is secure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39752" y="1268760"/>
            <a:ext cx="40831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halkboard"/>
              </a:rPr>
              <a:t>Proof  by Contradiction/contrapositive </a:t>
            </a:r>
            <a:endParaRPr lang="en-US" dirty="0">
              <a:latin typeface="Chalkboard"/>
            </a:endParaRPr>
          </a:p>
        </p:txBody>
      </p:sp>
      <p:pic>
        <p:nvPicPr>
          <p:cNvPr id="6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573016"/>
            <a:ext cx="86308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51312" y="3708465"/>
            <a:ext cx="864096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2481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0" grpId="0"/>
      <p:bldP spid="31" grpId="0"/>
      <p:bldP spid="33" grpId="0"/>
      <p:bldP spid="38" grpId="0"/>
      <p:bldP spid="48" grpId="0"/>
      <p:bldP spid="49" grpId="0"/>
      <p:bldP spid="54" grpId="0"/>
      <p:bldP spid="50" grpId="0"/>
      <p:bldP spid="50" grpId="1"/>
      <p:bldP spid="55" grpId="0"/>
      <p:bldP spid="55" grpId="1"/>
      <p:bldP spid="59" grpId="0"/>
      <p:bldP spid="59" grpId="1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467544" y="44624"/>
            <a:ext cx="8496944" cy="93610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err="1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Indistinguishability</a:t>
            </a:r>
            <a:r>
              <a:rPr lang="en-US" sz="30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 Based Definition: COA</a:t>
            </a:r>
            <a:endParaRPr lang="en-US" sz="30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8074" y="2037640"/>
            <a:ext cx="174283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778" y="2073767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978479" y="1124744"/>
            <a:ext cx="31300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 =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(Gen, Enc, Dec), </a:t>
            </a:r>
            <a:r>
              <a:rPr lang="en-US" sz="1600" dirty="0" smtClean="0">
                <a:latin typeface="Brush Script MT" charset="0"/>
                <a:ea typeface="Brush Script MT" charset="0"/>
                <a:cs typeface="Brush Script MT" charset="0"/>
              </a:rPr>
              <a:t>M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      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395536" y="2946430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 can break 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6583578" y="3090446"/>
            <a:ext cx="166083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Let me verify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2567390" y="2298358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2949496" y="1938317"/>
            <a:ext cx="26306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m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</a:rPr>
              <a:t>0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, m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</a:rPr>
              <a:t>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 </a:t>
            </a:r>
            <a:r>
              <a:rPr lang="en-US" sz="1400" dirty="0" smtClean="0">
                <a:latin typeface="Brush Script MT" charset="0"/>
                <a:ea typeface="Brush Script MT" charset="0"/>
                <a:cs typeface="Brush Script MT" charset="0"/>
                <a:sym typeface="Symbol"/>
              </a:rPr>
              <a:t>M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 ; |m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</a:rPr>
              <a:t>0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|=|m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</a:rPr>
              <a:t>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|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2754379" y="2247836"/>
            <a:ext cx="325778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(freedom to choose any pair)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4" name="Group 48"/>
          <p:cNvGrpSpPr/>
          <p:nvPr/>
        </p:nvGrpSpPr>
        <p:grpSpPr>
          <a:xfrm>
            <a:off x="8316416" y="3356992"/>
            <a:ext cx="1070992" cy="307777"/>
            <a:chOff x="7514955" y="5223801"/>
            <a:chExt cx="1207300" cy="561692"/>
          </a:xfrm>
        </p:grpSpPr>
        <p:sp>
          <p:nvSpPr>
            <p:cNvPr id="47" name="Rectangle 46"/>
            <p:cNvSpPr/>
            <p:nvPr/>
          </p:nvSpPr>
          <p:spPr>
            <a:xfrm>
              <a:off x="7524328" y="5301208"/>
              <a:ext cx="914400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7514955" y="5223801"/>
              <a:ext cx="1207300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</a:rPr>
                <a:t>Gen(1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</a:rPr>
                <a:t>n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</a:rPr>
                <a:t>)</a:t>
              </a:r>
              <a:endPara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cxnSp>
        <p:nvCxnSpPr>
          <p:cNvPr id="50" name="Straight Connector 49"/>
          <p:cNvCxnSpPr/>
          <p:nvPr/>
        </p:nvCxnSpPr>
        <p:spPr>
          <a:xfrm flipH="1" flipV="1">
            <a:off x="8028384" y="3068960"/>
            <a:ext cx="301968" cy="305786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 Box 7"/>
          <p:cNvSpPr txBox="1">
            <a:spLocks noChangeArrowheads="1"/>
          </p:cNvSpPr>
          <p:nvPr/>
        </p:nvSpPr>
        <p:spPr bwMode="auto">
          <a:xfrm rot="18882211">
            <a:off x="8230343" y="3015512"/>
            <a:ext cx="3832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k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88424" y="1628800"/>
            <a:ext cx="69946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59"/>
          <p:cNvGrpSpPr/>
          <p:nvPr/>
        </p:nvGrpSpPr>
        <p:grpSpPr>
          <a:xfrm>
            <a:off x="7470210" y="1809690"/>
            <a:ext cx="1206246" cy="480861"/>
            <a:chOff x="7267392" y="1543317"/>
            <a:chExt cx="1359768" cy="877571"/>
          </a:xfrm>
        </p:grpSpPr>
        <p:cxnSp>
          <p:nvCxnSpPr>
            <p:cNvPr id="53" name="Straight Connector 52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 rot="20690469">
              <a:off x="7267392" y="1543317"/>
              <a:ext cx="1359768" cy="561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</a:rPr>
                <a:t>b </a:t>
              </a:r>
              <a:r>
                <a:rPr lang="en-US" sz="14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 {0, 1}</a:t>
              </a:r>
              <a:endParaRPr lang="en-US" sz="14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cxnSp>
        <p:nvCxnSpPr>
          <p:cNvPr id="61" name="Straight Connector 60"/>
          <p:cNvCxnSpPr/>
          <p:nvPr/>
        </p:nvCxnSpPr>
        <p:spPr>
          <a:xfrm>
            <a:off x="2567390" y="2919797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4716016" y="2586390"/>
            <a:ext cx="138858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c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 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b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>
            <a:off x="2631268" y="3274905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2535339" y="2967916"/>
            <a:ext cx="20366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b’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 {0, 1}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2123728" y="3284984"/>
            <a:ext cx="47571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(Attacker’s guess about encrypted message)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6" name="Group 66"/>
          <p:cNvGrpSpPr/>
          <p:nvPr/>
        </p:nvGrpSpPr>
        <p:grpSpPr>
          <a:xfrm>
            <a:off x="2375756" y="3701055"/>
            <a:ext cx="1213683" cy="464607"/>
            <a:chOff x="7452320" y="1572982"/>
            <a:chExt cx="1368152" cy="847906"/>
          </a:xfrm>
        </p:grpSpPr>
        <p:cxnSp>
          <p:nvCxnSpPr>
            <p:cNvPr id="68" name="Straight Connector 67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 Box 7"/>
            <p:cNvSpPr txBox="1">
              <a:spLocks noChangeArrowheads="1"/>
            </p:cNvSpPr>
            <p:nvPr/>
          </p:nvSpPr>
          <p:spPr bwMode="auto">
            <a:xfrm rot="20725378">
              <a:off x="7460704" y="1572982"/>
              <a:ext cx="1359768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</a:rPr>
                <a:t>b </a:t>
              </a:r>
              <a:r>
                <a:rPr lang="en-US" sz="14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= b’</a:t>
              </a:r>
              <a:endParaRPr lang="en-US" sz="14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591816" y="4098558"/>
            <a:ext cx="2107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1 --- attacker won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7" name="Group 70"/>
          <p:cNvGrpSpPr/>
          <p:nvPr/>
        </p:nvGrpSpPr>
        <p:grpSpPr>
          <a:xfrm>
            <a:off x="4739244" y="3903215"/>
            <a:ext cx="1343522" cy="307777"/>
            <a:chOff x="6948264" y="1789529"/>
            <a:chExt cx="1514516" cy="561693"/>
          </a:xfrm>
        </p:grpSpPr>
        <p:cxnSp>
          <p:nvCxnSpPr>
            <p:cNvPr id="72" name="Straight Connector 71"/>
            <p:cNvCxnSpPr/>
            <p:nvPr/>
          </p:nvCxnSpPr>
          <p:spPr>
            <a:xfrm flipH="1" flipV="1">
              <a:off x="6948264" y="1867000"/>
              <a:ext cx="864096" cy="432047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 rot="963375">
              <a:off x="7103012" y="1789529"/>
              <a:ext cx="1359768" cy="561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rPr>
                <a:t>b </a:t>
              </a:r>
              <a:r>
                <a:rPr lang="en-US" sz="14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 b’</a:t>
              </a:r>
              <a:endPara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5488360" y="4026550"/>
            <a:ext cx="2107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0 --- attacker lost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8" name="Group 75"/>
          <p:cNvGrpSpPr/>
          <p:nvPr/>
        </p:nvGrpSpPr>
        <p:grpSpPr>
          <a:xfrm>
            <a:off x="-540568" y="930206"/>
            <a:ext cx="8424936" cy="698594"/>
            <a:chOff x="323528" y="1002214"/>
            <a:chExt cx="8424936" cy="698594"/>
          </a:xfrm>
        </p:grpSpPr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323528" y="1196752"/>
              <a:ext cx="842493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                        </a:t>
              </a:r>
              <a:r>
                <a:rPr lang="en-US" sz="1600" dirty="0" err="1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Indistinguishability</a:t>
              </a:r>
              <a:r>
                <a: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 experiment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grpSp>
          <p:nvGrpSpPr>
            <p:cNvPr id="9" name="Group 74"/>
            <p:cNvGrpSpPr/>
            <p:nvPr/>
          </p:nvGrpSpPr>
          <p:grpSpPr>
            <a:xfrm>
              <a:off x="5220072" y="1002214"/>
              <a:ext cx="2232248" cy="698594"/>
              <a:chOff x="4724400" y="1628800"/>
              <a:chExt cx="2232248" cy="698594"/>
            </a:xfrm>
          </p:grpSpPr>
          <p:sp>
            <p:nvSpPr>
              <p:cNvPr id="57" name="Text Box 7"/>
              <p:cNvSpPr txBox="1">
                <a:spLocks noChangeArrowheads="1"/>
              </p:cNvSpPr>
              <p:nvPr/>
            </p:nvSpPr>
            <p:spPr bwMode="auto">
              <a:xfrm>
                <a:off x="4724400" y="1804754"/>
                <a:ext cx="223224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</a:rPr>
                  <a:t>PrivK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</a:rPr>
                  <a:t>         (n)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59" name="Text Box 7"/>
              <p:cNvSpPr txBox="1">
                <a:spLocks noChangeArrowheads="1"/>
              </p:cNvSpPr>
              <p:nvPr/>
            </p:nvSpPr>
            <p:spPr bwMode="auto">
              <a:xfrm>
                <a:off x="5228456" y="1988840"/>
                <a:ext cx="63968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</a:rPr>
                  <a:t>A, 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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74" name="Text Box 7"/>
              <p:cNvSpPr txBox="1">
                <a:spLocks noChangeArrowheads="1"/>
              </p:cNvSpPr>
              <p:nvPr/>
            </p:nvSpPr>
            <p:spPr bwMode="auto">
              <a:xfrm>
                <a:off x="5292080" y="1628800"/>
                <a:ext cx="63968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</a:rPr>
                  <a:t>coa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</p:grp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251520" y="4932456"/>
            <a:ext cx="8784976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 has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is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coa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if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for every PPT  attacker 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there is a negligible function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negl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(n) such that</a:t>
            </a:r>
            <a:endParaRPr lang="en-US" sz="16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251520" y="3306470"/>
            <a:ext cx="20078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Run time: Poly(n)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619944" y="1628800"/>
            <a:ext cx="15037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Attacker A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1124000" y="5619438"/>
            <a:ext cx="3808040" cy="977914"/>
            <a:chOff x="5588496" y="5013176"/>
            <a:chExt cx="3808040" cy="977914"/>
          </a:xfrm>
        </p:grpSpPr>
        <p:sp>
          <p:nvSpPr>
            <p:cNvPr id="67" name="Text Box 7"/>
            <p:cNvSpPr txBox="1">
              <a:spLocks noChangeArrowheads="1"/>
            </p:cNvSpPr>
            <p:nvPr/>
          </p:nvSpPr>
          <p:spPr bwMode="auto">
            <a:xfrm>
              <a:off x="8028384" y="5221649"/>
              <a:ext cx="1368152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½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+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negl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(n)</a:t>
              </a:r>
            </a:p>
            <a:p>
              <a:pPr marL="457200" indent="-457200">
                <a:spcBef>
                  <a:spcPct val="50000"/>
                </a:spcBef>
              </a:pP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grpSp>
          <p:nvGrpSpPr>
            <p:cNvPr id="71" name="Group 83"/>
            <p:cNvGrpSpPr/>
            <p:nvPr/>
          </p:nvGrpSpPr>
          <p:grpSpPr>
            <a:xfrm>
              <a:off x="5588496" y="5013176"/>
              <a:ext cx="2799928" cy="792088"/>
              <a:chOff x="5588496" y="5013176"/>
              <a:chExt cx="2799928" cy="792088"/>
            </a:xfrm>
          </p:grpSpPr>
          <p:grpSp>
            <p:nvGrpSpPr>
              <p:cNvPr id="75" name="Group 81"/>
              <p:cNvGrpSpPr/>
              <p:nvPr/>
            </p:nvGrpSpPr>
            <p:grpSpPr>
              <a:xfrm>
                <a:off x="5588496" y="5013176"/>
                <a:ext cx="2143472" cy="792088"/>
                <a:chOff x="5588496" y="4869160"/>
                <a:chExt cx="2143472" cy="792088"/>
              </a:xfrm>
            </p:grpSpPr>
            <p:sp>
              <p:nvSpPr>
                <p:cNvPr id="8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8496" y="5055567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endParaRPr lang="en-US" sz="16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grpSp>
              <p:nvGrpSpPr>
                <p:cNvPr id="87" name="Group 80"/>
                <p:cNvGrpSpPr/>
                <p:nvPr/>
              </p:nvGrpSpPr>
              <p:grpSpPr>
                <a:xfrm>
                  <a:off x="5940152" y="4869160"/>
                  <a:ext cx="1791816" cy="792088"/>
                  <a:chOff x="5940152" y="4869160"/>
                  <a:chExt cx="1791816" cy="792088"/>
                </a:xfrm>
              </p:grpSpPr>
              <p:grpSp>
                <p:nvGrpSpPr>
                  <p:cNvPr id="88" name="Group 54"/>
                  <p:cNvGrpSpPr/>
                  <p:nvPr/>
                </p:nvGrpSpPr>
                <p:grpSpPr>
                  <a:xfrm>
                    <a:off x="5948536" y="4869160"/>
                    <a:ext cx="1503784" cy="792088"/>
                    <a:chOff x="700336" y="5013176"/>
                    <a:chExt cx="1503784" cy="792088"/>
                  </a:xfrm>
                </p:grpSpPr>
                <p:sp>
                  <p:nvSpPr>
                    <p:cNvPr id="91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0336" y="5229200"/>
                      <a:ext cx="1503784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err="1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PrivK</a:t>
                      </a: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     (n)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  <p:sp>
                  <p:nvSpPr>
                    <p:cNvPr id="92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51992" y="5466710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A, </a:t>
                      </a: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  <a:sym typeface="Symbol"/>
                        </a:rPr>
                        <a:t>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  <p:sp>
                  <p:nvSpPr>
                    <p:cNvPr id="93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124000" y="5013176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err="1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coa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</p:grpSp>
              <p:sp>
                <p:nvSpPr>
                  <p:cNvPr id="89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164288" y="5085184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 charset="0"/>
                        <a:ea typeface="Chalkboard" charset="0"/>
                        <a:cs typeface="Chalkboard" charset="0"/>
                        <a:sym typeface="Symbol"/>
                      </a:rPr>
                      <a:t>= 1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  <p:sp>
                <p:nvSpPr>
                  <p:cNvPr id="90" name="Double Bracket 89"/>
                  <p:cNvSpPr/>
                  <p:nvPr/>
                </p:nvSpPr>
                <p:spPr>
                  <a:xfrm>
                    <a:off x="5940152" y="4869160"/>
                    <a:ext cx="1728192" cy="792088"/>
                  </a:xfrm>
                  <a:prstGeom prst="bracketPair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</p:grpSp>
          </p:grpSp>
          <p:sp>
            <p:nvSpPr>
              <p:cNvPr id="76" name="Text Box 7"/>
              <p:cNvSpPr txBox="1">
                <a:spLocks noChangeArrowheads="1"/>
              </p:cNvSpPr>
              <p:nvPr/>
            </p:nvSpPr>
            <p:spPr bwMode="auto">
              <a:xfrm>
                <a:off x="7820744" y="5261138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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</p:grp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5076056" y="5724545"/>
            <a:ext cx="38884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Probability is taken over the randomness used by A and the challenger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23528" y="683404"/>
            <a:ext cx="87129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Common Feature: Experiment / a game between a challenger and an adversary</a:t>
            </a:r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36604" y="4797152"/>
            <a:ext cx="5904656" cy="7848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All Security Definitions will be in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Ind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style</a:t>
            </a:r>
          </a:p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SEM Security ≈ IND Security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0" y="16288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35496" y="3717032"/>
            <a:ext cx="9144000" cy="0"/>
          </a:xfrm>
          <a:prstGeom prst="line">
            <a:avLst/>
          </a:prstGeom>
          <a:ln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36512" y="4437112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6588224" y="1628800"/>
            <a:ext cx="15037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Challenger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203848" y="3594502"/>
            <a:ext cx="2232248" cy="698594"/>
            <a:chOff x="4788024" y="4314582"/>
            <a:chExt cx="2232248" cy="698594"/>
          </a:xfrm>
        </p:grpSpPr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4788024" y="4530606"/>
              <a:ext cx="223224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</a:rPr>
                <a:t>PrivK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         (n) 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80" name="Text Box 7"/>
            <p:cNvSpPr txBox="1">
              <a:spLocks noChangeArrowheads="1"/>
            </p:cNvSpPr>
            <p:nvPr/>
          </p:nvSpPr>
          <p:spPr bwMode="auto">
            <a:xfrm>
              <a:off x="5300464" y="4674622"/>
              <a:ext cx="6396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A,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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83" name="Text Box 7"/>
            <p:cNvSpPr txBox="1">
              <a:spLocks noChangeArrowheads="1"/>
            </p:cNvSpPr>
            <p:nvPr/>
          </p:nvSpPr>
          <p:spPr bwMode="auto">
            <a:xfrm>
              <a:off x="5364088" y="4314582"/>
              <a:ext cx="6396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</a:rPr>
                <a:t>coa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3534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6" grpId="0"/>
      <p:bldP spid="37" grpId="0"/>
      <p:bldP spid="44" grpId="0"/>
      <p:bldP spid="46" grpId="0"/>
      <p:bldP spid="52" grpId="0"/>
      <p:bldP spid="62" grpId="0"/>
      <p:bldP spid="64" grpId="0"/>
      <p:bldP spid="65" grpId="0"/>
      <p:bldP spid="70" grpId="0"/>
      <p:bldP spid="77" grpId="0"/>
      <p:bldP spid="84" grpId="0"/>
      <p:bldP spid="51" grpId="0"/>
      <p:bldP spid="54" grpId="0"/>
      <p:bldP spid="95" grpId="0"/>
      <p:bldP spid="11" grpId="0" animBg="1"/>
      <p:bldP spid="8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323528" y="116632"/>
            <a:ext cx="8711952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Security of the PRG-based SKE</a:t>
            </a:r>
            <a:endParaRPr lang="en-US" sz="36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2052" name="AutoShape 4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4" name="AutoShape 6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6" name="AutoShape 8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8" name="AutoShape 10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468560" y="1187460"/>
            <a:ext cx="81358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</a:rPr>
              <a:t>Theorem: </a:t>
            </a:r>
            <a:r>
              <a:rPr lang="en-US" sz="2000" dirty="0" smtClean="0">
                <a:solidFill>
                  <a:srgbClr val="FF0000"/>
                </a:solidFill>
                <a:latin typeface="Chalkboard"/>
              </a:rPr>
              <a:t>If G is a PRG</a:t>
            </a:r>
            <a:r>
              <a:rPr lang="en-US" sz="2000" dirty="0" smtClean="0">
                <a:latin typeface="Chalkboard"/>
              </a:rPr>
              <a:t>, then </a:t>
            </a:r>
            <a:r>
              <a:rPr lang="en-US" sz="2000" dirty="0" smtClean="0">
                <a:latin typeface="Chalkboard"/>
                <a:sym typeface="Symbol"/>
              </a:rPr>
              <a:t> </a:t>
            </a:r>
            <a:r>
              <a:rPr lang="en-US" sz="2000" dirty="0" smtClean="0">
                <a:latin typeface="Chalkboard"/>
              </a:rPr>
              <a:t>is a fixed-length </a:t>
            </a:r>
            <a:r>
              <a:rPr lang="en-US" sz="2000" dirty="0" err="1" smtClean="0">
                <a:latin typeface="Chalkboard"/>
              </a:rPr>
              <a:t>coa</a:t>
            </a:r>
            <a:r>
              <a:rPr lang="en-US" sz="2000" dirty="0" smtClean="0">
                <a:latin typeface="Chalkboard"/>
              </a:rPr>
              <a:t>-secure SKE.</a:t>
            </a:r>
            <a:endParaRPr lang="en-US" sz="2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467544" y="1804754"/>
            <a:ext cx="388843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</a:rPr>
              <a:t>Proof: </a:t>
            </a:r>
            <a:r>
              <a:rPr lang="en-US" sz="2000" dirty="0" smtClean="0">
                <a:solidFill>
                  <a:srgbClr val="FF0000"/>
                </a:solidFill>
                <a:latin typeface="Chalkboard"/>
              </a:rPr>
              <a:t>On the white broad.</a:t>
            </a:r>
            <a:endParaRPr lang="en-US" sz="2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6654083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0" y="44624"/>
            <a:ext cx="9144000" cy="5853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What have we done so far..</a:t>
            </a:r>
            <a:endParaRPr lang="en-US" sz="30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23722" y="1375048"/>
            <a:ext cx="6756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Formulate a formal definition for SKE in computational world 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11560" y="1849857"/>
            <a:ext cx="73468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Identify assumptions needed (PRG exists) and build a construction 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11560" y="2353913"/>
            <a:ext cx="8390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Prove security of the construction relative to the definition and assumption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884" y="1159024"/>
            <a:ext cx="787400" cy="685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1625352"/>
            <a:ext cx="787400" cy="685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232" y="2167136"/>
            <a:ext cx="787400" cy="6858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83568" y="3707740"/>
            <a:ext cx="20505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Small Key size.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55576" y="4139788"/>
            <a:ext cx="1858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Key Reuse??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3463280"/>
            <a:ext cx="787400" cy="6858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717681" y="5014917"/>
            <a:ext cx="82468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Let us formalize key reuse in the definition and see if the schemes we have seen satisfy the definition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633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467544" y="8620"/>
            <a:ext cx="8496944" cy="46805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Multiple-message COA Security</a:t>
            </a:r>
            <a:endParaRPr lang="en-US" sz="30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8074" y="2037640"/>
            <a:ext cx="174283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778" y="2073767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4250287" y="858198"/>
            <a:ext cx="31300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 = </a:t>
            </a:r>
            <a:r>
              <a:rPr lang="en-US" sz="1600" dirty="0" smtClean="0">
                <a:latin typeface="Chalkboard"/>
              </a:rPr>
              <a:t>(Gen, Enc, Dec),</a:t>
            </a:r>
            <a:r>
              <a:rPr lang="en-US" sz="1600" dirty="0" smtClean="0">
                <a:latin typeface="Brush Script MT" panose="03060802040406070304" pitchFamily="66" charset="0"/>
              </a:rPr>
              <a:t>M</a:t>
            </a:r>
            <a:r>
              <a:rPr lang="en-US" sz="1600" dirty="0" smtClean="0">
                <a:latin typeface="Chalkboard"/>
              </a:rPr>
              <a:t>       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395536" y="2946430"/>
            <a:ext cx="15121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I can break 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6583578" y="3090446"/>
            <a:ext cx="16608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Let me verify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2567390" y="2298358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2759024" y="2247836"/>
            <a:ext cx="325778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(freedom to choose any pair)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4" name="Group 48"/>
          <p:cNvGrpSpPr/>
          <p:nvPr/>
        </p:nvGrpSpPr>
        <p:grpSpPr>
          <a:xfrm>
            <a:off x="8073008" y="3543981"/>
            <a:ext cx="1070992" cy="338554"/>
            <a:chOff x="7514955" y="5223801"/>
            <a:chExt cx="1207300" cy="617860"/>
          </a:xfrm>
        </p:grpSpPr>
        <p:sp>
          <p:nvSpPr>
            <p:cNvPr id="47" name="Rectangle 46"/>
            <p:cNvSpPr/>
            <p:nvPr/>
          </p:nvSpPr>
          <p:spPr>
            <a:xfrm>
              <a:off x="7524328" y="5301208"/>
              <a:ext cx="914400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7514955" y="5223801"/>
              <a:ext cx="1207300" cy="61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Gen(1</a:t>
              </a:r>
              <a:r>
                <a:rPr lang="en-US" sz="1600" baseline="30000" dirty="0" smtClean="0">
                  <a:latin typeface="Chalkboard"/>
                </a:rPr>
                <a:t>n</a:t>
              </a:r>
              <a:r>
                <a:rPr lang="en-US" sz="1600" dirty="0" smtClean="0">
                  <a:latin typeface="Chalkboard"/>
                </a:rPr>
                <a:t>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cxnSp>
        <p:nvCxnSpPr>
          <p:cNvPr id="50" name="Straight Connector 49"/>
          <p:cNvCxnSpPr/>
          <p:nvPr/>
        </p:nvCxnSpPr>
        <p:spPr>
          <a:xfrm flipH="1" flipV="1">
            <a:off x="8100392" y="3162454"/>
            <a:ext cx="301968" cy="305786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 Box 7"/>
          <p:cNvSpPr txBox="1">
            <a:spLocks noChangeArrowheads="1"/>
          </p:cNvSpPr>
          <p:nvPr/>
        </p:nvSpPr>
        <p:spPr bwMode="auto">
          <a:xfrm rot="18882211">
            <a:off x="8230343" y="3017964"/>
            <a:ext cx="3832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k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44408" y="1434262"/>
            <a:ext cx="69946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59"/>
          <p:cNvGrpSpPr/>
          <p:nvPr/>
        </p:nvGrpSpPr>
        <p:grpSpPr>
          <a:xfrm>
            <a:off x="7470210" y="1794302"/>
            <a:ext cx="1206246" cy="496249"/>
            <a:chOff x="7267392" y="1515234"/>
            <a:chExt cx="1359768" cy="905654"/>
          </a:xfrm>
        </p:grpSpPr>
        <p:cxnSp>
          <p:nvCxnSpPr>
            <p:cNvPr id="53" name="Straight Connector 52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 rot="20690469">
              <a:off x="7267392" y="1515234"/>
              <a:ext cx="1359768" cy="617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</a:rPr>
                <a:t>b 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 {0, 1}</a:t>
              </a:r>
              <a:endParaRPr lang="en-US" sz="16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cxnSp>
        <p:nvCxnSpPr>
          <p:cNvPr id="61" name="Straight Connector 60"/>
          <p:cNvCxnSpPr/>
          <p:nvPr/>
        </p:nvCxnSpPr>
        <p:spPr>
          <a:xfrm>
            <a:off x="2567390" y="2991805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2555776" y="2658398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 </a:t>
            </a:r>
            <a:r>
              <a:rPr lang="en-US" sz="1600" dirty="0" smtClean="0">
                <a:latin typeface="Chalkboard"/>
                <a:sym typeface="Symbol"/>
              </a:rPr>
              <a:t> </a:t>
            </a:r>
            <a:r>
              <a:rPr lang="en-US" sz="1600" dirty="0" err="1" smtClean="0">
                <a:latin typeface="Chalkboard"/>
                <a:sym typeface="Symbol"/>
              </a:rPr>
              <a:t>Enc</a:t>
            </a:r>
            <a:r>
              <a:rPr lang="en-US" sz="1600" baseline="-25000" dirty="0" err="1" smtClean="0">
                <a:latin typeface="Chalkboard"/>
                <a:sym typeface="Symbol"/>
              </a:rPr>
              <a:t>k</a:t>
            </a:r>
            <a:r>
              <a:rPr lang="en-US" sz="1600" dirty="0" smtClean="0">
                <a:latin typeface="Chalkboard"/>
                <a:sym typeface="Symbol"/>
              </a:rPr>
              <a:t>(m</a:t>
            </a:r>
            <a:r>
              <a:rPr lang="en-US" sz="1600" baseline="-25000" dirty="0" smtClean="0">
                <a:latin typeface="Chalkboard"/>
                <a:sym typeface="Symbol"/>
              </a:rPr>
              <a:t>b,1</a:t>
            </a:r>
            <a:r>
              <a:rPr lang="en-US" sz="1600" dirty="0" smtClean="0">
                <a:latin typeface="Chalkboard"/>
                <a:sym typeface="Symbol"/>
              </a:rPr>
              <a:t>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>
            <a:off x="2631268" y="3368399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3788511" y="3061410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b’ </a:t>
            </a:r>
            <a:r>
              <a:rPr lang="en-US" sz="1600" dirty="0" smtClean="0">
                <a:latin typeface="Chalkboard"/>
                <a:sym typeface="Symbol"/>
              </a:rPr>
              <a:t> {0, 1}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2123728" y="3378478"/>
            <a:ext cx="47571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(Attacker’s guess about encrypted vector)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3347864" y="3832012"/>
            <a:ext cx="17247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Game Output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6" name="Group 66"/>
          <p:cNvGrpSpPr/>
          <p:nvPr/>
        </p:nvGrpSpPr>
        <p:grpSpPr>
          <a:xfrm>
            <a:off x="2375756" y="3829683"/>
            <a:ext cx="1213683" cy="479995"/>
            <a:chOff x="7452320" y="1544899"/>
            <a:chExt cx="1368152" cy="875989"/>
          </a:xfrm>
        </p:grpSpPr>
        <p:cxnSp>
          <p:nvCxnSpPr>
            <p:cNvPr id="68" name="Straight Connector 67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 Box 7"/>
            <p:cNvSpPr txBox="1">
              <a:spLocks noChangeArrowheads="1"/>
            </p:cNvSpPr>
            <p:nvPr/>
          </p:nvSpPr>
          <p:spPr bwMode="auto">
            <a:xfrm rot="20725378">
              <a:off x="7460704" y="1544899"/>
              <a:ext cx="1359768" cy="61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</a:rPr>
                <a:t>b 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= b’</a:t>
              </a:r>
              <a:endParaRPr lang="en-US" sz="16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591816" y="4242574"/>
            <a:ext cx="2107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1 --- attacker won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7" name="Group 70"/>
          <p:cNvGrpSpPr/>
          <p:nvPr/>
        </p:nvGrpSpPr>
        <p:grpSpPr>
          <a:xfrm>
            <a:off x="4739244" y="4031843"/>
            <a:ext cx="1343522" cy="338554"/>
            <a:chOff x="6948264" y="1761446"/>
            <a:chExt cx="1514516" cy="617861"/>
          </a:xfrm>
        </p:grpSpPr>
        <p:cxnSp>
          <p:nvCxnSpPr>
            <p:cNvPr id="72" name="Straight Connector 71"/>
            <p:cNvCxnSpPr/>
            <p:nvPr/>
          </p:nvCxnSpPr>
          <p:spPr>
            <a:xfrm flipH="1" flipV="1">
              <a:off x="6948264" y="1867000"/>
              <a:ext cx="864096" cy="432047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 rot="963375">
              <a:off x="7103012" y="1761446"/>
              <a:ext cx="1359768" cy="617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FF"/>
                  </a:solidFill>
                  <a:latin typeface="Chalkboard"/>
                </a:rPr>
                <a:t>b </a:t>
              </a:r>
              <a:r>
                <a:rPr lang="en-US" sz="1600" dirty="0" smtClean="0">
                  <a:solidFill>
                    <a:srgbClr val="0000FF"/>
                  </a:solidFill>
                  <a:latin typeface="Chalkboard"/>
                  <a:sym typeface="Symbol"/>
                </a:rPr>
                <a:t> b’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5488360" y="4170566"/>
            <a:ext cx="2107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0 --- attacker lost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9" name="Group 74"/>
          <p:cNvGrpSpPr/>
          <p:nvPr/>
        </p:nvGrpSpPr>
        <p:grpSpPr>
          <a:xfrm>
            <a:off x="1763688" y="548680"/>
            <a:ext cx="2232248" cy="770602"/>
            <a:chOff x="4724400" y="1556792"/>
            <a:chExt cx="2232248" cy="770602"/>
          </a:xfrm>
        </p:grpSpPr>
        <p:sp>
          <p:nvSpPr>
            <p:cNvPr id="57" name="Text Box 7"/>
            <p:cNvSpPr txBox="1">
              <a:spLocks noChangeArrowheads="1"/>
            </p:cNvSpPr>
            <p:nvPr/>
          </p:nvSpPr>
          <p:spPr bwMode="auto">
            <a:xfrm>
              <a:off x="4724400" y="1804754"/>
              <a:ext cx="223224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</a:rPr>
                <a:t>PrivK</a:t>
              </a:r>
              <a:r>
                <a:rPr lang="en-US" sz="1600" dirty="0" smtClean="0">
                  <a:latin typeface="Chalkboard"/>
                </a:rPr>
                <a:t>         (n)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59" name="Text Box 7"/>
            <p:cNvSpPr txBox="1">
              <a:spLocks noChangeArrowheads="1"/>
            </p:cNvSpPr>
            <p:nvPr/>
          </p:nvSpPr>
          <p:spPr bwMode="auto">
            <a:xfrm>
              <a:off x="5228456" y="1988840"/>
              <a:ext cx="6396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A, </a:t>
              </a:r>
              <a:r>
                <a:rPr lang="en-US" sz="1600" dirty="0" smtClean="0">
                  <a:latin typeface="Chalkboard"/>
                  <a:sym typeface="Symbol"/>
                </a:rPr>
                <a:t>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74" name="Text Box 7"/>
            <p:cNvSpPr txBox="1">
              <a:spLocks noChangeArrowheads="1"/>
            </p:cNvSpPr>
            <p:nvPr/>
          </p:nvSpPr>
          <p:spPr bwMode="auto">
            <a:xfrm>
              <a:off x="5156448" y="1556792"/>
              <a:ext cx="116051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</a:rPr>
                <a:t>coa-mult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251520" y="4686235"/>
            <a:ext cx="864096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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is </a:t>
            </a:r>
            <a:r>
              <a:rPr lang="en-US" sz="1600" dirty="0" err="1" smtClean="0">
                <a:solidFill>
                  <a:srgbClr val="0000FF"/>
                </a:solidFill>
                <a:latin typeface="Chalkboard"/>
                <a:sym typeface="Symbol"/>
              </a:rPr>
              <a:t>coa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-</a:t>
            </a:r>
            <a:r>
              <a:rPr lang="en-US" sz="1600" dirty="0" err="1" smtClean="0">
                <a:solidFill>
                  <a:srgbClr val="0000FF"/>
                </a:solidFill>
                <a:latin typeface="Chalkboard"/>
                <a:sym typeface="Symbol"/>
              </a:rPr>
              <a:t>mult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-secure </a:t>
            </a:r>
            <a:r>
              <a:rPr lang="en-US" sz="1600" dirty="0" smtClean="0">
                <a:latin typeface="Chalkboard"/>
                <a:sym typeface="Symbol"/>
              </a:rPr>
              <a:t>if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for every PPT  attacker A</a:t>
            </a:r>
            <a:r>
              <a:rPr lang="en-US" sz="1600" dirty="0" smtClean="0">
                <a:latin typeface="Chalkboard"/>
                <a:sym typeface="Symbol"/>
              </a:rPr>
              <a:t> taking part in the above experiment, the probability that A wins the experiment is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at most negligibly better than ½</a:t>
            </a: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251520" y="3306470"/>
            <a:ext cx="20078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Run time: Poly(n)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619944" y="1628800"/>
            <a:ext cx="15037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Attacker A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1196008" y="5691446"/>
            <a:ext cx="3808040" cy="977914"/>
            <a:chOff x="5588496" y="5013176"/>
            <a:chExt cx="3808040" cy="977914"/>
          </a:xfrm>
        </p:grpSpPr>
        <p:sp>
          <p:nvSpPr>
            <p:cNvPr id="67" name="Text Box 7"/>
            <p:cNvSpPr txBox="1">
              <a:spLocks noChangeArrowheads="1"/>
            </p:cNvSpPr>
            <p:nvPr/>
          </p:nvSpPr>
          <p:spPr bwMode="auto">
            <a:xfrm>
              <a:off x="8028384" y="5221649"/>
              <a:ext cx="1368152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½</a:t>
              </a:r>
              <a:r>
                <a:rPr lang="en-US" sz="1600" dirty="0" smtClean="0">
                  <a:latin typeface="Chalkboard"/>
                  <a:sym typeface="Symbol"/>
                </a:rPr>
                <a:t> + </a:t>
              </a:r>
              <a:r>
                <a:rPr lang="en-US" sz="1600" dirty="0" err="1" smtClean="0">
                  <a:latin typeface="Chalkboard"/>
                  <a:sym typeface="Symbol"/>
                </a:rPr>
                <a:t>negl</a:t>
              </a:r>
              <a:r>
                <a:rPr lang="en-US" sz="1600" dirty="0" smtClean="0">
                  <a:latin typeface="Chalkboard"/>
                  <a:sym typeface="Symbol"/>
                </a:rPr>
                <a:t>(n)</a:t>
              </a:r>
            </a:p>
            <a:p>
              <a:pPr marL="457200" indent="-457200">
                <a:spcBef>
                  <a:spcPct val="50000"/>
                </a:spcBef>
              </a:pP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grpSp>
          <p:nvGrpSpPr>
            <p:cNvPr id="71" name="Group 83"/>
            <p:cNvGrpSpPr/>
            <p:nvPr/>
          </p:nvGrpSpPr>
          <p:grpSpPr>
            <a:xfrm>
              <a:off x="5588496" y="5013176"/>
              <a:ext cx="2799928" cy="792088"/>
              <a:chOff x="5588496" y="5013176"/>
              <a:chExt cx="2799928" cy="792088"/>
            </a:xfrm>
          </p:grpSpPr>
          <p:grpSp>
            <p:nvGrpSpPr>
              <p:cNvPr id="75" name="Group 81"/>
              <p:cNvGrpSpPr/>
              <p:nvPr/>
            </p:nvGrpSpPr>
            <p:grpSpPr>
              <a:xfrm>
                <a:off x="5588496" y="5013176"/>
                <a:ext cx="2143472" cy="792088"/>
                <a:chOff x="5588496" y="4869160"/>
                <a:chExt cx="2143472" cy="792088"/>
              </a:xfrm>
            </p:grpSpPr>
            <p:sp>
              <p:nvSpPr>
                <p:cNvPr id="8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8496" y="5055567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  <a:sym typeface="Symbol"/>
                    </a:rPr>
                    <a:t>Pr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grpSp>
              <p:nvGrpSpPr>
                <p:cNvPr id="87" name="Group 80"/>
                <p:cNvGrpSpPr/>
                <p:nvPr/>
              </p:nvGrpSpPr>
              <p:grpSpPr>
                <a:xfrm>
                  <a:off x="5940152" y="4869160"/>
                  <a:ext cx="1791816" cy="792088"/>
                  <a:chOff x="5940152" y="4869160"/>
                  <a:chExt cx="1791816" cy="792088"/>
                </a:xfrm>
              </p:grpSpPr>
              <p:grpSp>
                <p:nvGrpSpPr>
                  <p:cNvPr id="88" name="Group 54"/>
                  <p:cNvGrpSpPr/>
                  <p:nvPr/>
                </p:nvGrpSpPr>
                <p:grpSpPr>
                  <a:xfrm>
                    <a:off x="5948536" y="4869160"/>
                    <a:ext cx="1503784" cy="792088"/>
                    <a:chOff x="700336" y="5013176"/>
                    <a:chExt cx="1503784" cy="792088"/>
                  </a:xfrm>
                </p:grpSpPr>
                <p:sp>
                  <p:nvSpPr>
                    <p:cNvPr id="91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0336" y="5229200"/>
                      <a:ext cx="1503784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err="1" smtClean="0">
                          <a:latin typeface="Chalkboard"/>
                        </a:rPr>
                        <a:t>PrivK</a:t>
                      </a:r>
                      <a:r>
                        <a:rPr lang="en-US" sz="1600" dirty="0" smtClean="0">
                          <a:latin typeface="Chalkboard"/>
                        </a:rPr>
                        <a:t>     (n)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92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51992" y="5466710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</a:rPr>
                        <a:t>A, </a:t>
                      </a: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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93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51992" y="5013176"/>
                      <a:ext cx="1008112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err="1" smtClean="0">
                          <a:latin typeface="Chalkboard"/>
                        </a:rPr>
                        <a:t>coa-mult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</p:grpSp>
              <p:sp>
                <p:nvSpPr>
                  <p:cNvPr id="89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164288" y="5085184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= 1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sp>
                <p:nvSpPr>
                  <p:cNvPr id="90" name="Double Bracket 89"/>
                  <p:cNvSpPr/>
                  <p:nvPr/>
                </p:nvSpPr>
                <p:spPr>
                  <a:xfrm>
                    <a:off x="5940152" y="4869160"/>
                    <a:ext cx="1728192" cy="792088"/>
                  </a:xfrm>
                  <a:prstGeom prst="bracketPair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>
                      <a:latin typeface="Chalkboard"/>
                    </a:endParaRPr>
                  </a:p>
                </p:txBody>
              </p:sp>
            </p:grpSp>
          </p:grpSp>
          <p:sp>
            <p:nvSpPr>
              <p:cNvPr id="76" name="Text Box 7"/>
              <p:cNvSpPr txBox="1">
                <a:spLocks noChangeArrowheads="1"/>
              </p:cNvSpPr>
              <p:nvPr/>
            </p:nvSpPr>
            <p:spPr bwMode="auto">
              <a:xfrm>
                <a:off x="7820744" y="5261138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sym typeface="Symbol"/>
                  </a:rPr>
                  <a:t>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</p:grp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755576" y="5826750"/>
            <a:ext cx="4956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i.e.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339752" y="1779349"/>
            <a:ext cx="2016224" cy="497523"/>
            <a:chOff x="2987824" y="1347301"/>
            <a:chExt cx="2016224" cy="497523"/>
          </a:xfrm>
        </p:grpSpPr>
        <p:sp>
          <p:nvSpPr>
            <p:cNvPr id="44" name="Text Box 7"/>
            <p:cNvSpPr txBox="1">
              <a:spLocks noChangeArrowheads="1"/>
            </p:cNvSpPr>
            <p:nvPr/>
          </p:nvSpPr>
          <p:spPr bwMode="auto">
            <a:xfrm>
              <a:off x="2987824" y="1506270"/>
              <a:ext cx="20162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M</a:t>
              </a:r>
              <a:r>
                <a:rPr lang="en-US" sz="1600" baseline="-25000" dirty="0" smtClean="0">
                  <a:latin typeface="Chalkboard"/>
                </a:rPr>
                <a:t>0</a:t>
              </a:r>
              <a:r>
                <a:rPr lang="en-US" sz="1600" dirty="0" smtClean="0">
                  <a:latin typeface="Chalkboard"/>
                </a:rPr>
                <a:t> = (m</a:t>
              </a:r>
              <a:r>
                <a:rPr lang="en-US" sz="1600" baseline="-25000" dirty="0" smtClean="0">
                  <a:latin typeface="Chalkboard"/>
                </a:rPr>
                <a:t>0,1</a:t>
              </a:r>
              <a:r>
                <a:rPr lang="en-US" sz="1600" dirty="0" smtClean="0">
                  <a:latin typeface="Chalkboard"/>
                </a:rPr>
                <a:t>, …, m</a:t>
              </a:r>
              <a:r>
                <a:rPr lang="en-US" sz="1600" baseline="-25000" dirty="0" smtClean="0">
                  <a:latin typeface="Chalkboard"/>
                </a:rPr>
                <a:t>0, t</a:t>
              </a:r>
              <a:r>
                <a:rPr lang="en-US" sz="1600" dirty="0" smtClean="0">
                  <a:latin typeface="Chalkboard"/>
                </a:rPr>
                <a:t>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3059832" y="1347301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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355976" y="1772816"/>
            <a:ext cx="2016224" cy="482570"/>
            <a:chOff x="5148064" y="1196752"/>
            <a:chExt cx="2016224" cy="482570"/>
          </a:xfrm>
        </p:grpSpPr>
        <p:sp>
          <p:nvSpPr>
            <p:cNvPr id="78" name="Text Box 7"/>
            <p:cNvSpPr txBox="1">
              <a:spLocks noChangeArrowheads="1"/>
            </p:cNvSpPr>
            <p:nvPr/>
          </p:nvSpPr>
          <p:spPr bwMode="auto">
            <a:xfrm>
              <a:off x="5148064" y="1340768"/>
              <a:ext cx="20162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M</a:t>
              </a:r>
              <a:r>
                <a:rPr lang="en-US" sz="1600" baseline="-25000" dirty="0">
                  <a:latin typeface="Chalkboard"/>
                </a:rPr>
                <a:t>1</a:t>
              </a:r>
              <a:r>
                <a:rPr lang="en-US" sz="1600" dirty="0" smtClean="0">
                  <a:latin typeface="Chalkboard"/>
                </a:rPr>
                <a:t> = (m</a:t>
              </a:r>
              <a:r>
                <a:rPr lang="en-US" sz="1600" baseline="-25000" dirty="0">
                  <a:latin typeface="Chalkboard"/>
                </a:rPr>
                <a:t>1</a:t>
              </a:r>
              <a:r>
                <a:rPr lang="en-US" sz="1600" baseline="-25000" dirty="0" smtClean="0">
                  <a:latin typeface="Chalkboard"/>
                </a:rPr>
                <a:t>,1</a:t>
              </a:r>
              <a:r>
                <a:rPr lang="en-US" sz="1600" dirty="0" smtClean="0">
                  <a:latin typeface="Chalkboard"/>
                </a:rPr>
                <a:t>, …, m</a:t>
              </a:r>
              <a:r>
                <a:rPr lang="en-US" sz="1600" baseline="-25000" dirty="0">
                  <a:latin typeface="Chalkboard"/>
                </a:rPr>
                <a:t>1</a:t>
              </a:r>
              <a:r>
                <a:rPr lang="en-US" sz="1600" baseline="-25000" dirty="0" smtClean="0">
                  <a:latin typeface="Chalkboard"/>
                </a:rPr>
                <a:t>, t</a:t>
              </a:r>
              <a:r>
                <a:rPr lang="en-US" sz="1600" dirty="0" smtClean="0">
                  <a:latin typeface="Chalkboard"/>
                </a:rPr>
                <a:t>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80" name="Text Box 7"/>
            <p:cNvSpPr txBox="1">
              <a:spLocks noChangeArrowheads="1"/>
            </p:cNvSpPr>
            <p:nvPr/>
          </p:nvSpPr>
          <p:spPr bwMode="auto">
            <a:xfrm>
              <a:off x="5220072" y="1196752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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4335539" y="2636912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latin typeface="Chalkboard"/>
              </a:rPr>
              <a:t>c</a:t>
            </a:r>
            <a:r>
              <a:rPr lang="en-US" sz="1600" baseline="-25000" dirty="0" err="1" smtClean="0">
                <a:latin typeface="Chalkboard"/>
              </a:rPr>
              <a:t>t</a:t>
            </a:r>
            <a:r>
              <a:rPr lang="en-US" sz="1600" dirty="0" smtClean="0">
                <a:latin typeface="Chalkboard"/>
              </a:rPr>
              <a:t> </a:t>
            </a:r>
            <a:r>
              <a:rPr lang="en-US" sz="1600" dirty="0" smtClean="0">
                <a:latin typeface="Chalkboard"/>
                <a:sym typeface="Symbol"/>
              </a:rPr>
              <a:t> </a:t>
            </a:r>
            <a:r>
              <a:rPr lang="en-US" sz="1600" dirty="0" err="1" smtClean="0">
                <a:latin typeface="Chalkboard"/>
                <a:sym typeface="Symbol"/>
              </a:rPr>
              <a:t>Enc</a:t>
            </a:r>
            <a:r>
              <a:rPr lang="en-US" sz="1600" baseline="-25000" dirty="0" err="1" smtClean="0">
                <a:latin typeface="Chalkboard"/>
                <a:sym typeface="Symbol"/>
              </a:rPr>
              <a:t>k</a:t>
            </a:r>
            <a:r>
              <a:rPr lang="en-US" sz="1600" dirty="0" smtClean="0">
                <a:latin typeface="Chalkboard"/>
                <a:sym typeface="Symbol"/>
              </a:rPr>
              <a:t>(</a:t>
            </a:r>
            <a:r>
              <a:rPr lang="en-US" sz="1600" dirty="0" err="1" smtClean="0">
                <a:latin typeface="Chalkboard"/>
                <a:sym typeface="Symbol"/>
              </a:rPr>
              <a:t>m</a:t>
            </a:r>
            <a:r>
              <a:rPr lang="en-US" sz="1600" baseline="-25000" dirty="0" err="1" smtClean="0">
                <a:latin typeface="Chalkboard"/>
                <a:sym typeface="Symbol"/>
              </a:rPr>
              <a:t>b</a:t>
            </a:r>
            <a:r>
              <a:rPr lang="en-US" sz="1600" baseline="-25000" dirty="0" smtClean="0">
                <a:latin typeface="Chalkboard"/>
                <a:sym typeface="Symbol"/>
              </a:rPr>
              <a:t>, t</a:t>
            </a:r>
            <a:r>
              <a:rPr lang="en-US" sz="1600" dirty="0" smtClean="0">
                <a:latin typeface="Chalkboard"/>
                <a:sym typeface="Symbol"/>
              </a:rPr>
              <a:t>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3995936" y="2658398"/>
            <a:ext cx="7093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,…, 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832276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46" grpId="0"/>
      <p:bldP spid="52" grpId="0"/>
      <p:bldP spid="62" grpId="0"/>
      <p:bldP spid="64" grpId="0"/>
      <p:bldP spid="65" grpId="0"/>
      <p:bldP spid="66" grpId="0"/>
      <p:bldP spid="70" grpId="0"/>
      <p:bldP spid="77" grpId="0"/>
      <p:bldP spid="84" grpId="0"/>
      <p:bldP spid="51" grpId="0"/>
      <p:bldP spid="54" grpId="0"/>
      <p:bldP spid="94" grpId="0"/>
      <p:bldP spid="81" grpId="0"/>
      <p:bldP spid="8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467544" y="44624"/>
            <a:ext cx="8496944" cy="93610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Relation between Multiple-message and Single-message Security</a:t>
            </a:r>
            <a:endParaRPr lang="en-US" sz="30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3332" y="1146230"/>
            <a:ext cx="8609148" cy="842610"/>
            <a:chOff x="283332" y="1146230"/>
            <a:chExt cx="8609148" cy="842610"/>
          </a:xfrm>
        </p:grpSpPr>
        <p:sp>
          <p:nvSpPr>
            <p:cNvPr id="95" name="Text Box 7"/>
            <p:cNvSpPr txBox="1">
              <a:spLocks noChangeArrowheads="1"/>
            </p:cNvSpPr>
            <p:nvPr/>
          </p:nvSpPr>
          <p:spPr bwMode="auto">
            <a:xfrm>
              <a:off x="283332" y="1372706"/>
              <a:ext cx="860914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  <a:buFont typeface="Wingdings" charset="2"/>
                <a:buChar char="q"/>
              </a:pPr>
              <a:r>
                <a:rPr lang="en-US" sz="2000" dirty="0" smtClean="0">
                  <a:latin typeface="Chalkboard"/>
                  <a:sym typeface="Symbol"/>
                </a:rPr>
                <a:t>Experiment              is a </a:t>
              </a:r>
              <a:r>
                <a:rPr lang="en-US" sz="2000" dirty="0" smtClean="0">
                  <a:solidFill>
                    <a:srgbClr val="0000FF"/>
                  </a:solidFill>
                  <a:latin typeface="Chalkboard"/>
                  <a:sym typeface="Symbol"/>
                </a:rPr>
                <a:t>special case </a:t>
              </a:r>
              <a:r>
                <a:rPr lang="en-US" sz="2000" dirty="0" smtClean="0">
                  <a:latin typeface="Chalkboard"/>
                  <a:sym typeface="Symbol"/>
                </a:rPr>
                <a:t>of</a:t>
              </a:r>
              <a:endParaRPr lang="en-US" sz="2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2204120" y="1196752"/>
              <a:ext cx="1503784" cy="792088"/>
              <a:chOff x="1708448" y="3284984"/>
              <a:chExt cx="1503784" cy="792088"/>
            </a:xfrm>
          </p:grpSpPr>
          <p:sp>
            <p:nvSpPr>
              <p:cNvPr id="83" name="Text Box 7"/>
              <p:cNvSpPr txBox="1">
                <a:spLocks noChangeArrowheads="1"/>
              </p:cNvSpPr>
              <p:nvPr/>
            </p:nvSpPr>
            <p:spPr bwMode="auto">
              <a:xfrm>
                <a:off x="1708448" y="3501008"/>
                <a:ext cx="15037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/>
                  </a:rPr>
                  <a:t>PrivK</a:t>
                </a:r>
                <a:r>
                  <a:rPr lang="en-US" sz="1600" dirty="0" smtClean="0">
                    <a:latin typeface="Chalkboard"/>
                  </a:rPr>
                  <a:t>     (n)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96" name="Text Box 7"/>
              <p:cNvSpPr txBox="1">
                <a:spLocks noChangeArrowheads="1"/>
              </p:cNvSpPr>
              <p:nvPr/>
            </p:nvSpPr>
            <p:spPr bwMode="auto">
              <a:xfrm>
                <a:off x="2060104" y="3738518"/>
                <a:ext cx="63968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</a:rPr>
                  <a:t>A, </a:t>
                </a:r>
                <a:r>
                  <a:rPr lang="en-US" sz="1600" dirty="0" smtClean="0">
                    <a:latin typeface="Chalkboard"/>
                    <a:sym typeface="Symbol"/>
                  </a:rPr>
                  <a:t>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97" name="Text Box 7"/>
              <p:cNvSpPr txBox="1">
                <a:spLocks noChangeArrowheads="1"/>
              </p:cNvSpPr>
              <p:nvPr/>
            </p:nvSpPr>
            <p:spPr bwMode="auto">
              <a:xfrm>
                <a:off x="2132112" y="3284984"/>
                <a:ext cx="63968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/>
                  </a:rPr>
                  <a:t>coa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5732512" y="1146230"/>
              <a:ext cx="1575792" cy="842610"/>
              <a:chOff x="1708448" y="3234462"/>
              <a:chExt cx="1575792" cy="842610"/>
            </a:xfrm>
          </p:grpSpPr>
          <p:sp>
            <p:nvSpPr>
              <p:cNvPr id="99" name="Text Box 7"/>
              <p:cNvSpPr txBox="1">
                <a:spLocks noChangeArrowheads="1"/>
              </p:cNvSpPr>
              <p:nvPr/>
            </p:nvSpPr>
            <p:spPr bwMode="auto">
              <a:xfrm>
                <a:off x="1708448" y="3501008"/>
                <a:ext cx="15037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/>
                  </a:rPr>
                  <a:t>PrivK</a:t>
                </a:r>
                <a:r>
                  <a:rPr lang="en-US" sz="1600" dirty="0" smtClean="0">
                    <a:latin typeface="Chalkboard"/>
                  </a:rPr>
                  <a:t>     (n)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100" name="Text Box 7"/>
              <p:cNvSpPr txBox="1">
                <a:spLocks noChangeArrowheads="1"/>
              </p:cNvSpPr>
              <p:nvPr/>
            </p:nvSpPr>
            <p:spPr bwMode="auto">
              <a:xfrm>
                <a:off x="2060104" y="3738518"/>
                <a:ext cx="63968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</a:rPr>
                  <a:t>A, </a:t>
                </a:r>
                <a:r>
                  <a:rPr lang="en-US" sz="1600" dirty="0" smtClean="0">
                    <a:latin typeface="Chalkboard"/>
                    <a:sym typeface="Symbol"/>
                  </a:rPr>
                  <a:t>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101" name="Text Box 7"/>
              <p:cNvSpPr txBox="1">
                <a:spLocks noChangeArrowheads="1"/>
              </p:cNvSpPr>
              <p:nvPr/>
            </p:nvSpPr>
            <p:spPr bwMode="auto">
              <a:xfrm>
                <a:off x="2060104" y="3234462"/>
                <a:ext cx="1224136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/>
                  </a:rPr>
                  <a:t>coa-mult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</p:grpSp>
      <p:grpSp>
        <p:nvGrpSpPr>
          <p:cNvPr id="12" name="Group 11"/>
          <p:cNvGrpSpPr/>
          <p:nvPr/>
        </p:nvGrpSpPr>
        <p:grpSpPr>
          <a:xfrm>
            <a:off x="715380" y="2060848"/>
            <a:ext cx="8609148" cy="792088"/>
            <a:chOff x="715380" y="2132856"/>
            <a:chExt cx="8609148" cy="792088"/>
          </a:xfrm>
        </p:grpSpPr>
        <p:grpSp>
          <p:nvGrpSpPr>
            <p:cNvPr id="102" name="Group 101"/>
            <p:cNvGrpSpPr/>
            <p:nvPr/>
          </p:nvGrpSpPr>
          <p:grpSpPr>
            <a:xfrm>
              <a:off x="715380" y="2132856"/>
              <a:ext cx="8609148" cy="792088"/>
              <a:chOff x="283332" y="1196752"/>
              <a:chExt cx="8609148" cy="792088"/>
            </a:xfrm>
          </p:grpSpPr>
          <p:sp>
            <p:nvSpPr>
              <p:cNvPr id="103" name="Text Box 7"/>
              <p:cNvSpPr txBox="1">
                <a:spLocks noChangeArrowheads="1"/>
              </p:cNvSpPr>
              <p:nvPr/>
            </p:nvSpPr>
            <p:spPr bwMode="auto">
              <a:xfrm>
                <a:off x="283332" y="1372706"/>
                <a:ext cx="8609148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42900" indent="-342900">
                  <a:spcBef>
                    <a:spcPct val="50000"/>
                  </a:spcBef>
                  <a:buFont typeface="Wingdings" pitchFamily="2" charset="2"/>
                  <a:buChar char="Ø"/>
                </a:pPr>
                <a:r>
                  <a:rPr lang="en-US" sz="2000">
                    <a:latin typeface="Chalkboard"/>
                    <a:sym typeface="Symbol"/>
                  </a:rPr>
                  <a:t> </a:t>
                </a:r>
                <a:r>
                  <a:rPr lang="en-US" sz="2000" smtClean="0">
                    <a:latin typeface="Chalkboard"/>
                    <a:sym typeface="Symbol"/>
                  </a:rPr>
                  <a:t>            is </a:t>
                </a:r>
                <a:r>
                  <a:rPr lang="en-US" sz="2000" dirty="0" smtClean="0">
                    <a:latin typeface="Chalkboard"/>
                    <a:sym typeface="Symbol"/>
                  </a:rPr>
                  <a:t>the same </a:t>
                </a:r>
                <a:r>
                  <a:rPr lang="en-US" sz="2000" smtClean="0">
                    <a:latin typeface="Chalkboard"/>
                    <a:sym typeface="Symbol"/>
                  </a:rPr>
                  <a:t>as              with 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|M</a:t>
                </a:r>
                <a:r>
                  <a:rPr lang="en-US" sz="2000" baseline="-250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0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| = |M</a:t>
                </a:r>
                <a:r>
                  <a:rPr lang="en-US" sz="2000" baseline="-250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1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| = 1 </a:t>
                </a:r>
                <a:endParaRPr lang="en-US" sz="2000" dirty="0" smtClean="0">
                  <a:solidFill>
                    <a:srgbClr val="FF0000"/>
                  </a:solidFill>
                  <a:latin typeface="Chalkboard"/>
                </a:endParaRPr>
              </a:p>
            </p:txBody>
          </p:sp>
          <p:grpSp>
            <p:nvGrpSpPr>
              <p:cNvPr id="104" name="Group 103"/>
              <p:cNvGrpSpPr/>
              <p:nvPr/>
            </p:nvGrpSpPr>
            <p:grpSpPr>
              <a:xfrm>
                <a:off x="683568" y="1196752"/>
                <a:ext cx="1503784" cy="792088"/>
                <a:chOff x="187896" y="3284984"/>
                <a:chExt cx="1503784" cy="792088"/>
              </a:xfrm>
            </p:grpSpPr>
            <p:sp>
              <p:nvSpPr>
                <p:cNvPr id="10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87896" y="3501008"/>
                  <a:ext cx="1503784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/>
                    </a:rPr>
                    <a:t>PrivK</a:t>
                  </a:r>
                  <a:r>
                    <a:rPr lang="en-US" sz="1600" dirty="0" smtClean="0">
                      <a:latin typeface="Chalkboard"/>
                    </a:rPr>
                    <a:t>     (n)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sp>
              <p:nvSpPr>
                <p:cNvPr id="11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39552" y="3738518"/>
                  <a:ext cx="63968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</a:rPr>
                    <a:t>A, </a:t>
                  </a:r>
                  <a:r>
                    <a:rPr lang="en-US" sz="1600" dirty="0" smtClean="0">
                      <a:latin typeface="Chalkboard"/>
                      <a:sym typeface="Symbol"/>
                    </a:rPr>
                    <a:t>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sp>
              <p:nvSpPr>
                <p:cNvPr id="111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611560" y="3284984"/>
                  <a:ext cx="63968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/>
                    </a:rPr>
                    <a:t>coa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  <p:grpSp>
            <p:nvGrpSpPr>
              <p:cNvPr id="105" name="Group 104"/>
              <p:cNvGrpSpPr/>
              <p:nvPr/>
            </p:nvGrpSpPr>
            <p:grpSpPr>
              <a:xfrm>
                <a:off x="3644280" y="1196752"/>
                <a:ext cx="1503784" cy="792088"/>
                <a:chOff x="-379784" y="3284984"/>
                <a:chExt cx="1503784" cy="792088"/>
              </a:xfrm>
            </p:grpSpPr>
            <p:sp>
              <p:nvSpPr>
                <p:cNvPr id="10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-379784" y="3501008"/>
                  <a:ext cx="1503784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/>
                    </a:rPr>
                    <a:t>PrivK</a:t>
                  </a:r>
                  <a:r>
                    <a:rPr lang="en-US" sz="1600" dirty="0" smtClean="0">
                      <a:latin typeface="Chalkboard"/>
                    </a:rPr>
                    <a:t>     (n)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sp>
              <p:nvSpPr>
                <p:cNvPr id="107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-36512" y="3738518"/>
                  <a:ext cx="63968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</a:rPr>
                    <a:t>A, </a:t>
                  </a:r>
                  <a:r>
                    <a:rPr lang="en-US" sz="1600" dirty="0" smtClean="0">
                      <a:latin typeface="Chalkboard"/>
                      <a:sym typeface="Symbol"/>
                    </a:rPr>
                    <a:t>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sp>
              <p:nvSpPr>
                <p:cNvPr id="108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-28128" y="3284984"/>
                  <a:ext cx="1016496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/>
                    </a:rPr>
                    <a:t>coa-mult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  <p:sp>
          <p:nvSpPr>
            <p:cNvPr id="112" name="Text Box 7"/>
            <p:cNvSpPr txBox="1">
              <a:spLocks noChangeArrowheads="1"/>
            </p:cNvSpPr>
            <p:nvPr/>
          </p:nvSpPr>
          <p:spPr bwMode="auto">
            <a:xfrm>
              <a:off x="6012160" y="2132856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</a:t>
              </a:r>
              <a:endParaRPr lang="en-US" sz="1600" dirty="0" smtClean="0">
                <a:solidFill>
                  <a:srgbClr val="FF0000"/>
                </a:solidFill>
                <a:latin typeface="Chalkboard"/>
              </a:endParaRPr>
            </a:p>
          </p:txBody>
        </p:sp>
        <p:sp>
          <p:nvSpPr>
            <p:cNvPr id="113" name="Text Box 7"/>
            <p:cNvSpPr txBox="1">
              <a:spLocks noChangeArrowheads="1"/>
            </p:cNvSpPr>
            <p:nvPr/>
          </p:nvSpPr>
          <p:spPr bwMode="auto">
            <a:xfrm>
              <a:off x="6804248" y="2154342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</a:t>
              </a:r>
              <a:endParaRPr lang="en-US" sz="16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323528" y="3068960"/>
            <a:ext cx="86091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charset="2"/>
              <a:buChar char="q"/>
            </a:pPr>
            <a:r>
              <a:rPr lang="en-US" sz="2000" dirty="0" smtClean="0">
                <a:latin typeface="Chalkboard"/>
                <a:sym typeface="Symbol"/>
              </a:rPr>
              <a:t>Any cipher which is </a:t>
            </a:r>
            <a:r>
              <a:rPr lang="en-US" sz="2000" dirty="0" err="1" smtClean="0">
                <a:latin typeface="Chalkboard"/>
                <a:sym typeface="Symbol"/>
              </a:rPr>
              <a:t>coa</a:t>
            </a:r>
            <a:r>
              <a:rPr lang="en-US" sz="2000" dirty="0" smtClean="0">
                <a:latin typeface="Chalkboard"/>
                <a:sym typeface="Symbol"/>
              </a:rPr>
              <a:t>-</a:t>
            </a:r>
            <a:r>
              <a:rPr lang="en-US" sz="2000" dirty="0" err="1" smtClean="0">
                <a:latin typeface="Chalkboard"/>
                <a:sym typeface="Symbol"/>
              </a:rPr>
              <a:t>mult</a:t>
            </a:r>
            <a:r>
              <a:rPr lang="en-US" sz="2000" dirty="0" smtClean="0">
                <a:latin typeface="Chalkboard"/>
                <a:sym typeface="Symbol"/>
              </a:rPr>
              <a:t>-secure is also </a:t>
            </a:r>
            <a:r>
              <a:rPr lang="en-US" sz="2000" dirty="0" err="1" smtClean="0">
                <a:latin typeface="Chalkboard"/>
                <a:sym typeface="Symbol"/>
              </a:rPr>
              <a:t>coa</a:t>
            </a:r>
            <a:r>
              <a:rPr lang="en-US" sz="2000" dirty="0" smtClean="0">
                <a:latin typeface="Chalkboard"/>
                <a:sym typeface="Symbol"/>
              </a:rPr>
              <a:t>-secure</a:t>
            </a:r>
            <a:endParaRPr lang="en-US" sz="2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15" name="Text Box 7"/>
          <p:cNvSpPr txBox="1">
            <a:spLocks noChangeArrowheads="1"/>
          </p:cNvSpPr>
          <p:nvPr/>
        </p:nvSpPr>
        <p:spPr bwMode="auto">
          <a:xfrm>
            <a:off x="323528" y="4449306"/>
            <a:ext cx="86091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charset="2"/>
              <a:buChar char="q"/>
            </a:pPr>
            <a:r>
              <a:rPr lang="en-US" sz="2000" dirty="0" smtClean="0">
                <a:latin typeface="Chalkboard"/>
                <a:sym typeface="Symbol"/>
              </a:rPr>
              <a:t>What about the converse ?</a:t>
            </a:r>
            <a:endParaRPr lang="en-US" sz="20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13" name="Picture 2" descr="https://encrypted-tbn1.gstatic.com/images?q=tbn:ANd9GcQGpeIkLg9PS_PWZVn5JEj0ROeW2vown72wa-kcKAkU_HDkybJ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293096"/>
            <a:ext cx="1773560" cy="13681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7" name="Text Box 7"/>
          <p:cNvSpPr txBox="1">
            <a:spLocks noChangeArrowheads="1"/>
          </p:cNvSpPr>
          <p:nvPr/>
        </p:nvSpPr>
        <p:spPr bwMode="auto">
          <a:xfrm>
            <a:off x="1147428" y="5157192"/>
            <a:ext cx="41446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000" dirty="0" smtClean="0">
                <a:latin typeface="Chalkboard"/>
                <a:sym typeface="Symbol"/>
              </a:rPr>
              <a:t>Not necessarily</a:t>
            </a:r>
            <a:endParaRPr lang="en-US" sz="2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312189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15" grpId="0"/>
      <p:bldP spid="1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35496" y="-27384"/>
            <a:ext cx="9073008" cy="93610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Multiple-message Security is Stronger than Single-message Security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85968" y="1440090"/>
            <a:ext cx="174283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6672" y="1641719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6451472" y="2492896"/>
            <a:ext cx="16608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Let me verify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69" name="Straight Connector 68"/>
          <p:cNvCxnSpPr/>
          <p:nvPr/>
        </p:nvCxnSpPr>
        <p:spPr>
          <a:xfrm>
            <a:off x="2435284" y="1700808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48"/>
          <p:cNvGrpSpPr/>
          <p:nvPr/>
        </p:nvGrpSpPr>
        <p:grpSpPr>
          <a:xfrm>
            <a:off x="7893496" y="2946431"/>
            <a:ext cx="1070992" cy="338554"/>
            <a:chOff x="7514955" y="5223801"/>
            <a:chExt cx="1207300" cy="617860"/>
          </a:xfrm>
        </p:grpSpPr>
        <p:sp>
          <p:nvSpPr>
            <p:cNvPr id="72" name="Rectangle 71"/>
            <p:cNvSpPr/>
            <p:nvPr/>
          </p:nvSpPr>
          <p:spPr>
            <a:xfrm>
              <a:off x="7524328" y="5301208"/>
              <a:ext cx="914400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>
              <a:off x="7514955" y="5223801"/>
              <a:ext cx="1207300" cy="61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Gen(1</a:t>
              </a:r>
              <a:r>
                <a:rPr lang="en-US" sz="1600" baseline="30000" dirty="0" smtClean="0">
                  <a:latin typeface="Chalkboard"/>
                </a:rPr>
                <a:t>n</a:t>
              </a:r>
              <a:r>
                <a:rPr lang="en-US" sz="1600" dirty="0" smtClean="0">
                  <a:latin typeface="Chalkboard"/>
                </a:rPr>
                <a:t>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cxnSp>
        <p:nvCxnSpPr>
          <p:cNvPr id="74" name="Straight Connector 73"/>
          <p:cNvCxnSpPr/>
          <p:nvPr/>
        </p:nvCxnSpPr>
        <p:spPr>
          <a:xfrm flipH="1" flipV="1">
            <a:off x="7968286" y="2564904"/>
            <a:ext cx="301968" cy="305786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 Box 7"/>
          <p:cNvSpPr txBox="1">
            <a:spLocks noChangeArrowheads="1"/>
          </p:cNvSpPr>
          <p:nvPr/>
        </p:nvSpPr>
        <p:spPr bwMode="auto">
          <a:xfrm rot="18882211">
            <a:off x="8028988" y="2420414"/>
            <a:ext cx="3832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k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7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56318" y="1412776"/>
            <a:ext cx="69946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7" name="Group 59"/>
          <p:cNvGrpSpPr/>
          <p:nvPr/>
        </p:nvGrpSpPr>
        <p:grpSpPr>
          <a:xfrm>
            <a:off x="7338104" y="1196752"/>
            <a:ext cx="1206246" cy="496249"/>
            <a:chOff x="7267392" y="1515234"/>
            <a:chExt cx="1359768" cy="905654"/>
          </a:xfrm>
        </p:grpSpPr>
        <p:cxnSp>
          <p:nvCxnSpPr>
            <p:cNvPr id="78" name="Straight Connector 77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 rot="20690469">
              <a:off x="7267392" y="1515234"/>
              <a:ext cx="1359768" cy="617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</a:rPr>
                <a:t>b 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 {0, 1}</a:t>
              </a:r>
              <a:endParaRPr lang="en-US" sz="16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cxnSp>
        <p:nvCxnSpPr>
          <p:cNvPr id="80" name="Straight Connector 79"/>
          <p:cNvCxnSpPr/>
          <p:nvPr/>
        </p:nvCxnSpPr>
        <p:spPr>
          <a:xfrm>
            <a:off x="2435284" y="2204864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1979712" y="1866310"/>
            <a:ext cx="174870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latin typeface="Chalkboard"/>
              </a:rPr>
              <a:t>c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 </a:t>
            </a:r>
            <a:r>
              <a:rPr lang="en-US" sz="1600" dirty="0" smtClean="0">
                <a:latin typeface="Chalkboard"/>
                <a:sym typeface="Symbol"/>
              </a:rPr>
              <a:t>:= hello  k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82" name="Straight Connector 81"/>
          <p:cNvCxnSpPr/>
          <p:nvPr/>
        </p:nvCxnSpPr>
        <p:spPr>
          <a:xfrm>
            <a:off x="2499162" y="2996952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3431782" y="2636912"/>
            <a:ext cx="16475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b’ </a:t>
            </a:r>
            <a:r>
              <a:rPr lang="en-US" sz="1600" dirty="0" smtClean="0">
                <a:latin typeface="Chalkboard"/>
                <a:sym typeface="Symbol"/>
              </a:rPr>
              <a:t>= 0 if c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 = c</a:t>
            </a:r>
            <a:r>
              <a:rPr lang="en-US" sz="1600" baseline="-25000" dirty="0" smtClean="0">
                <a:latin typeface="Chalkboard"/>
                <a:sym typeface="Symbol"/>
              </a:rPr>
              <a:t>2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91" name="Text Box 7"/>
          <p:cNvSpPr txBox="1">
            <a:spLocks noChangeArrowheads="1"/>
          </p:cNvSpPr>
          <p:nvPr/>
        </p:nvSpPr>
        <p:spPr bwMode="auto">
          <a:xfrm>
            <a:off x="487838" y="1196752"/>
            <a:ext cx="15037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Attacker A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92" name="Group 91"/>
          <p:cNvGrpSpPr/>
          <p:nvPr/>
        </p:nvGrpSpPr>
        <p:grpSpPr>
          <a:xfrm>
            <a:off x="2339752" y="1203285"/>
            <a:ext cx="2016224" cy="497523"/>
            <a:chOff x="2543866" y="1347301"/>
            <a:chExt cx="2016224" cy="497523"/>
          </a:xfrm>
        </p:grpSpPr>
        <p:sp>
          <p:nvSpPr>
            <p:cNvPr id="93" name="Text Box 7"/>
            <p:cNvSpPr txBox="1">
              <a:spLocks noChangeArrowheads="1"/>
            </p:cNvSpPr>
            <p:nvPr/>
          </p:nvSpPr>
          <p:spPr bwMode="auto">
            <a:xfrm>
              <a:off x="2543866" y="1506270"/>
              <a:ext cx="20162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M</a:t>
              </a:r>
              <a:r>
                <a:rPr lang="en-US" sz="1600" baseline="-25000" dirty="0" smtClean="0">
                  <a:latin typeface="Chalkboard"/>
                </a:rPr>
                <a:t>0</a:t>
              </a:r>
              <a:r>
                <a:rPr lang="en-US" sz="1600" dirty="0" smtClean="0">
                  <a:latin typeface="Chalkboard"/>
                </a:rPr>
                <a:t> = (hello, hello)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94" name="Text Box 7"/>
            <p:cNvSpPr txBox="1">
              <a:spLocks noChangeArrowheads="1"/>
            </p:cNvSpPr>
            <p:nvPr/>
          </p:nvSpPr>
          <p:spPr bwMode="auto">
            <a:xfrm>
              <a:off x="2543866" y="1347301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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4067944" y="1196752"/>
            <a:ext cx="2016224" cy="497523"/>
            <a:chOff x="2759890" y="1347301"/>
            <a:chExt cx="2016224" cy="497523"/>
          </a:xfrm>
        </p:grpSpPr>
        <p:sp>
          <p:nvSpPr>
            <p:cNvPr id="124" name="Text Box 7"/>
            <p:cNvSpPr txBox="1">
              <a:spLocks noChangeArrowheads="1"/>
            </p:cNvSpPr>
            <p:nvPr/>
          </p:nvSpPr>
          <p:spPr bwMode="auto">
            <a:xfrm>
              <a:off x="2759890" y="1506270"/>
              <a:ext cx="20162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M</a:t>
              </a:r>
              <a:r>
                <a:rPr lang="en-US" sz="1600" baseline="-25000" dirty="0" smtClean="0">
                  <a:latin typeface="Chalkboard"/>
                </a:rPr>
                <a:t>0</a:t>
              </a:r>
              <a:r>
                <a:rPr lang="en-US" sz="1600" dirty="0" smtClean="0">
                  <a:latin typeface="Chalkboard"/>
                </a:rPr>
                <a:t> = (hello, world)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25" name="Text Box 7"/>
            <p:cNvSpPr txBox="1">
              <a:spLocks noChangeArrowheads="1"/>
            </p:cNvSpPr>
            <p:nvPr/>
          </p:nvSpPr>
          <p:spPr bwMode="auto">
            <a:xfrm>
              <a:off x="2759890" y="1347301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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126" name="Text Box 7"/>
          <p:cNvSpPr txBox="1">
            <a:spLocks noChangeArrowheads="1"/>
          </p:cNvSpPr>
          <p:nvPr/>
        </p:nvSpPr>
        <p:spPr bwMode="auto">
          <a:xfrm>
            <a:off x="3491880" y="1866310"/>
            <a:ext cx="167669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</a:t>
            </a:r>
            <a:r>
              <a:rPr lang="en-US" sz="1600" baseline="-25000" dirty="0">
                <a:latin typeface="Chalkboard"/>
              </a:rPr>
              <a:t>2</a:t>
            </a:r>
            <a:r>
              <a:rPr lang="en-US" sz="1600" dirty="0" smtClean="0">
                <a:latin typeface="Chalkboard"/>
              </a:rPr>
              <a:t> </a:t>
            </a:r>
            <a:r>
              <a:rPr lang="en-US" sz="1600" dirty="0" smtClean="0">
                <a:latin typeface="Chalkboard"/>
                <a:sym typeface="Symbol"/>
              </a:rPr>
              <a:t>:= hello  k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27" name="Text Box 7"/>
          <p:cNvSpPr txBox="1">
            <a:spLocks noChangeArrowheads="1"/>
          </p:cNvSpPr>
          <p:nvPr/>
        </p:nvSpPr>
        <p:spPr bwMode="auto">
          <a:xfrm>
            <a:off x="5079367" y="1844824"/>
            <a:ext cx="101671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If b = 0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28" name="Text Box 7"/>
          <p:cNvSpPr txBox="1">
            <a:spLocks noChangeArrowheads="1"/>
          </p:cNvSpPr>
          <p:nvPr/>
        </p:nvSpPr>
        <p:spPr bwMode="auto">
          <a:xfrm>
            <a:off x="1979712" y="2204864"/>
            <a:ext cx="167669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latin typeface="Chalkboard"/>
              </a:rPr>
              <a:t>c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 </a:t>
            </a:r>
            <a:r>
              <a:rPr lang="en-US" sz="1600" dirty="0" smtClean="0">
                <a:latin typeface="Chalkboard"/>
                <a:sym typeface="Symbol"/>
              </a:rPr>
              <a:t>:= hello  k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29" name="Text Box 7"/>
          <p:cNvSpPr txBox="1">
            <a:spLocks noChangeArrowheads="1"/>
          </p:cNvSpPr>
          <p:nvPr/>
        </p:nvSpPr>
        <p:spPr bwMode="auto">
          <a:xfrm>
            <a:off x="3491880" y="2226350"/>
            <a:ext cx="16046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</a:t>
            </a:r>
            <a:r>
              <a:rPr lang="en-US" sz="1600" baseline="-25000" dirty="0">
                <a:latin typeface="Chalkboard"/>
              </a:rPr>
              <a:t>2</a:t>
            </a:r>
            <a:r>
              <a:rPr lang="en-US" sz="1600" dirty="0" smtClean="0">
                <a:latin typeface="Chalkboard"/>
              </a:rPr>
              <a:t> </a:t>
            </a:r>
            <a:r>
              <a:rPr lang="en-US" sz="1600" dirty="0" smtClean="0">
                <a:latin typeface="Chalkboard"/>
                <a:sym typeface="Symbol"/>
              </a:rPr>
              <a:t>:= world  k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0" name="Text Box 7"/>
          <p:cNvSpPr txBox="1">
            <a:spLocks noChangeArrowheads="1"/>
          </p:cNvSpPr>
          <p:nvPr/>
        </p:nvSpPr>
        <p:spPr bwMode="auto">
          <a:xfrm>
            <a:off x="5079367" y="2204864"/>
            <a:ext cx="101671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If b = 1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1" name="Text Box 7"/>
          <p:cNvSpPr txBox="1">
            <a:spLocks noChangeArrowheads="1"/>
          </p:cNvSpPr>
          <p:nvPr/>
        </p:nvSpPr>
        <p:spPr bwMode="auto">
          <a:xfrm>
            <a:off x="3440381" y="3018438"/>
            <a:ext cx="16475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b’ </a:t>
            </a:r>
            <a:r>
              <a:rPr lang="en-US" sz="1600" dirty="0" smtClean="0">
                <a:latin typeface="Chalkboard"/>
                <a:sym typeface="Symbol"/>
              </a:rPr>
              <a:t>= 1 if c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 c</a:t>
            </a:r>
            <a:r>
              <a:rPr lang="en-US" sz="1600" baseline="-25000" dirty="0" smtClean="0">
                <a:latin typeface="Chalkboard"/>
                <a:sym typeface="Symbol"/>
              </a:rPr>
              <a:t>2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2" name="Text Box 7"/>
          <p:cNvSpPr txBox="1">
            <a:spLocks noChangeArrowheads="1"/>
          </p:cNvSpPr>
          <p:nvPr/>
        </p:nvSpPr>
        <p:spPr bwMode="auto">
          <a:xfrm>
            <a:off x="179512" y="3717032"/>
            <a:ext cx="86119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charset="2"/>
              <a:buChar char="q"/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Why</a:t>
            </a:r>
            <a:r>
              <a:rPr lang="en-US" sz="1600" dirty="0" smtClean="0">
                <a:latin typeface="Chalkboard"/>
              </a:rPr>
              <a:t> the above attack is possible ?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-36512" y="2658398"/>
            <a:ext cx="2808312" cy="893132"/>
            <a:chOff x="323528" y="3378478"/>
            <a:chExt cx="2808312" cy="893132"/>
          </a:xfrm>
        </p:grpSpPr>
        <p:grpSp>
          <p:nvGrpSpPr>
            <p:cNvPr id="54" name="Group 81"/>
            <p:cNvGrpSpPr/>
            <p:nvPr/>
          </p:nvGrpSpPr>
          <p:grpSpPr>
            <a:xfrm>
              <a:off x="323528" y="3378478"/>
              <a:ext cx="2027456" cy="893132"/>
              <a:chOff x="5588496" y="4818638"/>
              <a:chExt cx="2027456" cy="893132"/>
            </a:xfrm>
          </p:grpSpPr>
          <p:sp>
            <p:nvSpPr>
              <p:cNvPr id="56" name="Text Box 7"/>
              <p:cNvSpPr txBox="1">
                <a:spLocks noChangeArrowheads="1"/>
              </p:cNvSpPr>
              <p:nvPr/>
            </p:nvSpPr>
            <p:spPr bwMode="auto">
              <a:xfrm>
                <a:off x="5588496" y="5055567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sym typeface="Symbol"/>
                  </a:rPr>
                  <a:t>Pr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57" name="Group 80"/>
              <p:cNvGrpSpPr/>
              <p:nvPr/>
            </p:nvGrpSpPr>
            <p:grpSpPr>
              <a:xfrm>
                <a:off x="5940152" y="4818638"/>
                <a:ext cx="1675800" cy="893132"/>
                <a:chOff x="5940152" y="4818638"/>
                <a:chExt cx="1675800" cy="893132"/>
              </a:xfrm>
            </p:grpSpPr>
            <p:grpSp>
              <p:nvGrpSpPr>
                <p:cNvPr id="58" name="Group 54"/>
                <p:cNvGrpSpPr/>
                <p:nvPr/>
              </p:nvGrpSpPr>
              <p:grpSpPr>
                <a:xfrm>
                  <a:off x="5948536" y="4818638"/>
                  <a:ext cx="1503784" cy="893132"/>
                  <a:chOff x="700336" y="4962654"/>
                  <a:chExt cx="1503784" cy="893132"/>
                </a:xfrm>
              </p:grpSpPr>
              <p:sp>
                <p:nvSpPr>
                  <p:cNvPr id="61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00336" y="5229200"/>
                    <a:ext cx="1503784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err="1" smtClean="0">
                        <a:latin typeface="Chalkboard"/>
                      </a:rPr>
                      <a:t>PrivK</a:t>
                    </a:r>
                    <a:r>
                      <a:rPr lang="en-US" sz="1600" dirty="0" smtClean="0">
                        <a:latin typeface="Chalkboard"/>
                      </a:rPr>
                      <a:t>     (n)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sp>
                <p:nvSpPr>
                  <p:cNvPr id="62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79984" y="5517232"/>
                    <a:ext cx="108012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</a:rPr>
                      <a:t>A, </a:t>
                    </a:r>
                    <a:r>
                      <a:rPr lang="en-US" sz="1600" dirty="0" smtClean="0">
                        <a:latin typeface="Chalkboard"/>
                        <a:sym typeface="Symbol"/>
                      </a:rPr>
                      <a:t>OTP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sp>
                <p:nvSpPr>
                  <p:cNvPr id="63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60376" y="4962654"/>
                    <a:ext cx="1016496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err="1" smtClean="0">
                        <a:latin typeface="Chalkboard"/>
                      </a:rPr>
                      <a:t>coa-mult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</p:grpSp>
            <p:sp>
              <p:nvSpPr>
                <p:cNvPr id="5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109048" y="5085184"/>
                  <a:ext cx="495672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  <a:sym typeface="Symbol"/>
                    </a:rPr>
                    <a:t>= 1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sp>
              <p:nvSpPr>
                <p:cNvPr id="60" name="Double Bracket 59"/>
                <p:cNvSpPr/>
                <p:nvPr/>
              </p:nvSpPr>
              <p:spPr>
                <a:xfrm>
                  <a:off x="5940152" y="4869160"/>
                  <a:ext cx="1675800" cy="792088"/>
                </a:xfrm>
                <a:prstGeom prst="bracketPair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latin typeface="Chalkboard"/>
                  </a:endParaRPr>
                </a:p>
              </p:txBody>
            </p:sp>
          </p:grpSp>
        </p:grpSp>
        <p:sp>
          <p:nvSpPr>
            <p:cNvPr id="134" name="Text Box 7"/>
            <p:cNvSpPr txBox="1">
              <a:spLocks noChangeArrowheads="1"/>
            </p:cNvSpPr>
            <p:nvPr/>
          </p:nvSpPr>
          <p:spPr bwMode="auto">
            <a:xfrm>
              <a:off x="2339752" y="3604954"/>
              <a:ext cx="7920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= 1</a:t>
              </a:r>
            </a:p>
          </p:txBody>
        </p:sp>
      </p:grpSp>
      <p:sp>
        <p:nvSpPr>
          <p:cNvPr id="136" name="Text Box 7"/>
          <p:cNvSpPr txBox="1">
            <a:spLocks noChangeArrowheads="1"/>
          </p:cNvSpPr>
          <p:nvPr/>
        </p:nvSpPr>
        <p:spPr bwMode="auto">
          <a:xfrm>
            <a:off x="539552" y="4120044"/>
            <a:ext cx="860444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</a:rPr>
              <a:t>OTP is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deterministic</a:t>
            </a:r>
            <a:r>
              <a:rPr lang="en-US" sz="1600" dirty="0" smtClean="0">
                <a:latin typeface="Chalkboard"/>
              </a:rPr>
              <a:t>: encrypting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m twice </a:t>
            </a:r>
            <a:r>
              <a:rPr lang="en-US" sz="1600" dirty="0" smtClean="0">
                <a:latin typeface="Chalkboard"/>
              </a:rPr>
              <a:t>using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same key</a:t>
            </a:r>
            <a:r>
              <a:rPr lang="en-US" sz="1600" dirty="0" smtClean="0">
                <a:latin typeface="Chalkboard"/>
              </a:rPr>
              <a:t> yields the same </a:t>
            </a:r>
            <a:r>
              <a:rPr lang="en-US" sz="1600" dirty="0" err="1" smtClean="0">
                <a:latin typeface="Chalkboard"/>
              </a:rPr>
              <a:t>ciphertext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7" name="Text Box 7"/>
          <p:cNvSpPr txBox="1">
            <a:spLocks noChangeArrowheads="1"/>
          </p:cNvSpPr>
          <p:nvPr/>
        </p:nvSpPr>
        <p:spPr bwMode="auto">
          <a:xfrm>
            <a:off x="539552" y="4530606"/>
            <a:ext cx="85324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</a:rPr>
              <a:t>The above attack can be mounted on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any cipher </a:t>
            </a:r>
            <a:r>
              <a:rPr lang="en-US" sz="1600" dirty="0" smtClean="0">
                <a:latin typeface="Chalkboard"/>
              </a:rPr>
              <a:t>whose </a:t>
            </a:r>
            <a:r>
              <a:rPr lang="en-US" sz="1600" dirty="0" err="1" smtClean="0">
                <a:latin typeface="Chalkboard"/>
              </a:rPr>
              <a:t>Enc</a:t>
            </a:r>
            <a:r>
              <a:rPr lang="en-US" sz="1600" dirty="0" smtClean="0">
                <a:latin typeface="Chalkboard"/>
              </a:rPr>
              <a:t> algorithm is deterministic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8" name="Text Box 7"/>
          <p:cNvSpPr txBox="1">
            <a:spLocks noChangeArrowheads="1"/>
          </p:cNvSpPr>
          <p:nvPr/>
        </p:nvSpPr>
        <p:spPr bwMode="auto">
          <a:xfrm>
            <a:off x="251520" y="5373216"/>
            <a:ext cx="861196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 smtClean="0">
                <a:latin typeface="Chalkboard"/>
              </a:rPr>
              <a:t>Thm</a:t>
            </a:r>
            <a:r>
              <a:rPr lang="en-US" sz="1600" dirty="0" smtClean="0">
                <a:latin typeface="Chalkboard"/>
              </a:rPr>
              <a:t>: If </a:t>
            </a:r>
            <a:r>
              <a:rPr lang="en-US" sz="1600" dirty="0" smtClean="0">
                <a:latin typeface="Chalkboard"/>
                <a:sym typeface="Symbol"/>
              </a:rPr>
              <a:t> is a cipher whose </a:t>
            </a:r>
            <a:r>
              <a:rPr lang="en-US" sz="1600" dirty="0" err="1" smtClean="0">
                <a:latin typeface="Chalkboard"/>
                <a:sym typeface="Symbol"/>
              </a:rPr>
              <a:t>Enc</a:t>
            </a:r>
            <a:r>
              <a:rPr lang="en-US" sz="1600" dirty="0" smtClean="0">
                <a:latin typeface="Chalkboard"/>
                <a:sym typeface="Symbol"/>
              </a:rPr>
              <a:t> algorithm is a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deterministic function </a:t>
            </a:r>
            <a:r>
              <a:rPr lang="en-US" sz="1600" dirty="0" smtClean="0">
                <a:latin typeface="Chalkboard"/>
                <a:sym typeface="Symbol"/>
              </a:rPr>
              <a:t>of the key and the plain-text then 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cannot have indistinguishable multiple encryptions </a:t>
            </a:r>
            <a:r>
              <a:rPr lang="en-US" sz="1600" dirty="0" smtClean="0">
                <a:latin typeface="Chalkboard"/>
                <a:sym typeface="Symbol"/>
              </a:rPr>
              <a:t>in the presence of an eavesdropper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75656" y="6309320"/>
            <a:ext cx="58326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4F81BD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Chalkboard"/>
                <a:sym typeface="Symbol"/>
              </a:rPr>
              <a:t>Time to Go for Randomization of Encryption</a:t>
            </a:r>
            <a:endParaRPr lang="en-US" dirty="0"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081982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5" grpId="0"/>
      <p:bldP spid="81" grpId="0"/>
      <p:bldP spid="84" grpId="0"/>
      <p:bldP spid="91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6" grpId="0"/>
      <p:bldP spid="137" grpId="0"/>
      <p:bldP spid="138" grpId="0"/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467544" y="44624"/>
            <a:ext cx="8496944" cy="93610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What next?</a:t>
            </a:r>
            <a:endParaRPr lang="en-US" sz="30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15" name="Text Box 7"/>
          <p:cNvSpPr txBox="1">
            <a:spLocks noChangeArrowheads="1"/>
          </p:cNvSpPr>
          <p:nvPr/>
        </p:nvSpPr>
        <p:spPr bwMode="auto">
          <a:xfrm>
            <a:off x="467544" y="994737"/>
            <a:ext cx="76328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charset="2"/>
              <a:buChar char="q"/>
            </a:pPr>
            <a:r>
              <a:rPr lang="en-US" sz="2000" dirty="0" err="1">
                <a:latin typeface="Chalkboard"/>
                <a:sym typeface="Symbol"/>
              </a:rPr>
              <a:t>c</a:t>
            </a:r>
            <a:r>
              <a:rPr lang="en-US" sz="2000" dirty="0" err="1" smtClean="0">
                <a:latin typeface="Chalkboard"/>
                <a:sym typeface="Symbol"/>
              </a:rPr>
              <a:t>oa</a:t>
            </a:r>
            <a:r>
              <a:rPr lang="en-US" sz="2000" dirty="0" smtClean="0">
                <a:latin typeface="Chalkboard"/>
                <a:sym typeface="Symbol"/>
              </a:rPr>
              <a:t> is not standard; have done for gradual progress.</a:t>
            </a:r>
            <a:endParaRPr lang="en-US" sz="2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467544" y="1916832"/>
            <a:ext cx="76328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charset="2"/>
              <a:buChar char="q"/>
            </a:pPr>
            <a:r>
              <a:rPr lang="en-US" sz="2000" dirty="0" smtClean="0">
                <a:latin typeface="Chalkboard"/>
                <a:sym typeface="Symbol"/>
              </a:rPr>
              <a:t>Will give an even stronger definition and construct a scheme.</a:t>
            </a:r>
            <a:endParaRPr lang="en-US" sz="2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827584" y="2708920"/>
            <a:ext cx="76328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That will be secure according to </a:t>
            </a:r>
            <a:r>
              <a:rPr lang="en-US" sz="2000" dirty="0" err="1" smtClean="0">
                <a:latin typeface="Chalkboard"/>
                <a:sym typeface="Symbol"/>
              </a:rPr>
              <a:t>coa</a:t>
            </a:r>
            <a:r>
              <a:rPr lang="en-US" sz="2000" dirty="0" smtClean="0">
                <a:latin typeface="Chalkboard"/>
                <a:sym typeface="Symbol"/>
              </a:rPr>
              <a:t> and </a:t>
            </a:r>
            <a:r>
              <a:rPr lang="en-US" sz="2000" dirty="0" err="1" smtClean="0">
                <a:latin typeface="Chalkboard"/>
                <a:sym typeface="Symbol"/>
              </a:rPr>
              <a:t>coa-mult</a:t>
            </a:r>
            <a:r>
              <a:rPr lang="en-US" sz="2000" dirty="0" smtClean="0">
                <a:latin typeface="Chalkboard"/>
                <a:sym typeface="Symbol"/>
              </a:rPr>
              <a:t>.</a:t>
            </a:r>
            <a:endParaRPr lang="en-US" sz="2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53868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/>
      <p:bldP spid="30" grpId="0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sz="3600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Recall</a:t>
            </a:r>
            <a:endParaRPr lang="en-US" sz="3600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5576" y="1918573"/>
            <a:ext cx="77048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Made PPT/negligible function precise in terms of security parameter n</a:t>
            </a:r>
          </a:p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Semantic and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Indistinguishability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Security notions</a:t>
            </a:r>
          </a:p>
          <a:p>
            <a:pPr marL="285750" indent="-285750">
              <a:buFont typeface="Courier New" charset="0"/>
              <a:buChar char="o"/>
            </a:pP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Ind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-based definitions are easy to follow</a:t>
            </a:r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1259468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&gt;&gt; Computational Security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27584" y="3356992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Assumptions needed for a scheme</a:t>
            </a:r>
          </a:p>
          <a:p>
            <a:pPr marL="285750" indent="-285750">
              <a:buFont typeface="Courier New" charset="0"/>
              <a:buChar char="o"/>
            </a:pP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Pseudorandomness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9536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0" y="44624"/>
            <a:ext cx="9144000" cy="5853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Two assumptions and Their Implications</a:t>
            </a:r>
            <a:endParaRPr lang="en-US" sz="30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9552" y="1547500"/>
            <a:ext cx="15119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PRGs exit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3559" y="1979548"/>
            <a:ext cx="2858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err="1">
                <a:latin typeface="Chalkboard" charset="0"/>
                <a:ea typeface="Chalkboard" charset="0"/>
                <a:cs typeface="Chalkboard" charset="0"/>
              </a:rPr>
              <a:t>c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oa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-secure SKEs exist.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9552" y="1043444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Two assumptions: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53559" y="2785347"/>
            <a:ext cx="6120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Do they imply something fundamental exist? 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911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" grpId="0"/>
      <p:bldP spid="1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11560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One-Way Functions (OWF)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44016" y="692696"/>
            <a:ext cx="86764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Functions that are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easy to compute </a:t>
            </a:r>
            <a:r>
              <a:rPr lang="en-US" sz="1600" dirty="0" smtClean="0">
                <a:latin typeface="Chalkboard"/>
                <a:sym typeface="Symbol"/>
              </a:rPr>
              <a:t>but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“difficult” to invert (almost-always)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41176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37220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52866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48910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3635896" y="2348880"/>
            <a:ext cx="22322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905200" y="1988840"/>
            <a:ext cx="1962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f: {0, 1}*  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567310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/>
      <p:bldP spid="19" grpId="0"/>
      <p:bldP spid="2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11560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One-Way Functions (OWF)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41176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37220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52866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48910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 rot="21242211">
            <a:off x="4355976" y="1739111"/>
            <a:ext cx="10801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y = f(x)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771800" y="2204864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1691680" y="2348880"/>
            <a:ext cx="1008112" cy="21602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611560" y="2636912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x </a:t>
            </a:r>
            <a:r>
              <a:rPr lang="en-US" sz="1600" baseline="-25000" dirty="0" smtClean="0">
                <a:latin typeface="Chalkboard"/>
                <a:sym typeface="Symbol"/>
              </a:rPr>
              <a:t>R</a:t>
            </a:r>
            <a:r>
              <a:rPr lang="en-US" sz="1600" dirty="0" smtClean="0">
                <a:latin typeface="Chalkboard"/>
                <a:sym typeface="Symbol"/>
              </a:rPr>
              <a:t> 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6732240" y="1844824"/>
            <a:ext cx="144016" cy="144016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25" name="Straight Arrow Connector 24"/>
          <p:cNvCxnSpPr>
            <a:stCxn id="11" idx="6"/>
          </p:cNvCxnSpPr>
          <p:nvPr/>
        </p:nvCxnSpPr>
        <p:spPr>
          <a:xfrm flipV="1">
            <a:off x="2915816" y="1916832"/>
            <a:ext cx="3744416" cy="36004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0" name="AutoShape 2" descr="data:image/jpeg;base64,/9j/4AAQSkZJRgABAQAAAQABAAD/2wCEAAkGBxQTEhUUEhQUFhUXFxQXGBgYFxgUFxQYFhgXFxYaGBcYHCkgGBolHRoVITEhJikrLi4uGB8zODMsNygtLisBCgoKDg0OGxAQGzclHyQvLSw0Li0sMCwtMDQvLCwsLCw0LDcvLCwsLy8sLCwsLCw0LCwsLCwsLCwsLCwsLTAsLP/AABEIALYBFQMBIgACEQEDEQH/xAAcAAEAAgMBAQEAAAAAAAAAAAAABAUCAwYHAQj/xABKEAACAQIDBQQFCQQHBgcAAAABAgMAEQQSIQUxQVFhBhNxgSIykaHwBxQzQlJygrHRI2KSwSQ0U3Oi4fEIFRdDssIWVZOks9LT/8QAGwEBAAEFAQAAAAAAAAAAAAAAAAUBAgMEBgf/xAAwEQACAQMDAgQDCAMAAAAAAAAAAQIDBBEFEiExQRMyUWEicYEUM0KRobHB8AYjNP/aAAwDAQACEQMRAD8A9xrnVwS4rETie7JEyIkeYqougYsQCLkk10VUg/ZY4/ZxEYt/eQ6W/gPuoDTJGcE6lWY4ZyEZWJbuGbRWUnXIToQd1710NRto4QSxPG251K+FxofI2NRuzuKMmGjZvWy5W55kJRr+YNAWVKUoBSlKAUpSgFKUoBSlKAUpSgFKUoBSlKAUpSgFKUoBSlY5xe19bXtxtz/OgMqUpQClKUApSlAKUpQClKUAql7V+jEs3GGSOTyzBWHhlY1cSNYE8gT7K5vDbOfGQiSeeVVlFxHGVVFU7gbqSxtbU0B01U3Zz0TiY/sTuQOSyAOv5mvmAxckUow+IObMCYpbWz23owGgce8daiNiXXGTHDR96Ckay+kI1WRb29I7zlOoFAdLSqrB7XJkEU0TQyEEqCQ6uBvyuN5G+2+rWgFKUoBSlKAUpSgFKwmlVQWZgoG8kgAeJNUGM7a4OM2EhkblGpe/g3q++rJ1IQ8zwXRhKXRHRUrjZO3LH6LBzN98iP8Aka1HthiuGDUeMw/StSWp2seHNGVW1R9jt6VxA7Z4ketgwfCYf/U1vj7eoPpsPPH1ADqPO4/Kqw1G2nwpoO2qLsdhSqfZ3afCzaJMl/stdG8g1r+VXFbcZxksxeTC4uPDQpSlXFBSlaMdi1ijaRzZVBJ4+zrQG+uM7XR4h8UnzS/eRRZjYgaO9gNdG9Umx5VjH8ocZaxhcLzzKWt1Xd76vOzrd73uJsQJmGS+h7qMZU8LnO34qAp9k7cx7usb4XiAzsrxADiddCegrsaUoBSlKAUpSgFKUoBSlKA5/uPnc0okZu5iYRiNSV7xrBmLkakaiw3V8xGEbBnvcOCYd8sO+w4vFfcRxXcajR4iUzyT4WIvEfRkBYL3zJ6OaIcxuudGtzq72fteKYHKbMvrIwyun3lOvnuoCp7QYpJYUKm7syNBl35wbgrflx36X0vpVjsjC9zEEvc6szHe7sbsfEn8qp+yWBjLPMQAxeQIv1YxmIIA4E7/ADqd2nlGQQIbSTMo0OqoCGdugsLedAfe0v0PefWhZZAd1ip1/wAN/dpVoshI6c/168Kr9sp/Q5yeMch/wm35VP2eg7tDbeif9IoDJZDYfHt93tr4JTz87XqRlFMo5UBjE1xrWdfAKpu0faKPCgC2eVvUjG89T9letWznGEd0nhFYxcnhFnjMWkSl5GVVG8k28up6Vx2O7YyzXXBx2X+2kFh+FOPnfwqlxpaQnEY6QWUFspNooh4bvjjXIbQ+VaBWywQvKBxLCEMP3RlJ8iBUBV1G4uW4Wcc47/3g3Y0adPmo+TspNmmU5sTI8zfvEhR4KN1TIcOqiyqF8AB+VV/ZXb8eOg76IMtmKMrb1YAEi40IsQb9augtctc1K29xqt5XXJtqSa46GtY77/8AK993j+tfe68R1O4ePwK2ZKCMVYq0cYaLeTWIr89/H8/jrqawVPG3o+8b/D4vW7uxyr4Y6r40MY2jn1IGJ2XE97oD4CzHwIF+fPdTBpPh7fNpny/2bnOm88D6ttL2tw1HGaU6VgyVs0b+dN5jx9SrjlYZa7M7ZIWEeJHcuQLE/Rt+I+r56dTXUg3rxna3azZ6u0E0y5gcrDK7BW3EFlUgEceVW+w9uSYVVaJ/nGEOtgwYoOJjbpy3eGprprXVp8K4i456PHDNSdtGX3b59D1CtWKw6yIyOMysCCDxBrTszaMc8YkiYMp9oPEEcD0qXU4mmso02scM5WLsFhg1yZWW98hYWPQkKDbzrqEQAAAAAAAAaAAbgBWVKqUNEzbxuFfBKfj43fF632r53Yve1AaWlPx+vL40rlMXg8W+IkjixLJGArWJJazlh6Jyk2BVhv5eNWPbTbbYWJTGqlna2ZhdVsL36nl58qhdhWmmMuIxGuYRohKhbhC5NgAAQC+/x5UBN2dgzhALSM6uQJCxv+0bQSDfa5KoRc71PA3ue8Px5aePx4ee9qsZicRimwseYKGChBcX3em5G8cbnQC1ekhdNddOVAYRSEmttfAK+0ApSlAc5szGrhP6NOcigsYpD6siE3sTwYXsb9Kw7WPh2hZ7oZQP2TKfTzcACup8KtNu7KGIjy6B1OZCRcBhwI4qdxFVGzpcLG4E0MeHnH2gAh/ejfdl/wBKAyh7NWAKPNGWALBZL5mO8nMDr1qfs3YSxktqzHezMXduhY7h0FWUeLRvVdTfdZgb+FqjY/aWRSURpG3BRYb/AB4UBG7VS2wzoPWltEg5lzlt7Lnyq1iTKoUbgAPZpXNbHDzYpmxNs8Sq0aA3RRJmBJ5sLW5a11FAKUqFtjaSYeF5ZNyjdxYnco6k1RtJZZVLLwiv7U9oBhkCoM876Rp/3N+6Pf7SOT2fs9gTLK2eZ9Wc/kOQ+N2lZbKwzzO2Jn1kfcOCL9VRy0+N9Wk5tpxrhdW1R3FTw4eVEnSpqmsdym2jsdJ2UTelEuvdn1XfgZB9YDgu65JN7C1ikChcoUBeVhb2bqzAqMm0Vb6NZZBzjjZl/i3HyNRsVWq4hBN47IveFySYMOqiyKqjU2UBRc7zYca2ha0YbHIzZblX35HUo3kGAv5VNC1gqKcZYmsP3GTVlr7lrblplrDuKZNOWvhWt+WsStV3DJHK1gVqQVrRiJFQXdlUc2IA99XxeS5M5yfsVgWd3bDIWclmJLm5OpIGaw15WqPszs2MHLfDFu4kNpIWYsEO5ZIydd9gwJ3G9/RAro4cZG5skiMeQYE+wVscVvK7rpbZybT7Nv8AvHYpsjnOOSrhnkwcnfQC6H6SPg45jkw4f6g+i7L2gk8ayxG6sPMHiCOBFcO61G2PtE4Ge5/q8pAccI2O5xy69PAVOaRqbi/CqPh9PYx3FHety6nplK+A3r7XWEYKUpQHxlB0IBHXWvtKUApSlAKUpQClKUAqm2/gGYxyxortHmvG1rSo3rLrpfQEeFXNKA5rB43AKwbu0hkHB4u7dSdOVvZWvbnavBxLnMq6b7bj+I2Hvrgf9pDCt3eDnUkZWmjJGh9NUddR/dt7a8NVC2rEk8zqaA/YOwMC6mSaYASS5fRBuI0W+Vb8TqSTVxVF2F2t862fhZ73LRJn/vFGST/GrVe0Arz7tNizisWIRrFAfS5PKdLeW7ybnXY9oNojD4eSXiqnL1Y6KPaRXFdl8IVUFtWN3YneWbn5VA69eeDR2R6s3LWHWb7F4qBF8Peagbzc1Kx77l8z/L+dQcVNkjd/sqzewXrhqab+bNuJ8wuE+cyEN9DGbEcJZBqQeaLy4nwrqI4NLAaD3VB2FhO7hjTiFGY82OrnzYk1eQJXpdhaQtqKhFc9/dkbVqOcvYqNo7NSVcsi3G8cCp4FTvU9RVPhHZHMMpuwGZH3d6g0N/310v4g8a6yeOuf7RYc93nQenEe8Xrl9ZfxLmHmK1tW0+N3ReF8S5T/AI+pdRqOLx2M8tMtZQuGUMuoYAg8wRcVstXmzZuZNOWsStbiKj46cRxtI25QT1PIDqTYedI5bwipCxk7FxFCAZCLkn1Yl+03PoONSsFsGNTmcd7JxeSzHyB0QdBWzYeBKJd9ZXOeQ/vH6o/dUWUeHWrhEr0fS9Lp2tNOSzN9X/CNOrWbeF0KzF7KikFnjQjwAI8CNR5VRTQNh3CMxaJzaNm1ZW+wx434HpauxdKrNsYLvYnTiRofssNVPkQDWxf2NO6pOLXPZltKs4P2KRhUXGQB1KncRW7CTd5Gj7iVBI5HiPbevrCuAWYvHdEqi27AbULRth5D6cFgD9qM+qfLd4Za6yvLUxPzbFRT7lvkk/u34nw3+Qr1Ku80u68egs9VwRt1T2TyujPjk2NtTw4X8+FcuO3eGFw6yowJBUqCQRoRoSN9dPJIFF2IA5k2rmNkbGw8z4l3jRyMRJYnW4Ko3gdWNSRrFh2e28MX3jJGyxoVAZiLuTfMLDdb0eJ9armsIYVRQqKFUbgAAB4AbqzoBSlKAUpSgFKUoBSlKA4b5Z9lfONlTWF2hyzr0Ef0h/8ATMlfmvCx1+wpYMylWW4IIN7G4III6ggnn/KvzVt7ZiYLFy4ZwPQPoDJwY3R78Ra1xz04UB3vyB7eCifAufVPfw34q1hKo5WbKfxtyr2InjX5l2btMYd48RFYyxHNotu8FvTU6aAi40tvOmtfoHs9taPGQRzwHNG4uN11PFTyIN7jpQFL8oeIzfNoBudy7fdQaA+Nz/DTZ24+P5VC284bHkHfHEgIsCBf09ORObhyqTA+m73DlprXEa4/FrtZ6cEnSWKaRnK12JqHtgfsH8B7CwBqSnx8Cte0YS8MijeUYDxtp77VCwxCovRNGU6eCt+Ox6YeGSaU2jiRnY7zlUEmw4nTdUDZeJEkaONzKre0A1z/AMschGxcXl5Qg+BniB92nnXqKeeSHxg5ns12221tF5MRhcNhzhUYr3btkZ7WORZSfpLEa2Ci40r0HB7QSeJZVDANcFGFnRlJWRHHBlYMpHMGvOPkK7a4SLBthcTNFA8bs6mRhGsiPY6MxAzA3FuVutui7GdoI8ViNoPEc0AxKlDrY5oURiB9kvGzfivxoC27PH9iqcUMkflG7KPcBVlVZsAkxub3vLMRv/tWHLQaGrPL09w9h+POvLLyjBXE0njl/uyQ3MEVWbVGaSCM7mkzt92IZhf8ZjqxA8+unv5++q9/60gtqIZCNB9uIMf8q2dIt4yvYKT6PP5FJS+Flpi8YkETyytljQFmbfYDoNSeAHG9eU/8cJGlYw4Evh01YlmMgT7TFQVTwNx1qZ8tO2hFDBATYSM7tx+itlB6Xa9uaiul+RiGP/dULRKM0hkMpAUZpAxU3tu0C+RFelGgdZszaMeJgjnhN45FDqdxseBHAg3BHMGvkwqp7JxIsU6wgd2uKxSoBYKP2hLqLcA5cctN1WsugoDksANHHATTgeHeNW161bLN48322kfyd2I91q3PXmtw0682vV/uTMehXbVgzxsOYPt3j313HZHHd9g4XO/LlbndCUJPja/nXIT7qt/k3l/ZTx/YmYjorAW94NT3+P1cVJQ9UYbuOaefQ5Xb2Axk2IfvIpWOZgvokoFv6IVvVC2t/PWvQuymyThsOsbWzklmtuu3AeAsPKrKRTfdcfHx+tawpvbz4e349tdYRhKJr4rX3VHMZ5fkfz38N9Y5TutvvbdQEpWv+VL1oyHkfd7+f+VfMh5fl0+PjQCTStMKm+tbqAUpSgFKUoBXmfy1dkDiYVxcC3nw4OZRvlh3sOpXVgOrbyRXplKA/JWCxAIBFdR2G7XtsyYkgthJSDMg1MTbu9QeG8cQOgtb/Kr8nzYV3xuDQnDsS80Sj6A72kQD/lneR9X7vq+dR4oEaHSgPakxqT4zETRMHR+6KMpuGXIACPZVmjcK4z5PSO600GVf+79K7EcK891Lm5nn1JmHkXyRIStyVpWtqVFyKMbAm7tngP1SXj6xub2H3WJX+HnVrtzZq4rCzYdjYSxul9+Ukei3kbHyqmxmFL5WQ5ZEN0beOqsOKkaEeB4VJ2ftwE5Jf2cn2GO/qh3OvUeddzoupwr0lSm/jjx8/c0K9Jp7kflXa2zZMNNJBMpSSNirA8xxHMEWIPEEGvcvkkwDYPZUk8gsZmMirxKBQsWnNjcjmGXnXdbYw+EkyyYmKBynqvKiMV46M408KjRscS6uQVgQ5kBFjK49VrHci7xfebHhW/qF9TtKLnJ89l6sxU6bk/Yn7IwpihjQ7wozdWOrH2k1MrAGoD7dw4YqZkBBsddAeRbcD0vXlu2dWTljPc3uWWBqqxxy4nDvwYSxHxYK6/8AxmrO9Qdr4UyRkKbOCHQ8nQ3Xy4HoTWzp1x9nuoVX0T/ToyjWVg8z/wBoXZ7MuEmAuoMsR6Mcrr7Qr/w15f2c23joiYMFNMhnIXJGxGdm9EWHBtwuLHrX6bgMONw7RToGRvRkjberKdVNtVZTqCLHcRTsz2G2fgXMuHgAlNxnZmkZQd+UuTl3nUamvVoyUkmuhHtNPDJPZLYnzLAwYa92jT0zvvIxLyEE8MzNbpao/aXFlYiF9d/QT7z6A+Qu34atsdjFUEsQABckmwA5nkK5VJDPJ3zAhACIgdCQfWkI4X3Dp41H6nextaDln4nwjLQp75eyNkcQRVUblAA8ALCsHrc9aXrz9ckoiPNuNTvk9a2IxY/uD7n/AFqBOdKh7F7VYXATYl8XL3ecRBBlZ2cqDmsqgnS416ipzRP+pfJmO4+5Z6pSvKcZ8uGGFxBhcTLyLZIlPgbk28RVf/xwl/8ALf8A3Q//ABrtSJPZqV5ds75bcIxAxGHxEF97WEqDxKnN7Fr0DYm3cPi07zCzJKvHKblSeDLvU9CAaAsaUpQClKUApSlAKUpQClKUANeR9vvkgWUtPs7LHIbloD6MUh5of+W3T1fu165SgPBuwUEsN4cRG8ci5gVcFTo5tbmLNoRoeFdytb/lBgyzYafgc0THx1T/AL/ZUWNq4bWaWy5l78kvRe6mmSUNblNR1NbVNQkkXMkKa+zQI4yuqsOTAMPfWtTW1TWJ5XKLDRh9kQIcywxgjccoNvC+6rIGqqPbEJcx94AwJGt1BI0IDHQkHSrINVKsZ/jz9S15PmMVmjdUNmKMFPJiCAfbUbYzI2HRQmUBcjIR6rLowIO/W+vHfUsNX3NWPd8O33yUM71gTXwtWJNWpDBAxmzyX7yJ+7kNgTbMkgG4OvHxGorD55jBpkhPUSuB/Dlv76nk1rY1K2uq3VvDZCXHvyHCMuqK5sE0hBxDh7aiNRliB5kHVz46dKkuazY1rY1iq3FW4lvqPLL4pJYRqc1pc1sY1pc0ijIiPiDwrybtzIHxIHLOfJmsP+mvUcVNlVmPAE/pVdsv5I/nbDE4rEOqOqFYogA2UgEZpGBte5NgvHfXR6DSzWc/RGG8eKePU8tgyj1mUeJAqbHLEdBJGT95f1r3nZvyY7LhGmEjc8TKWmJ/jJA8hU6bsHs1hY4HC26RIp9qgGutIs/OWKhquwmOlwsomw0jRSjQMm83PqkbmB09Egg17T2l+RmDKz7PlbDsBfu5GaSBrdWuyfeu3hX35OPk6jEa4jEgM7agDd5HeF37tTv3aUBediO3MmJw4OJw0yziwIjQsJB9sLe6dVbyvw6bB7cjdxGRJG59VZUMZb7t9D7asIIVRQqKFUbgAAB5CqPbeCxU4ZAmHC3ujF5O8Uj1WBC+i1AdBSqRMfiowO+w+cAC7QuGJ5nu2APkKsNn7RjmUmNr20I3Mp5Mp1BoCXSlKAUpSgFK1mTX4+DWXeD4+N/SgMZ5lQZnYKNBcmwuSAPeQKydwBckAddKqu0yF8NIEuWADAWO9CHA8Tl99YbdYTYNynFFcfhIcA9dKA+9r9m/OMJIg9cDOnPMmoA6nUedcTsrFZ41bp7+Pvr0mDEq6qw3MA3kQDXnO1MEcNi3ABEUt5E00Un1l6dOhWoDXbVzgqsexvWdTrBk1TW1TUZTW1WrjpRNxokqa2qajKa2BqxOJa0bezGCjmSeKRQyrPNoQD6xVwdd3rVtl7H5P6tNLFyW+dB+B7/nVVgMXNDipBEocSKsmW+UnLZGyk6X9UkHnXR4ftICQJIZ0JIGsZtc6bxcV6DZU6N1aQc4p8Y59iPqylCbwypfZmPTc0En3kdD/gJFY5McN8MJ8JGH5rXYtJb269K+94Pjh48qxy0Kxk/J+TKfaJnG9zjjuigHi7n8lrNdj45/Wlhj+5Gzf9ZFdbJiFXefjn4VHfasIFzIo47xVYaHZR/Bn5sfaJnP/wDhK4vPPNJzXN3an8KAfnVXsOQmBCST64BOpIDsFueOgFXO1+1cYjbuwztlJ9FSwHIlrWtu51T7MhKQxoQbhBfTj9b33qJ1+hSpU4QpRS5b4RsW85STcmSmNa2NGatbGuZUTaSPjmok78Kzmlt41HY8T4ms8UZIojTYczSRYdd8rjN0RdWPsBPlXqyKAABoBoByAri/k+2eWMmLcet+zivwQH0m8yLeR5121dvpFt4NDL6vkjbupunhdhSsJJLda+94Pj43VKmoa8bBnjdL2zKy35ZgReuU/wB5SGOHBqGin9GJtPVVR6TodxBC6ePSuuMo+OPhzqmxsn9MwxIPqYgDTjZD+QNAXEMQUADhx4nqa2VrWUfHHwr73o6+ygM6qNsbNJPfwEJOo0O4SAb0k5g8+GlWquDuqLtB7WHDUmgPuyses8SyKLX3g71YaMp6g18qu7KC6zSAWSSVmTqLBS1v3iCaUBe0pSgNPccL+6vixH+XO/vrfSgNBg6j2budqi7N2Z3KlFPo5mZQRcKG1KjoCT7asaUBzuz/AOjyfNpDZCSYHO5gTcxk8GUk25g1I7QbE7+IqCBIvpRtus9rbxuB3e/gKs8bg0lQpIoZTwP5jketadmYJogVMrSLpkD2LIOILj1vOrZRUk0yqbTyjznAYsnMrrldTldeKsND7bfnVipq17Y9nWc/OcOP2yj0l/tlHD7w9+7gK5vA44OungQd6nkRXD6lYSt6jfZkvSqKpHKLQNWatUZWrMNUS4l2DDHFlKTRi7xHNb7anR18x7wK7rZuOSaNZIzdWFx+h5GuLDVpws0uGcvh7MrG7wk2Vj9pD9VvcandG1NW/wDqq+V9/Q169Hesrqd8Ytd9YrCfZu+OFUmC7ZYZtJGML8VlBX/FuPtqy/35hrX+cQ2594v6118a1OSzGSf1NBwkuqN8uEDDKwUjkRceyoCdnoAfoo+BvlG8acePWtGL7Y4RNFk71uCxAyE+Y099UW0NsYnE+iAcPEd4BvM48Rog99a1zqFvbrMpc+i6l8KE5dhtnEJLJ3EVjEjAysNFLg3WNbaHUKT90Csmfw/0vb8zWiCJUUKgAUbgK+SSgb64q8vqlzVc3wuyJCFJRWEbGb451Gmm4CtckxPStVauMvLM8Y4FasPg2xUww8ZIGjSuPqIOHifjjWEju7iGAZpW3Dgg4sx4AfHX0Ls5sNMLFkHpOfSkfi7foOA/mTU3pWnutPxJr4V+phuK6prC6llh4FRVRBZVAAA4AaCtlKV2JEGto9b3rAQm/wDP/Kt9KA0GDqPZv8arttbPd0BjsZEPeJwuwN8p6EXFXFKAqcPtBZIDMLmwYsuX0lZRqhG/MNR59ao8HjJhMjYi6CQfs1Hqa29Brj19AR8CrnHbMdZDNhioc/SRt6kwHP7L8m9tQNq4/vo+6kwuJDcgmYA8CsgOXQ8aA6OJON73rl9tbULrNCRaXMYVXi/eaKw6EEnpap/Z7HuLYfEjLMFutyCJF6EaFhxHnUva+ye9KyIckyeo9r8/RYcVNz7faBOwsIRFQblVVHkLUqv2btfNmSYCKVLB1J9E3vZkPFTY+FKAtaUpQClKUApSlAKUpQCuT7T9lDIxnw1km+su5JvHk3Xjx511lKxVqMKsXCayi+E5QeUeUYfGHMUYGORdGRtD5cxU5Z+ddptzs/DiltKvpD1XXR18DxHQ3FcVtHYWKw2uX5xEPrIP2gH7ybz5X8a5S90WpTe6nyv1JKlcwnw+GblkHOsw1U+HxyPuYX5HQ+w1KvUJKm08M2dpNcBhZgCORFx760fMIf7KP+Bf0rTnPM0LHnVFldGU2kxMqiwCqOgA/KsWxA8aiUptK7Ta85PStVDUU45S2SMNK53KgzH3VkhTlJ4isleESq04YSYh+6wozH60h9SMcyeJ+Nat9m9j5prNim7qP+yQ3ZvvNuHlfyrt8BgY4UCRIEUcB+Z5nqan7LRJSe6twvQ0613GPEOWV/Zzs/HhEIX0pG9eQ+s5/kvT86uKUrp4QjCKjFcEbKTk8sUpSrigpSlAKUpQClKUBD2ns1J1yvcEG6sps6NwKtwNQEkxkXomNMQODhxE/wCNWFr+FXdKA5jE9n3xTmTE2iNgqpGcxABJOZrC5ueFK6elAKUpQClKUApSlAKUpQClKUApSlAVm1Oz+HxH0sSk/aHov/EtjXPYjsHb+r4mRP3XAkHgN1vfXylYKtrRq+eKZkhWnDoyqx2wcXCLs2HYfjB9mW1UU+1nQ2ZF8if0pSoK90+hT8sSQt60p9Tbg8bJKbIqD7xb+Qq/wvZXGSC5lgRT9kM59jAfnSlZrPTreazKJbcV5weEWmF7BRb55ZZjyvkT2LqPbXS4DZ8UK5Yo0QfugC/id5PjSlTFKhTpL4I4NCdSc/MyVSlKzFgpSlAKUpQClKUApSlAKUpQClKUApSl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</a:endParaRPr>
          </a:p>
        </p:txBody>
      </p:sp>
      <p:pic>
        <p:nvPicPr>
          <p:cNvPr id="26" name="Picture 25" descr="downlo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2204864"/>
            <a:ext cx="1535237" cy="1008712"/>
          </a:xfrm>
          <a:prstGeom prst="rect">
            <a:avLst/>
          </a:prstGeom>
        </p:spPr>
      </p:pic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4427984" y="3306470"/>
            <a:ext cx="12961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Easy task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144016" y="692696"/>
            <a:ext cx="86764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Functions that are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easy to compute </a:t>
            </a:r>
            <a:r>
              <a:rPr lang="en-US" sz="1600" dirty="0" smtClean="0">
                <a:latin typeface="Chalkboard"/>
                <a:sym typeface="Symbol"/>
              </a:rPr>
              <a:t>but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“difficult” to invert (almost-always)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81618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 animBg="1"/>
      <p:bldP spid="2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11560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One-Way Functions (OWF)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41176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37220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52866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48910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 rot="21242211">
            <a:off x="4442649" y="1755998"/>
            <a:ext cx="10801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x = f</a:t>
            </a:r>
            <a:r>
              <a:rPr lang="en-US" sz="1600" baseline="30000" dirty="0" smtClean="0">
                <a:latin typeface="Chalkboard"/>
                <a:sym typeface="Symbol"/>
              </a:rPr>
              <a:t>-1</a:t>
            </a:r>
            <a:r>
              <a:rPr lang="en-US" sz="1600" dirty="0" smtClean="0">
                <a:latin typeface="Chalkboard"/>
                <a:sym typeface="Symbol"/>
              </a:rPr>
              <a:t>(y)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771800" y="2204864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6732240" y="1844824"/>
            <a:ext cx="144016" cy="144016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2915816" y="1916832"/>
            <a:ext cx="3744416" cy="360040"/>
          </a:xfrm>
          <a:prstGeom prst="straightConnector1">
            <a:avLst/>
          </a:prstGeom>
          <a:ln w="1587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0" name="AutoShape 2" descr="data:image/jpeg;base64,/9j/4AAQSkZJRgABAQAAAQABAAD/2wCEAAkGBxQTEhUUEhQUFhUXFxQXGBgYFxgUFxQYFhgXFxYaGBcYHCkgGBolHRoVITEhJikrLi4uGB8zODMsNygtLisBCgoKDg0OGxAQGzclHyQvLSw0Li0sMCwtMDQvLCwsLCw0LDcvLCwsLy8sLCwsLCw0LCwsLCwsLCwsLCwsLTAsLP/AABEIALYBFQMBIgACEQEDEQH/xAAcAAEAAgMBAQEAAAAAAAAAAAAABAUCAwYHAQj/xABKEAACAQIDBQQFCQQHBgcAAAABAgMAEQQSIQUxQVFhBhNxgSIykaHwBxQzQlJygrHRI2KSwSQ0U3Oi4fEIFRdDssIWVZOks9LT/8QAGwEBAAEFAQAAAAAAAAAAAAAAAAUBAgMEBgf/xAAwEQACAQMDAgQDCAMAAAAAAAAAAQIDBBEFEiExQRMyUWEicYEUM0KRobHB8AYjNP/aAAwDAQACEQMRAD8A9xrnVwS4rETie7JEyIkeYqougYsQCLkk10VUg/ZY4/ZxEYt/eQ6W/gPuoDTJGcE6lWY4ZyEZWJbuGbRWUnXIToQd1710NRto4QSxPG251K+FxofI2NRuzuKMmGjZvWy5W55kJRr+YNAWVKUoBSlKAUpSgFKUoBSlKAUpSgFKUoBSlKAUpSgFKUoBSlY5xe19bXtxtz/OgMqUpQClKUApSlAKUpQClKUAql7V+jEs3GGSOTyzBWHhlY1cSNYE8gT7K5vDbOfGQiSeeVVlFxHGVVFU7gbqSxtbU0B01U3Zz0TiY/sTuQOSyAOv5mvmAxckUow+IObMCYpbWz23owGgce8daiNiXXGTHDR96Ckay+kI1WRb29I7zlOoFAdLSqrB7XJkEU0TQyEEqCQ6uBvyuN5G+2+rWgFKUoBSlKAUpSgFKwmlVQWZgoG8kgAeJNUGM7a4OM2EhkblGpe/g3q++rJ1IQ8zwXRhKXRHRUrjZO3LH6LBzN98iP8Aka1HthiuGDUeMw/StSWp2seHNGVW1R9jt6VxA7Z4ketgwfCYf/U1vj7eoPpsPPH1ADqPO4/Kqw1G2nwpoO2qLsdhSqfZ3afCzaJMl/stdG8g1r+VXFbcZxksxeTC4uPDQpSlXFBSlaMdi1ijaRzZVBJ4+zrQG+uM7XR4h8UnzS/eRRZjYgaO9gNdG9Umx5VjH8ocZaxhcLzzKWt1Xd76vOzrd73uJsQJmGS+h7qMZU8LnO34qAp9k7cx7usb4XiAzsrxADiddCegrsaUoBSlKAUpSgFKUoBSlKA5/uPnc0okZu5iYRiNSV7xrBmLkakaiw3V8xGEbBnvcOCYd8sO+w4vFfcRxXcajR4iUzyT4WIvEfRkBYL3zJ6OaIcxuudGtzq72fteKYHKbMvrIwyun3lOvnuoCp7QYpJYUKm7syNBl35wbgrflx36X0vpVjsjC9zEEvc6szHe7sbsfEn8qp+yWBjLPMQAxeQIv1YxmIIA4E7/ADqd2nlGQQIbSTMo0OqoCGdugsLedAfe0v0PefWhZZAd1ip1/wAN/dpVoshI6c/168Kr9sp/Q5yeMch/wm35VP2eg7tDbeif9IoDJZDYfHt93tr4JTz87XqRlFMo5UBjE1xrWdfAKpu0faKPCgC2eVvUjG89T9letWznGEd0nhFYxcnhFnjMWkSl5GVVG8k28up6Vx2O7YyzXXBx2X+2kFh+FOPnfwqlxpaQnEY6QWUFspNooh4bvjjXIbQ+VaBWywQvKBxLCEMP3RlJ8iBUBV1G4uW4Wcc47/3g3Y0adPmo+TspNmmU5sTI8zfvEhR4KN1TIcOqiyqF8AB+VV/ZXb8eOg76IMtmKMrb1YAEi40IsQb9augtctc1K29xqt5XXJtqSa46GtY77/8AK993j+tfe68R1O4ePwK2ZKCMVYq0cYaLeTWIr89/H8/jrqawVPG3o+8b/D4vW7uxyr4Y6r40MY2jn1IGJ2XE97oD4CzHwIF+fPdTBpPh7fNpny/2bnOm88D6ttL2tw1HGaU6VgyVs0b+dN5jx9SrjlYZa7M7ZIWEeJHcuQLE/Rt+I+r56dTXUg3rxna3azZ6u0E0y5gcrDK7BW3EFlUgEceVW+w9uSYVVaJ/nGEOtgwYoOJjbpy3eGprprXVp8K4i456PHDNSdtGX3b59D1CtWKw6yIyOMysCCDxBrTszaMc8YkiYMp9oPEEcD0qXU4mmso02scM5WLsFhg1yZWW98hYWPQkKDbzrqEQAAAAAAAAaAAbgBWVKqUNEzbxuFfBKfj43fF632r53Yve1AaWlPx+vL40rlMXg8W+IkjixLJGArWJJazlh6Jyk2BVhv5eNWPbTbbYWJTGqlna2ZhdVsL36nl58qhdhWmmMuIxGuYRohKhbhC5NgAAQC+/x5UBN2dgzhALSM6uQJCxv+0bQSDfa5KoRc71PA3ue8Px5aePx4ee9qsZicRimwseYKGChBcX3em5G8cbnQC1ekhdNddOVAYRSEmttfAK+0ApSlAc5szGrhP6NOcigsYpD6siE3sTwYXsb9Kw7WPh2hZ7oZQP2TKfTzcACup8KtNu7KGIjy6B1OZCRcBhwI4qdxFVGzpcLG4E0MeHnH2gAh/ejfdl/wBKAyh7NWAKPNGWALBZL5mO8nMDr1qfs3YSxktqzHezMXduhY7h0FWUeLRvVdTfdZgb+FqjY/aWRSURpG3BRYb/AB4UBG7VS2wzoPWltEg5lzlt7Lnyq1iTKoUbgAPZpXNbHDzYpmxNs8Sq0aA3RRJmBJ5sLW5a11FAKUqFtjaSYeF5ZNyjdxYnco6k1RtJZZVLLwiv7U9oBhkCoM876Rp/3N+6Pf7SOT2fs9gTLK2eZ9Wc/kOQ+N2lZbKwzzO2Jn1kfcOCL9VRy0+N9Wk5tpxrhdW1R3FTw4eVEnSpqmsdym2jsdJ2UTelEuvdn1XfgZB9YDgu65JN7C1ikChcoUBeVhb2bqzAqMm0Vb6NZZBzjjZl/i3HyNRsVWq4hBN47IveFySYMOqiyKqjU2UBRc7zYca2ha0YbHIzZblX35HUo3kGAv5VNC1gqKcZYmsP3GTVlr7lrblplrDuKZNOWvhWt+WsStV3DJHK1gVqQVrRiJFQXdlUc2IA99XxeS5M5yfsVgWd3bDIWclmJLm5OpIGaw15WqPszs2MHLfDFu4kNpIWYsEO5ZIydd9gwJ3G9/RAro4cZG5skiMeQYE+wVscVvK7rpbZybT7Nv8AvHYpsjnOOSrhnkwcnfQC6H6SPg45jkw4f6g+i7L2gk8ayxG6sPMHiCOBFcO61G2PtE4Ge5/q8pAccI2O5xy69PAVOaRqbi/CqPh9PYx3FHety6nplK+A3r7XWEYKUpQHxlB0IBHXWvtKUApSlAKUpQClKUAqm2/gGYxyxortHmvG1rSo3rLrpfQEeFXNKA5rB43AKwbu0hkHB4u7dSdOVvZWvbnavBxLnMq6b7bj+I2Hvrgf9pDCt3eDnUkZWmjJGh9NUddR/dt7a8NVC2rEk8zqaA/YOwMC6mSaYASS5fRBuI0W+Vb8TqSTVxVF2F2t862fhZ73LRJn/vFGST/GrVe0Arz7tNizisWIRrFAfS5PKdLeW7ybnXY9oNojD4eSXiqnL1Y6KPaRXFdl8IVUFtWN3YneWbn5VA69eeDR2R6s3LWHWb7F4qBF8Peagbzc1Kx77l8z/L+dQcVNkjd/sqzewXrhqab+bNuJ8wuE+cyEN9DGbEcJZBqQeaLy4nwrqI4NLAaD3VB2FhO7hjTiFGY82OrnzYk1eQJXpdhaQtqKhFc9/dkbVqOcvYqNo7NSVcsi3G8cCp4FTvU9RVPhHZHMMpuwGZH3d6g0N/310v4g8a6yeOuf7RYc93nQenEe8Xrl9ZfxLmHmK1tW0+N3ReF8S5T/AI+pdRqOLx2M8tMtZQuGUMuoYAg8wRcVstXmzZuZNOWsStbiKj46cRxtI25QT1PIDqTYedI5bwipCxk7FxFCAZCLkn1Yl+03PoONSsFsGNTmcd7JxeSzHyB0QdBWzYeBKJd9ZXOeQ/vH6o/dUWUeHWrhEr0fS9Lp2tNOSzN9X/CNOrWbeF0KzF7KikFnjQjwAI8CNR5VRTQNh3CMxaJzaNm1ZW+wx434HpauxdKrNsYLvYnTiRofssNVPkQDWxf2NO6pOLXPZltKs4P2KRhUXGQB1KncRW7CTd5Gj7iVBI5HiPbevrCuAWYvHdEqi27AbULRth5D6cFgD9qM+qfLd4Za6yvLUxPzbFRT7lvkk/u34nw3+Qr1Ku80u68egs9VwRt1T2TyujPjk2NtTw4X8+FcuO3eGFw6yowJBUqCQRoRoSN9dPJIFF2IA5k2rmNkbGw8z4l3jRyMRJYnW4Ko3gdWNSRrFh2e28MX3jJGyxoVAZiLuTfMLDdb0eJ9armsIYVRQqKFUbgAAB4AbqzoBSlKAUpSgFKUoBSlKA4b5Z9lfONlTWF2hyzr0Ef0h/8ATMlfmvCx1+wpYMylWW4IIN7G4III6ggnn/KvzVt7ZiYLFy4ZwPQPoDJwY3R78Ra1xz04UB3vyB7eCifAufVPfw34q1hKo5WbKfxtyr2InjX5l2btMYd48RFYyxHNotu8FvTU6aAi40tvOmtfoHs9taPGQRzwHNG4uN11PFTyIN7jpQFL8oeIzfNoBudy7fdQaA+Nz/DTZ24+P5VC284bHkHfHEgIsCBf09ORObhyqTA+m73DlprXEa4/FrtZ6cEnSWKaRnK12JqHtgfsH8B7CwBqSnx8Cte0YS8MijeUYDxtp77VCwxCovRNGU6eCt+Ox6YeGSaU2jiRnY7zlUEmw4nTdUDZeJEkaONzKre0A1z/AMschGxcXl5Qg+BniB92nnXqKeeSHxg5ns12221tF5MRhcNhzhUYr3btkZ7WORZSfpLEa2Ci40r0HB7QSeJZVDANcFGFnRlJWRHHBlYMpHMGvOPkK7a4SLBthcTNFA8bs6mRhGsiPY6MxAzA3FuVutui7GdoI8ViNoPEc0AxKlDrY5oURiB9kvGzfivxoC27PH9iqcUMkflG7KPcBVlVZsAkxub3vLMRv/tWHLQaGrPL09w9h+POvLLyjBXE0njl/uyQ3MEVWbVGaSCM7mkzt92IZhf8ZjqxA8+unv5++q9/60gtqIZCNB9uIMf8q2dIt4yvYKT6PP5FJS+Flpi8YkETyytljQFmbfYDoNSeAHG9eU/8cJGlYw4Evh01YlmMgT7TFQVTwNx1qZ8tO2hFDBATYSM7tx+itlB6Xa9uaiul+RiGP/dULRKM0hkMpAUZpAxU3tu0C+RFelGgdZszaMeJgjnhN45FDqdxseBHAg3BHMGvkwqp7JxIsU6wgd2uKxSoBYKP2hLqLcA5cctN1WsugoDksANHHATTgeHeNW161bLN48322kfyd2I91q3PXmtw0682vV/uTMehXbVgzxsOYPt3j313HZHHd9g4XO/LlbndCUJPja/nXIT7qt/k3l/ZTx/YmYjorAW94NT3+P1cVJQ9UYbuOaefQ5Xb2Axk2IfvIpWOZgvokoFv6IVvVC2t/PWvQuymyThsOsbWzklmtuu3AeAsPKrKRTfdcfHx+tawpvbz4e349tdYRhKJr4rX3VHMZ5fkfz38N9Y5TutvvbdQEpWv+VL1oyHkfd7+f+VfMh5fl0+PjQCTStMKm+tbqAUpSgFKUoBXmfy1dkDiYVxcC3nw4OZRvlh3sOpXVgOrbyRXplKA/JWCxAIBFdR2G7XtsyYkgthJSDMg1MTbu9QeG8cQOgtb/Kr8nzYV3xuDQnDsS80Sj6A72kQD/lneR9X7vq+dR4oEaHSgPakxqT4zETRMHR+6KMpuGXIACPZVmjcK4z5PSO600GVf+79K7EcK891Lm5nn1JmHkXyRIStyVpWtqVFyKMbAm7tngP1SXj6xub2H3WJX+HnVrtzZq4rCzYdjYSxul9+Ukei3kbHyqmxmFL5WQ5ZEN0beOqsOKkaEeB4VJ2ftwE5Jf2cn2GO/qh3OvUeddzoupwr0lSm/jjx8/c0K9Jp7kflXa2zZMNNJBMpSSNirA8xxHMEWIPEEGvcvkkwDYPZUk8gsZmMirxKBQsWnNjcjmGXnXdbYw+EkyyYmKBynqvKiMV46M408KjRscS6uQVgQ5kBFjK49VrHci7xfebHhW/qF9TtKLnJ89l6sxU6bk/Yn7IwpihjQ7wozdWOrH2k1MrAGoD7dw4YqZkBBsddAeRbcD0vXlu2dWTljPc3uWWBqqxxy4nDvwYSxHxYK6/8AxmrO9Qdr4UyRkKbOCHQ8nQ3Xy4HoTWzp1x9nuoVX0T/ToyjWVg8z/wBoXZ7MuEmAuoMsR6Mcrr7Qr/w15f2c23joiYMFNMhnIXJGxGdm9EWHBtwuLHrX6bgMONw7RToGRvRkjberKdVNtVZTqCLHcRTsz2G2fgXMuHgAlNxnZmkZQd+UuTl3nUamvVoyUkmuhHtNPDJPZLYnzLAwYa92jT0zvvIxLyEE8MzNbpao/aXFlYiF9d/QT7z6A+Qu34atsdjFUEsQABckmwA5nkK5VJDPJ3zAhACIgdCQfWkI4X3Dp41H6nextaDln4nwjLQp75eyNkcQRVUblAA8ALCsHrc9aXrz9ckoiPNuNTvk9a2IxY/uD7n/AFqBOdKh7F7VYXATYl8XL3ecRBBlZ2cqDmsqgnS416ipzRP+pfJmO4+5Z6pSvKcZ8uGGFxBhcTLyLZIlPgbk28RVf/xwl/8ALf8A3Q//ABrtSJPZqV5ds75bcIxAxGHxEF97WEqDxKnN7Fr0DYm3cPi07zCzJKvHKblSeDLvU9CAaAsaUpQClKUApSlAKUpQClKUANeR9vvkgWUtPs7LHIbloD6MUh5of+W3T1fu165SgPBuwUEsN4cRG8ci5gVcFTo5tbmLNoRoeFdytb/lBgyzYafgc0THx1T/AL/ZUWNq4bWaWy5l78kvRe6mmSUNblNR1NbVNQkkXMkKa+zQI4yuqsOTAMPfWtTW1TWJ5XKLDRh9kQIcywxgjccoNvC+6rIGqqPbEJcx94AwJGt1BI0IDHQkHSrINVKsZ/jz9S15PmMVmjdUNmKMFPJiCAfbUbYzI2HRQmUBcjIR6rLowIO/W+vHfUsNX3NWPd8O33yUM71gTXwtWJNWpDBAxmzyX7yJ+7kNgTbMkgG4OvHxGorD55jBpkhPUSuB/Dlv76nk1rY1K2uq3VvDZCXHvyHCMuqK5sE0hBxDh7aiNRliB5kHVz46dKkuazY1rY1iq3FW4lvqPLL4pJYRqc1pc1sY1pc0ijIiPiDwrybtzIHxIHLOfJmsP+mvUcVNlVmPAE/pVdsv5I/nbDE4rEOqOqFYogA2UgEZpGBte5NgvHfXR6DSzWc/RGG8eKePU8tgyj1mUeJAqbHLEdBJGT95f1r3nZvyY7LhGmEjc8TKWmJ/jJA8hU6bsHs1hY4HC26RIp9qgGutIs/OWKhquwmOlwsomw0jRSjQMm83PqkbmB09Egg17T2l+RmDKz7PlbDsBfu5GaSBrdWuyfeu3hX35OPk6jEa4jEgM7agDd5HeF37tTv3aUBediO3MmJw4OJw0yziwIjQsJB9sLe6dVbyvw6bB7cjdxGRJG59VZUMZb7t9D7asIIVRQqKFUbgAAB5CqPbeCxU4ZAmHC3ujF5O8Uj1WBC+i1AdBSqRMfiowO+w+cAC7QuGJ5nu2APkKsNn7RjmUmNr20I3Mp5Mp1BoCXSlKAUpSgFK1mTX4+DWXeD4+N/SgMZ5lQZnYKNBcmwuSAPeQKydwBckAddKqu0yF8NIEuWADAWO9CHA8Tl99YbdYTYNynFFcfhIcA9dKA+9r9m/OMJIg9cDOnPMmoA6nUedcTsrFZ41bp7+Pvr0mDEq6qw3MA3kQDXnO1MEcNi3ABEUt5E00Un1l6dOhWoDXbVzgqsexvWdTrBk1TW1TUZTW1WrjpRNxokqa2qajKa2BqxOJa0bezGCjmSeKRQyrPNoQD6xVwdd3rVtl7H5P6tNLFyW+dB+B7/nVVgMXNDipBEocSKsmW+UnLZGyk6X9UkHnXR4ftICQJIZ0JIGsZtc6bxcV6DZU6N1aQc4p8Y59iPqylCbwypfZmPTc0En3kdD/gJFY5McN8MJ8JGH5rXYtJb269K+94Pjh48qxy0Kxk/J+TKfaJnG9zjjuigHi7n8lrNdj45/Wlhj+5Gzf9ZFdbJiFXefjn4VHfasIFzIo47xVYaHZR/Bn5sfaJnP/wDhK4vPPNJzXN3an8KAfnVXsOQmBCST64BOpIDsFueOgFXO1+1cYjbuwztlJ9FSwHIlrWtu51T7MhKQxoQbhBfTj9b33qJ1+hSpU4QpRS5b4RsW85STcmSmNa2NGatbGuZUTaSPjmok78Kzmlt41HY8T4ms8UZIojTYczSRYdd8rjN0RdWPsBPlXqyKAABoBoByAri/k+2eWMmLcet+zivwQH0m8yLeR5121dvpFt4NDL6vkjbupunhdhSsJJLda+94Pj43VKmoa8bBnjdL2zKy35ZgReuU/wB5SGOHBqGin9GJtPVVR6TodxBC6ePSuuMo+OPhzqmxsn9MwxIPqYgDTjZD+QNAXEMQUADhx4nqa2VrWUfHHwr73o6+ygM6qNsbNJPfwEJOo0O4SAb0k5g8+GlWquDuqLtB7WHDUmgPuyses8SyKLX3g71YaMp6g18qu7KC6zSAWSSVmTqLBS1v3iCaUBe0pSgNPccL+6vixH+XO/vrfSgNBg6j2budqi7N2Z3KlFPo5mZQRcKG1KjoCT7asaUBzuz/AOjyfNpDZCSYHO5gTcxk8GUk25g1I7QbE7+IqCBIvpRtus9rbxuB3e/gKs8bg0lQpIoZTwP5jketadmYJogVMrSLpkD2LIOILj1vOrZRUk0yqbTyjznAYsnMrrldTldeKsND7bfnVipq17Y9nWc/OcOP2yj0l/tlHD7w9+7gK5vA44OungQd6nkRXD6lYSt6jfZkvSqKpHKLQNWatUZWrMNUS4l2DDHFlKTRi7xHNb7anR18x7wK7rZuOSaNZIzdWFx+h5GuLDVpws0uGcvh7MrG7wk2Vj9pD9VvcandG1NW/wDqq+V9/Q169Hesrqd8Ytd9YrCfZu+OFUmC7ZYZtJGML8VlBX/FuPtqy/35hrX+cQ2594v6118a1OSzGSf1NBwkuqN8uEDDKwUjkRceyoCdnoAfoo+BvlG8acePWtGL7Y4RNFk71uCxAyE+Y099UW0NsYnE+iAcPEd4BvM48Rog99a1zqFvbrMpc+i6l8KE5dhtnEJLJ3EVjEjAysNFLg3WNbaHUKT90Csmfw/0vb8zWiCJUUKgAUbgK+SSgb64q8vqlzVc3wuyJCFJRWEbGb451Gmm4CtckxPStVauMvLM8Y4FasPg2xUww8ZIGjSuPqIOHifjjWEju7iGAZpW3Dgg4sx4AfHX0Ls5sNMLFkHpOfSkfi7foOA/mTU3pWnutPxJr4V+phuK6prC6llh4FRVRBZVAAA4AaCtlKV2JEGto9b3rAQm/wDP/Kt9KA0GDqPZv8arttbPd0BjsZEPeJwuwN8p6EXFXFKAqcPtBZIDMLmwYsuX0lZRqhG/MNR59ao8HjJhMjYi6CQfs1Hqa29Brj19AR8CrnHbMdZDNhioc/SRt6kwHP7L8m9tQNq4/vo+6kwuJDcgmYA8CsgOXQ8aA6OJON73rl9tbULrNCRaXMYVXi/eaKw6EEnpap/Z7HuLYfEjLMFutyCJF6EaFhxHnUva+ye9KyIckyeo9r8/RYcVNz7faBOwsIRFQblVVHkLUqv2btfNmSYCKVLB1J9E3vZkPFTY+FKAtaUpQClKUApSlAKUpQCuT7T9lDIxnw1km+su5JvHk3Xjx511lKxVqMKsXCayi+E5QeUeUYfGHMUYGORdGRtD5cxU5Z+ddptzs/DiltKvpD1XXR18DxHQ3FcVtHYWKw2uX5xEPrIP2gH7ybz5X8a5S90WpTe6nyv1JKlcwnw+GblkHOsw1U+HxyPuYX5HQ+w1KvUJKm08M2dpNcBhZgCORFx760fMIf7KP+Bf0rTnPM0LHnVFldGU2kxMqiwCqOgA/KsWxA8aiUptK7Ta85PStVDUU45S2SMNK53KgzH3VkhTlJ4isleESq04YSYh+6wozH60h9SMcyeJ+Nat9m9j5prNim7qP+yQ3ZvvNuHlfyrt8BgY4UCRIEUcB+Z5nqan7LRJSe6twvQ0613GPEOWV/Zzs/HhEIX0pG9eQ+s5/kvT86uKUrp4QjCKjFcEbKTk8sUpSrigpSlAKUpQClKUBD2ns1J1yvcEG6sps6NwKtwNQEkxkXomNMQODhxE/wCNWFr+FXdKA5jE9n3xTmTE2iNgqpGcxABJOZrC5ueFK6elAKUpQClKUApSlAKUpQClKUApSlAVm1Oz+HxH0sSk/aHov/EtjXPYjsHb+r4mRP3XAkHgN1vfXylYKtrRq+eKZkhWnDoyqx2wcXCLs2HYfjB9mW1UU+1nQ2ZF8if0pSoK90+hT8sSQt60p9Tbg8bJKbIqD7xb+Qq/wvZXGSC5lgRT9kM59jAfnSlZrPTreazKJbcV5weEWmF7BRb55ZZjyvkT2LqPbXS4DZ8UK5Yo0QfugC/id5PjSlTFKhTpL4I4NCdSc/MyVSlKzFgpSlAKUpQClKUApSlAKUpQClKUApSl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</a:endParaRP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4283968" y="3306470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Difficult task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24" name="Straight Arrow Connector 23"/>
          <p:cNvCxnSpPr>
            <a:stCxn id="23" idx="6"/>
          </p:cNvCxnSpPr>
          <p:nvPr/>
        </p:nvCxnSpPr>
        <p:spPr>
          <a:xfrm>
            <a:off x="6876256" y="1916832"/>
            <a:ext cx="864096" cy="144016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7380312" y="2204864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y  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</a:endParaRPr>
          </a:p>
        </p:txBody>
      </p:sp>
      <p:pic>
        <p:nvPicPr>
          <p:cNvPr id="29" name="Picture 28" descr="downlo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2204864"/>
            <a:ext cx="1095375" cy="1042988"/>
          </a:xfrm>
          <a:prstGeom prst="rect">
            <a:avLst/>
          </a:prstGeom>
        </p:spPr>
      </p:pic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216024" y="3954542"/>
            <a:ext cx="86764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How to mathematically formalize the above notion ?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576064" y="4437112"/>
            <a:ext cx="86764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By some experiment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144016" y="692696"/>
            <a:ext cx="86764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Functions that are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easy to compute </a:t>
            </a:r>
            <a:r>
              <a:rPr lang="en-US" sz="1600" dirty="0" smtClean="0">
                <a:latin typeface="Chalkboard"/>
                <a:sym typeface="Symbol"/>
              </a:rPr>
              <a:t>but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“difficult” to invert (almost-always)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101777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1" grpId="0" animBg="1"/>
      <p:bldP spid="28" grpId="0"/>
      <p:bldP spid="30" grpId="0"/>
      <p:bldP spid="3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39552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The Inverting Experiment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2050" name="AutoShape 2" descr="data:image/jpeg;base64,/9j/4AAQSkZJRgABAQAAAQABAAD/2wCEAAkGBxQTEhUUEhQUFhUXFxQXGBgYFxgUFxQYFhgXFxYaGBcYHCkgGBolHRoVITEhJikrLi4uGB8zODMsNygtLisBCgoKDg0OGxAQGzclHyQvLSw0Li0sMCwtMDQvLCwsLCw0LDcvLCwsLy8sLCwsLCw0LCwsLCwsLCwsLCwsLTAsLP/AABEIALYBFQMBIgACEQEDEQH/xAAcAAEAAgMBAQEAAAAAAAAAAAAABAUCAwYHAQj/xABKEAACAQIDBQQFCQQHBgcAAAABAgMAEQQSIQUxQVFhBhNxgSIykaHwBxQzQlJygrHRI2KSwSQ0U3Oi4fEIFRdDssIWVZOks9LT/8QAGwEBAAEFAQAAAAAAAAAAAAAAAAUBAgMEBgf/xAAwEQACAQMDAgQDCAMAAAAAAAAAAQIDBBEFEiExQRMyUWEicYEUM0KRobHB8AYjNP/aAAwDAQACEQMRAD8A9xrnVwS4rETie7JEyIkeYqougYsQCLkk10VUg/ZY4/ZxEYt/eQ6W/gPuoDTJGcE6lWY4ZyEZWJbuGbRWUnXIToQd1710NRto4QSxPG251K+FxofI2NRuzuKMmGjZvWy5W55kJRr+YNAWVKUoBSlKAUpSgFKUoBSlKAUpSgFKUoBSlKAUpSgFKUoBSlY5xe19bXtxtz/OgMqUpQClKUApSlAKUpQClKUAql7V+jEs3GGSOTyzBWHhlY1cSNYE8gT7K5vDbOfGQiSeeVVlFxHGVVFU7gbqSxtbU0B01U3Zz0TiY/sTuQOSyAOv5mvmAxckUow+IObMCYpbWz23owGgce8daiNiXXGTHDR96Ckay+kI1WRb29I7zlOoFAdLSqrB7XJkEU0TQyEEqCQ6uBvyuN5G+2+rWgFKUoBSlKAUpSgFKwmlVQWZgoG8kgAeJNUGM7a4OM2EhkblGpe/g3q++rJ1IQ8zwXRhKXRHRUrjZO3LH6LBzN98iP8Aka1HthiuGDUeMw/StSWp2seHNGVW1R9jt6VxA7Z4ketgwfCYf/U1vj7eoPpsPPH1ADqPO4/Kqw1G2nwpoO2qLsdhSqfZ3afCzaJMl/stdG8g1r+VXFbcZxksxeTC4uPDQpSlXFBSlaMdi1ijaRzZVBJ4+zrQG+uM7XR4h8UnzS/eRRZjYgaO9gNdG9Umx5VjH8ocZaxhcLzzKWt1Xd76vOzrd73uJsQJmGS+h7qMZU8LnO34qAp9k7cx7usb4XiAzsrxADiddCegrsaUoBSlKAUpSgFKUoBSlKA5/uPnc0okZu5iYRiNSV7xrBmLkakaiw3V8xGEbBnvcOCYd8sO+w4vFfcRxXcajR4iUzyT4WIvEfRkBYL3zJ6OaIcxuudGtzq72fteKYHKbMvrIwyun3lOvnuoCp7QYpJYUKm7syNBl35wbgrflx36X0vpVjsjC9zEEvc6szHe7sbsfEn8qp+yWBjLPMQAxeQIv1YxmIIA4E7/ADqd2nlGQQIbSTMo0OqoCGdugsLedAfe0v0PefWhZZAd1ip1/wAN/dpVoshI6c/168Kr9sp/Q5yeMch/wm35VP2eg7tDbeif9IoDJZDYfHt93tr4JTz87XqRlFMo5UBjE1xrWdfAKpu0faKPCgC2eVvUjG89T9letWznGEd0nhFYxcnhFnjMWkSl5GVVG8k28up6Vx2O7YyzXXBx2X+2kFh+FOPnfwqlxpaQnEY6QWUFspNooh4bvjjXIbQ+VaBWywQvKBxLCEMP3RlJ8iBUBV1G4uW4Wcc47/3g3Y0adPmo+TspNmmU5sTI8zfvEhR4KN1TIcOqiyqF8AB+VV/ZXb8eOg76IMtmKMrb1YAEi40IsQb9augtctc1K29xqt5XXJtqSa46GtY77/8AK993j+tfe68R1O4ePwK2ZKCMVYq0cYaLeTWIr89/H8/jrqawVPG3o+8b/D4vW7uxyr4Y6r40MY2jn1IGJ2XE97oD4CzHwIF+fPdTBpPh7fNpny/2bnOm88D6ttL2tw1HGaU6VgyVs0b+dN5jx9SrjlYZa7M7ZIWEeJHcuQLE/Rt+I+r56dTXUg3rxna3azZ6u0E0y5gcrDK7BW3EFlUgEceVW+w9uSYVVaJ/nGEOtgwYoOJjbpy3eGprprXVp8K4i456PHDNSdtGX3b59D1CtWKw6yIyOMysCCDxBrTszaMc8YkiYMp9oPEEcD0qXU4mmso02scM5WLsFhg1yZWW98hYWPQkKDbzrqEQAAAAAAAAaAAbgBWVKqUNEzbxuFfBKfj43fF632r53Yve1AaWlPx+vL40rlMXg8W+IkjixLJGArWJJazlh6Jyk2BVhv5eNWPbTbbYWJTGqlna2ZhdVsL36nl58qhdhWmmMuIxGuYRohKhbhC5NgAAQC+/x5UBN2dgzhALSM6uQJCxv+0bQSDfa5KoRc71PA3ue8Px5aePx4ee9qsZicRimwseYKGChBcX3em5G8cbnQC1ekhdNddOVAYRSEmttfAK+0ApSlAc5szGrhP6NOcigsYpD6siE3sTwYXsb9Kw7WPh2hZ7oZQP2TKfTzcACup8KtNu7KGIjy6B1OZCRcBhwI4qdxFVGzpcLG4E0MeHnH2gAh/ejfdl/wBKAyh7NWAKPNGWALBZL5mO8nMDr1qfs3YSxktqzHezMXduhY7h0FWUeLRvVdTfdZgb+FqjY/aWRSURpG3BRYb/AB4UBG7VS2wzoPWltEg5lzlt7Lnyq1iTKoUbgAPZpXNbHDzYpmxNs8Sq0aA3RRJmBJ5sLW5a11FAKUqFtjaSYeF5ZNyjdxYnco6k1RtJZZVLLwiv7U9oBhkCoM876Rp/3N+6Pf7SOT2fs9gTLK2eZ9Wc/kOQ+N2lZbKwzzO2Jn1kfcOCL9VRy0+N9Wk5tpxrhdW1R3FTw4eVEnSpqmsdym2jsdJ2UTelEuvdn1XfgZB9YDgu65JN7C1ikChcoUBeVhb2bqzAqMm0Vb6NZZBzjjZl/i3HyNRsVWq4hBN47IveFySYMOqiyKqjU2UBRc7zYca2ha0YbHIzZblX35HUo3kGAv5VNC1gqKcZYmsP3GTVlr7lrblplrDuKZNOWvhWt+WsStV3DJHK1gVqQVrRiJFQXdlUc2IA99XxeS5M5yfsVgWd3bDIWclmJLm5OpIGaw15WqPszs2MHLfDFu4kNpIWYsEO5ZIydd9gwJ3G9/RAro4cZG5skiMeQYE+wVscVvK7rpbZybT7Nv8AvHYpsjnOOSrhnkwcnfQC6H6SPg45jkw4f6g+i7L2gk8ayxG6sPMHiCOBFcO61G2PtE4Ge5/q8pAccI2O5xy69PAVOaRqbi/CqPh9PYx3FHety6nplK+A3r7XWEYKUpQHxlB0IBHXWvtKUApSlAKUpQClKUAqm2/gGYxyxortHmvG1rSo3rLrpfQEeFXNKA5rB43AKwbu0hkHB4u7dSdOVvZWvbnavBxLnMq6b7bj+I2Hvrgf9pDCt3eDnUkZWmjJGh9NUddR/dt7a8NVC2rEk8zqaA/YOwMC6mSaYASS5fRBuI0W+Vb8TqSTVxVF2F2t862fhZ73LRJn/vFGST/GrVe0Arz7tNizisWIRrFAfS5PKdLeW7ybnXY9oNojD4eSXiqnL1Y6KPaRXFdl8IVUFtWN3YneWbn5VA69eeDR2R6s3LWHWb7F4qBF8Peagbzc1Kx77l8z/L+dQcVNkjd/sqzewXrhqab+bNuJ8wuE+cyEN9DGbEcJZBqQeaLy4nwrqI4NLAaD3VB2FhO7hjTiFGY82OrnzYk1eQJXpdhaQtqKhFc9/dkbVqOcvYqNo7NSVcsi3G8cCp4FTvU9RVPhHZHMMpuwGZH3d6g0N/310v4g8a6yeOuf7RYc93nQenEe8Xrl9ZfxLmHmK1tW0+N3ReF8S5T/AI+pdRqOLx2M8tMtZQuGUMuoYAg8wRcVstXmzZuZNOWsStbiKj46cRxtI25QT1PIDqTYedI5bwipCxk7FxFCAZCLkn1Yl+03PoONSsFsGNTmcd7JxeSzHyB0QdBWzYeBKJd9ZXOeQ/vH6o/dUWUeHWrhEr0fS9Lp2tNOSzN9X/CNOrWbeF0KzF7KikFnjQjwAI8CNR5VRTQNh3CMxaJzaNm1ZW+wx434HpauxdKrNsYLvYnTiRofssNVPkQDWxf2NO6pOLXPZltKs4P2KRhUXGQB1KncRW7CTd5Gj7iVBI5HiPbevrCuAWYvHdEqi27AbULRth5D6cFgD9qM+qfLd4Za6yvLUxPzbFRT7lvkk/u34nw3+Qr1Ku80u68egs9VwRt1T2TyujPjk2NtTw4X8+FcuO3eGFw6yowJBUqCQRoRoSN9dPJIFF2IA5k2rmNkbGw8z4l3jRyMRJYnW4Ko3gdWNSRrFh2e28MX3jJGyxoVAZiLuTfMLDdb0eJ9armsIYVRQqKFUbgAAB4AbqzoBSlKAUpSgFKUoBSlKA4b5Z9lfONlTWF2hyzr0Ef0h/8ATMlfmvCx1+wpYMylWW4IIN7G4III6ggnn/KvzVt7ZiYLFy4ZwPQPoDJwY3R78Ra1xz04UB3vyB7eCifAufVPfw34q1hKo5WbKfxtyr2InjX5l2btMYd48RFYyxHNotu8FvTU6aAi40tvOmtfoHs9taPGQRzwHNG4uN11PFTyIN7jpQFL8oeIzfNoBudy7fdQaA+Nz/DTZ24+P5VC284bHkHfHEgIsCBf09ORObhyqTA+m73DlprXEa4/FrtZ6cEnSWKaRnK12JqHtgfsH8B7CwBqSnx8Cte0YS8MijeUYDxtp77VCwxCovRNGU6eCt+Ox6YeGSaU2jiRnY7zlUEmw4nTdUDZeJEkaONzKre0A1z/AMschGxcXl5Qg+BniB92nnXqKeeSHxg5ns12221tF5MRhcNhzhUYr3btkZ7WORZSfpLEa2Ci40r0HB7QSeJZVDANcFGFnRlJWRHHBlYMpHMGvOPkK7a4SLBthcTNFA8bs6mRhGsiPY6MxAzA3FuVutui7GdoI8ViNoPEc0AxKlDrY5oURiB9kvGzfivxoC27PH9iqcUMkflG7KPcBVlVZsAkxub3vLMRv/tWHLQaGrPL09w9h+POvLLyjBXE0njl/uyQ3MEVWbVGaSCM7mkzt92IZhf8ZjqxA8+unv5++q9/60gtqIZCNB9uIMf8q2dIt4yvYKT6PP5FJS+Flpi8YkETyytljQFmbfYDoNSeAHG9eU/8cJGlYw4Evh01YlmMgT7TFQVTwNx1qZ8tO2hFDBATYSM7tx+itlB6Xa9uaiul+RiGP/dULRKM0hkMpAUZpAxU3tu0C+RFelGgdZszaMeJgjnhN45FDqdxseBHAg3BHMGvkwqp7JxIsU6wgd2uKxSoBYKP2hLqLcA5cctN1WsugoDksANHHATTgeHeNW161bLN48322kfyd2I91q3PXmtw0682vV/uTMehXbVgzxsOYPt3j313HZHHd9g4XO/LlbndCUJPja/nXIT7qt/k3l/ZTx/YmYjorAW94NT3+P1cVJQ9UYbuOaefQ5Xb2Axk2IfvIpWOZgvokoFv6IVvVC2t/PWvQuymyThsOsbWzklmtuu3AeAsPKrKRTfdcfHx+tawpvbz4e349tdYRhKJr4rX3VHMZ5fkfz38N9Y5TutvvbdQEpWv+VL1oyHkfd7+f+VfMh5fl0+PjQCTStMKm+tbqAUpSgFKUoBXmfy1dkDiYVxcC3nw4OZRvlh3sOpXVgOrbyRXplKA/JWCxAIBFdR2G7XtsyYkgthJSDMg1MTbu9QeG8cQOgtb/Kr8nzYV3xuDQnDsS80Sj6A72kQD/lneR9X7vq+dR4oEaHSgPakxqT4zETRMHR+6KMpuGXIACPZVmjcK4z5PSO600GVf+79K7EcK891Lm5nn1JmHkXyRIStyVpWtqVFyKMbAm7tngP1SXj6xub2H3WJX+HnVrtzZq4rCzYdjYSxul9+Ukei3kbHyqmxmFL5WQ5ZEN0beOqsOKkaEeB4VJ2ftwE5Jf2cn2GO/qh3OvUeddzoupwr0lSm/jjx8/c0K9Jp7kflXa2zZMNNJBMpSSNirA8xxHMEWIPEEGvcvkkwDYPZUk8gsZmMirxKBQsWnNjcjmGXnXdbYw+EkyyYmKBynqvKiMV46M408KjRscS6uQVgQ5kBFjK49VrHci7xfebHhW/qF9TtKLnJ89l6sxU6bk/Yn7IwpihjQ7wozdWOrH2k1MrAGoD7dw4YqZkBBsddAeRbcD0vXlu2dWTljPc3uWWBqqxxy4nDvwYSxHxYK6/8AxmrO9Qdr4UyRkKbOCHQ8nQ3Xy4HoTWzp1x9nuoVX0T/ToyjWVg8z/wBoXZ7MuEmAuoMsR6Mcrr7Qr/w15f2c23joiYMFNMhnIXJGxGdm9EWHBtwuLHrX6bgMONw7RToGRvRkjberKdVNtVZTqCLHcRTsz2G2fgXMuHgAlNxnZmkZQd+UuTl3nUamvVoyUkmuhHtNPDJPZLYnzLAwYa92jT0zvvIxLyEE8MzNbpao/aXFlYiF9d/QT7z6A+Qu34atsdjFUEsQABckmwA5nkK5VJDPJ3zAhACIgdCQfWkI4X3Dp41H6nextaDln4nwjLQp75eyNkcQRVUblAA8ALCsHrc9aXrz9ckoiPNuNTvk9a2IxY/uD7n/AFqBOdKh7F7VYXATYl8XL3ecRBBlZ2cqDmsqgnS416ipzRP+pfJmO4+5Z6pSvKcZ8uGGFxBhcTLyLZIlPgbk28RVf/xwl/8ALf8A3Q//ABrtSJPZqV5ds75bcIxAxGHxEF97WEqDxKnN7Fr0DYm3cPi07zCzJKvHKblSeDLvU9CAaAsaUpQClKUApSlAKUpQClKUANeR9vvkgWUtPs7LHIbloD6MUh5of+W3T1fu165SgPBuwUEsN4cRG8ci5gVcFTo5tbmLNoRoeFdytb/lBgyzYafgc0THx1T/AL/ZUWNq4bWaWy5l78kvRe6mmSUNblNR1NbVNQkkXMkKa+zQI4yuqsOTAMPfWtTW1TWJ5XKLDRh9kQIcywxgjccoNvC+6rIGqqPbEJcx94AwJGt1BI0IDHQkHSrINVKsZ/jz9S15PmMVmjdUNmKMFPJiCAfbUbYzI2HRQmUBcjIR6rLowIO/W+vHfUsNX3NWPd8O33yUM71gTXwtWJNWpDBAxmzyX7yJ+7kNgTbMkgG4OvHxGorD55jBpkhPUSuB/Dlv76nk1rY1K2uq3VvDZCXHvyHCMuqK5sE0hBxDh7aiNRliB5kHVz46dKkuazY1rY1iq3FW4lvqPLL4pJYRqc1pc1sY1pc0ijIiPiDwrybtzIHxIHLOfJmsP+mvUcVNlVmPAE/pVdsv5I/nbDE4rEOqOqFYogA2UgEZpGBte5NgvHfXR6DSzWc/RGG8eKePU8tgyj1mUeJAqbHLEdBJGT95f1r3nZvyY7LhGmEjc8TKWmJ/jJA8hU6bsHs1hY4HC26RIp9qgGutIs/OWKhquwmOlwsomw0jRSjQMm83PqkbmB09Egg17T2l+RmDKz7PlbDsBfu5GaSBrdWuyfeu3hX35OPk6jEa4jEgM7agDd5HeF37tTv3aUBediO3MmJw4OJw0yziwIjQsJB9sLe6dVbyvw6bB7cjdxGRJG59VZUMZb7t9D7asIIVRQqKFUbgAAB5CqPbeCxU4ZAmHC3ujF5O8Uj1WBC+i1AdBSqRMfiowO+w+cAC7QuGJ5nu2APkKsNn7RjmUmNr20I3Mp5Mp1BoCXSlKAUpSgFK1mTX4+DWXeD4+N/SgMZ5lQZnYKNBcmwuSAPeQKydwBckAddKqu0yF8NIEuWADAWO9CHA8Tl99YbdYTYNynFFcfhIcA9dKA+9r9m/OMJIg9cDOnPMmoA6nUedcTsrFZ41bp7+Pvr0mDEq6qw3MA3kQDXnO1MEcNi3ABEUt5E00Un1l6dOhWoDXbVzgqsexvWdTrBk1TW1TUZTW1WrjpRNxokqa2qajKa2BqxOJa0bezGCjmSeKRQyrPNoQD6xVwdd3rVtl7H5P6tNLFyW+dB+B7/nVVgMXNDipBEocSKsmW+UnLZGyk6X9UkHnXR4ftICQJIZ0JIGsZtc6bxcV6DZU6N1aQc4p8Y59iPqylCbwypfZmPTc0En3kdD/gJFY5McN8MJ8JGH5rXYtJb269K+94Pjh48qxy0Kxk/J+TKfaJnG9zjjuigHi7n8lrNdj45/Wlhj+5Gzf9ZFdbJiFXefjn4VHfasIFzIo47xVYaHZR/Bn5sfaJnP/wDhK4vPPNJzXN3an8KAfnVXsOQmBCST64BOpIDsFueOgFXO1+1cYjbuwztlJ9FSwHIlrWtu51T7MhKQxoQbhBfTj9b33qJ1+hSpU4QpRS5b4RsW85STcmSmNa2NGatbGuZUTaSPjmok78Kzmlt41HY8T4ms8UZIojTYczSRYdd8rjN0RdWPsBPlXqyKAABoBoByAri/k+2eWMmLcet+zivwQH0m8yLeR5121dvpFt4NDL6vkjbupunhdhSsJJLda+94Pj43VKmoa8bBnjdL2zKy35ZgReuU/wB5SGOHBqGin9GJtPVVR6TodxBC6ePSuuMo+OPhzqmxsn9MwxIPqYgDTjZD+QNAXEMQUADhx4nqa2VrWUfHHwr73o6+ygM6qNsbNJPfwEJOo0O4SAb0k5g8+GlWquDuqLtB7WHDUmgPuyses8SyKLX3g71YaMp6g18qu7KC6zSAWSSVmTqLBS1v3iCaUBe0pSgNPccL+6vixH+XO/vrfSgNBg6j2budqi7N2Z3KlFPo5mZQRcKG1KjoCT7asaUBzuz/AOjyfNpDZCSYHO5gTcxk8GUk25g1I7QbE7+IqCBIvpRtus9rbxuB3e/gKs8bg0lQpIoZTwP5jketadmYJogVMrSLpkD2LIOILj1vOrZRUk0yqbTyjznAYsnMrrldTldeKsND7bfnVipq17Y9nWc/OcOP2yj0l/tlHD7w9+7gK5vA44OungQd6nkRXD6lYSt6jfZkvSqKpHKLQNWatUZWrMNUS4l2DDHFlKTRi7xHNb7anR18x7wK7rZuOSaNZIzdWFx+h5GuLDVpws0uGcvh7MrG7wk2Vj9pD9VvcandG1NW/wDqq+V9/Q169Hesrqd8Ytd9YrCfZu+OFUmC7ZYZtJGML8VlBX/FuPtqy/35hrX+cQ2594v6118a1OSzGSf1NBwkuqN8uEDDKwUjkRceyoCdnoAfoo+BvlG8acePWtGL7Y4RNFk71uCxAyE+Y099UW0NsYnE+iAcPEd4BvM48Rog99a1zqFvbrMpc+i6l8KE5dhtnEJLJ3EVjEjAysNFLg3WNbaHUKT90Csmfw/0vb8zWiCJUUKgAUbgK+SSgb64q8vqlzVc3wuyJCFJRWEbGb451Gmm4CtckxPStVauMvLM8Y4FasPg2xUww8ZIGjSuPqIOHifjjWEju7iGAZpW3Dgg4sx4AfHX0Ls5sNMLFkHpOfSkfi7foOA/mTU3pWnutPxJr4V+phuK6prC6llh4FRVRBZVAAA4AaCtlKV2JEGto9b3rAQm/wDP/Kt9KA0GDqPZv8arttbPd0BjsZEPeJwuwN8p6EXFXFKAqcPtBZIDMLmwYsuX0lZRqhG/MNR59ao8HjJhMjYi6CQfs1Hqa29Brj19AR8CrnHbMdZDNhioc/SRt6kwHP7L8m9tQNq4/vo+6kwuJDcgmYA8CsgOXQ8aA6OJON73rl9tbULrNCRaXMYVXi/eaKw6EEnpap/Z7HuLYfEjLMFutyCJF6EaFhxHnUva+ye9KyIckyeo9r8/RYcVNz7faBOwsIRFQblVVHkLUqv2btfNmSYCKVLB1J9E3vZkPFTY+FKAtaUpQClKUApSlAKUpQCuT7T9lDIxnw1km+su5JvHk3Xjx511lKxVqMKsXCayi+E5QeUeUYfGHMUYGORdGRtD5cxU5Z+ddptzs/DiltKvpD1XXR18DxHQ3FcVtHYWKw2uX5xEPrIP2gH7ybz5X8a5S90WpTe6nyv1JKlcwnw+GblkHOsw1U+HxyPuYX5HQ+w1KvUJKm08M2dpNcBhZgCORFx760fMIf7KP+Bf0rTnPM0LHnVFldGU2kxMqiwCqOgA/KsWxA8aiUptK7Ta85PStVDUU45S2SMNK53KgzH3VkhTlJ4isleESq04YSYh+6wozH60h9SMcyeJ+Nat9m9j5prNim7qP+yQ3ZvvNuHlfyrt8BgY4UCRIEUcB+Z5nqan7LRJSe6twvQ0613GPEOWV/Zzs/HhEIX0pG9eQ+s5/kvT86uKUrp4QjCKjFcEbKTk8sUpSrigpSlAKUpQClKUBD2ns1J1yvcEG6sps6NwKtwNQEkxkXomNMQODhxE/wCNWFr+FXdKA5jE9n3xTmTE2iNgqpGcxABJOZrC5ueFK6elAKUpQClKUApSlAKUpQClKUApSlAVm1Oz+HxH0sSk/aHov/EtjXPYjsHb+r4mRP3XAkHgN1vfXylYKtrRq+eKZkhWnDoyqx2wcXCLs2HYfjB9mW1UU+1nQ2ZF8if0pSoK90+hT8sSQt60p9Tbg8bJKbIqD7xb+Qq/wvZXGSC5lgRT9kM59jAfnSlZrPTreazKJbcV5weEWmF7BRb55ZZjyvkT2LqPbXS4DZ8UK5Yo0QfugC/id5PjSlTFKhTpL4I4NCdSc/MyVSlKzFgpSlAKUpQClKUApSlAKUpQClKUApSl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3096344" y="836712"/>
            <a:ext cx="3059832" cy="482570"/>
            <a:chOff x="576064" y="1556792"/>
            <a:chExt cx="3059832" cy="482570"/>
          </a:xfrm>
        </p:grpSpPr>
        <p:sp>
          <p:nvSpPr>
            <p:cNvPr id="31" name="Text Box 7"/>
            <p:cNvSpPr txBox="1">
              <a:spLocks noChangeArrowheads="1"/>
            </p:cNvSpPr>
            <p:nvPr/>
          </p:nvSpPr>
          <p:spPr bwMode="auto">
            <a:xfrm>
              <a:off x="576064" y="1556792"/>
              <a:ext cx="30598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Experiment Invert       (n)</a:t>
              </a:r>
              <a:endParaRPr lang="en-US" sz="16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2339752" y="1700808"/>
              <a:ext cx="57606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A, f</a:t>
              </a:r>
              <a:endParaRPr lang="en-US" sz="16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26" name="Oval 25"/>
          <p:cNvSpPr/>
          <p:nvPr/>
        </p:nvSpPr>
        <p:spPr>
          <a:xfrm>
            <a:off x="2843808" y="1700808"/>
            <a:ext cx="43204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3491880" y="2060848"/>
            <a:ext cx="22322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3761184" y="1700808"/>
            <a:ext cx="1962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f: {0, 1}*  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6084168" y="1700808"/>
            <a:ext cx="43204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pic>
        <p:nvPicPr>
          <p:cNvPr id="3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6810" y="3441919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683568" y="4314582"/>
            <a:ext cx="187220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I can invert f on any input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1043608" y="2996952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PPT A(1</a:t>
            </a:r>
            <a:r>
              <a:rPr lang="en-US" sz="2400" baseline="30000" dirty="0" smtClean="0">
                <a:latin typeface="Chalkboard"/>
                <a:sym typeface="Symbol"/>
              </a:rPr>
              <a:t>n</a:t>
            </a:r>
            <a:r>
              <a:rPr lang="en-US" sz="1600" dirty="0" smtClean="0">
                <a:latin typeface="Chalkboard"/>
                <a:sym typeface="Symbol"/>
              </a:rPr>
              <a:t>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78114" y="3284984"/>
            <a:ext cx="174283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6943618" y="4337790"/>
            <a:ext cx="16608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Let me verify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2987824" y="1916832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3131840" y="2132856"/>
            <a:ext cx="3744416" cy="12241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 Box 7"/>
          <p:cNvSpPr txBox="1">
            <a:spLocks noChangeArrowheads="1"/>
          </p:cNvSpPr>
          <p:nvPr/>
        </p:nvSpPr>
        <p:spPr bwMode="auto">
          <a:xfrm rot="946673">
            <a:off x="4697118" y="2466291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x </a:t>
            </a:r>
            <a:r>
              <a:rPr lang="en-US" sz="1600" baseline="-25000" dirty="0" smtClean="0">
                <a:latin typeface="Chalkboard"/>
                <a:sym typeface="Symbol"/>
              </a:rPr>
              <a:t>R</a:t>
            </a:r>
            <a:r>
              <a:rPr lang="en-US" sz="1600" dirty="0" smtClean="0">
                <a:latin typeface="Chalkboard"/>
                <a:sym typeface="Symbol"/>
              </a:rPr>
              <a:t> {0, 1}</a:t>
            </a:r>
            <a:r>
              <a:rPr lang="en-US" sz="2400" baseline="30000" dirty="0" smtClean="0">
                <a:latin typeface="Chalkboard"/>
                <a:sym typeface="Symbol"/>
              </a:rPr>
              <a:t>n</a:t>
            </a:r>
            <a:endParaRPr lang="en-US" sz="2400" baseline="30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2915816" y="3284984"/>
            <a:ext cx="3600400" cy="360040"/>
            <a:chOff x="2915816" y="3068960"/>
            <a:chExt cx="3600400" cy="360040"/>
          </a:xfrm>
        </p:grpSpPr>
        <p:cxnSp>
          <p:nvCxnSpPr>
            <p:cNvPr id="49" name="Straight Arrow Connector 48"/>
            <p:cNvCxnSpPr/>
            <p:nvPr/>
          </p:nvCxnSpPr>
          <p:spPr>
            <a:xfrm flipH="1">
              <a:off x="2915816" y="3429000"/>
              <a:ext cx="3600400" cy="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 Box 7"/>
            <p:cNvSpPr txBox="1">
              <a:spLocks noChangeArrowheads="1"/>
            </p:cNvSpPr>
            <p:nvPr/>
          </p:nvSpPr>
          <p:spPr bwMode="auto">
            <a:xfrm>
              <a:off x="4283968" y="3068960"/>
              <a:ext cx="144016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y = f(x)</a:t>
              </a:r>
              <a:endParaRPr lang="en-US" sz="24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cxnSp>
        <p:nvCxnSpPr>
          <p:cNvPr id="52" name="Straight Arrow Connector 51"/>
          <p:cNvCxnSpPr/>
          <p:nvPr/>
        </p:nvCxnSpPr>
        <p:spPr>
          <a:xfrm flipH="1">
            <a:off x="2915816" y="4293096"/>
            <a:ext cx="3600400" cy="0"/>
          </a:xfrm>
          <a:prstGeom prst="straightConnector1">
            <a:avLst/>
          </a:prstGeom>
          <a:ln w="1587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4499992" y="3954542"/>
            <a:ext cx="14401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x</a:t>
            </a:r>
            <a:r>
              <a:rPr lang="en-US" sz="2000" dirty="0" smtClean="0">
                <a:latin typeface="Chalkboard"/>
                <a:sym typeface="Symbol"/>
              </a:rPr>
              <a:t>’</a:t>
            </a:r>
            <a:endParaRPr lang="en-US" sz="20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3203848" y="4314582"/>
            <a:ext cx="36724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A’s guess about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pre-image of y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3943672" y="5128156"/>
            <a:ext cx="17247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Game Output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56" name="Group 66"/>
          <p:cNvGrpSpPr/>
          <p:nvPr/>
        </p:nvGrpSpPr>
        <p:grpSpPr>
          <a:xfrm>
            <a:off x="2971564" y="5125827"/>
            <a:ext cx="1213683" cy="479995"/>
            <a:chOff x="7452320" y="1544899"/>
            <a:chExt cx="1368152" cy="875989"/>
          </a:xfrm>
        </p:grpSpPr>
        <p:cxnSp>
          <p:nvCxnSpPr>
            <p:cNvPr id="57" name="Straight Connector 56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 rot="20725378">
              <a:off x="7460704" y="1544899"/>
              <a:ext cx="1359768" cy="61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f(x’) = y</a:t>
              </a:r>
              <a:endParaRPr lang="en-US" sz="16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1743944" y="5538718"/>
            <a:ext cx="2107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1 --- A won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60" name="Group 70"/>
          <p:cNvGrpSpPr/>
          <p:nvPr/>
        </p:nvGrpSpPr>
        <p:grpSpPr>
          <a:xfrm>
            <a:off x="5335054" y="5234493"/>
            <a:ext cx="1229879" cy="388069"/>
            <a:chOff x="6948264" y="1590821"/>
            <a:chExt cx="1386409" cy="708226"/>
          </a:xfrm>
        </p:grpSpPr>
        <p:cxnSp>
          <p:nvCxnSpPr>
            <p:cNvPr id="61" name="Straight Connector 60"/>
            <p:cNvCxnSpPr/>
            <p:nvPr/>
          </p:nvCxnSpPr>
          <p:spPr>
            <a:xfrm flipH="1" flipV="1">
              <a:off x="6948264" y="1867000"/>
              <a:ext cx="864096" cy="432047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 Box 7"/>
            <p:cNvSpPr txBox="1">
              <a:spLocks noChangeArrowheads="1"/>
            </p:cNvSpPr>
            <p:nvPr/>
          </p:nvSpPr>
          <p:spPr bwMode="auto">
            <a:xfrm rot="963375">
              <a:off x="6974905" y="1590821"/>
              <a:ext cx="1359768" cy="617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FF"/>
                  </a:solidFill>
                  <a:latin typeface="Chalkboard"/>
                  <a:sym typeface="Symbol"/>
                </a:rPr>
                <a:t>f(x’)  y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6084168" y="5466710"/>
            <a:ext cx="2107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0 --- A lost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5496" y="6114782"/>
            <a:ext cx="96490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A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need not </a:t>
            </a:r>
            <a:r>
              <a:rPr lang="en-US" sz="1600" dirty="0" smtClean="0">
                <a:latin typeface="Chalkboard"/>
                <a:sym typeface="Symbol"/>
              </a:rPr>
              <a:t>have to find the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original x</a:t>
            </a:r>
            <a:r>
              <a:rPr lang="en-US" sz="1600" dirty="0" smtClean="0">
                <a:latin typeface="Chalkboard"/>
                <a:sym typeface="Symbol"/>
              </a:rPr>
              <a:t> to win the game --- sufficient to find one pre-image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74262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7" grpId="0"/>
      <p:bldP spid="53" grpId="0"/>
      <p:bldP spid="54" grpId="0"/>
      <p:bldP spid="55" grpId="0"/>
      <p:bldP spid="59" grpId="0"/>
      <p:bldP spid="63" grpId="0"/>
      <p:bldP spid="7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39552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OWF: Mathematical Formulation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2050" name="AutoShape 2" descr="data:image/jpeg;base64,/9j/4AAQSkZJRgABAQAAAQABAAD/2wCEAAkGBxQTEhUUEhQUFhUXFxQXGBgYFxgUFxQYFhgXFxYaGBcYHCkgGBolHRoVITEhJikrLi4uGB8zODMsNygtLisBCgoKDg0OGxAQGzclHyQvLSw0Li0sMCwtMDQvLCwsLCw0LDcvLCwsLy8sLCwsLCw0LCwsLCwsLCwsLCwsLTAsLP/AABEIALYBFQMBIgACEQEDEQH/xAAcAAEAAgMBAQEAAAAAAAAAAAAABAUCAwYHAQj/xABKEAACAQIDBQQFCQQHBgcAAAABAgMAEQQSIQUxQVFhBhNxgSIykaHwBxQzQlJygrHRI2KSwSQ0U3Oi4fEIFRdDssIWVZOks9LT/8QAGwEBAAEFAQAAAAAAAAAAAAAAAAUBAgMEBgf/xAAwEQACAQMDAgQDCAMAAAAAAAAAAQIDBBEFEiExQRMyUWEicYEUM0KRobHB8AYjNP/aAAwDAQACEQMRAD8A9xrnVwS4rETie7JEyIkeYqougYsQCLkk10VUg/ZY4/ZxEYt/eQ6W/gPuoDTJGcE6lWY4ZyEZWJbuGbRWUnXIToQd1710NRto4QSxPG251K+FxofI2NRuzuKMmGjZvWy5W55kJRr+YNAWVKUoBSlKAUpSgFKUoBSlKAUpSgFKUoBSlKAUpSgFKUoBSlY5xe19bXtxtz/OgMqUpQClKUApSlAKUpQClKUAql7V+jEs3GGSOTyzBWHhlY1cSNYE8gT7K5vDbOfGQiSeeVVlFxHGVVFU7gbqSxtbU0B01U3Zz0TiY/sTuQOSyAOv5mvmAxckUow+IObMCYpbWz23owGgce8daiNiXXGTHDR96Ckay+kI1WRb29I7zlOoFAdLSqrB7XJkEU0TQyEEqCQ6uBvyuN5G+2+rWgFKUoBSlKAUpSgFKwmlVQWZgoG8kgAeJNUGM7a4OM2EhkblGpe/g3q++rJ1IQ8zwXRhKXRHRUrjZO3LH6LBzN98iP8Aka1HthiuGDUeMw/StSWp2seHNGVW1R9jt6VxA7Z4ketgwfCYf/U1vj7eoPpsPPH1ADqPO4/Kqw1G2nwpoO2qLsdhSqfZ3afCzaJMl/stdG8g1r+VXFbcZxksxeTC4uPDQpSlXFBSlaMdi1ijaRzZVBJ4+zrQG+uM7XR4h8UnzS/eRRZjYgaO9gNdG9Umx5VjH8ocZaxhcLzzKWt1Xd76vOzrd73uJsQJmGS+h7qMZU8LnO34qAp9k7cx7usb4XiAzsrxADiddCegrsaUoBSlKAUpSgFKUoBSlKA5/uPnc0okZu5iYRiNSV7xrBmLkakaiw3V8xGEbBnvcOCYd8sO+w4vFfcRxXcajR4iUzyT4WIvEfRkBYL3zJ6OaIcxuudGtzq72fteKYHKbMvrIwyun3lOvnuoCp7QYpJYUKm7syNBl35wbgrflx36X0vpVjsjC9zEEvc6szHe7sbsfEn8qp+yWBjLPMQAxeQIv1YxmIIA4E7/ADqd2nlGQQIbSTMo0OqoCGdugsLedAfe0v0PefWhZZAd1ip1/wAN/dpVoshI6c/168Kr9sp/Q5yeMch/wm35VP2eg7tDbeif9IoDJZDYfHt93tr4JTz87XqRlFMo5UBjE1xrWdfAKpu0faKPCgC2eVvUjG89T9letWznGEd0nhFYxcnhFnjMWkSl5GVVG8k28up6Vx2O7YyzXXBx2X+2kFh+FOPnfwqlxpaQnEY6QWUFspNooh4bvjjXIbQ+VaBWywQvKBxLCEMP3RlJ8iBUBV1G4uW4Wcc47/3g3Y0adPmo+TspNmmU5sTI8zfvEhR4KN1TIcOqiyqF8AB+VV/ZXb8eOg76IMtmKMrb1YAEi40IsQb9augtctc1K29xqt5XXJtqSa46GtY77/8AK993j+tfe68R1O4ePwK2ZKCMVYq0cYaLeTWIr89/H8/jrqawVPG3o+8b/D4vW7uxyr4Y6r40MY2jn1IGJ2XE97oD4CzHwIF+fPdTBpPh7fNpny/2bnOm88D6ttL2tw1HGaU6VgyVs0b+dN5jx9SrjlYZa7M7ZIWEeJHcuQLE/Rt+I+r56dTXUg3rxna3azZ6u0E0y5gcrDK7BW3EFlUgEceVW+w9uSYVVaJ/nGEOtgwYoOJjbpy3eGprprXVp8K4i456PHDNSdtGX3b59D1CtWKw6yIyOMysCCDxBrTszaMc8YkiYMp9oPEEcD0qXU4mmso02scM5WLsFhg1yZWW98hYWPQkKDbzrqEQAAAAAAAAaAAbgBWVKqUNEzbxuFfBKfj43fF632r53Yve1AaWlPx+vL40rlMXg8W+IkjixLJGArWJJazlh6Jyk2BVhv5eNWPbTbbYWJTGqlna2ZhdVsL36nl58qhdhWmmMuIxGuYRohKhbhC5NgAAQC+/x5UBN2dgzhALSM6uQJCxv+0bQSDfa5KoRc71PA3ue8Px5aePx4ee9qsZicRimwseYKGChBcX3em5G8cbnQC1ekhdNddOVAYRSEmttfAK+0ApSlAc5szGrhP6NOcigsYpD6siE3sTwYXsb9Kw7WPh2hZ7oZQP2TKfTzcACup8KtNu7KGIjy6B1OZCRcBhwI4qdxFVGzpcLG4E0MeHnH2gAh/ejfdl/wBKAyh7NWAKPNGWALBZL5mO8nMDr1qfs3YSxktqzHezMXduhY7h0FWUeLRvVdTfdZgb+FqjY/aWRSURpG3BRYb/AB4UBG7VS2wzoPWltEg5lzlt7Lnyq1iTKoUbgAPZpXNbHDzYpmxNs8Sq0aA3RRJmBJ5sLW5a11FAKUqFtjaSYeF5ZNyjdxYnco6k1RtJZZVLLwiv7U9oBhkCoM876Rp/3N+6Pf7SOT2fs9gTLK2eZ9Wc/kOQ+N2lZbKwzzO2Jn1kfcOCL9VRy0+N9Wk5tpxrhdW1R3FTw4eVEnSpqmsdym2jsdJ2UTelEuvdn1XfgZB9YDgu65JN7C1ikChcoUBeVhb2bqzAqMm0Vb6NZZBzjjZl/i3HyNRsVWq4hBN47IveFySYMOqiyKqjU2UBRc7zYca2ha0YbHIzZblX35HUo3kGAv5VNC1gqKcZYmsP3GTVlr7lrblplrDuKZNOWvhWt+WsStV3DJHK1gVqQVrRiJFQXdlUc2IA99XxeS5M5yfsVgWd3bDIWclmJLm5OpIGaw15WqPszs2MHLfDFu4kNpIWYsEO5ZIydd9gwJ3G9/RAro4cZG5skiMeQYE+wVscVvK7rpbZybT7Nv8AvHYpsjnOOSrhnkwcnfQC6H6SPg45jkw4f6g+i7L2gk8ayxG6sPMHiCOBFcO61G2PtE4Ge5/q8pAccI2O5xy69PAVOaRqbi/CqPh9PYx3FHety6nplK+A3r7XWEYKUpQHxlB0IBHXWvtKUApSlAKUpQClKUAqm2/gGYxyxortHmvG1rSo3rLrpfQEeFXNKA5rB43AKwbu0hkHB4u7dSdOVvZWvbnavBxLnMq6b7bj+I2Hvrgf9pDCt3eDnUkZWmjJGh9NUddR/dt7a8NVC2rEk8zqaA/YOwMC6mSaYASS5fRBuI0W+Vb8TqSTVxVF2F2t862fhZ73LRJn/vFGST/GrVe0Arz7tNizisWIRrFAfS5PKdLeW7ybnXY9oNojD4eSXiqnL1Y6KPaRXFdl8IVUFtWN3YneWbn5VA69eeDR2R6s3LWHWb7F4qBF8Peagbzc1Kx77l8z/L+dQcVNkjd/sqzewXrhqab+bNuJ8wuE+cyEN9DGbEcJZBqQeaLy4nwrqI4NLAaD3VB2FhO7hjTiFGY82OrnzYk1eQJXpdhaQtqKhFc9/dkbVqOcvYqNo7NSVcsi3G8cCp4FTvU9RVPhHZHMMpuwGZH3d6g0N/310v4g8a6yeOuf7RYc93nQenEe8Xrl9ZfxLmHmK1tW0+N3ReF8S5T/AI+pdRqOLx2M8tMtZQuGUMuoYAg8wRcVstXmzZuZNOWsStbiKj46cRxtI25QT1PIDqTYedI5bwipCxk7FxFCAZCLkn1Yl+03PoONSsFsGNTmcd7JxeSzHyB0QdBWzYeBKJd9ZXOeQ/vH6o/dUWUeHWrhEr0fS9Lp2tNOSzN9X/CNOrWbeF0KzF7KikFnjQjwAI8CNR5VRTQNh3CMxaJzaNm1ZW+wx434HpauxdKrNsYLvYnTiRofssNVPkQDWxf2NO6pOLXPZltKs4P2KRhUXGQB1KncRW7CTd5Gj7iVBI5HiPbevrCuAWYvHdEqi27AbULRth5D6cFgD9qM+qfLd4Za6yvLUxPzbFRT7lvkk/u34nw3+Qr1Ku80u68egs9VwRt1T2TyujPjk2NtTw4X8+FcuO3eGFw6yowJBUqCQRoRoSN9dPJIFF2IA5k2rmNkbGw8z4l3jRyMRJYnW4Ko3gdWNSRrFh2e28MX3jJGyxoVAZiLuTfMLDdb0eJ9armsIYVRQqKFUbgAAB4AbqzoBSlKAUpSgFKUoBSlKA4b5Z9lfONlTWF2hyzr0Ef0h/8ATMlfmvCx1+wpYMylWW4IIN7G4III6ggnn/KvzVt7ZiYLFy4ZwPQPoDJwY3R78Ra1xz04UB3vyB7eCifAufVPfw34q1hKo5WbKfxtyr2InjX5l2btMYd48RFYyxHNotu8FvTU6aAi40tvOmtfoHs9taPGQRzwHNG4uN11PFTyIN7jpQFL8oeIzfNoBudy7fdQaA+Nz/DTZ24+P5VC284bHkHfHEgIsCBf09ORObhyqTA+m73DlprXEa4/FrtZ6cEnSWKaRnK12JqHtgfsH8B7CwBqSnx8Cte0YS8MijeUYDxtp77VCwxCovRNGU6eCt+Ox6YeGSaU2jiRnY7zlUEmw4nTdUDZeJEkaONzKre0A1z/AMschGxcXl5Qg+BniB92nnXqKeeSHxg5ns12221tF5MRhcNhzhUYr3btkZ7WORZSfpLEa2Ci40r0HB7QSeJZVDANcFGFnRlJWRHHBlYMpHMGvOPkK7a4SLBthcTNFA8bs6mRhGsiPY6MxAzA3FuVutui7GdoI8ViNoPEc0AxKlDrY5oURiB9kvGzfivxoC27PH9iqcUMkflG7KPcBVlVZsAkxub3vLMRv/tWHLQaGrPL09w9h+POvLLyjBXE0njl/uyQ3MEVWbVGaSCM7mkzt92IZhf8ZjqxA8+unv5++q9/60gtqIZCNB9uIMf8q2dIt4yvYKT6PP5FJS+Flpi8YkETyytljQFmbfYDoNSeAHG9eU/8cJGlYw4Evh01YlmMgT7TFQVTwNx1qZ8tO2hFDBATYSM7tx+itlB6Xa9uaiul+RiGP/dULRKM0hkMpAUZpAxU3tu0C+RFelGgdZszaMeJgjnhN45FDqdxseBHAg3BHMGvkwqp7JxIsU6wgd2uKxSoBYKP2hLqLcA5cctN1WsugoDksANHHATTgeHeNW161bLN48322kfyd2I91q3PXmtw0682vV/uTMehXbVgzxsOYPt3j313HZHHd9g4XO/LlbndCUJPja/nXIT7qt/k3l/ZTx/YmYjorAW94NT3+P1cVJQ9UYbuOaefQ5Xb2Axk2IfvIpWOZgvokoFv6IVvVC2t/PWvQuymyThsOsbWzklmtuu3AeAsPKrKRTfdcfHx+tawpvbz4e349tdYRhKJr4rX3VHMZ5fkfz38N9Y5TutvvbdQEpWv+VL1oyHkfd7+f+VfMh5fl0+PjQCTStMKm+tbqAUpSgFKUoBXmfy1dkDiYVxcC3nw4OZRvlh3sOpXVgOrbyRXplKA/JWCxAIBFdR2G7XtsyYkgthJSDMg1MTbu9QeG8cQOgtb/Kr8nzYV3xuDQnDsS80Sj6A72kQD/lneR9X7vq+dR4oEaHSgPakxqT4zETRMHR+6KMpuGXIACPZVmjcK4z5PSO600GVf+79K7EcK891Lm5nn1JmHkXyRIStyVpWtqVFyKMbAm7tngP1SXj6xub2H3WJX+HnVrtzZq4rCzYdjYSxul9+Ukei3kbHyqmxmFL5WQ5ZEN0beOqsOKkaEeB4VJ2ftwE5Jf2cn2GO/qh3OvUeddzoupwr0lSm/jjx8/c0K9Jp7kflXa2zZMNNJBMpSSNirA8xxHMEWIPEEGvcvkkwDYPZUk8gsZmMirxKBQsWnNjcjmGXnXdbYw+EkyyYmKBynqvKiMV46M408KjRscS6uQVgQ5kBFjK49VrHci7xfebHhW/qF9TtKLnJ89l6sxU6bk/Yn7IwpihjQ7wozdWOrH2k1MrAGoD7dw4YqZkBBsddAeRbcD0vXlu2dWTljPc3uWWBqqxxy4nDvwYSxHxYK6/8AxmrO9Qdr4UyRkKbOCHQ8nQ3Xy4HoTWzp1x9nuoVX0T/ToyjWVg8z/wBoXZ7MuEmAuoMsR6Mcrr7Qr/w15f2c23joiYMFNMhnIXJGxGdm9EWHBtwuLHrX6bgMONw7RToGRvRkjberKdVNtVZTqCLHcRTsz2G2fgXMuHgAlNxnZmkZQd+UuTl3nUamvVoyUkmuhHtNPDJPZLYnzLAwYa92jT0zvvIxLyEE8MzNbpao/aXFlYiF9d/QT7z6A+Qu34atsdjFUEsQABckmwA5nkK5VJDPJ3zAhACIgdCQfWkI4X3Dp41H6nextaDln4nwjLQp75eyNkcQRVUblAA8ALCsHrc9aXrz9ckoiPNuNTvk9a2IxY/uD7n/AFqBOdKh7F7VYXATYl8XL3ecRBBlZ2cqDmsqgnS416ipzRP+pfJmO4+5Z6pSvKcZ8uGGFxBhcTLyLZIlPgbk28RVf/xwl/8ALf8A3Q//ABrtSJPZqV5ds75bcIxAxGHxEF97WEqDxKnN7Fr0DYm3cPi07zCzJKvHKblSeDLvU9CAaAsaUpQClKUApSlAKUpQClKUANeR9vvkgWUtPs7LHIbloD6MUh5of+W3T1fu165SgPBuwUEsN4cRG8ci5gVcFTo5tbmLNoRoeFdytb/lBgyzYafgc0THx1T/AL/ZUWNq4bWaWy5l78kvRe6mmSUNblNR1NbVNQkkXMkKa+zQI4yuqsOTAMPfWtTW1TWJ5XKLDRh9kQIcywxgjccoNvC+6rIGqqPbEJcx94AwJGt1BI0IDHQkHSrINVKsZ/jz9S15PmMVmjdUNmKMFPJiCAfbUbYzI2HRQmUBcjIR6rLowIO/W+vHfUsNX3NWPd8O33yUM71gTXwtWJNWpDBAxmzyX7yJ+7kNgTbMkgG4OvHxGorD55jBpkhPUSuB/Dlv76nk1rY1K2uq3VvDZCXHvyHCMuqK5sE0hBxDh7aiNRliB5kHVz46dKkuazY1rY1iq3FW4lvqPLL4pJYRqc1pc1sY1pc0ijIiPiDwrybtzIHxIHLOfJmsP+mvUcVNlVmPAE/pVdsv5I/nbDE4rEOqOqFYogA2UgEZpGBte5NgvHfXR6DSzWc/RGG8eKePU8tgyj1mUeJAqbHLEdBJGT95f1r3nZvyY7LhGmEjc8TKWmJ/jJA8hU6bsHs1hY4HC26RIp9qgGutIs/OWKhquwmOlwsomw0jRSjQMm83PqkbmB09Egg17T2l+RmDKz7PlbDsBfu5GaSBrdWuyfeu3hX35OPk6jEa4jEgM7agDd5HeF37tTv3aUBediO3MmJw4OJw0yziwIjQsJB9sLe6dVbyvw6bB7cjdxGRJG59VZUMZb7t9D7asIIVRQqKFUbgAAB5CqPbeCxU4ZAmHC3ujF5O8Uj1WBC+i1AdBSqRMfiowO+w+cAC7QuGJ5nu2APkKsNn7RjmUmNr20I3Mp5Mp1BoCXSlKAUpSgFK1mTX4+DWXeD4+N/SgMZ5lQZnYKNBcmwuSAPeQKydwBckAddKqu0yF8NIEuWADAWO9CHA8Tl99YbdYTYNynFFcfhIcA9dKA+9r9m/OMJIg9cDOnPMmoA6nUedcTsrFZ41bp7+Pvr0mDEq6qw3MA3kQDXnO1MEcNi3ABEUt5E00Un1l6dOhWoDXbVzgqsexvWdTrBk1TW1TUZTW1WrjpRNxokqa2qajKa2BqxOJa0bezGCjmSeKRQyrPNoQD6xVwdd3rVtl7H5P6tNLFyW+dB+B7/nVVgMXNDipBEocSKsmW+UnLZGyk6X9UkHnXR4ftICQJIZ0JIGsZtc6bxcV6DZU6N1aQc4p8Y59iPqylCbwypfZmPTc0En3kdD/gJFY5McN8MJ8JGH5rXYtJb269K+94Pjh48qxy0Kxk/J+TKfaJnG9zjjuigHi7n8lrNdj45/Wlhj+5Gzf9ZFdbJiFXefjn4VHfasIFzIo47xVYaHZR/Bn5sfaJnP/wDhK4vPPNJzXN3an8KAfnVXsOQmBCST64BOpIDsFueOgFXO1+1cYjbuwztlJ9FSwHIlrWtu51T7MhKQxoQbhBfTj9b33qJ1+hSpU4QpRS5b4RsW85STcmSmNa2NGatbGuZUTaSPjmok78Kzmlt41HY8T4ms8UZIojTYczSRYdd8rjN0RdWPsBPlXqyKAABoBoByAri/k+2eWMmLcet+zivwQH0m8yLeR5121dvpFt4NDL6vkjbupunhdhSsJJLda+94Pj43VKmoa8bBnjdL2zKy35ZgReuU/wB5SGOHBqGin9GJtPVVR6TodxBC6ePSuuMo+OPhzqmxsn9MwxIPqYgDTjZD+QNAXEMQUADhx4nqa2VrWUfHHwr73o6+ygM6qNsbNJPfwEJOo0O4SAb0k5g8+GlWquDuqLtB7WHDUmgPuyses8SyKLX3g71YaMp6g18qu7KC6zSAWSSVmTqLBS1v3iCaUBe0pSgNPccL+6vixH+XO/vrfSgNBg6j2budqi7N2Z3KlFPo5mZQRcKG1KjoCT7asaUBzuz/AOjyfNpDZCSYHO5gTcxk8GUk25g1I7QbE7+IqCBIvpRtus9rbxuB3e/gKs8bg0lQpIoZTwP5jketadmYJogVMrSLpkD2LIOILj1vOrZRUk0yqbTyjznAYsnMrrldTldeKsND7bfnVipq17Y9nWc/OcOP2yj0l/tlHD7w9+7gK5vA44OungQd6nkRXD6lYSt6jfZkvSqKpHKLQNWatUZWrMNUS4l2DDHFlKTRi7xHNb7anR18x7wK7rZuOSaNZIzdWFx+h5GuLDVpws0uGcvh7MrG7wk2Vj9pD9VvcandG1NW/wDqq+V9/Q169Hesrqd8Ytd9YrCfZu+OFUmC7ZYZtJGML8VlBX/FuPtqy/35hrX+cQ2594v6118a1OSzGSf1NBwkuqN8uEDDKwUjkRceyoCdnoAfoo+BvlG8acePWtGL7Y4RNFk71uCxAyE+Y099UW0NsYnE+iAcPEd4BvM48Rog99a1zqFvbrMpc+i6l8KE5dhtnEJLJ3EVjEjAysNFLg3WNbaHUKT90Csmfw/0vb8zWiCJUUKgAUbgK+SSgb64q8vqlzVc3wuyJCFJRWEbGb451Gmm4CtckxPStVauMvLM8Y4FasPg2xUww8ZIGjSuPqIOHifjjWEju7iGAZpW3Dgg4sx4AfHX0Ls5sNMLFkHpOfSkfi7foOA/mTU3pWnutPxJr4V+phuK6prC6llh4FRVRBZVAAA4AaCtlKV2JEGto9b3rAQm/wDP/Kt9KA0GDqPZv8arttbPd0BjsZEPeJwuwN8p6EXFXFKAqcPtBZIDMLmwYsuX0lZRqhG/MNR59ao8HjJhMjYi6CQfs1Hqa29Brj19AR8CrnHbMdZDNhioc/SRt6kwHP7L8m9tQNq4/vo+6kwuJDcgmYA8CsgOXQ8aA6OJON73rl9tbULrNCRaXMYVXi/eaKw6EEnpap/Z7HuLYfEjLMFutyCJF6EaFhxHnUva+ye9KyIckyeo9r8/RYcVNz7faBOwsIRFQblVVHkLUqv2btfNmSYCKVLB1J9E3vZkPFTY+FKAtaUpQClKUApSlAKUpQCuT7T9lDIxnw1km+su5JvHk3Xjx511lKxVqMKsXCayi+E5QeUeUYfGHMUYGORdGRtD5cxU5Z+ddptzs/DiltKvpD1XXR18DxHQ3FcVtHYWKw2uX5xEPrIP2gH7ybz5X8a5S90WpTe6nyv1JKlcwnw+GblkHOsw1U+HxyPuYX5HQ+w1KvUJKm08M2dpNcBhZgCORFx760fMIf7KP+Bf0rTnPM0LHnVFldGU2kxMqiwCqOgA/KsWxA8aiUptK7Ta85PStVDUU45S2SMNK53KgzH3VkhTlJ4isleESq04YSYh+6wozH60h9SMcyeJ+Nat9m9j5prNim7qP+yQ3ZvvNuHlfyrt8BgY4UCRIEUcB+Z5nqan7LRJSe6twvQ0613GPEOWV/Zzs/HhEIX0pG9eQ+s5/kvT86uKUrp4QjCKjFcEbKTk8sUpSrigpSlAKUpQClKUBD2ns1J1yvcEG6sps6NwKtwNQEkxkXomNMQODhxE/wCNWFr+FXdKA5jE9n3xTmTE2iNgqpGcxABJOZrC5ueFK6elAKUpQClKUApSlAKUpQClKUApSlAVm1Oz+HxH0sSk/aHov/EtjXPYjsHb+r4mRP3XAkHgN1vfXylYKtrRq+eKZkhWnDoyqx2wcXCLs2HYfjB9mW1UU+1nQ2ZF8if0pSoK90+hT8sSQt60p9Tbg8bJKbIqD7xb+Qq/wvZXGSC5lgRT9kM59jAfnSlZrPTreazKJbcV5weEWmF7BRb55ZZjyvkT2LqPbXS4DZ8UK5Yo0QfugC/id5PjSlTFKhTpL4I4NCdSc/MyVSlKzFgpSlAKUpQClKUApSlAKUpQClKUApSl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</a:endParaRPr>
          </a:p>
        </p:txBody>
      </p: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5496" y="2132856"/>
            <a:ext cx="96490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Function f is a OWF if the following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two conditions </a:t>
            </a:r>
            <a:r>
              <a:rPr lang="en-US" sz="1600" dirty="0" smtClean="0">
                <a:latin typeface="Chalkboard"/>
                <a:sym typeface="Symbol"/>
              </a:rPr>
              <a:t>hold :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2267744" y="764704"/>
            <a:ext cx="576064" cy="7706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2123728" y="1628800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6012160" y="1628800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3347864" y="1196752"/>
            <a:ext cx="22322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3617168" y="836712"/>
            <a:ext cx="1962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f: {0, 1}*  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288032" y="2636912"/>
            <a:ext cx="79208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Easy to compute</a:t>
            </a:r>
            <a:r>
              <a:rPr lang="en-US" sz="1600" dirty="0" smtClean="0">
                <a:latin typeface="Chalkboard"/>
                <a:sym typeface="Symbol"/>
              </a:rPr>
              <a:t>: for every x </a:t>
            </a:r>
            <a:r>
              <a:rPr lang="en-US" sz="1600" baseline="-25000" dirty="0" smtClean="0">
                <a:latin typeface="Chalkboard"/>
                <a:sym typeface="Symbol"/>
              </a:rPr>
              <a:t>R</a:t>
            </a:r>
            <a:r>
              <a:rPr lang="en-US" sz="1600" dirty="0" smtClean="0">
                <a:latin typeface="Chalkboard"/>
                <a:sym typeface="Symbol"/>
              </a:rPr>
              <a:t> {0, 1}*, f(x) can be computed in poly(n) times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2" name="Text Box 7"/>
          <p:cNvSpPr txBox="1">
            <a:spLocks noChangeArrowheads="1"/>
          </p:cNvSpPr>
          <p:nvPr/>
        </p:nvSpPr>
        <p:spPr bwMode="auto">
          <a:xfrm>
            <a:off x="288032" y="3162454"/>
            <a:ext cx="86044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Hard to Invert:</a:t>
            </a:r>
            <a:r>
              <a:rPr lang="en-US" sz="1600" dirty="0" smtClean="0">
                <a:latin typeface="Chalkboard"/>
                <a:sym typeface="Symbol"/>
              </a:rPr>
              <a:t> For every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PPT algorithm A</a:t>
            </a:r>
            <a:r>
              <a:rPr lang="en-US" sz="1600" dirty="0" smtClean="0">
                <a:latin typeface="Chalkboard"/>
                <a:sym typeface="Symbol"/>
              </a:rPr>
              <a:t>, there is a negligible function </a:t>
            </a:r>
            <a:r>
              <a:rPr lang="en-US" sz="1600" dirty="0" err="1" smtClean="0">
                <a:latin typeface="Chalkboard"/>
                <a:sym typeface="Symbol"/>
              </a:rPr>
              <a:t>negl</a:t>
            </a:r>
            <a:r>
              <a:rPr lang="en-US" sz="1600" dirty="0" smtClean="0">
                <a:latin typeface="Chalkboard"/>
                <a:sym typeface="Symbol"/>
              </a:rPr>
              <a:t>() :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251520" y="3664769"/>
            <a:ext cx="3816424" cy="916359"/>
            <a:chOff x="1196008" y="8643774"/>
            <a:chExt cx="3816424" cy="916359"/>
          </a:xfrm>
        </p:grpSpPr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3644280" y="8852247"/>
              <a:ext cx="136815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  <a:sym typeface="Symbol"/>
                </a:rPr>
                <a:t>negl</a:t>
              </a:r>
              <a:r>
                <a:rPr lang="en-US" sz="1600" dirty="0" smtClean="0">
                  <a:latin typeface="Chalkboard"/>
                  <a:sym typeface="Symbol"/>
                </a:rPr>
                <a:t>(n)</a:t>
              </a:r>
            </a:p>
            <a:p>
              <a:pPr marL="457200" indent="-457200">
                <a:spcBef>
                  <a:spcPct val="50000"/>
                </a:spcBef>
              </a:pP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grpSp>
          <p:nvGrpSpPr>
            <p:cNvPr id="76" name="Group 83"/>
            <p:cNvGrpSpPr/>
            <p:nvPr/>
          </p:nvGrpSpPr>
          <p:grpSpPr>
            <a:xfrm>
              <a:off x="1196008" y="8643774"/>
              <a:ext cx="2727920" cy="792088"/>
              <a:chOff x="5588496" y="5013176"/>
              <a:chExt cx="2727920" cy="792088"/>
            </a:xfrm>
          </p:grpSpPr>
          <p:grpSp>
            <p:nvGrpSpPr>
              <p:cNvPr id="77" name="Group 81"/>
              <p:cNvGrpSpPr/>
              <p:nvPr/>
            </p:nvGrpSpPr>
            <p:grpSpPr>
              <a:xfrm>
                <a:off x="5588496" y="5013176"/>
                <a:ext cx="2304256" cy="792088"/>
                <a:chOff x="5588496" y="4869160"/>
                <a:chExt cx="2304256" cy="792088"/>
              </a:xfrm>
            </p:grpSpPr>
            <p:sp>
              <p:nvSpPr>
                <p:cNvPr id="7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8496" y="5055567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  <a:sym typeface="Symbol"/>
                    </a:rPr>
                    <a:t>Pr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grpSp>
              <p:nvGrpSpPr>
                <p:cNvPr id="80" name="Group 80"/>
                <p:cNvGrpSpPr/>
                <p:nvPr/>
              </p:nvGrpSpPr>
              <p:grpSpPr>
                <a:xfrm>
                  <a:off x="5940152" y="4869160"/>
                  <a:ext cx="1952600" cy="792088"/>
                  <a:chOff x="5940152" y="4869160"/>
                  <a:chExt cx="1952600" cy="792088"/>
                </a:xfrm>
              </p:grpSpPr>
              <p:grpSp>
                <p:nvGrpSpPr>
                  <p:cNvPr id="81" name="Group 54"/>
                  <p:cNvGrpSpPr/>
                  <p:nvPr/>
                </p:nvGrpSpPr>
                <p:grpSpPr>
                  <a:xfrm>
                    <a:off x="5948536" y="5085184"/>
                    <a:ext cx="1656184" cy="554578"/>
                    <a:chOff x="700336" y="5229200"/>
                    <a:chExt cx="1656184" cy="554578"/>
                  </a:xfrm>
                </p:grpSpPr>
                <p:sp>
                  <p:nvSpPr>
                    <p:cNvPr id="84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0336" y="5229200"/>
                      <a:ext cx="1656184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</a:rPr>
                        <a:t>Invert      (n)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85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276400" y="5445224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</a:rPr>
                        <a:t>A, </a:t>
                      </a: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f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</p:grpSp>
              <p:sp>
                <p:nvSpPr>
                  <p:cNvPr id="82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325072" y="5085184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= 1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sp>
                <p:nvSpPr>
                  <p:cNvPr id="83" name="Double Bracket 82"/>
                  <p:cNvSpPr/>
                  <p:nvPr/>
                </p:nvSpPr>
                <p:spPr>
                  <a:xfrm>
                    <a:off x="5940152" y="4869160"/>
                    <a:ext cx="1880592" cy="792088"/>
                  </a:xfrm>
                  <a:prstGeom prst="bracketPair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>
                      <a:latin typeface="Chalkboard"/>
                    </a:endParaRPr>
                  </a:p>
                </p:txBody>
              </p:sp>
            </p:grpSp>
          </p:grpSp>
          <p:sp>
            <p:nvSpPr>
              <p:cNvPr id="78" name="Text Box 7"/>
              <p:cNvSpPr txBox="1">
                <a:spLocks noChangeArrowheads="1"/>
              </p:cNvSpPr>
              <p:nvPr/>
            </p:nvSpPr>
            <p:spPr bwMode="auto">
              <a:xfrm>
                <a:off x="7748736" y="5229200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sym typeface="Symbol"/>
                  </a:rPr>
                  <a:t> 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</p:grpSp>
      <p:sp>
        <p:nvSpPr>
          <p:cNvPr id="87" name="Oval 86"/>
          <p:cNvSpPr/>
          <p:nvPr/>
        </p:nvSpPr>
        <p:spPr>
          <a:xfrm>
            <a:off x="6084168" y="764704"/>
            <a:ext cx="576064" cy="7706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89" name="Text Box 7"/>
          <p:cNvSpPr txBox="1">
            <a:spLocks noChangeArrowheads="1"/>
          </p:cNvSpPr>
          <p:nvPr/>
        </p:nvSpPr>
        <p:spPr bwMode="auto">
          <a:xfrm>
            <a:off x="3968824" y="3769876"/>
            <a:ext cx="81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2800" dirty="0" smtClean="0">
                <a:latin typeface="Chalkboard"/>
                <a:sym typeface="Symbol"/>
              </a:rPr>
              <a:t></a:t>
            </a:r>
            <a:endParaRPr lang="en-US" sz="28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4211960" y="3861048"/>
            <a:ext cx="4680520" cy="648072"/>
            <a:chOff x="4211960" y="4293096"/>
            <a:chExt cx="4680520" cy="648072"/>
          </a:xfrm>
        </p:grpSpPr>
        <p:sp>
          <p:nvSpPr>
            <p:cNvPr id="88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42484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Pr       [ A(f(x), 1</a:t>
              </a:r>
              <a:r>
                <a:rPr lang="en-US" sz="2400" baseline="30000" dirty="0" smtClean="0">
                  <a:latin typeface="Chalkboard"/>
                  <a:sym typeface="Symbol"/>
                </a:rPr>
                <a:t>n</a:t>
              </a:r>
              <a:r>
                <a:rPr lang="en-US" sz="1600" dirty="0" smtClean="0">
                  <a:latin typeface="Chalkboard"/>
                  <a:sym typeface="Symbol"/>
                </a:rPr>
                <a:t>)  f</a:t>
              </a:r>
              <a:r>
                <a:rPr lang="en-US" sz="2000" baseline="30000" dirty="0" smtClean="0">
                  <a:latin typeface="Chalkboard"/>
                  <a:sym typeface="Symbol"/>
                </a:rPr>
                <a:t>-1</a:t>
              </a:r>
              <a:r>
                <a:rPr lang="en-US" sz="1600" dirty="0" smtClean="0">
                  <a:latin typeface="Chalkboard"/>
                  <a:sym typeface="Symbol"/>
                </a:rPr>
                <a:t>(f(x))]  </a:t>
              </a:r>
              <a:r>
                <a:rPr lang="en-US" sz="1600" dirty="0" err="1" smtClean="0">
                  <a:latin typeface="Chalkboard"/>
                  <a:sym typeface="Symbol"/>
                </a:rPr>
                <a:t>negl</a:t>
              </a:r>
              <a:r>
                <a:rPr lang="en-US" sz="1600" dirty="0" smtClean="0">
                  <a:latin typeface="Chalkboard"/>
                  <a:sym typeface="Symbol"/>
                </a:rPr>
                <a:t>(n)</a:t>
              </a:r>
              <a:endParaRPr lang="en-US" sz="16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90" name="Text Box 7"/>
            <p:cNvSpPr txBox="1">
              <a:spLocks noChangeArrowheads="1"/>
            </p:cNvSpPr>
            <p:nvPr/>
          </p:nvSpPr>
          <p:spPr bwMode="auto">
            <a:xfrm>
              <a:off x="4211960" y="4602614"/>
              <a:ext cx="12157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x  {0, 1}</a:t>
              </a:r>
              <a:r>
                <a:rPr lang="en-US" sz="2200" baseline="30000" dirty="0" smtClean="0">
                  <a:latin typeface="Chalkboard"/>
                  <a:sym typeface="Symbol"/>
                </a:rPr>
                <a:t>n</a:t>
              </a:r>
              <a:endParaRPr lang="en-US" sz="22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88915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2" grpId="0"/>
      <p:bldP spid="8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0" y="44624"/>
            <a:ext cx="9144000" cy="5853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Two assumptions and Their Implications</a:t>
            </a:r>
            <a:endParaRPr lang="en-US" sz="30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9552" y="1043444"/>
            <a:ext cx="6696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CT5 (for one): If PRG exists then OWF exists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1560" y="1988840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CT6 (for one): If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coa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-secure SKE exists, then OWF exists.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74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41426" y="2690187"/>
            <a:ext cx="3714750" cy="1588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39068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Today’s Goal</a:t>
            </a:r>
            <a:endParaRPr lang="en-US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5576" y="2699628"/>
            <a:ext cx="48417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Introduction to Reduction-based proofs </a:t>
            </a:r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5536" y="1115452"/>
            <a:ext cx="36535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Pseudorandomness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 and PRGs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95536" y="1619508"/>
            <a:ext cx="41152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Construction for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ind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-secure scheme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55576" y="3131676"/>
            <a:ext cx="48417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Proof for our construction</a:t>
            </a:r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5536" y="2195572"/>
            <a:ext cx="88601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Proof: If there is a PRG, then the construction is secure according to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ind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 definition 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7544" y="3779748"/>
            <a:ext cx="5679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Short-comings of the current construction/definition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21574" y="4355812"/>
            <a:ext cx="6786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Better definition / better construction / better assumption?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757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5" grpId="0"/>
      <p:bldP spid="20" grpId="0"/>
      <p:bldP spid="11" grpId="0"/>
      <p:bldP spid="12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23528" y="899428"/>
            <a:ext cx="51125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 It’s a property of a probability distribution</a:t>
            </a:r>
            <a:endParaRPr lang="en-US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0" y="-27384"/>
            <a:ext cx="9144000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800" kern="0" dirty="0" err="1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Pseudorandomness</a:t>
            </a:r>
            <a:endParaRPr lang="en-US" sz="38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483768" y="1357898"/>
            <a:ext cx="45281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smtClean="0">
                <a:latin typeface="Chalkboard" charset="0"/>
                <a:ea typeface="Chalkboard" charset="0"/>
                <a:cs typeface="Chalkboard" charset="0"/>
              </a:rPr>
              <a:t>{ </a:t>
            </a:r>
            <a:r>
              <a:rPr lang="en-US" smtClean="0">
                <a:latin typeface="Chalkboard" charset="0"/>
                <a:ea typeface="Chalkboard" charset="0"/>
                <a:cs typeface="Chalkboard" charset="0"/>
              </a:rPr>
              <a:t>Set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of all </a:t>
            </a:r>
            <a:r>
              <a:rPr lang="en-US" smtClean="0">
                <a:latin typeface="Chalkboard" charset="0"/>
                <a:ea typeface="Chalkboard" charset="0"/>
                <a:cs typeface="Chalkboard" charset="0"/>
              </a:rPr>
              <a:t>binary strings of length l </a:t>
            </a:r>
            <a:r>
              <a:rPr lang="en-US" sz="2800" smtClean="0">
                <a:latin typeface="Chalkboard" charset="0"/>
                <a:ea typeface="Chalkboard" charset="0"/>
                <a:cs typeface="Chalkboard" charset="0"/>
              </a:rPr>
              <a:t>}</a:t>
            </a:r>
            <a:endParaRPr lang="en-US" sz="28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5496" y="2420888"/>
            <a:ext cx="46085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G: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a prob. Dist. = </a:t>
            </a:r>
            <a:r>
              <a:rPr lang="en-US" sz="2800" dirty="0" smtClean="0">
                <a:latin typeface="Chalkboard" charset="0"/>
                <a:ea typeface="Chalkboard" charset="0"/>
                <a:cs typeface="Chalkboard" charset="0"/>
              </a:rPr>
              <a:t>{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Set of probabilities </a:t>
            </a:r>
            <a:r>
              <a:rPr lang="en-US" sz="2800" dirty="0" smtClean="0">
                <a:latin typeface="Chalkboard" charset="0"/>
                <a:ea typeface="Chalkboard" charset="0"/>
                <a:cs typeface="Chalkboard" charset="0"/>
              </a:rPr>
              <a:t>}</a:t>
            </a:r>
            <a:endParaRPr lang="en-US" sz="28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220072" y="2401724"/>
            <a:ext cx="392392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U</a:t>
            </a: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: 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U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niform probability Distribution </a:t>
            </a:r>
            <a:endParaRPr lang="en-US" sz="28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107504" y="5941149"/>
            <a:ext cx="885698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G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is pseudorandom if a string drawn according to G is indistinguishable from a string drawn according to 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U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 to a PPT distinguisher </a:t>
            </a:r>
            <a:endParaRPr lang="en-US" sz="28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5148064" y="4221087"/>
            <a:ext cx="0" cy="5760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4940702" y="4800904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latin typeface="Chalkboard" charset="0"/>
                <a:ea typeface="Chalkboard" charset="0"/>
                <a:cs typeface="Chalkboard" charset="0"/>
              </a:rPr>
              <a:t>w</a:t>
            </a:r>
            <a:endParaRPr lang="en-US" dirty="0"/>
          </a:p>
        </p:txBody>
      </p:sp>
      <p:sp>
        <p:nvSpPr>
          <p:cNvPr id="6" name="Trapezoid 5"/>
          <p:cNvSpPr/>
          <p:nvPr/>
        </p:nvSpPr>
        <p:spPr>
          <a:xfrm>
            <a:off x="3131840" y="3284984"/>
            <a:ext cx="2664296" cy="900390"/>
          </a:xfrm>
          <a:prstGeom prst="trapezoid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50533" y="4653135"/>
            <a:ext cx="864096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Straight Arrow Connector 19"/>
          <p:cNvCxnSpPr/>
          <p:nvPr/>
        </p:nvCxnSpPr>
        <p:spPr>
          <a:xfrm flipH="1" flipV="1">
            <a:off x="3699520" y="4221087"/>
            <a:ext cx="8384" cy="61177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 rot="16200000">
            <a:off x="2719363" y="4757836"/>
            <a:ext cx="152528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Give me </a:t>
            </a:r>
            <a:r>
              <a:rPr lang="en-US" sz="1400" smtClean="0">
                <a:latin typeface="Chalkboard" charset="0"/>
                <a:ea typeface="Chalkboard" charset="0"/>
                <a:cs typeface="Chalkboard" charset="0"/>
              </a:rPr>
              <a:t>a string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3297693" y="3501007"/>
            <a:ext cx="23544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Sampler for G and U</a:t>
            </a: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07504" y="3068960"/>
            <a:ext cx="27339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entury Gothic" charset="0"/>
                <a:ea typeface="Century Gothic" charset="0"/>
                <a:cs typeface="Century Gothic" charset="0"/>
              </a:rPr>
              <a:t>A string drawn according to </a:t>
            </a:r>
            <a:r>
              <a:rPr lang="en-US" dirty="0" smtClean="0">
                <a:solidFill>
                  <a:srgbClr val="FF0000"/>
                </a:solidFill>
                <a:latin typeface="Century Gothic" charset="0"/>
                <a:ea typeface="Century Gothic" charset="0"/>
                <a:cs typeface="Century Gothic" charset="0"/>
              </a:rPr>
              <a:t>G</a:t>
            </a:r>
            <a:r>
              <a:rPr lang="en-US" dirty="0" smtClean="0">
                <a:latin typeface="Century Gothic" charset="0"/>
                <a:ea typeface="Century Gothic" charset="0"/>
                <a:cs typeface="Century Gothic" charset="0"/>
              </a:rPr>
              <a:t> is called pseudorandom</a:t>
            </a:r>
            <a:endParaRPr lang="en-US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228184" y="2996952"/>
            <a:ext cx="28803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entury Gothic" charset="0"/>
                <a:ea typeface="Century Gothic" charset="0"/>
                <a:cs typeface="Century Gothic" charset="0"/>
              </a:rPr>
              <a:t>A string drawn according to </a:t>
            </a:r>
            <a:r>
              <a:rPr lang="en-US" dirty="0" smtClean="0">
                <a:solidFill>
                  <a:srgbClr val="0000FF"/>
                </a:solidFill>
                <a:latin typeface="Century Gothic" charset="0"/>
                <a:ea typeface="Century Gothic" charset="0"/>
                <a:cs typeface="Century Gothic" charset="0"/>
              </a:rPr>
              <a:t>U</a:t>
            </a:r>
            <a:r>
              <a:rPr lang="en-US" dirty="0" smtClean="0">
                <a:latin typeface="Century Gothic" charset="0"/>
                <a:ea typeface="Century Gothic" charset="0"/>
                <a:cs typeface="Century Gothic" charset="0"/>
              </a:rPr>
              <a:t> is called random</a:t>
            </a:r>
            <a:endParaRPr lang="en-US" dirty="0">
              <a:latin typeface="Century Gothic" charset="0"/>
              <a:ea typeface="Century Gothic" charset="0"/>
              <a:cs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903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  <p:bldP spid="15" grpId="0"/>
      <p:bldP spid="5" grpId="0"/>
      <p:bldP spid="6" grpId="0" animBg="1"/>
      <p:bldP spid="21" grpId="0"/>
      <p:bldP spid="8" grpId="0"/>
      <p:bldP spid="22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611560" y="-27384"/>
            <a:ext cx="8460432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Pseudorandom Generators (PRGs)</a:t>
            </a:r>
            <a:endParaRPr lang="en-US" sz="36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2178" y="1484784"/>
            <a:ext cx="1231870" cy="141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2805778" y="827420"/>
            <a:ext cx="40704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mtClean="0">
                <a:latin typeface="Chalkboard" charset="0"/>
                <a:ea typeface="Chalkboard" charset="0"/>
                <a:cs typeface="Chalkboard" charset="0"/>
              </a:rPr>
              <a:t>Deterministic PPT Algorithm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G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2051720" y="2276872"/>
            <a:ext cx="1728192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7"/>
          <p:cNvSpPr txBox="1">
            <a:spLocks noChangeArrowheads="1"/>
          </p:cNvSpPr>
          <p:nvPr/>
        </p:nvSpPr>
        <p:spPr bwMode="auto">
          <a:xfrm>
            <a:off x="2195736" y="1844824"/>
            <a:ext cx="17281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s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24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24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2411760" y="2267580"/>
            <a:ext cx="8640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mtClean="0">
                <a:latin typeface="Chalkboard" charset="0"/>
                <a:ea typeface="Chalkboard" charset="0"/>
                <a:cs typeface="Chalkboard" charset="0"/>
              </a:rPr>
              <a:t>Seed</a:t>
            </a:r>
            <a:endParaRPr lang="en-US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5004048" y="2286164"/>
            <a:ext cx="1728192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5076056" y="1854116"/>
            <a:ext cx="30963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G(s)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 {0,1}</a:t>
            </a:r>
            <a:r>
              <a:rPr lang="en-US" sz="24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l(n)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l: poly</a:t>
            </a:r>
            <a:endParaRPr lang="en-US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323528" y="4715852"/>
            <a:ext cx="28803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Requirements :</a:t>
            </a:r>
          </a:p>
        </p:txBody>
      </p:sp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683568" y="5147900"/>
            <a:ext cx="51125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1.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Expansion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 : for every n, 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l(n) &gt; n</a:t>
            </a:r>
          </a:p>
        </p:txBody>
      </p:sp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05978" y="4293096"/>
            <a:ext cx="1910238" cy="1212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683568" y="5651956"/>
            <a:ext cx="77768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2. </a:t>
            </a:r>
            <a:r>
              <a:rPr lang="en-US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Pseudorandomness</a:t>
            </a: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: G(s) 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“looks like”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a truly random string 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6228184" y="3861048"/>
            <a:ext cx="3024336" cy="1440160"/>
            <a:chOff x="1331640" y="2996952"/>
            <a:chExt cx="3024336" cy="1440160"/>
          </a:xfrm>
        </p:grpSpPr>
        <p:sp>
          <p:nvSpPr>
            <p:cNvPr id="83" name="Cloud Callout 82"/>
            <p:cNvSpPr/>
            <p:nvPr/>
          </p:nvSpPr>
          <p:spPr>
            <a:xfrm>
              <a:off x="1331640" y="2996952"/>
              <a:ext cx="2952328" cy="1440160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90" name="Text Box 7"/>
            <p:cNvSpPr txBox="1">
              <a:spLocks noChangeArrowheads="1"/>
            </p:cNvSpPr>
            <p:nvPr/>
          </p:nvSpPr>
          <p:spPr bwMode="auto">
            <a:xfrm>
              <a:off x="1403648" y="3594502"/>
              <a:ext cx="295232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l() : expansion factor of G </a:t>
              </a:r>
            </a:p>
          </p:txBody>
        </p:sp>
      </p:grp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23528" y="3068960"/>
            <a:ext cx="87484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Let G be the dist. on l(n)-bit strings obtained by sampling s uniformly and running G(s).  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323528" y="3429000"/>
            <a:ext cx="78488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G is a PRG if dist. G is pseudorandom distribution and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l(n) &gt;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n for every 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855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5" grpId="0"/>
      <p:bldP spid="49" grpId="0"/>
      <p:bldP spid="54" grpId="0"/>
      <p:bldP spid="56" grpId="0"/>
      <p:bldP spid="57" grpId="0"/>
      <p:bldP spid="59" grpId="0"/>
      <p:bldP spid="22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539552" y="44624"/>
            <a:ext cx="8460432" cy="7920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PRG Security</a:t>
            </a:r>
            <a:endParaRPr lang="en-US" sz="36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1187624" y="1628800"/>
            <a:ext cx="20162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PPT distinguisher 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6813042" y="3432674"/>
            <a:ext cx="1368152" cy="572390"/>
            <a:chOff x="6813042" y="3936730"/>
            <a:chExt cx="1368152" cy="572390"/>
          </a:xfrm>
        </p:grpSpPr>
        <p:cxnSp>
          <p:nvCxnSpPr>
            <p:cNvPr id="42" name="Straight Arrow Connector 41"/>
            <p:cNvCxnSpPr/>
            <p:nvPr/>
          </p:nvCxnSpPr>
          <p:spPr>
            <a:xfrm>
              <a:off x="7020272" y="4077072"/>
              <a:ext cx="792088" cy="432048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 Box 7"/>
            <p:cNvSpPr txBox="1">
              <a:spLocks noChangeArrowheads="1"/>
            </p:cNvSpPr>
            <p:nvPr/>
          </p:nvSpPr>
          <p:spPr bwMode="auto">
            <a:xfrm rot="1628310">
              <a:off x="6813042" y="3936730"/>
              <a:ext cx="136815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</a:rPr>
                <a:t>s </a:t>
              </a:r>
              <a:r>
                <a:rPr lang="en-US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</a:t>
              </a:r>
              <a:r>
                <a:rPr lang="en-US" baseline="-250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R</a:t>
              </a:r>
              <a:r>
                <a:rPr lang="en-US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 {0,1}</a:t>
              </a:r>
              <a:r>
                <a:rPr lang="en-US" sz="2400" baseline="300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24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3267472" y="1988840"/>
            <a:ext cx="19442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A string of length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l(n) please</a:t>
            </a:r>
            <a:endParaRPr lang="en-US" sz="14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52264" y="1074222"/>
            <a:ext cx="41596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U : uniform distribution over {0,1}</a:t>
            </a:r>
            <a:r>
              <a:rPr lang="en-US" sz="22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l(n)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419872" y="2276872"/>
            <a:ext cx="1575792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376737"/>
            <a:ext cx="288032" cy="453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40563" y="1124744"/>
            <a:ext cx="635893" cy="84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Group 27"/>
          <p:cNvGrpSpPr/>
          <p:nvPr/>
        </p:nvGrpSpPr>
        <p:grpSpPr>
          <a:xfrm>
            <a:off x="6098382" y="1775257"/>
            <a:ext cx="2007840" cy="645631"/>
            <a:chOff x="6098382" y="2135297"/>
            <a:chExt cx="2007840" cy="645631"/>
          </a:xfrm>
        </p:grpSpPr>
        <p:cxnSp>
          <p:nvCxnSpPr>
            <p:cNvPr id="19" name="Straight Arrow Connector 18"/>
            <p:cNvCxnSpPr/>
            <p:nvPr/>
          </p:nvCxnSpPr>
          <p:spPr>
            <a:xfrm flipV="1">
              <a:off x="6588224" y="2204864"/>
              <a:ext cx="864096" cy="576064"/>
            </a:xfrm>
            <a:prstGeom prst="straightConnector1">
              <a:avLst/>
            </a:prstGeom>
            <a:ln>
              <a:solidFill>
                <a:srgbClr val="0000FF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 rot="19585085">
              <a:off x="6098382" y="2135297"/>
              <a:ext cx="200784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rPr>
                <a:t>A random string of length </a:t>
              </a:r>
              <a:r>
                <a: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l(n) </a:t>
              </a:r>
              <a:r>
                <a:rPr lang="en-US" sz="1600" dirty="0" err="1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plz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6300192" y="2564904"/>
            <a:ext cx="567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b= 0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7020272" y="2060848"/>
            <a:ext cx="864096" cy="648072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 Box 7"/>
          <p:cNvSpPr txBox="1">
            <a:spLocks noChangeArrowheads="1"/>
          </p:cNvSpPr>
          <p:nvPr/>
        </p:nvSpPr>
        <p:spPr bwMode="auto">
          <a:xfrm rot="19585085">
            <a:off x="6927987" y="2381157"/>
            <a:ext cx="13649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y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l(n)</a:t>
            </a:r>
            <a:endParaRPr lang="en-US" sz="24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72400" y="3501008"/>
            <a:ext cx="576064" cy="748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6300192" y="3068960"/>
            <a:ext cx="567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b= 1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738064" y="3717032"/>
            <a:ext cx="1074296" cy="522010"/>
            <a:chOff x="6613322" y="4509120"/>
            <a:chExt cx="1074296" cy="522010"/>
          </a:xfrm>
        </p:grpSpPr>
        <p:cxnSp>
          <p:nvCxnSpPr>
            <p:cNvPr id="43" name="Straight Arrow Connector 42"/>
            <p:cNvCxnSpPr/>
            <p:nvPr/>
          </p:nvCxnSpPr>
          <p:spPr>
            <a:xfrm>
              <a:off x="6804248" y="4509120"/>
              <a:ext cx="792088" cy="432048"/>
            </a:xfrm>
            <a:prstGeom prst="straightConnector1">
              <a:avLst/>
            </a:prstGeom>
            <a:ln>
              <a:solidFill>
                <a:srgbClr val="FF0000"/>
              </a:solidFill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 Box 7"/>
            <p:cNvSpPr txBox="1">
              <a:spLocks noChangeArrowheads="1"/>
            </p:cNvSpPr>
            <p:nvPr/>
          </p:nvSpPr>
          <p:spPr bwMode="auto">
            <a:xfrm rot="1628310">
              <a:off x="6613322" y="4661798"/>
              <a:ext cx="107429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</a:rPr>
                <a:t>y: = G(s)</a:t>
              </a:r>
              <a:endParaRPr lang="en-US" sz="24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8316416" y="4249599"/>
            <a:ext cx="2880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G</a:t>
            </a:r>
          </a:p>
        </p:txBody>
      </p:sp>
      <p:sp>
        <p:nvSpPr>
          <p:cNvPr id="47" name="Text Box 7"/>
          <p:cNvSpPr txBox="1">
            <a:spLocks noChangeArrowheads="1"/>
          </p:cNvSpPr>
          <p:nvPr/>
        </p:nvSpPr>
        <p:spPr bwMode="auto">
          <a:xfrm>
            <a:off x="7956376" y="764704"/>
            <a:ext cx="8640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Oracle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3411488" y="2996952"/>
            <a:ext cx="1575792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3987552" y="2636912"/>
            <a:ext cx="4236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y</a:t>
            </a: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3203848" y="2996952"/>
            <a:ext cx="20078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How I selected it ?</a:t>
            </a: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87896" y="4787860"/>
            <a:ext cx="71924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G is a PRG if for every PPT D, there is a negligible function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negl</a:t>
            </a:r>
            <a:endParaRPr lang="en-US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1115616" y="5106670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 [D(r) = 1]</a:t>
            </a: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2555776" y="5106670"/>
            <a:ext cx="16561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Pr [D(G(s)) = 1]</a:t>
            </a:r>
          </a:p>
        </p:txBody>
      </p: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2339752" y="5055567"/>
            <a:ext cx="288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latin typeface="Chalkboard" charset="0"/>
                <a:ea typeface="Chalkboard" charset="0"/>
                <a:cs typeface="Chalkboard" charset="0"/>
              </a:rPr>
              <a:t>-</a:t>
            </a: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899592" y="5013176"/>
            <a:ext cx="288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latin typeface="Chalkboard" charset="0"/>
                <a:ea typeface="Chalkboard" charset="0"/>
                <a:cs typeface="Chalkboard" charset="0"/>
              </a:rPr>
              <a:t>|</a:t>
            </a:r>
          </a:p>
        </p:txBody>
      </p: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3995936" y="5013176"/>
            <a:ext cx="288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latin typeface="Chalkboard" charset="0"/>
                <a:ea typeface="Chalkboard" charset="0"/>
                <a:cs typeface="Chalkboard" charset="0"/>
              </a:rPr>
              <a:t>|</a:t>
            </a: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4211960" y="5085184"/>
            <a:ext cx="10801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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negl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(n)</a:t>
            </a:r>
            <a:endParaRPr lang="en-US" sz="16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9" name="Text Box 7"/>
          <p:cNvSpPr txBox="1">
            <a:spLocks noChangeArrowheads="1"/>
          </p:cNvSpPr>
          <p:nvPr/>
        </p:nvSpPr>
        <p:spPr bwMode="auto">
          <a:xfrm>
            <a:off x="1187624" y="5426640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r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l(n)</a:t>
            </a:r>
            <a:endParaRPr lang="en-US" sz="24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2915816" y="5426640"/>
            <a:ext cx="13681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s </a:t>
            </a: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24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0652" y="5877272"/>
            <a:ext cx="239270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Probability taken over</a:t>
            </a:r>
          </a:p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&gt;&gt; Random Choice of r</a:t>
            </a:r>
          </a:p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&gt;&gt; the randomness of D</a:t>
            </a:r>
            <a:endParaRPr lang="en-US" sz="16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611346" y="5916181"/>
            <a:ext cx="239270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Probability taken over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&gt;&gt; Random Choice of s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&gt;&gt; the randomness of D</a:t>
            </a:r>
            <a:endParaRPr lang="en-US" sz="1600" dirty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7504" y="3933056"/>
            <a:ext cx="48280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G: Probability distribution over {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G(s): s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1600" baseline="30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} </a:t>
            </a:r>
            <a:endParaRPr lang="en-US" sz="1600" dirty="0"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52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76056" y="1988840"/>
            <a:ext cx="108012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835696" y="2204864"/>
            <a:ext cx="864096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4716016" y="1628800"/>
            <a:ext cx="20162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Challenger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36512" y="4581128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6792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54" grpId="0"/>
      <p:bldP spid="25" grpId="0"/>
      <p:bldP spid="24" grpId="0"/>
      <p:bldP spid="30" grpId="0"/>
      <p:bldP spid="39" grpId="0"/>
      <p:bldP spid="46" grpId="0"/>
      <p:bldP spid="47" grpId="0"/>
      <p:bldP spid="53" grpId="0"/>
      <p:bldP spid="56" grpId="0"/>
      <p:bldP spid="61" grpId="0"/>
      <p:bldP spid="61" grpId="1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2" grpId="0"/>
      <p:bldP spid="49" grpId="0"/>
      <p:bldP spid="3" grpId="0"/>
      <p:bldP spid="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539552" y="44624"/>
            <a:ext cx="8460432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Let us try to construct a PRG…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1007230"/>
            <a:ext cx="977029" cy="1269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3" name="Straight Arrow Connector 72"/>
          <p:cNvCxnSpPr/>
          <p:nvPr/>
        </p:nvCxnSpPr>
        <p:spPr>
          <a:xfrm>
            <a:off x="395536" y="1655302"/>
            <a:ext cx="1512168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539552" y="1295262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s </a:t>
            </a:r>
            <a:r>
              <a:rPr lang="en-US" sz="1600" dirty="0" smtClean="0">
                <a:latin typeface="Chalkboard"/>
                <a:sym typeface="Symbol"/>
              </a:rPr>
              <a:t></a:t>
            </a:r>
            <a:r>
              <a:rPr lang="en-US" sz="1600" baseline="-25000" dirty="0" smtClean="0">
                <a:latin typeface="Chalkboard"/>
                <a:sym typeface="Symbol"/>
              </a:rPr>
              <a:t>R</a:t>
            </a:r>
            <a:r>
              <a:rPr lang="en-US" sz="1600" dirty="0" smtClean="0">
                <a:latin typeface="Chalkboard"/>
                <a:sym typeface="Symbol"/>
              </a:rPr>
              <a:t> {0,1}</a:t>
            </a:r>
            <a:r>
              <a:rPr lang="en-US" baseline="30000" dirty="0" smtClean="0">
                <a:latin typeface="Chalkboard"/>
                <a:sym typeface="Symbol"/>
              </a:rPr>
              <a:t>n</a:t>
            </a:r>
            <a:endParaRPr lang="en-US" baseline="30000" dirty="0" smtClean="0">
              <a:latin typeface="Chalkboard"/>
            </a:endParaRP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2987824" y="1655302"/>
            <a:ext cx="1584176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2987824" y="1295262"/>
            <a:ext cx="15121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G(s) = </a:t>
            </a:r>
            <a:r>
              <a:rPr lang="en-US" sz="1600" dirty="0" err="1" smtClean="0">
                <a:latin typeface="Chalkboard"/>
              </a:rPr>
              <a:t>ss’</a:t>
            </a:r>
            <a:endParaRPr lang="en-US" baseline="30000" dirty="0" smtClean="0">
              <a:latin typeface="Chalkboard"/>
            </a:endParaRPr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475928" y="2433082"/>
            <a:ext cx="20078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- Is G a PRG?</a:t>
            </a:r>
          </a:p>
        </p:txBody>
      </p: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2987824" y="3882534"/>
            <a:ext cx="3516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D</a:t>
            </a:r>
            <a:endParaRPr lang="en-US" sz="2000" baseline="30000" dirty="0" smtClean="0">
              <a:latin typeface="Chalkboard"/>
            </a:endParaRPr>
          </a:p>
        </p:txBody>
      </p:sp>
      <p:cxnSp>
        <p:nvCxnSpPr>
          <p:cNvPr id="93" name="Straight Arrow Connector 92"/>
          <p:cNvCxnSpPr/>
          <p:nvPr/>
        </p:nvCxnSpPr>
        <p:spPr>
          <a:xfrm>
            <a:off x="835968" y="3496072"/>
            <a:ext cx="1863824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1187624" y="3136032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y{0,1}</a:t>
            </a:r>
            <a:r>
              <a:rPr lang="en-US" sz="2000" baseline="30000" dirty="0" smtClean="0">
                <a:latin typeface="Chalkboard"/>
                <a:sym typeface="Symbol"/>
              </a:rPr>
              <a:t>n+1</a:t>
            </a:r>
            <a:endParaRPr lang="en-US" sz="2000" baseline="30000" dirty="0" smtClean="0">
              <a:latin typeface="Chalkboard"/>
            </a:endParaRPr>
          </a:p>
        </p:txBody>
      </p:sp>
      <p:sp>
        <p:nvSpPr>
          <p:cNvPr id="96" name="Text Box 7"/>
          <p:cNvSpPr txBox="1">
            <a:spLocks noChangeArrowheads="1"/>
          </p:cNvSpPr>
          <p:nvPr/>
        </p:nvSpPr>
        <p:spPr bwMode="auto">
          <a:xfrm>
            <a:off x="107504" y="3517558"/>
            <a:ext cx="30963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random or generated by G ?</a:t>
            </a:r>
            <a:endParaRPr lang="en-US" sz="2000" baseline="30000" dirty="0" smtClean="0">
              <a:latin typeface="Chalkboard"/>
            </a:endParaRPr>
          </a:p>
        </p:txBody>
      </p:sp>
      <p:sp>
        <p:nvSpPr>
          <p:cNvPr id="135" name="Text Box 7"/>
          <p:cNvSpPr txBox="1">
            <a:spLocks noChangeArrowheads="1"/>
          </p:cNvSpPr>
          <p:nvPr/>
        </p:nvSpPr>
        <p:spPr bwMode="auto">
          <a:xfrm rot="20081980">
            <a:off x="6202539" y="2941287"/>
            <a:ext cx="5676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Yes</a:t>
            </a:r>
            <a:endParaRPr lang="en-US" sz="20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6" name="Text Box 7"/>
          <p:cNvSpPr txBox="1">
            <a:spLocks noChangeArrowheads="1"/>
          </p:cNvSpPr>
          <p:nvPr/>
        </p:nvSpPr>
        <p:spPr bwMode="auto">
          <a:xfrm>
            <a:off x="7100664" y="2708920"/>
            <a:ext cx="14317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D outputs 1</a:t>
            </a:r>
            <a:endParaRPr lang="en-US" sz="20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7" name="Text Box 7"/>
          <p:cNvSpPr txBox="1">
            <a:spLocks noChangeArrowheads="1"/>
          </p:cNvSpPr>
          <p:nvPr/>
        </p:nvSpPr>
        <p:spPr bwMode="auto">
          <a:xfrm>
            <a:off x="7164288" y="3042538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 y generated by G</a:t>
            </a:r>
            <a:endParaRPr lang="en-US" sz="20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8" name="Text Box 7"/>
          <p:cNvSpPr txBox="1">
            <a:spLocks noChangeArrowheads="1"/>
          </p:cNvSpPr>
          <p:nvPr/>
        </p:nvSpPr>
        <p:spPr bwMode="auto">
          <a:xfrm>
            <a:off x="5220072" y="5589240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Pr [D(r) = 1] = ½ </a:t>
            </a:r>
          </a:p>
        </p:txBody>
      </p:sp>
      <p:grpSp>
        <p:nvGrpSpPr>
          <p:cNvPr id="15" name="Group 161"/>
          <p:cNvGrpSpPr/>
          <p:nvPr/>
        </p:nvGrpSpPr>
        <p:grpSpPr>
          <a:xfrm>
            <a:off x="1475656" y="6093296"/>
            <a:ext cx="3384376" cy="504056"/>
            <a:chOff x="4283968" y="5805264"/>
            <a:chExt cx="3384376" cy="504056"/>
          </a:xfrm>
        </p:grpSpPr>
        <p:sp>
          <p:nvSpPr>
            <p:cNvPr id="146" name="Text Box 7"/>
            <p:cNvSpPr txBox="1">
              <a:spLocks noChangeArrowheads="1"/>
            </p:cNvSpPr>
            <p:nvPr/>
          </p:nvSpPr>
          <p:spPr bwMode="auto">
            <a:xfrm>
              <a:off x="5724128" y="5847655"/>
              <a:ext cx="28803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400" dirty="0" smtClean="0">
                  <a:latin typeface="Chalkboard"/>
                </a:rPr>
                <a:t>-</a:t>
              </a:r>
            </a:p>
          </p:txBody>
        </p:sp>
        <p:grpSp>
          <p:nvGrpSpPr>
            <p:cNvPr id="16" name="Group 160"/>
            <p:cNvGrpSpPr/>
            <p:nvPr/>
          </p:nvGrpSpPr>
          <p:grpSpPr>
            <a:xfrm>
              <a:off x="4283968" y="5805264"/>
              <a:ext cx="3384376" cy="461665"/>
              <a:chOff x="4283968" y="5805264"/>
              <a:chExt cx="3384376" cy="461665"/>
            </a:xfrm>
          </p:grpSpPr>
          <p:sp>
            <p:nvSpPr>
              <p:cNvPr id="144" name="Text Box 7"/>
              <p:cNvSpPr txBox="1">
                <a:spLocks noChangeArrowheads="1"/>
              </p:cNvSpPr>
              <p:nvPr/>
            </p:nvSpPr>
            <p:spPr bwMode="auto">
              <a:xfrm>
                <a:off x="4499992" y="5877272"/>
                <a:ext cx="144016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solidFill>
                      <a:srgbClr val="0000FF"/>
                    </a:solidFill>
                    <a:latin typeface="Chalkboard"/>
                  </a:rPr>
                  <a:t>Pr [D(r) = 1]</a:t>
                </a:r>
              </a:p>
            </p:txBody>
          </p:sp>
          <p:sp>
            <p:nvSpPr>
              <p:cNvPr id="145" name="Text Box 7"/>
              <p:cNvSpPr txBox="1">
                <a:spLocks noChangeArrowheads="1"/>
              </p:cNvSpPr>
              <p:nvPr/>
            </p:nvSpPr>
            <p:spPr bwMode="auto">
              <a:xfrm>
                <a:off x="5940152" y="5877272"/>
                <a:ext cx="16561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solidFill>
                      <a:srgbClr val="FF0000"/>
                    </a:solidFill>
                    <a:latin typeface="Chalkboard"/>
                  </a:rPr>
                  <a:t>Pr [D(G(s)) = 1]</a:t>
                </a:r>
              </a:p>
            </p:txBody>
          </p:sp>
          <p:sp>
            <p:nvSpPr>
              <p:cNvPr id="147" name="Text Box 7"/>
              <p:cNvSpPr txBox="1">
                <a:spLocks noChangeArrowheads="1"/>
              </p:cNvSpPr>
              <p:nvPr/>
            </p:nvSpPr>
            <p:spPr bwMode="auto">
              <a:xfrm>
                <a:off x="4283968" y="5805264"/>
                <a:ext cx="288032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400" dirty="0" smtClean="0">
                    <a:latin typeface="Chalkboard"/>
                  </a:rPr>
                  <a:t>|</a:t>
                </a:r>
              </a:p>
            </p:txBody>
          </p:sp>
          <p:sp>
            <p:nvSpPr>
              <p:cNvPr id="148" name="Text Box 7"/>
              <p:cNvSpPr txBox="1">
                <a:spLocks noChangeArrowheads="1"/>
              </p:cNvSpPr>
              <p:nvPr/>
            </p:nvSpPr>
            <p:spPr bwMode="auto">
              <a:xfrm>
                <a:off x="7380312" y="5805264"/>
                <a:ext cx="288032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400" dirty="0" smtClean="0">
                    <a:latin typeface="Chalkboard"/>
                  </a:rPr>
                  <a:t>|</a:t>
                </a:r>
              </a:p>
            </p:txBody>
          </p:sp>
        </p:grpSp>
      </p:grpSp>
      <p:sp>
        <p:nvSpPr>
          <p:cNvPr id="149" name="Text Box 7"/>
          <p:cNvSpPr txBox="1">
            <a:spLocks noChangeArrowheads="1"/>
          </p:cNvSpPr>
          <p:nvPr/>
        </p:nvSpPr>
        <p:spPr bwMode="auto">
          <a:xfrm>
            <a:off x="4788024" y="6093296"/>
            <a:ext cx="10801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= </a:t>
            </a:r>
            <a:r>
              <a:rPr lang="en-US" sz="2000" dirty="0" smtClean="0">
                <a:latin typeface="Chalkboard"/>
                <a:sym typeface="Symbol"/>
              </a:rPr>
              <a:t>½</a:t>
            </a:r>
            <a:r>
              <a:rPr lang="en-US" sz="1600" dirty="0" smtClean="0">
                <a:latin typeface="Chalkboard"/>
                <a:sym typeface="Symbol"/>
              </a:rPr>
              <a:t>  </a:t>
            </a:r>
          </a:p>
        </p:txBody>
      </p:sp>
      <p:sp>
        <p:nvSpPr>
          <p:cNvPr id="150" name="Text Box 7"/>
          <p:cNvSpPr txBox="1">
            <a:spLocks noChangeArrowheads="1"/>
          </p:cNvSpPr>
          <p:nvPr/>
        </p:nvSpPr>
        <p:spPr bwMode="auto">
          <a:xfrm>
            <a:off x="6948264" y="5589240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r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/>
                <a:sym typeface="Symbol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0000FF"/>
                </a:solidFill>
                <a:latin typeface="Chalkboard"/>
                <a:sym typeface="Symbol"/>
              </a:rPr>
              <a:t>n+1</a:t>
            </a:r>
            <a:endParaRPr lang="en-US" sz="24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52" name="Text Box 7"/>
          <p:cNvSpPr txBox="1">
            <a:spLocks noChangeArrowheads="1"/>
          </p:cNvSpPr>
          <p:nvPr/>
        </p:nvSpPr>
        <p:spPr bwMode="auto">
          <a:xfrm>
            <a:off x="467544" y="5569496"/>
            <a:ext cx="23042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Pr [D(G(s)) = 1] = 1 </a:t>
            </a:r>
          </a:p>
        </p:txBody>
      </p:sp>
      <p:sp>
        <p:nvSpPr>
          <p:cNvPr id="154" name="Text Box 7"/>
          <p:cNvSpPr txBox="1">
            <a:spLocks noChangeArrowheads="1"/>
          </p:cNvSpPr>
          <p:nvPr/>
        </p:nvSpPr>
        <p:spPr bwMode="auto">
          <a:xfrm>
            <a:off x="2483768" y="5538718"/>
            <a:ext cx="13681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s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/>
                <a:sym typeface="Symbol"/>
              </a:rPr>
              <a:t>R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FF0000"/>
                </a:solidFill>
                <a:latin typeface="Chalkboard"/>
                <a:sym typeface="Symbol"/>
              </a:rPr>
              <a:t>n</a:t>
            </a:r>
            <a:endParaRPr lang="en-US" sz="2400" baseline="30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155" name="Text Box 7"/>
          <p:cNvSpPr txBox="1">
            <a:spLocks noChangeArrowheads="1"/>
          </p:cNvSpPr>
          <p:nvPr/>
        </p:nvSpPr>
        <p:spPr bwMode="auto">
          <a:xfrm>
            <a:off x="5796136" y="6186790"/>
            <a:ext cx="17918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Non-negligible</a:t>
            </a:r>
            <a:endParaRPr lang="en-US" sz="2000" baseline="30000" dirty="0" smtClean="0">
              <a:latin typeface="Chalkboard"/>
            </a:endParaRPr>
          </a:p>
        </p:txBody>
      </p: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4860032" y="786190"/>
            <a:ext cx="1800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s’ = s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s</a:t>
            </a:r>
            <a:r>
              <a:rPr lang="en-US" sz="1600" baseline="-25000" dirty="0" smtClean="0">
                <a:latin typeface="Chalkboard"/>
                <a:sym typeface="Symbol"/>
              </a:rPr>
              <a:t>2</a:t>
            </a:r>
            <a:r>
              <a:rPr lang="en-US" sz="1600" dirty="0" smtClean="0">
                <a:latin typeface="Chalkboard"/>
                <a:sym typeface="Symbol"/>
              </a:rPr>
              <a:t>…</a:t>
            </a:r>
            <a:r>
              <a:rPr lang="en-US" sz="1600" dirty="0" err="1" smtClean="0">
                <a:latin typeface="Chalkboard"/>
                <a:sym typeface="Symbol"/>
              </a:rPr>
              <a:t>s</a:t>
            </a:r>
            <a:r>
              <a:rPr lang="en-US" sz="1600" baseline="-25000" dirty="0" err="1" smtClean="0">
                <a:latin typeface="Chalkboard"/>
                <a:sym typeface="Symbol"/>
              </a:rPr>
              <a:t>n</a:t>
            </a:r>
            <a:endParaRPr lang="en-US" baseline="-25000" dirty="0" smtClean="0">
              <a:latin typeface="Chalkboard"/>
            </a:endParaRPr>
          </a:p>
        </p:txBody>
      </p: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4860032" y="1196752"/>
            <a:ext cx="23762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Expansion factor: n+1</a:t>
            </a:r>
            <a:endParaRPr lang="en-US" baseline="-25000" dirty="0" smtClean="0">
              <a:latin typeface="Chalkboard"/>
            </a:endParaRPr>
          </a:p>
        </p:txBody>
      </p: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2060104" y="2442374"/>
            <a:ext cx="425055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smtClean="0">
                <a:latin typeface="Chalkboard"/>
              </a:rPr>
              <a:t>Do you see </a:t>
            </a:r>
            <a:r>
              <a:rPr lang="en-US" sz="1600" dirty="0" smtClean="0">
                <a:latin typeface="Chalkboard"/>
              </a:rPr>
              <a:t>a </a:t>
            </a:r>
            <a:r>
              <a:rPr lang="en-US" sz="1600" smtClean="0">
                <a:latin typeface="Chalkboard"/>
              </a:rPr>
              <a:t>good distinguisher?</a:t>
            </a:r>
            <a:endParaRPr lang="en-US" sz="1600" dirty="0" smtClean="0">
              <a:latin typeface="Chalkboard"/>
            </a:endParaRPr>
          </a:p>
        </p:txBody>
      </p:sp>
      <p:grpSp>
        <p:nvGrpSpPr>
          <p:cNvPr id="110" name="Group 109"/>
          <p:cNvGrpSpPr/>
          <p:nvPr/>
        </p:nvGrpSpPr>
        <p:grpSpPr>
          <a:xfrm>
            <a:off x="3275856" y="3186554"/>
            <a:ext cx="3168352" cy="677108"/>
            <a:chOff x="3522028" y="4386590"/>
            <a:chExt cx="3168352" cy="677108"/>
          </a:xfrm>
        </p:grpSpPr>
        <p:cxnSp>
          <p:nvCxnSpPr>
            <p:cNvPr id="102" name="Straight Arrow Connector 101"/>
            <p:cNvCxnSpPr/>
            <p:nvPr/>
          </p:nvCxnSpPr>
          <p:spPr>
            <a:xfrm>
              <a:off x="3522028" y="4725144"/>
              <a:ext cx="2850172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Text Box 7"/>
            <p:cNvSpPr txBox="1">
              <a:spLocks noChangeArrowheads="1"/>
            </p:cNvSpPr>
            <p:nvPr/>
          </p:nvSpPr>
          <p:spPr bwMode="auto">
            <a:xfrm>
              <a:off x="3768200" y="4386590"/>
              <a:ext cx="29221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Is the final bit of y XOR</a:t>
              </a:r>
              <a:endParaRPr lang="en-US" baseline="30000" dirty="0" smtClean="0">
                <a:latin typeface="Chalkboard"/>
              </a:endParaRPr>
            </a:p>
          </p:txBody>
        </p:sp>
        <p:sp>
          <p:nvSpPr>
            <p:cNvPr id="104" name="Text Box 7"/>
            <p:cNvSpPr txBox="1">
              <a:spLocks noChangeArrowheads="1"/>
            </p:cNvSpPr>
            <p:nvPr/>
          </p:nvSpPr>
          <p:spPr bwMode="auto">
            <a:xfrm>
              <a:off x="3707904" y="4725144"/>
              <a:ext cx="266429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of the preceding bits ?</a:t>
              </a:r>
              <a:endParaRPr lang="en-US" baseline="30000" dirty="0" smtClean="0">
                <a:latin typeface="Chalkboard"/>
              </a:endParaRPr>
            </a:p>
          </p:txBody>
        </p:sp>
      </p:grpSp>
      <p:cxnSp>
        <p:nvCxnSpPr>
          <p:cNvPr id="111" name="Straight Arrow Connector 110"/>
          <p:cNvCxnSpPr/>
          <p:nvPr/>
        </p:nvCxnSpPr>
        <p:spPr>
          <a:xfrm flipV="1">
            <a:off x="6228184" y="3042538"/>
            <a:ext cx="783704" cy="360040"/>
          </a:xfrm>
          <a:prstGeom prst="straightConnector1">
            <a:avLst/>
          </a:prstGeom>
          <a:ln>
            <a:solidFill>
              <a:srgbClr val="0000FF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>
            <a:off x="6228184" y="3618602"/>
            <a:ext cx="711696" cy="360040"/>
          </a:xfrm>
          <a:prstGeom prst="straightConnector1">
            <a:avLst/>
          </a:prstGeom>
          <a:ln>
            <a:solidFill>
              <a:srgbClr val="FF00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6" name="Text Box 7"/>
          <p:cNvSpPr txBox="1">
            <a:spLocks noChangeArrowheads="1"/>
          </p:cNvSpPr>
          <p:nvPr/>
        </p:nvSpPr>
        <p:spPr bwMode="auto">
          <a:xfrm rot="1436884">
            <a:off x="6354939" y="3503219"/>
            <a:ext cx="5676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No</a:t>
            </a:r>
            <a:endParaRPr lang="en-US" sz="2000" baseline="30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117" name="Text Box 7"/>
          <p:cNvSpPr txBox="1">
            <a:spLocks noChangeArrowheads="1"/>
          </p:cNvSpPr>
          <p:nvPr/>
        </p:nvSpPr>
        <p:spPr bwMode="auto">
          <a:xfrm>
            <a:off x="7172672" y="3666510"/>
            <a:ext cx="14317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D outputs 0</a:t>
            </a:r>
            <a:endParaRPr lang="en-US" sz="2000" baseline="30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118" name="Text Box 7"/>
          <p:cNvSpPr txBox="1">
            <a:spLocks noChangeArrowheads="1"/>
          </p:cNvSpPr>
          <p:nvPr/>
        </p:nvSpPr>
        <p:spPr bwMode="auto">
          <a:xfrm>
            <a:off x="7236296" y="4000128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 y random</a:t>
            </a:r>
            <a:endParaRPr lang="en-US" sz="2000" baseline="30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107504" y="4797152"/>
            <a:ext cx="29523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- If y generated by G</a:t>
            </a:r>
          </a:p>
        </p:txBody>
      </p:sp>
      <p:sp>
        <p:nvSpPr>
          <p:cNvPr id="121" name="Text Box 7"/>
          <p:cNvSpPr txBox="1">
            <a:spLocks noChangeArrowheads="1"/>
          </p:cNvSpPr>
          <p:nvPr/>
        </p:nvSpPr>
        <p:spPr bwMode="auto">
          <a:xfrm>
            <a:off x="467544" y="5178678"/>
            <a:ext cx="37444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D outputs 1 with probability 1</a:t>
            </a:r>
          </a:p>
        </p:txBody>
      </p:sp>
      <p:sp>
        <p:nvSpPr>
          <p:cNvPr id="124" name="Text Box 7"/>
          <p:cNvSpPr txBox="1">
            <a:spLocks noChangeArrowheads="1"/>
          </p:cNvSpPr>
          <p:nvPr/>
        </p:nvSpPr>
        <p:spPr bwMode="auto">
          <a:xfrm>
            <a:off x="4716016" y="4797152"/>
            <a:ext cx="29523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- If y is truly random</a:t>
            </a:r>
          </a:p>
        </p:txBody>
      </p:sp>
      <p:sp>
        <p:nvSpPr>
          <p:cNvPr id="127" name="Text Box 7"/>
          <p:cNvSpPr txBox="1">
            <a:spLocks noChangeArrowheads="1"/>
          </p:cNvSpPr>
          <p:nvPr/>
        </p:nvSpPr>
        <p:spPr bwMode="auto">
          <a:xfrm>
            <a:off x="5076056" y="5157192"/>
            <a:ext cx="37444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D outputs 1 with probability</a:t>
            </a:r>
            <a:r>
              <a:rPr lang="en-US" sz="2000" dirty="0" smtClean="0">
                <a:solidFill>
                  <a:srgbClr val="0000FF"/>
                </a:solidFill>
                <a:latin typeface="Chalkboard"/>
              </a:rPr>
              <a:t> ½</a:t>
            </a:r>
          </a:p>
        </p:txBody>
      </p:sp>
      <p:pic>
        <p:nvPicPr>
          <p:cNvPr id="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2996952"/>
            <a:ext cx="6480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8" name="Group 47"/>
          <p:cNvGrpSpPr/>
          <p:nvPr/>
        </p:nvGrpSpPr>
        <p:grpSpPr>
          <a:xfrm>
            <a:off x="6278428" y="332656"/>
            <a:ext cx="2405702" cy="3556613"/>
            <a:chOff x="10116406" y="2545359"/>
            <a:chExt cx="1564111" cy="2387296"/>
          </a:xfrm>
        </p:grpSpPr>
        <p:pic>
          <p:nvPicPr>
            <p:cNvPr id="49" name="Picture 4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16406" y="2790220"/>
              <a:ext cx="1564111" cy="2142435"/>
            </a:xfrm>
            <a:prstGeom prst="rect">
              <a:avLst/>
            </a:prstGeom>
            <a:noFill/>
            <a:ln w="190500" cap="sq">
              <a:solidFill>
                <a:srgbClr val="FFFF99"/>
              </a:solidFill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360000"/>
              </a:camera>
              <a:lightRig rig="twoPt" dir="t">
                <a:rot lat="0" lon="0" rev="7200000"/>
              </a:lightRig>
            </a:scene3d>
            <a:sp3d contourW="12700">
              <a:bevelT w="25400" h="19050"/>
              <a:contourClr>
                <a:srgbClr val="969696"/>
              </a:contourClr>
            </a:sp3d>
          </p:spPr>
        </p:pic>
        <p:sp>
          <p:nvSpPr>
            <p:cNvPr id="50" name="Oval 49"/>
            <p:cNvSpPr/>
            <p:nvPr/>
          </p:nvSpPr>
          <p:spPr>
            <a:xfrm>
              <a:off x="10620463" y="2545359"/>
              <a:ext cx="432048" cy="369332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 rot="21225297">
              <a:off x="10154834" y="3245522"/>
              <a:ext cx="1494816" cy="8056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Bradley Hand"/>
                  <a:ea typeface="Bradley Hand" charset="0"/>
                  <a:cs typeface="Bradley Hand" charset="0"/>
                </a:rPr>
                <a:t>Designing PRG is a hard nut to crack</a:t>
              </a:r>
              <a:endParaRPr lang="en-US" sz="2400" dirty="0">
                <a:latin typeface="Bradley Hand"/>
                <a:ea typeface="Bradley Hand" charset="0"/>
                <a:cs typeface="Bradley Han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12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77" grpId="0"/>
      <p:bldP spid="85" grpId="0"/>
      <p:bldP spid="92" grpId="0"/>
      <p:bldP spid="95" grpId="0"/>
      <p:bldP spid="96" grpId="0"/>
      <p:bldP spid="135" grpId="0"/>
      <p:bldP spid="136" grpId="0"/>
      <p:bldP spid="137" grpId="0"/>
      <p:bldP spid="138" grpId="0"/>
      <p:bldP spid="149" grpId="0"/>
      <p:bldP spid="150" grpId="0"/>
      <p:bldP spid="152" grpId="0"/>
      <p:bldP spid="154" grpId="0"/>
      <p:bldP spid="155" grpId="0"/>
      <p:bldP spid="81" grpId="0"/>
      <p:bldP spid="94" grpId="0"/>
      <p:bldP spid="99" grpId="0"/>
      <p:bldP spid="116" grpId="0"/>
      <p:bldP spid="117" grpId="0"/>
      <p:bldP spid="118" grpId="0"/>
      <p:bldP spid="120" grpId="0"/>
      <p:bldP spid="121" grpId="0"/>
      <p:bldP spid="124" grpId="0"/>
      <p:bldP spid="1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108520" y="44624"/>
            <a:ext cx="8999984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PRG can be cracked by an </a:t>
            </a:r>
            <a:r>
              <a:rPr lang="en-US" sz="2800" kern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unbounded adversary </a:t>
            </a:r>
            <a:endParaRPr lang="en-US" sz="28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183704" y="6002209"/>
            <a:ext cx="84885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 Can find a strategy for an unbounded distinguisher?</a:t>
            </a:r>
          </a:p>
        </p:txBody>
      </p:sp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3059832" y="692696"/>
            <a:ext cx="27363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mtClean="0">
                <a:latin typeface="Chalkboard" charset="0"/>
                <a:ea typeface="Chalkboard" charset="0"/>
                <a:cs typeface="Chalkboard" charset="0"/>
              </a:rPr>
              <a:t>Length-doubling PRG</a:t>
            </a:r>
            <a:endParaRPr lang="en-US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1223254"/>
            <a:ext cx="977029" cy="1269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3" name="Straight Arrow Connector 72"/>
          <p:cNvCxnSpPr/>
          <p:nvPr/>
        </p:nvCxnSpPr>
        <p:spPr>
          <a:xfrm>
            <a:off x="2195736" y="1871326"/>
            <a:ext cx="1512168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2339752" y="1511286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s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2483768" y="1892812"/>
            <a:ext cx="792088" cy="343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smtClean="0">
                <a:latin typeface="Chalkboard" charset="0"/>
                <a:ea typeface="Chalkboard" charset="0"/>
                <a:cs typeface="Chalkboard" charset="0"/>
              </a:rPr>
              <a:t>Seed</a:t>
            </a:r>
            <a:endParaRPr lang="en-US" sz="16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4788024" y="1871326"/>
            <a:ext cx="1584176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4788024" y="1511286"/>
            <a:ext cx="15121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G(s)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 {0,1}</a:t>
            </a:r>
            <a:r>
              <a:rPr lang="en-US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2n</a:t>
            </a:r>
            <a:endParaRPr lang="en-US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23728" y="2780928"/>
            <a:ext cx="1368152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4427984" y="2236302"/>
            <a:ext cx="2232248" cy="22685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639524" y="4191471"/>
            <a:ext cx="4203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2</a:t>
            </a:r>
            <a:r>
              <a:rPr lang="en-US" sz="2400" baseline="30000" dirty="0">
                <a:latin typeface="Chalkboard" charset="0"/>
                <a:ea typeface="Chalkboard" charset="0"/>
                <a:cs typeface="Chalkboard" charset="0"/>
              </a:rPr>
              <a:t>n</a:t>
            </a:r>
            <a:endParaRPr lang="en-US" dirty="0"/>
          </a:p>
        </p:txBody>
      </p:sp>
      <p:sp>
        <p:nvSpPr>
          <p:cNvPr id="81" name="Rectangle 80"/>
          <p:cNvSpPr/>
          <p:nvPr/>
        </p:nvSpPr>
        <p:spPr>
          <a:xfrm>
            <a:off x="5375828" y="4509120"/>
            <a:ext cx="4828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2</a:t>
            </a:r>
            <a:r>
              <a:rPr lang="en-US" baseline="30000" dirty="0" smtClean="0">
                <a:latin typeface="Chalkboard" charset="0"/>
                <a:ea typeface="Chalkboard" charset="0"/>
                <a:cs typeface="Chalkboard" charset="0"/>
              </a:rPr>
              <a:t>2n</a:t>
            </a:r>
            <a:endParaRPr lang="en-US" baseline="30000" dirty="0"/>
          </a:p>
        </p:txBody>
      </p:sp>
      <p:sp>
        <p:nvSpPr>
          <p:cNvPr id="5" name="Arc 4"/>
          <p:cNvSpPr/>
          <p:nvPr/>
        </p:nvSpPr>
        <p:spPr>
          <a:xfrm rot="7874968">
            <a:off x="3905006" y="704695"/>
            <a:ext cx="3253870" cy="2956395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16016" y="2896951"/>
            <a:ext cx="16346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G(s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): </a:t>
            </a:r>
            <a:r>
              <a:rPr lang="en-US" smtClean="0">
                <a:latin typeface="Chalkboard" charset="0"/>
                <a:ea typeface="Chalkboard" charset="0"/>
                <a:cs typeface="Chalkboard" charset="0"/>
              </a:rPr>
              <a:t>s</a:t>
            </a:r>
            <a:r>
              <a:rPr lang="en-US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baseline="-250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{0,1}</a:t>
            </a:r>
            <a:r>
              <a:rPr lang="en-US" baseline="300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dirty="0"/>
          </a:p>
        </p:txBody>
      </p: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251520" y="5527738"/>
            <a:ext cx="67687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-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</a:rPr>
              <a:t>Prob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 that a random string of 2n-length belongs to the range of G: &lt;=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48264" y="5517232"/>
            <a:ext cx="14782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halkboard" charset="0"/>
                <a:ea typeface="Chalkboard" charset="0"/>
                <a:cs typeface="Chalkboard" charset="0"/>
              </a:rPr>
              <a:t>2</a:t>
            </a:r>
            <a:r>
              <a:rPr lang="en-US" baseline="30000">
                <a:latin typeface="Chalkboard" charset="0"/>
                <a:ea typeface="Chalkboard" charset="0"/>
                <a:cs typeface="Chalkboard" charset="0"/>
              </a:rPr>
              <a:t>n</a:t>
            </a:r>
            <a:r>
              <a:rPr lang="en-US">
                <a:latin typeface="Chalkboard" charset="0"/>
                <a:ea typeface="Chalkboard" charset="0"/>
                <a:cs typeface="Chalkboard" charset="0"/>
              </a:rPr>
              <a:t>/ 2</a:t>
            </a:r>
            <a:r>
              <a:rPr lang="en-US" baseline="30000">
                <a:latin typeface="Chalkboard" charset="0"/>
                <a:ea typeface="Chalkboard" charset="0"/>
                <a:cs typeface="Chalkboard" charset="0"/>
              </a:rPr>
              <a:t>2n</a:t>
            </a:r>
            <a:r>
              <a:rPr lang="en-US">
                <a:latin typeface="Chalkboard" charset="0"/>
                <a:ea typeface="Chalkboard" charset="0"/>
                <a:cs typeface="Chalkboard" charset="0"/>
              </a:rPr>
              <a:t> = 2</a:t>
            </a:r>
            <a:r>
              <a:rPr lang="en-US" baseline="30000">
                <a:latin typeface="Chalkboard" charset="0"/>
                <a:ea typeface="Chalkboard" charset="0"/>
                <a:cs typeface="Chalkboard" charset="0"/>
              </a:rPr>
              <a:t>-n</a:t>
            </a:r>
            <a:endParaRPr lang="en-US" baseline="300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252230" y="5085184"/>
            <a:ext cx="65520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- Most of the 2n-length string do not occur as the output of G.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3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2" grpId="0"/>
      <p:bldP spid="74" grpId="0"/>
      <p:bldP spid="75" grpId="0"/>
      <p:bldP spid="77" grpId="0"/>
      <p:bldP spid="2" grpId="0" animBg="1"/>
      <p:bldP spid="79" grpId="0" animBg="1"/>
      <p:bldP spid="3" grpId="0"/>
      <p:bldP spid="81" grpId="0"/>
      <p:bldP spid="5" grpId="0" animBg="1"/>
      <p:bldP spid="6" grpId="0"/>
      <p:bldP spid="94" grpId="0"/>
      <p:bldP spid="7" grpId="0"/>
      <p:bldP spid="9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108520" y="44624"/>
            <a:ext cx="8999984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PRG can be cracked by an </a:t>
            </a:r>
            <a:r>
              <a:rPr lang="en-US" sz="2800" kern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unbounded adversary </a:t>
            </a:r>
            <a:endParaRPr lang="en-US" sz="28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8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4716016" y="1292620"/>
            <a:ext cx="216024" cy="280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4716016" y="1796676"/>
            <a:ext cx="216024" cy="280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4716016" y="2293422"/>
            <a:ext cx="216024" cy="280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4" y="1659453"/>
            <a:ext cx="432048" cy="489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2987824" y="2149406"/>
            <a:ext cx="3516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D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93" name="Straight Arrow Connector 92"/>
          <p:cNvCxnSpPr/>
          <p:nvPr/>
        </p:nvCxnSpPr>
        <p:spPr>
          <a:xfrm>
            <a:off x="979984" y="1861374"/>
            <a:ext cx="1863824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1331640" y="1501334"/>
            <a:ext cx="10801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y{0,1}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2n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6" name="Text Box 7"/>
          <p:cNvSpPr txBox="1">
            <a:spLocks noChangeArrowheads="1"/>
          </p:cNvSpPr>
          <p:nvPr/>
        </p:nvSpPr>
        <p:spPr bwMode="auto">
          <a:xfrm>
            <a:off x="251520" y="1882860"/>
            <a:ext cx="30963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random or generated by G ?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100" name="Group 99"/>
          <p:cNvGrpSpPr/>
          <p:nvPr/>
        </p:nvGrpSpPr>
        <p:grpSpPr>
          <a:xfrm rot="20223797">
            <a:off x="3369628" y="1205027"/>
            <a:ext cx="1224136" cy="360040"/>
            <a:chOff x="899592" y="5877272"/>
            <a:chExt cx="1224136" cy="360040"/>
          </a:xfrm>
        </p:grpSpPr>
        <p:cxnSp>
          <p:nvCxnSpPr>
            <p:cNvPr id="97" name="Straight Arrow Connector 96"/>
            <p:cNvCxnSpPr/>
            <p:nvPr/>
          </p:nvCxnSpPr>
          <p:spPr>
            <a:xfrm>
              <a:off x="899592" y="6237312"/>
              <a:ext cx="1215752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Text Box 7"/>
            <p:cNvSpPr txBox="1">
              <a:spLocks noChangeArrowheads="1"/>
            </p:cNvSpPr>
            <p:nvPr/>
          </p:nvSpPr>
          <p:spPr bwMode="auto">
            <a:xfrm>
              <a:off x="971600" y="5877272"/>
              <a:ext cx="115212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s</a:t>
              </a:r>
              <a:r>
                <a:rPr lang="en-US" sz="1600" baseline="-25000" dirty="0" smtClean="0">
                  <a:latin typeface="Chalkboard" charset="0"/>
                  <a:ea typeface="Chalkboard" charset="0"/>
                  <a:cs typeface="Chalkboard" charset="0"/>
                </a:rPr>
                <a:t>1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 {0,1}</a:t>
              </a:r>
              <a:r>
                <a:rPr lang="en-US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baseline="30000" dirty="0" smtClean="0"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3522028" y="1645350"/>
            <a:ext cx="1224136" cy="360040"/>
            <a:chOff x="899592" y="5877272"/>
            <a:chExt cx="1224136" cy="360040"/>
          </a:xfrm>
        </p:grpSpPr>
        <p:cxnSp>
          <p:nvCxnSpPr>
            <p:cNvPr id="102" name="Straight Arrow Connector 101"/>
            <p:cNvCxnSpPr/>
            <p:nvPr/>
          </p:nvCxnSpPr>
          <p:spPr>
            <a:xfrm>
              <a:off x="899592" y="6237312"/>
              <a:ext cx="1215752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Text Box 7"/>
            <p:cNvSpPr txBox="1">
              <a:spLocks noChangeArrowheads="1"/>
            </p:cNvSpPr>
            <p:nvPr/>
          </p:nvSpPr>
          <p:spPr bwMode="auto">
            <a:xfrm>
              <a:off x="971600" y="5877272"/>
              <a:ext cx="115212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s</a:t>
              </a:r>
              <a:r>
                <a:rPr lang="en-US" sz="1600" baseline="-25000" dirty="0" smtClean="0">
                  <a:latin typeface="Chalkboard" charset="0"/>
                  <a:ea typeface="Chalkboard" charset="0"/>
                  <a:cs typeface="Chalkboard" charset="0"/>
                </a:rPr>
                <a:t>2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 {0,1}</a:t>
              </a:r>
              <a:r>
                <a:rPr lang="en-US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baseline="30000" dirty="0" smtClean="0"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04" name="Group 103"/>
          <p:cNvGrpSpPr/>
          <p:nvPr/>
        </p:nvGrpSpPr>
        <p:grpSpPr>
          <a:xfrm rot="414704">
            <a:off x="3466912" y="2140895"/>
            <a:ext cx="1224136" cy="360040"/>
            <a:chOff x="899592" y="5877272"/>
            <a:chExt cx="1224136" cy="360040"/>
          </a:xfrm>
        </p:grpSpPr>
        <p:cxnSp>
          <p:nvCxnSpPr>
            <p:cNvPr id="105" name="Straight Arrow Connector 104"/>
            <p:cNvCxnSpPr/>
            <p:nvPr/>
          </p:nvCxnSpPr>
          <p:spPr>
            <a:xfrm>
              <a:off x="899592" y="6237312"/>
              <a:ext cx="1215752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Text Box 7"/>
            <p:cNvSpPr txBox="1">
              <a:spLocks noChangeArrowheads="1"/>
            </p:cNvSpPr>
            <p:nvPr/>
          </p:nvSpPr>
          <p:spPr bwMode="auto">
            <a:xfrm>
              <a:off x="971600" y="5877272"/>
              <a:ext cx="115212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s</a:t>
              </a:r>
              <a:r>
                <a:rPr lang="en-US" sz="1600" baseline="-25000" dirty="0" smtClean="0">
                  <a:latin typeface="Chalkboard" charset="0"/>
                  <a:ea typeface="Chalkboard" charset="0"/>
                  <a:cs typeface="Chalkboard" charset="0"/>
                </a:rPr>
                <a:t>2</a:t>
              </a:r>
              <a:r>
                <a:rPr lang="en-US" sz="1600" baseline="30000" dirty="0" smtClean="0">
                  <a:latin typeface="Chalkboard" charset="0"/>
                  <a:ea typeface="Chalkboard" charset="0"/>
                  <a:cs typeface="Chalkboard" charset="0"/>
                </a:rPr>
                <a:t>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 {0,1}</a:t>
              </a:r>
              <a:r>
                <a:rPr lang="en-US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baseline="30000" dirty="0" smtClean="0"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4860032" y="997278"/>
            <a:ext cx="1287760" cy="490954"/>
            <a:chOff x="4860032" y="3789040"/>
            <a:chExt cx="1287760" cy="490954"/>
          </a:xfrm>
        </p:grpSpPr>
        <p:grpSp>
          <p:nvGrpSpPr>
            <p:cNvPr id="111" name="Group 110"/>
            <p:cNvGrpSpPr/>
            <p:nvPr/>
          </p:nvGrpSpPr>
          <p:grpSpPr>
            <a:xfrm>
              <a:off x="4860032" y="3789040"/>
              <a:ext cx="1287760" cy="490954"/>
              <a:chOff x="1484040" y="5517232"/>
              <a:chExt cx="1287760" cy="490954"/>
            </a:xfrm>
          </p:grpSpPr>
          <p:sp>
            <p:nvSpPr>
              <p:cNvPr id="107" name="Text Box 7"/>
              <p:cNvSpPr txBox="1">
                <a:spLocks noChangeArrowheads="1"/>
              </p:cNvSpPr>
              <p:nvPr/>
            </p:nvSpPr>
            <p:spPr bwMode="auto">
              <a:xfrm>
                <a:off x="1484040" y="5610726"/>
                <a:ext cx="128776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G(s</a:t>
                </a:r>
                <a:r>
                  <a:rPr lang="en-US" sz="1600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1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)       y</a:t>
                </a:r>
                <a:endParaRPr lang="en-US" sz="2000" baseline="30000" dirty="0" smtClean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grpSp>
            <p:nvGrpSpPr>
              <p:cNvPr id="110" name="Group 109"/>
              <p:cNvGrpSpPr/>
              <p:nvPr/>
            </p:nvGrpSpPr>
            <p:grpSpPr>
              <a:xfrm>
                <a:off x="2051720" y="5517232"/>
                <a:ext cx="288032" cy="490954"/>
                <a:chOff x="3563888" y="5610726"/>
                <a:chExt cx="288032" cy="490954"/>
              </a:xfrm>
            </p:grpSpPr>
            <p:sp>
              <p:nvSpPr>
                <p:cNvPr id="108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572272" y="5763126"/>
                  <a:ext cx="27964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=</a:t>
                  </a:r>
                  <a:endParaRPr lang="en-US" sz="20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sp>
              <p:nvSpPr>
                <p:cNvPr id="10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563888" y="5610726"/>
                  <a:ext cx="27964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?</a:t>
                  </a:r>
                  <a:endParaRPr lang="en-US" sz="20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p:grpSp>
        </p:grpSp>
        <p:cxnSp>
          <p:nvCxnSpPr>
            <p:cNvPr id="112" name="Straight Arrow Connector 111"/>
            <p:cNvCxnSpPr/>
            <p:nvPr/>
          </p:nvCxnSpPr>
          <p:spPr>
            <a:xfrm>
              <a:off x="4932040" y="4221088"/>
              <a:ext cx="792088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0" name="Group 119"/>
          <p:cNvGrpSpPr/>
          <p:nvPr/>
        </p:nvGrpSpPr>
        <p:grpSpPr>
          <a:xfrm>
            <a:off x="4860032" y="1586444"/>
            <a:ext cx="1287760" cy="490954"/>
            <a:chOff x="4860032" y="3789040"/>
            <a:chExt cx="1287760" cy="490954"/>
          </a:xfrm>
        </p:grpSpPr>
        <p:grpSp>
          <p:nvGrpSpPr>
            <p:cNvPr id="121" name="Group 110"/>
            <p:cNvGrpSpPr/>
            <p:nvPr/>
          </p:nvGrpSpPr>
          <p:grpSpPr>
            <a:xfrm>
              <a:off x="4860032" y="3789040"/>
              <a:ext cx="1287760" cy="490954"/>
              <a:chOff x="1484040" y="5517232"/>
              <a:chExt cx="1287760" cy="490954"/>
            </a:xfrm>
          </p:grpSpPr>
          <p:sp>
            <p:nvSpPr>
              <p:cNvPr id="123" name="Text Box 7"/>
              <p:cNvSpPr txBox="1">
                <a:spLocks noChangeArrowheads="1"/>
              </p:cNvSpPr>
              <p:nvPr/>
            </p:nvSpPr>
            <p:spPr bwMode="auto">
              <a:xfrm>
                <a:off x="1484040" y="5610726"/>
                <a:ext cx="128776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G(s</a:t>
                </a:r>
                <a:r>
                  <a:rPr lang="en-US" sz="1600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2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)       y</a:t>
                </a:r>
                <a:endParaRPr lang="en-US" sz="2000" baseline="30000" dirty="0" smtClean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grpSp>
            <p:nvGrpSpPr>
              <p:cNvPr id="124" name="Group 109"/>
              <p:cNvGrpSpPr/>
              <p:nvPr/>
            </p:nvGrpSpPr>
            <p:grpSpPr>
              <a:xfrm>
                <a:off x="2051720" y="5517232"/>
                <a:ext cx="288032" cy="490954"/>
                <a:chOff x="3563888" y="5610726"/>
                <a:chExt cx="288032" cy="490954"/>
              </a:xfrm>
            </p:grpSpPr>
            <p:sp>
              <p:nvSpPr>
                <p:cNvPr id="12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572272" y="5763126"/>
                  <a:ext cx="27964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=</a:t>
                  </a:r>
                  <a:endParaRPr lang="en-US" sz="20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sp>
              <p:nvSpPr>
                <p:cNvPr id="12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563888" y="5610726"/>
                  <a:ext cx="27964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?</a:t>
                  </a:r>
                  <a:endParaRPr lang="en-US" sz="20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p:grpSp>
        </p:grpSp>
        <p:cxnSp>
          <p:nvCxnSpPr>
            <p:cNvPr id="122" name="Straight Arrow Connector 121"/>
            <p:cNvCxnSpPr/>
            <p:nvPr/>
          </p:nvCxnSpPr>
          <p:spPr>
            <a:xfrm>
              <a:off x="4932040" y="4221088"/>
              <a:ext cx="792088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Group 133"/>
          <p:cNvGrpSpPr/>
          <p:nvPr/>
        </p:nvGrpSpPr>
        <p:grpSpPr>
          <a:xfrm>
            <a:off x="4860032" y="2149406"/>
            <a:ext cx="1287760" cy="482570"/>
            <a:chOff x="4932040" y="4941168"/>
            <a:chExt cx="1287760" cy="482570"/>
          </a:xfrm>
        </p:grpSpPr>
        <p:grpSp>
          <p:nvGrpSpPr>
            <p:cNvPr id="128" name="Group 110"/>
            <p:cNvGrpSpPr/>
            <p:nvPr/>
          </p:nvGrpSpPr>
          <p:grpSpPr>
            <a:xfrm>
              <a:off x="4932040" y="4941168"/>
              <a:ext cx="1287760" cy="482570"/>
              <a:chOff x="1475656" y="5504130"/>
              <a:chExt cx="1287760" cy="482570"/>
            </a:xfrm>
          </p:grpSpPr>
          <p:sp>
            <p:nvSpPr>
              <p:cNvPr id="130" name="Text Box 7"/>
              <p:cNvSpPr txBox="1">
                <a:spLocks noChangeArrowheads="1"/>
              </p:cNvSpPr>
              <p:nvPr/>
            </p:nvSpPr>
            <p:spPr bwMode="auto">
              <a:xfrm>
                <a:off x="1475656" y="5610726"/>
                <a:ext cx="128776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G(s</a:t>
                </a:r>
                <a:r>
                  <a:rPr lang="en-US" sz="1600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2</a:t>
                </a:r>
                <a:r>
                  <a:rPr lang="en-US" sz="1600" baseline="30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)     y</a:t>
                </a:r>
                <a:endParaRPr lang="en-US" sz="2000" baseline="30000" dirty="0" smtClean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grpSp>
            <p:nvGrpSpPr>
              <p:cNvPr id="131" name="Group 109"/>
              <p:cNvGrpSpPr/>
              <p:nvPr/>
            </p:nvGrpSpPr>
            <p:grpSpPr>
              <a:xfrm>
                <a:off x="2051720" y="5504130"/>
                <a:ext cx="288032" cy="482570"/>
                <a:chOff x="3563888" y="5597624"/>
                <a:chExt cx="288032" cy="482570"/>
              </a:xfrm>
            </p:grpSpPr>
            <p:sp>
              <p:nvSpPr>
                <p:cNvPr id="132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572272" y="5741640"/>
                  <a:ext cx="27964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=</a:t>
                  </a:r>
                  <a:endParaRPr lang="en-US" sz="20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sp>
              <p:nvSpPr>
                <p:cNvPr id="133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563888" y="5597624"/>
                  <a:ext cx="27964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?</a:t>
                  </a:r>
                  <a:endParaRPr lang="en-US" sz="20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p:grpSp>
        </p:grpSp>
        <p:cxnSp>
          <p:nvCxnSpPr>
            <p:cNvPr id="129" name="Straight Arrow Connector 128"/>
            <p:cNvCxnSpPr/>
            <p:nvPr/>
          </p:nvCxnSpPr>
          <p:spPr>
            <a:xfrm>
              <a:off x="5012432" y="5386318"/>
              <a:ext cx="792088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5" name="Text Box 7"/>
          <p:cNvSpPr txBox="1">
            <a:spLocks noChangeArrowheads="1"/>
          </p:cNvSpPr>
          <p:nvPr/>
        </p:nvSpPr>
        <p:spPr bwMode="auto">
          <a:xfrm>
            <a:off x="6084168" y="1772816"/>
            <a:ext cx="5676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Yes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6" name="Text Box 7"/>
          <p:cNvSpPr txBox="1">
            <a:spLocks noChangeArrowheads="1"/>
          </p:cNvSpPr>
          <p:nvPr/>
        </p:nvSpPr>
        <p:spPr bwMode="auto">
          <a:xfrm>
            <a:off x="6804248" y="1074222"/>
            <a:ext cx="14317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D outputs 1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7" name="Text Box 7"/>
          <p:cNvSpPr txBox="1">
            <a:spLocks noChangeArrowheads="1"/>
          </p:cNvSpPr>
          <p:nvPr/>
        </p:nvSpPr>
        <p:spPr bwMode="auto">
          <a:xfrm>
            <a:off x="6956648" y="1506270"/>
            <a:ext cx="20078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i.E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Label  y as pseudorandom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8" name="Text Box 7"/>
          <p:cNvSpPr txBox="1">
            <a:spLocks noChangeArrowheads="1"/>
          </p:cNvSpPr>
          <p:nvPr/>
        </p:nvSpPr>
        <p:spPr bwMode="auto">
          <a:xfrm>
            <a:off x="893826" y="3198167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 [D(r) = 1] = </a:t>
            </a:r>
          </a:p>
        </p:txBody>
      </p:sp>
      <p:grpSp>
        <p:nvGrpSpPr>
          <p:cNvPr id="162" name="Group 161"/>
          <p:cNvGrpSpPr/>
          <p:nvPr/>
        </p:nvGrpSpPr>
        <p:grpSpPr>
          <a:xfrm>
            <a:off x="2060104" y="4629943"/>
            <a:ext cx="3384376" cy="504056"/>
            <a:chOff x="4283968" y="5805264"/>
            <a:chExt cx="3384376" cy="504056"/>
          </a:xfrm>
        </p:grpSpPr>
        <p:sp>
          <p:nvSpPr>
            <p:cNvPr id="146" name="Text Box 7"/>
            <p:cNvSpPr txBox="1">
              <a:spLocks noChangeArrowheads="1"/>
            </p:cNvSpPr>
            <p:nvPr/>
          </p:nvSpPr>
          <p:spPr bwMode="auto">
            <a:xfrm>
              <a:off x="5724128" y="5847655"/>
              <a:ext cx="28803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400" dirty="0" smtClean="0">
                  <a:latin typeface="Chalkboard" charset="0"/>
                  <a:ea typeface="Chalkboard" charset="0"/>
                  <a:cs typeface="Chalkboard" charset="0"/>
                </a:rPr>
                <a:t>-</a:t>
              </a:r>
            </a:p>
          </p:txBody>
        </p:sp>
        <p:grpSp>
          <p:nvGrpSpPr>
            <p:cNvPr id="161" name="Group 160"/>
            <p:cNvGrpSpPr/>
            <p:nvPr/>
          </p:nvGrpSpPr>
          <p:grpSpPr>
            <a:xfrm>
              <a:off x="4283968" y="5805264"/>
              <a:ext cx="3384376" cy="461665"/>
              <a:chOff x="4283968" y="5805264"/>
              <a:chExt cx="3384376" cy="461665"/>
            </a:xfrm>
          </p:grpSpPr>
          <p:sp>
            <p:nvSpPr>
              <p:cNvPr id="144" name="Text Box 7"/>
              <p:cNvSpPr txBox="1">
                <a:spLocks noChangeArrowheads="1"/>
              </p:cNvSpPr>
              <p:nvPr/>
            </p:nvSpPr>
            <p:spPr bwMode="auto">
              <a:xfrm>
                <a:off x="4499992" y="5898758"/>
                <a:ext cx="144016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rPr>
                  <a:t>Pr [D(r) = 1]</a:t>
                </a:r>
              </a:p>
            </p:txBody>
          </p:sp>
          <p:sp>
            <p:nvSpPr>
              <p:cNvPr id="145" name="Text Box 7"/>
              <p:cNvSpPr txBox="1">
                <a:spLocks noChangeArrowheads="1"/>
              </p:cNvSpPr>
              <p:nvPr/>
            </p:nvSpPr>
            <p:spPr bwMode="auto">
              <a:xfrm>
                <a:off x="5940152" y="5898758"/>
                <a:ext cx="16561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solidFill>
                      <a:srgbClr val="FF0000"/>
                    </a:solidFill>
                    <a:latin typeface="Chalkboard" charset="0"/>
                    <a:ea typeface="Chalkboard" charset="0"/>
                    <a:cs typeface="Chalkboard" charset="0"/>
                  </a:rPr>
                  <a:t>Pr [D(G(s)) = 1]</a:t>
                </a:r>
              </a:p>
            </p:txBody>
          </p:sp>
          <p:sp>
            <p:nvSpPr>
              <p:cNvPr id="147" name="Text Box 7"/>
              <p:cNvSpPr txBox="1">
                <a:spLocks noChangeArrowheads="1"/>
              </p:cNvSpPr>
              <p:nvPr/>
            </p:nvSpPr>
            <p:spPr bwMode="auto">
              <a:xfrm>
                <a:off x="4283968" y="5805264"/>
                <a:ext cx="288032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400" dirty="0" smtClean="0">
                    <a:latin typeface="Chalkboard" charset="0"/>
                    <a:ea typeface="Chalkboard" charset="0"/>
                    <a:cs typeface="Chalkboard" charset="0"/>
                  </a:rPr>
                  <a:t>|</a:t>
                </a:r>
              </a:p>
            </p:txBody>
          </p:sp>
          <p:sp>
            <p:nvSpPr>
              <p:cNvPr id="148" name="Text Box 7"/>
              <p:cNvSpPr txBox="1">
                <a:spLocks noChangeArrowheads="1"/>
              </p:cNvSpPr>
              <p:nvPr/>
            </p:nvSpPr>
            <p:spPr bwMode="auto">
              <a:xfrm>
                <a:off x="7380312" y="5805264"/>
                <a:ext cx="288032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400" dirty="0" smtClean="0">
                    <a:latin typeface="Chalkboard" charset="0"/>
                    <a:ea typeface="Chalkboard" charset="0"/>
                    <a:cs typeface="Chalkboard" charset="0"/>
                  </a:rPr>
                  <a:t>|</a:t>
                </a:r>
              </a:p>
            </p:txBody>
          </p:sp>
        </p:grpSp>
      </p:grpSp>
      <p:sp>
        <p:nvSpPr>
          <p:cNvPr id="149" name="Text Box 7"/>
          <p:cNvSpPr txBox="1">
            <a:spLocks noChangeArrowheads="1"/>
          </p:cNvSpPr>
          <p:nvPr/>
        </p:nvSpPr>
        <p:spPr bwMode="auto">
          <a:xfrm>
            <a:off x="5508104" y="4725144"/>
            <a:ext cx="15841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&gt;= 1 – 2</a:t>
            </a:r>
            <a:r>
              <a:rPr lang="en-US" sz="24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-n</a:t>
            </a:r>
            <a:endParaRPr lang="en-US" sz="24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0" name="Text Box 7"/>
          <p:cNvSpPr txBox="1">
            <a:spLocks noChangeArrowheads="1"/>
          </p:cNvSpPr>
          <p:nvPr/>
        </p:nvSpPr>
        <p:spPr bwMode="auto">
          <a:xfrm>
            <a:off x="821818" y="3651701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r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2n</a:t>
            </a:r>
            <a:endParaRPr lang="en-US" sz="24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1" name="Text Box 7"/>
          <p:cNvSpPr txBox="1">
            <a:spLocks noChangeArrowheads="1"/>
          </p:cNvSpPr>
          <p:nvPr/>
        </p:nvSpPr>
        <p:spPr bwMode="auto">
          <a:xfrm>
            <a:off x="2284951" y="3231418"/>
            <a:ext cx="6480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2</a:t>
            </a:r>
            <a:r>
              <a:rPr lang="en-US" sz="2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-n</a:t>
            </a:r>
          </a:p>
        </p:txBody>
      </p:sp>
      <p:sp>
        <p:nvSpPr>
          <p:cNvPr id="152" name="Text Box 7"/>
          <p:cNvSpPr txBox="1">
            <a:spLocks noChangeArrowheads="1"/>
          </p:cNvSpPr>
          <p:nvPr/>
        </p:nvSpPr>
        <p:spPr bwMode="auto">
          <a:xfrm>
            <a:off x="5895764" y="3160131"/>
            <a:ext cx="17641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Pr [D(G(s)) = 1] = </a:t>
            </a:r>
          </a:p>
        </p:txBody>
      </p:sp>
      <p:sp>
        <p:nvSpPr>
          <p:cNvPr id="153" name="Text Box 7"/>
          <p:cNvSpPr txBox="1">
            <a:spLocks noChangeArrowheads="1"/>
          </p:cNvSpPr>
          <p:nvPr/>
        </p:nvSpPr>
        <p:spPr bwMode="auto">
          <a:xfrm>
            <a:off x="7515944" y="3181617"/>
            <a:ext cx="3600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1</a:t>
            </a:r>
            <a:endParaRPr lang="en-US" sz="24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4" name="Text Box 7"/>
          <p:cNvSpPr txBox="1">
            <a:spLocks noChangeArrowheads="1"/>
          </p:cNvSpPr>
          <p:nvPr/>
        </p:nvSpPr>
        <p:spPr bwMode="auto">
          <a:xfrm>
            <a:off x="5967772" y="3561401"/>
            <a:ext cx="13681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s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24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5" name="Text Box 7"/>
          <p:cNvSpPr txBox="1">
            <a:spLocks noChangeArrowheads="1"/>
          </p:cNvSpPr>
          <p:nvPr/>
        </p:nvSpPr>
        <p:spPr bwMode="auto">
          <a:xfrm>
            <a:off x="5436096" y="5350568"/>
            <a:ext cx="17918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Non-negligible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395536" y="6075796"/>
            <a:ext cx="81449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must be large enough so that brute force is impossible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675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0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2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95" grpId="0"/>
      <p:bldP spid="96" grpId="0"/>
      <p:bldP spid="135" grpId="0"/>
      <p:bldP spid="136" grpId="0"/>
      <p:bldP spid="137" grpId="0"/>
      <p:bldP spid="138" grpId="0"/>
      <p:bldP spid="149" grpId="0"/>
      <p:bldP spid="150" grpId="0"/>
      <p:bldP spid="151" grpId="0"/>
      <p:bldP spid="152" grpId="0"/>
      <p:bldP spid="153" grpId="0"/>
      <p:bldP spid="154" grpId="0"/>
      <p:bldP spid="155" grpId="0"/>
      <p:bldP spid="8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 $a = \frac{b}{c}$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348"/>
  <p:tag name="DEFAULTHEIGHT" val="200"/>
  <p:tag name="FIRSTARPITA@YFGMNGSFUVWXY5M7" val="3077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37978</TotalTime>
  <Words>2244</Words>
  <Application>Microsoft Macintosh PowerPoint</Application>
  <PresentationFormat>On-screen Show (4:3)</PresentationFormat>
  <Paragraphs>428</Paragraphs>
  <Slides>27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Bradley Hand</vt:lpstr>
      <vt:lpstr>Brush Script MT</vt:lpstr>
      <vt:lpstr>Century Gothic</vt:lpstr>
      <vt:lpstr>Chalkboard</vt:lpstr>
      <vt:lpstr>Comic Sans MS</vt:lpstr>
      <vt:lpstr>Courier New</vt:lpstr>
      <vt:lpstr>Symbol</vt:lpstr>
      <vt:lpstr>Wingdings</vt:lpstr>
      <vt:lpstr>Arial</vt:lpstr>
      <vt:lpstr>Default Design</vt:lpstr>
      <vt:lpstr>Cryptography</vt:lpstr>
      <vt:lpstr>Recall</vt:lpstr>
      <vt:lpstr>Today’s Goal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DAIMI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ARPITA PATRA</dc:creator>
  <cp:lastModifiedBy>Arpita Patra</cp:lastModifiedBy>
  <cp:revision>3294</cp:revision>
  <dcterms:created xsi:type="dcterms:W3CDTF">2003-02-23T15:18:48Z</dcterms:created>
  <dcterms:modified xsi:type="dcterms:W3CDTF">2016-02-17T07:52:26Z</dcterms:modified>
</cp:coreProperties>
</file>