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1591" r:id="rId2"/>
    <p:sldId id="1672" r:id="rId3"/>
    <p:sldId id="1673" r:id="rId4"/>
    <p:sldId id="1674" r:id="rId5"/>
    <p:sldId id="1643" r:id="rId6"/>
    <p:sldId id="1644" r:id="rId7"/>
    <p:sldId id="1645" r:id="rId8"/>
    <p:sldId id="1646" r:id="rId9"/>
    <p:sldId id="1647" r:id="rId10"/>
    <p:sldId id="1648" r:id="rId11"/>
    <p:sldId id="1649" r:id="rId12"/>
    <p:sldId id="1650" r:id="rId13"/>
    <p:sldId id="1651" r:id="rId14"/>
    <p:sldId id="1675" r:id="rId15"/>
    <p:sldId id="1676" r:id="rId16"/>
    <p:sldId id="1677" r:id="rId17"/>
    <p:sldId id="1652" r:id="rId18"/>
    <p:sldId id="1653" r:id="rId19"/>
    <p:sldId id="1678" r:id="rId20"/>
    <p:sldId id="1679" r:id="rId21"/>
    <p:sldId id="1654" r:id="rId22"/>
    <p:sldId id="1657" r:id="rId23"/>
    <p:sldId id="1658" r:id="rId24"/>
    <p:sldId id="1659" r:id="rId25"/>
    <p:sldId id="1660" r:id="rId26"/>
    <p:sldId id="1661" r:id="rId27"/>
    <p:sldId id="1662" r:id="rId28"/>
    <p:sldId id="1683" r:id="rId29"/>
    <p:sldId id="1680" r:id="rId30"/>
    <p:sldId id="1681" r:id="rId31"/>
    <p:sldId id="1684" r:id="rId32"/>
    <p:sldId id="1682" r:id="rId33"/>
    <p:sldId id="1685" r:id="rId34"/>
    <p:sldId id="1686" r:id="rId35"/>
  </p:sldIdLst>
  <p:sldSz cx="9144000" cy="6858000" type="screen4x3"/>
  <p:notesSz cx="6858000" cy="9144000"/>
  <p:custDataLst>
    <p:tags r:id="rId3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BC1E5"/>
    <a:srgbClr val="FF0000"/>
    <a:srgbClr val="0000FF"/>
    <a:srgbClr val="00FF00"/>
    <a:srgbClr val="D2F5FA"/>
    <a:srgbClr val="FFFF99"/>
    <a:srgbClr val="5E1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2685" autoAdjust="0"/>
  </p:normalViewPr>
  <p:slideViewPr>
    <p:cSldViewPr>
      <p:cViewPr varScale="1">
        <p:scale>
          <a:sx n="78" d="100"/>
          <a:sy n="78" d="100"/>
        </p:scale>
        <p:origin x="19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35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8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4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2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We have overcome both the drawbacks</a:t>
            </a:r>
            <a:r>
              <a:rPr lang="en-US" baseline="0" dirty="0" smtClean="0">
                <a:latin typeface="Arial" pitchFamily="34" charset="0"/>
              </a:rPr>
              <a:t> perfectly-secure scheme: (a) key size as big as message (b) key cannot be reused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8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9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59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0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5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2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45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43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05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4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92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05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84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72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71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5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Don’t shout right away that this attack is </a:t>
            </a:r>
            <a:r>
              <a:rPr lang="en-US" dirty="0" err="1" smtClean="0">
                <a:latin typeface="Arial" pitchFamily="34" charset="0"/>
              </a:rPr>
              <a:t>unmountable</a:t>
            </a:r>
            <a:r>
              <a:rPr lang="en-US" dirty="0" smtClean="0">
                <a:latin typeface="Arial" pitchFamily="34" charset="0"/>
              </a:rPr>
              <a:t>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unrealistic,</a:t>
            </a:r>
            <a:r>
              <a:rPr lang="en-US" baseline="0" dirty="0" smtClean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adversary cannot do it.</a:t>
            </a:r>
            <a:r>
              <a:rPr lang="en-US" baseline="0" dirty="0" smtClean="0">
                <a:latin typeface="Arial" pitchFamily="34" charset="0"/>
              </a:rPr>
              <a:t> It is very much doable.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8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8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9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CPA has a great contribution to humankind.  Bletchley park was the mecca</a:t>
            </a:r>
            <a:r>
              <a:rPr lang="en-US" baseline="0" dirty="0" smtClean="0">
                <a:latin typeface="Arial" pitchFamily="34" charset="0"/>
              </a:rPr>
              <a:t> of cryptanalysis + crypto during WWII. 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1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3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3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3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dblp.uni-trier.de/pers/hd/r/Rogaway:Phillip" TargetMode="External"/><Relationship Id="rId6" Type="http://schemas.openxmlformats.org/officeDocument/2006/relationships/hyperlink" Target="http://dblp.uni-trier.de/db/conf/focs/focs97.html#BellareDJR9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halkboard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Lecture </a:t>
            </a:r>
            <a:r>
              <a:rPr lang="en-US" dirty="0">
                <a:solidFill>
                  <a:srgbClr val="0000FF"/>
                </a:solidFill>
                <a:latin typeface="Chalkboard"/>
                <a:cs typeface="Comic Sans MS"/>
              </a:rPr>
              <a:t>6</a:t>
            </a:r>
            <a:endParaRPr lang="en-US" dirty="0" smtClean="0">
              <a:solidFill>
                <a:srgbClr val="0000FF"/>
              </a:solidFill>
              <a:latin typeface="Chalkboard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-43480" y="5089248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Challenge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638" y="5436513"/>
            <a:ext cx="799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 submits two equal length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challenge plaintexts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7" y="5796553"/>
            <a:ext cx="8927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free to submit any message </a:t>
            </a:r>
            <a:r>
              <a:rPr lang="en-US" sz="1600" dirty="0" smtClean="0">
                <a:latin typeface="Chalkboard"/>
                <a:sym typeface="Symbol"/>
              </a:rPr>
              <a:t>of its choice (including the ones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already queried during the training phase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60040" y="6402814"/>
            <a:ext cx="8748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&gt;&gt; One of the challenge plaintexts is randomly encrypted </a:t>
            </a:r>
            <a:r>
              <a:rPr lang="en-US" sz="1600" dirty="0" smtClean="0">
                <a:latin typeface="Chalkboard"/>
                <a:sym typeface="Symbol"/>
              </a:rPr>
              <a:t>for A (using fresh randomness)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858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42" grpId="0"/>
      <p:bldP spid="43" grpId="0"/>
      <p:bldP spid="44" grpId="0"/>
      <p:bldP spid="49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157192"/>
            <a:ext cx="5608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Post-challenge Training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8568" y="5538718"/>
            <a:ext cx="8755432" cy="770602"/>
            <a:chOff x="611560" y="4386590"/>
            <a:chExt cx="7639816" cy="770602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&gt;&gt; A is given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oracle access </a:t>
              </a:r>
              <a:r>
                <a:rPr lang="en-US" sz="1600" dirty="0" smtClean="0">
                  <a:latin typeface="Chalkboard"/>
                  <a:sym typeface="Symbol"/>
                </a:rPr>
                <a:t>to </a:t>
              </a:r>
              <a:r>
                <a:rPr lang="en-US" sz="1600" dirty="0" err="1" smtClean="0">
                  <a:latin typeface="Chalkboard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dirty="0" smtClean="0">
                  <a:latin typeface="Chalkboard"/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11560" y="4818638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&gt;&gt; A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adaptively</a:t>
              </a:r>
              <a:r>
                <a:rPr lang="en-US" sz="1600" dirty="0" smtClean="0">
                  <a:latin typeface="Chalkboard"/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possibly including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17449" y="3183941"/>
            <a:ext cx="3385537" cy="338554"/>
            <a:chOff x="2517449" y="2154342"/>
            <a:chExt cx="3385537" cy="33855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Query: Plain-text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483768" y="3666510"/>
            <a:ext cx="3385537" cy="338554"/>
            <a:chOff x="2483768" y="2730406"/>
            <a:chExt cx="3385537" cy="338554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Response: </a:t>
              </a:r>
              <a:r>
                <a:rPr lang="en-US" sz="1600" dirty="0" err="1" smtClean="0">
                  <a:latin typeface="Chalkboard"/>
                </a:rPr>
                <a:t>Ciphertext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579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10549" y="532269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Response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98581" y="5826750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  <a:sym typeface="Symbol"/>
              </a:rPr>
              <a:t>A finally submits its guess regarding encrypted challenge plain-text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95536" y="6258798"/>
            <a:ext cx="76367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  <a:sym typeface="Symbol"/>
              </a:rPr>
              <a:t>A wins the experiment if its guess is correct</a:t>
            </a:r>
            <a:endParaRPr lang="en-US" sz="1600" dirty="0" smtClean="0">
              <a:solidFill>
                <a:srgbClr val="FF0000"/>
              </a:solidFill>
              <a:latin typeface="Chalkboard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613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80" grpId="0"/>
      <p:bldP spid="81" grpId="0"/>
      <p:bldP spid="83" grpId="0"/>
      <p:bldP spid="84" grpId="0"/>
      <p:bldP spid="88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Security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73390" y="177281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2418729" y="2665947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>
          <a:xfrm>
            <a:off x="2483768" y="3114335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385499" y="2780928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339752" y="3339280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554615" y="411751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711858" y="381052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511624" y="4223417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539516" y="4221088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755576" y="4633979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903004" y="4423248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652120" y="4561971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196008" y="5691446"/>
            <a:ext cx="3808040" cy="977914"/>
            <a:chOff x="1196008" y="8643774"/>
            <a:chExt cx="3808040" cy="977914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½</a:t>
              </a:r>
              <a:r>
                <a:rPr lang="en-US" sz="1600" dirty="0" smtClean="0">
                  <a:latin typeface="Chalkboard"/>
                  <a:sym typeface="Symbol"/>
                </a:rPr>
                <a:t> + </a:t>
              </a:r>
              <a:r>
                <a:rPr lang="en-US" sz="1600" dirty="0" err="1" smtClean="0">
                  <a:latin typeface="Chalkboard"/>
                  <a:sym typeface="Symbol"/>
                </a:rPr>
                <a:t>negl</a:t>
              </a:r>
              <a:r>
                <a:rPr lang="en-US" sz="1600" dirty="0" smtClean="0">
                  <a:latin typeface="Chalkboard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65" name="Group 83"/>
            <p:cNvGrpSpPr/>
            <p:nvPr/>
          </p:nvGrpSpPr>
          <p:grpSpPr>
            <a:xfrm>
              <a:off x="1196008" y="8643774"/>
              <a:ext cx="2799928" cy="792088"/>
              <a:chOff x="5588496" y="5013176"/>
              <a:chExt cx="2799928" cy="792088"/>
            </a:xfrm>
          </p:grpSpPr>
          <p:grpSp>
            <p:nvGrpSpPr>
              <p:cNvPr id="66" name="Group 81"/>
              <p:cNvGrpSpPr/>
              <p:nvPr/>
            </p:nvGrpSpPr>
            <p:grpSpPr>
              <a:xfrm>
                <a:off x="5588496" y="5013176"/>
                <a:ext cx="2143472" cy="792088"/>
                <a:chOff x="5588496" y="4869160"/>
                <a:chExt cx="2143472" cy="792088"/>
              </a:xfrm>
            </p:grpSpPr>
            <p:sp>
              <p:nvSpPr>
                <p:cNvPr id="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  <p:grpSp>
              <p:nvGrpSpPr>
                <p:cNvPr id="69" name="Group 80"/>
                <p:cNvGrpSpPr/>
                <p:nvPr/>
              </p:nvGrpSpPr>
              <p:grpSpPr>
                <a:xfrm>
                  <a:off x="5940152" y="4869160"/>
                  <a:ext cx="1791816" cy="792088"/>
                  <a:chOff x="5940152" y="4869160"/>
                  <a:chExt cx="1791816" cy="792088"/>
                </a:xfrm>
              </p:grpSpPr>
              <p:grpSp>
                <p:nvGrpSpPr>
                  <p:cNvPr id="70" name="Group 54"/>
                  <p:cNvGrpSpPr/>
                  <p:nvPr/>
                </p:nvGrpSpPr>
                <p:grpSpPr>
                  <a:xfrm>
                    <a:off x="5948536" y="4869160"/>
                    <a:ext cx="1503784" cy="792088"/>
                    <a:chOff x="700336" y="5013176"/>
                    <a:chExt cx="1503784" cy="792088"/>
                  </a:xfrm>
                </p:grpSpPr>
                <p:sp>
                  <p:nvSpPr>
                    <p:cNvPr id="9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PrivK</a:t>
                      </a:r>
                      <a:r>
                        <a:rPr lang="en-US" sz="1600" dirty="0" smtClean="0">
                          <a:latin typeface="Chalkboard"/>
                        </a:rPr>
                        <a:t>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95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/>
                        </a:rPr>
                        <a:t>A, </a:t>
                      </a:r>
                      <a:r>
                        <a:rPr lang="en-US" sz="1600" dirty="0" smtClean="0">
                          <a:latin typeface="Chalkboard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96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4000" y="5013176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cpa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</p:grpSp>
              <p:sp>
                <p:nvSpPr>
                  <p:cNvPr id="7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/>
                    </a:endParaRPr>
                  </a:p>
                </p:txBody>
              </p:sp>
              <p:sp>
                <p:nvSpPr>
                  <p:cNvPr id="93" name="Double Bracket 92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/>
                    </a:endParaRPr>
                  </a:p>
                </p:txBody>
              </p:sp>
            </p:grpSp>
          </p:grp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95536" y="52593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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CPA-secure</a:t>
            </a:r>
            <a:r>
              <a:rPr lang="en-US" sz="1600" dirty="0" smtClean="0">
                <a:latin typeface="Chalkboard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5496" y="4221088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2801305" y="2305906"/>
            <a:ext cx="2702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, 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</a:t>
            </a:r>
            <a:r>
              <a:rPr lang="en-US" sz="1600" dirty="0" smtClean="0">
                <a:latin typeface="Chalkboard"/>
              </a:rPr>
              <a:t>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,   |m</a:t>
            </a:r>
            <a:r>
              <a:rPr lang="en-US" sz="1600" baseline="-25000" dirty="0" smtClean="0">
                <a:latin typeface="Chalkboard"/>
              </a:rPr>
              <a:t>0</a:t>
            </a:r>
            <a:r>
              <a:rPr lang="en-US" sz="1600" dirty="0" smtClean="0">
                <a:latin typeface="Chalkboard"/>
              </a:rPr>
              <a:t>| = |m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|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5949280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Why it is stronger than multi-</a:t>
            </a:r>
            <a:r>
              <a:rPr lang="en-US" dirty="0" err="1" smtClean="0">
                <a:latin typeface="Chalkboard"/>
                <a:sym typeface="Symbol"/>
              </a:rPr>
              <a:t>coa</a:t>
            </a:r>
            <a:r>
              <a:rPr lang="en-US" dirty="0" smtClean="0">
                <a:latin typeface="Chalkboard"/>
                <a:sym typeface="Symbol"/>
              </a:rPr>
              <a:t>?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876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Security for Multiple Encryptions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061640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907704" y="548680"/>
            <a:ext cx="2232248" cy="864096"/>
            <a:chOff x="4868416" y="1463298"/>
            <a:chExt cx="2232248" cy="864096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868416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056312" y="1463298"/>
              <a:ext cx="1180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cpa-mult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11760" y="1683096"/>
            <a:ext cx="3222746" cy="377752"/>
            <a:chOff x="2555776" y="1772816"/>
            <a:chExt cx="3222746" cy="377752"/>
          </a:xfrm>
        </p:grpSpPr>
        <p:grpSp>
          <p:nvGrpSpPr>
            <p:cNvPr id="6" name="Group 5"/>
            <p:cNvGrpSpPr/>
            <p:nvPr/>
          </p:nvGrpSpPr>
          <p:grpSpPr>
            <a:xfrm>
              <a:off x="3395297" y="1772816"/>
              <a:ext cx="1608751" cy="377752"/>
              <a:chOff x="3187080" y="1772816"/>
              <a:chExt cx="1608751" cy="37775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7080" y="1772816"/>
                <a:ext cx="152893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187080" y="1812014"/>
                <a:ext cx="160875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Training Phase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4932040" y="1981291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55776" y="1988840"/>
              <a:ext cx="846482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6864" y="1340768"/>
            <a:ext cx="6994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9"/>
          <p:cNvGrpSpPr/>
          <p:nvPr/>
        </p:nvGrpSpPr>
        <p:grpSpPr>
          <a:xfrm>
            <a:off x="7002666" y="1700808"/>
            <a:ext cx="1206246" cy="496249"/>
            <a:chOff x="7267392" y="1515234"/>
            <a:chExt cx="1359768" cy="905654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20690469">
              <a:off x="7267392" y="1515234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 {0, 1}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67744" y="3501008"/>
            <a:ext cx="3590916" cy="377752"/>
            <a:chOff x="2285358" y="1772816"/>
            <a:chExt cx="3590916" cy="37775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292080" y="1981291"/>
              <a:ext cx="584194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2873314" y="1772816"/>
              <a:ext cx="2418766" cy="377752"/>
              <a:chOff x="2665097" y="1772816"/>
              <a:chExt cx="2418766" cy="3777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65097" y="1772816"/>
                <a:ext cx="2418766" cy="377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halkboard"/>
                </a:endParaRPr>
              </a:p>
            </p:txBody>
          </p:sp>
          <p:sp>
            <p:nvSpPr>
              <p:cNvPr id="78" name="Text Box 7"/>
              <p:cNvSpPr txBox="1">
                <a:spLocks noChangeArrowheads="1"/>
              </p:cNvSpPr>
              <p:nvPr/>
            </p:nvSpPr>
            <p:spPr bwMode="auto">
              <a:xfrm>
                <a:off x="2665097" y="1812014"/>
                <a:ext cx="241876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Post-challenge Training 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V="1">
              <a:off x="2285358" y="1988840"/>
              <a:ext cx="558450" cy="377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2339752" y="4240045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496995" y="3933056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b’ </a:t>
            </a:r>
            <a:r>
              <a:rPr lang="en-US" sz="1600" dirty="0" smtClean="0">
                <a:latin typeface="Chalkboard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3439616" y="4367433"/>
            <a:ext cx="17247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Game Output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5" name="Group 66"/>
          <p:cNvGrpSpPr/>
          <p:nvPr/>
        </p:nvGrpSpPr>
        <p:grpSpPr>
          <a:xfrm>
            <a:off x="2467508" y="4365104"/>
            <a:ext cx="1213683" cy="479995"/>
            <a:chOff x="7452320" y="1544899"/>
            <a:chExt cx="1368152" cy="875989"/>
          </a:xfrm>
        </p:grpSpPr>
        <p:cxnSp>
          <p:nvCxnSpPr>
            <p:cNvPr id="86" name="Straight Connector 85"/>
            <p:cNvCxnSpPr/>
            <p:nvPr/>
          </p:nvCxnSpPr>
          <p:spPr>
            <a:xfrm flipV="1">
              <a:off x="7452320" y="2060848"/>
              <a:ext cx="864096" cy="36004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 rot="20725378">
              <a:off x="7460704" y="1544899"/>
              <a:ext cx="1359768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 b’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83568" y="4777995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1 --- attacker won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9" name="Group 70"/>
          <p:cNvGrpSpPr/>
          <p:nvPr/>
        </p:nvGrpSpPr>
        <p:grpSpPr>
          <a:xfrm>
            <a:off x="4830996" y="4567264"/>
            <a:ext cx="1343522" cy="338554"/>
            <a:chOff x="6948264" y="1761446"/>
            <a:chExt cx="1514516" cy="617861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6948264" y="1867000"/>
              <a:ext cx="864096" cy="432047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 rot="963375">
              <a:off x="7103012" y="1761446"/>
              <a:ext cx="1359768" cy="61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b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 b’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580112" y="4705987"/>
            <a:ext cx="210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0 --- attacker lost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2339752" y="2564904"/>
            <a:ext cx="3385537" cy="0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615008" y="2514382"/>
            <a:ext cx="32577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(freedom to choose any pair)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195736" y="2045895"/>
            <a:ext cx="2016224" cy="497523"/>
            <a:chOff x="2987824" y="1347301"/>
            <a:chExt cx="2016224" cy="497523"/>
          </a:xfrm>
        </p:grpSpPr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>
              <a:off x="2987824" y="1506270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M</a:t>
              </a:r>
              <a:r>
                <a:rPr lang="en-US" sz="1600" baseline="-25000" dirty="0" smtClean="0">
                  <a:latin typeface="Chalkboard"/>
                </a:rPr>
                <a:t>0</a:t>
              </a:r>
              <a:r>
                <a:rPr lang="en-US" sz="1600" dirty="0" smtClean="0">
                  <a:latin typeface="Chalkboard"/>
                </a:rPr>
                <a:t> = (m</a:t>
              </a:r>
              <a:r>
                <a:rPr lang="en-US" sz="1600" baseline="-25000" dirty="0" smtClean="0">
                  <a:latin typeface="Chalkboard"/>
                </a:rPr>
                <a:t>0,1</a:t>
              </a:r>
              <a:r>
                <a:rPr lang="en-US" sz="1600" dirty="0" smtClean="0">
                  <a:latin typeface="Chalkboard"/>
                </a:rPr>
                <a:t>, …, m</a:t>
              </a:r>
              <a:r>
                <a:rPr lang="en-US" sz="1600" baseline="-25000" dirty="0" smtClean="0">
                  <a:latin typeface="Chalkboard"/>
                </a:rPr>
                <a:t>0, t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3059832" y="1347301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211960" y="2060848"/>
            <a:ext cx="2016224" cy="482570"/>
            <a:chOff x="5148064" y="1196752"/>
            <a:chExt cx="2016224" cy="482570"/>
          </a:xfrm>
        </p:grpSpPr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201622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= (m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baseline="-25000" dirty="0" smtClean="0">
                  <a:latin typeface="Chalkboard"/>
                </a:rPr>
                <a:t>,1</a:t>
              </a:r>
              <a:r>
                <a:rPr lang="en-US" sz="1600" dirty="0" smtClean="0">
                  <a:latin typeface="Chalkboard"/>
                </a:rPr>
                <a:t>, …, m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baseline="-25000" dirty="0" smtClean="0">
                  <a:latin typeface="Chalkboard"/>
                </a:rPr>
                <a:t>, t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5220072" y="1196752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>
            <a:off x="2351366" y="3279837"/>
            <a:ext cx="3385537" cy="0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2339752" y="2946430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c</a:t>
            </a:r>
            <a:r>
              <a:rPr lang="en-US" sz="1600" baseline="-25000" dirty="0" smtClean="0">
                <a:latin typeface="Chalkboard"/>
              </a:rPr>
              <a:t>1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(m</a:t>
            </a:r>
            <a:r>
              <a:rPr lang="en-US" sz="1600" baseline="-25000" dirty="0" smtClean="0">
                <a:latin typeface="Chalkboard"/>
                <a:sym typeface="Symbol"/>
              </a:rPr>
              <a:t>b,1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119515" y="2924944"/>
            <a:ext cx="20366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latin typeface="Chalkboard"/>
              </a:rPr>
              <a:t>c</a:t>
            </a:r>
            <a:r>
              <a:rPr lang="en-US" sz="1600" baseline="-25000" dirty="0" err="1" smtClean="0">
                <a:latin typeface="Chalkboard"/>
              </a:rPr>
              <a:t>t</a:t>
            </a:r>
            <a:r>
              <a:rPr lang="en-US" sz="1600" dirty="0" smtClean="0">
                <a:latin typeface="Chalkboard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 </a:t>
            </a:r>
            <a:r>
              <a:rPr lang="en-US" sz="1600" dirty="0" err="1" smtClean="0">
                <a:latin typeface="Chalkboard"/>
                <a:sym typeface="Symbol"/>
              </a:rPr>
              <a:t>Enc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(</a:t>
            </a:r>
            <a:r>
              <a:rPr lang="en-US" sz="1600" dirty="0" err="1" smtClean="0">
                <a:latin typeface="Chalkboard"/>
                <a:sym typeface="Symbol"/>
              </a:rPr>
              <a:t>m</a:t>
            </a:r>
            <a:r>
              <a:rPr lang="en-US" sz="1600" baseline="-25000" dirty="0" err="1" smtClean="0">
                <a:latin typeface="Chalkboard"/>
                <a:sym typeface="Symbol"/>
              </a:rPr>
              <a:t>b</a:t>
            </a:r>
            <a:r>
              <a:rPr lang="en-US" sz="1600" baseline="-25000" dirty="0" smtClean="0">
                <a:latin typeface="Chalkboard"/>
                <a:sym typeface="Symbol"/>
              </a:rPr>
              <a:t>, t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3779912" y="2946430"/>
            <a:ext cx="7093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,…, 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140224" y="5661248"/>
            <a:ext cx="3808040" cy="1008112"/>
            <a:chOff x="1196008" y="8613576"/>
            <a:chExt cx="3808040" cy="1008112"/>
          </a:xfrm>
        </p:grpSpPr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3635896" y="8852247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½</a:t>
              </a:r>
              <a:r>
                <a:rPr lang="en-US" sz="1600" dirty="0" smtClean="0">
                  <a:latin typeface="Chalkboard"/>
                  <a:sym typeface="Symbol"/>
                </a:rPr>
                <a:t> + </a:t>
              </a:r>
              <a:r>
                <a:rPr lang="en-US" sz="1600" dirty="0" err="1" smtClean="0">
                  <a:latin typeface="Chalkboard"/>
                  <a:sym typeface="Symbol"/>
                </a:rPr>
                <a:t>negl</a:t>
              </a:r>
              <a:r>
                <a:rPr lang="en-US" sz="1600" dirty="0" smtClean="0">
                  <a:latin typeface="Chalkboard"/>
                  <a:sym typeface="Symbol"/>
                </a:rPr>
                <a:t>(n)</a:t>
              </a:r>
            </a:p>
            <a:p>
              <a:pPr marL="457200" indent="-457200">
                <a:spcBef>
                  <a:spcPct val="50000"/>
                </a:spcBef>
              </a:pP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109" name="Group 83"/>
            <p:cNvGrpSpPr/>
            <p:nvPr/>
          </p:nvGrpSpPr>
          <p:grpSpPr>
            <a:xfrm>
              <a:off x="1196008" y="8613576"/>
              <a:ext cx="2799928" cy="822286"/>
              <a:chOff x="5588496" y="4982978"/>
              <a:chExt cx="2799928" cy="822286"/>
            </a:xfrm>
          </p:grpSpPr>
          <p:grpSp>
            <p:nvGrpSpPr>
              <p:cNvPr id="110" name="Group 81"/>
              <p:cNvGrpSpPr/>
              <p:nvPr/>
            </p:nvGrpSpPr>
            <p:grpSpPr>
              <a:xfrm>
                <a:off x="5588496" y="4982978"/>
                <a:ext cx="2143472" cy="822286"/>
                <a:chOff x="5588496" y="4838962"/>
                <a:chExt cx="2143472" cy="822286"/>
              </a:xfrm>
            </p:grpSpPr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88496" y="5055567"/>
                  <a:ext cx="567680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smtClean="0">
                      <a:latin typeface="Chalkboard"/>
                      <a:sym typeface="Symbol"/>
                    </a:rPr>
                    <a:t>Pr</a:t>
                  </a:r>
                  <a:endParaRPr lang="en-US" sz="1600" dirty="0" smtClean="0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  <p:grpSp>
              <p:nvGrpSpPr>
                <p:cNvPr id="113" name="Group 80"/>
                <p:cNvGrpSpPr/>
                <p:nvPr/>
              </p:nvGrpSpPr>
              <p:grpSpPr>
                <a:xfrm>
                  <a:off x="5940152" y="4838962"/>
                  <a:ext cx="1791816" cy="822286"/>
                  <a:chOff x="5940152" y="4838962"/>
                  <a:chExt cx="1791816" cy="822286"/>
                </a:xfrm>
              </p:grpSpPr>
              <p:grpSp>
                <p:nvGrpSpPr>
                  <p:cNvPr id="114" name="Group 54"/>
                  <p:cNvGrpSpPr/>
                  <p:nvPr/>
                </p:nvGrpSpPr>
                <p:grpSpPr>
                  <a:xfrm>
                    <a:off x="5948536" y="4838962"/>
                    <a:ext cx="1503784" cy="822286"/>
                    <a:chOff x="700336" y="4982978"/>
                    <a:chExt cx="1503784" cy="822286"/>
                  </a:xfrm>
                </p:grpSpPr>
                <p:sp>
                  <p:nvSpPr>
                    <p:cNvPr id="117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336" y="5229200"/>
                      <a:ext cx="1503784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latin typeface="Chalkboard"/>
                        </a:rPr>
                        <a:t>PrivK</a:t>
                      </a:r>
                      <a:r>
                        <a:rPr lang="en-US" sz="1600" dirty="0" smtClean="0">
                          <a:latin typeface="Chalkboard"/>
                        </a:rPr>
                        <a:t>       (n)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11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5466710"/>
                      <a:ext cx="639688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halkboard"/>
                        </a:rPr>
                        <a:t>A, </a:t>
                      </a:r>
                      <a:r>
                        <a:rPr lang="en-US" sz="1600" dirty="0" smtClean="0">
                          <a:latin typeface="Chalkboard"/>
                          <a:sym typeface="Symbol"/>
                        </a:rPr>
                        <a:t>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  <p:sp>
                  <p:nvSpPr>
                    <p:cNvPr id="119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1992" y="4982978"/>
                      <a:ext cx="107500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marL="457200" indent="-457200">
                        <a:spcBef>
                          <a:spcPct val="50000"/>
                        </a:spcBef>
                      </a:pPr>
                      <a:r>
                        <a:rPr lang="en-US" sz="1600" dirty="0" err="1">
                          <a:latin typeface="Chalkboard"/>
                        </a:rPr>
                        <a:t>c</a:t>
                      </a:r>
                      <a:r>
                        <a:rPr lang="en-US" sz="1600" dirty="0" err="1" smtClean="0">
                          <a:latin typeface="Chalkboard"/>
                        </a:rPr>
                        <a:t>pa-mult</a:t>
                      </a:r>
                      <a:endParaRPr lang="en-US" sz="16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p:txBody>
                </p:sp>
              </p:grpSp>
              <p:sp>
                <p:nvSpPr>
                  <p:cNvPr id="11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4288" y="5085184"/>
                    <a:ext cx="56768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457200" indent="-457200">
                      <a:spcBef>
                        <a:spcPct val="50000"/>
                      </a:spcBef>
                    </a:pPr>
                    <a:r>
                      <a:rPr lang="en-US" sz="1600" dirty="0" smtClean="0">
                        <a:latin typeface="Chalkboard"/>
                        <a:sym typeface="Symbol"/>
                      </a:rPr>
                      <a:t>= 1</a:t>
                    </a:r>
                    <a:endParaRPr lang="en-US" sz="1600" dirty="0" smtClean="0">
                      <a:solidFill>
                        <a:srgbClr val="0000FF"/>
                      </a:solidFill>
                      <a:latin typeface="Chalkboard"/>
                    </a:endParaRPr>
                  </a:p>
                </p:txBody>
              </p:sp>
              <p:sp>
                <p:nvSpPr>
                  <p:cNvPr id="116" name="Double Bracket 115"/>
                  <p:cNvSpPr/>
                  <p:nvPr/>
                </p:nvSpPr>
                <p:spPr>
                  <a:xfrm>
                    <a:off x="5940152" y="4869160"/>
                    <a:ext cx="1728192" cy="792088"/>
                  </a:xfrm>
                  <a:prstGeom prst="bracketPair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>
                      <a:latin typeface="Chalkboard"/>
                    </a:endParaRPr>
                  </a:p>
                </p:txBody>
              </p:sp>
            </p:grpSp>
          </p:grpSp>
          <p:sp>
            <p:nvSpPr>
              <p:cNvPr id="111" name="Text Box 7"/>
              <p:cNvSpPr txBox="1">
                <a:spLocks noChangeArrowheads="1"/>
              </p:cNvSpPr>
              <p:nvPr/>
            </p:nvSpPr>
            <p:spPr bwMode="auto">
              <a:xfrm>
                <a:off x="7820744" y="5261138"/>
                <a:ext cx="5676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  <a:sym typeface="Symbol"/>
                  </a:rPr>
                  <a:t>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07504" y="5229200"/>
            <a:ext cx="9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is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CPA-secure for multiple encryptions </a:t>
            </a:r>
            <a:r>
              <a:rPr lang="en-US" sz="1600" dirty="0" smtClean="0">
                <a:latin typeface="Chalkboard"/>
                <a:sym typeface="Symbol"/>
              </a:rPr>
              <a:t> if for every PPT A, there is a negligible function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, such that: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0" y="5157192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5496" y="3933056"/>
            <a:ext cx="9144000" cy="0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</a:t>
            </a:r>
            <a:r>
              <a:rPr lang="en-US" sz="1600" dirty="0" smtClean="0">
                <a:latin typeface="Brush Script MT" panose="03060802040406070304" pitchFamily="66" charset="0"/>
              </a:rPr>
              <a:t> 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82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2" grpId="0"/>
      <p:bldP spid="54" grpId="0"/>
      <p:bldP spid="83" grpId="0"/>
      <p:bldP spid="84" grpId="0"/>
      <p:bldP spid="88" grpId="0"/>
      <p:bldP spid="92" grpId="0"/>
      <p:bldP spid="80" grpId="0"/>
      <p:bldP spid="104" grpId="0"/>
      <p:bldP spid="105" grpId="0"/>
      <p:bldP spid="106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Multiple-message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vs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Single-message Security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9512" y="692696"/>
            <a:ext cx="8609148" cy="864096"/>
            <a:chOff x="283332" y="1124744"/>
            <a:chExt cx="8609148" cy="864096"/>
          </a:xfrm>
        </p:grpSpPr>
        <p:sp>
          <p:nvSpPr>
            <p:cNvPr id="95" name="Text Box 7"/>
            <p:cNvSpPr txBox="1">
              <a:spLocks noChangeArrowheads="1"/>
            </p:cNvSpPr>
            <p:nvPr/>
          </p:nvSpPr>
          <p:spPr bwMode="auto">
            <a:xfrm>
              <a:off x="283332" y="1372706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Font typeface="Wingdings" charset="2"/>
                <a:buChar char="q"/>
              </a:pPr>
              <a:r>
                <a:rPr lang="en-US" sz="2000" dirty="0" smtClean="0">
                  <a:latin typeface="Chalkboard"/>
                  <a:sym typeface="Symbol"/>
                </a:rPr>
                <a:t>Experiment                   is a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special case </a:t>
              </a:r>
              <a:r>
                <a:rPr lang="en-US" sz="2000" dirty="0" smtClean="0">
                  <a:latin typeface="Chalkboard"/>
                  <a:sym typeface="Symbol"/>
                </a:rPr>
                <a:t>of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04120" y="1124744"/>
              <a:ext cx="1719808" cy="864096"/>
              <a:chOff x="1708448" y="3212976"/>
              <a:chExt cx="1719808" cy="864096"/>
            </a:xfrm>
          </p:grpSpPr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170844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PrivK</a:t>
                </a:r>
                <a:r>
                  <a:rPr lang="en-US" sz="1600" dirty="0" smtClean="0">
                    <a:latin typeface="Chalkboard"/>
                  </a:rPr>
                  <a:t>     (n)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96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</a:rPr>
                  <a:t>A, </a:t>
                </a:r>
                <a:r>
                  <a:rPr lang="en-US" sz="1600" dirty="0" smtClean="0">
                    <a:latin typeface="Chalkboard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97" name="Text Box 7"/>
              <p:cNvSpPr txBox="1">
                <a:spLocks noChangeArrowheads="1"/>
              </p:cNvSpPr>
              <p:nvPr/>
            </p:nvSpPr>
            <p:spPr bwMode="auto">
              <a:xfrm>
                <a:off x="2140496" y="3212976"/>
                <a:ext cx="12877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cpa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5732512" y="1124744"/>
              <a:ext cx="1575792" cy="864096"/>
              <a:chOff x="1708448" y="3212976"/>
              <a:chExt cx="1575792" cy="864096"/>
            </a:xfrm>
          </p:grpSpPr>
          <p:sp>
            <p:nvSpPr>
              <p:cNvPr id="99" name="Text Box 7"/>
              <p:cNvSpPr txBox="1">
                <a:spLocks noChangeArrowheads="1"/>
              </p:cNvSpPr>
              <p:nvPr/>
            </p:nvSpPr>
            <p:spPr bwMode="auto">
              <a:xfrm>
                <a:off x="1708448" y="3501008"/>
                <a:ext cx="150378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latin typeface="Chalkboard"/>
                  </a:rPr>
                  <a:t>PrivK</a:t>
                </a:r>
                <a:r>
                  <a:rPr lang="en-US" sz="1600" dirty="0" smtClean="0">
                    <a:latin typeface="Chalkboard"/>
                  </a:rPr>
                  <a:t>     (n)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100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738518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latin typeface="Chalkboard"/>
                  </a:rPr>
                  <a:t>A, </a:t>
                </a:r>
                <a:r>
                  <a:rPr lang="en-US" sz="1600" dirty="0" smtClean="0">
                    <a:latin typeface="Chalkboard"/>
                    <a:sym typeface="Symbol"/>
                  </a:rPr>
                  <a:t>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2060104" y="3212976"/>
                <a:ext cx="122413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>
                    <a:latin typeface="Chalkboard"/>
                  </a:rPr>
                  <a:t>c</a:t>
                </a:r>
                <a:r>
                  <a:rPr lang="en-US" sz="1600" dirty="0" err="1" smtClean="0">
                    <a:latin typeface="Chalkboard"/>
                  </a:rPr>
                  <a:t>pa-mult</a:t>
                </a:r>
                <a:endParaRPr lang="en-US" sz="1600" dirty="0" smtClean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15380" y="1484784"/>
            <a:ext cx="8609148" cy="576064"/>
            <a:chOff x="715380" y="2132856"/>
            <a:chExt cx="8609148" cy="576064"/>
          </a:xfrm>
        </p:grpSpPr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715380" y="2308810"/>
              <a:ext cx="86091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sz="2000" dirty="0" smtClean="0">
                  <a:latin typeface="Chalkboard"/>
                  <a:sym typeface="Symbol"/>
                </a:rPr>
                <a:t>Set 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 = |M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| = 1 </a:t>
              </a:r>
              <a:endParaRPr lang="en-US" sz="2000" dirty="0" smtClean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1619672" y="2132856"/>
              <a:ext cx="3406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2411760" y="2132856"/>
              <a:ext cx="360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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107504" y="220486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Any cipher that is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sym typeface="Symbol"/>
              </a:rPr>
              <a:t>CPA-secure for multiple encryptions </a:t>
            </a:r>
            <a:r>
              <a:rPr lang="en-US" sz="2000" dirty="0" smtClean="0">
                <a:latin typeface="Chalkboard"/>
                <a:sym typeface="Symbol"/>
              </a:rPr>
              <a:t>is also CPA-secure (for single encryption)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139316" y="3293112"/>
            <a:ext cx="860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What about the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converse</a:t>
            </a:r>
            <a:r>
              <a:rPr lang="en-US" sz="2000" dirty="0" smtClean="0">
                <a:latin typeface="Chalkboard"/>
                <a:sym typeface="Symbol"/>
              </a:rPr>
              <a:t> ?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13" name="Picture 2" descr="https://encrypted-tbn1.gstatic.com/images?q=tbn:ANd9GcQGpeIkLg9PS_PWZVn5JEj0ROeW2vown72wa-kcKAkU_HDkybJ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59" y="2924944"/>
            <a:ext cx="1440160" cy="14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51720" y="2132856"/>
            <a:ext cx="6120680" cy="1080120"/>
            <a:chOff x="611560" y="1400582"/>
            <a:chExt cx="6120680" cy="1080120"/>
          </a:xfrm>
        </p:grpSpPr>
        <p:sp>
          <p:nvSpPr>
            <p:cNvPr id="2" name="Cloud Callout 1"/>
            <p:cNvSpPr/>
            <p:nvPr/>
          </p:nvSpPr>
          <p:spPr>
            <a:xfrm>
              <a:off x="611560" y="1400582"/>
              <a:ext cx="6120680" cy="108012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227820" y="1760622"/>
              <a:ext cx="52163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Converse was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not true</a:t>
              </a:r>
              <a:r>
                <a:rPr lang="en-US" sz="1600" dirty="0" smtClean="0">
                  <a:latin typeface="Chalkboard"/>
                  <a:sym typeface="Symbol"/>
                </a:rPr>
                <a:t> in the case of 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coa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-security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51520" y="4593322"/>
            <a:ext cx="8424936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Theorem: Any cipher that is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CPA-secure is also CPA-secure for multiple encryptions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39316" y="5601434"/>
            <a:ext cx="8537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Sufficient to prove CPA-security for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single encryption</a:t>
            </a:r>
            <a:r>
              <a:rPr lang="en-US" sz="2000" dirty="0" smtClean="0">
                <a:latin typeface="Chalkboard"/>
                <a:sym typeface="Symbol"/>
              </a:rPr>
              <a:t>; rest is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“for free”</a:t>
            </a:r>
            <a:endParaRPr lang="en-US" sz="2000" dirty="0" smtClean="0">
              <a:solidFill>
                <a:srgbClr val="FF0000"/>
              </a:solidFill>
              <a:latin typeface="Chalkboar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48" y="3116023"/>
            <a:ext cx="1348511" cy="12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0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27384"/>
            <a:ext cx="9217024" cy="72008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CPA-security Guarantee in Practice</a:t>
            </a:r>
            <a:endParaRPr lang="en-US" sz="36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7308" y="1386061"/>
            <a:ext cx="8609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Ensures security against CPA even if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multiple messages are encrypted</a:t>
            </a:r>
            <a:r>
              <a:rPr lang="en-US" dirty="0" smtClean="0">
                <a:latin typeface="Chalkboard"/>
                <a:sym typeface="Symbol"/>
              </a:rPr>
              <a:t> using a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single key </a:t>
            </a:r>
            <a:r>
              <a:rPr lang="en-US" dirty="0" smtClean="0">
                <a:latin typeface="Chalkboard"/>
                <a:sym typeface="Symbol"/>
              </a:rPr>
              <a:t>and communicated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27584" y="2361074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Even if the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adversary</a:t>
            </a:r>
            <a:r>
              <a:rPr lang="en-US" dirty="0" smtClean="0">
                <a:latin typeface="Chalkboard"/>
                <a:sym typeface="Symbol"/>
              </a:rPr>
              <a:t> knows that the encrypted messages belong to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one of the two possible “classes”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99592" y="3356992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</a:t>
            </a:r>
            <a:r>
              <a:rPr lang="en-US" dirty="0">
                <a:latin typeface="Chalkboard"/>
                <a:sym typeface="Symbol"/>
              </a:rPr>
              <a:t>E</a:t>
            </a:r>
            <a:r>
              <a:rPr lang="en-US" dirty="0" smtClean="0">
                <a:latin typeface="Chalkboard"/>
                <a:sym typeface="Symbol"/>
              </a:rPr>
              <a:t>ven if the adversary has seen encryptions of the messages in those classes  in the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past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07504" y="4509120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Very good security guarantees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27584" y="5157192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 &gt;&gt; The least </a:t>
            </a:r>
            <a:r>
              <a:rPr lang="en-US" dirty="0" smtClean="0">
                <a:latin typeface="Chalkboard"/>
                <a:sym typeface="Symbol"/>
              </a:rPr>
              <a:t>we should expect from a SKE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709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9144000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Search for Assumptions of </a:t>
            </a:r>
            <a:r>
              <a:rPr lang="en-US" sz="2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</a:t>
            </a:r>
            <a:r>
              <a:rPr lang="en-US" sz="28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-Secure Scheme</a:t>
            </a:r>
            <a:endParaRPr lang="en-US" sz="2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2" name="AutoShape 5" descr="data:image/jpeg;base64,/9j/4AAQSkZJRgABAQAAAQABAAD/2wCEAAkGBxQSEBUUEhQVFRUWFxQVFRYYGBcXFRgUGBcXHBkWFxgbHyggGRwnGxoVITEhJikrLi4uGB8zODMsNygtLisBCgoKDg0OGxAQGywkHyQ0LCwsLSwsLCwsLCwsLCwsLCwsLCwsLCwsLCwsLCwsLCwsLCwsLCwsLCwsLCwsLCwsLP/AABEIANkA6AMBEQACEQEDEQH/xAAcAAEAAgIDAQAAAAAAAAAAAAAABgcBBQIDBAj/xABNEAABAwIEBAMEBQUKDgMAAAABAAIDBBEFEiExBgdBURMiYTJxgZEUI0JSYjM0obHRCBc1VHJ0gpKU8BUkJVNzoqOys8HD0tPhY5PC/8QAHAEBAAEFAQEAAAAAAAAAAAAAAAYBAwQFBwII/8QAOxEAAgEDAgMFBwIFBAEFAAAAAAECAwQRBSEGEjETQVFhcSIykaGxwdEUgTNCUuHwFiM08SQVYnKSwv/aAAwDAQACEQMRAD8AvFAEAQBAEAQBAEAQBAYugF0ABQGUBglAMyAXQGUAQBAEAQBAEAQBAdc7y1pIBdYE2Frn0FyBf4hAaKqxOp8SOOOFjDITYySZiGtF3OMcYNxs32xYvG/UD0Q1k7Z2Ry+E7OHu+rzgtDQPMc1xYkhve59CgNygCAIAgCAIAgCA4SyhoLnEADUkmwA7k9FTIITjvNGip3+FE51XMdoqdviG97WLh5b76Ak6eovSUoxWZPC8wap3E+NVP5CgipG9HzyZ3bD7Isb3N/ZtpZaqvrllS/nz6I9qnJnB+BYxMT42K5ASLshgaPKLey/QtJ1WrqcVUltCDf74+xcVBg8vi8kzYhXSO0APilmg2Fh8VgVOKa7fswSPSooz+9xH/HK/+0O/Yrf+qLrwRXsYj97mP+OV/wDaHfsRcUXPgh2ETiODq6K30bF6lttAJWtlaGdrE77arMp8Vte/Tz6P/s8uh4HJr8eph5ZaatAvo9ohkcM1xYizbkXGpsNFsaHElrUeJ5j81/n7Hh0ZHY3mjLTkDE8PnphsZWWmivruRtsLam9z2W4oXlCv/CmmeHFrqTbA+I6asbmpp45RYGzT5hcA+Zh8zTqNCFkN4PJtUBlVAQBAEAQBAYKA0FV4gxBhD2ZBGS8FpuyPUaPzWaXvydDcRu2QHHCanJO6JzmTSPJLpGG7hYEgSs18NoGjdbG/ckkCRIAgCAIAgCpkHXLMGtLnEAAEkk2AA6knYKoK7xnmQZpDT4RCaqYOyPmcCKaPcFxdpm17aEAkE9ce4uqVvHmqPBVRb6HiHBE9Yc+LVb5u1PETHTtFwbWFi/UbkAqJ3vFEntbRwvF/gvxo+JKsJwWnpW5aeFkQ65RYn3nc/FRu4va9x/Ek2XlFLobALDkezKongBMgIAmSgQBMoqcXNuCDsdCOhHZXIzkt0yhEsW5d0czs8bHU0utpYCY3XItew0/QOvdbq11+6obN8y8GW5UkzxjEsXwyxly4lStNnOaC2razvbZ1gD3uTuFLLHXba5xF+zLzMedJom/C3F1LiEeemkuRo+NwyyMPUOaf1i49Vu8otm9ugMoAgCAIDBQGjw/hqFuZ8kbHvc4m7ryENBORuZ9ybN79SelgANzBA1jQ1rQ1o2DQAB10A03QHYgCAIAgCA0PFfFNPh8XiTu3sGRtsZHuOwa3r79lTZAr9mE1uMkS4i409ISHR0TLhzgDoZiddwDY/JqjWpa/ToZp0N5ePcvyXoUs7snOG4dFBGI4WNjYNmtFh7/U7aqE1rirWk5VZNvzMlRSPPj2PU9HH4lRK2NvS+riddGtGrjodles7Gtcz5aUc/RFJTUSvzi2I4y4Cka6iow5pdO42leAfsenoNNBd3RSJW1jpkG6rU6nh3Is80pvYtCIWAF72A1O59SojUlzSbRkLPec1bKhAEAQBAEBHuNKSskgH0CURTMeH2da0jQD5CTt/wA7bhbfSqtrCbVzHMWsZ8PMt1FJrY0HD/MQCX6Nicf0SoGmY6Qv9zr6Xv7vXotld6GpQ7azfNHw70eI1X0kT2N4cAQQQdQRqD7lG5RlCWH1L2zIrxJwNFO/x4HGlq2kubPHoS4/faLB19vid1u9O12vbtQn7UfPu9C1Okn0OPDfHc0EzaLGGiOYkNiqWi0E+m5dYBrr26AajQdZ7a3dG6p89N/kxnHGzLHY66yEeDkqlQgCAIAgCAIAgCAICI8e8ZtoGNjjaZquby08A1JJ0zu7NB+fzI8znGEXKTwkMZI9w1we/wAY1uIubPWPylun1cDRqGRja4N9fl1Jgur67KvmlR2j3vvZk06WN2TCedrGlz3BrWi5c4gADuSdlHIUpTlyxTbZfykVbxnzejjzRUIEj/M0zO/JtO12D7fXXbQbqWadw05YncvC8F9yxOt4EFwLiek8X6RiUdRWVBJ9pzPBA6Wadz+jbTvILmxq9n2VtJQj5LcsqSzmRY2Hc46E2D45oRfKPK1zQ0AWPlN7egHRRmvwxc5zCSl69S8q0Sb4NxDTVYvTzMk62B8w97TqPktFc6fc0NqkGi6qkX0NosFnoLyVCAIAiB48SxSGnZnnkZGz7ziAL9h3OhWVQtKteXLTi2eXJIguL84aGI2iEs5G5aMjfm7f4DqpBb8MXE96klH5lp1kQ3HOasFZH4dThrJG9Lzm4PdpEdwdTseq3VpoNS2lzUq7X7f3LUqql1RH+G+P6ihkPgXNOSbU8rzI1rb7NeACD6gAa7FZ93pNC7j/ALi9r+pbHmM2uhdXCPMCkrmtAeIpiG3heQDmPRjtA8aHbXuAoXqGi17VtxWY+K+/gZMKqfU3mN4NDWRGKoYHsO192m1szT9k67rXWl3WtZ89N4PcoprBDsKxeowKSOnrHmbD3nJDUW88Gvljk/CAP2bWXQ9N1WnfR6Ykuq+5hzg4lsxSAgEG4IBBGxB2IW09TwdiqAgCAIAgCAIAjBHuNOKY8OpXTSauPlhjHtSSkeVo9O56BU6LcEQ4I4em8R2IV7s9ZM3RuuWCJ1iImtOx2v21HcmC67q/bvsKT9ldX4/2MqlTxuzt4u5h0lDdhd4sw08JhBINr+c7NG3rrssPTtCr3b5scsfF9/oepVUijeLONaqvd9c/LH0hYSIxY3BIv5j6nspzZadQtI/7a38X1MaU2yNErOPAugGZAd1NVPjcHxucxw1DmktcPcQqShGSxJZQLo5ec1fEIgxBzWvt5J9GtcdfLJ0aexGh9DvD9Y4eSXbW69Y/gyKdXuZbLSobKPK8MyDK8MqFVAgvMLmJHh4dFFaSpLdG/Yjvaxl1vsbho1OmwN1I9I0KV01VqbQ+b9CzUq42RQWNY7PVyGSokdI4k2ufK2/RrdgFPLe3pUI8tOKRitt9TXlyvFDCA91NhE8jc0cEr292xvcPmAq5B01FPJE6z2vY4dHAtcD8bFUe6wCf8E80p6W0dTmqIehJ+tZts4+0NNjr69FodR0Gjcrmp+zLy6MuwqtbFw0uIUeK0r2seJYpGlj23s9tx1bu0jTVQ+VC606spNYa6eDL+YzRoeEMXlwmrbhtbJnppPzGdwNwS6wge7b3dtOhAE+07UI3lLmW0l1X+dxizg4stcFZ55MqoCAIAgCAIDqqp2xsc95DWtBc5x2DQLkn4ICqOHWOxavdiUwd9HhJjoYySAbEh0zm7E3/AL6BRbiDU+xg7em/afXyRepU87s7uYsdeb+FPFTUQjzTy6+MAM2cDQnUZbWtr1C1Wiys/wCeDlVb28C5V5v2PnipcC9xaSQSbF3tEX0LvVT5dEvoYrOlAcmMJ219OqAszhnktW1LGyTOZTNc3MA8OdLrteMWy/EgjsgNrXchKhrCYqqKRw2a5jowf6V3WPwQFXY5gk9HO6GpjMcgsbHYtOzmkaOHqOx7IDXqoL05M8ZmaP6HO68kY+pd1dEPsnu5v6vcoTxJpih/5NNdepk0Z9zLTUPwZBFeYnFow6kztAdM85IWnYu6ud6NGvqbDqtzoum/rK2Je6uv4LVWfKj5nrKl0sjpHuLnvcXOcdy46krpcIRhFRjskYfU6FUGQgLq5M8to54xW1jM7SfqIjcNOU/lHj7QuNBsdzfSwF6RRBosAABsBoPkgNTxLwzT18JiqY2vB2ds9jrWDmu3BCA+WOOOF5MOrJKd5zNHmjfawfGdne/cH1BRMHn4SL/pTBHO6nkcQ2KQXyiUkZBJbZhOh0PuKx7rl7JuceZLqvLy8yqznYvaHBqrEKCWDFGMjla/6mSM28zR5ZdCbea/a46BQiV1b2d1GrZtuL95MyeVyW5uOV/Er5on0dVpWUn1cl95GDRkoJNzcZbnqTfqp3SqRrQU4PZmM1h4J0FcKGUAQBAEAQFa80619VLT4TAbGoIkqXD7FMw3Nz0zEfGwHVYt7dRtqMqsu7p69x6isvBKKGkZDGyONuVjGhrWjYNAsAuV160qs3Oby3uZsVhFS8+OIyBHRMJGa00p2uATkb6i4Lvg1S/heySTuZei+5Yry3wUy4qXmOYQFy8heCWyuNfUMa5jHZadrhf61pBMtrW8uw9cx0IBQF+gIAgIdzO4NZiVG5rWt+kRgugedCHdWX+64aW72KA+UZG2JBFiDYj1CA9uCYk+mqI54/bjcHD17g26EXHxVuvRjWpypy6NFYvDPq7Ca9tRBHNHfLKxr230NnC4uuT3VvKhWlSl1RnReVk+d+bXEBqsQe0H6uAmJgBuLg+d3vLh/qroui2StrWPjLdmJUllkKW3LZhAe7BKLx6mGHT62WKPXbzvDdbe9AfZ1HTMjY1kbQ1jGtY1o0Aa0WAA6aAIDvQBAVT+6HwoPw5k4Dc8MrQXHfw5AWlo/p+GbehQHzrG4g3G/TvfuEwu8H0/y6x812HxSutnbeKSxv52WFz2JBDrfiXNNZsv0ty4x6PdfuZlKWUarmDTupJ4MVgaS+ncGVAF/PTOJBuNja/6fRbbhrUGm7eb26r18C3Wh3ln0VU2WNkjCHMe1r2kdWuFwfkpqY53oAgCAIDrnmaxpc4gNaC5xJsA0C5JPQWVH4gq3luDVy1WJyA3qZCyEONyynj0aLdNR0JHl+cJ4ovOacbdd279TJox7yeFRFdTIPl3mNiJqMTqX30Ehjbto2Pyjb3E/FdX0qh2VpCHln4mBN5kRlZx5MsQH1fygaBgtJYD2HH453aoCZIAgMOQHxtxoAMSrANvpVTbtbxXoDTtQF9cq8fy4HK5xI+i+PqRezQ0yN03IFyPhbooTrVnnUoJfz4+Wxk05ewUPI++pJJOpJ3J7qbtY2MY4KgCA23CU7Y8QpHuNmsqIHOO9mtlaTp7ggPswFAZQBAVvz9qWtwZzSdXzQtb6uBL/h5WO+SA+ZUBcX7n2v1qoCdLRytbb3teb/8A1qJcV0cwp1PNr8F+g92i366lbLG+OQXY9rmOHdrhYj5KHW1aVGaqR6pmRJZWCM8nq1zI6jD5nEy0UrmMDjdxp3G8bhfdu/uBbtousW9WNWlGqu9GC1h4LHV1FAqgIAgINzkxV1PhUgjdllncyCOxs7zuGa3U+QPGndUbwssHvwHDG0tNFAwWEbGs76jc39Tc/Fcnv67r1pVH3tmfFYWD3vOixafvIqz5CxR15pSOsjz83Hodl2CltBehr31PIvYMgoD6F5AcVialdRPJ8WC72figc4ba7tcbH0c31QFuXQGUBp+K8ejoKSWpl9mMaAbucTZrR7zZAfHmIVTpZXyvN3SPdI4/ieS4/pKA86As3lr/AAPjH+h/6Uqj+qf8639fwXYe6ysypCy0YVAEBlp1QH1Lyi4zGIUTWyOH0mEBkg+05o0bLb1G9ut0BPUBxe6wv21PuQHzNzp41FfVeDC4Op6ckNI2fKRZz79QNh8TrdAVwgLS/c//AJ9P/N/+rGo1xT/xI+peoe8XsoAmzLIPiTvonENHODlZVsfTTeazS9ovGSDpf2QNemnrPuGbp1Ld0pfy/RmJWjh5LRCkpZMqoCAICtOYp8bGcJpz7IdNUOBJsSxoLbtHUZTY+p9VrtXqulZ1JLwx8dj1TWZYJiuWN7GeYKQeJIofI+OwllVO127ZZAfeHldft5KVKMl3pGA+pr1dKBAe3CcTkppmTQPcyRjg5rgbbdD3B2I2INkBfHDHPKmewNrWPhkA8z2NL4nEdgDnbftY27oDa1/OrDGMLo3Syu6MbG5pPxfYAf3sgKU5gcdz4pKC/wCrhZ+ThBu0H77j9p579OnW4ERKAwgLh5L4aZcOxBpbmbLaIC9iXCN9x6e21RbXayp3VB+G/wAy9SWUynyFKSyYQBAEB7MKxOWmlbLBI6ORuoc0kH3HuO4Oh6oCyqLntXMZZ8NPIR9oh7SRpuA619/mgNJxZzVrq5hjLmwxH2mRXaXC1i1z73IOumm6AhlNSPlcRGxzza9mtLja41sBtqPmgOuWItJDgQQSCCCCCNwQdigLe/c+UXnqpi3YRRNd7y5zhb4RlRPiypilCHi2y/QW+S51BTKINzebloW1A9qnnhlbqQdHWIBG2+6kvDNXluuT+pFmstizqaTM0OGzgCNbjUX36roJiHagCAFAVnPeTieQmw8CjY1ump8RwJJPS1yFHeJanLaY8Wi9RXtEyXPGZYRdQfNHNjC/AxWYC2WS0zQPx7/6wcuoaLcdtZRfht8DBqLEiGrangIAgM3QGQUB9E8rOW9EcPinqYWzyzt8Q+ILta0nyta06DTrub9kBBOeHB1PQTwyUzcjJw/NGL5WuZl1b2BzbeiArFoVUD6S5Q4X9HwqIkDNMXTG3Zx8lz3yBvzsuc8RXDq3riv5dv8AP3MuisRKZ5k4IYMUnjjGYOd4oDbuLRJrZw6G9/mFN9JqyuLWEknssfAxarUHuyLyUz2+01zfeCP1rZOlNdU/geFOL6NHUQrZ6MIAgCAID6T5AYdEzC/FYGmWWR4kcPaGUgNYTa4AGtvxE9UBCv3ROHRMrKeRjQJJY3+Lbd2RwDHEd9SL9co7JkE+5YYCaPDo2PAEjyZpB2c8CwPqGhoNuy5tr14rm6k49FsjMpRwiWrRF0j/AB/T+JhlW0m31Mjv6gzD9S2mj1HC8pvzweKizFm65f1Jkwuje4AE08W22jQP+S6kYJIEAQAoCtINeJKzpalpx79tR6e9Rnij/jR9S9Q94mK5+ZYQFa87OGfpFIKmMfWU983cwn2v6ps73ZlLOG7/ALOt2E3tLp6/3MetDO5QJCnRjGEAQBAZCAtLgDnA6gpm008JmYy4ic12V7Wk3yG4NwNbfJARrmJxzJis7XuZ4ccYIijBzWudXOPVxsOnRAeHgrh91dWxwC+Um8hH2Y26uN/0D1IWHqF3G1oSqPqunqeox5mfURyxR7WZG3YDZjBsB7guYLNarmXWT+pm9EUHw68ytfUyayzve57v6R0HYb6e70X0DoNpTo26cfT4EN1etKVXkfRG2cL76rdyhGS3RqYzcXsa2uwGCW92Bp+82zT+jRYFfTKFVdMGbR1GtTfXK8yIY5gL6fzA5oybB3UHs4dFHb2wlb7rdEgtL2Fxt0kaYhYGDM9TlHEXEBoJJ2A1KrGLk8RRRtR3bNxBwtUOF8ob6ONj8unxWfDTLiazgw56hbweHIkPDWIYphecU1i19i5vlkZm+8Gkgh1tLjp7tPM9NuY78ohqFtL+Y3HB2HS4tizp8Rk+shEUohIHnYHHK1ov5GNdluOuf1Ua1+5q2NDl5d5ZWfDYzrdxq7xeUXmFzKWTPMrwVNNxl/B1X/N5/wDhuWfpf/Mpf/JHifunt5Z/wRRf6CP9S6uYJJkAQBAVnG4DiarGxNJBYd7EXso1xQv/ABU/MvUPeJkufvBlBUKnF7QRYi4OhHcHcK5CTi1JdxRnzrx1wQKfEvBhcAyVhmjB+w27gWadAQbell1bQK0tTpLHvLZ/sa27qKhFyfQ01ZwjIxmZrmvI1LRcH4X3UjraPVhDmTya+lqtKc+XGCOlq1OMdTZehhUB66DDpJjaNpdbfoB7ydAr9G3nWeILJarVoUlmbwb2Hgt59qRg9wJ17dFs46JVay5I10tYpLpFnRiXCr4m5g4P1a0AAhxLiAAB7z3Vi70yVvTdSUlhF621GnXlyJbl68s+Dhh9Nd+s8oDpTp5e0YI6Dv1N1yjW9T/V1OSL9iPzN3Sp8qyyZLRRk4vJd6lFV2FHDqx1IfyMmaSlcerTuw+rdR629V23hTWo3NHDe/f6/wB+pGdYs3/EXcelTcjYQYZwmha9pa4BzToQdlbq04zXLJZRchUlTacepHJ+DWF12vc1v3bA/I/tutJU0SDlmMsI28NYko7xTZt8MwmOAeQa9XHV3z6LZW1jToLZGBc3lWv16HvWaYRhzgBcmwG5K8SaSyz3FOWyPbyxgdPiklVGCII4XQmT7L5C4eUa66XO2zRtcLlXG99RnFwi93j77ky0yhOlTSkW+FzCXU25leQaXjVwGG1ZOg+jzf7jgFsdKWbunj+pHifus93LP+CKL+bx/qXVTBJMgCAICs+LT4PEdBJfSogngNxp5buAafvFxb8/VafXaXPYz8sM90niRMlzJrYzgqAKuQVLzMH+WKb+au/4ki6lwC3yvHi/saXWv4LNauqsh5o8Y4bjmLnMOR56/ZJ9R39VqLzSo1vah7xtLXVJ0vZnuvmaek4Pfm+se0N/Dck/PZa+lo1Vy9vGDOqavTUfZTySyho2QsDIxYD5k9yVIKFtChFRijR17idaXNJne5wAuTYdzoFdnNRW7LcISk8RR2cF0bsQr2ub+a0zg97tQJJR7LAeoBsfh6hc74w1yMaDo05dSU6VYdn7cluXSFx7Jvwq5KEI5u4R42HPlaPraYiZjtiACM9j/Juba+ypHw1eujdqK6P69xZuIqcWmQalmD2NePtAO+Yuu/0Z89NS8iAV4dnVlHwPPTmqqZZI6Kn8XwyA95cGsa49Lm1+um5so3qnElGylyywjb2mkqpFSkzfUvLvEZPy1XDBvpHGZCD03tod91ELnj3D9hN/Bfk21PR6Ee4738rqsAluJXNjYGAAE9iQ82HwWLDjyblnkfxX4Lr0qg/5URmvNRRSGOujIF7Mna0mF46G42Kmuk8T0LqK5nuae80dp5p/A9bHhwDmkEEXBGxB6qVQnGazE0M4ShLlkeV1C6sq4KJpLWyXkmcNxCze3vsR8lF+KdTdpQePDP4N7otspt1H3dC78OoY4I2xxNDGNFmtAsP/AGfVcKuLiVeblN5ZK4pJbHpWPk9BUBDeblUWYTOBa8hZEBuTmeNAO9gfkt/w7T5ryPluWaz9ksDB6XwqeKO5OSONlzucrQLn5Lo5iHsQBAEBXHOmJ0dPT1zL56Kojf1sY5CGuB10BOQXsSrValGrTlTl3rBVPDJVFIHAOGxAI9x1C5JWg4ScX3Genk5qyVCAqrm00DEcPcNHFtQ1x6loyloPpcu+ZXSOApT53HuyvozUaul+nl6Eaq6iR00VNTtDp5jZl/ZaNbuPuAJ+HwXRtY1VWNNy8NzQafYq4fNLoS6l5UlzAZ66oMh9rwrMjv2aDrb1/QFy6442uHUbgtvV/RbEmjp9FRS5V/nqez96uDw8v0qsz/f8X1+7a2yxXxnec2dviz3+ho/0r4I6P3po/wCPVn9dv7F6/wBa3fh82U/QUf6V8Ed9HynpA688lRUdhJJZvuOWxPzWPccW3lVYWF8/qXIWtOPRE3oaGOGMRwsbGxuzWiwHwCjVavUqzc5ttmQljoelWD0LoUILzbx3waL6OwB01XmiY38FvrHbjYEAepUm4Z06VxdKa/l+vcWK9RQjlkIpIcjGN2ytaO+wA3XfKEOSko+CIFWnz1ZS8yWclsv0WoP2zUyZ++zct/hdcN4wc3eb9N/qTqz/AISx4FiqHtmWEQPLiVK2WJ7HBpDmubZwuNQRqFlWtWVKrGWcbo8tNlEcM/m4ad2Oew63F2u/9r6J0erGdtFohGqQca7JNyxp8+L1Mpt9VTsisdTeRzXBw7aNcP6S57x7cYXJ4v6J/k3+jwxQTRbQXLmboyqAICDcctNRiGG0WuV8xqJLX9iEXGtx6+5TThS3Xt1X6GNXfcWk1TIxzKAIAgNbxDhLKumlgkALZWOZrrYkeV241DrHcbJkEG5WYg99CIZQRNSudTytO4LD5devlsNOy5zxHa9jdOaW0tzLpSysExUfLxgr0slCmeL64VOMvLbFtLEIbj/OEkuHrbMR8F2HgewlToKcvUj+tVkqfL4nXw0GnHKQPJAEczo/WXK4Eevl/Ur/ABw5u2kktsffct6Hy8jffkuoLjL3JIZVsqEAQBAYK9xWXsUbKTreOJjiwqWykUbJ202TN9W6O9nSnXLvd2btZdGp6DD/ANL9qG/j3564+x4dKo4dt/LnBseZA/yxBmtY07gzT7WZ19b6m3YLM4D5Vnm65+xqNZ5nReDXrqbIg+pvOULP8bxBwHlzQC/TMA649643x04dulF97+iJvpnMqCyWguds2YQAqq6goeGHwq2uiuDlqZHA2t7RJ2XfOFK3aWi9F9MER1uGJxl+xLOTcYLq+UDedrA7XUNafLf0uPmoBxvV566j5t/Y3umw5aMV5FmKBM2IVAFcim+hRkK5fRfTcVrMRcPJGfodNcHZmr3jpY//ALO3XqOl2qtrSMO/q/VmDN8zLOC2J5MoAgCAwQgKtx2P/BmNsnFm02I2il7MqW+y4/yr/pctLrlh+ptnhe1HdfcuU5YZOAubcvcZhr+IcVbS0ss79o2Odba7reVvxNh8Vl2VtK4rRprvZ5k8LJSPD9O5sRe83dM4yu977HfqvoXR7XsLdL/PIhOp3Cq1tu7Y7sUoPFALXOjkYc0b2khzXehBHp8ld1CxhdUsPqi1Y3kqE/JlkcsuKPp1HaQ/XwkRTXtdxA0k+OvxaVwfXtOdnXeF7Mt15eROKM+eOSYqPl4IAgCIGp4pxMU1FPP1jje4a281rNF7aXcQFsdOo9tcwp+LPE3iLKFfQEYWWnV2XxOu+bNf+r+pd4dvy6dy9/X5/g3ztEtJxjfr8y18Y4fGLYfSyte6OdsbJYpDqcz2NzB/cEgX7EX7g8gtdSqaXf1MdM7/AJRHJ041aeJd5FG8HYs7yZadm48XPe34stuvu6hTSpx3Q7LCe/pv+DUx0Slz8zLG4N4ZZh9P4TXF7nOL5JCLF7za5t0HQBc21bUZX1btH07jdU6ahHCN8tUXAgCIFKcSjLjlWNDmjhfcH2SGtGV3Y9V2ngaf/ipeX3I3rcdk/Mk3JP8ANKr+ezf7kSg3GG16vT/9M3Fl/CXovoWKogzMCoCK8x8bdTUeWLWoqHCngA38STS49wPzst7oVj+puU37sd3+C1VlhEo4M4fZQUUNO212Nu92vmlOr3fE3+FgukGGbxVAQBAEAQGi4y4cZX0clO82zWLHjdkjdWvHx39Ce6owRLl9j0krJKWq0q6QiOYb5m/ZkB63Frnvr1XPdf03sKvaw92XyZl0p5WDTc6qsmGnpGmxqJbu9Y4gCfkS029FsuDrTtrly8ML4/2LN5V7Om34EaijDWho2AAHuAsF3GlDkioruIFUnzycn3nJejynhmx5RkR4lXRH2pGRzN00yB5v7tZGrkPHNBwSf/u+q/sTbS6qqUUy21zU2oQBAEBAuctZlw8RA2NRLHH65b5jp1GgUo4Wt+1vM+C+ux4a5pKPi0iGSQAxlltC3KB8LBd4qUv9lw8ieTo5odn3Y+xO+T1QX4RADclhlZcm9wJHEfAAgW9FwDiOHJeyfjh/IgVLKjgmlloHJY6HsyqZKhUARLIBVVFgoueqE+JV049kyiJvYiIZb7+gXdeD7V0rSOfBfn7kV1yplqKJTyalANdDf2agSBvUB7bZvcco+SgvG9HluVLHe19zdadPmox9Cy1BWZ51zzNY1znkNa0Fzidg0C5J9LXXulSlOajHqw3ghPBFM/Fa84nLcU0BdHQsOznAkOmI77j5fdXT9MsFZ0FDve79TCnLmZaYC2R4MoAgCAIAgMFUYK95j8NSiRuJUI/xqnb9Yy5tPAASWEdTa/v94CsXNtG4punPo/kVTwyDcdYxHW01BiEVyyOR0czRr4Rla0HOelnNAHQ39VquGqT069lSn4przXT7nm+i61F48DyA31HWx+B6rr0ZJrKINKLi8MyqvxC3ZteVFP4uIVdSL5GRtpmut5HOLmudY9xkbp+Jci47u41MQXj9Mr7k00mk6dFZ/wAyWuuaG3CAJgBAVVzYqc9dRwXGVgkncLjfQNJ6jQH019F0jgW2TqOpLx+i/OC9ZQUrqHN0W5HKbFoXvyMkBd21/QbWK6nTvqNSfInuS2lqNtVqdnGW/gTHktJaKrh/zdQSPu5XjQN7eyfmuLcZ0eS6T9fqQuUeWrOPg2WOoaVCAIAqoGj4yxsUdFLMfaDcsY6uldoxo+Nj7gVtdJspXVxGmunVlupPlWSoMDpnRwNDvaN3P/lONyvoPTbfsaEY+W5BtQrKrWeDY8I4mKPGGl9xFVxiEn7PjBwyE/LL/TPqoRxvp0qtNzS6e0vnlfA3uiV1Kny+BdJK5FGLexv09iu8eqn4xWHDaV4FPHldXTtJ2DiDA3oSbfE3+6bzjQNJ7KKuKq9ruXl4mLVqZ2RamG0TIImQxNyxxtaxjddGtFgLnf3qUZeMstHrVSgQBAEAQBAEBghAVBzD4SNJJLW0sIkppmObX0zdLtJuZ4xsHDe4Gh12JWNc2/axWHiS3T8/wVi8dSJ4fw9UujEmGyR1tPcBrXuEc0ZI9iS9gCNOut9BZXLfiqVl/t3Sx6ptfs0YVfSqdd8yeGbGl4KxOos2URUjM1nuDxJIW9cgbcDtqRsrN9xxSlBqm8vyX5KW+jQpy5nuWbw5gkVFTMghHlaNTpdzju91upK5pe3lS7rOpU/6N3GKisHVjfFVHSfnFRGw/dvmf0+w27juOi92+l3VzvTht8F8WUc1HqaX99PCv41/sZ/+xZf+nb/+hf8A2X5PPbQJHhWMwVLc1PNHKN/K4Ej3jcbHfstdcWNeg8VItHtTi+jPfdYqytz0U9jnDk+KY5UBpdHTRNjhkksB5Q0OLGfeJcXe4bqd2mpQ0zTY43lNN4/cspzc2kS/iPl9TzUbYYGNhkhafo7xoWu/G7dwJ3JudbrS2Ou16Vz2tR5T6+Xp6HpRcV7PUjvJenqGz1rp43xgmJjgbgeMzNm0PWxB+K2vFlxC5VOUWsvf9sIqpudRyfeWRieLwU7c08scTe73Bt9QNAdTuNu6iVvZV7iWKcWyrml1Iz++nhX8a/2M/wD2LZf6d1D+hfFfk8drA3GCcW0dX+b1Ebz93Vr+v2HgO6HosS40u7t/4kMefVfFHpTi+hurrX4PZUHMWtNTirIL3ipWCQjp4z7Wze4ZbLqnA+nQa7Vrrv8ADp8zTavcdnSwu/Y8a6klghzPHitKZIiGmz2kPjPaRuoI/v1WDqNqrijKL8DMsbjsKql3d5IYOMqnFIIqGjYRVyNLauXUMgYDle8Hud9DpcAXO3Jrfh2NG6lUnuk9l+fQmfbc0di1uEuGocPpmwQNAA1e77Uj7C73HqT+gWAUjLRu1UBAEAQBAEAQBAEBxcwFAVvxNwLNTzvrcIPhyuLTNTaCGcAkusPsuPw62sTri3dnRuqfJVXp5FYtxeUejhLjKGtBYQYallxLTv0e0i/s3AzDTpt1soBqWjVrSWcZj3P8+BlwqKRpMcxupxCpkocNe1jI8v0mrubtu4h0cdh7Vuo7EXG6zrWyoWVFXV0st+7H6NniU3J4ibzAuBKKlOZsIkkvcyy/WSFxIJdc6A3F9O5Wuu9aua/s83LHwWx7jTijfHD4iPyUf9Rv7Frv1dZPab+JcwiJ47y7p33lpL0lSNWSRXa3N2c0aW9y3FnrlVPkuHzw70y3Kku45cH8USvnkoa5rI6uIAgtPlmZb8oz1629dhYgV1LTacaaubZ5hL5FITecMma0HM2XQqp7Z7wQ/jHimSGWKjomskrJ75Q4+WJlr+I/9Jt+E76Bb3TNOhWhK4uG1Tj8/ItTnjZHRgPLuFtpa7/HKkgF75CXMBv7LGnSw21/Rey9Xet1MdnbexDux1EaffIlww6IaCKP+o39i0ju67eXN/EucqNHjnA1FVXc+FrJNCJY/q5ARsbt3O246LY2ms3VHC5srwZ4lSi9zQYPjFRhtTHRYg8SQy5hTVZOtwRaOXsfX1Gp6bO5taGoUXc2yxNe9H8HlScXiRE66ItxSvDvaMrXDYXYW3afcul8GuP6NY8MEc1xSWPA7FMyOheXsslV4Ez5FReXEH20dVFod3LW3Iv6Zh81BbzDrywTS2WKMfQtIBY5eMoAgCAIAgCAIAgCAIDCArPnZhNMKI1TmZasOjjp5WHJKZHHRtwQXDKHG2trEheZKLT5ugN9w1hTKanYxjGsJa10lt3Slozucepv1XLNQup1q0nJ5xsvQzoRSRtVr8nsKjAVUCC81MOLadtdDpUUbmva4dY8wD2O7ixv8+6keg3ClN2s/cn9SzVW2UTHDKxs0McrDdsjGvb7nC/crSXdF0asqb7nguReVk51lU2KN8jzZjGue4/haLndebei6tSMF3vAbwskH5V0RlikxGfWere83P2YmuLWsb2Gh+AHopBr9x2Uo2tP3YL5lqks+0yfKMtl8KgCqmgabizAmVtJJC/qLsPVsjdWuB6a2+F1stMvZW1dTXTv9DxOKaKPrMT8cUskIkkxFgMFTC2N7/Fjj0DyW3BcAADa+4Oltel6VOraVpSj/De6/fqjXXNKNeHLI9MPEEB9p3huGjmvBBB2I+BBU4o6tbyjlvBGa2mV4y9lZOUM8tZIKegYZZH2BeAfDiYdC9zugHf9ZWHe6rBwcaZl2WmTUlKp8C+uCeG2YdRsp2akeaR9rZ5SBneffYW7AAKN5b3ZvtlsjfIAgCAIAgCAIAgCAIAgCArjnV+Qob6D/CNNc7n2ZbWHz69lZuf4M/R/QqupLFyOaecsz0ZVsqEAVUDR8cSBuG1ZJsPo82vqWEAfMgLZaSm7ynjxPE/dPPy9qGnC6QBzSRDGDYg2OUaHsVf1mjUd5UeHjJ5ptcpz48k/yZWWI/N5uv4Tf9Cpo0JRvKbafUVH7J2cCgf4NpLXI+jw2JFj7A6XKt6zn9ZUz4srS903q1RcCAIDBXqPUo+hEeTMDWjEbNAtXztHo2zNB6LrlrJyoQfkvoYEupOqrBqeQ5pIInna7o2OO5O5Hcn5q+UPRT0jIwBGxrAAAA1oAsNhoiSG53BVBlAEAQBAEAQBAEAQBAEAQEN5s4Q6owuQxgmWBzamK1y7PFcmwB3yl4+KpKKlFp94OXC+MsrKSKdhBztGb0kt52n3G65ZqNpO2uJQa27vQzYS5kbZa0uBAFWLwwQnmvX2ovorBmnq3MhiZuTdzST6Aaa+oUk4ctZ1LlVMbRLFaWFg98XKLDsrAY5A4MaHFksjA5wABcQDuTqp+4xlu9zFMTcoMOLXANmBIIB8aQ2JG9r6+5U5YrfAbZ4eV2JuNMaSazaijJgkZaxyN0Y71BAOvW3qoFxJYypXHaxW0t/3MqjLKwTZRtl4LyVCFDXcQYsykppJ5DZsbSfe7ZrR6l1h8Vn2FpK4rxpxX/R5nLCPDygwt8OHCSUES1T31Ul73vJbLuT9kN+a6pTioxUV0WxhE5XsoEAQBAEAQBAEAQBAEAQBAEAQHF40RgqbGcMqMFqpquliM1BMWvnha5xfDIXHPKxtrZbfrANgAVrNT0yF9Tx0kuj+3oe4T5WSrA+JKarbmp5mP65bgPG3tMOo3C57daZcWzxOD9V0MtTi+8211hOm+49ZRG+JeNqWjaQXiSbZkEZDpHO6AgXy/FbWx0W4uZLMcR72zxKokjo4J4YqJat2J4i0NmIDaaAEkQRltjcHZ5BsfXMeunQ7Ozp2tJUqfxMSUnJ7li2WUeQqYBXvHfC04qo8Sw5oNRGC2eIuLWzxZdG6aFw6f0fuhWLq1hcUnTn0+h6jJp5RnhfjimrGhpcIZ9nwSEMka7sAfaHa3foueX+i3FtJ7Zj3NfcyoVVIk4K07g1tguZRq8a4hpqRuaomZH6EjOf5Ldys2106vcPEI58+48ymkRHCsOnxypiqKiIw4dC5zoonEiSoeCMr3t2y/sIF7kqf6VpULKGesn1f4MSc3IttrdFtzwckAQBAEAQBAEAQBAEAQBAEAQBAEBxLboCH4/yzoKp3iGIwS3zeNTnwpMxNy7QFpJ7kdSqNJrDWwNSeT1P/AB3Ev7Qz/wAat9hS/pXwRXJJOHOBqGhsaeBgeBbxHeeS38t1yPhbYdgrpQkYCAygCAwQgI9xHwTRV2tTTsc61vEHkktcG2dtiR7+57oCMt5O0wH57iWn/wA7P/GrXYUn/KvgiuWbTAuWNBSu8Tw3VEt83i1DvFfcbG1g2401y30HZe1FLZLCKEyYyyrjHQHJV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5486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30716"/>
            <a:ext cx="573993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337" y="3530716"/>
            <a:ext cx="570359" cy="7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689959"/>
              </p:ext>
            </p:extLst>
          </p:nvPr>
        </p:nvGraphicFramePr>
        <p:xfrm>
          <a:off x="179512" y="4509120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47700" y="4561383"/>
            <a:ext cx="2840124" cy="1623085"/>
            <a:chOff x="1587860" y="5065439"/>
            <a:chExt cx="2624100" cy="1623085"/>
          </a:xfrm>
        </p:grpSpPr>
        <p:sp>
          <p:nvSpPr>
            <p:cNvPr id="146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48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2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3" name="Text Box 7"/>
            <p:cNvSpPr txBox="1">
              <a:spLocks noChangeArrowheads="1"/>
            </p:cNvSpPr>
            <p:nvPr/>
          </p:nvSpPr>
          <p:spPr bwMode="auto">
            <a:xfrm>
              <a:off x="2884004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4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55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9441"/>
              </p:ext>
            </p:extLst>
          </p:nvPr>
        </p:nvGraphicFramePr>
        <p:xfrm>
          <a:off x="6444208" y="4543008"/>
          <a:ext cx="244827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412396" y="4595271"/>
            <a:ext cx="2840124" cy="1623085"/>
            <a:chOff x="1587860" y="5065439"/>
            <a:chExt cx="2624100" cy="1623085"/>
          </a:xfrm>
        </p:grpSpPr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587860" y="5085184"/>
              <a:ext cx="1327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= 00000…0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915816" y="506543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1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587860" y="5445224"/>
              <a:ext cx="14719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= 00000…1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979712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619672" y="6165304"/>
              <a:ext cx="12904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x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= 11111… 1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915816" y="6145559"/>
              <a:ext cx="11839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 smtClean="0">
                  <a:latin typeface="Chalkboard"/>
                  <a:sym typeface="Symbol"/>
                </a:rPr>
                <a:t>2</a:t>
              </a:r>
              <a:r>
                <a:rPr lang="en-US" sz="1400" baseline="10000" dirty="0" smtClean="0">
                  <a:latin typeface="Chalkboard"/>
                  <a:sym typeface="Symbol"/>
                </a:rPr>
                <a:t>n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2915816" y="5425479"/>
              <a:ext cx="12961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y</a:t>
              </a:r>
              <a:r>
                <a:rPr lang="en-US" sz="1400" baseline="-25000" dirty="0">
                  <a:latin typeface="Chalkboard"/>
                  <a:sym typeface="Symbol"/>
                </a:rPr>
                <a:t>2</a:t>
              </a:r>
              <a:r>
                <a:rPr lang="en-US" sz="1400" dirty="0" smtClean="0">
                  <a:latin typeface="Chalkboard"/>
                  <a:sym typeface="Symbol"/>
                </a:rPr>
                <a:t> </a:t>
              </a:r>
              <a:r>
                <a:rPr lang="en-US" sz="1400" baseline="-25000" dirty="0" smtClean="0">
                  <a:latin typeface="Chalkboard"/>
                  <a:sym typeface="Symbol"/>
                </a:rPr>
                <a:t>R</a:t>
              </a:r>
              <a:r>
                <a:rPr lang="en-US" sz="1400" dirty="0" smtClean="0">
                  <a:latin typeface="Chalkboard"/>
                  <a:sym typeface="Symbol"/>
                </a:rPr>
                <a:t> {0,1}</a:t>
              </a:r>
              <a:r>
                <a:rPr lang="en-US" sz="2000" baseline="30000" dirty="0" smtClean="0">
                  <a:latin typeface="Chalkboard"/>
                  <a:sym typeface="Symbol"/>
                </a:rPr>
                <a:t>n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3244044" y="5661248"/>
              <a:ext cx="3918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/>
                  <a:sym typeface="Symbol"/>
                </a:rPr>
                <a:t>…</a:t>
              </a:r>
              <a:endParaRPr lang="en-US" sz="20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95536" y="6001543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/>
              </a:rPr>
              <a:t>f</a:t>
            </a:r>
            <a:r>
              <a:rPr lang="en-US" sz="1400" dirty="0" smtClean="0">
                <a:latin typeface="Chalkboard"/>
              </a:rPr>
              <a:t>: {0,1}</a:t>
            </a:r>
            <a:r>
              <a:rPr lang="en-US" sz="1400" baseline="30000" dirty="0" smtClean="0">
                <a:latin typeface="Chalkboard"/>
              </a:rPr>
              <a:t>n</a:t>
            </a:r>
            <a:r>
              <a:rPr lang="en-US" sz="1400" dirty="0" smtClean="0">
                <a:latin typeface="Chalkboard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</a:t>
            </a:r>
            <a:r>
              <a:rPr lang="en-US" sz="1400" dirty="0" smtClean="0">
                <a:latin typeface="Chalkboard"/>
              </a:rPr>
              <a:t> {0, 1}</a:t>
            </a:r>
            <a:r>
              <a:rPr lang="en-US" sz="1400" baseline="30000" dirty="0" smtClean="0">
                <a:latin typeface="Chalkboard"/>
              </a:rPr>
              <a:t>n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948264" y="6073551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/>
              </a:rPr>
              <a:t>f</a:t>
            </a:r>
            <a:r>
              <a:rPr lang="en-US" sz="1400" dirty="0" smtClean="0">
                <a:latin typeface="Chalkboard"/>
              </a:rPr>
              <a:t>: {0,1}</a:t>
            </a:r>
            <a:r>
              <a:rPr lang="en-US" sz="1400" baseline="30000" dirty="0" smtClean="0">
                <a:latin typeface="Chalkboard"/>
              </a:rPr>
              <a:t>n</a:t>
            </a:r>
            <a:r>
              <a:rPr lang="en-US" sz="1400" dirty="0" smtClean="0">
                <a:latin typeface="Chalkboard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</a:t>
            </a:r>
            <a:r>
              <a:rPr lang="en-US" sz="1400" dirty="0" smtClean="0">
                <a:latin typeface="Chalkboard"/>
              </a:rPr>
              <a:t> {0, 1}</a:t>
            </a:r>
            <a:r>
              <a:rPr lang="en-US" sz="1400" baseline="30000" dirty="0" smtClean="0">
                <a:latin typeface="Chalkboard"/>
              </a:rPr>
              <a:t>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347864" y="3645024"/>
            <a:ext cx="1512168" cy="576064"/>
            <a:chOff x="2123728" y="1916832"/>
            <a:chExt cx="1512168" cy="576064"/>
          </a:xfrm>
        </p:grpSpPr>
        <p:sp>
          <p:nvSpPr>
            <p:cNvPr id="51" name="Rectangle 50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Enc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1963806" y="3911906"/>
            <a:ext cx="124004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339752" y="3560288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m</a:t>
            </a:r>
            <a:endParaRPr lang="en-US" baseline="-25000" dirty="0" smtClean="0">
              <a:latin typeface="Chalkboard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627784" y="5373216"/>
            <a:ext cx="1044116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635896" y="4293096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96208" y="5003884"/>
            <a:ext cx="567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halkboard"/>
              </a:rPr>
              <a:t>y</a:t>
            </a:r>
            <a:r>
              <a:rPr lang="en-US" baseline="-25000" dirty="0" err="1" smtClean="0">
                <a:latin typeface="Chalkboard"/>
              </a:rPr>
              <a:t>i</a:t>
            </a:r>
            <a:endParaRPr lang="en-US" baseline="-25000" dirty="0" smtClean="0">
              <a:latin typeface="Chalkboard"/>
            </a:endParaRPr>
          </a:p>
        </p:txBody>
      </p:sp>
      <p:pic>
        <p:nvPicPr>
          <p:cNvPr id="2050" name="Picture 2" descr="https://encrypted-tbn0.gstatic.com/images?q=tbn:ANd9GcQxHMoOydLUvL6F7c-Mbo5t85iqunS-YHMpPEE4HWBwac4Fq-lc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" y="3567358"/>
            <a:ext cx="581722" cy="5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Arrow Connector 63"/>
          <p:cNvCxnSpPr/>
          <p:nvPr/>
        </p:nvCxnSpPr>
        <p:spPr>
          <a:xfrm>
            <a:off x="3995936" y="3933056"/>
            <a:ext cx="3384376" cy="1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427984" y="3573016"/>
            <a:ext cx="1984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c = (x</a:t>
            </a:r>
            <a:r>
              <a:rPr lang="en-US" baseline="-25000" dirty="0" smtClean="0">
                <a:latin typeface="Chalkboard"/>
              </a:rPr>
              <a:t>i</a:t>
            </a:r>
            <a:r>
              <a:rPr lang="en-US" dirty="0" smtClean="0">
                <a:latin typeface="Chalkboard"/>
              </a:rPr>
              <a:t>, m</a:t>
            </a:r>
            <a:r>
              <a:rPr lang="en-US" dirty="0" smtClean="0">
                <a:latin typeface="Chalkboard"/>
                <a:sym typeface="Symbol"/>
              </a:rPr>
              <a:t>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i</a:t>
            </a:r>
            <a:r>
              <a:rPr lang="en-US" dirty="0" smtClean="0">
                <a:latin typeface="Chalkboard"/>
              </a:rPr>
              <a:t>)  </a:t>
            </a:r>
            <a:endParaRPr lang="en-US" baseline="-25000" dirty="0" smtClean="0">
              <a:latin typeface="Chalkboard"/>
            </a:endParaRP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2108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" name="Group 18"/>
          <p:cNvGrpSpPr/>
          <p:nvPr/>
        </p:nvGrpSpPr>
        <p:grpSpPr>
          <a:xfrm>
            <a:off x="5076056" y="4077072"/>
            <a:ext cx="648072" cy="576064"/>
            <a:chOff x="5868144" y="4293096"/>
            <a:chExt cx="648072" cy="576064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148064" y="4221088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635896" y="5661248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Pad </a:t>
            </a:r>
            <a:r>
              <a:rPr lang="en-US" sz="1600" dirty="0" err="1" smtClean="0">
                <a:latin typeface="Chalkboard"/>
              </a:rPr>
              <a:t>y</a:t>
            </a:r>
            <a:r>
              <a:rPr lang="en-US" sz="1600" baseline="-25000" dirty="0" err="1" smtClean="0">
                <a:latin typeface="Chalkboard"/>
              </a:rPr>
              <a:t>i</a:t>
            </a:r>
            <a:r>
              <a:rPr lang="en-US" sz="1600" dirty="0" smtClean="0">
                <a:latin typeface="Chalkboard"/>
              </a:rPr>
              <a:t> is truly random</a:t>
            </a:r>
            <a:endParaRPr lang="en-US" sz="1600" baseline="30000" dirty="0" smtClean="0">
              <a:latin typeface="Chalkboard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779912" y="6114782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&gt;&gt; Instances of OTP</a:t>
            </a:r>
            <a:endParaRPr lang="en-US" sz="1600" baseline="30000" dirty="0" smtClean="0"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107504" y="6413266"/>
            <a:ext cx="3996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 &gt;&gt; Problem with the above solution</a:t>
            </a:r>
            <a:endParaRPr lang="en-US" baseline="-25000" dirty="0" smtClean="0">
              <a:latin typeface="Chalkboard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067944" y="64440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--- size of f is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n2</a:t>
            </a:r>
            <a:r>
              <a:rPr lang="en-US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bits</a:t>
            </a:r>
            <a:endParaRPr lang="en-US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75828" y="724634"/>
            <a:ext cx="9004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Encryption procedure cannot be deterministic. Can u find an attack?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39552" y="1628800"/>
            <a:ext cx="8428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Need 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“fresh” randomness </a:t>
            </a:r>
            <a:r>
              <a:rPr lang="en-US" dirty="0" smtClean="0">
                <a:latin typeface="Chalkboard"/>
                <a:sym typeface="Symbol"/>
              </a:rPr>
              <a:t>for each run of Enc. Results different </a:t>
            </a:r>
            <a:r>
              <a:rPr lang="en-US" dirty="0" err="1" smtClean="0">
                <a:latin typeface="Chalkboard"/>
                <a:sym typeface="Symbol"/>
              </a:rPr>
              <a:t>ciphertexts</a:t>
            </a:r>
            <a:r>
              <a:rPr lang="en-US" dirty="0" smtClean="0">
                <a:latin typeface="Chalkboard"/>
                <a:sym typeface="Symbol"/>
              </a:rPr>
              <a:t> for the same message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539552" y="2316942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At the same time want to use a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“single key”.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79512" y="1121361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  <a:sym typeface="Symbol"/>
              </a:rPr>
              <a:t>Encryption procedure MUST be randomized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579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5" grpId="0"/>
      <p:bldP spid="62" grpId="0"/>
      <p:bldP spid="66" grpId="0"/>
      <p:bldP spid="71" grpId="0"/>
      <p:bldP spid="73" grpId="0"/>
      <p:bldP spid="74" grpId="0"/>
      <p:bldP spid="75" grpId="0"/>
      <p:bldP spid="76" grpId="0"/>
      <p:bldP spid="54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Assumptions for  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</a:t>
            </a: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-secure SKEs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611560" y="4221088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halkboard"/>
                <a:sym typeface="Symbol"/>
              </a:rPr>
              <a:t>Pseudorandom Functions (PRF)  that “look” like TRF but actually not!!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83568" y="2924944"/>
            <a:ext cx="8388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O. </a:t>
            </a:r>
            <a:r>
              <a:rPr lang="en-US" sz="2000" dirty="0" err="1" smtClean="0">
                <a:latin typeface="Chalkboard"/>
                <a:sym typeface="Symbol"/>
              </a:rPr>
              <a:t>Goldreich</a:t>
            </a:r>
            <a:r>
              <a:rPr lang="en-US" sz="2000" dirty="0" smtClean="0">
                <a:latin typeface="Chalkboard"/>
                <a:sym typeface="Symbol"/>
              </a:rPr>
              <a:t>, S. </a:t>
            </a:r>
            <a:r>
              <a:rPr lang="en-US" sz="2000" dirty="0" err="1" smtClean="0">
                <a:latin typeface="Chalkboard"/>
                <a:sym typeface="Symbol"/>
              </a:rPr>
              <a:t>Goldwasser</a:t>
            </a:r>
            <a:r>
              <a:rPr lang="en-US" sz="2000" dirty="0" smtClean="0">
                <a:latin typeface="Chalkboard"/>
                <a:sym typeface="Symbol"/>
              </a:rPr>
              <a:t> and S. </a:t>
            </a:r>
            <a:r>
              <a:rPr lang="en-US" sz="2000" dirty="0" err="1" smtClean="0">
                <a:latin typeface="Chalkboard"/>
                <a:sym typeface="Symbol"/>
              </a:rPr>
              <a:t>Micali</a:t>
            </a:r>
            <a:r>
              <a:rPr lang="en-US" sz="2000" dirty="0" smtClean="0">
                <a:latin typeface="Chalkboard"/>
                <a:sym typeface="Symbol"/>
              </a:rPr>
              <a:t>. How to Construct Random Functions. JACM, 33(4), 792-807, 1986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04507"/>
            <a:ext cx="1584176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371" y="1165187"/>
            <a:ext cx="161316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165187"/>
            <a:ext cx="1584176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6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528" y="899428"/>
            <a:ext cx="6840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It’s a property of a probability distribution on a set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Pseudorandomness</a:t>
            </a:r>
            <a:endParaRPr lang="en-US" sz="38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91680" y="1357898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all functions f:</a:t>
            </a:r>
            <a:r>
              <a:rPr lang="en-US" dirty="0">
                <a:latin typeface="Chalkboard"/>
              </a:rPr>
              <a:t> {0,1}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</a:t>
            </a:r>
            <a:r>
              <a:rPr lang="en-US" dirty="0">
                <a:latin typeface="Chalkboard"/>
              </a:rPr>
              <a:t> {0, 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496" y="2420888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 prob. Dist. 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probabilities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220072" y="2401724"/>
            <a:ext cx="3923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niform probability Distribution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07504" y="5733256"/>
            <a:ext cx="8928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pseudorandom if a function drawn according to G is indistinguishable from a function drawn according to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to a PPT distinguisher who can make PPT no. of queries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48064" y="407707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52224" y="4584880"/>
            <a:ext cx="18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 charset="0"/>
              </a:rPr>
              <a:t>y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3131840" y="3104674"/>
            <a:ext cx="2664296" cy="900390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533" y="4653135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3699520" y="4077072"/>
            <a:ext cx="8384" cy="611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2584165" y="4757836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Give me output for x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297693" y="3320697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Sampler for G and U</a:t>
            </a:r>
            <a:endParaRPr lang="en-US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187188" y="4104258"/>
            <a:ext cx="29568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We are NOT interested in ANY pseudo-random </a:t>
            </a:r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dist.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on </a:t>
            </a:r>
            <a:r>
              <a:rPr lang="en-US" dirty="0" err="1" smtClean="0">
                <a:sym typeface="Symbol"/>
              </a:rPr>
              <a:t>Func</a:t>
            </a:r>
            <a:r>
              <a:rPr lang="en-US" baseline="-25000" dirty="0" err="1" smtClean="0">
                <a:sym typeface="Symbol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187188" y="2924944"/>
            <a:ext cx="28941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function drawn according to U is called truly random function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5" grpId="0"/>
      <p:bldP spid="5" grpId="1"/>
      <p:bldP spid="6" grpId="0" animBg="1"/>
      <p:bldP spid="21" grpId="0"/>
      <p:bldP spid="21" grpId="1"/>
      <p:bldP spid="8" grpId="0"/>
      <p:bldP spid="23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84482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Security definitions (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ind-coa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sem-coa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Pseudorandom Generators (PRGs), non-trivial to construct, no secure PRG in the face of an unbounded powerful adversary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scheme based on PRG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Reduction based proof overview, proof of our scheme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687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omputational security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22108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Mult-coa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definition 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Stronger than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and needs randomized encryption scheme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36357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More stronger definition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-8003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9900"/>
                </a:solidFill>
                <a:latin typeface="Chalkboard"/>
                <a:sym typeface="Symbol"/>
              </a:rPr>
              <a:t>Func</a:t>
            </a:r>
            <a:r>
              <a:rPr lang="en-US" sz="3200" baseline="-25000" dirty="0" err="1" smtClean="0">
                <a:solidFill>
                  <a:srgbClr val="009900"/>
                </a:solidFill>
                <a:latin typeface="Chalkboard"/>
                <a:sym typeface="Symbol"/>
              </a:rPr>
              <a:t>n</a:t>
            </a:r>
            <a:r>
              <a:rPr lang="en-US" sz="3200" baseline="-25000" dirty="0" smtClean="0">
                <a:solidFill>
                  <a:srgbClr val="009900"/>
                </a:solidFill>
                <a:latin typeface="Chalkboard"/>
                <a:sym typeface="Symbol"/>
              </a:rPr>
              <a:t> </a:t>
            </a:r>
            <a:r>
              <a:rPr lang="en-US" sz="3200" dirty="0">
                <a:solidFill>
                  <a:srgbClr val="009900"/>
                </a:solidFill>
                <a:latin typeface="Chalkboard"/>
                <a:sym typeface="Symbol"/>
              </a:rPr>
              <a:t>&amp;</a:t>
            </a:r>
            <a:r>
              <a:rPr lang="en-US" sz="3200" dirty="0" smtClean="0">
                <a:solidFill>
                  <a:srgbClr val="009900"/>
                </a:solidFill>
                <a:latin typeface="Chalkboard"/>
                <a:sym typeface="Symbol"/>
              </a:rPr>
              <a:t> Uniform Distribution &amp; TRF  </a:t>
            </a:r>
            <a:r>
              <a:rPr lang="en-US" sz="3200" baseline="-25000" dirty="0" smtClean="0">
                <a:solidFill>
                  <a:srgbClr val="009900"/>
                </a:solidFill>
                <a:latin typeface="Chalkboard"/>
                <a:sym typeface="Symbol"/>
              </a:rPr>
              <a:t> 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5576" y="764704"/>
            <a:ext cx="590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ym typeface="Symbol"/>
              </a:rPr>
              <a:t>Func</a:t>
            </a:r>
            <a:r>
              <a:rPr lang="en-US" sz="2000" baseline="-25000" dirty="0" err="1" smtClean="0">
                <a:sym typeface="Symbol"/>
              </a:rPr>
              <a:t>n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=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Set of all functions f:</a:t>
            </a:r>
            <a:r>
              <a:rPr lang="en-US" dirty="0">
                <a:latin typeface="Chalkboard"/>
              </a:rPr>
              <a:t> {0,1}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>
                <a:latin typeface="Chalkboard"/>
              </a:rPr>
              <a:t> </a:t>
            </a:r>
            <a:r>
              <a:rPr lang="en-US" dirty="0">
                <a:latin typeface="Chalkboard"/>
                <a:sym typeface="Symbol"/>
              </a:rPr>
              <a:t></a:t>
            </a:r>
            <a:r>
              <a:rPr lang="en-US" dirty="0">
                <a:latin typeface="Chalkboard"/>
              </a:rPr>
              <a:t> {0, 1}</a:t>
            </a:r>
            <a:r>
              <a:rPr lang="en-US" baseline="30000" dirty="0">
                <a:latin typeface="Chalkboard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8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0031" y="161950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|</a:t>
            </a:r>
            <a:r>
              <a:rPr lang="en-US" dirty="0" err="1" smtClean="0">
                <a:sym typeface="Symbol"/>
              </a:rPr>
              <a:t>Func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| =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082698"/>
              </p:ext>
            </p:extLst>
          </p:nvPr>
        </p:nvGraphicFramePr>
        <p:xfrm>
          <a:off x="326410" y="2418771"/>
          <a:ext cx="208458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1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= 00000…0</a:t>
                      </a:r>
                      <a:endParaRPr lang="en-US" sz="1800" b="0" baseline="30000" dirty="0" smtClean="0">
                        <a:solidFill>
                          <a:schemeClr val="tx1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aseline="-25000" dirty="0" smtClean="0"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 = 00000…1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…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x</a:t>
                      </a:r>
                      <a:r>
                        <a:rPr lang="en-US" sz="1800" baseline="-25000" dirty="0" smtClean="0"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10000" dirty="0" smtClean="0">
                          <a:latin typeface="Chalkboard"/>
                          <a:sym typeface="Symbol"/>
                        </a:rPr>
                        <a:t>n</a:t>
                      </a:r>
                      <a:r>
                        <a:rPr lang="en-US" sz="1800" dirty="0" smtClean="0">
                          <a:latin typeface="Chalkboard"/>
                          <a:sym typeface="Symbol"/>
                        </a:rPr>
                        <a:t> = 11111… 1</a:t>
                      </a:r>
                      <a:endParaRPr lang="en-US" sz="1800" baseline="30000" dirty="0" smtClean="0">
                        <a:solidFill>
                          <a:srgbClr val="0000FF"/>
                        </a:solidFill>
                        <a:latin typeface="Chalkboar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63252"/>
              </p:ext>
            </p:extLst>
          </p:nvPr>
        </p:nvGraphicFramePr>
        <p:xfrm>
          <a:off x="2410997" y="2418771"/>
          <a:ext cx="2088995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95">
                  <a:extLst>
                    <a:ext uri="{9D8B030D-6E8A-4147-A177-3AD203B41FA5}">
                      <a16:colId xmlns:a16="http://schemas.microsoft.com/office/drawing/2014/main" xmlns="" val="977279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possibilities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 </a:t>
                      </a:r>
                      <a:endParaRPr 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96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702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280799"/>
                  </a:ext>
                </a:extLst>
              </a:tr>
              <a:tr h="22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possibilities</a:t>
                      </a: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3529227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884004" y="1628800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n. 2</a:t>
            </a:r>
            <a:r>
              <a:rPr lang="en-US" baseline="60000" dirty="0" smtClean="0"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55778"/>
              </p:ext>
            </p:extLst>
          </p:nvPr>
        </p:nvGraphicFramePr>
        <p:xfrm>
          <a:off x="4644008" y="2420886"/>
          <a:ext cx="2088995" cy="1476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995">
                  <a:extLst>
                    <a:ext uri="{9D8B030D-6E8A-4147-A177-3AD203B41FA5}">
                      <a16:colId xmlns:a16="http://schemas.microsoft.com/office/drawing/2014/main" xmlns="" val="977279616"/>
                    </a:ext>
                  </a:extLst>
                </a:gridCol>
              </a:tblGrid>
              <a:tr h="380111">
                <a:tc>
                  <a:txBody>
                    <a:bodyPr/>
                    <a:lstStyle/>
                    <a:p>
                      <a:endParaRPr 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98965524"/>
                  </a:ext>
                </a:extLst>
              </a:tr>
              <a:tr h="380111">
                <a:tc>
                  <a:txBody>
                    <a:bodyPr/>
                    <a:lstStyle/>
                    <a:p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57025746"/>
                  </a:ext>
                </a:extLst>
              </a:tr>
              <a:tr h="380111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             n2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latin typeface="Chalkboard"/>
                          <a:sym typeface="Symbol"/>
                        </a:rPr>
                        <a:t>n 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0128079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352922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07157" y="836712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= {</a:t>
            </a:r>
            <a:r>
              <a:rPr lang="en-US" dirty="0">
                <a:sym typeface="Symbol"/>
              </a:rPr>
              <a:t>f</a:t>
            </a:r>
            <a:r>
              <a:rPr lang="en-US" sz="2000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, f</a:t>
            </a:r>
            <a:r>
              <a:rPr lang="en-US" sz="2000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, …, f</a:t>
            </a:r>
            <a:r>
              <a:rPr lang="en-US" sz="2000" baseline="-25000" dirty="0">
                <a:sym typeface="Symbol"/>
              </a:rPr>
              <a:t> </a:t>
            </a:r>
            <a:r>
              <a:rPr lang="en-US" sz="2000" dirty="0">
                <a:sym typeface="Symbol"/>
              </a:rPr>
              <a:t>      </a:t>
            </a:r>
            <a:r>
              <a:rPr lang="en-US" dirty="0">
                <a:sym typeface="Symbol"/>
              </a:rPr>
              <a:t> }</a:t>
            </a:r>
            <a:endParaRPr lang="en-US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308304" y="1052736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n. 2</a:t>
            </a:r>
            <a:r>
              <a:rPr lang="en-US" baseline="60000" dirty="0" smtClean="0"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1444714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 U = {</a:t>
            </a:r>
            <a:r>
              <a:rPr lang="en-US" sz="1400" dirty="0" smtClean="0">
                <a:sym typeface="Symbol"/>
              </a:rPr>
              <a:t>1/        ,1/        , </a:t>
            </a:r>
            <a:r>
              <a:rPr lang="en-US" sz="1400" dirty="0">
                <a:sym typeface="Symbol"/>
              </a:rPr>
              <a:t>…, </a:t>
            </a:r>
            <a:r>
              <a:rPr lang="en-US" sz="1400" dirty="0" smtClean="0">
                <a:sym typeface="Symbol"/>
              </a:rPr>
              <a:t>1/</a:t>
            </a:r>
            <a:r>
              <a:rPr lang="en-US" sz="1400" baseline="-25000" dirty="0" smtClean="0">
                <a:sym typeface="Symbol"/>
              </a:rPr>
              <a:t> </a:t>
            </a:r>
            <a:r>
              <a:rPr lang="en-US" sz="1400" dirty="0" smtClean="0">
                <a:sym typeface="Symbol"/>
              </a:rPr>
              <a:t>    </a:t>
            </a:r>
            <a:r>
              <a:rPr lang="en-US" sz="2000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}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412396" y="1609055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092280" y="1556792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956376" y="1628800"/>
            <a:ext cx="823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ym typeface="Symbol"/>
              </a:rPr>
              <a:t>2</a:t>
            </a:r>
            <a:r>
              <a:rPr lang="en-US" sz="1400" baseline="30000" dirty="0" smtClean="0">
                <a:sym typeface="Symbol"/>
              </a:rPr>
              <a:t>n. 2</a:t>
            </a:r>
            <a:r>
              <a:rPr lang="en-US" sz="1400" baseline="60000" dirty="0" smtClean="0">
                <a:sym typeface="Symbol"/>
              </a:rPr>
              <a:t>n</a:t>
            </a:r>
            <a:endParaRPr lang="en-US" sz="1400" baseline="60000" dirty="0" smtClean="0">
              <a:solidFill>
                <a:srgbClr val="0000FF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07504" y="4305290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Truly Random Function (TRF): chosen according to U 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07740" y="4841284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</a:t>
            </a:r>
            <a:r>
              <a:rPr lang="en-US" dirty="0">
                <a:latin typeface="Chalkboard"/>
                <a:sym typeface="Symbol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utput behavior </a:t>
            </a:r>
            <a:r>
              <a:rPr lang="en-US" dirty="0" smtClean="0">
                <a:latin typeface="Chalkboard"/>
                <a:sym typeface="Symbol"/>
              </a:rPr>
              <a:t>is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completely unpredictable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67544" y="5435932"/>
            <a:ext cx="8609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  <a:sym typeface="Symbol"/>
              </a:rPr>
              <a:t>&gt;&gt; Every string of length n is a </a:t>
            </a:r>
            <a:r>
              <a:rPr lang="en-US" dirty="0" smtClean="0">
                <a:solidFill>
                  <a:srgbClr val="FF0000"/>
                </a:solidFill>
                <a:latin typeface="Chalkboard"/>
                <a:sym typeface="Symbol"/>
              </a:rPr>
              <a:t>possible image with equal probability</a:t>
            </a:r>
            <a:endParaRPr lang="en-US" dirty="0" smtClean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578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1" grpId="0"/>
      <p:bldP spid="7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Pseudorandom Functions (PRF)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07975" y="753424"/>
            <a:ext cx="8761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 PRF- A function chosen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according to some distribution different from U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1208946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yet, its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output behavior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“looks like”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a TRF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007" y="1628800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must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be efficiently computable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608" y="2051556"/>
            <a:ext cx="556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Function specification must be concise (poly size)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5" y="2420888"/>
            <a:ext cx="6308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Definitely not by truth table which will be of size n2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5656" y="2780928"/>
            <a:ext cx="661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sender &amp; the receiver needs to agree on the function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284984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&gt; keyed functions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75" y="3303568"/>
            <a:ext cx="235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(.):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67455" y="3294276"/>
                <a:ext cx="2505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Example: </a:t>
                </a:r>
                <a:r>
                  <a:rPr lang="en-US" dirty="0" err="1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f</a:t>
                </a:r>
                <a:r>
                  <a:rPr lang="en-US" baseline="-25000" dirty="0" err="1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k</a:t>
                </a:r>
                <a:r>
                  <a:rPr lang="en-US" baseline="-250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(x): 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halkboard" charset="0"/>
                        <a:cs typeface="Chalkboard" charset="0"/>
                        <a:sym typeface="Symbol"/>
                      </a:rPr>
                      <m:t>⨁ </m:t>
                    </m:r>
                  </m:oMath>
                </a14:m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x </a:t>
                </a:r>
                <a:endParaRPr lang="en-US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55" y="3294276"/>
                <a:ext cx="250575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2" t="-95082" r="-971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07975" y="3942348"/>
            <a:ext cx="2607841" cy="2576001"/>
          </a:xfrm>
          <a:prstGeom prst="ellipse">
            <a:avLst/>
          </a:prstGeom>
          <a:solidFill>
            <a:srgbClr val="00B0F0"/>
          </a:solidFill>
          <a:ln>
            <a:solidFill>
              <a:srgbClr val="0BC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3726324"/>
            <a:ext cx="5518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</a:t>
            </a:r>
            <a:r>
              <a:rPr lang="en-US" sz="2800" dirty="0" smtClean="0">
                <a:latin typeface="Chalkboard" charset="0"/>
                <a:ea typeface="Chalkboard" charset="0"/>
                <a:cs typeface="Chalkboard" charset="0"/>
              </a:rPr>
              <a:t>{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Set of all functions f: 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9592" y="4293096"/>
            <a:ext cx="1296144" cy="129614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5085184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6361" y="6156012"/>
            <a:ext cx="907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9311" y="5435932"/>
            <a:ext cx="607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: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 Set of all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KEYED functions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: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{0,1}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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{0, 1}</a:t>
            </a:r>
            <a:r>
              <a:rPr lang="en-US" baseline="30000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03848" y="4202504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Func</a:t>
            </a:r>
            <a:r>
              <a:rPr lang="en-US" sz="2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 =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324164" y="4221088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n. 2</a:t>
            </a:r>
            <a:r>
              <a:rPr lang="en-US" baseline="6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3848" y="5877272"/>
            <a:ext cx="118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| =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283968" y="5886564"/>
            <a:ext cx="823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baseline="6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3848" y="465313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TRF: A function chosen uniformly at random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3848" y="622802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PRF: A function chosen uniformly at random from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KFunc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and “behaves” like a TRF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24" grpId="0"/>
      <p:bldP spid="25" grpId="0"/>
      <p:bldP spid="27" grpId="0"/>
      <p:bldP spid="4" grpId="0"/>
      <p:bldP spid="12" grpId="0"/>
      <p:bldP spid="13" grpId="0"/>
      <p:bldP spid="5" grpId="0" animBg="1"/>
      <p:bldP spid="7" grpId="0"/>
      <p:bldP spid="8" grpId="0" animBg="1"/>
      <p:bldP spid="9" grpId="0"/>
      <p:bldP spid="19" grpId="0"/>
      <p:bldP spid="21" grpId="0"/>
      <p:bldP spid="22" grpId="0"/>
      <p:bldP spid="23" grpId="0"/>
      <p:bldP spid="26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217024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A possible Definition of PRF in PRG style</a:t>
            </a:r>
            <a:endParaRPr lang="en-US" sz="32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6" name="AutoShape 2" descr="data:image/jpeg;base64,/9j/4AAQSkZJRgABAQAAAQABAAD/2wCEAAkGBxQSEhUSExQVFRUXGBsbGBcYFx0dHxkeHhgcHxojIiIkHygsGx4oIh0XLTotJSwvOi4vHCE0ODMtNywwMCsBCgoKDg0OGxAQGy0mICY0NDQ3LDQ0LDcsNywsLCw0Ly0sLC0sLDQsNCwsLC8sLywsLCwsNCwsLCwsLCw0NCwsLP/AABEIAFEAVwMBEQACEQEDEQH/xAAbAAACAwEBAQAAAAAAAAAAAAAABQMGBwQCAf/EADwQAAIABAMEBwUGBQUAAAAAAAECAAMEERIhMQUGQVETImFxgZGxFCMygqEHM0JSYnKSorLR8TRTwcLh/8QAGwEAAQUBAQAAAAAAAAAAAAAAAAIDBAUGAQf/xAAyEQABAwIEAwUIAgMAAAAAAAABAAIDBBEFEiExQVFhEzJxgZEGFCKhscHR4TPwQlLx/9oADAMBAAIRAxEAPwDcYEKOonrLUu7BVGpJsIS5waLuNgugEmwWOSaXaW2Xarp5ns0tZrGROdnBKq1lwoMsJAF73uSdRHC45rW80WWoUtHUlFMyowvhGIJLWwNs7XvcXhgxzE98en7S8zP9fmotpUlYstvZ56tNt1RNQYb8zhsY61koOrwR4ftBc22yzbY7bU2btKQtfNadKqGcGaHdkyls2HBohBAOQGQPbDz5GsbmcbBIDSTYLYpU0MAykMDmCDcGFAgi4QRbde46uIgQiBCIEKCuq1lI0xzZVH+AOZMIkkbG0vdsEprS42CQUIae3tE/h93LPwp29rdsUcc5qXdq/u8B9z9lJcBGMrd+JULbSlqqGZPFLKYe5lrZSyjjaxNuwAWuIuYYXyjNqokkrIzYkJpQ1LBghfpEdccqZl1hliBtkSLrnxB7DDEpdE6xTjbOFwoNpV4BcvO6GRKtje9izHRQeAAtpmSQOEKgDpjpsuSObG25XhK+UyCdJmdMiMMeLMpcfELi4IB8VvDlRG6Nt/7ZJie2TZRVRNI/TSheWT7yUP6l5N6+lOaj3R4c3uHccuoUoN7UWO/NWOnnq6h1N1YXB5gxfNcHC42UUgg2Kkjq4iBCIEKmb2VpmTxJB6ssXbtc6eQ/qjMY/VHSEHqVOpWaZl01re4dRkMBHhax+l4aZKAA3gu2ubpTv7uROrZkqfTzuiZFw20yBNrZH8xyI5RsmPaG5XfJVEkbi8Pba/VPdl7O9nWmpy2NpUtyzaa2HgCSf4TFTicwLx1uVJp48keXkuHeLd72+mn0wfo36UsD3jL6GJGGzAM9QUiqiLwPI+i5t2t132fSVInTummTVwjwDBBoLkl+XKHqyVohPIA/Ncp43B93bm3yTira6MDnkfSMjNKHROaeSsmixUG6FXhZ5BOR66dn5x3XsfExPwCrL4zE7ht4JFUy3xBWmNCoaIEIgQsy6bHNmufxTHPhiIH0AjA4m8vqHnqraMWaAnkiaGWxzBFiPCGBP8KC3VdVLXTUGEWYDRi1jbhfLWLyD2hDI7SNuR/dVGdS3NwVLTTCCWY4nbU92gHYM/MxWS4k6Z+dyc7GwsF8nt1sanC1rHkw4X+ucOQYq6B2ZvouGEOFiomdmILsDbQDS/M8zHKzF31Oh0HL8pTIAxQVc/I9sQXz3aQnA3VLtnTsFTJP68J+YFfUiJuCyZKpvXRJnF2FaBG6VWiBCIELJwnWmIbizupt2ORGCrQWTu8VbsOgX3dSqZxMkYgZ0g9aWxsWT8LqeII+vGLF+Dsq4hNAbE7jhdMmoyOyvVg9qw5ODLPJxbyOh8DGfqMPqoD8bD48FIbI12xU6zweI84gkOS0PUAakDxjoa46BCjWcX+7VpnaoyHexy+sWFNhVXP3WkDmdE26VjdyqtWbSM+p9mVgRLGKcVzCngmLi3O2nfFpU4cyhhzPN3nbkm45jI7QaJnRdaokKP8AdT+U3P0BhrCmZqlniuzGzCtKjdKqRAhECFmm89MZNW/BZnvF8cm8j6iMnjNPlmz8CrGnfdngqNvtSzpZSvpGZJ0oEMV4r3cbcoVgtZ2bjC/Y7eK5Ux5hmG4Tvdv7aqedLEuvTo3yvMVSyHPkLkfWNUq9Xdt6NkTZZZaikzGV2UG9uRtY98NOjjPeATjS87XXJX757GpkuZ0lzyljGf5QbeMdbHG3ugLjs/G6zfej7XZ1SopNnS2lhurj/G1/yj8PfCnvaxpc42ASQC42Ce7sbJFHT4LM0wnFNYKWux5kA5xha2d9XNn4cPBWsbAxtlad0aYtV9dSploWwtkbtkCOeWKLTA4QZC++yZqnWZbmr/GoVeiBCIEJNvTsX2qVZbCYlzLJ58Qew/2PCIlZSiojynfgnYpMjrrNlcglHFiMmVhpzBjGSwujdlOhCswQdlQd59xCWM2lAIOZl8u6LyixcBuSb1/KjvpwXXCh2ZuYW+8mKh5W084sPemv1aVcwUkQbcuB8P2vW0NyDpJcTDy/94Q26uji75TdTBCG6O15f8Vl3U3TWkUzcLTJpOEPhOFSTYAG1tSM4pa2ufVEM2byvqq2OJrNeK0VmWSSBmsiXi/e7Xt45H+IRWGQO24mwSgCd19myMCLa3TYk6/EuXH0udOUdpZne9xtiNtV1wGQkq8x6EqlECEQIRAhId492JdV1wejmgWDga9jDj6iIdXRR1A135p6KYs8FQ6/ZFRTn3ks2/OnWU+I08QIzk+GTR8LjoprZmO2K4BUg8j5RAMZCdX01Y0uIBESdkXTfZU1wqSnVlBmBkLKRiAJJtfWzAeYhusppIbSOFrg/j6Ia4O2TSbIYltOtMRvlUL/AMqfOK5sgFugPqbpdkx2bLx1EsHRcT95FgPLFfwi89nIGvqDI7do+qj1Ti1luaa7c2n0eGWjWdsycuog1bPK/AX487RpcTr20kV/8jsFDhiznolVDtlkxYLzJdvjmucKtf8AMblgRyuARwuYq6PGHtae38hxT0kAOy6qXeBg46UDozf3gVlVeVy2RB07yIsYMTD35XttfqE06DS4Vii1UdECEQIXJUbLkzM3ky2P6kU+ohDo2O3AKUHOGxX2n2bJl/BKlp+1FHoIGxtbsAFwuJ3KQbytaoS/GUbeD5+ojMe0zSRH5qdR7FLWnxlAxTVymuZZowuE6jYmtcgEiwH6jY+UWlFUS0rXOiHxO0/abexr+9svQWUWucRJ4PiszczcdY95PZEWV9S4l7zc8+P68koBo0C90qNMbExyGjEZfInD9zZ8socjkjj1cbfXzP2CS4HgmVNQ+0TOidmeVhu4a2t+qLgDLU/LFvhFNHVSmWxs30JP4UeZ5jbbirdGwVeiBCIEIgQiBCr++VKWlJMW2KW2pNhhbJrngNPIRV4vTianN+GqkUz8r1TaiZMAuQqDm7r/ANSb/SMW2Nl7Xv4A/eytLqHZZAmM+d7WxMLFjfMgHQDQeMPVHaMAaRbp0SRYpsK65tfEeQzPkIisgmlNmgldOVupTWh2VPm5kdEnNviPcvD5vKLqk9nXuIdObDlxUaSraO7qrLRUaylwoO0k6k8yeJjWwQRwsDIxYKve8uNyuiHUlECEQIRAhECF4m/Ce4wIWY7t/wCrHefWKin/AJVNl7iZfabpK8YRi2zUUnFd32b/AHJ7/wC8SMN/jTdV3lcYslGRA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sp>
        <p:nvSpPr>
          <p:cNvPr id="98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9316" y="1124744"/>
            <a:ext cx="8609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  <a:sym typeface="Symbol"/>
              </a:rPr>
              <a:t>Give  F (table) either uniformly sampled from </a:t>
            </a:r>
            <a:r>
              <a:rPr lang="en-US" sz="2000" dirty="0" err="1" smtClean="0">
                <a:latin typeface="Chalkboard"/>
                <a:sym typeface="Symbol"/>
              </a:rPr>
              <a:t>Func</a:t>
            </a:r>
            <a:r>
              <a:rPr lang="en-US" sz="2000" baseline="-25000" dirty="0" err="1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or from </a:t>
            </a:r>
            <a:r>
              <a:rPr lang="en-US" sz="2000" dirty="0" err="1" smtClean="0">
                <a:latin typeface="Chalkboard"/>
                <a:sym typeface="Symbol"/>
              </a:rPr>
              <a:t>KFunc</a:t>
            </a:r>
            <a:r>
              <a:rPr lang="en-US" sz="2000" baseline="-25000" dirty="0" err="1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            to PPT distinguisher D and ask if it is  a TRF or PRF.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55575" y="3997513"/>
            <a:ext cx="83529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If D cannot tell apart the “behavior” of the function </a:t>
            </a:r>
            <a:r>
              <a:rPr lang="en-US" sz="2000" dirty="0" err="1" smtClean="0">
                <a:latin typeface="Chalkboard"/>
                <a:sym typeface="Symbol"/>
              </a:rPr>
              <a:t>F</a:t>
            </a:r>
            <a:r>
              <a:rPr lang="en-US" sz="2800" baseline="-25000" dirty="0" err="1" smtClean="0">
                <a:latin typeface="Chalkboard"/>
                <a:sym typeface="Symbol"/>
              </a:rPr>
              <a:t>k</a:t>
            </a:r>
            <a:r>
              <a:rPr lang="en-US" sz="2000" dirty="0" smtClean="0">
                <a:latin typeface="Chalkboard"/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  <a:sym typeface="Symbol"/>
              </a:rPr>
              <a:t>(for a uniformly random k)  </a:t>
            </a:r>
            <a:r>
              <a:rPr lang="en-US" sz="2000" dirty="0" smtClean="0">
                <a:latin typeface="Chalkboard"/>
                <a:sym typeface="Symbol"/>
              </a:rPr>
              <a:t> from a truly random function f: {0,1}</a:t>
            </a:r>
            <a:r>
              <a:rPr lang="en-US" sz="2800" baseline="30000" dirty="0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  {0,1}</a:t>
            </a:r>
            <a:r>
              <a:rPr lang="en-US" sz="2800" baseline="30000" dirty="0" smtClean="0">
                <a:latin typeface="Chalkboard"/>
                <a:sym typeface="Symbol"/>
              </a:rPr>
              <a:t>n</a:t>
            </a:r>
            <a:r>
              <a:rPr lang="en-US" sz="2000" dirty="0" smtClean="0">
                <a:latin typeface="Chalkboard"/>
                <a:sym typeface="Symbol"/>
              </a:rPr>
              <a:t>, then we say f is a PRF. </a:t>
            </a:r>
            <a:endParaRPr lang="en-US" sz="2800" baseline="10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5576" y="1844824"/>
            <a:ext cx="7168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Does it work?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55576" y="2420888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No, since the description of the function is of exponential size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55576" y="299695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&gt;&gt; Instead we give D oracle access to either a TRF or a PRF and ask “tell us who are you interacting with?” </a:t>
            </a:r>
            <a:endParaRPr lang="en-US" sz="2800" baseline="300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636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5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/>
                </a:rPr>
                <a:t>1</a:t>
              </a: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1"/>
            <a:ext cx="2599172" cy="648073"/>
            <a:chOff x="467544" y="1804754"/>
            <a:chExt cx="2458676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02320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2494"/>
            <a:ext cx="2331419" cy="451793"/>
            <a:chOff x="251520" y="3099738"/>
            <a:chExt cx="2331419" cy="451793"/>
          </a:xfrm>
        </p:grpSpPr>
        <p:sp>
          <p:nvSpPr>
            <p:cNvPr id="34" name="Rectangle 33"/>
            <p:cNvSpPr/>
            <p:nvPr/>
          </p:nvSpPr>
          <p:spPr>
            <a:xfrm>
              <a:off x="251520" y="3099738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 smtClean="0">
                  <a:latin typeface="Chalkboard"/>
                  <a:sym typeface="Symbol"/>
                </a:rPr>
                <a:t>k</a:t>
              </a:r>
              <a:r>
                <a:rPr lang="en-US" sz="1600" baseline="-50000" dirty="0" smtClean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baseline="-25000" dirty="0" smtClean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</a:t>
              </a:r>
              <a:r>
                <a:rPr lang="en-US" sz="1600" dirty="0">
                  <a:latin typeface="Chalkboard"/>
                  <a:sym typeface="Symbol"/>
                </a:rPr>
                <a:t>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143826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  <p:bldP spid="47" grpId="0"/>
      <p:bldP spid="7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563" y="134076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6444208" y="1435764"/>
            <a:ext cx="2007840" cy="1057132"/>
            <a:chOff x="6526518" y="1723796"/>
            <a:chExt cx="2007840" cy="105713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761183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1963" y="2309149"/>
            <a:ext cx="1364968" cy="759811"/>
            <a:chOff x="6711963" y="2309149"/>
            <a:chExt cx="1364968" cy="75981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err="1">
                  <a:solidFill>
                    <a:srgbClr val="0000FF"/>
                  </a:solidFill>
                  <a:latin typeface="Chalkboard"/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</a:t>
              </a: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x</a:t>
              </a:r>
              <a:r>
                <a:rPr lang="en-US" sz="1600" baseline="-25000" dirty="0" err="1">
                  <a:solidFill>
                    <a:srgbClr val="0000FF"/>
                  </a:solidFill>
                  <a:latin typeface="Chalkboard"/>
                  <a:sym typeface="Symbol"/>
                </a:rPr>
                <a:t>t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7956376" y="980728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1"/>
            <a:ext cx="2664296" cy="595807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is </a:t>
              </a:r>
              <a:r>
                <a:rPr lang="en-US" sz="1600" dirty="0" err="1" smtClean="0">
                  <a:latin typeface="Chalkboard"/>
                </a:rPr>
                <a:t>y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7884368" y="223622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196" y="3501008"/>
            <a:ext cx="2329940" cy="473279"/>
            <a:chOff x="251520" y="3078252"/>
            <a:chExt cx="2334738" cy="473279"/>
          </a:xfrm>
        </p:grpSpPr>
        <p:sp>
          <p:nvSpPr>
            <p:cNvPr id="34" name="Rectangle 33"/>
            <p:cNvSpPr/>
            <p:nvPr/>
          </p:nvSpPr>
          <p:spPr>
            <a:xfrm>
              <a:off x="251520" y="3078252"/>
              <a:ext cx="8532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46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143878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07504" y="478786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asks its queries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07504" y="529191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6512" y="42210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664296" cy="648073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 smtClean="0">
                  <a:latin typeface="Chalkboard"/>
                </a:rPr>
                <a:t>1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3522494"/>
            <a:ext cx="2331419" cy="451793"/>
            <a:chOff x="251520" y="3099738"/>
            <a:chExt cx="2331419" cy="451793"/>
          </a:xfrm>
        </p:grpSpPr>
        <p:sp>
          <p:nvSpPr>
            <p:cNvPr id="34" name="Rectangle 33"/>
            <p:cNvSpPr/>
            <p:nvPr/>
          </p:nvSpPr>
          <p:spPr>
            <a:xfrm>
              <a:off x="251520" y="3099738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143826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 for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977207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5916" y="2196153"/>
            <a:ext cx="2196244" cy="584775"/>
            <a:chOff x="3815916" y="2420888"/>
            <a:chExt cx="2196244" cy="584775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645024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664296" cy="648073"/>
            <a:chOff x="467544" y="1804754"/>
            <a:chExt cx="252028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163924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5916" y="3068960"/>
            <a:ext cx="2196244" cy="584775"/>
            <a:chOff x="3815916" y="2420888"/>
            <a:chExt cx="2196244" cy="584775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2400" baseline="-25000" dirty="0" err="1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is </a:t>
              </a:r>
              <a:r>
                <a:rPr lang="en-US" sz="1600" dirty="0" err="1" smtClean="0">
                  <a:latin typeface="Chalkboard"/>
                </a:rPr>
                <a:t>y</a:t>
              </a:r>
              <a:r>
                <a:rPr lang="en-US" sz="2400" baseline="-25000" dirty="0" err="1">
                  <a:latin typeface="Chalkboard"/>
                </a:rPr>
                <a:t>t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1302" y="3522494"/>
            <a:ext cx="2239629" cy="453032"/>
            <a:chOff x="343310" y="3098499"/>
            <a:chExt cx="2239629" cy="453032"/>
          </a:xfrm>
        </p:grpSpPr>
        <p:sp>
          <p:nvSpPr>
            <p:cNvPr id="34" name="Rectangle 33"/>
            <p:cNvSpPr/>
            <p:nvPr/>
          </p:nvSpPr>
          <p:spPr>
            <a:xfrm>
              <a:off x="343310" y="3098499"/>
              <a:ext cx="8515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2143826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132856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72200" y="3645024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halkboard"/>
              </a:rPr>
              <a:t>b</a:t>
            </a:r>
            <a:endParaRPr lang="en-US" dirty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444208" y="314096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164288" y="3378478"/>
            <a:ext cx="1368152" cy="572390"/>
            <a:chOff x="6813042" y="3936730"/>
            <a:chExt cx="1368152" cy="57239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286071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6744872" y="4242574"/>
            <a:ext cx="1300751" cy="573658"/>
            <a:chOff x="6600856" y="4509120"/>
            <a:chExt cx="1300751" cy="573658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16416" y="496265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227502" y="3954542"/>
            <a:ext cx="1584048" cy="445014"/>
            <a:chOff x="7020272" y="4077072"/>
            <a:chExt cx="1584048" cy="445014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59904" y="5507940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asks its queries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59904" y="601199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6512" y="537321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7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2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Modeling PRF as an </a:t>
            </a:r>
            <a:r>
              <a:rPr lang="en-US" sz="33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Game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23728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179512" y="1074221"/>
            <a:ext cx="2846184" cy="612638"/>
            <a:chOff x="467544" y="1804754"/>
            <a:chExt cx="2429670" cy="423194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Func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979514" y="1889394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2</a:t>
              </a:r>
              <a:r>
                <a:rPr lang="en-US" sz="1600" baseline="30000" dirty="0" smtClean="0">
                  <a:latin typeface="Chalkboard"/>
                  <a:sym typeface="Symbol"/>
                </a:rPr>
                <a:t>n. 2</a:t>
              </a:r>
              <a:r>
                <a:rPr lang="en-US" sz="1600" baseline="60000" dirty="0" smtClean="0">
                  <a:latin typeface="Chalkboard"/>
                  <a:sym typeface="Symbol"/>
                </a:rPr>
                <a:t>n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79512" y="4077072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019908" y="3068960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(x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), (x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),…, (</a:t>
            </a:r>
            <a:r>
              <a:rPr lang="en-US" sz="1400" dirty="0" err="1" smtClean="0">
                <a:latin typeface="Chalkboard"/>
                <a:sym typeface="Symbol"/>
              </a:rPr>
              <a:t>x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, </a:t>
            </a:r>
            <a:r>
              <a:rPr lang="en-US" sz="1400" dirty="0" err="1" smtClean="0">
                <a:latin typeface="Chalkboard"/>
                <a:sym typeface="Symbol"/>
              </a:rPr>
              <a:t>y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6228184" y="4818638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3608" y="4724563"/>
            <a:ext cx="2736304" cy="544126"/>
            <a:chOff x="1691680" y="4581128"/>
            <a:chExt cx="2736304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195736" y="6120810"/>
                <a:ext cx="97246" cy="55237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115616" y="5268689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3995936" y="4653136"/>
            <a:ext cx="2736304" cy="544126"/>
            <a:chOff x="1691680" y="4581128"/>
            <a:chExt cx="2736304" cy="544126"/>
          </a:xfrm>
        </p:grpSpPr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halkboard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712" y="6093296"/>
                <a:ext cx="45719" cy="66049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816424" y="5213811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491880" y="4725144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55576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940152" y="465313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251520" y="6258798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D 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not given k </a:t>
            </a:r>
            <a:r>
              <a:rPr lang="en-US" sz="1600" dirty="0" smtClean="0">
                <a:latin typeface="Chalkboard"/>
                <a:sym typeface="Symbol"/>
              </a:rPr>
              <a:t>in the above game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0434" y="6258798"/>
            <a:ext cx="541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--- otherwise </a:t>
            </a:r>
            <a:r>
              <a:rPr lang="en-US" sz="1600" dirty="0">
                <a:solidFill>
                  <a:srgbClr val="FF0000"/>
                </a:solidFill>
                <a:latin typeface="Chalkboard"/>
                <a:sym typeface="Symbol"/>
              </a:rPr>
              <a:t>D can distinguish </a:t>
            </a: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with high probability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16832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899592" y="3501008"/>
            <a:ext cx="1611339" cy="419855"/>
            <a:chOff x="971600" y="3100898"/>
            <a:chExt cx="1611339" cy="419855"/>
          </a:xfrm>
        </p:grpSpPr>
        <p:sp>
          <p:nvSpPr>
            <p:cNvPr id="43" name="Rectangle 42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2123728" y="3243754"/>
              <a:ext cx="4119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>
                  <a:latin typeface="Chalkboard"/>
                  <a:sym typeface="Symbol"/>
                </a:rPr>
                <a:t>2</a:t>
              </a:r>
              <a:r>
                <a:rPr lang="en-US" sz="1200" baseline="30000" dirty="0" smtClean="0">
                  <a:latin typeface="Chalkboard"/>
                  <a:sym typeface="Symbol"/>
                </a:rPr>
                <a:t>n</a:t>
              </a:r>
              <a:endParaRPr lang="en-US" sz="12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512" y="400506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1302" y="3522494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halkboard"/>
                <a:sym typeface="Symbol"/>
              </a:rPr>
              <a:t>KFunc</a:t>
            </a:r>
            <a:r>
              <a:rPr lang="en-US" sz="1600" baseline="-25000" dirty="0" err="1" smtClean="0">
                <a:latin typeface="Chalkboard"/>
                <a:sym typeface="Symbol"/>
              </a:rPr>
              <a:t>n</a:t>
            </a:r>
            <a:endParaRPr lang="en-US" sz="16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146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3" grpId="0"/>
      <p:bldP spid="66" grpId="0"/>
      <p:bldP spid="72" grpId="0"/>
      <p:bldP spid="74" grpId="0"/>
      <p:bldP spid="75" grpId="0"/>
      <p:bldP spid="76" grpId="0"/>
      <p:bldP spid="77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Let’s Try to Construct a PRF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9" y="1124744"/>
            <a:ext cx="202461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952328" y="908720"/>
            <a:ext cx="579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Consider the following keyed function F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03848" y="1390710"/>
            <a:ext cx="5796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Input: x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155795" y="1412776"/>
            <a:ext cx="2440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Output: k </a:t>
            </a:r>
            <a:r>
              <a:rPr lang="en-US" sz="2000" dirty="0" smtClean="0">
                <a:latin typeface="Chalkboard"/>
                <a:sym typeface="Symbol"/>
              </a:rPr>
              <a:t> x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63888" y="1844824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length-preserving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240360" y="2348880"/>
            <a:ext cx="5796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For any x,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uniformly random output </a:t>
            </a:r>
            <a:r>
              <a:rPr lang="en-US" sz="2000" dirty="0" smtClean="0">
                <a:latin typeface="Chalkboard"/>
              </a:rPr>
              <a:t>(if k is uniformly random)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95956" y="2636912"/>
            <a:ext cx="14277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 is a PRF</a:t>
            </a:r>
            <a:endParaRPr lang="en-US" sz="2000" baseline="-25000" dirty="0" smtClean="0">
              <a:latin typeface="Chalkboard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259632" y="4201343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45024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3491880" y="3699610"/>
            <a:ext cx="2196244" cy="584775"/>
            <a:chOff x="3815916" y="2420888"/>
            <a:chExt cx="2196244" cy="584775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>
                  <a:latin typeface="Chalkboard"/>
                </a:rPr>
                <a:t>1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491880" y="4572417"/>
            <a:ext cx="2196244" cy="584775"/>
            <a:chOff x="3815916" y="2420888"/>
            <a:chExt cx="2196244" cy="584775"/>
          </a:xfrm>
        </p:grpSpPr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>
                  <a:latin typeface="Chalkboard"/>
                </a:rPr>
                <a:t>1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527884" y="3717032"/>
            <a:ext cx="2196244" cy="584775"/>
            <a:chOff x="3815916" y="2420888"/>
            <a:chExt cx="2196244" cy="584775"/>
          </a:xfrm>
        </p:grpSpPr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 	at x</a:t>
              </a:r>
              <a:r>
                <a:rPr lang="en-US" sz="2400" baseline="-25000" dirty="0">
                  <a:latin typeface="Chalkboard"/>
                </a:rPr>
                <a:t>2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527884" y="4589839"/>
            <a:ext cx="2196244" cy="584775"/>
            <a:chOff x="3815916" y="2420888"/>
            <a:chExt cx="2196244" cy="584775"/>
          </a:xfrm>
        </p:grpSpPr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3815916" y="2420888"/>
              <a:ext cx="219624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  at x</a:t>
              </a:r>
              <a:r>
                <a:rPr lang="en-US" sz="2400" baseline="-25000" dirty="0">
                  <a:latin typeface="Chalkboard"/>
                </a:rPr>
                <a:t>2</a:t>
              </a:r>
              <a:r>
                <a:rPr lang="en-US" sz="1600" dirty="0" smtClean="0">
                  <a:latin typeface="Chalkboard"/>
                </a:rPr>
                <a:t> is y</a:t>
              </a:r>
              <a:r>
                <a:rPr lang="en-US" sz="2400" baseline="-25000" dirty="0">
                  <a:latin typeface="Chalkboard"/>
                </a:rPr>
                <a:t>2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4076328" y="2708920"/>
              <a:ext cx="15757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05064"/>
            <a:ext cx="504056" cy="7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5" y="4890646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6516216" y="4726885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7236296" y="4602614"/>
            <a:ext cx="1368152" cy="572390"/>
            <a:chOff x="6813042" y="3936730"/>
            <a:chExt cx="1368152" cy="572390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510207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Group 95"/>
          <p:cNvGrpSpPr/>
          <p:nvPr/>
        </p:nvGrpSpPr>
        <p:grpSpPr>
          <a:xfrm>
            <a:off x="6816880" y="5466710"/>
            <a:ext cx="1300751" cy="573658"/>
            <a:chOff x="6600856" y="4509120"/>
            <a:chExt cx="1300751" cy="573658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7"/>
            <p:cNvSpPr txBox="1">
              <a:spLocks noChangeArrowheads="1"/>
            </p:cNvSpPr>
            <p:nvPr/>
          </p:nvSpPr>
          <p:spPr bwMode="auto">
            <a:xfrm rot="1628310">
              <a:off x="6600856" y="4713446"/>
              <a:ext cx="13007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y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=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(x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)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8388424" y="6186790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F</a:t>
            </a:r>
            <a:r>
              <a:rPr lang="en-US" sz="24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299510" y="5178678"/>
            <a:ext cx="1584048" cy="445014"/>
            <a:chOff x="7020272" y="4077072"/>
            <a:chExt cx="1584048" cy="445014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 rot="1628310">
              <a:off x="7236168" y="4152754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i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0563" y="3100318"/>
            <a:ext cx="635893" cy="84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" name="Group 103"/>
          <p:cNvGrpSpPr/>
          <p:nvPr/>
        </p:nvGrpSpPr>
        <p:grpSpPr>
          <a:xfrm>
            <a:off x="6660232" y="2587892"/>
            <a:ext cx="2007840" cy="1057132"/>
            <a:chOff x="6526518" y="1723796"/>
            <a:chExt cx="2007840" cy="1057132"/>
          </a:xfrm>
        </p:grpSpPr>
        <p:cxnSp>
          <p:nvCxnSpPr>
            <p:cNvPr id="105" name="Straight Arrow Connector 104"/>
            <p:cNvCxnSpPr/>
            <p:nvPr/>
          </p:nvCxnSpPr>
          <p:spPr>
            <a:xfrm flipV="1">
              <a:off x="6588224" y="2204864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 rot="19585085">
              <a:off x="6526518" y="1723796"/>
              <a:ext cx="200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halkboard"/>
                </a:rPr>
                <a:t>i</a:t>
              </a:r>
            </a:p>
          </p:txBody>
        </p:sp>
      </p:grp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6516216" y="3913311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6927987" y="3461277"/>
            <a:ext cx="1364968" cy="759811"/>
            <a:chOff x="6711963" y="2309149"/>
            <a:chExt cx="1364968" cy="759811"/>
          </a:xfrm>
        </p:grpSpPr>
        <p:cxnSp>
          <p:nvCxnSpPr>
            <p:cNvPr id="109" name="Straight Arrow Connector 108"/>
            <p:cNvCxnSpPr/>
            <p:nvPr/>
          </p:nvCxnSpPr>
          <p:spPr>
            <a:xfrm flipV="1">
              <a:off x="6876256" y="2492896"/>
              <a:ext cx="86409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 rot="19585085">
              <a:off x="6711963" y="2309149"/>
              <a:ext cx="13649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2000" baseline="-25000" dirty="0" err="1" smtClean="0">
                  <a:solidFill>
                    <a:srgbClr val="0000FF"/>
                  </a:solidFill>
                  <a:latin typeface="Chalkboard"/>
                  <a:sym typeface="Symbol"/>
                </a:rPr>
                <a:t>i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 = f(x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i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)</a:t>
              </a:r>
              <a:endParaRPr lang="en-US" sz="24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111" name="Text Box 7"/>
          <p:cNvSpPr txBox="1">
            <a:spLocks noChangeArrowheads="1"/>
          </p:cNvSpPr>
          <p:nvPr/>
        </p:nvSpPr>
        <p:spPr bwMode="auto">
          <a:xfrm>
            <a:off x="8172400" y="2730406"/>
            <a:ext cx="86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Oracle</a:t>
            </a: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7884368" y="399577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</a:t>
            </a:r>
            <a:r>
              <a:rPr lang="en-US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sym typeface="Symbol"/>
              </a:rPr>
              <a:t>Func</a:t>
            </a:r>
            <a:r>
              <a:rPr lang="en-US" sz="2400" baseline="-25000" dirty="0" err="1" smtClean="0">
                <a:solidFill>
                  <a:srgbClr val="0000FF"/>
                </a:solidFill>
                <a:latin typeface="Chalkboard"/>
                <a:sym typeface="Symbol"/>
              </a:rPr>
              <a:t>n</a:t>
            </a:r>
            <a:endParaRPr lang="en-US" sz="24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1547664" y="4561383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(x</a:t>
            </a:r>
            <a:r>
              <a:rPr lang="en-US" sz="1400" baseline="-25000" dirty="0" smtClean="0">
                <a:latin typeface="Chalkboard"/>
              </a:rPr>
              <a:t>1</a:t>
            </a:r>
            <a:r>
              <a:rPr lang="en-US" sz="1400" dirty="0" smtClean="0">
                <a:latin typeface="Chalkboard"/>
              </a:rPr>
              <a:t>, y</a:t>
            </a:r>
            <a:r>
              <a:rPr lang="en-US" sz="1400" baseline="-25000" dirty="0" smtClean="0">
                <a:latin typeface="Chalkboard"/>
              </a:rPr>
              <a:t>1</a:t>
            </a:r>
            <a:r>
              <a:rPr lang="en-US" sz="1400" dirty="0" smtClean="0">
                <a:latin typeface="Chalkboard"/>
              </a:rPr>
              <a:t>), (x</a:t>
            </a:r>
            <a:r>
              <a:rPr lang="en-US" sz="1400" baseline="-25000" dirty="0" smtClean="0">
                <a:latin typeface="Chalkboard"/>
              </a:rPr>
              <a:t>2</a:t>
            </a:r>
            <a:r>
              <a:rPr lang="en-US" sz="1400" dirty="0" smtClean="0">
                <a:latin typeface="Chalkboard"/>
              </a:rPr>
              <a:t>, y</a:t>
            </a:r>
            <a:r>
              <a:rPr lang="en-US" sz="1400" baseline="-25000" dirty="0" smtClean="0">
                <a:latin typeface="Chalkboard"/>
              </a:rPr>
              <a:t>2</a:t>
            </a:r>
            <a:r>
              <a:rPr lang="en-US" sz="1400" dirty="0" smtClean="0">
                <a:latin typeface="Chalkboard"/>
              </a:rPr>
              <a:t>)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251520" y="4999338"/>
            <a:ext cx="1494425" cy="589902"/>
            <a:chOff x="5957895" y="2191026"/>
            <a:chExt cx="1494425" cy="589902"/>
          </a:xfrm>
        </p:grpSpPr>
        <p:cxnSp>
          <p:nvCxnSpPr>
            <p:cNvPr id="115" name="Straight Arrow Connector 114"/>
            <p:cNvCxnSpPr/>
            <p:nvPr/>
          </p:nvCxnSpPr>
          <p:spPr>
            <a:xfrm flipV="1">
              <a:off x="6149895" y="2204864"/>
              <a:ext cx="1302425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 Box 7"/>
            <p:cNvSpPr txBox="1">
              <a:spLocks noChangeArrowheads="1"/>
            </p:cNvSpPr>
            <p:nvPr/>
          </p:nvSpPr>
          <p:spPr bwMode="auto">
            <a:xfrm rot="20163738">
              <a:off x="5957895" y="2191026"/>
              <a:ext cx="14240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x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=y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 y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2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627784" y="5085184"/>
            <a:ext cx="1506424" cy="576064"/>
            <a:chOff x="6948264" y="2124472"/>
            <a:chExt cx="1506424" cy="576064"/>
          </a:xfrm>
        </p:grpSpPr>
        <p:cxnSp>
          <p:nvCxnSpPr>
            <p:cNvPr id="118" name="Straight Arrow Connector 117"/>
            <p:cNvCxnSpPr/>
            <p:nvPr/>
          </p:nvCxnSpPr>
          <p:spPr>
            <a:xfrm flipH="1" flipV="1">
              <a:off x="6948264" y="2124472"/>
              <a:ext cx="1224136" cy="576064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 rot="1570676">
              <a:off x="7030655" y="2169046"/>
              <a:ext cx="14240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x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2</a:t>
              </a:r>
              <a:r>
                <a:rPr lang="en-US" sz="1600" dirty="0">
                  <a:solidFill>
                    <a:srgbClr val="0000FF"/>
                  </a:solidFill>
                  <a:latin typeface="Chalkboard"/>
                  <a:sym typeface="Symbol"/>
                </a:rPr>
                <a:t>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 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2</a:t>
              </a:r>
              <a:endParaRPr lang="en-US" sz="24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187426" y="5661248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1</a:t>
            </a:r>
          </a:p>
        </p:txBody>
      </p:sp>
      <p:sp>
        <p:nvSpPr>
          <p:cNvPr id="121" name="Text Box 7"/>
          <p:cNvSpPr txBox="1">
            <a:spLocks noChangeArrowheads="1"/>
          </p:cNvSpPr>
          <p:nvPr/>
        </p:nvSpPr>
        <p:spPr bwMode="auto">
          <a:xfrm>
            <a:off x="3924022" y="5579948"/>
            <a:ext cx="423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halkboard"/>
              </a:rPr>
              <a:t>0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22" name="Text Box 7"/>
          <p:cNvSpPr txBox="1">
            <a:spLocks noChangeArrowheads="1"/>
          </p:cNvSpPr>
          <p:nvPr/>
        </p:nvSpPr>
        <p:spPr bwMode="auto">
          <a:xfrm>
            <a:off x="323528" y="6001543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/>
              </a:rPr>
              <a:t>If D interacted with a keyed </a:t>
            </a:r>
            <a:r>
              <a:rPr lang="en-US" sz="1600" dirty="0" err="1" smtClean="0">
                <a:latin typeface="Chalkboard"/>
              </a:rPr>
              <a:t>F</a:t>
            </a:r>
            <a:r>
              <a:rPr lang="en-US" sz="2400" baseline="-25000" dirty="0" err="1" smtClean="0">
                <a:latin typeface="Chalkboard"/>
              </a:rPr>
              <a:t>k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3" name="Text Box 7"/>
          <p:cNvSpPr txBox="1">
            <a:spLocks noChangeArrowheads="1"/>
          </p:cNvSpPr>
          <p:nvPr/>
        </p:nvSpPr>
        <p:spPr bwMode="auto">
          <a:xfrm>
            <a:off x="897674" y="6402814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</a:rPr>
              <a:t>D outputs 1 with probability 1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323528" y="6001543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1600" dirty="0" smtClean="0">
                <a:latin typeface="Chalkboard"/>
              </a:rPr>
              <a:t>If D interacted with a random function</a:t>
            </a:r>
            <a:endParaRPr lang="en-US" sz="2400" baseline="-25000" dirty="0" smtClean="0">
              <a:latin typeface="Chalkboard"/>
            </a:endParaRPr>
          </a:p>
        </p:txBody>
      </p:sp>
      <p:sp>
        <p:nvSpPr>
          <p:cNvPr id="125" name="Text Box 7"/>
          <p:cNvSpPr txBox="1">
            <a:spLocks noChangeArrowheads="1"/>
          </p:cNvSpPr>
          <p:nvPr/>
        </p:nvSpPr>
        <p:spPr bwMode="auto">
          <a:xfrm>
            <a:off x="897674" y="6402814"/>
            <a:ext cx="58345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Chalkboard"/>
              </a:rPr>
              <a:t>D outputs 1 only if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f(x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) = f(x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</a:rPr>
              <a:t>) 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 x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 x</a:t>
            </a:r>
            <a:r>
              <a:rPr lang="en-US" sz="2400" baseline="-25000" dirty="0" smtClean="0">
                <a:solidFill>
                  <a:srgbClr val="0000FF"/>
                </a:solidFill>
                <a:latin typeface="Chalkboard"/>
                <a:sym typeface="Symbol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Chalkboard"/>
                <a:sym typeface="Symbol"/>
              </a:rPr>
              <a:t> </a:t>
            </a:r>
            <a:r>
              <a:rPr lang="en-US" sz="1600" dirty="0" smtClean="0">
                <a:latin typeface="Chalkboard"/>
                <a:sym typeface="Symbol"/>
              </a:rPr>
              <a:t>--- </a:t>
            </a:r>
            <a:r>
              <a:rPr lang="en-US" sz="1600" dirty="0" err="1" smtClean="0">
                <a:latin typeface="Chalkboard"/>
                <a:sym typeface="Symbol"/>
              </a:rPr>
              <a:t>prob</a:t>
            </a:r>
            <a:r>
              <a:rPr lang="en-US" sz="1600" dirty="0" smtClean="0">
                <a:latin typeface="Chalkboard"/>
                <a:sym typeface="Symbol"/>
              </a:rPr>
              <a:t>: 2</a:t>
            </a:r>
            <a:r>
              <a:rPr lang="en-US" sz="2400" baseline="30000" dirty="0" smtClean="0">
                <a:latin typeface="Chalkboard"/>
                <a:sym typeface="Symbol"/>
              </a:rPr>
              <a:t>-n</a:t>
            </a:r>
            <a:endParaRPr lang="en-US" sz="2400" baseline="30000" dirty="0" smtClean="0">
              <a:latin typeface="Chalkboard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528" y="6053807"/>
            <a:ext cx="5976664" cy="687561"/>
            <a:chOff x="7668344" y="188640"/>
            <a:chExt cx="5976664" cy="687561"/>
          </a:xfrm>
        </p:grpSpPr>
        <p:grpSp>
          <p:nvGrpSpPr>
            <p:cNvPr id="126" name="Group 125"/>
            <p:cNvGrpSpPr/>
            <p:nvPr/>
          </p:nvGrpSpPr>
          <p:grpSpPr>
            <a:xfrm>
              <a:off x="7956376" y="188640"/>
              <a:ext cx="2736304" cy="544126"/>
              <a:chOff x="1691680" y="4581128"/>
              <a:chExt cx="2736304" cy="544126"/>
            </a:xfrm>
          </p:grpSpPr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27363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      (1</a:t>
                </a:r>
                <a:r>
                  <a:rPr lang="en-US" sz="2000" baseline="30000" dirty="0" smtClean="0">
                    <a:solidFill>
                      <a:srgbClr val="0000FF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2348136" y="4581128"/>
                <a:ext cx="639688" cy="338554"/>
                <a:chOff x="1844080" y="5970766"/>
                <a:chExt cx="639688" cy="338554"/>
              </a:xfrm>
            </p:grpSpPr>
            <p:sp>
              <p:nvSpPr>
                <p:cNvPr id="12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44080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 err="1" smtClean="0">
                      <a:solidFill>
                        <a:srgbClr val="0000FF"/>
                      </a:solidFill>
                      <a:latin typeface="Chalkboard"/>
                    </a:rPr>
                    <a:t>F</a:t>
                  </a:r>
                  <a:r>
                    <a:rPr lang="en-US" sz="2400" baseline="-25000" dirty="0" err="1" smtClean="0">
                      <a:solidFill>
                        <a:srgbClr val="0000FF"/>
                      </a:solidFill>
                      <a:latin typeface="Chalkboard"/>
                    </a:rPr>
                    <a:t>k</a:t>
                  </a:r>
                  <a:r>
                    <a:rPr lang="en-US" sz="1600" dirty="0" smtClean="0">
                      <a:solidFill>
                        <a:srgbClr val="0000FF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267744" y="6093296"/>
                  <a:ext cx="45719" cy="82751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00FF"/>
                    </a:solidFill>
                    <a:latin typeface="Chalkboard"/>
                  </a:endParaRPr>
                </a:p>
              </p:txBody>
            </p:sp>
          </p:grpSp>
        </p:grpSp>
        <p:grpSp>
          <p:nvGrpSpPr>
            <p:cNvPr id="131" name="Group 130"/>
            <p:cNvGrpSpPr/>
            <p:nvPr/>
          </p:nvGrpSpPr>
          <p:grpSpPr>
            <a:xfrm>
              <a:off x="10908704" y="188640"/>
              <a:ext cx="2736304" cy="544126"/>
              <a:chOff x="1691680" y="4581128"/>
              <a:chExt cx="2736304" cy="544126"/>
            </a:xfrm>
          </p:grpSpPr>
          <p:sp>
            <p:nvSpPr>
              <p:cNvPr id="132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27363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    (1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2276128" y="4581128"/>
                <a:ext cx="639688" cy="338554"/>
                <a:chOff x="1772072" y="5970766"/>
                <a:chExt cx="639688" cy="338554"/>
              </a:xfrm>
            </p:grpSpPr>
            <p:sp>
              <p:nvSpPr>
                <p:cNvPr id="1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72072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0000"/>
                      </a:solidFill>
                      <a:latin typeface="Chalkboard"/>
                    </a:rPr>
                    <a:t>f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2051720" y="6093296"/>
                  <a:ext cx="45719" cy="82751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  <a:latin typeface="Chalkboard"/>
                  </a:endParaRPr>
                </a:p>
              </p:txBody>
            </p:sp>
          </p:grpSp>
        </p:grpSp>
        <p:sp>
          <p:nvSpPr>
            <p:cNvPr id="136" name="Text Box 7"/>
            <p:cNvSpPr txBox="1">
              <a:spLocks noChangeArrowheads="1"/>
            </p:cNvSpPr>
            <p:nvPr/>
          </p:nvSpPr>
          <p:spPr bwMode="auto">
            <a:xfrm>
              <a:off x="10404648" y="260648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-</a:t>
              </a:r>
            </a:p>
          </p:txBody>
        </p:sp>
        <p:sp>
          <p:nvSpPr>
            <p:cNvPr id="137" name="Text Box 7"/>
            <p:cNvSpPr txBox="1">
              <a:spLocks noChangeArrowheads="1"/>
            </p:cNvSpPr>
            <p:nvPr/>
          </p:nvSpPr>
          <p:spPr bwMode="auto">
            <a:xfrm>
              <a:off x="7668344" y="188640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|</a:t>
              </a:r>
            </a:p>
          </p:txBody>
        </p: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12852920" y="188640"/>
              <a:ext cx="28803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3400" dirty="0" smtClean="0">
                  <a:latin typeface="Chalkboard"/>
                </a:rPr>
                <a:t>|</a:t>
              </a:r>
            </a:p>
          </p:txBody>
        </p:sp>
      </p:grpSp>
      <p:sp>
        <p:nvSpPr>
          <p:cNvPr id="139" name="Text Box 7"/>
          <p:cNvSpPr txBox="1">
            <a:spLocks noChangeArrowheads="1"/>
          </p:cNvSpPr>
          <p:nvPr/>
        </p:nvSpPr>
        <p:spPr bwMode="auto">
          <a:xfrm>
            <a:off x="5724128" y="6166465"/>
            <a:ext cx="1656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 dirty="0" smtClean="0">
                <a:latin typeface="Chalkboard"/>
              </a:rPr>
              <a:t> = 1 – 2</a:t>
            </a:r>
            <a:r>
              <a:rPr lang="en-US" sz="2200" baseline="30000" dirty="0" smtClean="0">
                <a:latin typeface="Chalkboard"/>
              </a:rPr>
              <a:t>-n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3981"/>
            <a:ext cx="2088232" cy="16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467544" y="2636912"/>
            <a:ext cx="2528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F is no way a PRF</a:t>
            </a:r>
            <a:endParaRPr lang="en-US" sz="2000" baseline="-25000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756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6" grpId="1"/>
      <p:bldP spid="54" grpId="0"/>
      <p:bldP spid="91" grpId="0"/>
      <p:bldP spid="99" grpId="0"/>
      <p:bldP spid="107" grpId="0"/>
      <p:bldP spid="111" grpId="0"/>
      <p:bldP spid="112" grpId="0"/>
      <p:bldP spid="113" grpId="0"/>
      <p:bldP spid="120" grpId="0"/>
      <p:bldP spid="121" grpId="0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39" grpId="0"/>
      <p:bldP spid="1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 PRFs exist?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23528" y="1023119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 proof…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55776" y="10434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But we strongly believe they do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3528" y="1547500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Didn’t we just say we believe something is true but don’t have a proof?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11760" y="2132856"/>
            <a:ext cx="475252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Yet another Assumption: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284984"/>
            <a:ext cx="1300356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37028" y="5157192"/>
            <a:ext cx="1338828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PRGs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" name="Straight Arrow Connector 5"/>
          <p:cNvCxnSpPr>
            <a:stCxn id="15" idx="0"/>
            <a:endCxn id="2" idx="2"/>
          </p:cNvCxnSpPr>
          <p:nvPr/>
        </p:nvCxnSpPr>
        <p:spPr>
          <a:xfrm flipV="1">
            <a:off x="2862757" y="3654316"/>
            <a:ext cx="1653801" cy="1493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9119903">
            <a:off x="2182658" y="4286313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halkboard" charset="0"/>
              </a:rPr>
              <a:t>Goldreich-Goldwasser-Micali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0171" y="5157192"/>
            <a:ext cx="2788007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Block Ciphers: DES, AES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4516558" y="3662328"/>
            <a:ext cx="2007863" cy="148557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175413">
            <a:off x="4568982" y="4322480"/>
            <a:ext cx="261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Because no </a:t>
            </a:r>
            <a:r>
              <a:rPr lang="en-US" sz="14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good distinguisher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5681573"/>
            <a:ext cx="178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Highly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43608" y="5687129"/>
            <a:ext cx="204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Far from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2558553"/>
            <a:ext cx="278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Later in the course……….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70435" y="3663977"/>
            <a:ext cx="15131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CT 7 (for 1)</a:t>
            </a:r>
            <a:endParaRPr lang="en-US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08099" y="3579521"/>
            <a:ext cx="1735541" cy="150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27784" y="38486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</a:rPr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0" grpId="0"/>
      <p:bldP spid="12" grpId="0" animBg="1"/>
      <p:bldP spid="2" grpId="0" animBg="1"/>
      <p:bldP spid="15" grpId="0" animBg="1"/>
      <p:bldP spid="7" grpId="0"/>
      <p:bldP spid="21" grpId="0" animBg="1"/>
      <p:bldP spid="25" grpId="0"/>
      <p:bldP spid="17" grpId="0"/>
      <p:bldP spid="27" grpId="0"/>
      <p:bldP spid="18" grpId="0"/>
      <p:bldP spid="19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123564"/>
            <a:ext cx="4841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Pseudo-random Functions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87460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Introduction to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attack and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security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619508"/>
            <a:ext cx="570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Look for assumption needed to construct a scheme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7" y="255561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Definition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571836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Construction based on PRF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2924944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Non-trivial to construct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3347700"/>
            <a:ext cx="6696744" cy="37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Pseudo-random Permutation (Strong/weak variant)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20" grpId="0"/>
      <p:bldP spid="12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Pseudo Random Permutation (PRP)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67744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432048" cy="4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163924" y="3173486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(x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1</a:t>
            </a:r>
            <a:r>
              <a:rPr lang="en-US" sz="1400" dirty="0" smtClean="0">
                <a:latin typeface="Chalkboard"/>
                <a:sym typeface="Symbol"/>
              </a:rPr>
              <a:t>), (x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, y</a:t>
            </a:r>
            <a:r>
              <a:rPr lang="en-US" sz="1400" baseline="-25000" dirty="0" smtClean="0">
                <a:latin typeface="Chalkboard"/>
                <a:sym typeface="Symbol"/>
              </a:rPr>
              <a:t>2</a:t>
            </a:r>
            <a:r>
              <a:rPr lang="en-US" sz="1400" dirty="0" smtClean="0">
                <a:latin typeface="Chalkboard"/>
                <a:sym typeface="Symbol"/>
              </a:rPr>
              <a:t>),…, (</a:t>
            </a:r>
            <a:r>
              <a:rPr lang="en-US" sz="1400" dirty="0" err="1" smtClean="0">
                <a:latin typeface="Chalkboard"/>
                <a:sym typeface="Symbol"/>
              </a:rPr>
              <a:t>x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, </a:t>
            </a:r>
            <a:r>
              <a:rPr lang="en-US" sz="1400" dirty="0" err="1" smtClean="0">
                <a:latin typeface="Chalkboard"/>
                <a:sym typeface="Symbol"/>
              </a:rPr>
              <a:t>y</a:t>
            </a:r>
            <a:r>
              <a:rPr lang="en-US" sz="1400" baseline="-25000" dirty="0" err="1" smtClean="0">
                <a:latin typeface="Chalkboard"/>
                <a:sym typeface="Symbol"/>
              </a:rPr>
              <a:t>k</a:t>
            </a:r>
            <a:r>
              <a:rPr lang="en-US" sz="1400" dirty="0" smtClean="0">
                <a:latin typeface="Chalkboard"/>
                <a:sym typeface="Symbol"/>
              </a:rPr>
              <a:t>)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451956" y="3481263"/>
            <a:ext cx="2408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/>
                <a:sym typeface="Symbol"/>
              </a:rPr>
              <a:t>Distinct pairs </a:t>
            </a:r>
            <a:endParaRPr lang="en-US" sz="1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79512" y="1074222"/>
            <a:ext cx="2736304" cy="562120"/>
            <a:chOff x="467544" y="1804754"/>
            <a:chExt cx="2520280" cy="432921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125623" y="1899121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(2</a:t>
              </a:r>
              <a:r>
                <a:rPr lang="en-US" sz="1600" baseline="30000" dirty="0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179512" y="3429000"/>
            <a:ext cx="2331419" cy="450633"/>
            <a:chOff x="251520" y="3100898"/>
            <a:chExt cx="2331419" cy="450633"/>
          </a:xfrm>
        </p:grpSpPr>
        <p:sp>
          <p:nvSpPr>
            <p:cNvPr id="47" name="Rectangle 46"/>
            <p:cNvSpPr/>
            <p:nvPr/>
          </p:nvSpPr>
          <p:spPr>
            <a:xfrm>
              <a:off x="251520" y="3100898"/>
              <a:ext cx="8867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latin typeface="Chalkboard"/>
                  <a:sym typeface="Symbol"/>
                </a:rPr>
                <a:t>KPerm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endParaRPr lang="en-US" sz="1600" dirty="0">
                <a:latin typeface="Chalkboard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051720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300192" y="530033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15616" y="5206260"/>
            <a:ext cx="2736304" cy="544126"/>
            <a:chOff x="1691680" y="4581128"/>
            <a:chExt cx="2736304" cy="544126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67744" y="6093296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187624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067944" y="5134833"/>
            <a:ext cx="2736304" cy="544126"/>
            <a:chOff x="1691680" y="4581128"/>
            <a:chExt cx="2736304" cy="544126"/>
          </a:xfrm>
        </p:grpSpPr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276128" y="4581128"/>
              <a:ext cx="639688" cy="338554"/>
              <a:chOff x="1772072" y="5970766"/>
              <a:chExt cx="639688" cy="338554"/>
            </a:xfrm>
          </p:grpSpPr>
          <p:sp>
            <p:nvSpPr>
              <p:cNvPr id="80" name="Text Box 7"/>
              <p:cNvSpPr txBox="1">
                <a:spLocks noChangeArrowheads="1"/>
              </p:cNvSpPr>
              <p:nvPr/>
            </p:nvSpPr>
            <p:spPr bwMode="auto">
              <a:xfrm>
                <a:off x="1772072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FF0000"/>
                    </a:solidFill>
                    <a:latin typeface="Chalkboard"/>
                  </a:rPr>
                  <a:t>f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051720" y="6093296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3888432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63888" y="520684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827584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6012160" y="513483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12" y="393305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24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9900"/>
                </a:solidFill>
                <a:latin typeface="Chalkboard"/>
              </a:rPr>
              <a:t>TRF &amp; TRP</a:t>
            </a:r>
            <a:endParaRPr lang="en-US" sz="3600" dirty="0">
              <a:solidFill>
                <a:srgbClr val="009900"/>
              </a:solidFill>
              <a:latin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CT 8 (for 2): No PPT distinguisher can tell apart between TRF &amp; TRP. (use Birthday paradox KL A.4.)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195736" y="2780928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79512" y="1074222"/>
            <a:ext cx="2637927" cy="482570"/>
            <a:chOff x="467544" y="1804754"/>
            <a:chExt cx="2429670" cy="482570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67544" y="1804754"/>
              <a:ext cx="2429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  <a:sym typeface="Symbol"/>
                </a:rPr>
                <a:t>Perm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 = {f</a:t>
              </a:r>
              <a:r>
                <a:rPr lang="en-US" sz="1600" baseline="-25000" dirty="0" smtClean="0"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, f</a:t>
              </a:r>
              <a:r>
                <a:rPr lang="en-US" sz="1600" baseline="-25000" dirty="0" smtClean="0">
                  <a:latin typeface="Chalkboard"/>
                  <a:sym typeface="Symbol"/>
                </a:rPr>
                <a:t>2</a:t>
              </a:r>
              <a:r>
                <a:rPr lang="en-US" sz="1600" dirty="0" smtClean="0">
                  <a:latin typeface="Chalkboard"/>
                  <a:sym typeface="Symbol"/>
                </a:rPr>
                <a:t>, …, f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 smtClean="0">
                  <a:latin typeface="Chalkboard"/>
                  <a:sym typeface="Symbol"/>
                </a:rPr>
                <a:t>      }</a:t>
              </a:r>
              <a:endParaRPr lang="en-US" sz="1600" baseline="30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59300" y="1948770"/>
              <a:ext cx="8239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(2</a:t>
              </a:r>
              <a:r>
                <a:rPr lang="en-US" sz="1600" baseline="30000" dirty="0" smtClean="0">
                  <a:latin typeface="Chalkboard"/>
                  <a:sym typeface="Symbol"/>
                </a:rPr>
                <a:t>n</a:t>
              </a:r>
              <a:r>
                <a:rPr lang="en-US" sz="1600" dirty="0" smtClean="0">
                  <a:latin typeface="Chalkboard"/>
                  <a:sym typeface="Symbol"/>
                </a:rPr>
                <a:t>)!</a:t>
              </a:r>
              <a:endParaRPr lang="en-US" sz="16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3451812" y="908720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2379948" y="3140968"/>
            <a:ext cx="2768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, y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), (x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, y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),…, (</a:t>
            </a:r>
            <a:r>
              <a:rPr lang="en-US" sz="1600" dirty="0" err="1" smtClean="0">
                <a:latin typeface="Chalkboard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, </a:t>
            </a:r>
            <a:r>
              <a:rPr lang="en-US" sz="1600" dirty="0" err="1" smtClean="0">
                <a:latin typeface="Chalkboard"/>
                <a:sym typeface="Symbol"/>
              </a:rPr>
              <a:t>y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0" name="Group 49"/>
          <p:cNvGrpSpPr/>
          <p:nvPr/>
        </p:nvGrpSpPr>
        <p:grpSpPr>
          <a:xfrm rot="20554087">
            <a:off x="1812053" y="1376694"/>
            <a:ext cx="864096" cy="936104"/>
            <a:chOff x="2267744" y="1916832"/>
            <a:chExt cx="864096" cy="936104"/>
          </a:xfrm>
        </p:grpSpPr>
        <p:cxnSp>
          <p:nvCxnSpPr>
            <p:cNvPr id="51" name="Straight Arrow Connector 50"/>
            <p:cNvCxnSpPr/>
            <p:nvPr/>
          </p:nvCxnSpPr>
          <p:spPr>
            <a:xfrm flipH="1" flipV="1">
              <a:off x="2267744" y="1916832"/>
              <a:ext cx="864096" cy="93610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 rot="2928393">
              <a:off x="2622267" y="2149932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35696" y="2419947"/>
            <a:ext cx="936104" cy="577005"/>
            <a:chOff x="2123728" y="2996011"/>
            <a:chExt cx="936104" cy="577005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2123728" y="2996952"/>
              <a:ext cx="936104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 rot="19542130">
              <a:off x="2350721" y="2996011"/>
              <a:ext cx="3567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?</a:t>
              </a:r>
            </a:p>
          </p:txBody>
        </p:sp>
      </p:grp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7164288" y="5283205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5117703"/>
            <a:ext cx="3024336" cy="544126"/>
            <a:chOff x="1691680" y="4581128"/>
            <a:chExt cx="3024336" cy="544126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3024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   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48136" y="4581128"/>
              <a:ext cx="639688" cy="338554"/>
              <a:chOff x="1844080" y="5970766"/>
              <a:chExt cx="639688" cy="338554"/>
            </a:xfrm>
          </p:grpSpPr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844080" y="5970766"/>
                <a:ext cx="63968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err="1" smtClean="0">
                    <a:solidFill>
                      <a:srgbClr val="0000FF"/>
                    </a:solidFill>
                    <a:latin typeface="Chalkboard"/>
                  </a:rPr>
                  <a:t>F</a:t>
                </a:r>
                <a:r>
                  <a:rPr lang="en-US" sz="2400" baseline="-25000" dirty="0" err="1" smtClean="0">
                    <a:solidFill>
                      <a:srgbClr val="0000FF"/>
                    </a:solidFill>
                    <a:latin typeface="Chalkboard"/>
                  </a:rPr>
                  <a:t>k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2222025" y="6082263"/>
                <a:ext cx="45719" cy="82751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  <a:latin typeface="Chalkboard"/>
                </a:endParaRPr>
              </a:p>
            </p:txBody>
          </p:sp>
        </p:grpSp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851920" y="5189711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67544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876256" y="5117703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379948" y="3520753"/>
            <a:ext cx="312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(y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, x</a:t>
            </a:r>
            <a:r>
              <a:rPr lang="en-US" sz="1600" baseline="-25000" dirty="0" smtClean="0">
                <a:latin typeface="Chalkboard"/>
                <a:sym typeface="Symbol"/>
              </a:rPr>
              <a:t>1</a:t>
            </a:r>
            <a:r>
              <a:rPr lang="en-US" sz="1600" dirty="0" smtClean="0">
                <a:latin typeface="Chalkboard"/>
                <a:sym typeface="Symbol"/>
              </a:rPr>
              <a:t>), (y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, x</a:t>
            </a:r>
            <a:r>
              <a:rPr lang="en-US" sz="1600" baseline="-25000" dirty="0" smtClean="0">
                <a:latin typeface="Chalkboard"/>
                <a:sym typeface="Symbol"/>
              </a:rPr>
              <a:t>2</a:t>
            </a:r>
            <a:r>
              <a:rPr lang="en-US" sz="1600" dirty="0" smtClean="0">
                <a:latin typeface="Chalkboard"/>
                <a:sym typeface="Symbol"/>
              </a:rPr>
              <a:t>),…, (</a:t>
            </a:r>
            <a:r>
              <a:rPr lang="en-US" sz="1600" dirty="0" err="1">
                <a:latin typeface="Chalkboard"/>
                <a:sym typeface="Symbol"/>
              </a:rPr>
              <a:t>y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, </a:t>
            </a:r>
            <a:r>
              <a:rPr lang="en-US" sz="1600" dirty="0" err="1">
                <a:latin typeface="Chalkboard"/>
                <a:sym typeface="Symbol"/>
              </a:rPr>
              <a:t>x</a:t>
            </a:r>
            <a:r>
              <a:rPr lang="en-US" sz="1600" baseline="-25000" dirty="0" err="1" smtClean="0">
                <a:latin typeface="Chalkboard"/>
                <a:sym typeface="Symbol"/>
              </a:rPr>
              <a:t>k</a:t>
            </a:r>
            <a:r>
              <a:rPr lang="en-US" sz="1600" dirty="0" smtClean="0">
                <a:latin typeface="Chalkboard"/>
                <a:sym typeface="Symbol"/>
              </a:rPr>
              <a:t>)</a:t>
            </a:r>
            <a:endParaRPr lang="en-US" sz="16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5106670"/>
            <a:ext cx="1152128" cy="338554"/>
            <a:chOff x="2195736" y="5682734"/>
            <a:chExt cx="1152128" cy="33855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195736" y="5682734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, F</a:t>
              </a:r>
              <a:r>
                <a:rPr lang="en-US" sz="2000" baseline="-25000" dirty="0" smtClean="0">
                  <a:solidFill>
                    <a:srgbClr val="0000FF"/>
                  </a:solidFill>
                  <a:latin typeface="Chalkboard"/>
                </a:rPr>
                <a:t>k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-1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( )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843808" y="5805264"/>
              <a:ext cx="45719" cy="8275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latin typeface="Chalkboard"/>
                </a:rPr>
                <a:t>  </a:t>
              </a:r>
              <a:endParaRPr lang="en-US" dirty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11960" y="5085184"/>
            <a:ext cx="3024336" cy="555159"/>
            <a:chOff x="4211960" y="4674622"/>
            <a:chExt cx="3024336" cy="555159"/>
          </a:xfrm>
        </p:grpSpPr>
        <p:grpSp>
          <p:nvGrpSpPr>
            <p:cNvPr id="67" name="Group 66"/>
            <p:cNvGrpSpPr/>
            <p:nvPr/>
          </p:nvGrpSpPr>
          <p:grpSpPr>
            <a:xfrm>
              <a:off x="4211960" y="4685655"/>
              <a:ext cx="3024336" cy="544126"/>
              <a:chOff x="1691680" y="4581128"/>
              <a:chExt cx="3024336" cy="544126"/>
            </a:xfrm>
          </p:grpSpPr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691680" y="4725144"/>
                <a:ext cx="30243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Pr [D</a:t>
                </a:r>
                <a:r>
                  <a:rPr lang="en-US" sz="2000" baseline="30000" dirty="0">
                    <a:solidFill>
                      <a:srgbClr val="FF0000"/>
                    </a:solidFill>
                    <a:latin typeface="Chalkboard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            (1</a:t>
                </a:r>
                <a:r>
                  <a:rPr lang="en-US" sz="2000" baseline="30000" dirty="0" smtClean="0">
                    <a:solidFill>
                      <a:srgbClr val="FF0000"/>
                    </a:solidFill>
                    <a:latin typeface="Chalkboard"/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halkboard"/>
                  </a:rPr>
                  <a:t>) = 1]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2276128" y="4581128"/>
                <a:ext cx="639688" cy="338554"/>
                <a:chOff x="1772072" y="5970766"/>
                <a:chExt cx="639688" cy="338554"/>
              </a:xfrm>
            </p:grpSpPr>
            <p:sp>
              <p:nvSpPr>
                <p:cNvPr id="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72072" y="5970766"/>
                  <a:ext cx="639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FF0000"/>
                      </a:solidFill>
                      <a:latin typeface="Chalkboard"/>
                    </a:rPr>
                    <a:t>f</a:t>
                  </a:r>
                  <a:r>
                    <a:rPr lang="en-US" sz="1600" dirty="0" smtClean="0">
                      <a:solidFill>
                        <a:srgbClr val="FF0000"/>
                      </a:solidFill>
                      <a:latin typeface="Chalkboard"/>
                    </a:rPr>
                    <a:t>( )</a:t>
                  </a: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979712" y="6130038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Chalkboard"/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5148064" y="4674622"/>
              <a:ext cx="1063352" cy="338554"/>
              <a:chOff x="4948808" y="5394702"/>
              <a:chExt cx="1063352" cy="338554"/>
            </a:xfrm>
          </p:grpSpPr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4948808" y="5394702"/>
                <a:ext cx="10633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, f</a:t>
                </a:r>
                <a:r>
                  <a:rPr lang="en-US" sz="1600" baseline="30000" dirty="0" smtClean="0">
                    <a:solidFill>
                      <a:srgbClr val="FF0000"/>
                    </a:solidFill>
                    <a:latin typeface="Chalkboard"/>
                  </a:rPr>
                  <a:t>-1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Chalkboard"/>
                  </a:rPr>
                  <a:t>( )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407145" y="5527975"/>
                <a:ext cx="45719" cy="8275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Chalkboard"/>
                </a:endParaRPr>
              </a:p>
            </p:txBody>
          </p:sp>
        </p:grpSp>
      </p:grp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Strong PRP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572000" y="1556792"/>
            <a:ext cx="4464496" cy="19087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076056" y="2132856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Any strong PRP is by default a PRP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076056" y="25649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What about the converse ?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52787" y="3068960"/>
            <a:ext cx="1611339" cy="450633"/>
            <a:chOff x="971600" y="3100898"/>
            <a:chExt cx="1611339" cy="450633"/>
          </a:xfrm>
        </p:grpSpPr>
        <p:sp>
          <p:nvSpPr>
            <p:cNvPr id="59" name="Rectangle 58"/>
            <p:cNvSpPr/>
            <p:nvPr/>
          </p:nvSpPr>
          <p:spPr>
            <a:xfrm>
              <a:off x="971600" y="3100898"/>
              <a:ext cx="16113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= {</a:t>
              </a:r>
              <a:r>
                <a:rPr lang="en-US" sz="1600" dirty="0">
                  <a:latin typeface="Chalkboard"/>
                  <a:sym typeface="Symbol"/>
                </a:rPr>
                <a:t>F</a:t>
              </a:r>
              <a:r>
                <a:rPr lang="en-US" sz="1600" baseline="-25000" dirty="0">
                  <a:latin typeface="Chalkboard"/>
                  <a:sym typeface="Symbol"/>
                </a:rPr>
                <a:t>k</a:t>
              </a:r>
              <a:r>
                <a:rPr lang="en-US" sz="1600" baseline="-50000" dirty="0">
                  <a:latin typeface="Chalkboard"/>
                  <a:sym typeface="Symbol"/>
                </a:rPr>
                <a:t>1</a:t>
              </a:r>
              <a:r>
                <a:rPr lang="en-US" sz="1600" dirty="0">
                  <a:latin typeface="Chalkboard"/>
                  <a:sym typeface="Symbol"/>
                </a:rPr>
                <a:t>, …, </a:t>
              </a:r>
              <a:r>
                <a:rPr lang="en-US" sz="1600" dirty="0" err="1">
                  <a:latin typeface="Chalkboard"/>
                  <a:sym typeface="Symbol"/>
                </a:rPr>
                <a:t>F</a:t>
              </a:r>
              <a:r>
                <a:rPr lang="en-US" sz="1600" baseline="-25000" dirty="0" err="1">
                  <a:latin typeface="Chalkboard"/>
                  <a:sym typeface="Symbol"/>
                </a:rPr>
                <a:t>k</a:t>
              </a:r>
              <a:r>
                <a:rPr lang="en-US" sz="1600" baseline="-25000" dirty="0">
                  <a:latin typeface="Chalkboard"/>
                  <a:sym typeface="Symbol"/>
                </a:rPr>
                <a:t> </a:t>
              </a:r>
              <a:r>
                <a:rPr lang="en-US" sz="1600" dirty="0">
                  <a:latin typeface="Chalkboard"/>
                  <a:sym typeface="Symbol"/>
                </a:rPr>
                <a:t>   }</a:t>
              </a:r>
              <a:endParaRPr lang="en-US" sz="1600" baseline="30000" dirty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2118623" y="3243754"/>
              <a:ext cx="4119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latin typeface="Chalkboard"/>
                  <a:sym typeface="Symbol"/>
                </a:rPr>
                <a:t>2</a:t>
              </a:r>
              <a:r>
                <a:rPr lang="en-US" sz="1400" baseline="30000" dirty="0" smtClean="0">
                  <a:latin typeface="Chalkboard"/>
                  <a:sym typeface="Symbol"/>
                </a:rPr>
                <a:t>n</a:t>
              </a:r>
              <a:endParaRPr lang="en-US" sz="1400" baseline="60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Connector 7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512" y="407707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51520" y="4558769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an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971600" y="5750386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4320480" y="5695508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7504" y="3068960"/>
            <a:ext cx="886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Chalkboard"/>
                <a:sym typeface="Symbol"/>
              </a:rPr>
              <a:t>KPerm</a:t>
            </a:r>
            <a:r>
              <a:rPr lang="en-US" sz="1600" baseline="-25000" dirty="0" err="1" smtClean="0">
                <a:latin typeface="Chalkboard"/>
                <a:sym typeface="Symbol"/>
              </a:rPr>
              <a:t>n</a:t>
            </a:r>
            <a:endParaRPr lang="en-US" sz="16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690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2048" y="116632"/>
            <a:ext cx="846043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Do PRPs/SPRPs exist?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23528" y="1023119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 proof…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55776" y="1043444"/>
            <a:ext cx="4680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But we strongly believe they do</a:t>
            </a:r>
            <a:endParaRPr lang="en-US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11760" y="2132856"/>
            <a:ext cx="475252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Yet another Assumption: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PRPs/SPRPs exist.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284984"/>
            <a:ext cx="2121093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PRPs/SPRPs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924944"/>
            <a:ext cx="9144000" cy="7200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37028" y="5157192"/>
            <a:ext cx="1300356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PRFs exist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" name="Straight Arrow Connector 5"/>
          <p:cNvCxnSpPr>
            <a:stCxn id="15" idx="0"/>
            <a:endCxn id="2" idx="2"/>
          </p:cNvCxnSpPr>
          <p:nvPr/>
        </p:nvCxnSpPr>
        <p:spPr>
          <a:xfrm flipV="1">
            <a:off x="2862757" y="3654316"/>
            <a:ext cx="1653801" cy="14935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19119903">
            <a:off x="2801448" y="4286313"/>
            <a:ext cx="1236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halkboard" charset="0"/>
              </a:rPr>
              <a:t>Luby-Rackoff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0171" y="5157192"/>
            <a:ext cx="2788007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Block Ciphers: DES, AES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4516558" y="3662328"/>
            <a:ext cx="2007863" cy="148557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175413">
            <a:off x="4568982" y="4322480"/>
            <a:ext cx="261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Because no </a:t>
            </a:r>
            <a:r>
              <a:rPr lang="en-US" sz="140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good distinguisher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5681573"/>
            <a:ext cx="1789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Highly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43608" y="5687129"/>
            <a:ext cx="204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Far from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practical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2558553"/>
            <a:ext cx="278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Later in the course……….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3568" y="6300028"/>
            <a:ext cx="8477642" cy="369332"/>
          </a:xfrm>
          <a:prstGeom prst="rect">
            <a:avLst/>
          </a:prstGeom>
          <a:solidFill>
            <a:srgbClr val="DDFDE0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Efficiency of SPRPs based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schemes are better than PRF-based ones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  <p:bldP spid="12" grpId="0" animBg="1"/>
      <p:bldP spid="2" grpId="0" animBg="1"/>
      <p:bldP spid="15" grpId="0" animBg="1"/>
      <p:bldP spid="7" grpId="0"/>
      <p:bldP spid="21" grpId="0" animBg="1"/>
      <p:bldP spid="25" grpId="0"/>
      <p:bldP spid="17" grpId="0"/>
      <p:bldP spid="27" grpId="0"/>
      <p:bldP spid="18" grpId="0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08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2536" y="44624"/>
            <a:ext cx="8711952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Security for SKE with COA to CPA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AutoShape 4" descr="data:image/jpeg;base64,/9j/4AAQSkZJRgABAQAAAQABAAD/2wCEAAkGBxQSEhQUEhQUFBQUFRQUFRQUFBUUFBcVFRQWFhQVFBcYHCggGBwlHBQVITEhJSkrLi4uFx8zODMsNygtLiwBCgoKDg0OGhAQFywkICQsLCwsLCwsLCwsLCwsLCwsLCwsLCwsLCwsLCwsLCwsLCwsLCwsLCwsLCwsLCwsLCwsLP/AABEIALoBDwMBIgACEQEDEQH/xAAbAAACAwEBAQAAAAAAAAAAAAAAAQMEBQIGB//EADkQAAIBAwEFBAgEBgMBAAAAAAABAgMEESEFEjFBUQZhcYETIjKRobHB8BQjUmIHQnLR4fEzksIk/8QAGQEBAAMBAQAAAAAAAAAAAAAAAAECAwQF/8QAIhEBAQACAgICAgMAAAAAAAAAAAECEQMhEjFBYQRRIkKh/9oADAMBAAIRAxEAPwD66ADJCGAAAABKDAAAAGhkAAAAAAYAAAAAAAAAJsBtkbZHOr0OoxyA8HW6NIeCQkzpCwNAdpgIAG4nJ0IBYEMbICAQyREAAAAAAAxDAAAaAQxgQAAAAGIYAAAAAApMBORWq1M8Ar1OS8xU4gdQiSxmRKLZNFY1A6TOjym1e2tOO9GlF1ZR0znEOecPny9/EyIdt6y9qjCSzlbsnFpZ4ap50z0KXlxjWcOdm9PoW6PB5ej2zoylBPMVOLlvSSSjKPGEteOM9z5cUbmz9q0q0VKlOM1pw469U9U+5kzKVS4ZT3F4BReRllQ0I6EyQhDYiA+JydCaAiAQwkDEBKDAAABoQyAxiBAMAAAAAAAAAFJletUwu8lmyjUeXkAh1LMFnwIKcdS3BYWoSjuruNGDlOUYxWMuTwv99x8+2ntytdS0cqdJPSMW1J4ejk0/DQfaHaju6u7HPoabaWuk5J43+OGtHjxHbUTmzz31HZxcUxm77VqFgSy2abVtQLkbdYM5Gtrx9TZ7Ivwjg96Pqyw1lcdeJ7P8IuhBc7OWNCdHk77OdpdNy4lFT3lGLw1vaLVvhlyzppyPXwkmso+aXmzscjY7ObecGqVZvLeITfDhwm+vfzya4cnxXPy8P9sXtMAEZZBGzlJiZ0zlgJAAyRAMAAAAZIEAAAAAANDEhkBgIYAAAAHM2dHEwK9efLqQv/J1J5bfuOPqBPbQyU+0176G2qyUt17rjF8Xvy9WHxaNKlHCPAfxJvW6lCim0vWqzXJ67sP/AGUzuo048d5RnWNPEV5GrbRMqhWUI5l5dS3a3c37NN46vT4HJt6GnobUvxRgUrmSxle41La4yi0qmWK4oHbiRxmStkqaVrm1TR5ja1mllY0Z6urXxxMbaa3k8RyVul8drvZHbzn+TU9uKbi8YUoLC8ms/ep6k+L31adKanDehKLzF9H98j6d2V24rugp4cWm4yT5Sjxx1WqfmbcWe+q5/wAji8b5T02WwYMSNnMBoQMCIAAsAYAAAA0AYDAwIAAAADAAAAAAIK88ImZTupapeYHEzqjHLI0yzbLTISlqSwj5Ltm9VxfVZR9mniknpqoZy8rj6zl5YPo/abaCoW1arLhCDfnwilwzltc0fNOyVh+XGT56mHLfh0/jz3WvYbOTalNa8s8vA6v9u06MtzdlOX6YLPBc3wRo3OVB7izLGmPvQ8td9m69SnOMpQ3puL0zupRkpOLX8yeMd+cszxjbK9L1t2ytpy3ZPcy8Re9Caz0e43g9JQqLRppp8GuB4ml2IlKFaM/QN1IU4Unuy/J3JOWYqON5tPGXrw1PSbKsZ0YejlNT3WtyWcyccLO/pjOc8O7nktZFMcsvVj0NvLLLVQo2ehbrMotVStNLV6JcWeauu21tCbhHM2nh4cIrPT1pI1tu20qsVCMlCMlLell73DRRwvHX7Xm9mdhdxwbnRq7lKpTUZ0NN6eMVcqeXJYXF9eBeSK5W/po09r0LlbsouDeNJpY14esm1ry6lKyrS2fcb63vw89KsY6+FRLqvk33Hdp2JnSpxVOqlOMpyzuZi1N5cHDexumlPZ8nScaiw137y8nxx46lb1el8bLNV7q0uFOKcWmmspp5TT1TRKzxHYjac4ylbTWVBZhL9mUsS71leXge2TydGOXlNuLkwuGWjAEMsohGIZYAAADQxIZAAAAABgAAAAAAACZnXEvWZoyMqpLLfiwOqRditCvbwyierLT6eRFS8X/FG5/+KcE8OpKEVx1xLea90GVtg0N2lBftXyPMfxYv5TuKVNNrdi5Y19qUkvlH4nq9kzzSpvrGPxSOTO7yejx4ePHPtrwiErd8gt2aFOJEpYy5UGuJWct197Ne8aismBSqwxKrN6Jvk3hLuWpXLJOGLXoZJpSaKGydp06i3oSUl4NPzUkmiW72tTi1GefW09WE5JeLiml5kbW8e/S2qSkuo1b44ZK9OWGnB5TWfI0KNRSWUWxqmUcQpnc6axqT+jIaha1XTxnaPZ8qclVpNxlF5jJcUz2nZvaauKMZ8Hwkm02pJ4fD7wzO2hRU4NM892Uv/wAPcunJ4hUeEnw3+XvWnuHHl45J5sPPDfzH0kZzGWUM63nIhgPBYIB4GQAAAAGAAAAAAAAAAMAOKnAyd34mldS0x1Kko6gWaEcIrbQqqMG2uCz5lnewl4GPtevvLC+/v6lcqtjO3y/txs5+pcY5rex1WvxXyPT7Fn+TS/oj8ifa1mqlvKD/AJuHjyKOyMqjST5Rin5afQ5c5qvR4s/LDX6eht5mjTmZFCRepvQo0vpUv6u9LHJfMrUrKOc668Um8eaOL2eJ6mffdpqFusznFLx59yWr8iZIp38PR09nw4pYfVfUtQpR3cYPAR/ihbLjv467k/7ZOZ/xYt1JKNOrJPmorHulJP4F/H6Ut+/9fQIUox4LBXhP0dT9s/hL/JibJ7a21xpGaUv0yzF+5mlc1N5PHLVeK1K30tJflvqtoQ1JlKhUbiSORC0xh1D5v28TpuLi2m5xaa0aay015pH0TeyeR7Z2qqShlZwpPz0wQtj1Xs+xu3PxNFNrE4pRn0ckk2145PQs+e9jbd0qbqPK32sL9sdF9T31GpvJf7OvC2zt5vNjJndOsDADRkBgAAAAAAAAAwAkAAAAAABTvJapeZGtWO99peDOaJUc7RqtQePDw+8GPCGdWXtqyb0D0aiu/BT3Wm9Rl3tPRIyJQw+nH5m1cLOTNuFx6opnNxrxZeNS20jXto5Rh28tTbtammDn9O3K9MTtPZSlCW48S4p66rOq92TwFTsqpZlJZbb183ofVtoRyjykqvo5Yn7LeM8k+Tb7+Hiu8tOkY/ymni6XYKMnq35Nl1dhoQWnvPZKDjqtUQ17qUljh1wtS/l9qeF31Hj59louMknrh4a6pZyer7PWdSlFb0nKL9WOdX7OrbO6FDCxj1nx7l0Z6CpQ/Lil/K1/kpvbSzxi5RjhHNRhTlocVJCxTGjOEZdfZrrVN6TxBYXe+flxHtnaHooZWsnpFPr1fcibZW14VYqPsz5xfP8ApfMthjLe2fLnljN4pLtqK3UsJcFyxwL2wNoJeo+Sby5Zzr38PAzriP31OVRa1Taa4NPHHwN3L8PbgAGjIAAAAwAkAAAAAAEgAAAAAApXftLwI6eh3de2sccEcmVohqQ3pavSOuO/7RDdTO1LWTXUpXFUr8LfKCtJGPeXHJczvad5hGNUuWuHHq/7GdyjfHC1ejcKmszlhZ5/fga1rd4PDXUHPLk233nWx76VPeg8uMWmuqT6d2U9DHKy10Y42Tt9CqVd5GNcUoy4kmzr5TSw855klWnroNrTpQoWE4f8c5JfpypR8s6pdyZcpUKmfXl/1Sj8eJNClIm3Zc0RpfzooW6X38W+ZpwjmJnU85LNW5UUSzy3TrSwU69xjvfQjq3Dfj15IhVJtZ/VpHrjnJ+XzI2SKM7d1HvS16dPIgrbPxrwNfKXgtERwp77KrKtptCpD2k6ker0kvB8/M1aG1aL0bcH0mt348CWlaLHAU7GL4pGs5LGGXHjXsgAZ1uEAAEgAACQAAAAAwEMACAcTlhanTZnX1bLwuQFetUy8scqumnxOEZW0LzHq/Du5cDPK6Xxm6ko3i9bLSWmW+b6GddXblndXm/ojiMCxToGF5L6dOPFN7rHqWreryyF2rPTfhSKtZ9xRtK8nXtyhTpYqL9ycfNar5M9TdWpjXdvhZXFSUl5MqvLuK9pN054Xe10fVffU9Da38ZrXiY9zb51XiiKOV3Pk+T++gI9dTrrqTK4T5nko3FRcsliFepLRLHxHknUb1zeQgs5KEasqjzwXhq+5I4tbBt5nqzRxj1Yr1vkurI9oukdK23mo8uMvom/oWa380v0rdX1+PyJqUPRwbWr7+bfUguViCXgFGfLVqJq2dApWlLMjapQJic3UYHLgToe6XYtoAA7XGAAAAAGAhgAQAAQDOZMZFUlgDmrUwu8zazwW5FC5nh6sipU9o191N9xi0028vi+Zbvpb8u5feQo0Tl5M9118WGpuu6NMvUaIqFEuQiZyNLRGmcyppollLBDbSzv/wBX0RdVQuaBlXNnxPR1YFWdAixaZPO07fTD5fIbss8jbdpqSwtiultsGns/HBtLpxXl0LVG2x/o2oW6O3QLaivkzVTly07yzbWyXi+LLPojuMSNHkr1ocF0KtxHODTcSpWhqRYnGorenhotSliWO5fNnEI8BX2m7Pp6r8JYw/f8xIW9rHpdcE0GYruPzWv2xfvz/Y0KVYlFj0gAB3OADAAgAAAAAAAIYmBzNlWU88SS64Ign9CBBdXCist/58DFrVnJ5fuJNqP8xeCIInPyZX06eLCezjDJZo0kc00WImLoSQWCRMjkcyehKCuqqUW3wwyrsiq3Sg5e1JKT8Zav5kG1X+XU/on8jnZj9SPhH5DfaddNgW6KB3EnaNDcOlEQBFdYOWNHJBDZGnqORwEyJskdSA4cBsCDGBTknFxfB6Ndw5ld8iUPN3NxKlcbs+DSUZ9ddFLo9X4mvb3Rmdplp5MqbMk91avgUa63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AutoShape 4" descr="data:image/jpeg;base64,/9j/4AAQSkZJRgABAQAAAQABAAD/2wCEAAkGBxATEBAQEBIQEA8QDxAQDw8NDw8NDQ8PFBEWFhQRFBUYHCggGBolHBQVITEhJSkrLi4uFx8zODMsNygtLisBCgoKDg0OGhAQGywdHCQsLCwsLCwsLCwsLCwsLCwsLCwsLCwsLCwsLCwsLCwsLCwsLCwsLSwsLCwsLCwsLCwsLP/AABEIAMgAyAMBEQACEQEDEQH/xAAbAAACAwEBAQAAAAAAAAAAAAAABAMFBgIBB//EAEUQAAEDAwEEBQgFCQgDAAAAAAEAAgMEBREhEjFBUQYTYXGBIjJCUpGhstEVcnOxwRQWNFOCkqLS8CQzNWJjg5PhJUN0/8QAGgEAAgMBAQAAAAAAAAAAAAAAAAQCAwUBBv/EADURAAICAgECAwUFCAMBAAAAAAABAgMEESESMRNBUQUUIjKhYXGBkdEVIzRSscHh8CQzckL/2gAMAwEAAhEDEQA/APuKABAAgAQAIAEACABAAgAQB5lABtIDR5tIO6PdpBzQZQB6gAQAIAEACABAAgAQAIAEACABAAgAQAIAEACAOS5B3Rw6Vc2SUSJ065smqyF1UFzqLFURGtC51E/BZ5+Whc6jvgnorAjqOeCStqwpdRB1EzKgLuyt1krZV3ZBxOw5dI6OkHAQAIAEACABAAgAQAIAEACABAHhcg6kRPkXNklEVlqQFFsvjU2IT14VbkMwobK6e5jmoOY3DFYjNdxzUPEGY4jFX3kc1F2F6w36Ef0yOa54hL3NkjLyOa6rCLw2NRXcc1LxCiWIx+C5jmpqYtPFZYQV4KsUhSdDQ/FUgqakLSqaGmSKSZS4kgK6Q0dIOAgAQAIAEACABAAgAQBy5y4dSFpZlxstjArqqswq5SHK6dlJW3TCplM0acXZRz3MuOG69yUuyoVrcmaMMZR5ZxT0k8pw0Od2NGcd5Wf79Za9Uw2SndTTzJ6Lem6HTHV5Yz6xLj7ArVh5tnzSURCz2zWvlTZZRdC4x50hJ/ysa38SrF7H389jf3L/ACxSXtqflH6k35oQevL/AAfJS/YlP80vp+hX+2Lv5V9f1IJuhcZ82Uj60bXfcQov2Pr5LGvw/wAonH21Pzj9Suqeh0rfMLX/AFSWH3qt4ebX8klIcr9s1y+ZNfUqKikniOHBzex4x71V79ZU+m6Gv9/3zH67qbluPP3EkFzLTh2i0KcqFnMWRnjKXYu6K6ApuMzOtxdF3S1mVcpGdZTosYZlYmJygMtculTR0unAQAIAEACABAAgDlxXDqQpPMotl8IFPW1uFXKQ/TRszVwueuBvSllyim29GvTjeYlT0skrgMFxO5o/FY9uZZdLw6UM2Wwpjvsa219GI24MuHn1G6MHzTeN7Kin1XPqfoYWT7TnPivhevmaGNgaMNAaBuA0C14pRWktGU229vk62l3ZzQbaNhoNtdDQbSA0G0ubDRzKwOGy4BwO8HULklGS1JbR1Nxe1wZ66dGGPy6LDD6h1Ye7ksjI9lRb6qX0v0/yamN7TnDizlevmZKopJIXEYLSPRO7wSdebZTLouRvV3Qtjvuh233Pgd/atqu1SScewtfjLyNNRVuUzGRkXU6LiCbKtTM+cNDLSpFLR2unAQAIAEACAPHFB1CNbPsjKjsYqr2ynn64s6wNyzfoQTjnhca2PQdSn0N8mYuFY46DXKQybFWupm1RTFcs5tdsdI8AauOpcdwHNefk7cyzpXb/AHudyMmNcds2EcLKdmG7z5zuJK9Di40KY6iYEpzyJbl+RM+SRhHWAAOOBgg8E446RBKuxfAOtfplUt8i7XIlLM9ztiMAuAzqQNP6KtjHZeoQjHqn2Iuoq/Vb++FPoLPExvV/kH5PV+q398I6EHiY3q/yAQVfqt/fCOhB4mN6v8jtlTI1wbI0tJ3cQe4qEo6IuuEluD2WLXqvYq1oMrmwFLjQslbsuGvBw3tKXyceF8emX5+hdRfKl7iYW6Wx0byDoRucNzhzWApWYdnSz0uPlRsjtHturyDh29btF8bI9UQvoTW0augrMp2MjDvq0XMEmVcmZ846GgVIqPUHAQAIAEAQyvXGTiiju8+ir2aeLDkctk4ZSNedQ1uTjfjaVotkVueS4rzK67WVsg66nwcjJa3c7tb29ioyKI2x0xrFzZVvwrT2yOY1uB5x87nnklKsWNEdIMtSlLb7eQXl2niE1U+QxFyO9It0P2h+Eq+XYXwFzP7v7ksR8lJN8kJL4hS1n+0u+zd8TU1X2L8lfuF95DdaqYVDmMkLWhrTgY4juU5S0TxqanSpyjt7Z7mo/XO9jfkqvFDVH8i+otNW1EbmkyFwyMghuDr3KcZ7LY0UWJpR0W3SHRjDxEgx7CpS7COB87X2HdM7yQk2zli+Imyo7IaPMo2GhO50YlZj0hq08ilsqhXwaffyL8e51T35eZhq2lIPJwPvWDRdKif9UelptTX2DVpruB3jevS1WKSTRTk0eaNdQ1OQm4swrq9Mtonq1CMkTLpWCABAHLig6hGrkwFCTGao7Mxdqjgqd8mzjVl1D/h/+074kyjOn/G/iVFmrJIskDaj02mE+8ciqIXqUmh7Lprt0nw/UuamkbMOvpyA/iNweeR5OVzSaM+u6VL8K3t/QpKuqJ8lwIcHAEHQg5VcYaZo1VJfEuUXnSTdD9ofhKnLsZ3s/vL7v7nUR8lIN8nJL4he0/pLvs3fEE5V2Lcr/oX3ndytEr5jKxzACGjDtrOncFY1shj5lcKuiSbOPoqp9eP2u+Sh4SJe90ej+n6kbrDM5w23s2QQTs7RP3KSikS9/qjF9KexzpC4ERs9IvDsdgzr70TekUYKabl5aPafRoSEmE+WSbSjshoNpGw0GUbO6KG/UvlBw9Ia94WP7Qq1JTXmaeFbx0vyMxUMLHbQ8UYF/RLofbyNmt9celmhtNXkBb8JGVlU6Zp6WXKZTMayI80qYszpBwEARSuXGTiiluM2hVMmaFENsyFdNtPAS0p65N6mHTDZsYf8P/2nfEn12MCf8b+Ipa4x1ffqs1/DsvyJPrDD4X7cfHzmnc4Jmq7yOfDdHpn+D9Burp46qPbj8mVo478+q7s7U1sorsniT6Z8xf8AvB30k3Q/aH4Soz7HPZ/eX3f3PIj5KzZPkJfMQ2j9Jd9mfiCfq7FuV/0L7yC7mQ1Lmte9rdlmjXuaN3YVKyfSieKoKhNxTfPkefk8n62X/kf81R47Dxa/5V+S/QOok/Wy/wDI/wCaPGYeLX/KvyX6EsFMAcnU8STklVSsbITu3whwOVQue7SidPdpGw0GVzYaFrizMZ7NQl8qPVWy2h6mjMVsGhWK1rk2qpidqm2XFp4H3L0WNd4kFIvyIdUeo2dumyAtCLPPXw0XUTlcjPkiVdIAgBWpcosurRmbtNoUvNmxiw5MzS+VI48tAsnJt1YomxZ8MEjWRXJv5N1Gy/a2C3Pk7Oc9601lw6PtMOWNLx/F2tbGaFmGjuCVlLeim57kTuAKinorXAg+JzHiSM4dx5OHI9icqv1wxlSjZHonyhiuquuEY2XNc12XZwW7saK2y1a4KqafBcnveyVm5IN8kH3F6aYRSmQhzgWlvk4zvB49ydpmki2yHi19CeuSOeYPldIAQCGjDsZ0HYpWPqOL93V0Nnb6hVKoVciI1StVJHqPBVhd8Fh1EjalVupnVIlZMqpVkkyVsiqcSR2HKs6czea7uKhZzBko90UdRHosho065FDUt2ZGnnoU57PnqTh+Jp1vqg0aa0zaBbsGY2TDRpqZyYRj2IaUik8KAEKx2ihIaqRkb1JoUrYb2JHkrrRHoDz1XnrpdVsmM5MuS+ijUk2ZspFhSv0xxG5NUz2ukVsjzsnV5UBCDpxgKWw2cvepKOyLYpNME3XW2Rc9CE9YAnq8dsplYLslkf5jSRz3N9qcjjqPcXnfGPdkzKKU+k0dg2nH3BWdEUUPKXktnTrfKPSHi14RqDOe9fYyJ0UzeG0P8h2vcoumLLIZUGeQ13DjyO9L2YrQzGZYQVWUhZS0XKQ5HKk5w0WJhUS6Y4nf3JK+XGkXVx52JSs0SLQ1FlDd49M8tVyh9NqZp40udFhZZdAvRViuXHlmuonJqJhWofCmKg5AIq686KuQ7T3MZfXaHxSlh6HDXJJameS3uC87Hlshkvll2xuiYUTObOsI1ojsnZLz9qYjZ6lbj6EuVaiBG9ysijjEaifCcqr2VyZTVdYc4GSScADeTyWvRj+YtOehy32suPl+W/fs+gztPNNOUYLfZGfK+Vr1A0sFvYPO8s8tzB3BKSuk+3BKGPFd+WONcBoAAOwYVLW+4wtI961HSGyCanjdvaAebfJKnGco9mVyrjLuilulpGMnym+uBiRnfzTVVqlx5i7jKrmL2jPTOdCRtkbJ81+5rv8AtSnQpraHKb1NDMF2B83XtWRkUND0Gh6CTKxba/UajIYI0SsolqZTXVnku7il5LTTNHGfKI7E7QL0NZPMXLNnQFNxPPXItGqwTPHIBFVX7lVIdoMVftx8UpYeiw+49bBoFg1IWyO5dMGiaUTPbPdlGjmw2UaDZ4dFKKfkcbQrU1JHb7k9TFsqkUFxurRnOQt7Fx+oVnLRPaWABsh/vJfMBGrWnd4laLjrjyRjX39culGqgLY24Gp3uPMpGSc3tjEEoLRFJdGjiprHbJdRx9Ls5hd92YdYfTDOYXfdpB1nn0yz+ij3Zh1k0dyB3KEqGg6yivNG0ksdrFLkjmx3Z+Ccom2t+aM+1OqfVAysG1FI6J+9p0PBzeDgo5NKnHqRr49ynHqRp6CbK81kU6NCEi1ZuWXOJfFlXcxoUhajSx3yI2HcFv1jOYbW37k3E87cWzVYhJg5dOIq68aKqQ7SYy+t0PilLEehwnyM2d2Wt7h9yxILllOUuWX7Bom0jLbOtld6Tmw2UaDZFKpwicbKW4yYC1cavZRNmZig66oZGfNBLn/VbqR47vFelpXh1dXmZuXa4wbRqKU5myfRBPjuCjYtV6MuhfHtjNdNhqhVDkc2WdqtlO+njkkjaSWbTnHa7dd6UvvuhbKMZeY1CMenbRCDav8AS/jVn/N+36HP3Z7/AOK/0v40f837fod/dg0WsnA6nPaXBcbzV6/QP3Z7eLLGyN0sI2CwbRaCS1w471zGypykoT5TOTrWtoqZ5duE9hDh/XinIx6bBG5bgUfSKDMbJx50ZDHdrHbvYfvKuh3cPUjhz6ZdJLaJcgLEzKtG5XI0kJ0WDdHQ5BlXd3Ya49hWXatvRrYq20L2JmgW5Wi7MfLNnQDRNxPPXFo1WCTAoAQrW6KEhqp8mRvUWh8UrYbuJLkWsMmgHI4WLKPTa0XZkeTUQbk1ExZ8Ml2VLRDYbKNBsgqBorq4nGzOXY71tYkRaxlf0Xjy+ofybG0ftFxPwhblvEYox8x9kWTZCx+14FDj1R0LQfS9ktW8FuRqoVrT5GU9mntH6Ez7F33FZeR/EP7x6HyoxVvjaWjK27XLYnyOdUxU9Ug2xSvjbs6YV1Te+TqZtKo/2E//ADD4AsOH8Sv/AF/ccfymOZN5AaOO/wCS2nD4tmba+NEs8O1TzN5xOx3gZ/AKrerE/tKI8STKWxv0HgqM6HLN2tmtgdovMZKHqimvknkkc8BZCj1WpG9hx52M2SLQLagU5cu5r6JqaijCtY+FMVPSgBWpboosurZmrvDoUvNGxiz5M7bn7Mrm89R+KycqOpKX4GrkLrrTNfRvyFOswbVpjmFfooPdlGjmxapborakcbMzeG6FbmILzFuiI0qRxDoz4EOx9xWrk8KH4mRlL4kWU0KjGRUkKVEeArYPbLIo2VibmkiHOLGnblYuU9Xyf2mjD5UV7Oh8I3STe2P+VMP2nY//AJX1/Uh4MTr80ov1s/tj/lXP2lP+VfX9Q8CJ5+aEPGSYjkSwA+xqP2nZrhL6/qHgxGekFZGyB8QI23M2GMByQMY1HAYVWJVKdil5LnZKySjEytNBoteczOktlgW4jkPKN5/hKWb3JfeinXKMrYG6DwU87uzarNUx2GryuWzSoRRXF21I1vLU/gs3GjubkeioXRBs0Vph0C1oIysmZpaZqYRj2MaCkUggCKVq4ycWUtxhyCqpI0KJ8mNuUZY8PHA+5IZFfVHR6DHkpxcWaG01OQO1J0S8jKya9MvI09EzpcHeF3RHZBUM0VlaONmdu0WhWvisomVPRiTZqpIz/wC2PT6zDke4uWvkLqpUl5MzcmPCZpZIUpGRVFCNfFhpV9UuSxI0dn/Qo/sXfcVm5H8Q/vHI/KYm324OaDgbuS3Lb3Fimhz6HbyHsVPvLDQCzt5D2I95YaJ4bcG8FCV7YaG2QKlzItC3SGTq6WU8XDqx3u0+7KljrrtS/H8iqMdzRR2aLAC5mzNatFrUzANXkc2ZtYlXUystkZe8vPE+7gu0V9MUjZvkoR6UbK3Q4AT8UefvnsuoWq1GfJkq6QBAHLgg6hGrjyFCSGapaZmLvSZCWnE2cW3RUWqoMb9g/s93JZd0fDl1LzHsmtWR6kbGinBCaqltGBbDTHwmEhZnErFKJxsp7hBon6JaK5GOuLHRyNlZ5zHBw7ccPFegx2px6JdmKWx2tG3pJmSxtlZ5rxkcxzB7VmTi65OLEocPTIrhT5arKZ8l4zbrhCymbE54DxGWluuc66blTbVOVzmlxsYjKPTor7RTEMAPIJm+e5FKRYdSl+o7o96lHUGjzqUdQaOhEjqKJvRj+lNX1s7YW6shJL8bjKfkPvK0sWHh1ub7v+hKiHOyWlZshY2bca9FexOumL3Bg73d3JeeivEl1M9NiV9Eepl7aKTACehEUyrds09JFgJhIxrJDzQpizOkHAQAIAhlYuNFkWVNdT5VUoj1NmjJXWiIORoRqClbYbWmbmNcmtMastyzodHDeFnrdUtMpy8bzRqaacFPwkmYk4NDWFfEpYpUw5TEHogzN3WizlauPbopkiqs1yNLIWvyYHnLuJjd64/ELQvpWRHcfmX1FLa98o3Mey9oc0hzXDIIOQRzCxnuL0+5CEyM29ucqfjMvXIxHABuVblsnwddUudQB1aOo4eFq7sqlIzvSS+iIGKI5ndoSNREOZ7eQT2Liuz458R/qUqLmzN2+lwMnedSTqSVZm5K5NKmpsnrKrZGBq47gvKZFjtlpHoMLG832JrRQnedSdSVKEEuEO5FyS0jX0NPjCYijEus2y2iarEIyZMpFYIAEACAOXBB1C00Si0WwkU1wo8qmUTRou0ZWuo3NdtN0ISltSktG1TcprpkWFpu2dDo4bwk1J1PT7CuVia5XY01LVAp+u1MxrKmho4KajIWcRKqp8puuWiDRnLlbM5WpRfopcSqoquopSer8uMnJifnZzzB9Ep2yurIXxcP1/3uLTrTNPb+ldO/AeTC/i2XQeDtxWbb7Puh2+JfYV/FEvIp2uGWuDhzaQ4e0JJxcXp8Elad7S5o74pXV18povPlYD6rTtv9g1V9eNbZ8sWR62+xmLn0qlkyynaY28ZX/wB4fqj0Vo1YMKubXt+i7Eo1N9yqpaTGp1J1JOpJ5k8VHKzElpD1VG+xJUVQboNXHcF5q/Ila9I3cTD832O7dQlx2nakquMEjQstjCPTHsa630eFdGJk33bLqGLCtRnzlsaAUig9QAIAEACABAHLmrh1MVmhyotF0JlPXUWVXKI/TdozVfbSDkaEbiErZWmuTYpyU1pnNHdHxnEn7w3eKSdc63uJ23FjZzD8jR0d0BG/3q6rJXmZF2K0WDakFPV3piU6WiOZgKdrvKJVsrKqhBT1eSUuBT1VpBT0Msg6ytfZQDkaHmNCmVmcEfDOHWrO8kjk4khc98SBUncduaOAS9uf9pdChk2GtHBZGR7QHqcRyFX1LnaRj9o7h3c1lznOzmXY2qcOMFuQ/brWScnUneSuqOiy29JaRqaGhAVkYmVbdsuIIcKxIRnPY01qmUNnaDgIAEACABAAgAQBw5q4dTF5YcrjRdGeitqqMFVuI3Xc0UtbbAeCplWaNOU0U0lA9hywlvZw9iWsoUu4/G+M1qS2dxXSVmjm57W/Iqjwpx+VkZYtc+zHor+3iSO8YUlbZHuhSfs5+SGW3Zh9Ie0K2ObruLSwJehy+tbzCtXtBepV7i/QUlrmcx7QrPf/AEOr2fJ+QlLcmcNe4EoeXZLshiHs2XmhZ1VI7zW47XfJQbnL5mNQwoQ+ZncNse85eSezh7FKMUi12QgvhReUNpA4KxRErcll7S0QHBWKJn2XNllFFhTSFJT2MNapFLZ2g4CABAAgAQAIAEACABAHhCDpE+Jc0TUhWWmyotF0bBCehB4KtxGYX6K6e2DkoOA3DKaEZbQOSr8MZjlv1FX2Yclzwy9Zj9SP6FHJHQS98+07bZRyQoEHljUVnHJT6CmWWPwWoclJQFZ5JYwUAHBWKIrO/Y/FTAKaQtKwaZGpaKXIlAXSs9QAIAEACABAAgAQAIAEACABAAgDkhB3Zw6Jc0SUiJ1OuaJqwhdSLnSWK0iNEudJNXHn5EFzpO+MeijXek54xK2lXekg7SZtOu6K3YStiXdEHI7DV0js6QcBAAgAQAIAEACABAAgAQAIAEACABAAgAQAIA8wgA2UHdhsrmg2GyunNhhAHqABAAgAQAIAEACABAAgAQB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2481007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96" y="1154085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756644" y="2444695"/>
            <a:ext cx="4419368" cy="147732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 (vector of messages),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 (message vector).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88" y="1148551"/>
            <a:ext cx="1374137" cy="12241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36512" y="4796296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PPT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84636" y="4759984"/>
            <a:ext cx="4419368" cy="147732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Given the knowledge of two messages (vector of messages), it cannot be distinguished if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corresponds to the first or second message (message vector).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Chosen-Plaintext Attacks (CPA)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584857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5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3528" y="249289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180784" y="256490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64088" y="2780928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28184" y="2060848"/>
            <a:ext cx="0" cy="72008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580112" y="2247255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176" y="259599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68344" y="2636912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/>
          <p:nvPr/>
        </p:nvGrpSpPr>
        <p:grpSpPr>
          <a:xfrm>
            <a:off x="2051720" y="1772816"/>
            <a:ext cx="1512168" cy="576064"/>
            <a:chOff x="2123728" y="1916832"/>
            <a:chExt cx="1512168" cy="576064"/>
          </a:xfrm>
        </p:grpSpPr>
        <p:sp>
          <p:nvSpPr>
            <p:cNvPr id="33" name="Rectangle 32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Enc</a:t>
              </a:r>
              <a:endParaRPr lang="en-US" sz="20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1475656" y="2060848"/>
            <a:ext cx="50405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475656" y="1660738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m 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267744" y="2348880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572000" y="162880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c = </a:t>
            </a:r>
            <a:r>
              <a:rPr lang="en-US" sz="2000" dirty="0" err="1" smtClean="0">
                <a:latin typeface="Chalkboard"/>
              </a:rPr>
              <a:t>Enc</a:t>
            </a:r>
            <a:r>
              <a:rPr lang="en-US" sz="2000" baseline="-25000" dirty="0" err="1" smtClean="0">
                <a:latin typeface="Chalkboard"/>
              </a:rPr>
              <a:t>k</a:t>
            </a:r>
            <a:r>
              <a:rPr lang="en-US" sz="2000" dirty="0" smtClean="0">
                <a:latin typeface="Chalkboard"/>
              </a:rPr>
              <a:t>(m)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31640" y="2924944"/>
            <a:ext cx="936104" cy="0"/>
          </a:xfrm>
          <a:prstGeom prst="straightConnector1">
            <a:avLst/>
          </a:prstGeom>
          <a:ln>
            <a:solidFill>
              <a:srgbClr val="0000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483768" y="3676962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(m</a:t>
            </a:r>
            <a:r>
              <a:rPr lang="en-US" sz="2000" baseline="-25000" dirty="0" smtClean="0">
                <a:latin typeface="Chalkboard"/>
              </a:rPr>
              <a:t>1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1</a:t>
            </a:r>
            <a:r>
              <a:rPr lang="en-US" sz="2000" dirty="0" smtClean="0">
                <a:latin typeface="Chalkboard"/>
              </a:rPr>
              <a:t>), (m</a:t>
            </a:r>
            <a:r>
              <a:rPr lang="en-US" sz="2000" baseline="-25000" dirty="0" smtClean="0">
                <a:latin typeface="Chalkboard"/>
              </a:rPr>
              <a:t>2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2</a:t>
            </a:r>
            <a:r>
              <a:rPr lang="en-US" sz="2000" dirty="0" smtClean="0">
                <a:latin typeface="Chalkboard"/>
              </a:rPr>
              <a:t>), …, (</a:t>
            </a:r>
            <a:r>
              <a:rPr lang="en-US" sz="2000" dirty="0" err="1" smtClean="0">
                <a:latin typeface="Chalkboard"/>
              </a:rPr>
              <a:t>m</a:t>
            </a:r>
            <a:r>
              <a:rPr lang="en-US" sz="2000" baseline="-25000" dirty="0" err="1" smtClean="0">
                <a:latin typeface="Chalkboard"/>
              </a:rPr>
              <a:t>t</a:t>
            </a:r>
            <a:r>
              <a:rPr lang="en-US" sz="2000" dirty="0" smtClean="0">
                <a:latin typeface="Chalkboard"/>
              </a:rPr>
              <a:t>, c</a:t>
            </a:r>
            <a:r>
              <a:rPr lang="en-US" sz="2000" baseline="-25000" dirty="0" smtClean="0">
                <a:latin typeface="Chalkboard"/>
              </a:rPr>
              <a:t>t</a:t>
            </a:r>
            <a:r>
              <a:rPr lang="en-US" sz="2000" dirty="0" smtClean="0">
                <a:latin typeface="Chalkboard"/>
              </a:rPr>
              <a:t>): </a:t>
            </a:r>
            <a:r>
              <a:rPr lang="en-US" sz="2000" dirty="0" err="1" smtClean="0">
                <a:latin typeface="Chalkboard"/>
              </a:rPr>
              <a:t>c</a:t>
            </a:r>
            <a:r>
              <a:rPr lang="en-US" sz="2000" baseline="-25000" dirty="0" err="1" smtClean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 = </a:t>
            </a:r>
            <a:r>
              <a:rPr lang="en-US" sz="2000" dirty="0" err="1" smtClean="0">
                <a:latin typeface="Chalkboard"/>
              </a:rPr>
              <a:t>Enc</a:t>
            </a:r>
            <a:r>
              <a:rPr lang="en-US" sz="2000" baseline="-25000" dirty="0" err="1" smtClean="0">
                <a:latin typeface="Chalkboard"/>
              </a:rPr>
              <a:t>k</a:t>
            </a:r>
            <a:r>
              <a:rPr lang="en-US" sz="2000" dirty="0" smtClean="0">
                <a:latin typeface="Chalkboard"/>
              </a:rPr>
              <a:t>(m</a:t>
            </a:r>
            <a:r>
              <a:rPr lang="en-US" sz="2000" baseline="-25000" dirty="0" smtClean="0">
                <a:latin typeface="Chalkboard"/>
              </a:rPr>
              <a:t>i</a:t>
            </a:r>
            <a:r>
              <a:rPr lang="en-US" sz="2000" dirty="0" smtClean="0">
                <a:latin typeface="Chalkboard"/>
              </a:rPr>
              <a:t>)</a:t>
            </a:r>
            <a:endParaRPr lang="en-US" sz="20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45" name="Straight Arrow Connector 44"/>
          <p:cNvCxnSpPr>
            <a:stCxn id="33" idx="3"/>
          </p:cNvCxnSpPr>
          <p:nvPr/>
        </p:nvCxnSpPr>
        <p:spPr>
          <a:xfrm>
            <a:off x="2699792" y="2060848"/>
            <a:ext cx="518457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51520" y="4666280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&gt;&gt;  Adversary </a:t>
            </a:r>
            <a:r>
              <a:rPr lang="en-US" sz="2000" dirty="0" smtClean="0">
                <a:solidFill>
                  <a:srgbClr val="FF0000"/>
                </a:solidFill>
                <a:latin typeface="Chalkboard"/>
              </a:rPr>
              <a:t>influences</a:t>
            </a:r>
            <a:r>
              <a:rPr lang="en-US" sz="2000" dirty="0" smtClean="0">
                <a:latin typeface="Chalkboard"/>
              </a:rPr>
              <a:t> the honest parties to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encrypt</a:t>
            </a:r>
            <a:r>
              <a:rPr lang="en-US" sz="2000" dirty="0" smtClean="0">
                <a:latin typeface="Chalkboard"/>
              </a:rPr>
              <a:t> messages (using the same key) of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its choice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7" y="2492896"/>
            <a:ext cx="11298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46" name="Straight Arrow Connector 45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m</a:t>
              </a:r>
              <a:r>
                <a:rPr lang="en-US" sz="2000" baseline="-25000" dirty="0" smtClean="0">
                  <a:latin typeface="Chalkboard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1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m</a:t>
              </a:r>
              <a:r>
                <a:rPr lang="en-US" sz="2000" baseline="-25000" dirty="0" smtClean="0">
                  <a:latin typeface="Chalkboard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2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699792" y="2348880"/>
            <a:ext cx="1440160" cy="1080120"/>
            <a:chOff x="2771800" y="2636912"/>
            <a:chExt cx="1440160" cy="1080120"/>
          </a:xfrm>
        </p:grpSpPr>
        <p:cxnSp>
          <p:nvCxnSpPr>
            <p:cNvPr id="65" name="Straight Arrow Connector 64"/>
            <p:cNvCxnSpPr/>
            <p:nvPr/>
          </p:nvCxnSpPr>
          <p:spPr>
            <a:xfrm flipH="1" flipV="1">
              <a:off x="2915816" y="2636912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 rot="1857484">
              <a:off x="3482436" y="2696240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err="1" smtClean="0">
                  <a:latin typeface="Chalkboard"/>
                </a:rPr>
                <a:t>m</a:t>
              </a:r>
              <a:r>
                <a:rPr lang="en-US" sz="2000" baseline="-25000" dirty="0" err="1" smtClean="0">
                  <a:latin typeface="Chalkboard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 rot="1857484">
              <a:off x="3141969" y="3260636"/>
              <a:ext cx="576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/>
                </a:rPr>
                <a:t>c</a:t>
              </a:r>
              <a:r>
                <a:rPr lang="en-US" sz="2000" baseline="-25000" dirty="0" smtClean="0">
                  <a:latin typeface="Chalkboard"/>
                </a:rPr>
                <a:t>t</a:t>
              </a:r>
              <a:endParaRPr lang="en-US" sz="2000" baseline="-250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2771800" y="2924944"/>
              <a:ext cx="1296144" cy="7920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51520" y="5530377"/>
            <a:ext cx="8892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&gt;&gt; </a:t>
            </a:r>
            <a:r>
              <a:rPr lang="en-US" sz="2000" dirty="0" err="1" smtClean="0">
                <a:latin typeface="Chalkboard"/>
              </a:rPr>
              <a:t>Adv’s</a:t>
            </a:r>
            <a:r>
              <a:rPr lang="en-US" sz="2000" dirty="0" smtClean="0">
                <a:latin typeface="Chalkboard"/>
              </a:rPr>
              <a:t> Goal: to determine the plaintext encrypted in a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</a:rPr>
              <a:t>new</a:t>
            </a:r>
            <a:r>
              <a:rPr lang="en-US" sz="2000" dirty="0" smtClean="0">
                <a:latin typeface="Chalkboard"/>
              </a:rPr>
              <a:t> cipher-text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7517" y="4048693"/>
            <a:ext cx="2880485" cy="1556792"/>
          </a:xfrm>
          <a:prstGeom prst="rect">
            <a:avLst/>
          </a:prstGeom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4470" y="4437112"/>
            <a:ext cx="1129867" cy="8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35896" y="4139788"/>
            <a:ext cx="20185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339933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Encryption Oracle</a:t>
            </a:r>
            <a:endParaRPr lang="en-US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700064" y="6125234"/>
            <a:ext cx="5824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/>
              </a:rPr>
              <a:t>Is CPA is mountable only against a moron???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8486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55" grpId="0"/>
      <p:bldP spid="43" grpId="0"/>
      <p:bldP spid="53" grpId="0"/>
      <p:bldP spid="53" grpId="1"/>
      <p:bldP spid="70" grpId="0"/>
      <p:bldP spid="4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009900"/>
                </a:solidFill>
                <a:latin typeface="Chalkboard"/>
                <a:cs typeface="Comic Sans MS"/>
              </a:rPr>
              <a:t>CPA</a:t>
            </a:r>
            <a:endParaRPr lang="en-US" sz="3600" dirty="0">
              <a:latin typeface="Chalkboard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00" y="1412776"/>
            <a:ext cx="1244228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1224136" cy="136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340768"/>
            <a:ext cx="1219200" cy="136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3528" y="325898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</a:rPr>
              <a:t>M. </a:t>
            </a:r>
            <a:r>
              <a:rPr lang="en-US" dirty="0" err="1" smtClean="0">
                <a:latin typeface="Chalkboard"/>
              </a:rPr>
              <a:t>Luby</a:t>
            </a:r>
            <a:r>
              <a:rPr lang="en-US" dirty="0" smtClean="0">
                <a:latin typeface="Chalkboard"/>
              </a:rPr>
              <a:t>: </a:t>
            </a:r>
            <a:r>
              <a:rPr lang="en-US" dirty="0" err="1" smtClean="0">
                <a:latin typeface="Chalkboard"/>
              </a:rPr>
              <a:t>Pseudorandomness</a:t>
            </a:r>
            <a:r>
              <a:rPr lang="en-US" dirty="0" smtClean="0">
                <a:latin typeface="Chalkboard"/>
              </a:rPr>
              <a:t> and Cryptographic Applications; Princeton University Press, 1996</a:t>
            </a:r>
            <a:endParaRPr lang="en-US" dirty="0">
              <a:latin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3284984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halkboard"/>
              </a:rPr>
              <a:t>Mihir</a:t>
            </a:r>
            <a:r>
              <a:rPr lang="en-US" dirty="0">
                <a:latin typeface="Chalkboard"/>
              </a:rPr>
              <a:t> </a:t>
            </a:r>
            <a:r>
              <a:rPr lang="en-US" dirty="0" err="1">
                <a:latin typeface="Chalkboard"/>
              </a:rPr>
              <a:t>Bellare</a:t>
            </a:r>
            <a:r>
              <a:rPr lang="en-US" dirty="0">
                <a:latin typeface="Chalkboard"/>
              </a:rPr>
              <a:t>, Anand Desai, E. Jokipii, Phillip Rogaway:</a:t>
            </a:r>
            <a:endParaRPr lang="en-US" dirty="0">
              <a:latin typeface="Chalkboard"/>
              <a:hlinkClick r:id="rId5"/>
            </a:endParaRPr>
          </a:p>
          <a:p>
            <a:r>
              <a:rPr lang="en-US" dirty="0">
                <a:latin typeface="Chalkboard"/>
              </a:rPr>
              <a:t>A Concrete Security Treatment of Symmetric Encryption. </a:t>
            </a:r>
            <a:r>
              <a:rPr lang="en-US" dirty="0" smtClean="0">
                <a:latin typeface="Chalkboard"/>
                <a:hlinkClick r:id="rId6"/>
              </a:rPr>
              <a:t>FOCS,1997</a:t>
            </a:r>
            <a:r>
              <a:rPr lang="en-US" dirty="0">
                <a:latin typeface="Chalkboard"/>
                <a:hlinkClick r:id="rId6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651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188640"/>
            <a:ext cx="7920880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Is CPA Realistic ?</a:t>
            </a:r>
            <a:endParaRPr lang="en-US" sz="36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1323345"/>
            <a:ext cx="89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How can an attacker influence parties to encrypt messages of its choice (using the same key) ?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5496" y="2492896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Consider a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secure hardware </a:t>
            </a:r>
            <a:r>
              <a:rPr lang="en-US" dirty="0" smtClean="0">
                <a:latin typeface="Chalkboard"/>
              </a:rPr>
              <a:t>with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secret-key embedded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83568" y="314096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Often used in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military applications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5496" y="3715871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An insider may have access to the hardware (not the key)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83568" y="4365104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&gt;&gt; Can choose messages of its choice and get their encryptions</a:t>
            </a:r>
            <a:endParaRPr lang="en-US" dirty="0" smtClean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081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83568" y="44624"/>
            <a:ext cx="7920880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shortened WWII by 2-3 Years</a:t>
            </a:r>
            <a:endParaRPr lang="en-US" sz="34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35496" y="735087"/>
            <a:ext cx="892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</a:rPr>
              <a:t>Break of German codes by British during WW II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1026" name="Picture 2" descr="https://encrypted-tbn1.gstatic.com/images?q=tbn:ANd9GcQfn6rY7sAIEyIJGE-T_kK4xgydmOUQV3YaCliBbsDJioWQ4eFTqHZQ6f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TpMACylGLjhK91RPWW9906zJ7iN8MHU6PecGZ3KRIzWG_ZoeizEs0Hh6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702" y="5061410"/>
            <a:ext cx="1199778" cy="160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64906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ncrypted-tbn1.gstatic.com/images?q=tbn:ANd9GcQNGUpwshZoPNr_arwlil7deTE-gAdh8ZdzX9Ey9YGcNkLBYTPca7xCgIe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12" y="2600908"/>
            <a:ext cx="49175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503617" y="37064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 smtClean="0">
                <a:latin typeface="Chalkboard"/>
              </a:rPr>
              <a:t>1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53682" y="3858803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>
                <a:latin typeface="Chalkboard"/>
              </a:rPr>
              <a:t>2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12269" y="2959680"/>
            <a:ext cx="654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Loc</a:t>
            </a:r>
            <a:r>
              <a:rPr lang="en-US" sz="1600" baseline="-25000" dirty="0">
                <a:latin typeface="Chalkboard"/>
              </a:rPr>
              <a:t>3</a:t>
            </a:r>
            <a:endParaRPr lang="en-US" sz="1600" baseline="-25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55" y="2080870"/>
            <a:ext cx="813817" cy="7000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83437" y="2863679"/>
            <a:ext cx="288205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24043" y="2863679"/>
            <a:ext cx="429639" cy="49331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01697" y="2847502"/>
            <a:ext cx="576021" cy="1617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88"/>
            <a:ext cx="2661047" cy="115212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1937559" y="4197357"/>
            <a:ext cx="2130385" cy="6794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666390" y="4209095"/>
            <a:ext cx="659300" cy="5234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211960" y="3356992"/>
            <a:ext cx="188603" cy="9875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80112" y="5524919"/>
            <a:ext cx="2073861" cy="4243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7"/>
          <p:cNvSpPr txBox="1">
            <a:spLocks noChangeArrowheads="1"/>
          </p:cNvSpPr>
          <p:nvPr/>
        </p:nvSpPr>
        <p:spPr bwMode="auto">
          <a:xfrm rot="692829">
            <a:off x="5674035" y="527215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 rot="692829">
            <a:off x="6679607" y="549576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  <a:latin typeface="Chalkboard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 rot="692829">
            <a:off x="5824020" y="5803274"/>
            <a:ext cx="1182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/>
              </a:rPr>
              <a:t>Enc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/>
              </a:rPr>
              <a:t>k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(Loc</a:t>
            </a:r>
            <a:r>
              <a:rPr lang="en-US" sz="1600" baseline="-25000" dirty="0">
                <a:solidFill>
                  <a:srgbClr val="FF0000"/>
                </a:solidFill>
                <a:latin typeface="Chalkboard"/>
              </a:rPr>
              <a:t>3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</a:rPr>
              <a:t>)</a:t>
            </a:r>
            <a:endParaRPr lang="en-US" sz="16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29" name="Curved Down Arrow 28"/>
          <p:cNvSpPr/>
          <p:nvPr/>
        </p:nvSpPr>
        <p:spPr>
          <a:xfrm rot="2119087">
            <a:off x="2744608" y="2620016"/>
            <a:ext cx="5361993" cy="1376415"/>
          </a:xfrm>
          <a:prstGeom prst="curvedDownArrow">
            <a:avLst>
              <a:gd name="adj1" fmla="val 25000"/>
              <a:gd name="adj2" fmla="val 446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halkboard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07504" y="5622339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/>
              </a:rPr>
              <a:t>Trivia: Who played a key role in this cryptanalysis process</a:t>
            </a:r>
            <a:endParaRPr lang="en-US" sz="20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9512" y="1916832"/>
            <a:ext cx="8712968" cy="3192364"/>
            <a:chOff x="2618495" y="2600908"/>
            <a:chExt cx="4652536" cy="2677845"/>
          </a:xfrm>
        </p:grpSpPr>
        <p:sp>
          <p:nvSpPr>
            <p:cNvPr id="34" name="Cloud Callout 33"/>
            <p:cNvSpPr/>
            <p:nvPr/>
          </p:nvSpPr>
          <p:spPr>
            <a:xfrm>
              <a:off x="2618495" y="2600908"/>
              <a:ext cx="4652536" cy="2677845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200" y="3144529"/>
              <a:ext cx="831774" cy="1151462"/>
            </a:xfrm>
            <a:prstGeom prst="rect">
              <a:avLst/>
            </a:prstGeom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4310326" y="4548419"/>
              <a:ext cx="2084019" cy="3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/>
                </a:rPr>
                <a:t>At Bletchley Park</a:t>
              </a:r>
              <a:endParaRPr lang="en-US" sz="24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702580" y="4509120"/>
            <a:ext cx="1372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/>
              </a:rPr>
              <a:t>Axis Power</a:t>
            </a:r>
            <a:endParaRPr lang="en-US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07356" y="1187460"/>
            <a:ext cx="151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8000"/>
                </a:solidFill>
                <a:latin typeface="Chalkboard"/>
              </a:rPr>
              <a:t>Allied Power</a:t>
            </a:r>
            <a:endParaRPr lang="en-US" dirty="0">
              <a:solidFill>
                <a:srgbClr val="008000"/>
              </a:solidFill>
              <a:latin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896" y="2132856"/>
            <a:ext cx="3456384" cy="20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9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43" grpId="0"/>
      <p:bldP spid="45" grpId="0"/>
      <p:bldP spid="46" grpId="0"/>
      <p:bldP spid="29" grpId="0" animBg="1"/>
      <p:bldP spid="49" grpId="0"/>
      <p:bldP spid="4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7544" y="8620"/>
            <a:ext cx="8496944" cy="46805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CPA </a:t>
            </a:r>
            <a:r>
              <a:rPr lang="en-US" sz="3000" kern="0" dirty="0" err="1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Indistinguishability</a:t>
            </a: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 Experiment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250287" y="807676"/>
            <a:ext cx="3130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 = </a:t>
            </a:r>
            <a:r>
              <a:rPr lang="en-US" sz="1600" dirty="0" smtClean="0">
                <a:latin typeface="Chalkboard"/>
              </a:rPr>
              <a:t>(Gen, Enc, Dec),  </a:t>
            </a:r>
            <a:r>
              <a:rPr lang="en-US" sz="1600" dirty="0" smtClean="0">
                <a:latin typeface="Brush Script MT" panose="03060802040406070304" pitchFamily="66" charset="0"/>
              </a:rPr>
              <a:t>M</a:t>
            </a:r>
            <a:r>
              <a:rPr lang="en-US" sz="1600" dirty="0" smtClean="0">
                <a:latin typeface="Chalkboard"/>
              </a:rPr>
              <a:t> , n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4" name="Group 48"/>
          <p:cNvGrpSpPr/>
          <p:nvPr/>
        </p:nvGrpSpPr>
        <p:grpSpPr>
          <a:xfrm>
            <a:off x="8037512" y="3335505"/>
            <a:ext cx="1070992" cy="338554"/>
            <a:chOff x="7514955" y="5223801"/>
            <a:chExt cx="1207300" cy="617860"/>
          </a:xfrm>
        </p:grpSpPr>
        <p:sp>
          <p:nvSpPr>
            <p:cNvPr id="47" name="Rectangle 46"/>
            <p:cNvSpPr/>
            <p:nvPr/>
          </p:nvSpPr>
          <p:spPr>
            <a:xfrm>
              <a:off x="7524328" y="5301208"/>
              <a:ext cx="91440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514955" y="5223801"/>
              <a:ext cx="1207300" cy="61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Gen(1</a:t>
              </a:r>
              <a:r>
                <a:rPr lang="en-US" sz="1600" baseline="30000" dirty="0" smtClean="0">
                  <a:latin typeface="Chalkboard"/>
                </a:rPr>
                <a:t>n</a:t>
              </a:r>
              <a:r>
                <a:rPr lang="en-US" sz="1600" dirty="0" smtClean="0">
                  <a:latin typeface="Chalkboard"/>
                </a:rPr>
                <a:t>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7596336" y="3173736"/>
            <a:ext cx="301968" cy="305786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 rot="18882211">
            <a:off x="7762799" y="3046999"/>
            <a:ext cx="383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</a:rPr>
              <a:t>k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9" name="Group 74"/>
          <p:cNvGrpSpPr/>
          <p:nvPr/>
        </p:nvGrpSpPr>
        <p:grpSpPr>
          <a:xfrm>
            <a:off x="1763688" y="570166"/>
            <a:ext cx="2232248" cy="698594"/>
            <a:chOff x="4724400" y="1628800"/>
            <a:chExt cx="2232248" cy="698594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724400" y="1804754"/>
              <a:ext cx="22322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PrivK</a:t>
              </a:r>
              <a:r>
                <a:rPr lang="en-US" sz="1600" dirty="0" smtClean="0">
                  <a:latin typeface="Chalkboard"/>
                </a:rPr>
                <a:t>         (n)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228456" y="198884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A, </a:t>
              </a:r>
              <a:r>
                <a:rPr lang="en-US" sz="1600" dirty="0" smtClean="0">
                  <a:latin typeface="Chalkboard"/>
                  <a:sym typeface="Symbol"/>
                </a:rPr>
                <a:t>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5292080" y="1628800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latin typeface="Chalkboard"/>
                </a:rPr>
                <a:t>cpa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45441" y="1383741"/>
            <a:ext cx="3385537" cy="338554"/>
            <a:chOff x="2517449" y="2154342"/>
            <a:chExt cx="3385537" cy="33855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517449" y="2479210"/>
              <a:ext cx="3385537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3327427" y="2154342"/>
              <a:ext cx="20366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Query: Plain-text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1760" y="1866310"/>
            <a:ext cx="3385537" cy="338554"/>
            <a:chOff x="2483768" y="2730406"/>
            <a:chExt cx="3385537" cy="338554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483768" y="3068960"/>
              <a:ext cx="3385537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3203848" y="2730406"/>
              <a:ext cx="25202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Response: </a:t>
              </a:r>
              <a:r>
                <a:rPr lang="en-US" sz="1600" dirty="0" err="1" smtClean="0">
                  <a:latin typeface="Chalkboard"/>
                </a:rPr>
                <a:t>Ciphertext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130080" y="5085184"/>
            <a:ext cx="4893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Training Phase: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09056" y="5445224"/>
            <a:ext cx="8827440" cy="720080"/>
            <a:chOff x="611560" y="4386590"/>
            <a:chExt cx="8827440" cy="720080"/>
          </a:xfrm>
        </p:grpSpPr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614605" y="4386590"/>
              <a:ext cx="76367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  &gt;&gt; A is given 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  <a:sym typeface="Symbol"/>
                </a:rPr>
                <a:t>oracle access </a:t>
              </a:r>
              <a:r>
                <a:rPr lang="en-US" sz="1600" dirty="0" smtClean="0">
                  <a:latin typeface="Chalkboard"/>
                  <a:sym typeface="Symbol"/>
                </a:rPr>
                <a:t>to </a:t>
              </a:r>
              <a:r>
                <a:rPr lang="en-US" sz="1600" dirty="0" err="1" smtClean="0">
                  <a:latin typeface="Chalkboard"/>
                  <a:sym typeface="Symbol"/>
                </a:rPr>
                <a:t>Enc</a:t>
              </a:r>
              <a:r>
                <a:rPr lang="en-US" sz="1600" baseline="-25000" dirty="0" err="1" smtClean="0">
                  <a:latin typeface="Chalkboard"/>
                  <a:sym typeface="Symbol"/>
                </a:rPr>
                <a:t>k</a:t>
              </a:r>
              <a:r>
                <a:rPr lang="en-US" sz="1600" dirty="0" smtClean="0">
                  <a:latin typeface="Chalkboard"/>
                  <a:sym typeface="Symbol"/>
                </a:rPr>
                <a:t>()</a:t>
              </a:r>
              <a:endParaRPr lang="en-US" sz="1600" dirty="0" smtClean="0">
                <a:solidFill>
                  <a:srgbClr val="0000FF"/>
                </a:solidFill>
                <a:latin typeface="Chalkboard"/>
              </a:endParaRPr>
            </a:p>
          </p:txBody>
        </p:sp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611560" y="4768116"/>
              <a:ext cx="88274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/>
                  <a:sym typeface="Symbol"/>
                </a:rPr>
                <a:t>  &gt;&gt; A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adaptively</a:t>
              </a:r>
              <a:r>
                <a:rPr lang="en-US" sz="1600" dirty="0" smtClean="0">
                  <a:latin typeface="Chalkboard"/>
                  <a:sym typeface="Symbol"/>
                </a:rPr>
                <a:t> submits its query (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free to submit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, m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1</a:t>
              </a:r>
              <a:r>
                <a:rPr lang="en-US" sz="1600" dirty="0" smtClean="0">
                  <a:latin typeface="Chalkboard"/>
                  <a:sym typeface="Symbol"/>
                </a:rPr>
                <a:t>) and receives their 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encryption</a:t>
              </a:r>
              <a:endParaRPr lang="en-US" sz="16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530" y="2325672"/>
            <a:ext cx="174283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778" y="2649831"/>
            <a:ext cx="1514272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395536" y="352249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I can break 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8" name="Text Box 7"/>
          <p:cNvSpPr txBox="1">
            <a:spLocks noChangeArrowheads="1"/>
          </p:cNvSpPr>
          <p:nvPr/>
        </p:nvSpPr>
        <p:spPr bwMode="auto">
          <a:xfrm>
            <a:off x="6116034" y="3378478"/>
            <a:ext cx="1660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Let me verify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251520" y="2204864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PPT Attacker A</a:t>
            </a:r>
            <a:endParaRPr lang="en-US" sz="16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5085184"/>
            <a:ext cx="91805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43828</TotalTime>
  <Words>3140</Words>
  <Application>Microsoft Macintosh PowerPoint</Application>
  <PresentationFormat>On-screen Show (4:3)</PresentationFormat>
  <Paragraphs>581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Brush Script MT</vt:lpstr>
      <vt:lpstr>Cambria Math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CPA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TRF &amp; TRP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3733</cp:revision>
  <dcterms:created xsi:type="dcterms:W3CDTF">2003-02-23T15:18:48Z</dcterms:created>
  <dcterms:modified xsi:type="dcterms:W3CDTF">2016-02-17T07:52:35Z</dcterms:modified>
</cp:coreProperties>
</file>