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4"/>
  </p:notesMasterIdLst>
  <p:handoutMasterIdLst>
    <p:handoutMasterId r:id="rId25"/>
  </p:handoutMasterIdLst>
  <p:sldIdLst>
    <p:sldId id="1609" r:id="rId2"/>
    <p:sldId id="1670" r:id="rId3"/>
    <p:sldId id="1671" r:id="rId4"/>
    <p:sldId id="1646" r:id="rId5"/>
    <p:sldId id="1652" r:id="rId6"/>
    <p:sldId id="1653" r:id="rId7"/>
    <p:sldId id="1650" r:id="rId8"/>
    <p:sldId id="1654" r:id="rId9"/>
    <p:sldId id="1613" r:id="rId10"/>
    <p:sldId id="1672" r:id="rId11"/>
    <p:sldId id="1662" r:id="rId12"/>
    <p:sldId id="1606" r:id="rId13"/>
    <p:sldId id="1555" r:id="rId14"/>
    <p:sldId id="1618" r:id="rId15"/>
    <p:sldId id="1626" r:id="rId16"/>
    <p:sldId id="1627" r:id="rId17"/>
    <p:sldId id="1628" r:id="rId18"/>
    <p:sldId id="1629" r:id="rId19"/>
    <p:sldId id="1630" r:id="rId20"/>
    <p:sldId id="1631" r:id="rId21"/>
    <p:sldId id="1632" r:id="rId22"/>
    <p:sldId id="1638" r:id="rId23"/>
  </p:sldIdLst>
  <p:sldSz cx="9144000" cy="6858000" type="screen4x3"/>
  <p:notesSz cx="6858000" cy="9144000"/>
  <p:custDataLst>
    <p:tags r:id="rId26"/>
  </p:custDataLst>
  <p:defaultTextStyle>
    <a:defPPr>
      <a:defRPr lang="da-DK"/>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1EFE"/>
    <a:srgbClr val="FF0000"/>
    <a:srgbClr val="0000FF"/>
    <a:srgbClr val="FFFF99"/>
    <a:srgbClr val="00FF00"/>
    <a:srgbClr val="D2F5FA"/>
    <a:srgbClr val="0BC1E5"/>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0"/>
    <p:restoredTop sz="92786" autoAdjust="0"/>
  </p:normalViewPr>
  <p:slideViewPr>
    <p:cSldViewPr>
      <p:cViewPr varScale="1">
        <p:scale>
          <a:sx n="78" d="100"/>
          <a:sy n="78" d="100"/>
        </p:scale>
        <p:origin x="196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tags" Target="tags/tag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C5839263-9DDA-4CCE-AF24-D11137AE07BD}" type="slidenum">
              <a:rPr lang="en-US"/>
              <a:pPr>
                <a:defRPr/>
              </a:pPr>
              <a:t>‹#›</a:t>
            </a:fld>
            <a:endParaRPr lang="en-US" dirty="0"/>
          </a:p>
        </p:txBody>
      </p:sp>
    </p:spTree>
    <p:extLst>
      <p:ext uri="{BB962C8B-B14F-4D97-AF65-F5344CB8AC3E}">
        <p14:creationId xmlns:p14="http://schemas.microsoft.com/office/powerpoint/2010/main" val="2641441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7C25EEE-4BCE-413B-8940-4EDB5DBCCA2C}" type="slidenum">
              <a:rPr lang="en-US"/>
              <a:pPr>
                <a:defRPr/>
              </a:pPr>
              <a:t>‹#›</a:t>
            </a:fld>
            <a:endParaRPr lang="en-US" dirty="0"/>
          </a:p>
        </p:txBody>
      </p:sp>
    </p:spTree>
    <p:extLst>
      <p:ext uri="{BB962C8B-B14F-4D97-AF65-F5344CB8AC3E}">
        <p14:creationId xmlns:p14="http://schemas.microsoft.com/office/powerpoint/2010/main" val="132570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618D1FDF-24C4-45F7-A355-015FA042EF3D}" type="slidenum">
              <a:rPr lang="en-US" smtClean="0"/>
              <a:pPr>
                <a:defRPr/>
              </a:pPr>
              <a:t>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66480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They complement each other so nicely. What do you think</a:t>
            </a:r>
            <a:r>
              <a:rPr lang="en-US" baseline="0" dirty="0" smtClean="0">
                <a:latin typeface="Arial" pitchFamily="34" charset="0"/>
              </a:rPr>
              <a:t> about them as a couple. Let’s marry them off. Think of their child. Wonderful features. Privacy and </a:t>
            </a:r>
            <a:r>
              <a:rPr lang="en-US" baseline="0" dirty="0" err="1" smtClean="0">
                <a:latin typeface="Arial" pitchFamily="34" charset="0"/>
              </a:rPr>
              <a:t>authetication</a:t>
            </a:r>
            <a:r>
              <a:rPr lang="en-US" baseline="0" dirty="0" smtClean="0">
                <a:latin typeface="Arial" pitchFamily="34" charset="0"/>
              </a:rPr>
              <a:t> together! But w are not the ones to note it first and foresee the qualities of their child. </a:t>
            </a:r>
            <a:endParaRPr lang="en-US" dirty="0" smtClean="0">
              <a:latin typeface="Arial" pitchFamily="34" charset="0"/>
            </a:endParaRPr>
          </a:p>
        </p:txBody>
      </p:sp>
    </p:spTree>
    <p:extLst>
      <p:ext uri="{BB962C8B-B14F-4D97-AF65-F5344CB8AC3E}">
        <p14:creationId xmlns:p14="http://schemas.microsoft.com/office/powerpoint/2010/main" val="207959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Needs new style of security definitions: real world/ ideal world, can captures a</a:t>
            </a:r>
            <a:r>
              <a:rPr lang="en-US" baseline="0" dirty="0" smtClean="0">
                <a:latin typeface="Arial" pitchFamily="34" charset="0"/>
              </a:rPr>
              <a:t> lot more scenarios that occur in practice which cannot be captured via game based definitions.. Will be taught in my next course..</a:t>
            </a:r>
            <a:endParaRPr lang="en-US" dirty="0" smtClean="0">
              <a:latin typeface="Arial" pitchFamily="34" charset="0"/>
            </a:endParaRPr>
          </a:p>
        </p:txBody>
      </p:sp>
    </p:spTree>
    <p:extLst>
      <p:ext uri="{BB962C8B-B14F-4D97-AF65-F5344CB8AC3E}">
        <p14:creationId xmlns:p14="http://schemas.microsoft.com/office/powerpoint/2010/main" val="147484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74319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898574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59162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128230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396415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We have specific</a:t>
            </a:r>
            <a:r>
              <a:rPr lang="en-US" baseline="0" dirty="0" smtClean="0">
                <a:latin typeface="Arial" pitchFamily="34" charset="0"/>
              </a:rPr>
              <a:t> example where this approach leads to insecure protocol. So generically we can not build secure AE using this approach. With specific instantiation you have to prove separately which may be cumbersome.. </a:t>
            </a:r>
            <a:endParaRPr lang="en-US" dirty="0" smtClean="0">
              <a:latin typeface="Arial" pitchFamily="34" charset="0"/>
            </a:endParaRPr>
          </a:p>
        </p:txBody>
      </p:sp>
    </p:spTree>
    <p:extLst>
      <p:ext uri="{BB962C8B-B14F-4D97-AF65-F5344CB8AC3E}">
        <p14:creationId xmlns:p14="http://schemas.microsoft.com/office/powerpoint/2010/main" val="575219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992967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57181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44645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56936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75944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00116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838900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262686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21234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56568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571949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5A3359-11EB-4731-B29F-79667B0C3371}" type="datetimeFigureOut">
              <a:rPr lang="en-US"/>
              <a:pPr>
                <a:defRPr/>
              </a:pPr>
              <a:t>2/17/16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85E3215-153E-4E3A-A901-ABFB8B1CA5A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9842288-C65C-42B5-B527-1BB7848FDD5A}" type="datetimeFigureOut">
              <a:rPr lang="en-US"/>
              <a:pPr>
                <a:defRPr/>
              </a:pPr>
              <a:t>2/17/16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090CF6-063B-449F-AF39-BC65D092EF0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C47061-61D3-43A3-8023-D109777AA7BE}" type="datetimeFigureOut">
              <a:rPr lang="en-US"/>
              <a:pPr>
                <a:defRPr/>
              </a:pPr>
              <a:t>2/17/16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CD7EB6-CDC5-43FD-BFD3-395C88D5C72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A210B1BB-E12E-441C-BC6A-ECF78AA782C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3B0B97-7303-4917-91CF-6FCA7C9DCFC2}" type="datetimeFigureOut">
              <a:rPr lang="en-US"/>
              <a:pPr>
                <a:defRPr/>
              </a:pPr>
              <a:t>2/17/16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16BBA9-4B45-4292-A544-67C8E2D8785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560B10F-D82A-4A81-AD91-30E4EB1BEDE0}" type="datetimeFigureOut">
              <a:rPr lang="en-US"/>
              <a:pPr>
                <a:defRPr/>
              </a:pPr>
              <a:t>2/17/16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911792-1717-47F0-BD5D-A0E0C3487CE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C165E8-80A2-4B7A-AFA7-F91C3DD16707}" type="datetimeFigureOut">
              <a:rPr lang="en-US"/>
              <a:pPr>
                <a:defRPr/>
              </a:pPr>
              <a:t>2/17/16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18BA6C7-B263-4F84-83FA-F561BF0787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517BB4E-8BF2-463D-9419-22C31739A37F}" type="datetimeFigureOut">
              <a:rPr lang="en-US"/>
              <a:pPr>
                <a:defRPr/>
              </a:pPr>
              <a:t>2/17/16</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EDE0EC0-6463-47D0-8938-6DCBECA8C9E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4048503-98C4-472A-B5A7-8E4E5AAC44D1}" type="datetimeFigureOut">
              <a:rPr lang="en-US"/>
              <a:pPr>
                <a:defRPr/>
              </a:pPr>
              <a:t>2/17/16</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4241976-2E34-413D-BF40-6B1BB9955E6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7879E3-F661-467D-8B80-C52D0D5E8D14}" type="datetimeFigureOut">
              <a:rPr lang="en-US"/>
              <a:pPr>
                <a:defRPr/>
              </a:pPr>
              <a:t>2/17/16</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D18862-AB8E-40C7-A972-72DB392E53C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2E40F5-4848-44A3-88FA-5ADD6BFC28F7}" type="datetimeFigureOut">
              <a:rPr lang="en-US"/>
              <a:pPr>
                <a:defRPr/>
              </a:pPr>
              <a:t>2/17/16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5334D9-8BBE-4260-AF18-FE816C34A5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CA7F7E1-3FE7-418E-AD12-51E5F0BD8E19}" type="datetimeFigureOut">
              <a:rPr lang="en-US"/>
              <a:pPr>
                <a:defRPr/>
              </a:pPr>
              <a:t>2/17/16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0D17F0-CB02-456E-9D9A-E773A8B7086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0BD5FFC5-2339-4D21-A8BE-CB89004398DE}" type="datetimeFigureOut">
              <a:rPr lang="en-US"/>
              <a:pPr>
                <a:defRPr/>
              </a:pPr>
              <a:t>2/17/16</a:t>
            </a:fld>
            <a:endParaRPr lang="en-US" dirty="0"/>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dirty="0"/>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ED15D35-8EA9-40A1-BB85-63C4DE870AD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dblp.uni-trier.de/pers/hd/y/Yung:Moti" TargetMode="External"/><Relationship Id="rId6" Type="http://schemas.openxmlformats.org/officeDocument/2006/relationships/hyperlink" Target="http://dblp.uni-trier.de/db/conf/fse/fse2000.html#KatzY00" TargetMode="External"/><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hyperlink" Target="http://dblp.uni-trier.de/pers/hd/n/Namprempre:Chanathip" TargetMode="External"/><Relationship Id="rId10" Type="http://schemas.openxmlformats.org/officeDocument/2006/relationships/hyperlink" Target="http://dblp.uni-trier.de/db/conf/asiacrypt/asiacrypt2000.html#BellareN00" TargetMode="External"/><Relationship Id="rId11"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71600" y="332656"/>
            <a:ext cx="7772400" cy="1470025"/>
          </a:xfrm>
        </p:spPr>
        <p:txBody>
          <a:bodyPr/>
          <a:lstStyle/>
          <a:p>
            <a:r>
              <a:rPr lang="en-US" dirty="0" smtClean="0">
                <a:solidFill>
                  <a:srgbClr val="008000"/>
                </a:solidFill>
                <a:latin typeface="Comic Sans MS"/>
                <a:cs typeface="Comic Sans MS"/>
              </a:rPr>
              <a:t>Cryptography</a:t>
            </a:r>
            <a:endParaRPr lang="en-US" dirty="0">
              <a:solidFill>
                <a:srgbClr val="008000"/>
              </a:solidFill>
              <a:latin typeface="Comic Sans MS"/>
              <a:cs typeface="Comic Sans MS"/>
            </a:endParaRPr>
          </a:p>
        </p:txBody>
      </p:sp>
      <p:sp>
        <p:nvSpPr>
          <p:cNvPr id="4" name="Subtitle 3"/>
          <p:cNvSpPr>
            <a:spLocks noGrp="1"/>
          </p:cNvSpPr>
          <p:nvPr>
            <p:ph type="subTitle" idx="1"/>
          </p:nvPr>
        </p:nvSpPr>
        <p:spPr>
          <a:xfrm>
            <a:off x="1371600" y="2518048"/>
            <a:ext cx="6400800" cy="982960"/>
          </a:xfrm>
        </p:spPr>
        <p:txBody>
          <a:bodyPr/>
          <a:lstStyle/>
          <a:p>
            <a:r>
              <a:rPr lang="en-US" dirty="0" smtClean="0">
                <a:solidFill>
                  <a:srgbClr val="0000FF"/>
                </a:solidFill>
                <a:latin typeface="Comic Sans MS"/>
                <a:cs typeface="Comic Sans MS"/>
              </a:rPr>
              <a:t>Lecture </a:t>
            </a:r>
            <a:r>
              <a:rPr lang="en-US" dirty="0">
                <a:solidFill>
                  <a:srgbClr val="0000FF"/>
                </a:solidFill>
                <a:latin typeface="Comic Sans MS"/>
                <a:cs typeface="Comic Sans MS"/>
              </a:rPr>
              <a:t>9</a:t>
            </a:r>
            <a:endParaRPr lang="en-US" dirty="0" smtClean="0">
              <a:solidFill>
                <a:srgbClr val="0000FF"/>
              </a:solidFill>
              <a:latin typeface="Comic Sans MS"/>
              <a:cs typeface="Comic Sans MS"/>
            </a:endParaRPr>
          </a:p>
          <a:p>
            <a:endParaRPr lang="en-US" dirty="0">
              <a:solidFill>
                <a:srgbClr val="0000FF"/>
              </a:solidFill>
              <a:latin typeface="Comic Sans MS"/>
              <a:cs typeface="Comic Sans MS"/>
            </a:endParaRPr>
          </a:p>
          <a:p>
            <a:endParaRPr lang="en-US" dirty="0" smtClean="0">
              <a:solidFill>
                <a:srgbClr val="0000FF"/>
              </a:solidFill>
              <a:latin typeface="Comic Sans MS"/>
              <a:cs typeface="Comic Sans MS"/>
            </a:endParaRPr>
          </a:p>
          <a:p>
            <a:r>
              <a:rPr lang="en-US" dirty="0" err="1" smtClean="0">
                <a:solidFill>
                  <a:srgbClr val="0000FF"/>
                </a:solidFill>
                <a:latin typeface="Comic Sans MS"/>
                <a:cs typeface="Comic Sans MS"/>
              </a:rPr>
              <a:t>Arpita</a:t>
            </a:r>
            <a:r>
              <a:rPr lang="en-US" dirty="0" smtClean="0">
                <a:solidFill>
                  <a:srgbClr val="0000FF"/>
                </a:solidFill>
                <a:latin typeface="Comic Sans MS"/>
                <a:cs typeface="Comic Sans MS"/>
              </a:rPr>
              <a:t> </a:t>
            </a:r>
            <a:r>
              <a:rPr lang="en-US" dirty="0" err="1" smtClean="0">
                <a:solidFill>
                  <a:srgbClr val="0000FF"/>
                </a:solidFill>
                <a:latin typeface="Comic Sans MS"/>
                <a:cs typeface="Comic Sans MS"/>
              </a:rPr>
              <a:t>Patra</a:t>
            </a:r>
            <a:endParaRPr lang="en-US" dirty="0">
              <a:solidFill>
                <a:srgbClr val="0000FF"/>
              </a:solidFill>
              <a:latin typeface="Comic Sans MS"/>
              <a:cs typeface="Comic Sans MS"/>
            </a:endParaRPr>
          </a:p>
        </p:txBody>
      </p:sp>
      <p:sp>
        <p:nvSpPr>
          <p:cNvPr id="5" name="Footer Placeholder 1"/>
          <p:cNvSpPr>
            <a:spLocks noGrp="1"/>
          </p:cNvSpPr>
          <p:nvPr>
            <p:ph type="ftr" sz="quarter" idx="11"/>
          </p:nvPr>
        </p:nvSpPr>
        <p:spPr>
          <a:xfrm>
            <a:off x="3275856" y="6381750"/>
            <a:ext cx="2895600" cy="476250"/>
          </a:xfrm>
        </p:spPr>
        <p:txBody>
          <a:bodyPr/>
          <a:lstStyle/>
          <a:p>
            <a:pPr>
              <a:defRPr/>
            </a:pPr>
            <a:r>
              <a:rPr lang="en-US" dirty="0"/>
              <a:t>© </a:t>
            </a:r>
            <a:r>
              <a:rPr lang="en-US" dirty="0" err="1" smtClean="0"/>
              <a:t>Arpita</a:t>
            </a:r>
            <a:r>
              <a:rPr lang="en-US" dirty="0" smtClean="0"/>
              <a:t> </a:t>
            </a:r>
            <a:r>
              <a:rPr lang="en-US" dirty="0" err="1"/>
              <a:t>Patra</a:t>
            </a:r>
            <a:endParaRPr lang="en-US" dirty="0"/>
          </a:p>
        </p:txBody>
      </p:sp>
    </p:spTree>
    <p:extLst>
      <p:ext uri="{BB962C8B-B14F-4D97-AF65-F5344CB8AC3E}">
        <p14:creationId xmlns:p14="http://schemas.microsoft.com/office/powerpoint/2010/main" val="1513219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468544" cy="576064"/>
          </a:xfrm>
          <a:prstGeom prst="rect">
            <a:avLst/>
          </a:prstGeom>
        </p:spPr>
        <p:txBody>
          <a:bodyPr/>
          <a:lstStyle/>
          <a:p>
            <a:pPr algn="ctr">
              <a:defRPr/>
            </a:pPr>
            <a:r>
              <a:rPr lang="en-US" sz="3000" kern="0" dirty="0" smtClean="0">
                <a:solidFill>
                  <a:srgbClr val="009900"/>
                </a:solidFill>
                <a:latin typeface="Chalkboard"/>
                <a:ea typeface="+mj-ea"/>
                <a:cs typeface="+mj-cs"/>
              </a:rPr>
              <a:t>CBC-MAC for Arbitrary-length Messages</a:t>
            </a:r>
            <a:endParaRPr lang="en-US" sz="3000" kern="0" dirty="0">
              <a:solidFill>
                <a:srgbClr val="009900"/>
              </a:solidFill>
              <a:latin typeface="Chalkboard"/>
              <a:ea typeface="+mj-ea"/>
              <a:cs typeface="+mj-cs"/>
            </a:endParaRPr>
          </a:p>
        </p:txBody>
      </p:sp>
      <p:sp>
        <p:nvSpPr>
          <p:cNvPr id="87" name="Text Box 7"/>
          <p:cNvSpPr txBox="1">
            <a:spLocks noChangeArrowheads="1"/>
          </p:cNvSpPr>
          <p:nvPr/>
        </p:nvSpPr>
        <p:spPr bwMode="auto">
          <a:xfrm>
            <a:off x="107504" y="692696"/>
            <a:ext cx="8640960"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Let F: {0, 1}</a:t>
            </a:r>
            <a:r>
              <a:rPr lang="en-US" sz="2000" baseline="30000" dirty="0" smtClean="0">
                <a:latin typeface="Chalkboard"/>
                <a:sym typeface="Symbol"/>
              </a:rPr>
              <a:t>n</a:t>
            </a:r>
            <a:r>
              <a:rPr lang="en-US" sz="1500" dirty="0" smtClean="0">
                <a:latin typeface="Chalkboard"/>
                <a:sym typeface="Symbol"/>
              </a:rPr>
              <a:t> x {0, 1}</a:t>
            </a:r>
            <a:r>
              <a:rPr lang="en-US" sz="2000" baseline="30000" dirty="0" smtClean="0">
                <a:latin typeface="Chalkboard"/>
                <a:sym typeface="Symbol"/>
              </a:rPr>
              <a:t>n</a:t>
            </a:r>
            <a:r>
              <a:rPr lang="en-US" sz="1500" dirty="0" smtClean="0">
                <a:latin typeface="Chalkboard"/>
                <a:sym typeface="Symbol"/>
              </a:rPr>
              <a:t>  {0, 1}</a:t>
            </a:r>
            <a:r>
              <a:rPr lang="en-US" sz="2000" baseline="30000" dirty="0" smtClean="0">
                <a:latin typeface="Chalkboard"/>
                <a:sym typeface="Symbol"/>
              </a:rPr>
              <a:t>n</a:t>
            </a:r>
            <a:r>
              <a:rPr lang="en-US" sz="1500" dirty="0" smtClean="0">
                <a:latin typeface="Chalkboard"/>
                <a:sym typeface="Symbol"/>
              </a:rPr>
              <a:t> be a PRF, whose key k is agreed between S and R</a:t>
            </a:r>
            <a:endParaRPr lang="en-US" sz="1500" baseline="-25000" dirty="0" smtClean="0">
              <a:solidFill>
                <a:srgbClr val="FF0000"/>
              </a:solidFill>
              <a:latin typeface="Chalkboard"/>
            </a:endParaRPr>
          </a:p>
        </p:txBody>
      </p:sp>
      <p:sp>
        <p:nvSpPr>
          <p:cNvPr id="89" name="Text Box 7"/>
          <p:cNvSpPr txBox="1">
            <a:spLocks noChangeArrowheads="1"/>
          </p:cNvSpPr>
          <p:nvPr/>
        </p:nvSpPr>
        <p:spPr bwMode="auto">
          <a:xfrm>
            <a:off x="107504" y="1161619"/>
            <a:ext cx="8928992"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Let S has a message m with |m| = </a:t>
            </a:r>
            <a:r>
              <a:rPr lang="en-US" sz="1500" dirty="0" err="1" smtClean="0">
                <a:latin typeface="Chalkboard"/>
                <a:sym typeface="Symbol"/>
              </a:rPr>
              <a:t>dn</a:t>
            </a:r>
            <a:r>
              <a:rPr lang="en-US" sz="1500" dirty="0" smtClean="0">
                <a:latin typeface="Chalkboard"/>
                <a:sym typeface="Symbol"/>
              </a:rPr>
              <a:t>, where d is some polynomial in n</a:t>
            </a:r>
            <a:endParaRPr lang="en-US" sz="1500" baseline="-25000" dirty="0" smtClean="0">
              <a:solidFill>
                <a:srgbClr val="FF0000"/>
              </a:solidFill>
              <a:latin typeface="Chalkboard"/>
            </a:endParaRPr>
          </a:p>
        </p:txBody>
      </p:sp>
      <p:grpSp>
        <p:nvGrpSpPr>
          <p:cNvPr id="2" name="Group 44"/>
          <p:cNvGrpSpPr/>
          <p:nvPr/>
        </p:nvGrpSpPr>
        <p:grpSpPr>
          <a:xfrm>
            <a:off x="2771800" y="1979548"/>
            <a:ext cx="5040560" cy="432048"/>
            <a:chOff x="1979712" y="1772816"/>
            <a:chExt cx="5040560" cy="432048"/>
          </a:xfrm>
        </p:grpSpPr>
        <p:sp>
          <p:nvSpPr>
            <p:cNvPr id="92" name="Rectangle 91"/>
            <p:cNvSpPr/>
            <p:nvPr/>
          </p:nvSpPr>
          <p:spPr>
            <a:xfrm>
              <a:off x="1979712" y="1772816"/>
              <a:ext cx="5040560"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a:endParaRPr>
            </a:p>
          </p:txBody>
        </p:sp>
        <p:cxnSp>
          <p:nvCxnSpPr>
            <p:cNvPr id="96" name="Straight Connector 95"/>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220072"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m</a:t>
              </a:r>
              <a:r>
                <a:rPr lang="en-US" sz="2000" baseline="-25000" dirty="0" smtClean="0">
                  <a:latin typeface="Chalkboard"/>
                  <a:sym typeface="Symbol"/>
                </a:rPr>
                <a:t>1</a:t>
              </a:r>
              <a:endParaRPr lang="en-US" sz="2000" baseline="-25000" dirty="0" smtClean="0">
                <a:solidFill>
                  <a:srgbClr val="0000FF"/>
                </a:solidFill>
                <a:latin typeface="Chalkboard"/>
              </a:endParaRPr>
            </a:p>
          </p:txBody>
        </p:sp>
        <p:sp>
          <p:nvSpPr>
            <p:cNvPr id="108" name="Text Box 7"/>
            <p:cNvSpPr txBox="1">
              <a:spLocks noChangeArrowheads="1"/>
            </p:cNvSpPr>
            <p:nvPr/>
          </p:nvSpPr>
          <p:spPr bwMode="auto">
            <a:xfrm>
              <a:off x="4252156"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m</a:t>
              </a:r>
              <a:r>
                <a:rPr lang="en-US" sz="2000" baseline="-25000" dirty="0">
                  <a:latin typeface="Chalkboard"/>
                  <a:sym typeface="Symbol"/>
                </a:rPr>
                <a:t>2</a:t>
              </a:r>
              <a:endParaRPr lang="en-US" sz="2000" baseline="-25000" dirty="0" smtClean="0">
                <a:solidFill>
                  <a:srgbClr val="0000FF"/>
                </a:solidFill>
                <a:latin typeface="Chalkboard"/>
              </a:endParaRPr>
            </a:p>
          </p:txBody>
        </p:sp>
        <p:sp>
          <p:nvSpPr>
            <p:cNvPr id="118" name="Text Box 7"/>
            <p:cNvSpPr txBox="1">
              <a:spLocks noChangeArrowheads="1"/>
            </p:cNvSpPr>
            <p:nvPr/>
          </p:nvSpPr>
          <p:spPr bwMode="auto">
            <a:xfrm>
              <a:off x="586814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m</a:t>
              </a:r>
              <a:r>
                <a:rPr lang="en-US" sz="2000" baseline="-25000" dirty="0" smtClean="0">
                  <a:latin typeface="Chalkboard"/>
                  <a:sym typeface="Symbol"/>
                </a:rPr>
                <a:t>3</a:t>
              </a:r>
              <a:endParaRPr lang="en-US" sz="2000" baseline="-25000" dirty="0" smtClean="0">
                <a:solidFill>
                  <a:srgbClr val="0000FF"/>
                </a:solidFill>
                <a:latin typeface="Chalkboard"/>
              </a:endParaRPr>
            </a:p>
          </p:txBody>
        </p:sp>
      </p:grpSp>
      <p:sp>
        <p:nvSpPr>
          <p:cNvPr id="120" name="Text Box 7"/>
          <p:cNvSpPr txBox="1">
            <a:spLocks noChangeArrowheads="1"/>
          </p:cNvSpPr>
          <p:nvPr/>
        </p:nvSpPr>
        <p:spPr bwMode="auto">
          <a:xfrm>
            <a:off x="1619672" y="1979548"/>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m</a:t>
            </a:r>
            <a:endParaRPr lang="en-US" sz="2000" baseline="-25000" dirty="0" smtClean="0">
              <a:solidFill>
                <a:srgbClr val="0000FF"/>
              </a:solidFill>
              <a:latin typeface="Chalkboard"/>
            </a:endParaRPr>
          </a:p>
        </p:txBody>
      </p:sp>
      <p:cxnSp>
        <p:nvCxnSpPr>
          <p:cNvPr id="123" name="Straight Arrow Connector 122"/>
          <p:cNvCxnSpPr/>
          <p:nvPr/>
        </p:nvCxnSpPr>
        <p:spPr>
          <a:xfrm>
            <a:off x="2011524" y="2190637"/>
            <a:ext cx="61626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3635896" y="2411596"/>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50"/>
          <p:cNvGrpSpPr/>
          <p:nvPr/>
        </p:nvGrpSpPr>
        <p:grpSpPr>
          <a:xfrm>
            <a:off x="3203848" y="3470516"/>
            <a:ext cx="1031540" cy="669272"/>
            <a:chOff x="2483768" y="2759728"/>
            <a:chExt cx="1031540" cy="669272"/>
          </a:xfrm>
        </p:grpSpPr>
        <p:pic>
          <p:nvPicPr>
            <p:cNvPr id="139"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4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a:sym typeface="Symbol"/>
                </a:rPr>
                <a:t>F</a:t>
              </a:r>
              <a:endParaRPr lang="en-US" sz="2000" baseline="-25000" dirty="0" smtClean="0">
                <a:solidFill>
                  <a:srgbClr val="FF0000"/>
                </a:solidFill>
                <a:latin typeface="Chalkboard"/>
              </a:endParaRPr>
            </a:p>
          </p:txBody>
        </p:sp>
      </p:grpSp>
      <p:sp>
        <p:nvSpPr>
          <p:cNvPr id="141" name="Text Box 7"/>
          <p:cNvSpPr txBox="1">
            <a:spLocks noChangeArrowheads="1"/>
          </p:cNvSpPr>
          <p:nvPr/>
        </p:nvSpPr>
        <p:spPr bwMode="auto">
          <a:xfrm>
            <a:off x="3468452" y="280357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a:t>
            </a:r>
            <a:endParaRPr lang="en-US" sz="2000" baseline="-25000" dirty="0" smtClean="0">
              <a:latin typeface="Chalkboard"/>
            </a:endParaRPr>
          </a:p>
        </p:txBody>
      </p:sp>
      <p:sp>
        <p:nvSpPr>
          <p:cNvPr id="142" name="Text Box 7"/>
          <p:cNvSpPr txBox="1">
            <a:spLocks noChangeArrowheads="1"/>
          </p:cNvSpPr>
          <p:nvPr/>
        </p:nvSpPr>
        <p:spPr bwMode="auto">
          <a:xfrm>
            <a:off x="5124636" y="2771636"/>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a:t>
            </a:r>
            <a:endParaRPr lang="en-US" sz="2000" baseline="-25000" dirty="0" smtClean="0">
              <a:latin typeface="Chalkboard"/>
            </a:endParaRPr>
          </a:p>
        </p:txBody>
      </p:sp>
      <p:sp>
        <p:nvSpPr>
          <p:cNvPr id="143" name="Text Box 7"/>
          <p:cNvSpPr txBox="1">
            <a:spLocks noChangeArrowheads="1"/>
          </p:cNvSpPr>
          <p:nvPr/>
        </p:nvSpPr>
        <p:spPr bwMode="auto">
          <a:xfrm>
            <a:off x="6852828" y="280357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a:t>
            </a:r>
            <a:endParaRPr lang="en-US" sz="2000" baseline="-25000" dirty="0" smtClean="0">
              <a:latin typeface="Chalkboard"/>
            </a:endParaRPr>
          </a:p>
        </p:txBody>
      </p:sp>
      <p:grpSp>
        <p:nvGrpSpPr>
          <p:cNvPr id="4" name="Group 51"/>
          <p:cNvGrpSpPr/>
          <p:nvPr/>
        </p:nvGrpSpPr>
        <p:grpSpPr>
          <a:xfrm>
            <a:off x="4836604" y="3470516"/>
            <a:ext cx="1031540" cy="669272"/>
            <a:chOff x="2483768" y="2759728"/>
            <a:chExt cx="1031540" cy="669272"/>
          </a:xfrm>
        </p:grpSpPr>
        <p:pic>
          <p:nvPicPr>
            <p:cNvPr id="145"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4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a:sym typeface="Symbol"/>
                </a:rPr>
                <a:t>F</a:t>
              </a:r>
              <a:endParaRPr lang="en-US" sz="2000" baseline="-25000" dirty="0" smtClean="0">
                <a:solidFill>
                  <a:srgbClr val="FF0000"/>
                </a:solidFill>
                <a:latin typeface="Chalkboard"/>
              </a:endParaRPr>
            </a:p>
          </p:txBody>
        </p:sp>
      </p:grpSp>
      <p:grpSp>
        <p:nvGrpSpPr>
          <p:cNvPr id="5" name="Group 57"/>
          <p:cNvGrpSpPr/>
          <p:nvPr/>
        </p:nvGrpSpPr>
        <p:grpSpPr>
          <a:xfrm>
            <a:off x="6564796" y="3470516"/>
            <a:ext cx="1031540" cy="669272"/>
            <a:chOff x="2483768" y="2759728"/>
            <a:chExt cx="1031540" cy="669272"/>
          </a:xfrm>
        </p:grpSpPr>
        <p:pic>
          <p:nvPicPr>
            <p:cNvPr id="148"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49"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a:sym typeface="Symbol"/>
                </a:rPr>
                <a:t>F</a:t>
              </a:r>
              <a:endParaRPr lang="en-US" sz="2000" baseline="-25000" dirty="0" smtClean="0">
                <a:solidFill>
                  <a:srgbClr val="FF0000"/>
                </a:solidFill>
                <a:latin typeface="Chalkboard"/>
              </a:endParaRPr>
            </a:p>
          </p:txBody>
        </p:sp>
      </p:grpSp>
      <p:cxnSp>
        <p:nvCxnSpPr>
          <p:cNvPr id="150" name="Straight Arrow Connector 149"/>
          <p:cNvCxnSpPr/>
          <p:nvPr/>
        </p:nvCxnSpPr>
        <p:spPr>
          <a:xfrm>
            <a:off x="3635896" y="3100898"/>
            <a:ext cx="0"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5292080" y="2411596"/>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24"/>
          <p:cNvGrpSpPr/>
          <p:nvPr/>
        </p:nvGrpSpPr>
        <p:grpSpPr>
          <a:xfrm>
            <a:off x="3563888" y="2987660"/>
            <a:ext cx="1656184" cy="1440160"/>
            <a:chOff x="3491880" y="2883714"/>
            <a:chExt cx="1656184" cy="1440160"/>
          </a:xfrm>
        </p:grpSpPr>
        <p:cxnSp>
          <p:nvCxnSpPr>
            <p:cNvPr id="156" name="Straight Arrow Connector 155"/>
            <p:cNvCxnSpPr/>
            <p:nvPr/>
          </p:nvCxnSpPr>
          <p:spPr>
            <a:xfrm>
              <a:off x="3491880" y="4035842"/>
              <a:ext cx="0" cy="28803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 name="Group 108"/>
            <p:cNvGrpSpPr/>
            <p:nvPr/>
          </p:nvGrpSpPr>
          <p:grpSpPr>
            <a:xfrm>
              <a:off x="3491880" y="2883714"/>
              <a:ext cx="1656184" cy="1440160"/>
              <a:chOff x="2843808" y="2276872"/>
              <a:chExt cx="1656184" cy="1440160"/>
            </a:xfrm>
          </p:grpSpPr>
          <p:cxnSp>
            <p:nvCxnSpPr>
              <p:cNvPr id="159" name="Straight Arrow Connector 158"/>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162" name="Straight Arrow Connector 161"/>
          <p:cNvCxnSpPr/>
          <p:nvPr/>
        </p:nvCxnSpPr>
        <p:spPr>
          <a:xfrm>
            <a:off x="5292080" y="3059668"/>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25"/>
          <p:cNvGrpSpPr/>
          <p:nvPr/>
        </p:nvGrpSpPr>
        <p:grpSpPr>
          <a:xfrm>
            <a:off x="5220072" y="2987660"/>
            <a:ext cx="1656184" cy="1440160"/>
            <a:chOff x="5148064" y="2883714"/>
            <a:chExt cx="1656184" cy="1440160"/>
          </a:xfrm>
        </p:grpSpPr>
        <p:cxnSp>
          <p:nvCxnSpPr>
            <p:cNvPr id="164" name="Straight Arrow Connector 163"/>
            <p:cNvCxnSpPr/>
            <p:nvPr/>
          </p:nvCxnSpPr>
          <p:spPr>
            <a:xfrm>
              <a:off x="5148064" y="4035842"/>
              <a:ext cx="0" cy="28803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9" name="Group 113"/>
            <p:cNvGrpSpPr/>
            <p:nvPr/>
          </p:nvGrpSpPr>
          <p:grpSpPr>
            <a:xfrm>
              <a:off x="5148064" y="2883714"/>
              <a:ext cx="1656184" cy="1440160"/>
              <a:chOff x="2843808" y="2276872"/>
              <a:chExt cx="1656184" cy="1440160"/>
            </a:xfrm>
          </p:grpSpPr>
          <p:cxnSp>
            <p:nvCxnSpPr>
              <p:cNvPr id="166" name="Straight Arrow Connector 165"/>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169" name="Straight Arrow Connector 168"/>
          <p:cNvCxnSpPr/>
          <p:nvPr/>
        </p:nvCxnSpPr>
        <p:spPr>
          <a:xfrm>
            <a:off x="7020272" y="2411596"/>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7020272" y="3059668"/>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1" name="Text Box 7"/>
          <p:cNvSpPr txBox="1">
            <a:spLocks noChangeArrowheads="1"/>
          </p:cNvSpPr>
          <p:nvPr/>
        </p:nvSpPr>
        <p:spPr bwMode="auto">
          <a:xfrm>
            <a:off x="6236568" y="4643844"/>
            <a:ext cx="1863824" cy="369332"/>
          </a:xfrm>
          <a:prstGeom prst="rect">
            <a:avLst/>
          </a:prstGeom>
          <a:noFill/>
          <a:ln w="9525">
            <a:noFill/>
            <a:miter lim="800000"/>
            <a:headEnd/>
            <a:tailEnd/>
          </a:ln>
        </p:spPr>
        <p:txBody>
          <a:bodyPr wrap="square">
            <a:spAutoFit/>
          </a:bodyPr>
          <a:lstStyle/>
          <a:p>
            <a:pPr>
              <a:spcBef>
                <a:spcPct val="50000"/>
              </a:spcBef>
            </a:pPr>
            <a:r>
              <a:rPr lang="en-US" dirty="0">
                <a:latin typeface="Chalkboard"/>
                <a:sym typeface="Symbol"/>
              </a:rPr>
              <a:t>t</a:t>
            </a:r>
            <a:r>
              <a:rPr lang="en-US" dirty="0" smtClean="0">
                <a:latin typeface="Chalkboard"/>
                <a:sym typeface="Symbol"/>
              </a:rPr>
              <a:t> = Mac</a:t>
            </a:r>
            <a:r>
              <a:rPr lang="en-US" baseline="-25000" dirty="0" smtClean="0">
                <a:latin typeface="Chalkboard"/>
                <a:sym typeface="Symbol"/>
              </a:rPr>
              <a:t>k</a:t>
            </a:r>
            <a:r>
              <a:rPr lang="en-US" dirty="0" smtClean="0">
                <a:latin typeface="Chalkboard"/>
                <a:sym typeface="Symbol"/>
              </a:rPr>
              <a:t>(m)</a:t>
            </a:r>
            <a:endParaRPr lang="en-US" baseline="-25000" dirty="0" smtClean="0">
              <a:solidFill>
                <a:srgbClr val="0000FF"/>
              </a:solidFill>
              <a:latin typeface="Chalkboard"/>
            </a:endParaRPr>
          </a:p>
        </p:txBody>
      </p:sp>
      <p:cxnSp>
        <p:nvCxnSpPr>
          <p:cNvPr id="172" name="Straight Arrow Connector 171"/>
          <p:cNvCxnSpPr/>
          <p:nvPr/>
        </p:nvCxnSpPr>
        <p:spPr>
          <a:xfrm>
            <a:off x="6948264" y="4139788"/>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50"/>
          <p:cNvGrpSpPr/>
          <p:nvPr/>
        </p:nvGrpSpPr>
        <p:grpSpPr>
          <a:xfrm>
            <a:off x="1596244" y="3460938"/>
            <a:ext cx="1031540" cy="669272"/>
            <a:chOff x="2483768" y="2759728"/>
            <a:chExt cx="1031540" cy="669272"/>
          </a:xfrm>
        </p:grpSpPr>
        <p:pic>
          <p:nvPicPr>
            <p:cNvPr id="175"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7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a:sym typeface="Symbol"/>
                </a:rPr>
                <a:t>F</a:t>
              </a:r>
              <a:endParaRPr lang="en-US" sz="2000" baseline="-25000" dirty="0" smtClean="0">
                <a:solidFill>
                  <a:srgbClr val="FF0000"/>
                </a:solidFill>
                <a:latin typeface="Chalkboard"/>
              </a:endParaRPr>
            </a:p>
          </p:txBody>
        </p:sp>
      </p:grpSp>
      <p:grpSp>
        <p:nvGrpSpPr>
          <p:cNvPr id="11" name="Group 26"/>
          <p:cNvGrpSpPr/>
          <p:nvPr/>
        </p:nvGrpSpPr>
        <p:grpSpPr>
          <a:xfrm>
            <a:off x="795772" y="3100898"/>
            <a:ext cx="5936468" cy="400110"/>
            <a:chOff x="723764" y="2996952"/>
            <a:chExt cx="5936468" cy="400110"/>
          </a:xfrm>
        </p:grpSpPr>
        <p:sp>
          <p:nvSpPr>
            <p:cNvPr id="135" name="Text Box 7"/>
            <p:cNvSpPr txBox="1">
              <a:spLocks noChangeArrowheads="1"/>
            </p:cNvSpPr>
            <p:nvPr/>
          </p:nvSpPr>
          <p:spPr bwMode="auto">
            <a:xfrm>
              <a:off x="723764" y="299695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k</a:t>
              </a:r>
              <a:endParaRPr lang="en-US" sz="2000" baseline="-25000" dirty="0" smtClean="0">
                <a:solidFill>
                  <a:srgbClr val="0000FF"/>
                </a:solidFill>
                <a:latin typeface="Chalkboard"/>
              </a:endParaRPr>
            </a:p>
          </p:txBody>
        </p:sp>
        <p:grpSp>
          <p:nvGrpSpPr>
            <p:cNvPr id="12" name="Group 18"/>
            <p:cNvGrpSpPr/>
            <p:nvPr/>
          </p:nvGrpSpPr>
          <p:grpSpPr>
            <a:xfrm>
              <a:off x="1115616" y="3068960"/>
              <a:ext cx="5544616" cy="318810"/>
              <a:chOff x="1043608" y="3068960"/>
              <a:chExt cx="5544616" cy="318810"/>
            </a:xfrm>
          </p:grpSpPr>
          <p:grpSp>
            <p:nvGrpSpPr>
              <p:cNvPr id="13" name="Group 77"/>
              <p:cNvGrpSpPr/>
              <p:nvPr/>
            </p:nvGrpSpPr>
            <p:grpSpPr>
              <a:xfrm>
                <a:off x="1043608" y="3099738"/>
                <a:ext cx="5544616" cy="288032"/>
                <a:chOff x="395536" y="2492896"/>
                <a:chExt cx="5544616" cy="288032"/>
              </a:xfrm>
            </p:grpSpPr>
            <p:cxnSp>
              <p:nvCxnSpPr>
                <p:cNvPr id="130" name="Straight Connector 129"/>
                <p:cNvCxnSpPr/>
                <p:nvPr/>
              </p:nvCxnSpPr>
              <p:spPr>
                <a:xfrm>
                  <a:off x="395536" y="2492896"/>
                  <a:ext cx="55446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2555776" y="2492896"/>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4211960" y="2492896"/>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5940152" y="2492896"/>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77" name="Straight Arrow Connector 176"/>
              <p:cNvCxnSpPr/>
              <p:nvPr/>
            </p:nvCxnSpPr>
            <p:spPr>
              <a:xfrm>
                <a:off x="2051720" y="3068960"/>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78" name="Text Box 7"/>
          <p:cNvSpPr txBox="1">
            <a:spLocks noChangeArrowheads="1"/>
          </p:cNvSpPr>
          <p:nvPr/>
        </p:nvSpPr>
        <p:spPr bwMode="auto">
          <a:xfrm>
            <a:off x="1259632" y="2556772"/>
            <a:ext cx="66397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a:sym typeface="Symbol"/>
              </a:rPr>
              <a:t>|m|</a:t>
            </a:r>
            <a:endParaRPr lang="en-US" sz="2000" baseline="-25000" dirty="0" smtClean="0">
              <a:solidFill>
                <a:srgbClr val="0000FF"/>
              </a:solidFill>
              <a:latin typeface="Chalkboard"/>
            </a:endParaRPr>
          </a:p>
        </p:txBody>
      </p:sp>
      <p:cxnSp>
        <p:nvCxnSpPr>
          <p:cNvPr id="179" name="Straight Arrow Connector 178"/>
          <p:cNvCxnSpPr/>
          <p:nvPr/>
        </p:nvCxnSpPr>
        <p:spPr>
          <a:xfrm>
            <a:off x="1835696" y="2411596"/>
            <a:ext cx="0" cy="10493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23"/>
          <p:cNvGrpSpPr/>
          <p:nvPr/>
        </p:nvGrpSpPr>
        <p:grpSpPr>
          <a:xfrm>
            <a:off x="1907704" y="2956882"/>
            <a:ext cx="1656184" cy="1440160"/>
            <a:chOff x="1835696" y="2852936"/>
            <a:chExt cx="1656184" cy="1440160"/>
          </a:xfrm>
        </p:grpSpPr>
        <p:grpSp>
          <p:nvGrpSpPr>
            <p:cNvPr id="15" name="Group 108"/>
            <p:cNvGrpSpPr/>
            <p:nvPr/>
          </p:nvGrpSpPr>
          <p:grpSpPr>
            <a:xfrm>
              <a:off x="1835696" y="2852936"/>
              <a:ext cx="1656184" cy="1440160"/>
              <a:chOff x="2843808" y="2276872"/>
              <a:chExt cx="1656184" cy="1440160"/>
            </a:xfrm>
          </p:grpSpPr>
          <p:cxnSp>
            <p:nvCxnSpPr>
              <p:cNvPr id="181" name="Straight Arrow Connector 180"/>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84" name="Straight Arrow Connector 183"/>
            <p:cNvCxnSpPr/>
            <p:nvPr/>
          </p:nvCxnSpPr>
          <p:spPr>
            <a:xfrm>
              <a:off x="1835696" y="4005064"/>
              <a:ext cx="0" cy="28803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85" name="Text Box 7"/>
          <p:cNvSpPr txBox="1">
            <a:spLocks noChangeArrowheads="1"/>
          </p:cNvSpPr>
          <p:nvPr/>
        </p:nvSpPr>
        <p:spPr bwMode="auto">
          <a:xfrm>
            <a:off x="179512" y="5338083"/>
            <a:ext cx="8928992"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Length of m (i.e. |m|) need to be </a:t>
            </a:r>
            <a:r>
              <a:rPr lang="en-US" sz="1500" dirty="0" smtClean="0">
                <a:solidFill>
                  <a:srgbClr val="0000FF"/>
                </a:solidFill>
                <a:latin typeface="Chalkboard"/>
                <a:sym typeface="Symbol"/>
              </a:rPr>
              <a:t>prepended, not appended</a:t>
            </a:r>
            <a:r>
              <a:rPr lang="en-US" sz="1500" dirty="0">
                <a:solidFill>
                  <a:srgbClr val="0000FF"/>
                </a:solidFill>
                <a:latin typeface="Chalkboard"/>
                <a:sym typeface="Symbol"/>
              </a:rPr>
              <a:t> </a:t>
            </a:r>
            <a:r>
              <a:rPr lang="en-US" sz="1500" dirty="0" smtClean="0">
                <a:latin typeface="Chalkboard"/>
                <a:sym typeface="Symbol"/>
              </a:rPr>
              <a:t>--- otherwise insecure</a:t>
            </a:r>
            <a:endParaRPr lang="en-US" sz="1500" baseline="-25000" dirty="0" smtClean="0">
              <a:solidFill>
                <a:srgbClr val="FF0000"/>
              </a:solidFill>
              <a:latin typeface="Chalkboard"/>
            </a:endParaRPr>
          </a:p>
        </p:txBody>
      </p:sp>
      <p:sp>
        <p:nvSpPr>
          <p:cNvPr id="186" name="Text Box 7"/>
          <p:cNvSpPr txBox="1">
            <a:spLocks noChangeArrowheads="1"/>
          </p:cNvSpPr>
          <p:nvPr/>
        </p:nvSpPr>
        <p:spPr bwMode="auto">
          <a:xfrm>
            <a:off x="107504" y="1593667"/>
            <a:ext cx="8928992"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CBC-Mac:</a:t>
            </a:r>
            <a:endParaRPr lang="en-US" sz="1500" baseline="-25000" dirty="0" smtClean="0">
              <a:solidFill>
                <a:srgbClr val="FF0000"/>
              </a:solidFill>
              <a:latin typeface="Chalkboard"/>
            </a:endParaRPr>
          </a:p>
        </p:txBody>
      </p:sp>
      <p:sp>
        <p:nvSpPr>
          <p:cNvPr id="187" name="Text Box 7"/>
          <p:cNvSpPr txBox="1">
            <a:spLocks noChangeArrowheads="1"/>
          </p:cNvSpPr>
          <p:nvPr/>
        </p:nvSpPr>
        <p:spPr bwMode="auto">
          <a:xfrm>
            <a:off x="179512" y="5770131"/>
            <a:ext cx="8928992"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The tag consists of only n bits</a:t>
            </a:r>
            <a:endParaRPr lang="en-US" sz="1500" baseline="-25000" dirty="0" smtClean="0">
              <a:solidFill>
                <a:srgbClr val="FF0000"/>
              </a:solidFill>
              <a:latin typeface="Chalkboard"/>
            </a:endParaRPr>
          </a:p>
        </p:txBody>
      </p:sp>
      <p:sp>
        <p:nvSpPr>
          <p:cNvPr id="188" name="Text Box 7"/>
          <p:cNvSpPr txBox="1">
            <a:spLocks noChangeArrowheads="1"/>
          </p:cNvSpPr>
          <p:nvPr/>
        </p:nvSpPr>
        <p:spPr bwMode="auto">
          <a:xfrm>
            <a:off x="179512" y="6202179"/>
            <a:ext cx="8928992" cy="323165"/>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500" dirty="0" smtClean="0">
                <a:latin typeface="Chalkboard"/>
                <a:sym typeface="Symbol"/>
              </a:rPr>
              <a:t>Only d invocations of PRF</a:t>
            </a:r>
            <a:endParaRPr lang="en-US" sz="1500" baseline="-25000" dirty="0" smtClean="0">
              <a:solidFill>
                <a:srgbClr val="FF0000"/>
              </a:solidFill>
              <a:latin typeface="Chalkboard"/>
            </a:endParaRPr>
          </a:p>
        </p:txBody>
      </p:sp>
      <p:sp>
        <p:nvSpPr>
          <p:cNvPr id="28" name="Right Brace 27"/>
          <p:cNvSpPr/>
          <p:nvPr/>
        </p:nvSpPr>
        <p:spPr>
          <a:xfrm>
            <a:off x="3419872" y="5682952"/>
            <a:ext cx="383468"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halkboard"/>
            </a:endParaRPr>
          </a:p>
        </p:txBody>
      </p:sp>
      <p:sp>
        <p:nvSpPr>
          <p:cNvPr id="189" name="Text Box 7"/>
          <p:cNvSpPr txBox="1">
            <a:spLocks noChangeArrowheads="1"/>
          </p:cNvSpPr>
          <p:nvPr/>
        </p:nvSpPr>
        <p:spPr bwMode="auto">
          <a:xfrm>
            <a:off x="3851920" y="5986155"/>
            <a:ext cx="1728192" cy="323165"/>
          </a:xfrm>
          <a:prstGeom prst="rect">
            <a:avLst/>
          </a:prstGeom>
          <a:noFill/>
          <a:ln w="9525">
            <a:noFill/>
            <a:miter lim="800000"/>
            <a:headEnd/>
            <a:tailEnd/>
          </a:ln>
        </p:spPr>
        <p:txBody>
          <a:bodyPr wrap="square">
            <a:spAutoFit/>
          </a:bodyPr>
          <a:lstStyle/>
          <a:p>
            <a:pPr>
              <a:spcBef>
                <a:spcPct val="50000"/>
              </a:spcBef>
            </a:pPr>
            <a:r>
              <a:rPr lang="en-US" sz="1500" dirty="0" smtClean="0">
                <a:latin typeface="Chalkboard"/>
                <a:sym typeface="Symbol"/>
              </a:rPr>
              <a:t>Highly efficient</a:t>
            </a:r>
            <a:endParaRPr lang="en-US" sz="1500" baseline="-25000" dirty="0" smtClean="0">
              <a:solidFill>
                <a:srgbClr val="FF0000"/>
              </a:solidFill>
              <a:latin typeface="Chalkboard"/>
            </a:endParaRPr>
          </a:p>
        </p:txBody>
      </p:sp>
      <p:sp>
        <p:nvSpPr>
          <p:cNvPr id="16" name="Rectangle 15"/>
          <p:cNvSpPr/>
          <p:nvPr/>
        </p:nvSpPr>
        <p:spPr>
          <a:xfrm>
            <a:off x="5724128" y="5733256"/>
            <a:ext cx="2952328" cy="923330"/>
          </a:xfrm>
          <a:prstGeom prst="rect">
            <a:avLst/>
          </a:prstGeom>
          <a:ln>
            <a:solidFill>
              <a:srgbClr val="BBE0E3"/>
            </a:solidFill>
          </a:ln>
        </p:spPr>
        <p:txBody>
          <a:bodyPr wrap="square">
            <a:spAutoFit/>
          </a:bodyPr>
          <a:lstStyle/>
          <a:p>
            <a:r>
              <a:rPr lang="en-US" dirty="0" smtClean="0">
                <a:solidFill>
                  <a:srgbClr val="0000FF"/>
                </a:solidFill>
                <a:latin typeface="Chalkboard"/>
                <a:sym typeface="Symbol"/>
              </a:rPr>
              <a:t>4dn bits</a:t>
            </a:r>
            <a:endParaRPr lang="en-US" dirty="0">
              <a:solidFill>
                <a:srgbClr val="0000FF"/>
              </a:solidFill>
              <a:latin typeface="Chalkboard"/>
              <a:sym typeface="Symbol"/>
            </a:endParaRPr>
          </a:p>
          <a:p>
            <a:endParaRPr lang="en-US" dirty="0" smtClean="0">
              <a:solidFill>
                <a:srgbClr val="0000FF"/>
              </a:solidFill>
              <a:latin typeface="Chalkboard"/>
              <a:sym typeface="Symbol"/>
            </a:endParaRPr>
          </a:p>
          <a:p>
            <a:r>
              <a:rPr lang="en-US" dirty="0">
                <a:solidFill>
                  <a:srgbClr val="0000FF"/>
                </a:solidFill>
                <a:latin typeface="Chalkboard"/>
                <a:sym typeface="Symbol"/>
              </a:rPr>
              <a:t>4d invocations of </a:t>
            </a:r>
            <a:r>
              <a:rPr lang="en-US" dirty="0" smtClean="0">
                <a:solidFill>
                  <a:srgbClr val="0000FF"/>
                </a:solidFill>
                <a:latin typeface="Chalkboard"/>
                <a:sym typeface="Symbol"/>
              </a:rPr>
              <a:t>PRF</a:t>
            </a:r>
          </a:p>
        </p:txBody>
      </p:sp>
    </p:spTree>
    <p:extLst>
      <p:ext uri="{BB962C8B-B14F-4D97-AF65-F5344CB8AC3E}">
        <p14:creationId xmlns:p14="http://schemas.microsoft.com/office/powerpoint/2010/main" val="290218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8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8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41" grpId="0"/>
      <p:bldP spid="142" grpId="0"/>
      <p:bldP spid="143" grpId="0"/>
      <p:bldP spid="171" grpId="0"/>
      <p:bldP spid="178" grpId="0"/>
      <p:bldP spid="185" grpId="0"/>
      <p:bldP spid="187" grpId="0"/>
      <p:bldP spid="188" grpId="0"/>
      <p:bldP spid="28" grpId="0" animBg="1"/>
      <p:bldP spid="189"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144000" cy="576064"/>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Information-theoretic MAC</a:t>
            </a:r>
            <a:endParaRPr lang="en-US" sz="3000" kern="0" dirty="0">
              <a:solidFill>
                <a:srgbClr val="009900"/>
              </a:solidFill>
              <a:latin typeface="Chalkboard" charset="0"/>
              <a:ea typeface="Chalkboard" charset="0"/>
              <a:cs typeface="Chalkboard" charset="0"/>
            </a:endParaRPr>
          </a:p>
        </p:txBody>
      </p:sp>
      <p:sp>
        <p:nvSpPr>
          <p:cNvPr id="11" name="Rectangle 10"/>
          <p:cNvSpPr/>
          <p:nvPr/>
        </p:nvSpPr>
        <p:spPr>
          <a:xfrm>
            <a:off x="395536" y="1340768"/>
            <a:ext cx="8568952" cy="1323439"/>
          </a:xfrm>
          <a:prstGeom prst="rect">
            <a:avLst/>
          </a:prstGeom>
        </p:spPr>
        <p:txBody>
          <a:bodyPr wrap="square">
            <a:spAutoFit/>
          </a:bodyPr>
          <a:lstStyle/>
          <a:p>
            <a:r>
              <a:rPr lang="en-US" sz="1600" dirty="0" smtClean="0">
                <a:solidFill>
                  <a:srgbClr val="0070C0"/>
                </a:solidFill>
                <a:latin typeface="Chalkboard" charset="0"/>
                <a:ea typeface="Chalkboard" charset="0"/>
                <a:cs typeface="Chalkboard" charset="0"/>
                <a:sym typeface="Symbol"/>
              </a:rPr>
              <a:t>CT13 (for 3): Definition (restriction on key usage/one-time)</a:t>
            </a:r>
          </a:p>
          <a:p>
            <a:r>
              <a:rPr lang="en-US" sz="1600" dirty="0">
                <a:solidFill>
                  <a:srgbClr val="0070C0"/>
                </a:solidFill>
                <a:latin typeface="Chalkboard" charset="0"/>
                <a:ea typeface="Chalkboard" charset="0"/>
                <a:cs typeface="Chalkboard" charset="0"/>
                <a:sym typeface="Symbol"/>
              </a:rPr>
              <a:t> </a:t>
            </a:r>
            <a:r>
              <a:rPr lang="en-US" sz="1600" dirty="0" smtClean="0">
                <a:solidFill>
                  <a:srgbClr val="0070C0"/>
                </a:solidFill>
                <a:latin typeface="Chalkboard" charset="0"/>
                <a:ea typeface="Chalkboard" charset="0"/>
                <a:cs typeface="Chalkboard" charset="0"/>
                <a:sym typeface="Symbol"/>
              </a:rPr>
              <a:t>               Construction from Universal Function</a:t>
            </a:r>
          </a:p>
          <a:p>
            <a:r>
              <a:rPr lang="en-US" sz="1600" dirty="0">
                <a:solidFill>
                  <a:srgbClr val="0070C0"/>
                </a:solidFill>
                <a:latin typeface="Chalkboard" charset="0"/>
                <a:ea typeface="Chalkboard" charset="0"/>
                <a:cs typeface="Chalkboard" charset="0"/>
                <a:sym typeface="Symbol"/>
              </a:rPr>
              <a:t> </a:t>
            </a:r>
            <a:r>
              <a:rPr lang="en-US" sz="1600" dirty="0" smtClean="0">
                <a:solidFill>
                  <a:srgbClr val="0070C0"/>
                </a:solidFill>
                <a:latin typeface="Chalkboard" charset="0"/>
                <a:ea typeface="Chalkboard" charset="0"/>
                <a:cs typeface="Chalkboard" charset="0"/>
                <a:sym typeface="Symbol"/>
              </a:rPr>
              <a:t>               Proof of security</a:t>
            </a:r>
          </a:p>
          <a:p>
            <a:endParaRPr lang="en-US" sz="1600" dirty="0">
              <a:solidFill>
                <a:srgbClr val="0070C0"/>
              </a:solidFill>
              <a:latin typeface="Chalkboard" charset="0"/>
              <a:ea typeface="Chalkboard" charset="0"/>
              <a:cs typeface="Chalkboard" charset="0"/>
              <a:sym typeface="Symbol"/>
            </a:endParaRPr>
          </a:p>
          <a:p>
            <a:r>
              <a:rPr lang="en-US" sz="1600" dirty="0" smtClean="0">
                <a:solidFill>
                  <a:srgbClr val="0070C0"/>
                </a:solidFill>
                <a:latin typeface="Chalkboard" charset="0"/>
                <a:ea typeface="Chalkboard" charset="0"/>
                <a:cs typeface="Chalkboard" charset="0"/>
                <a:sym typeface="Symbol"/>
              </a:rPr>
              <a:t>CT14 </a:t>
            </a:r>
            <a:r>
              <a:rPr lang="en-US" sz="1600" dirty="0">
                <a:solidFill>
                  <a:srgbClr val="0070C0"/>
                </a:solidFill>
                <a:latin typeface="Chalkboard" charset="0"/>
                <a:ea typeface="Chalkboard" charset="0"/>
                <a:cs typeface="Chalkboard" charset="0"/>
                <a:sym typeface="Symbol"/>
              </a:rPr>
              <a:t>(for </a:t>
            </a:r>
            <a:r>
              <a:rPr lang="en-US" sz="1600" dirty="0" smtClean="0">
                <a:solidFill>
                  <a:srgbClr val="0070C0"/>
                </a:solidFill>
                <a:latin typeface="Chalkboard" charset="0"/>
                <a:ea typeface="Chalkboard" charset="0"/>
                <a:cs typeface="Chalkboard" charset="0"/>
                <a:sym typeface="Symbol"/>
              </a:rPr>
              <a:t>1):</a:t>
            </a:r>
            <a:r>
              <a:rPr lang="en-US" sz="1600" dirty="0">
                <a:solidFill>
                  <a:srgbClr val="0070C0"/>
                </a:solidFill>
                <a:latin typeface="Chalkboard" charset="0"/>
                <a:ea typeface="Chalkboard" charset="0"/>
                <a:cs typeface="Chalkboard" charset="0"/>
                <a:sym typeface="Symbol"/>
              </a:rPr>
              <a:t> </a:t>
            </a:r>
            <a:r>
              <a:rPr lang="en-US" sz="1600" dirty="0" smtClean="0">
                <a:solidFill>
                  <a:srgbClr val="0070C0"/>
                </a:solidFill>
                <a:latin typeface="Chalkboard" charset="0"/>
                <a:ea typeface="Chalkboard" charset="0"/>
                <a:cs typeface="Chalkboard" charset="0"/>
                <a:sym typeface="Symbol"/>
              </a:rPr>
              <a:t>Limitations of </a:t>
            </a:r>
            <a:r>
              <a:rPr lang="en-US" sz="1600" dirty="0" err="1" smtClean="0">
                <a:solidFill>
                  <a:srgbClr val="0070C0"/>
                </a:solidFill>
                <a:latin typeface="Chalkboard" charset="0"/>
                <a:ea typeface="Chalkboard" charset="0"/>
                <a:cs typeface="Chalkboard" charset="0"/>
                <a:sym typeface="Symbol"/>
              </a:rPr>
              <a:t>i.t</a:t>
            </a:r>
            <a:r>
              <a:rPr lang="en-US" sz="1600" dirty="0" smtClean="0">
                <a:solidFill>
                  <a:srgbClr val="0070C0"/>
                </a:solidFill>
                <a:latin typeface="Chalkboard" charset="0"/>
                <a:ea typeface="Chalkboard" charset="0"/>
                <a:cs typeface="Chalkboard" charset="0"/>
                <a:sym typeface="Symbol"/>
              </a:rPr>
              <a:t> MAC</a:t>
            </a:r>
            <a:endParaRPr lang="en-US" sz="1600" dirty="0">
              <a:solidFill>
                <a:srgbClr val="0070C0"/>
              </a:solidFill>
              <a:latin typeface="Chalkboard" charset="0"/>
              <a:ea typeface="Chalkboard" charset="0"/>
              <a:cs typeface="Chalkboard" charset="0"/>
            </a:endParaRPr>
          </a:p>
        </p:txBody>
      </p:sp>
    </p:spTree>
    <p:extLst>
      <p:ext uri="{BB962C8B-B14F-4D97-AF65-F5344CB8AC3E}">
        <p14:creationId xmlns:p14="http://schemas.microsoft.com/office/powerpoint/2010/main" val="83567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259632" y="-27384"/>
            <a:ext cx="6912768" cy="720080"/>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The Picture Till Now   </a:t>
            </a:r>
            <a:endParaRPr lang="en-US" sz="3200" kern="0" dirty="0">
              <a:solidFill>
                <a:srgbClr val="009900"/>
              </a:solidFill>
              <a:latin typeface="Chalkboard" charset="0"/>
              <a:ea typeface="Chalkboard" charset="0"/>
              <a:cs typeface="Chalkboard" charset="0"/>
            </a:endParaRPr>
          </a:p>
        </p:txBody>
      </p:sp>
      <p:cxnSp>
        <p:nvCxnSpPr>
          <p:cNvPr id="9" name="Straight Connector 8"/>
          <p:cNvCxnSpPr/>
          <p:nvPr/>
        </p:nvCxnSpPr>
        <p:spPr>
          <a:xfrm>
            <a:off x="4283968" y="1340768"/>
            <a:ext cx="0" cy="2592288"/>
          </a:xfrm>
          <a:prstGeom prst="line">
            <a:avLst/>
          </a:prstGeom>
        </p:spPr>
        <p:style>
          <a:lnRef idx="2">
            <a:schemeClr val="accent4"/>
          </a:lnRef>
          <a:fillRef idx="0">
            <a:schemeClr val="accent4"/>
          </a:fillRef>
          <a:effectRef idx="1">
            <a:schemeClr val="accent4"/>
          </a:effectRef>
          <a:fontRef idx="minor">
            <a:schemeClr val="tx1"/>
          </a:fontRef>
        </p:style>
      </p:cxnSp>
      <p:sp>
        <p:nvSpPr>
          <p:cNvPr id="11" name="Rectangle 10"/>
          <p:cNvSpPr/>
          <p:nvPr/>
        </p:nvSpPr>
        <p:spPr>
          <a:xfrm>
            <a:off x="1331640" y="908720"/>
            <a:ext cx="580608" cy="369332"/>
          </a:xfrm>
          <a:prstGeom prst="rect">
            <a:avLst/>
          </a:prstGeom>
        </p:spPr>
        <p:txBody>
          <a:bodyPr wrap="none">
            <a:spAutoFit/>
          </a:bodyPr>
          <a:lstStyle/>
          <a:p>
            <a:r>
              <a:rPr lang="en-US" dirty="0" smtClean="0">
                <a:solidFill>
                  <a:srgbClr val="FF0000"/>
                </a:solidFill>
                <a:latin typeface="Chalkboard" charset="0"/>
                <a:ea typeface="Chalkboard" charset="0"/>
                <a:cs typeface="Chalkboard" charset="0"/>
                <a:sym typeface="Symbol"/>
              </a:rPr>
              <a:t>SKE</a:t>
            </a:r>
            <a:endParaRPr lang="en-US" dirty="0">
              <a:solidFill>
                <a:srgbClr val="FF0000"/>
              </a:solidFill>
              <a:latin typeface="Chalkboard" charset="0"/>
              <a:ea typeface="Chalkboard" charset="0"/>
              <a:cs typeface="Chalkboard" charset="0"/>
            </a:endParaRPr>
          </a:p>
        </p:txBody>
      </p:sp>
      <p:sp>
        <p:nvSpPr>
          <p:cNvPr id="13" name="Rectangle 12"/>
          <p:cNvSpPr/>
          <p:nvPr/>
        </p:nvSpPr>
        <p:spPr>
          <a:xfrm>
            <a:off x="6534413" y="908720"/>
            <a:ext cx="660565" cy="369332"/>
          </a:xfrm>
          <a:prstGeom prst="rect">
            <a:avLst/>
          </a:prstGeom>
        </p:spPr>
        <p:txBody>
          <a:bodyPr wrap="none">
            <a:spAutoFit/>
          </a:bodyPr>
          <a:lstStyle/>
          <a:p>
            <a:r>
              <a:rPr lang="en-US" dirty="0" smtClean="0">
                <a:solidFill>
                  <a:srgbClr val="FF0000"/>
                </a:solidFill>
                <a:latin typeface="Chalkboard" charset="0"/>
                <a:ea typeface="Chalkboard" charset="0"/>
                <a:cs typeface="Chalkboard" charset="0"/>
                <a:sym typeface="Symbol"/>
              </a:rPr>
              <a:t>MAC</a:t>
            </a:r>
            <a:endParaRPr lang="en-US" dirty="0">
              <a:solidFill>
                <a:srgbClr val="FF0000"/>
              </a:solidFill>
              <a:latin typeface="Chalkboard" charset="0"/>
              <a:ea typeface="Chalkboard" charset="0"/>
              <a:cs typeface="Chalkboard" charset="0"/>
            </a:endParaRPr>
          </a:p>
        </p:txBody>
      </p:sp>
      <p:sp>
        <p:nvSpPr>
          <p:cNvPr id="14" name="Rectangle 13"/>
          <p:cNvSpPr/>
          <p:nvPr/>
        </p:nvSpPr>
        <p:spPr>
          <a:xfrm>
            <a:off x="323528" y="1772816"/>
            <a:ext cx="1368152" cy="338554"/>
          </a:xfrm>
          <a:prstGeom prst="rect">
            <a:avLst/>
          </a:prstGeom>
        </p:spPr>
        <p:txBody>
          <a:bodyPr wrap="square">
            <a:spAutoFit/>
          </a:bodyPr>
          <a:lstStyle/>
          <a:p>
            <a:pPr marL="285750" indent="-285750">
              <a:buFont typeface="Wingdings" charset="2"/>
              <a:buChar char="q"/>
            </a:pPr>
            <a:r>
              <a:rPr lang="en-US" sz="1600" dirty="0" smtClean="0">
                <a:latin typeface="Chalkboard" charset="0"/>
                <a:ea typeface="Chalkboard" charset="0"/>
                <a:cs typeface="Chalkboard" charset="0"/>
                <a:sym typeface="Symbol"/>
              </a:rPr>
              <a:t>Privacy</a:t>
            </a:r>
            <a:endParaRPr lang="en-US" sz="1600" dirty="0">
              <a:latin typeface="Chalkboard" charset="0"/>
              <a:ea typeface="Chalkboard" charset="0"/>
              <a:cs typeface="Chalkboard" charset="0"/>
            </a:endParaRPr>
          </a:p>
        </p:txBody>
      </p:sp>
      <p:sp>
        <p:nvSpPr>
          <p:cNvPr id="20" name="Rectangle 19"/>
          <p:cNvSpPr/>
          <p:nvPr/>
        </p:nvSpPr>
        <p:spPr>
          <a:xfrm>
            <a:off x="4427984" y="1772816"/>
            <a:ext cx="3024336" cy="338554"/>
          </a:xfrm>
          <a:prstGeom prst="rect">
            <a:avLst/>
          </a:prstGeom>
        </p:spPr>
        <p:txBody>
          <a:bodyPr wrap="square">
            <a:spAutoFit/>
          </a:bodyPr>
          <a:lstStyle/>
          <a:p>
            <a:pPr marL="285750" indent="-285750">
              <a:buFont typeface="Wingdings" charset="2"/>
              <a:buChar char="q"/>
            </a:pPr>
            <a:r>
              <a:rPr lang="en-US" sz="1600" dirty="0" smtClean="0">
                <a:latin typeface="Chalkboard" charset="0"/>
                <a:ea typeface="Chalkboard" charset="0"/>
                <a:cs typeface="Chalkboard" charset="0"/>
                <a:sym typeface="Symbol"/>
              </a:rPr>
              <a:t>Integrity &amp; Authentication</a:t>
            </a:r>
            <a:endParaRPr lang="en-US" sz="1600" dirty="0">
              <a:latin typeface="Chalkboard" charset="0"/>
              <a:ea typeface="Chalkboard" charset="0"/>
              <a:cs typeface="Chalkboard" charset="0"/>
            </a:endParaRPr>
          </a:p>
        </p:txBody>
      </p:sp>
      <p:sp>
        <p:nvSpPr>
          <p:cNvPr id="24" name="Rectangle 23"/>
          <p:cNvSpPr/>
          <p:nvPr/>
        </p:nvSpPr>
        <p:spPr>
          <a:xfrm>
            <a:off x="323528" y="2132856"/>
            <a:ext cx="3960440" cy="1815882"/>
          </a:xfrm>
          <a:prstGeom prst="rect">
            <a:avLst/>
          </a:prstGeom>
        </p:spPr>
        <p:txBody>
          <a:bodyPr wrap="square">
            <a:spAutoFit/>
          </a:bodyPr>
          <a:lstStyle/>
          <a:p>
            <a:pPr marL="285750" indent="-285750">
              <a:buFont typeface="Wingdings" charset="2"/>
              <a:buChar char="q"/>
            </a:pPr>
            <a:r>
              <a:rPr lang="en-US" sz="1600" dirty="0" smtClean="0">
                <a:latin typeface="Chalkboard" charset="0"/>
                <a:ea typeface="Chalkboard" charset="0"/>
                <a:cs typeface="Chalkboard" charset="0"/>
                <a:sym typeface="Symbol"/>
              </a:rPr>
              <a:t>Not necessarily provide integrity and authentication;</a:t>
            </a:r>
          </a:p>
          <a:p>
            <a:r>
              <a:rPr lang="en-US" sz="1600" dirty="0" smtClean="0">
                <a:latin typeface="Chalkboard" charset="0"/>
                <a:ea typeface="Chalkboard" charset="0"/>
                <a:cs typeface="Chalkboard" charset="0"/>
                <a:sym typeface="Symbol"/>
              </a:rPr>
              <a:t> </a:t>
            </a:r>
          </a:p>
          <a:p>
            <a:r>
              <a:rPr lang="en-US" sz="1600" dirty="0">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  &gt;&gt; easy to come of with a valid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a:t>
            </a:r>
          </a:p>
          <a:p>
            <a:r>
              <a:rPr lang="en-US" sz="1600" dirty="0" smtClean="0">
                <a:latin typeface="Chalkboard" charset="0"/>
                <a:ea typeface="Chalkboard" charset="0"/>
                <a:cs typeface="Chalkboard" charset="0"/>
                <a:sym typeface="Symbol"/>
              </a:rPr>
              <a:t>  &gt;&gt; easy to manipulate known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a:t>
            </a:r>
            <a:endParaRPr lang="en-US" sz="1600" dirty="0">
              <a:latin typeface="Chalkboard" charset="0"/>
              <a:ea typeface="Chalkboard" charset="0"/>
              <a:cs typeface="Chalkboard" charset="0"/>
            </a:endParaRPr>
          </a:p>
        </p:txBody>
      </p:sp>
      <p:sp>
        <p:nvSpPr>
          <p:cNvPr id="25" name="Rectangle 24"/>
          <p:cNvSpPr/>
          <p:nvPr/>
        </p:nvSpPr>
        <p:spPr>
          <a:xfrm>
            <a:off x="4427984" y="2279774"/>
            <a:ext cx="5040560" cy="1077218"/>
          </a:xfrm>
          <a:prstGeom prst="rect">
            <a:avLst/>
          </a:prstGeom>
        </p:spPr>
        <p:txBody>
          <a:bodyPr wrap="square">
            <a:spAutoFit/>
          </a:bodyPr>
          <a:lstStyle/>
          <a:p>
            <a:pPr marL="285750" indent="-285750">
              <a:buFont typeface="Wingdings" charset="2"/>
              <a:buChar char="q"/>
            </a:pPr>
            <a:r>
              <a:rPr lang="en-US" sz="1600" dirty="0">
                <a:latin typeface="Chalkboard" charset="0"/>
                <a:ea typeface="Chalkboard" charset="0"/>
                <a:cs typeface="Chalkboard" charset="0"/>
                <a:sym typeface="Symbol"/>
              </a:rPr>
              <a:t>N</a:t>
            </a:r>
            <a:r>
              <a:rPr lang="en-US" sz="1600" dirty="0" smtClean="0">
                <a:latin typeface="Chalkboard" charset="0"/>
                <a:ea typeface="Chalkboard" charset="0"/>
                <a:cs typeface="Chalkboard" charset="0"/>
                <a:sym typeface="Symbol"/>
              </a:rPr>
              <a:t>ot necessarily provide privacy;</a:t>
            </a:r>
          </a:p>
          <a:p>
            <a:r>
              <a:rPr lang="en-US" sz="1600" dirty="0" smtClean="0">
                <a:latin typeface="Chalkboard" charset="0"/>
                <a:ea typeface="Chalkboard" charset="0"/>
                <a:cs typeface="Chalkboard" charset="0"/>
                <a:sym typeface="Symbol"/>
              </a:rPr>
              <a:t> </a:t>
            </a:r>
          </a:p>
          <a:p>
            <a:r>
              <a:rPr lang="en-US" sz="1600" dirty="0">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&gt;&gt; Easy to distinguish tags of two different messages</a:t>
            </a:r>
            <a:endParaRPr lang="en-US" sz="1600" dirty="0">
              <a:latin typeface="Chalkboard" charset="0"/>
              <a:ea typeface="Chalkboard" charset="0"/>
              <a:cs typeface="Chalkboard" charset="0"/>
            </a:endParaRPr>
          </a:p>
        </p:txBody>
      </p:sp>
      <p:cxnSp>
        <p:nvCxnSpPr>
          <p:cNvPr id="26" name="Straight Connector 25"/>
          <p:cNvCxnSpPr/>
          <p:nvPr/>
        </p:nvCxnSpPr>
        <p:spPr>
          <a:xfrm>
            <a:off x="539552" y="1340768"/>
            <a:ext cx="7848872"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7" name="Straight Connector 26"/>
          <p:cNvCxnSpPr/>
          <p:nvPr/>
        </p:nvCxnSpPr>
        <p:spPr>
          <a:xfrm>
            <a:off x="539552" y="3933056"/>
            <a:ext cx="7848872" cy="0"/>
          </a:xfrm>
          <a:prstGeom prst="line">
            <a:avLst/>
          </a:prstGeom>
        </p:spPr>
        <p:style>
          <a:lnRef idx="2">
            <a:schemeClr val="accent4"/>
          </a:lnRef>
          <a:fillRef idx="0">
            <a:schemeClr val="accent4"/>
          </a:fillRef>
          <a:effectRef idx="1">
            <a:schemeClr val="accent4"/>
          </a:effectRef>
          <a:fontRef idx="minor">
            <a:schemeClr val="tx1"/>
          </a:fontRef>
        </p:style>
      </p:cxnSp>
      <p:pic>
        <p:nvPicPr>
          <p:cNvPr id="6" name="Picture 5"/>
          <p:cNvPicPr>
            <a:picLocks noChangeAspect="1"/>
          </p:cNvPicPr>
          <p:nvPr/>
        </p:nvPicPr>
        <p:blipFill>
          <a:blip r:embed="rId3"/>
          <a:stretch>
            <a:fillRect/>
          </a:stretch>
        </p:blipFill>
        <p:spPr>
          <a:xfrm>
            <a:off x="2631256" y="3933056"/>
            <a:ext cx="3668936" cy="1656184"/>
          </a:xfrm>
          <a:prstGeom prst="rect">
            <a:avLst/>
          </a:prstGeom>
        </p:spPr>
      </p:pic>
      <p:pic>
        <p:nvPicPr>
          <p:cNvPr id="7" name="Picture 6"/>
          <p:cNvPicPr>
            <a:picLocks noChangeAspect="1"/>
          </p:cNvPicPr>
          <p:nvPr/>
        </p:nvPicPr>
        <p:blipFill>
          <a:blip r:embed="rId4"/>
          <a:stretch>
            <a:fillRect/>
          </a:stretch>
        </p:blipFill>
        <p:spPr>
          <a:xfrm>
            <a:off x="2843808" y="548680"/>
            <a:ext cx="2941588" cy="1224136"/>
          </a:xfrm>
          <a:prstGeom prst="rect">
            <a:avLst/>
          </a:prstGeom>
        </p:spPr>
      </p:pic>
      <p:sp>
        <p:nvSpPr>
          <p:cNvPr id="8" name="Rectangle 7"/>
          <p:cNvSpPr/>
          <p:nvPr/>
        </p:nvSpPr>
        <p:spPr>
          <a:xfrm>
            <a:off x="11832" y="6093296"/>
            <a:ext cx="4572000" cy="738664"/>
          </a:xfrm>
          <a:prstGeom prst="rect">
            <a:avLst/>
          </a:prstGeom>
        </p:spPr>
        <p:txBody>
          <a:bodyPr>
            <a:spAutoFit/>
          </a:bodyPr>
          <a:lstStyle/>
          <a:p>
            <a:r>
              <a:rPr lang="en-US" sz="1400" dirty="0" smtClean="0">
                <a:latin typeface="Chalkboard" charset="0"/>
                <a:ea typeface="Chalkboard" charset="0"/>
                <a:cs typeface="Chalkboard" charset="0"/>
              </a:rPr>
              <a:t>Jonathan </a:t>
            </a:r>
            <a:r>
              <a:rPr lang="en-US" sz="1400" dirty="0">
                <a:latin typeface="Chalkboard" charset="0"/>
                <a:ea typeface="Chalkboard" charset="0"/>
                <a:cs typeface="Chalkboard" charset="0"/>
              </a:rPr>
              <a:t>Katz, </a:t>
            </a:r>
            <a:r>
              <a:rPr lang="en-US" sz="1400" dirty="0">
                <a:latin typeface="Chalkboard" charset="0"/>
                <a:ea typeface="Chalkboard" charset="0"/>
                <a:cs typeface="Chalkboard" charset="0"/>
                <a:hlinkClick r:id="rId5"/>
              </a:rPr>
              <a:t>Moti Yung:</a:t>
            </a:r>
          </a:p>
          <a:p>
            <a:r>
              <a:rPr lang="en-US" sz="1400" b="1" dirty="0" err="1">
                <a:latin typeface="Chalkboard" charset="0"/>
                <a:ea typeface="Chalkboard" charset="0"/>
                <a:cs typeface="Chalkboard" charset="0"/>
              </a:rPr>
              <a:t>Unforgeable</a:t>
            </a:r>
            <a:r>
              <a:rPr lang="en-US" sz="1400" b="1" dirty="0">
                <a:latin typeface="Chalkboard" charset="0"/>
                <a:ea typeface="Chalkboard" charset="0"/>
                <a:cs typeface="Chalkboard" charset="0"/>
              </a:rPr>
              <a:t> Encryption and Chosen </a:t>
            </a:r>
            <a:r>
              <a:rPr lang="en-US" sz="1400" b="1" dirty="0" err="1">
                <a:latin typeface="Chalkboard" charset="0"/>
                <a:ea typeface="Chalkboard" charset="0"/>
                <a:cs typeface="Chalkboard" charset="0"/>
              </a:rPr>
              <a:t>Ciphertext</a:t>
            </a:r>
            <a:r>
              <a:rPr lang="en-US" sz="1400" b="1" dirty="0">
                <a:latin typeface="Chalkboard" charset="0"/>
                <a:ea typeface="Chalkboard" charset="0"/>
                <a:cs typeface="Chalkboard" charset="0"/>
              </a:rPr>
              <a:t> Secure Modes of Operation.</a:t>
            </a:r>
            <a:r>
              <a:rPr lang="en-US" sz="1400" dirty="0">
                <a:latin typeface="Chalkboard" charset="0"/>
                <a:ea typeface="Chalkboard" charset="0"/>
                <a:cs typeface="Chalkboard" charset="0"/>
              </a:rPr>
              <a:t> </a:t>
            </a:r>
            <a:r>
              <a:rPr lang="en-US" sz="1400" dirty="0">
                <a:latin typeface="Chalkboard" charset="0"/>
                <a:ea typeface="Chalkboard" charset="0"/>
                <a:cs typeface="Chalkboard" charset="0"/>
                <a:hlinkClick r:id="rId6"/>
              </a:rPr>
              <a:t>FSE 2000: 284-</a:t>
            </a:r>
            <a:r>
              <a:rPr lang="en-US" sz="1400" dirty="0" smtClean="0">
                <a:latin typeface="Chalkboard" charset="0"/>
                <a:ea typeface="Chalkboard" charset="0"/>
                <a:cs typeface="Chalkboard" charset="0"/>
                <a:hlinkClick r:id="rId6"/>
              </a:rPr>
              <a:t>299</a:t>
            </a:r>
            <a:endParaRPr lang="en-US" sz="1400" dirty="0">
              <a:latin typeface="Chalkboard" charset="0"/>
              <a:ea typeface="Chalkboard" charset="0"/>
              <a:cs typeface="Chalkboard" charset="0"/>
              <a:hlinkClick r:id="rId6"/>
            </a:endParaRPr>
          </a:p>
        </p:txBody>
      </p:sp>
      <p:pic>
        <p:nvPicPr>
          <p:cNvPr id="28" name="Picture 27"/>
          <p:cNvPicPr>
            <a:picLocks noChangeAspect="1"/>
          </p:cNvPicPr>
          <p:nvPr/>
        </p:nvPicPr>
        <p:blipFill>
          <a:blip r:embed="rId7"/>
          <a:stretch>
            <a:fillRect/>
          </a:stretch>
        </p:blipFill>
        <p:spPr>
          <a:xfrm>
            <a:off x="22200" y="4683130"/>
            <a:ext cx="1237432" cy="1310773"/>
          </a:xfrm>
          <a:prstGeom prst="rect">
            <a:avLst/>
          </a:prstGeom>
        </p:spPr>
      </p:pic>
      <p:pic>
        <p:nvPicPr>
          <p:cNvPr id="29" name="Picture 28"/>
          <p:cNvPicPr>
            <a:picLocks noChangeAspect="1"/>
          </p:cNvPicPr>
          <p:nvPr/>
        </p:nvPicPr>
        <p:blipFill>
          <a:blip r:embed="rId8"/>
          <a:stretch>
            <a:fillRect/>
          </a:stretch>
        </p:blipFill>
        <p:spPr>
          <a:xfrm>
            <a:off x="1259632" y="4725144"/>
            <a:ext cx="982378" cy="1296144"/>
          </a:xfrm>
          <a:prstGeom prst="rect">
            <a:avLst/>
          </a:prstGeom>
        </p:spPr>
      </p:pic>
      <p:sp>
        <p:nvSpPr>
          <p:cNvPr id="30" name="Rectangle 29"/>
          <p:cNvSpPr/>
          <p:nvPr/>
        </p:nvSpPr>
        <p:spPr>
          <a:xfrm>
            <a:off x="4585320" y="5931277"/>
            <a:ext cx="4572000" cy="954107"/>
          </a:xfrm>
          <a:prstGeom prst="rect">
            <a:avLst/>
          </a:prstGeom>
        </p:spPr>
        <p:txBody>
          <a:bodyPr>
            <a:spAutoFit/>
          </a:bodyPr>
          <a:lstStyle/>
          <a:p>
            <a:r>
              <a:rPr lang="en-US" sz="1400" dirty="0" err="1">
                <a:latin typeface="Chalkboard" charset="0"/>
                <a:ea typeface="Chalkboard" charset="0"/>
                <a:cs typeface="Chalkboard" charset="0"/>
              </a:rPr>
              <a:t>Mihir</a:t>
            </a:r>
            <a:r>
              <a:rPr lang="en-US" sz="1400" dirty="0">
                <a:latin typeface="Chalkboard" charset="0"/>
                <a:ea typeface="Chalkboard" charset="0"/>
                <a:cs typeface="Chalkboard" charset="0"/>
              </a:rPr>
              <a:t> </a:t>
            </a:r>
            <a:r>
              <a:rPr lang="en-US" sz="1400" dirty="0" err="1">
                <a:latin typeface="Chalkboard" charset="0"/>
                <a:ea typeface="Chalkboard" charset="0"/>
                <a:cs typeface="Chalkboard" charset="0"/>
              </a:rPr>
              <a:t>Bellare</a:t>
            </a:r>
            <a:r>
              <a:rPr lang="en-US" sz="1400" dirty="0">
                <a:latin typeface="Chalkboard" charset="0"/>
                <a:ea typeface="Chalkboard" charset="0"/>
                <a:cs typeface="Chalkboard" charset="0"/>
              </a:rPr>
              <a:t>, </a:t>
            </a:r>
            <a:r>
              <a:rPr lang="en-US" sz="1400" dirty="0">
                <a:latin typeface="Chalkboard" charset="0"/>
                <a:ea typeface="Chalkboard" charset="0"/>
                <a:cs typeface="Chalkboard" charset="0"/>
                <a:hlinkClick r:id="rId9"/>
              </a:rPr>
              <a:t>Chanathip Namprempre:</a:t>
            </a:r>
          </a:p>
          <a:p>
            <a:r>
              <a:rPr lang="en-US" sz="1400" b="1" dirty="0">
                <a:latin typeface="Chalkboard" charset="0"/>
                <a:ea typeface="Chalkboard" charset="0"/>
                <a:cs typeface="Chalkboard" charset="0"/>
              </a:rPr>
              <a:t>Authenticated Encryption: Relations among Notions and Analysis of the Generic Composition Paradigm.</a:t>
            </a:r>
            <a:r>
              <a:rPr lang="en-US" sz="1400" dirty="0">
                <a:latin typeface="Chalkboard" charset="0"/>
                <a:ea typeface="Chalkboard" charset="0"/>
                <a:cs typeface="Chalkboard" charset="0"/>
              </a:rPr>
              <a:t> </a:t>
            </a:r>
            <a:r>
              <a:rPr lang="en-US" sz="1400" dirty="0">
                <a:latin typeface="Chalkboard" charset="0"/>
                <a:ea typeface="Chalkboard" charset="0"/>
                <a:cs typeface="Chalkboard" charset="0"/>
                <a:hlinkClick r:id="rId10"/>
              </a:rPr>
              <a:t>ASIACRYPT 2000: 531-</a:t>
            </a:r>
            <a:r>
              <a:rPr lang="en-US" sz="1400" dirty="0" smtClean="0">
                <a:latin typeface="Chalkboard" charset="0"/>
                <a:ea typeface="Chalkboard" charset="0"/>
                <a:cs typeface="Chalkboard" charset="0"/>
                <a:hlinkClick r:id="rId10"/>
              </a:rPr>
              <a:t>545</a:t>
            </a:r>
            <a:endParaRPr lang="en-US" sz="1400" dirty="0">
              <a:latin typeface="Chalkboard" charset="0"/>
              <a:ea typeface="Chalkboard" charset="0"/>
              <a:cs typeface="Chalkboard" charset="0"/>
              <a:hlinkClick r:id="rId10"/>
            </a:endParaRPr>
          </a:p>
        </p:txBody>
      </p:sp>
      <p:pic>
        <p:nvPicPr>
          <p:cNvPr id="31" name="Picture 30"/>
          <p:cNvPicPr>
            <a:picLocks noChangeAspect="1"/>
          </p:cNvPicPr>
          <p:nvPr/>
        </p:nvPicPr>
        <p:blipFill>
          <a:blip r:embed="rId11"/>
          <a:stretch>
            <a:fillRect/>
          </a:stretch>
        </p:blipFill>
        <p:spPr>
          <a:xfrm>
            <a:off x="8028384" y="4562856"/>
            <a:ext cx="1115616" cy="1381239"/>
          </a:xfrm>
          <a:prstGeom prst="rect">
            <a:avLst/>
          </a:prstGeom>
        </p:spPr>
      </p:pic>
      <p:sp>
        <p:nvSpPr>
          <p:cNvPr id="32" name="Rectangle 31"/>
          <p:cNvSpPr/>
          <p:nvPr/>
        </p:nvSpPr>
        <p:spPr>
          <a:xfrm>
            <a:off x="2627784" y="4983559"/>
            <a:ext cx="3676648" cy="461665"/>
          </a:xfrm>
          <a:prstGeom prst="rect">
            <a:avLst/>
          </a:prstGeom>
          <a:solidFill>
            <a:srgbClr val="CCFFCC"/>
          </a:solidFill>
        </p:spPr>
        <p:txBody>
          <a:bodyPr wrap="none">
            <a:spAutoFit/>
          </a:bodyPr>
          <a:lstStyle/>
          <a:p>
            <a:r>
              <a:rPr lang="en-US" sz="2400" dirty="0" smtClean="0">
                <a:latin typeface="Chalkboard" charset="0"/>
                <a:ea typeface="Chalkboard" charset="0"/>
                <a:cs typeface="Chalkboard" charset="0"/>
                <a:sym typeface="Symbol"/>
              </a:rPr>
              <a:t>Authenticated Encryption</a:t>
            </a:r>
            <a:endParaRPr lang="en-US" sz="2400" dirty="0">
              <a:latin typeface="Chalkboard" charset="0"/>
              <a:ea typeface="Chalkboard" charset="0"/>
              <a:cs typeface="Chalkboard" charset="0"/>
            </a:endParaRPr>
          </a:p>
        </p:txBody>
      </p:sp>
    </p:spTree>
    <p:extLst>
      <p:ext uri="{BB962C8B-B14F-4D97-AF65-F5344CB8AC3E}">
        <p14:creationId xmlns:p14="http://schemas.microsoft.com/office/powerpoint/2010/main" val="327311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2"/>
                                        </p:tgtEl>
                                        <p:attrNameLst>
                                          <p:attrName>style.visibility</p:attrName>
                                        </p:attrNameLst>
                                      </p:cBhvr>
                                      <p:to>
                                        <p:strVal val="visible"/>
                                      </p:to>
                                    </p:set>
                                    <p:anim by="(-#ppt_w*2)" calcmode="lin" valueType="num">
                                      <p:cBhvr rctx="PPT">
                                        <p:cTn id="39" dur="500" autoRev="1" fill="hold">
                                          <p:stCondLst>
                                            <p:cond delay="0"/>
                                          </p:stCondLst>
                                        </p:cTn>
                                        <p:tgtEl>
                                          <p:spTgt spid="32"/>
                                        </p:tgtEl>
                                        <p:attrNameLst>
                                          <p:attrName>ppt_w</p:attrName>
                                        </p:attrNameLst>
                                      </p:cBhvr>
                                    </p:anim>
                                    <p:anim by="(#ppt_w*0.50)" calcmode="lin" valueType="num">
                                      <p:cBhvr>
                                        <p:cTn id="40" dur="500" decel="50000" autoRev="1" fill="hold">
                                          <p:stCondLst>
                                            <p:cond delay="0"/>
                                          </p:stCondLst>
                                        </p:cTn>
                                        <p:tgtEl>
                                          <p:spTgt spid="32"/>
                                        </p:tgtEl>
                                        <p:attrNameLst>
                                          <p:attrName>ppt_x</p:attrName>
                                        </p:attrNameLst>
                                      </p:cBhvr>
                                    </p:anim>
                                    <p:anim from="(-#ppt_h/2)" to="(#ppt_y)" calcmode="lin" valueType="num">
                                      <p:cBhvr>
                                        <p:cTn id="41" dur="1000" fill="hold">
                                          <p:stCondLst>
                                            <p:cond delay="0"/>
                                          </p:stCondLst>
                                        </p:cTn>
                                        <p:tgtEl>
                                          <p:spTgt spid="32"/>
                                        </p:tgtEl>
                                        <p:attrNameLst>
                                          <p:attrName>ppt_y</p:attrName>
                                        </p:attrNameLst>
                                      </p:cBhvr>
                                    </p:anim>
                                    <p:animRot by="21600000">
                                      <p:cBhvr>
                                        <p:cTn id="42" dur="1000" fill="hold">
                                          <p:stCondLst>
                                            <p:cond delay="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4" grpId="0"/>
      <p:bldP spid="25" grpId="0"/>
      <p:bldP spid="8" grpId="0"/>
      <p:bldP spid="30" grpId="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23528" y="95966"/>
            <a:ext cx="8712968" cy="596730"/>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Authenticated Encryption</a:t>
            </a:r>
            <a:endParaRPr lang="en-US" sz="3200" kern="0" dirty="0">
              <a:solidFill>
                <a:srgbClr val="009900"/>
              </a:solidFill>
              <a:latin typeface="Chalkboard" charset="0"/>
              <a:ea typeface="Chalkboard" charset="0"/>
              <a:cs typeface="Chalkboard" charset="0"/>
            </a:endParaRPr>
          </a:p>
        </p:txBody>
      </p:sp>
      <p:sp>
        <p:nvSpPr>
          <p:cNvPr id="13" name="Text Box 7"/>
          <p:cNvSpPr txBox="1">
            <a:spLocks noChangeArrowheads="1"/>
          </p:cNvSpPr>
          <p:nvPr/>
        </p:nvSpPr>
        <p:spPr bwMode="auto">
          <a:xfrm>
            <a:off x="35496" y="1794302"/>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But how do we define such security of such a primitive ?</a:t>
            </a:r>
            <a:endParaRPr lang="en-US" sz="1600" baseline="-25000" dirty="0" smtClean="0">
              <a:solidFill>
                <a:srgbClr val="0000FF"/>
              </a:solidFill>
              <a:latin typeface="Chalkboard" charset="0"/>
              <a:ea typeface="Chalkboard" charset="0"/>
              <a:cs typeface="Chalkboard" charset="0"/>
            </a:endParaRPr>
          </a:p>
        </p:txBody>
      </p:sp>
      <p:sp>
        <p:nvSpPr>
          <p:cNvPr id="14" name="Text Box 7"/>
          <p:cNvSpPr txBox="1">
            <a:spLocks noChangeArrowheads="1"/>
          </p:cNvSpPr>
          <p:nvPr/>
        </p:nvSpPr>
        <p:spPr bwMode="auto">
          <a:xfrm>
            <a:off x="35496" y="2226350"/>
            <a:ext cx="8856984" cy="338554"/>
          </a:xfrm>
          <a:prstGeom prst="rect">
            <a:avLst/>
          </a:prstGeom>
          <a:solidFill>
            <a:schemeClr val="accent1"/>
          </a:solid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Way out: try to capture secrecy and authenticity/integrity separately in the definition</a:t>
            </a:r>
            <a:endParaRPr lang="en-US" sz="1600" baseline="-25000" dirty="0" smtClean="0">
              <a:solidFill>
                <a:srgbClr val="0000FF"/>
              </a:solidFill>
              <a:latin typeface="Chalkboard" charset="0"/>
              <a:ea typeface="Chalkboard" charset="0"/>
              <a:cs typeface="Chalkboard" charset="0"/>
            </a:endParaRPr>
          </a:p>
        </p:txBody>
      </p:sp>
      <p:sp>
        <p:nvSpPr>
          <p:cNvPr id="18" name="Text Box 7"/>
          <p:cNvSpPr txBox="1">
            <a:spLocks noChangeArrowheads="1"/>
          </p:cNvSpPr>
          <p:nvPr/>
        </p:nvSpPr>
        <p:spPr bwMode="auto">
          <a:xfrm>
            <a:off x="323528" y="3573016"/>
            <a:ext cx="8684692" cy="830997"/>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0000FF"/>
                </a:solidFill>
                <a:latin typeface="Chalkboard" charset="0"/>
                <a:ea typeface="Chalkboard" charset="0"/>
                <a:cs typeface="Chalkboard" charset="0"/>
                <a:sym typeface="Symbol"/>
              </a:rPr>
              <a:t>For secrecy</a:t>
            </a:r>
            <a:r>
              <a:rPr lang="en-US" sz="1600" dirty="0" smtClean="0">
                <a:latin typeface="Chalkboard" charset="0"/>
                <a:ea typeface="Chalkboard" charset="0"/>
                <a:cs typeface="Chalkboard" charset="0"/>
                <a:sym typeface="Symbol"/>
              </a:rPr>
              <a:t>, we demand CPA security: no PPT attacker should  be able to non-negligibly distinguish between encryption of two messages of its choice, even if it has access to encryption oracle service</a:t>
            </a:r>
            <a:endParaRPr lang="en-US" sz="1600" baseline="-25000" dirty="0" smtClean="0">
              <a:solidFill>
                <a:srgbClr val="0000FF"/>
              </a:solidFill>
              <a:latin typeface="Chalkboard" charset="0"/>
              <a:ea typeface="Chalkboard" charset="0"/>
              <a:cs typeface="Chalkboard" charset="0"/>
            </a:endParaRPr>
          </a:p>
        </p:txBody>
      </p:sp>
      <p:sp>
        <p:nvSpPr>
          <p:cNvPr id="20" name="Text Box 7"/>
          <p:cNvSpPr txBox="1">
            <a:spLocks noChangeArrowheads="1"/>
          </p:cNvSpPr>
          <p:nvPr/>
        </p:nvSpPr>
        <p:spPr bwMode="auto">
          <a:xfrm>
            <a:off x="395536" y="5106670"/>
            <a:ext cx="8748464" cy="830997"/>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0000FF"/>
                </a:solidFill>
                <a:latin typeface="Chalkboard" charset="0"/>
                <a:ea typeface="Chalkboard" charset="0"/>
                <a:cs typeface="Chalkboard" charset="0"/>
                <a:sym typeface="Symbol"/>
              </a:rPr>
              <a:t>For integrity/authentication, </a:t>
            </a:r>
            <a:r>
              <a:rPr lang="en-US" sz="1600" dirty="0" smtClean="0">
                <a:latin typeface="Chalkboard" charset="0"/>
                <a:ea typeface="Chalkboard" charset="0"/>
                <a:cs typeface="Chalkboard" charset="0"/>
                <a:sym typeface="Symbol"/>
              </a:rPr>
              <a:t>we demand something similar to strong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-security </a:t>
            </a:r>
            <a:r>
              <a:rPr lang="en-US" sz="1600" dirty="0">
                <a:latin typeface="Chalkboard" charset="0"/>
                <a:ea typeface="Chalkboard" charset="0"/>
                <a:cs typeface="Chalkboard" charset="0"/>
                <a:sym typeface="Symbol"/>
              </a:rPr>
              <a:t>for MAC. </a:t>
            </a:r>
            <a:r>
              <a:rPr lang="en-US" sz="1600" dirty="0" smtClean="0">
                <a:latin typeface="Chalkboard" charset="0"/>
                <a:ea typeface="Chalkboard" charset="0"/>
                <a:cs typeface="Chalkboard" charset="0"/>
                <a:sym typeface="Symbol"/>
              </a:rPr>
              <a:t>No </a:t>
            </a:r>
            <a:r>
              <a:rPr lang="en-US" sz="1600" dirty="0">
                <a:latin typeface="Chalkboard" charset="0"/>
                <a:ea typeface="Chalkboard" charset="0"/>
                <a:cs typeface="Chalkboard" charset="0"/>
                <a:sym typeface="Symbol"/>
              </a:rPr>
              <a:t>PPT attacker </a:t>
            </a:r>
            <a:r>
              <a:rPr lang="en-US" sz="1600" dirty="0" smtClean="0">
                <a:latin typeface="Chalkboard" charset="0"/>
                <a:ea typeface="Chalkboard" charset="0"/>
                <a:cs typeface="Chalkboard" charset="0"/>
                <a:sym typeface="Symbol"/>
              </a:rPr>
              <a:t>can </a:t>
            </a:r>
            <a:r>
              <a:rPr lang="en-US" sz="1600" dirty="0">
                <a:latin typeface="Chalkboard" charset="0"/>
                <a:ea typeface="Chalkboard" charset="0"/>
                <a:cs typeface="Chalkboard" charset="0"/>
                <a:sym typeface="Symbol"/>
              </a:rPr>
              <a:t>come up with a valid </a:t>
            </a:r>
            <a:r>
              <a:rPr lang="en-US" sz="1600" dirty="0" err="1">
                <a:latin typeface="Chalkboard" charset="0"/>
                <a:ea typeface="Chalkboard" charset="0"/>
                <a:cs typeface="Chalkboard" charset="0"/>
                <a:sym typeface="Symbol"/>
              </a:rPr>
              <a:t>ciphertext</a:t>
            </a:r>
            <a:r>
              <a:rPr lang="en-US" sz="1600" dirty="0">
                <a:latin typeface="Chalkboard" charset="0"/>
                <a:ea typeface="Chalkboard" charset="0"/>
                <a:cs typeface="Chalkboard" charset="0"/>
                <a:sym typeface="Symbol"/>
              </a:rPr>
              <a:t> for ANY message</a:t>
            </a:r>
            <a:r>
              <a:rPr lang="en-US" sz="1600" dirty="0" smtClean="0">
                <a:latin typeface="Chalkboard" charset="0"/>
                <a:ea typeface="Chalkboard" charset="0"/>
                <a:cs typeface="Chalkboard" charset="0"/>
                <a:sym typeface="Symbol"/>
              </a:rPr>
              <a:t>). </a:t>
            </a:r>
            <a:r>
              <a:rPr lang="en-US" sz="1600" dirty="0" smtClean="0">
                <a:solidFill>
                  <a:srgbClr val="0000FF"/>
                </a:solidFill>
                <a:latin typeface="Chalkboard" charset="0"/>
                <a:ea typeface="Chalkboard" charset="0"/>
                <a:cs typeface="Chalkboard" charset="0"/>
                <a:sym typeface="Symbol"/>
              </a:rPr>
              <a:t>Implies </a:t>
            </a:r>
            <a:r>
              <a:rPr lang="en-US" sz="1600" dirty="0">
                <a:solidFill>
                  <a:srgbClr val="0000FF"/>
                </a:solidFill>
                <a:latin typeface="Chalkboard" charset="0"/>
                <a:ea typeface="Chalkboard" charset="0"/>
                <a:cs typeface="Chalkboard" charset="0"/>
                <a:sym typeface="Symbol"/>
              </a:rPr>
              <a:t>if receiver has received a valid </a:t>
            </a:r>
            <a:r>
              <a:rPr lang="en-US" sz="1600" dirty="0" err="1">
                <a:solidFill>
                  <a:srgbClr val="0000FF"/>
                </a:solidFill>
                <a:latin typeface="Chalkboard" charset="0"/>
                <a:ea typeface="Chalkboard" charset="0"/>
                <a:cs typeface="Chalkboard" charset="0"/>
                <a:sym typeface="Symbol"/>
              </a:rPr>
              <a:t>ciphertext</a:t>
            </a:r>
            <a:r>
              <a:rPr lang="en-US" sz="1600" dirty="0">
                <a:solidFill>
                  <a:srgbClr val="0000FF"/>
                </a:solidFill>
                <a:latin typeface="Chalkboard" charset="0"/>
                <a:ea typeface="Chalkboard" charset="0"/>
                <a:cs typeface="Chalkboard" charset="0"/>
                <a:sym typeface="Symbol"/>
              </a:rPr>
              <a:t> that it is THE </a:t>
            </a:r>
            <a:r>
              <a:rPr lang="en-US" sz="1600" dirty="0" err="1">
                <a:solidFill>
                  <a:srgbClr val="0000FF"/>
                </a:solidFill>
                <a:latin typeface="Chalkboard" charset="0"/>
                <a:ea typeface="Chalkboard" charset="0"/>
                <a:cs typeface="Chalkboard" charset="0"/>
                <a:sym typeface="Symbol"/>
              </a:rPr>
              <a:t>ciphertext</a:t>
            </a:r>
            <a:r>
              <a:rPr lang="en-US" sz="1600" dirty="0">
                <a:solidFill>
                  <a:srgbClr val="0000FF"/>
                </a:solidFill>
                <a:latin typeface="Chalkboard" charset="0"/>
                <a:ea typeface="Chalkboard" charset="0"/>
                <a:cs typeface="Chalkboard" charset="0"/>
                <a:sym typeface="Symbol"/>
              </a:rPr>
              <a:t> sent by the sender.  </a:t>
            </a:r>
          </a:p>
        </p:txBody>
      </p:sp>
      <p:sp>
        <p:nvSpPr>
          <p:cNvPr id="26" name="Text Box 7"/>
          <p:cNvSpPr txBox="1">
            <a:spLocks noChangeArrowheads="1"/>
          </p:cNvSpPr>
          <p:nvPr/>
        </p:nvSpPr>
        <p:spPr bwMode="auto">
          <a:xfrm>
            <a:off x="35496" y="2708920"/>
            <a:ext cx="8856984" cy="584776"/>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Let </a:t>
            </a:r>
            <a:r>
              <a:rPr lang="en-US" sz="1600" dirty="0" smtClean="0">
                <a:solidFill>
                  <a:srgbClr val="FF0000"/>
                </a:solidFill>
                <a:latin typeface="Chalkboard" charset="0"/>
                <a:ea typeface="Chalkboard" charset="0"/>
                <a:cs typeface="Chalkboard" charset="0"/>
                <a:sym typeface="Symbol"/>
              </a:rPr>
              <a:t> = (Gen, </a:t>
            </a:r>
            <a:r>
              <a:rPr lang="en-US" sz="1600" dirty="0" err="1" smtClean="0">
                <a:solidFill>
                  <a:srgbClr val="FF0000"/>
                </a:solidFill>
                <a:latin typeface="Chalkboard" charset="0"/>
                <a:ea typeface="Chalkboard" charset="0"/>
                <a:cs typeface="Chalkboard" charset="0"/>
                <a:sym typeface="Symbol"/>
              </a:rPr>
              <a:t>Enc</a:t>
            </a:r>
            <a:r>
              <a:rPr lang="en-US" sz="1600" dirty="0" smtClean="0">
                <a:solidFill>
                  <a:srgbClr val="FF0000"/>
                </a:solidFill>
                <a:latin typeface="Chalkboard" charset="0"/>
                <a:ea typeface="Chalkboard" charset="0"/>
                <a:cs typeface="Chalkboard" charset="0"/>
                <a:sym typeface="Symbol"/>
              </a:rPr>
              <a:t>, Dec) be a symmetric-key cipher</a:t>
            </a:r>
            <a:r>
              <a:rPr lang="en-US" sz="1600" dirty="0" smtClean="0">
                <a:latin typeface="Chalkboard" charset="0"/>
                <a:ea typeface="Chalkboard" charset="0"/>
                <a:cs typeface="Chalkboard" charset="0"/>
                <a:sym typeface="Symbol"/>
              </a:rPr>
              <a:t>. Intuitively we demand the following secrecy and integrity property to be satisfied by  to qualify it as an AE scheme :</a:t>
            </a:r>
            <a:endParaRPr lang="en-US" sz="1600" baseline="-25000" dirty="0" smtClean="0">
              <a:solidFill>
                <a:srgbClr val="0000FF"/>
              </a:solidFill>
              <a:latin typeface="Chalkboard" charset="0"/>
              <a:ea typeface="Chalkboard" charset="0"/>
              <a:cs typeface="Chalkboard" charset="0"/>
            </a:endParaRPr>
          </a:p>
        </p:txBody>
      </p:sp>
      <p:sp>
        <p:nvSpPr>
          <p:cNvPr id="28" name="Text Box 7"/>
          <p:cNvSpPr txBox="1">
            <a:spLocks noChangeArrowheads="1"/>
          </p:cNvSpPr>
          <p:nvPr/>
        </p:nvSpPr>
        <p:spPr bwMode="auto">
          <a:xfrm>
            <a:off x="539552" y="6165304"/>
            <a:ext cx="8280920" cy="338554"/>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v"/>
            </a:pPr>
            <a:r>
              <a:rPr lang="en-US" sz="1600" dirty="0" smtClean="0">
                <a:latin typeface="Chalkboard" charset="0"/>
                <a:ea typeface="Chalkboard" charset="0"/>
                <a:cs typeface="Chalkboard" charset="0"/>
                <a:sym typeface="Symbol"/>
              </a:rPr>
              <a:t>Modeled via a new experiment which exactly captures the above --- </a:t>
            </a:r>
            <a:r>
              <a:rPr lang="en-US" sz="1600" dirty="0" err="1" smtClean="0">
                <a:solidFill>
                  <a:srgbClr val="FF0000"/>
                </a:solidFill>
                <a:latin typeface="Chalkboard" charset="0"/>
                <a:ea typeface="Chalkboard" charset="0"/>
                <a:cs typeface="Chalkboard" charset="0"/>
                <a:sym typeface="Symbol"/>
              </a:rPr>
              <a:t>CiIn</a:t>
            </a:r>
            <a:endParaRPr lang="en-US" sz="1600" baseline="-25000" dirty="0" smtClean="0">
              <a:solidFill>
                <a:srgbClr val="FF0000"/>
              </a:solidFill>
              <a:latin typeface="Chalkboard" charset="0"/>
              <a:ea typeface="Chalkboard" charset="0"/>
              <a:cs typeface="Chalkboard" charset="0"/>
            </a:endParaRPr>
          </a:p>
        </p:txBody>
      </p:sp>
      <p:grpSp>
        <p:nvGrpSpPr>
          <p:cNvPr id="3" name="Group 2"/>
          <p:cNvGrpSpPr/>
          <p:nvPr/>
        </p:nvGrpSpPr>
        <p:grpSpPr>
          <a:xfrm>
            <a:off x="2123728" y="1735361"/>
            <a:ext cx="5120804" cy="2053679"/>
            <a:chOff x="8884244" y="3967608"/>
            <a:chExt cx="5120804" cy="2053679"/>
          </a:xfrm>
        </p:grpSpPr>
        <p:sp>
          <p:nvSpPr>
            <p:cNvPr id="2" name="Cloud Callout 1"/>
            <p:cNvSpPr/>
            <p:nvPr/>
          </p:nvSpPr>
          <p:spPr>
            <a:xfrm>
              <a:off x="8884244" y="3967608"/>
              <a:ext cx="5120804" cy="205367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29" name="Text Box 7"/>
            <p:cNvSpPr txBox="1">
              <a:spLocks noChangeArrowheads="1"/>
            </p:cNvSpPr>
            <p:nvPr/>
          </p:nvSpPr>
          <p:spPr bwMode="auto">
            <a:xfrm>
              <a:off x="9324528" y="4458598"/>
              <a:ext cx="4104456" cy="1077218"/>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is an </a:t>
              </a:r>
              <a:r>
                <a:rPr lang="en-US" sz="1600" dirty="0" smtClean="0">
                  <a:solidFill>
                    <a:srgbClr val="0000FF"/>
                  </a:solidFill>
                  <a:latin typeface="Chalkboard" charset="0"/>
                  <a:ea typeface="Chalkboard" charset="0"/>
                  <a:cs typeface="Chalkboard" charset="0"/>
                  <a:sym typeface="Symbol"/>
                </a:rPr>
                <a:t>authenticated encryption scheme </a:t>
              </a:r>
              <a:r>
                <a:rPr lang="en-US" sz="1600" dirty="0" smtClean="0">
                  <a:latin typeface="Chalkboard" charset="0"/>
                  <a:ea typeface="Chalkboard" charset="0"/>
                  <a:cs typeface="Chalkboard" charset="0"/>
                  <a:sym typeface="Symbol"/>
                </a:rPr>
                <a:t>if no PPT attacker is able to </a:t>
              </a:r>
              <a:r>
                <a:rPr lang="en-US" sz="1600" dirty="0" smtClean="0">
                  <a:solidFill>
                    <a:srgbClr val="FF0000"/>
                  </a:solidFill>
                  <a:latin typeface="Chalkboard" charset="0"/>
                  <a:ea typeface="Chalkboard" charset="0"/>
                  <a:cs typeface="Chalkboard" charset="0"/>
                  <a:sym typeface="Symbol"/>
                </a:rPr>
                <a:t>non-negligibly win </a:t>
              </a:r>
              <a:r>
                <a:rPr lang="en-US" sz="1600" dirty="0" smtClean="0">
                  <a:latin typeface="Chalkboard" charset="0"/>
                  <a:ea typeface="Chalkboard" charset="0"/>
                  <a:cs typeface="Chalkboard" charset="0"/>
                  <a:sym typeface="Symbol"/>
                </a:rPr>
                <a:t>the </a:t>
              </a:r>
              <a:r>
                <a:rPr lang="en-US" sz="1600" dirty="0" smtClean="0">
                  <a:solidFill>
                    <a:srgbClr val="FF0000"/>
                  </a:solidFill>
                  <a:latin typeface="Chalkboard" charset="0"/>
                  <a:ea typeface="Chalkboard" charset="0"/>
                  <a:cs typeface="Chalkboard" charset="0"/>
                  <a:sym typeface="Symbol"/>
                </a:rPr>
                <a:t>CPA-experiment</a:t>
              </a:r>
              <a:r>
                <a:rPr lang="en-US" sz="1600" dirty="0" smtClean="0">
                  <a:latin typeface="Chalkboard" charset="0"/>
                  <a:ea typeface="Chalkboard" charset="0"/>
                  <a:cs typeface="Chalkboard" charset="0"/>
                  <a:sym typeface="Symbol"/>
                </a:rPr>
                <a:t> and </a:t>
              </a:r>
              <a:r>
                <a:rPr lang="en-US" sz="1600" dirty="0" err="1" smtClean="0">
                  <a:solidFill>
                    <a:srgbClr val="0000FF"/>
                  </a:solidFill>
                  <a:latin typeface="Chalkboard" charset="0"/>
                  <a:ea typeface="Chalkboard" charset="0"/>
                  <a:cs typeface="Chalkboard" charset="0"/>
                  <a:sym typeface="Symbol"/>
                </a:rPr>
                <a:t>CiIn</a:t>
              </a:r>
              <a:r>
                <a:rPr lang="en-US" sz="1600" dirty="0" smtClean="0">
                  <a:solidFill>
                    <a:srgbClr val="0000FF"/>
                  </a:solidFill>
                  <a:latin typeface="Chalkboard" charset="0"/>
                  <a:ea typeface="Chalkboard" charset="0"/>
                  <a:cs typeface="Chalkboard" charset="0"/>
                  <a:sym typeface="Symbol"/>
                </a:rPr>
                <a:t> experiment </a:t>
              </a:r>
              <a:r>
                <a:rPr lang="en-US" sz="1600" dirty="0" smtClean="0">
                  <a:latin typeface="Chalkboard" charset="0"/>
                  <a:ea typeface="Chalkboard" charset="0"/>
                  <a:cs typeface="Chalkboard" charset="0"/>
                  <a:sym typeface="Symbol"/>
                </a:rPr>
                <a:t>with respect to </a:t>
              </a:r>
              <a:endParaRPr lang="en-US" sz="1600" baseline="-25000" dirty="0" smtClean="0">
                <a:solidFill>
                  <a:srgbClr val="FF0000"/>
                </a:solidFill>
                <a:latin typeface="Chalkboard" charset="0"/>
                <a:ea typeface="Chalkboard" charset="0"/>
                <a:cs typeface="Chalkboard" charset="0"/>
              </a:endParaRPr>
            </a:p>
          </p:txBody>
        </p:sp>
      </p:grpSp>
      <p:cxnSp>
        <p:nvCxnSpPr>
          <p:cNvPr id="15" name="Straight Connector 14"/>
          <p:cNvCxnSpPr/>
          <p:nvPr/>
        </p:nvCxnSpPr>
        <p:spPr>
          <a:xfrm flipH="1">
            <a:off x="323528" y="1268760"/>
            <a:ext cx="2592288" cy="0"/>
          </a:xfrm>
          <a:prstGeom prst="line">
            <a:avLst/>
          </a:prstGeom>
        </p:spPr>
        <p:style>
          <a:lnRef idx="2">
            <a:schemeClr val="accent4"/>
          </a:lnRef>
          <a:fillRef idx="0">
            <a:schemeClr val="accent4"/>
          </a:fillRef>
          <a:effectRef idx="1">
            <a:schemeClr val="accent4"/>
          </a:effectRef>
          <a:fontRef idx="minor">
            <a:schemeClr val="tx1"/>
          </a:fontRef>
        </p:style>
      </p:cxnSp>
      <p:sp>
        <p:nvSpPr>
          <p:cNvPr id="5" name="Right Arrow 4"/>
          <p:cNvSpPr/>
          <p:nvPr/>
        </p:nvSpPr>
        <p:spPr>
          <a:xfrm>
            <a:off x="3419872" y="980728"/>
            <a:ext cx="1224136" cy="5040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cxnSp>
        <p:nvCxnSpPr>
          <p:cNvPr id="19" name="Straight Connector 18"/>
          <p:cNvCxnSpPr/>
          <p:nvPr/>
        </p:nvCxnSpPr>
        <p:spPr>
          <a:xfrm flipH="1">
            <a:off x="4932040" y="1268760"/>
            <a:ext cx="2664296" cy="0"/>
          </a:xfrm>
          <a:prstGeom prst="line">
            <a:avLst/>
          </a:prstGeom>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5292080" y="1124744"/>
            <a:ext cx="2016224" cy="288032"/>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8" name="Rectangle 7"/>
          <p:cNvSpPr/>
          <p:nvPr/>
        </p:nvSpPr>
        <p:spPr>
          <a:xfrm>
            <a:off x="899592" y="1393031"/>
            <a:ext cx="1293268" cy="307777"/>
          </a:xfrm>
          <a:prstGeom prst="rect">
            <a:avLst/>
          </a:prstGeom>
        </p:spPr>
        <p:txBody>
          <a:bodyPr wrap="none">
            <a:spAutoFit/>
          </a:bodyPr>
          <a:lstStyle/>
          <a:p>
            <a:r>
              <a:rPr lang="en-US" sz="1400" dirty="0" smtClean="0">
                <a:latin typeface="Chalkboard" charset="0"/>
                <a:ea typeface="Chalkboard" charset="0"/>
                <a:cs typeface="Chalkboard" charset="0"/>
                <a:sym typeface="Symbol"/>
              </a:rPr>
              <a:t>Open channel</a:t>
            </a:r>
            <a:endParaRPr lang="en-US" sz="1400" dirty="0">
              <a:latin typeface="Chalkboard" charset="0"/>
              <a:ea typeface="Chalkboard" charset="0"/>
              <a:cs typeface="Chalkboard" charset="0"/>
            </a:endParaRPr>
          </a:p>
        </p:txBody>
      </p:sp>
      <p:sp>
        <p:nvSpPr>
          <p:cNvPr id="22" name="Rectangle 21"/>
          <p:cNvSpPr/>
          <p:nvPr/>
        </p:nvSpPr>
        <p:spPr>
          <a:xfrm>
            <a:off x="3642287" y="1052736"/>
            <a:ext cx="460382" cy="369332"/>
          </a:xfrm>
          <a:prstGeom prst="rect">
            <a:avLst/>
          </a:prstGeom>
        </p:spPr>
        <p:txBody>
          <a:bodyPr wrap="none">
            <a:spAutoFit/>
          </a:bodyPr>
          <a:lstStyle/>
          <a:p>
            <a:r>
              <a:rPr lang="en-US" dirty="0" smtClean="0">
                <a:latin typeface="Chalkboard" charset="0"/>
                <a:ea typeface="Chalkboard" charset="0"/>
                <a:cs typeface="Chalkboard" charset="0"/>
                <a:sym typeface="Symbol"/>
              </a:rPr>
              <a:t>AE</a:t>
            </a:r>
            <a:endParaRPr lang="en-US" dirty="0">
              <a:latin typeface="Chalkboard" charset="0"/>
              <a:ea typeface="Chalkboard" charset="0"/>
              <a:cs typeface="Chalkboard" charset="0"/>
            </a:endParaRPr>
          </a:p>
        </p:txBody>
      </p:sp>
      <p:sp>
        <p:nvSpPr>
          <p:cNvPr id="23" name="Rectangle 22"/>
          <p:cNvSpPr/>
          <p:nvPr/>
        </p:nvSpPr>
        <p:spPr>
          <a:xfrm>
            <a:off x="4848177" y="1393031"/>
            <a:ext cx="2892175" cy="307777"/>
          </a:xfrm>
          <a:prstGeom prst="rect">
            <a:avLst/>
          </a:prstGeom>
        </p:spPr>
        <p:txBody>
          <a:bodyPr wrap="none">
            <a:spAutoFit/>
          </a:bodyPr>
          <a:lstStyle/>
          <a:p>
            <a:r>
              <a:rPr lang="en-US" sz="1400" dirty="0" smtClean="0">
                <a:latin typeface="Chalkboard" charset="0"/>
                <a:ea typeface="Chalkboard" charset="0"/>
                <a:cs typeface="Chalkboard" charset="0"/>
                <a:sym typeface="Symbol"/>
              </a:rPr>
              <a:t>Secure &amp; Authenticated channel</a:t>
            </a:r>
            <a:endParaRPr lang="en-US" sz="1400" dirty="0">
              <a:latin typeface="Chalkboard" charset="0"/>
              <a:ea typeface="Chalkboard" charset="0"/>
              <a:cs typeface="Chalkboard" charset="0"/>
            </a:endParaRPr>
          </a:p>
        </p:txBody>
      </p:sp>
      <p:grpSp>
        <p:nvGrpSpPr>
          <p:cNvPr id="24" name="Group 23"/>
          <p:cNvGrpSpPr/>
          <p:nvPr/>
        </p:nvGrpSpPr>
        <p:grpSpPr>
          <a:xfrm>
            <a:off x="3851920" y="3607569"/>
            <a:ext cx="5228308" cy="2053679"/>
            <a:chOff x="8884244" y="3967608"/>
            <a:chExt cx="5228308" cy="2053679"/>
          </a:xfrm>
        </p:grpSpPr>
        <p:sp>
          <p:nvSpPr>
            <p:cNvPr id="25" name="Cloud Callout 24"/>
            <p:cNvSpPr/>
            <p:nvPr/>
          </p:nvSpPr>
          <p:spPr>
            <a:xfrm>
              <a:off x="8884244" y="3967608"/>
              <a:ext cx="5120804" cy="205367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0" name="Text Box 7"/>
            <p:cNvSpPr txBox="1">
              <a:spLocks noChangeArrowheads="1"/>
            </p:cNvSpPr>
            <p:nvPr/>
          </p:nvSpPr>
          <p:spPr bwMode="auto">
            <a:xfrm>
              <a:off x="9324528" y="4458598"/>
              <a:ext cx="4788024" cy="954107"/>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Ci-In is similar in spirit of Mac-</a:t>
              </a:r>
              <a:r>
                <a:rPr lang="en-US" sz="1600" dirty="0" err="1" smtClean="0">
                  <a:solidFill>
                    <a:srgbClr val="FF0000"/>
                  </a:solidFill>
                  <a:latin typeface="Chalkboard" charset="0"/>
                  <a:ea typeface="Chalkboard" charset="0"/>
                  <a:cs typeface="Chalkboard" charset="0"/>
                  <a:sym typeface="Symbol"/>
                </a:rPr>
                <a:t>s</a:t>
              </a:r>
              <a:r>
                <a:rPr lang="en-US" sz="1600" dirty="0" err="1" smtClean="0">
                  <a:latin typeface="Chalkboard" charset="0"/>
                  <a:ea typeface="Chalkboard" charset="0"/>
                  <a:cs typeface="Chalkboard" charset="0"/>
                  <a:sym typeface="Symbol"/>
                </a:rPr>
                <a:t>forge</a:t>
              </a:r>
              <a:endParaRPr lang="en-US" sz="1600" dirty="0" smtClean="0">
                <a:latin typeface="Chalkboard" charset="0"/>
                <a:ea typeface="Chalkboard" charset="0"/>
                <a:cs typeface="Chalkboard" charset="0"/>
                <a:sym typeface="Symbol"/>
              </a:endParaRPr>
            </a:p>
            <a:p>
              <a:pPr>
                <a:spcBef>
                  <a:spcPct val="50000"/>
                </a:spcBef>
              </a:pPr>
              <a:r>
                <a:rPr lang="en-US" sz="1600" dirty="0" smtClean="0">
                  <a:solidFill>
                    <a:srgbClr val="FF0000"/>
                  </a:solidFill>
                  <a:latin typeface="Chalkboard" charset="0"/>
                  <a:ea typeface="Chalkboard" charset="0"/>
                  <a:cs typeface="Chalkboard" charset="0"/>
                  <a:sym typeface="Symbol"/>
                </a:rPr>
                <a:t>&gt;&gt; We need to introduce new game and definition since MAC and SKE has different </a:t>
              </a:r>
              <a:r>
                <a:rPr lang="en-US" sz="1600" dirty="0" err="1" smtClean="0">
                  <a:solidFill>
                    <a:srgbClr val="FF0000"/>
                  </a:solidFill>
                  <a:latin typeface="Chalkboard" charset="0"/>
                  <a:ea typeface="Chalkboard" charset="0"/>
                  <a:cs typeface="Chalkboard" charset="0"/>
                  <a:sym typeface="Symbol"/>
                </a:rPr>
                <a:t>sintax</a:t>
              </a:r>
              <a:endParaRPr lang="en-US" sz="1600" dirty="0" smtClean="0">
                <a:solidFill>
                  <a:srgbClr val="FF0000"/>
                </a:solidFill>
                <a:latin typeface="Chalkboard" charset="0"/>
                <a:ea typeface="Chalkboard" charset="0"/>
                <a:cs typeface="Chalkboard" charset="0"/>
              </a:endParaRPr>
            </a:p>
          </p:txBody>
        </p:sp>
      </p:grpSp>
    </p:spTree>
    <p:extLst>
      <p:ext uri="{BB962C8B-B14F-4D97-AF65-F5344CB8AC3E}">
        <p14:creationId xmlns:p14="http://schemas.microsoft.com/office/powerpoint/2010/main" val="186720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8" grpId="0"/>
      <p:bldP spid="20" grpId="0"/>
      <p:bldP spid="26"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44624"/>
            <a:ext cx="9036496" cy="596730"/>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 </a:t>
            </a:r>
            <a:r>
              <a:rPr lang="en-US" sz="3200" kern="0" dirty="0" err="1" smtClean="0">
                <a:solidFill>
                  <a:srgbClr val="009900"/>
                </a:solidFill>
                <a:latin typeface="Chalkboard" charset="0"/>
                <a:ea typeface="Chalkboard" charset="0"/>
                <a:cs typeface="Chalkboard" charset="0"/>
              </a:rPr>
              <a:t>Ciphertext</a:t>
            </a:r>
            <a:r>
              <a:rPr lang="en-US" sz="3200" kern="0" dirty="0" smtClean="0">
                <a:solidFill>
                  <a:srgbClr val="009900"/>
                </a:solidFill>
                <a:latin typeface="Chalkboard" charset="0"/>
                <a:ea typeface="Chalkboard" charset="0"/>
                <a:cs typeface="Chalkboard" charset="0"/>
              </a:rPr>
              <a:t> Integrity Experiment </a:t>
            </a:r>
            <a:endParaRPr lang="en-US" sz="3200" kern="0" dirty="0">
              <a:solidFill>
                <a:srgbClr val="009900"/>
              </a:solidFill>
              <a:latin typeface="Chalkboard" charset="0"/>
              <a:ea typeface="Chalkboard" charset="0"/>
              <a:cs typeface="Chalkboard" charset="0"/>
            </a:endParaRPr>
          </a:p>
        </p:txBody>
      </p:sp>
      <p:sp>
        <p:nvSpPr>
          <p:cNvPr id="8" name="Text Box 7"/>
          <p:cNvSpPr txBox="1">
            <a:spLocks noChangeArrowheads="1"/>
          </p:cNvSpPr>
          <p:nvPr/>
        </p:nvSpPr>
        <p:spPr bwMode="auto">
          <a:xfrm>
            <a:off x="6388968" y="937756"/>
            <a:ext cx="207146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 (Gen, </a:t>
            </a:r>
            <a:r>
              <a:rPr lang="en-US" sz="1600" dirty="0" err="1" smtClean="0">
                <a:latin typeface="Chalkboard" charset="0"/>
                <a:ea typeface="Chalkboard" charset="0"/>
                <a:cs typeface="Chalkboard" charset="0"/>
                <a:sym typeface="Symbol"/>
              </a:rPr>
              <a:t>Enc</a:t>
            </a:r>
            <a:r>
              <a:rPr lang="en-US" sz="1600" dirty="0" smtClean="0">
                <a:latin typeface="Chalkboard" charset="0"/>
                <a:ea typeface="Chalkboard" charset="0"/>
                <a:cs typeface="Chalkboard" charset="0"/>
                <a:sym typeface="Symbol"/>
              </a:rPr>
              <a:t>, Dec)</a:t>
            </a:r>
            <a:endParaRPr lang="en-US" sz="1600" baseline="-25000" dirty="0" smtClean="0">
              <a:solidFill>
                <a:srgbClr val="0000FF"/>
              </a:solidFill>
              <a:latin typeface="Chalkboard" charset="0"/>
              <a:ea typeface="Chalkboard" charset="0"/>
              <a:cs typeface="Chalkboard" charset="0"/>
            </a:endParaRPr>
          </a:p>
        </p:txBody>
      </p:sp>
      <p:grpSp>
        <p:nvGrpSpPr>
          <p:cNvPr id="2" name="Group 1"/>
          <p:cNvGrpSpPr/>
          <p:nvPr/>
        </p:nvGrpSpPr>
        <p:grpSpPr>
          <a:xfrm>
            <a:off x="259904" y="908720"/>
            <a:ext cx="3808040" cy="533092"/>
            <a:chOff x="259904" y="4458598"/>
            <a:chExt cx="3808040" cy="533092"/>
          </a:xfrm>
        </p:grpSpPr>
        <p:sp>
          <p:nvSpPr>
            <p:cNvPr id="7" name="Text Box 7"/>
            <p:cNvSpPr txBox="1">
              <a:spLocks noChangeArrowheads="1"/>
            </p:cNvSpPr>
            <p:nvPr/>
          </p:nvSpPr>
          <p:spPr bwMode="auto">
            <a:xfrm>
              <a:off x="259904" y="4458598"/>
              <a:ext cx="380804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Experiment </a:t>
              </a:r>
              <a:r>
                <a:rPr lang="en-US" sz="1600" dirty="0" err="1" smtClean="0">
                  <a:latin typeface="Chalkboard" charset="0"/>
                  <a:ea typeface="Chalkboard" charset="0"/>
                  <a:cs typeface="Chalkboard" charset="0"/>
                  <a:sym typeface="Symbol"/>
                </a:rPr>
                <a:t>CiIn</a:t>
              </a:r>
              <a:r>
                <a:rPr lang="en-US" sz="1600" dirty="0" smtClean="0">
                  <a:latin typeface="Chalkboard" charset="0"/>
                  <a:ea typeface="Chalkboard" charset="0"/>
                  <a:cs typeface="Chalkboard" charset="0"/>
                  <a:sym typeface="Symbol"/>
                </a:rPr>
                <a:t>        (n)</a:t>
              </a:r>
              <a:endParaRPr lang="en-US" sz="1600" baseline="-25000" dirty="0" smtClean="0">
                <a:solidFill>
                  <a:srgbClr val="0000FF"/>
                </a:solidFill>
                <a:latin typeface="Chalkboard" charset="0"/>
                <a:ea typeface="Chalkboard" charset="0"/>
                <a:cs typeface="Chalkboard" charset="0"/>
              </a:endParaRPr>
            </a:p>
          </p:txBody>
        </p:sp>
        <p:sp>
          <p:nvSpPr>
            <p:cNvPr id="11" name="Text Box 7"/>
            <p:cNvSpPr txBox="1">
              <a:spLocks noChangeArrowheads="1"/>
            </p:cNvSpPr>
            <p:nvPr/>
          </p:nvSpPr>
          <p:spPr bwMode="auto">
            <a:xfrm>
              <a:off x="1907704" y="4653136"/>
              <a:ext cx="6313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A, </a:t>
              </a:r>
              <a:endParaRPr lang="en-US" sz="1600" baseline="-25000" dirty="0" smtClean="0">
                <a:solidFill>
                  <a:srgbClr val="0000FF"/>
                </a:solidFill>
                <a:latin typeface="Chalkboard" charset="0"/>
                <a:ea typeface="Chalkboard" charset="0"/>
                <a:cs typeface="Chalkboard" charset="0"/>
              </a:endParaRPr>
            </a:p>
          </p:txBody>
        </p:sp>
      </p:grpSp>
      <p:pic>
        <p:nvPicPr>
          <p:cNvPr id="12" name="Picture 3"/>
          <p:cNvPicPr>
            <a:picLocks noChangeAspect="1" noChangeArrowheads="1"/>
          </p:cNvPicPr>
          <p:nvPr/>
        </p:nvPicPr>
        <p:blipFill>
          <a:blip r:embed="rId3" cstate="print"/>
          <a:srcRect/>
          <a:stretch>
            <a:fillRect/>
          </a:stretch>
        </p:blipFill>
        <p:spPr bwMode="auto">
          <a:xfrm>
            <a:off x="896810" y="2340313"/>
            <a:ext cx="1514272" cy="872663"/>
          </a:xfrm>
          <a:prstGeom prst="rect">
            <a:avLst/>
          </a:prstGeom>
          <a:noFill/>
          <a:ln w="9525">
            <a:noFill/>
            <a:miter lim="800000"/>
            <a:headEnd/>
            <a:tailEnd/>
          </a:ln>
        </p:spPr>
      </p:pic>
      <p:sp>
        <p:nvSpPr>
          <p:cNvPr id="14" name="Text Box 7"/>
          <p:cNvSpPr txBox="1">
            <a:spLocks noChangeArrowheads="1"/>
          </p:cNvSpPr>
          <p:nvPr/>
        </p:nvSpPr>
        <p:spPr bwMode="auto">
          <a:xfrm>
            <a:off x="683568" y="3212976"/>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forge </a:t>
            </a:r>
            <a:endParaRPr lang="en-US" sz="1600" dirty="0" smtClean="0">
              <a:solidFill>
                <a:srgbClr val="0000FF"/>
              </a:solidFill>
              <a:latin typeface="Chalkboard" charset="0"/>
              <a:ea typeface="Chalkboard" charset="0"/>
              <a:cs typeface="Chalkboard" charset="0"/>
            </a:endParaRPr>
          </a:p>
        </p:txBody>
      </p:sp>
      <p:sp>
        <p:nvSpPr>
          <p:cNvPr id="16" name="Text Box 7"/>
          <p:cNvSpPr txBox="1">
            <a:spLocks noChangeArrowheads="1"/>
          </p:cNvSpPr>
          <p:nvPr/>
        </p:nvSpPr>
        <p:spPr bwMode="auto">
          <a:xfrm>
            <a:off x="539552" y="1895346"/>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pic>
        <p:nvPicPr>
          <p:cNvPr id="18" name="Picture 2"/>
          <p:cNvPicPr>
            <a:picLocks noChangeAspect="1" noChangeArrowheads="1"/>
          </p:cNvPicPr>
          <p:nvPr/>
        </p:nvPicPr>
        <p:blipFill>
          <a:blip r:embed="rId4" cstate="print"/>
          <a:srcRect/>
          <a:stretch>
            <a:fillRect/>
          </a:stretch>
        </p:blipFill>
        <p:spPr bwMode="auto">
          <a:xfrm>
            <a:off x="5850530" y="2111370"/>
            <a:ext cx="1742830" cy="1052806"/>
          </a:xfrm>
          <a:prstGeom prst="rect">
            <a:avLst/>
          </a:prstGeom>
          <a:noFill/>
          <a:ln w="9525">
            <a:noFill/>
            <a:miter lim="800000"/>
            <a:headEnd/>
            <a:tailEnd/>
          </a:ln>
        </p:spPr>
      </p:pic>
      <p:sp>
        <p:nvSpPr>
          <p:cNvPr id="19" name="Text Box 7"/>
          <p:cNvSpPr txBox="1">
            <a:spLocks noChangeArrowheads="1"/>
          </p:cNvSpPr>
          <p:nvPr/>
        </p:nvSpPr>
        <p:spPr bwMode="auto">
          <a:xfrm>
            <a:off x="6116034" y="316417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4" name="Group 48"/>
          <p:cNvGrpSpPr/>
          <p:nvPr/>
        </p:nvGrpSpPr>
        <p:grpSpPr>
          <a:xfrm>
            <a:off x="8037512" y="3121203"/>
            <a:ext cx="1070992" cy="338554"/>
            <a:chOff x="7514955" y="5223801"/>
            <a:chExt cx="1207300" cy="617860"/>
          </a:xfrm>
        </p:grpSpPr>
        <p:sp>
          <p:nvSpPr>
            <p:cNvPr id="21" name="Rectangle 20"/>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2"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sp>
        <p:nvSpPr>
          <p:cNvPr id="23" name="Text Box 7"/>
          <p:cNvSpPr txBox="1">
            <a:spLocks noChangeArrowheads="1"/>
          </p:cNvSpPr>
          <p:nvPr/>
        </p:nvSpPr>
        <p:spPr bwMode="auto">
          <a:xfrm rot="18882211">
            <a:off x="7762799" y="2832697"/>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6" name="Group 23"/>
          <p:cNvGrpSpPr/>
          <p:nvPr/>
        </p:nvGrpSpPr>
        <p:grpSpPr>
          <a:xfrm>
            <a:off x="2555776" y="2021650"/>
            <a:ext cx="3222746" cy="377752"/>
            <a:chOff x="2555776" y="1772816"/>
            <a:chExt cx="3222746" cy="377752"/>
          </a:xfrm>
        </p:grpSpPr>
        <p:cxnSp>
          <p:nvCxnSpPr>
            <p:cNvPr id="27" name="Straight Arrow Connector 26"/>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24"/>
            <p:cNvGrpSpPr/>
            <p:nvPr/>
          </p:nvGrpSpPr>
          <p:grpSpPr>
            <a:xfrm>
              <a:off x="3131840" y="1772816"/>
              <a:ext cx="1959984" cy="377752"/>
              <a:chOff x="2923623" y="1772816"/>
              <a:chExt cx="1959984" cy="377752"/>
            </a:xfrm>
          </p:grpSpPr>
          <p:sp>
            <p:nvSpPr>
              <p:cNvPr id="28" name="Rectangle 27"/>
              <p:cNvSpPr/>
              <p:nvPr/>
            </p:nvSpPr>
            <p:spPr>
              <a:xfrm>
                <a:off x="2971056" y="1772816"/>
                <a:ext cx="1824775"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29" name="Text Box 7"/>
              <p:cNvSpPr txBox="1">
                <a:spLocks noChangeArrowheads="1"/>
              </p:cNvSpPr>
              <p:nvPr/>
            </p:nvSpPr>
            <p:spPr bwMode="auto">
              <a:xfrm>
                <a:off x="2923623" y="1812014"/>
                <a:ext cx="19599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Encryption Oracle</a:t>
                </a:r>
                <a:endParaRPr lang="en-US" sz="1600" dirty="0" smtClean="0">
                  <a:solidFill>
                    <a:srgbClr val="0000FF"/>
                  </a:solidFill>
                  <a:latin typeface="Chalkboard" charset="0"/>
                  <a:ea typeface="Chalkboard" charset="0"/>
                  <a:cs typeface="Chalkboard" charset="0"/>
                </a:endParaRPr>
              </a:p>
            </p:txBody>
          </p:sp>
        </p:grpSp>
      </p:grpSp>
      <p:cxnSp>
        <p:nvCxnSpPr>
          <p:cNvPr id="30" name="Straight Connector 29"/>
          <p:cNvCxnSpPr/>
          <p:nvPr/>
        </p:nvCxnSpPr>
        <p:spPr>
          <a:xfrm>
            <a:off x="2418729" y="2815110"/>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83768" y="3263498"/>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Text Box 7"/>
          <p:cNvSpPr txBox="1">
            <a:spLocks noChangeArrowheads="1"/>
          </p:cNvSpPr>
          <p:nvPr/>
        </p:nvSpPr>
        <p:spPr bwMode="auto">
          <a:xfrm>
            <a:off x="3716288" y="2492896"/>
            <a:ext cx="10717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message</a:t>
            </a:r>
            <a:endParaRPr lang="en-US" sz="1600" dirty="0" smtClean="0">
              <a:solidFill>
                <a:srgbClr val="0000FF"/>
              </a:solidFill>
              <a:latin typeface="Chalkboard" charset="0"/>
              <a:ea typeface="Chalkboard" charset="0"/>
              <a:cs typeface="Chalkboard" charset="0"/>
            </a:endParaRPr>
          </a:p>
        </p:txBody>
      </p:sp>
      <p:sp>
        <p:nvSpPr>
          <p:cNvPr id="33" name="Text Box 7"/>
          <p:cNvSpPr txBox="1">
            <a:spLocks noChangeArrowheads="1"/>
          </p:cNvSpPr>
          <p:nvPr/>
        </p:nvSpPr>
        <p:spPr bwMode="auto">
          <a:xfrm>
            <a:off x="3539313" y="2975466"/>
            <a:ext cx="124871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Encryption</a:t>
            </a:r>
            <a:endParaRPr lang="en-US" sz="1600" dirty="0" smtClean="0">
              <a:solidFill>
                <a:srgbClr val="0000FF"/>
              </a:solidFill>
              <a:latin typeface="Chalkboard" charset="0"/>
              <a:ea typeface="Chalkboard" charset="0"/>
              <a:cs typeface="Chalkboard" charset="0"/>
            </a:endParaRPr>
          </a:p>
        </p:txBody>
      </p:sp>
      <p:sp>
        <p:nvSpPr>
          <p:cNvPr id="34" name="Text Box 7"/>
          <p:cNvSpPr txBox="1">
            <a:spLocks noChangeArrowheads="1"/>
          </p:cNvSpPr>
          <p:nvPr/>
        </p:nvSpPr>
        <p:spPr bwMode="auto">
          <a:xfrm>
            <a:off x="395536" y="3501008"/>
            <a:ext cx="20162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Q = {c</a:t>
            </a:r>
            <a:r>
              <a:rPr lang="en-US" sz="20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c</a:t>
            </a:r>
            <a:r>
              <a:rPr lang="en-US" sz="2000" baseline="-25000" dirty="0" smtClean="0">
                <a:latin typeface="Chalkboard" charset="0"/>
                <a:ea typeface="Chalkboard" charset="0"/>
                <a:cs typeface="Chalkboard" charset="0"/>
                <a:sym typeface="Symbol"/>
              </a:rPr>
              <a:t>t</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35" name="Straight Connector 34"/>
          <p:cNvCxnSpPr/>
          <p:nvPr/>
        </p:nvCxnSpPr>
        <p:spPr>
          <a:xfrm>
            <a:off x="2483768" y="3679206"/>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 Box 7"/>
          <p:cNvSpPr txBox="1">
            <a:spLocks noChangeArrowheads="1"/>
          </p:cNvSpPr>
          <p:nvPr/>
        </p:nvSpPr>
        <p:spPr bwMode="auto">
          <a:xfrm>
            <a:off x="3491880" y="3356992"/>
            <a:ext cx="2529087"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c</a:t>
            </a:r>
            <a:endParaRPr lang="en-US" sz="1600" dirty="0" smtClean="0">
              <a:solidFill>
                <a:srgbClr val="0000FF"/>
              </a:solidFill>
              <a:latin typeface="Chalkboard" charset="0"/>
              <a:ea typeface="Chalkboard" charset="0"/>
              <a:cs typeface="Chalkboard" charset="0"/>
            </a:endParaRPr>
          </a:p>
        </p:txBody>
      </p:sp>
      <p:cxnSp>
        <p:nvCxnSpPr>
          <p:cNvPr id="5" name="Straight Arrow Connector 4"/>
          <p:cNvCxnSpPr/>
          <p:nvPr/>
        </p:nvCxnSpPr>
        <p:spPr>
          <a:xfrm>
            <a:off x="4184340" y="4077072"/>
            <a:ext cx="529733" cy="648072"/>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580656" y="4149080"/>
            <a:ext cx="487288" cy="57606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 Box 7"/>
          <p:cNvSpPr txBox="1">
            <a:spLocks noChangeArrowheads="1"/>
          </p:cNvSpPr>
          <p:nvPr/>
        </p:nvSpPr>
        <p:spPr bwMode="auto">
          <a:xfrm>
            <a:off x="2467000" y="4005064"/>
            <a:ext cx="1816968"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a:t>
            </a:r>
            <a:r>
              <a:rPr lang="en-US" sz="1400" baseline="-25000" dirty="0" smtClean="0">
                <a:latin typeface="Chalkboard" charset="0"/>
                <a:ea typeface="Chalkboard" charset="0"/>
                <a:cs typeface="Chalkboard" charset="0"/>
                <a:sym typeface="Symbol"/>
              </a:rPr>
              <a:t>k</a:t>
            </a:r>
            <a:r>
              <a:rPr lang="en-US" sz="1400" dirty="0" smtClean="0">
                <a:latin typeface="Chalkboard" charset="0"/>
                <a:ea typeface="Chalkboard" charset="0"/>
                <a:cs typeface="Chalkboard" charset="0"/>
                <a:sym typeface="Symbol"/>
              </a:rPr>
              <a:t>(c) = m  </a:t>
            </a:r>
            <a:endParaRPr lang="en-US" sz="1400" baseline="-25000" dirty="0" smtClean="0">
              <a:solidFill>
                <a:srgbClr val="0000FF"/>
              </a:solidFill>
              <a:latin typeface="Chalkboard" charset="0"/>
              <a:ea typeface="Chalkboard" charset="0"/>
              <a:cs typeface="Chalkboard" charset="0"/>
            </a:endParaRPr>
          </a:p>
        </p:txBody>
      </p:sp>
      <p:sp>
        <p:nvSpPr>
          <p:cNvPr id="41" name="Text Box 7"/>
          <p:cNvSpPr txBox="1">
            <a:spLocks noChangeArrowheads="1"/>
          </p:cNvSpPr>
          <p:nvPr/>
        </p:nvSpPr>
        <p:spPr bwMode="auto">
          <a:xfrm>
            <a:off x="2755032" y="4489375"/>
            <a:ext cx="102488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c  Q</a:t>
            </a:r>
            <a:endParaRPr lang="en-US" sz="1400" baseline="-25000" dirty="0" smtClean="0">
              <a:solidFill>
                <a:srgbClr val="0000FF"/>
              </a:solidFill>
              <a:latin typeface="Chalkboard" charset="0"/>
              <a:ea typeface="Chalkboard" charset="0"/>
              <a:cs typeface="Chalkboard" charset="0"/>
            </a:endParaRPr>
          </a:p>
        </p:txBody>
      </p:sp>
      <p:sp>
        <p:nvSpPr>
          <p:cNvPr id="42" name="Text Box 7"/>
          <p:cNvSpPr txBox="1">
            <a:spLocks noChangeArrowheads="1"/>
          </p:cNvSpPr>
          <p:nvPr/>
        </p:nvSpPr>
        <p:spPr bwMode="auto">
          <a:xfrm>
            <a:off x="2835424" y="4273351"/>
            <a:ext cx="512440"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a</a:t>
            </a:r>
            <a:r>
              <a:rPr lang="en-US" sz="1400" dirty="0" smtClean="0">
                <a:latin typeface="Chalkboard" charset="0"/>
                <a:ea typeface="Chalkboard" charset="0"/>
                <a:cs typeface="Chalkboard" charset="0"/>
                <a:sym typeface="Symbol"/>
              </a:rPr>
              <a:t>nd</a:t>
            </a:r>
            <a:endParaRPr lang="en-US" sz="1400" baseline="-250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3259088" y="4797152"/>
            <a:ext cx="321568"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44" name="Text Box 7"/>
          <p:cNvSpPr txBox="1">
            <a:spLocks noChangeArrowheads="1"/>
          </p:cNvSpPr>
          <p:nvPr/>
        </p:nvSpPr>
        <p:spPr bwMode="auto">
          <a:xfrm>
            <a:off x="4483224" y="4005064"/>
            <a:ext cx="1816968"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a:t>
            </a:r>
            <a:r>
              <a:rPr lang="en-US" sz="1400" baseline="-25000" dirty="0" smtClean="0">
                <a:latin typeface="Chalkboard" charset="0"/>
                <a:ea typeface="Chalkboard" charset="0"/>
                <a:cs typeface="Chalkboard" charset="0"/>
                <a:sym typeface="Symbol"/>
              </a:rPr>
              <a:t>k</a:t>
            </a:r>
            <a:r>
              <a:rPr lang="en-US" sz="1400" dirty="0" smtClean="0">
                <a:latin typeface="Chalkboard" charset="0"/>
                <a:ea typeface="Chalkboard" charset="0"/>
                <a:cs typeface="Chalkboard" charset="0"/>
                <a:sym typeface="Symbol"/>
              </a:rPr>
              <a:t>(c) = m = </a:t>
            </a:r>
            <a:endParaRPr lang="en-US" sz="14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4771256" y="4489375"/>
            <a:ext cx="102488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c  Q</a:t>
            </a:r>
            <a:endParaRPr lang="en-US" sz="1400" baseline="-25000" dirty="0" smtClean="0">
              <a:solidFill>
                <a:srgbClr val="0000FF"/>
              </a:solidFill>
              <a:latin typeface="Chalkboard" charset="0"/>
              <a:ea typeface="Chalkboard" charset="0"/>
              <a:cs typeface="Chalkboard" charset="0"/>
            </a:endParaRPr>
          </a:p>
        </p:txBody>
      </p:sp>
      <p:sp>
        <p:nvSpPr>
          <p:cNvPr id="46" name="Text Box 7"/>
          <p:cNvSpPr txBox="1">
            <a:spLocks noChangeArrowheads="1"/>
          </p:cNvSpPr>
          <p:nvPr/>
        </p:nvSpPr>
        <p:spPr bwMode="auto">
          <a:xfrm>
            <a:off x="4851648" y="4273351"/>
            <a:ext cx="5124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or</a:t>
            </a:r>
            <a:endParaRPr lang="en-US" sz="1400" baseline="-25000" dirty="0" smtClean="0">
              <a:solidFill>
                <a:srgbClr val="0000FF"/>
              </a:solidFill>
              <a:latin typeface="Chalkboard" charset="0"/>
              <a:ea typeface="Chalkboard" charset="0"/>
              <a:cs typeface="Chalkboard" charset="0"/>
            </a:endParaRPr>
          </a:p>
        </p:txBody>
      </p:sp>
      <p:sp>
        <p:nvSpPr>
          <p:cNvPr id="47" name="Text Box 7"/>
          <p:cNvSpPr txBox="1">
            <a:spLocks noChangeArrowheads="1"/>
          </p:cNvSpPr>
          <p:nvPr/>
        </p:nvSpPr>
        <p:spPr bwMode="auto">
          <a:xfrm>
            <a:off x="4682480" y="4777407"/>
            <a:ext cx="321568"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35496" y="5383669"/>
            <a:ext cx="5056328" cy="338554"/>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FF0000"/>
                </a:solidFill>
                <a:latin typeface="Chalkboard" charset="0"/>
                <a:ea typeface="Chalkboard" charset="0"/>
                <a:cs typeface="Chalkboard" charset="0"/>
                <a:sym typeface="Symbol"/>
              </a:rPr>
              <a:t> Has </a:t>
            </a:r>
            <a:r>
              <a:rPr lang="en-US" sz="1600" dirty="0" err="1" smtClean="0">
                <a:solidFill>
                  <a:srgbClr val="FF0000"/>
                </a:solidFill>
                <a:latin typeface="Chalkboard" charset="0"/>
                <a:ea typeface="Chalkboard" charset="0"/>
                <a:cs typeface="Chalkboard" charset="0"/>
                <a:sym typeface="Symbol"/>
              </a:rPr>
              <a:t>ciphertext</a:t>
            </a:r>
            <a:r>
              <a:rPr lang="en-US" sz="1600" dirty="0" smtClean="0">
                <a:solidFill>
                  <a:srgbClr val="FF0000"/>
                </a:solidFill>
                <a:latin typeface="Chalkboard" charset="0"/>
                <a:ea typeface="Chalkboard" charset="0"/>
                <a:cs typeface="Chalkboard" charset="0"/>
                <a:sym typeface="Symbol"/>
              </a:rPr>
              <a:t> </a:t>
            </a:r>
            <a:r>
              <a:rPr lang="en-US" sz="1600" dirty="0" err="1" smtClean="0">
                <a:solidFill>
                  <a:srgbClr val="FF0000"/>
                </a:solidFill>
                <a:latin typeface="Chalkboard" charset="0"/>
                <a:ea typeface="Chalkboard" charset="0"/>
                <a:cs typeface="Chalkboard" charset="0"/>
                <a:sym typeface="Symbol"/>
              </a:rPr>
              <a:t>intigrity</a:t>
            </a:r>
            <a:r>
              <a:rPr lang="en-US" sz="1600" dirty="0" smtClean="0">
                <a:solidFill>
                  <a:srgbClr val="FF0000"/>
                </a:solidFill>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if for every PPT A:</a:t>
            </a:r>
            <a:endParaRPr lang="en-US" sz="1600" baseline="-25000" dirty="0" smtClean="0">
              <a:solidFill>
                <a:srgbClr val="0000FF"/>
              </a:solidFill>
              <a:latin typeface="Chalkboard" charset="0"/>
              <a:ea typeface="Chalkboard" charset="0"/>
              <a:cs typeface="Chalkboard" charset="0"/>
            </a:endParaRPr>
          </a:p>
        </p:txBody>
      </p:sp>
      <p:grpSp>
        <p:nvGrpSpPr>
          <p:cNvPr id="24" name="Group 48"/>
          <p:cNvGrpSpPr/>
          <p:nvPr/>
        </p:nvGrpSpPr>
        <p:grpSpPr>
          <a:xfrm>
            <a:off x="1632024" y="5877272"/>
            <a:ext cx="4236120" cy="792088"/>
            <a:chOff x="1196008" y="8643774"/>
            <a:chExt cx="3733690" cy="792088"/>
          </a:xfrm>
        </p:grpSpPr>
        <p:sp>
          <p:nvSpPr>
            <p:cNvPr id="50" name="Text Box 7"/>
            <p:cNvSpPr txBox="1">
              <a:spLocks noChangeArrowheads="1"/>
            </p:cNvSpPr>
            <p:nvPr/>
          </p:nvSpPr>
          <p:spPr bwMode="auto">
            <a:xfrm>
              <a:off x="3561546" y="8901608"/>
              <a:ext cx="136815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p>
          </p:txBody>
        </p:sp>
        <p:grpSp>
          <p:nvGrpSpPr>
            <p:cNvPr id="25" name="Group 83"/>
            <p:cNvGrpSpPr/>
            <p:nvPr/>
          </p:nvGrpSpPr>
          <p:grpSpPr>
            <a:xfrm>
              <a:off x="1196008" y="8643774"/>
              <a:ext cx="2662104" cy="792088"/>
              <a:chOff x="5588496" y="5013176"/>
              <a:chExt cx="2662104" cy="792088"/>
            </a:xfrm>
          </p:grpSpPr>
          <p:grpSp>
            <p:nvGrpSpPr>
              <p:cNvPr id="38" name="Group 81"/>
              <p:cNvGrpSpPr/>
              <p:nvPr/>
            </p:nvGrpSpPr>
            <p:grpSpPr>
              <a:xfrm>
                <a:off x="5588496" y="5013176"/>
                <a:ext cx="2517033" cy="792088"/>
                <a:chOff x="5588496" y="4869160"/>
                <a:chExt cx="2517033" cy="792088"/>
              </a:xfrm>
            </p:grpSpPr>
            <p:sp>
              <p:nvSpPr>
                <p:cNvPr id="54" name="Text Box 7"/>
                <p:cNvSpPr txBox="1">
                  <a:spLocks noChangeArrowheads="1"/>
                </p:cNvSpPr>
                <p:nvPr/>
              </p:nvSpPr>
              <p:spPr bwMode="auto">
                <a:xfrm>
                  <a:off x="5588496" y="5055567"/>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Pr</a:t>
                  </a:r>
                  <a:endParaRPr lang="en-US" sz="1600" dirty="0" smtClean="0">
                    <a:solidFill>
                      <a:srgbClr val="0000FF"/>
                    </a:solidFill>
                    <a:latin typeface="Chalkboard" charset="0"/>
                    <a:ea typeface="Chalkboard" charset="0"/>
                    <a:cs typeface="Chalkboard" charset="0"/>
                  </a:endParaRPr>
                </a:p>
              </p:txBody>
            </p:sp>
            <p:grpSp>
              <p:nvGrpSpPr>
                <p:cNvPr id="39" name="Group 80"/>
                <p:cNvGrpSpPr/>
                <p:nvPr/>
              </p:nvGrpSpPr>
              <p:grpSpPr>
                <a:xfrm>
                  <a:off x="5937030" y="4869160"/>
                  <a:ext cx="2168499" cy="792088"/>
                  <a:chOff x="5937030" y="4869160"/>
                  <a:chExt cx="2168499" cy="792088"/>
                </a:xfrm>
              </p:grpSpPr>
              <p:grpSp>
                <p:nvGrpSpPr>
                  <p:cNvPr id="49" name="Group 54"/>
                  <p:cNvGrpSpPr/>
                  <p:nvPr/>
                </p:nvGrpSpPr>
                <p:grpSpPr>
                  <a:xfrm>
                    <a:off x="5948536" y="5085184"/>
                    <a:ext cx="2156993" cy="576064"/>
                    <a:chOff x="700336" y="5229200"/>
                    <a:chExt cx="2156993" cy="576064"/>
                  </a:xfrm>
                </p:grpSpPr>
                <p:sp>
                  <p:nvSpPr>
                    <p:cNvPr id="59" name="Text Box 7"/>
                    <p:cNvSpPr txBox="1">
                      <a:spLocks noChangeArrowheads="1"/>
                    </p:cNvSpPr>
                    <p:nvPr/>
                  </p:nvSpPr>
                  <p:spPr bwMode="auto">
                    <a:xfrm>
                      <a:off x="700336" y="5229200"/>
                      <a:ext cx="2156993"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CiIn</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60" name="Text Box 7"/>
                    <p:cNvSpPr txBox="1">
                      <a:spLocks noChangeArrowheads="1"/>
                    </p:cNvSpPr>
                    <p:nvPr/>
                  </p:nvSpPr>
                  <p:spPr bwMode="auto">
                    <a:xfrm>
                      <a:off x="1027551" y="546671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8" name="Double Bracket 57"/>
                  <p:cNvSpPr/>
                  <p:nvPr/>
                </p:nvSpPr>
                <p:spPr>
                  <a:xfrm>
                    <a:off x="5937030" y="4869160"/>
                    <a:ext cx="1671536" cy="7920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Chalkboard" charset="0"/>
                      <a:ea typeface="Chalkboard" charset="0"/>
                      <a:cs typeface="Chalkboard" charset="0"/>
                    </a:endParaRPr>
                  </a:p>
                </p:txBody>
              </p:sp>
            </p:grpSp>
          </p:grpSp>
          <p:sp>
            <p:nvSpPr>
              <p:cNvPr id="53" name="Text Box 7"/>
              <p:cNvSpPr txBox="1">
                <a:spLocks noChangeArrowheads="1"/>
              </p:cNvSpPr>
              <p:nvPr/>
            </p:nvSpPr>
            <p:spPr bwMode="auto">
              <a:xfrm>
                <a:off x="7682920" y="5261138"/>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grpSp>
      <p:cxnSp>
        <p:nvCxnSpPr>
          <p:cNvPr id="62" name="Straight Connector 61"/>
          <p:cNvCxnSpPr/>
          <p:nvPr/>
        </p:nvCxnSpPr>
        <p:spPr>
          <a:xfrm flipH="1" flipV="1">
            <a:off x="7596336" y="2957712"/>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 Box 7"/>
          <p:cNvSpPr txBox="1">
            <a:spLocks noChangeArrowheads="1"/>
          </p:cNvSpPr>
          <p:nvPr/>
        </p:nvSpPr>
        <p:spPr bwMode="auto">
          <a:xfrm>
            <a:off x="3563888" y="3717032"/>
            <a:ext cx="1584176" cy="33855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latin typeface="Chalkboard" charset="0"/>
                <a:ea typeface="Chalkboard" charset="0"/>
                <a:cs typeface="Chalkboard" charset="0"/>
                <a:sym typeface="Symbol"/>
              </a:rPr>
              <a:t>g</a:t>
            </a:r>
            <a:r>
              <a:rPr lang="en-US" sz="1600" dirty="0" smtClean="0">
                <a:solidFill>
                  <a:srgbClr val="0000FF"/>
                </a:solidFill>
                <a:latin typeface="Chalkboard" charset="0"/>
                <a:ea typeface="Chalkboard" charset="0"/>
                <a:cs typeface="Chalkboard" charset="0"/>
                <a:sym typeface="Symbol"/>
              </a:rPr>
              <a:t>ame output </a:t>
            </a:r>
            <a:endParaRPr lang="en-US" sz="1600" baseline="-25000" dirty="0" smtClean="0">
              <a:solidFill>
                <a:srgbClr val="0000FF"/>
              </a:solidFill>
              <a:latin typeface="Chalkboard" charset="0"/>
              <a:ea typeface="Chalkboard" charset="0"/>
              <a:cs typeface="Chalkboard" charset="0"/>
            </a:endParaRPr>
          </a:p>
        </p:txBody>
      </p:sp>
      <p:cxnSp>
        <p:nvCxnSpPr>
          <p:cNvPr id="64" name="Straight Connector 63"/>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5496" y="3789040"/>
            <a:ext cx="9144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45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2" presetClass="emph" presetSubtype="0" repeatCount="indefinite" fill="hold" nodeType="clickEffect">
                                  <p:stCondLst>
                                    <p:cond delay="0"/>
                                  </p:stCondLst>
                                  <p:endCondLst>
                                    <p:cond evt="onNext" delay="0">
                                      <p:tgtEl>
                                        <p:sldTgt/>
                                      </p:tgtEl>
                                    </p:cond>
                                  </p:endCondLst>
                                  <p:childTnLst>
                                    <p:animRot by="120000">
                                      <p:cBhvr>
                                        <p:cTn id="38" dur="100" fill="hold">
                                          <p:stCondLst>
                                            <p:cond delay="0"/>
                                          </p:stCondLst>
                                        </p:cTn>
                                        <p:tgtEl>
                                          <p:spTgt spid="30"/>
                                        </p:tgtEl>
                                        <p:attrNameLst>
                                          <p:attrName>r</p:attrName>
                                        </p:attrNameLst>
                                      </p:cBhvr>
                                    </p:animRot>
                                    <p:animRot by="-240000">
                                      <p:cBhvr>
                                        <p:cTn id="39" dur="200" fill="hold">
                                          <p:stCondLst>
                                            <p:cond delay="200"/>
                                          </p:stCondLst>
                                        </p:cTn>
                                        <p:tgtEl>
                                          <p:spTgt spid="30"/>
                                        </p:tgtEl>
                                        <p:attrNameLst>
                                          <p:attrName>r</p:attrName>
                                        </p:attrNameLst>
                                      </p:cBhvr>
                                    </p:animRot>
                                    <p:animRot by="240000">
                                      <p:cBhvr>
                                        <p:cTn id="40" dur="200" fill="hold">
                                          <p:stCondLst>
                                            <p:cond delay="400"/>
                                          </p:stCondLst>
                                        </p:cTn>
                                        <p:tgtEl>
                                          <p:spTgt spid="30"/>
                                        </p:tgtEl>
                                        <p:attrNameLst>
                                          <p:attrName>r</p:attrName>
                                        </p:attrNameLst>
                                      </p:cBhvr>
                                    </p:animRot>
                                    <p:animRot by="-240000">
                                      <p:cBhvr>
                                        <p:cTn id="41" dur="200" fill="hold">
                                          <p:stCondLst>
                                            <p:cond delay="600"/>
                                          </p:stCondLst>
                                        </p:cTn>
                                        <p:tgtEl>
                                          <p:spTgt spid="30"/>
                                        </p:tgtEl>
                                        <p:attrNameLst>
                                          <p:attrName>r</p:attrName>
                                        </p:attrNameLst>
                                      </p:cBhvr>
                                    </p:animRot>
                                    <p:animRot by="120000">
                                      <p:cBhvr>
                                        <p:cTn id="42" dur="200" fill="hold">
                                          <p:stCondLst>
                                            <p:cond delay="800"/>
                                          </p:stCondLst>
                                        </p:cTn>
                                        <p:tgtEl>
                                          <p:spTgt spid="30"/>
                                        </p:tgtEl>
                                        <p:attrNameLst>
                                          <p:attrName>r</p:attrName>
                                        </p:attrNameLst>
                                      </p:cBhvr>
                                    </p:animRot>
                                  </p:childTnLst>
                                </p:cTn>
                              </p:par>
                              <p:par>
                                <p:cTn id="43" presetID="32" presetClass="emph" presetSubtype="0" repeatCount="indefinite" fill="hold" grpId="1" nodeType="withEffect">
                                  <p:stCondLst>
                                    <p:cond delay="0"/>
                                  </p:stCondLst>
                                  <p:endCondLst>
                                    <p:cond evt="onNext" delay="0">
                                      <p:tgtEl>
                                        <p:sldTgt/>
                                      </p:tgtEl>
                                    </p:cond>
                                  </p:endCondLst>
                                  <p:childTnLst>
                                    <p:animRot by="120000">
                                      <p:cBhvr>
                                        <p:cTn id="44" dur="100" fill="hold">
                                          <p:stCondLst>
                                            <p:cond delay="0"/>
                                          </p:stCondLst>
                                        </p:cTn>
                                        <p:tgtEl>
                                          <p:spTgt spid="32"/>
                                        </p:tgtEl>
                                        <p:attrNameLst>
                                          <p:attrName>r</p:attrName>
                                        </p:attrNameLst>
                                      </p:cBhvr>
                                    </p:animRot>
                                    <p:animRot by="-240000">
                                      <p:cBhvr>
                                        <p:cTn id="45" dur="200" fill="hold">
                                          <p:stCondLst>
                                            <p:cond delay="200"/>
                                          </p:stCondLst>
                                        </p:cTn>
                                        <p:tgtEl>
                                          <p:spTgt spid="32"/>
                                        </p:tgtEl>
                                        <p:attrNameLst>
                                          <p:attrName>r</p:attrName>
                                        </p:attrNameLst>
                                      </p:cBhvr>
                                    </p:animRot>
                                    <p:animRot by="240000">
                                      <p:cBhvr>
                                        <p:cTn id="46" dur="200" fill="hold">
                                          <p:stCondLst>
                                            <p:cond delay="400"/>
                                          </p:stCondLst>
                                        </p:cTn>
                                        <p:tgtEl>
                                          <p:spTgt spid="32"/>
                                        </p:tgtEl>
                                        <p:attrNameLst>
                                          <p:attrName>r</p:attrName>
                                        </p:attrNameLst>
                                      </p:cBhvr>
                                    </p:animRot>
                                    <p:animRot by="-240000">
                                      <p:cBhvr>
                                        <p:cTn id="47" dur="200" fill="hold">
                                          <p:stCondLst>
                                            <p:cond delay="600"/>
                                          </p:stCondLst>
                                        </p:cTn>
                                        <p:tgtEl>
                                          <p:spTgt spid="32"/>
                                        </p:tgtEl>
                                        <p:attrNameLst>
                                          <p:attrName>r</p:attrName>
                                        </p:attrNameLst>
                                      </p:cBhvr>
                                    </p:animRot>
                                    <p:animRot by="120000">
                                      <p:cBhvr>
                                        <p:cTn id="48" dur="200" fill="hold">
                                          <p:stCondLst>
                                            <p:cond delay="800"/>
                                          </p:stCondLst>
                                        </p:cTn>
                                        <p:tgtEl>
                                          <p:spTgt spid="32"/>
                                        </p:tgtEl>
                                        <p:attrNameLst>
                                          <p:attrName>r</p:attrName>
                                        </p:attrNameLst>
                                      </p:cBhvr>
                                    </p:animRot>
                                  </p:childTnLst>
                                </p:cTn>
                              </p:par>
                              <p:par>
                                <p:cTn id="49" presetID="32" presetClass="emph" presetSubtype="0" repeatCount="indefinite" fill="hold" grpId="1" nodeType="withEffect">
                                  <p:stCondLst>
                                    <p:cond delay="0"/>
                                  </p:stCondLst>
                                  <p:endCondLst>
                                    <p:cond evt="onNext" delay="0">
                                      <p:tgtEl>
                                        <p:sldTgt/>
                                      </p:tgtEl>
                                    </p:cond>
                                  </p:endCondLst>
                                  <p:childTnLst>
                                    <p:animRot by="120000">
                                      <p:cBhvr>
                                        <p:cTn id="50" dur="100" fill="hold">
                                          <p:stCondLst>
                                            <p:cond delay="0"/>
                                          </p:stCondLst>
                                        </p:cTn>
                                        <p:tgtEl>
                                          <p:spTgt spid="33"/>
                                        </p:tgtEl>
                                        <p:attrNameLst>
                                          <p:attrName>r</p:attrName>
                                        </p:attrNameLst>
                                      </p:cBhvr>
                                    </p:animRot>
                                    <p:animRot by="-240000">
                                      <p:cBhvr>
                                        <p:cTn id="51" dur="200" fill="hold">
                                          <p:stCondLst>
                                            <p:cond delay="200"/>
                                          </p:stCondLst>
                                        </p:cTn>
                                        <p:tgtEl>
                                          <p:spTgt spid="33"/>
                                        </p:tgtEl>
                                        <p:attrNameLst>
                                          <p:attrName>r</p:attrName>
                                        </p:attrNameLst>
                                      </p:cBhvr>
                                    </p:animRot>
                                    <p:animRot by="240000">
                                      <p:cBhvr>
                                        <p:cTn id="52" dur="200" fill="hold">
                                          <p:stCondLst>
                                            <p:cond delay="400"/>
                                          </p:stCondLst>
                                        </p:cTn>
                                        <p:tgtEl>
                                          <p:spTgt spid="33"/>
                                        </p:tgtEl>
                                        <p:attrNameLst>
                                          <p:attrName>r</p:attrName>
                                        </p:attrNameLst>
                                      </p:cBhvr>
                                    </p:animRot>
                                    <p:animRot by="-240000">
                                      <p:cBhvr>
                                        <p:cTn id="53" dur="200" fill="hold">
                                          <p:stCondLst>
                                            <p:cond delay="600"/>
                                          </p:stCondLst>
                                        </p:cTn>
                                        <p:tgtEl>
                                          <p:spTgt spid="33"/>
                                        </p:tgtEl>
                                        <p:attrNameLst>
                                          <p:attrName>r</p:attrName>
                                        </p:attrNameLst>
                                      </p:cBhvr>
                                    </p:animRot>
                                    <p:animRot by="120000">
                                      <p:cBhvr>
                                        <p:cTn id="54" dur="200" fill="hold">
                                          <p:stCondLst>
                                            <p:cond delay="800"/>
                                          </p:stCondLst>
                                        </p:cTn>
                                        <p:tgtEl>
                                          <p:spTgt spid="33"/>
                                        </p:tgtEl>
                                        <p:attrNameLst>
                                          <p:attrName>r</p:attrName>
                                        </p:attrNameLst>
                                      </p:cBhvr>
                                    </p:animRot>
                                  </p:childTnLst>
                                </p:cTn>
                              </p:par>
                              <p:par>
                                <p:cTn id="55" presetID="32" presetClass="emph" presetSubtype="0" repeatCount="indefinite" fill="hold" nodeType="withEffect">
                                  <p:stCondLst>
                                    <p:cond delay="0"/>
                                  </p:stCondLst>
                                  <p:endCondLst>
                                    <p:cond evt="onNext" delay="0">
                                      <p:tgtEl>
                                        <p:sldTgt/>
                                      </p:tgtEl>
                                    </p:cond>
                                  </p:endCondLst>
                                  <p:childTnLst>
                                    <p:animRot by="120000">
                                      <p:cBhvr>
                                        <p:cTn id="56" dur="100" fill="hold">
                                          <p:stCondLst>
                                            <p:cond delay="0"/>
                                          </p:stCondLst>
                                        </p:cTn>
                                        <p:tgtEl>
                                          <p:spTgt spid="31"/>
                                        </p:tgtEl>
                                        <p:attrNameLst>
                                          <p:attrName>r</p:attrName>
                                        </p:attrNameLst>
                                      </p:cBhvr>
                                    </p:animRot>
                                    <p:animRot by="-240000">
                                      <p:cBhvr>
                                        <p:cTn id="57" dur="200" fill="hold">
                                          <p:stCondLst>
                                            <p:cond delay="200"/>
                                          </p:stCondLst>
                                        </p:cTn>
                                        <p:tgtEl>
                                          <p:spTgt spid="31"/>
                                        </p:tgtEl>
                                        <p:attrNameLst>
                                          <p:attrName>r</p:attrName>
                                        </p:attrNameLst>
                                      </p:cBhvr>
                                    </p:animRot>
                                    <p:animRot by="240000">
                                      <p:cBhvr>
                                        <p:cTn id="58" dur="200" fill="hold">
                                          <p:stCondLst>
                                            <p:cond delay="400"/>
                                          </p:stCondLst>
                                        </p:cTn>
                                        <p:tgtEl>
                                          <p:spTgt spid="31"/>
                                        </p:tgtEl>
                                        <p:attrNameLst>
                                          <p:attrName>r</p:attrName>
                                        </p:attrNameLst>
                                      </p:cBhvr>
                                    </p:animRot>
                                    <p:animRot by="-240000">
                                      <p:cBhvr>
                                        <p:cTn id="59" dur="200" fill="hold">
                                          <p:stCondLst>
                                            <p:cond delay="600"/>
                                          </p:stCondLst>
                                        </p:cTn>
                                        <p:tgtEl>
                                          <p:spTgt spid="31"/>
                                        </p:tgtEl>
                                        <p:attrNameLst>
                                          <p:attrName>r</p:attrName>
                                        </p:attrNameLst>
                                      </p:cBhvr>
                                    </p:animRot>
                                    <p:animRot by="120000">
                                      <p:cBhvr>
                                        <p:cTn id="60" dur="200" fill="hold">
                                          <p:stCondLst>
                                            <p:cond delay="800"/>
                                          </p:stCondLst>
                                        </p:cTn>
                                        <p:tgtEl>
                                          <p:spTgt spid="31"/>
                                        </p:tgtEl>
                                        <p:attrNameLst>
                                          <p:attrName>r</p:attrName>
                                        </p:attrNameLst>
                                      </p:cBhvr>
                                    </p:animRo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p:bldP spid="23" grpId="0"/>
      <p:bldP spid="32" grpId="0"/>
      <p:bldP spid="32" grpId="1"/>
      <p:bldP spid="33" grpId="0"/>
      <p:bldP spid="33" grpId="1"/>
      <p:bldP spid="34" grpId="0"/>
      <p:bldP spid="36" grpId="0"/>
      <p:bldP spid="40" grpId="0"/>
      <p:bldP spid="41" grpId="0"/>
      <p:bldP spid="42" grpId="0"/>
      <p:bldP spid="43" grpId="0"/>
      <p:bldP spid="44" grpId="0"/>
      <p:bldP spid="45" grpId="0"/>
      <p:bldP spid="46" grpId="0"/>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Ingredients for Authenticated Encryption</a:t>
            </a:r>
            <a:endParaRPr lang="en-US" sz="3200" kern="0" dirty="0">
              <a:solidFill>
                <a:srgbClr val="009900"/>
              </a:solidFill>
              <a:latin typeface="Chalkboard" charset="0"/>
              <a:ea typeface="Chalkboard" charset="0"/>
              <a:cs typeface="Chalkboard" charset="0"/>
            </a:endParaRPr>
          </a:p>
        </p:txBody>
      </p:sp>
      <p:sp>
        <p:nvSpPr>
          <p:cNvPr id="103" name="Text Box 7"/>
          <p:cNvSpPr txBox="1">
            <a:spLocks noChangeArrowheads="1"/>
          </p:cNvSpPr>
          <p:nvPr/>
        </p:nvSpPr>
        <p:spPr bwMode="auto">
          <a:xfrm>
            <a:off x="395536" y="1052736"/>
            <a:ext cx="7200800" cy="784830"/>
          </a:xfrm>
          <a:prstGeom prst="rect">
            <a:avLst/>
          </a:prstGeom>
          <a:noFill/>
          <a:ln w="9525">
            <a:noFill/>
            <a:miter lim="800000"/>
            <a:headEnd/>
            <a:tailEnd/>
          </a:ln>
        </p:spPr>
        <p:txBody>
          <a:bodyPr wrap="square">
            <a:spAutoFit/>
          </a:bodyPr>
          <a:lstStyle/>
          <a:p>
            <a:pPr>
              <a:spcBef>
                <a:spcPct val="50000"/>
              </a:spcBef>
            </a:pPr>
            <a:r>
              <a:rPr lang="en-US" dirty="0" smtClean="0">
                <a:solidFill>
                  <a:srgbClr val="0000FF"/>
                </a:solidFill>
                <a:latin typeface="Chalkboard" charset="0"/>
                <a:ea typeface="Chalkboard" charset="0"/>
                <a:cs typeface="Chalkboard" charset="0"/>
                <a:sym typeface="Symbol"/>
              </a:rPr>
              <a:t>&gt;&gt; </a:t>
            </a:r>
            <a:r>
              <a:rPr lang="en-US" dirty="0" err="1" smtClean="0">
                <a:solidFill>
                  <a:srgbClr val="0000FF"/>
                </a:solidFill>
                <a:latin typeface="Chalkboard" charset="0"/>
                <a:ea typeface="Chalkboard" charset="0"/>
                <a:cs typeface="Chalkboard" charset="0"/>
                <a:sym typeface="Symbol"/>
              </a:rPr>
              <a:t>cpa</a:t>
            </a:r>
            <a:r>
              <a:rPr lang="en-US" dirty="0" smtClean="0">
                <a:solidFill>
                  <a:srgbClr val="0000FF"/>
                </a:solidFill>
                <a:latin typeface="Chalkboard" charset="0"/>
                <a:ea typeface="Chalkboard" charset="0"/>
                <a:cs typeface="Chalkboard" charset="0"/>
                <a:sym typeface="Symbol"/>
              </a:rPr>
              <a:t>-secure SKE </a:t>
            </a:r>
          </a:p>
          <a:p>
            <a:pPr>
              <a:spcBef>
                <a:spcPct val="50000"/>
              </a:spcBef>
            </a:pPr>
            <a:r>
              <a:rPr lang="en-US" dirty="0" smtClean="0">
                <a:solidFill>
                  <a:srgbClr val="0000FF"/>
                </a:solidFill>
                <a:latin typeface="Chalkboard" charset="0"/>
                <a:ea typeface="Chalkboard" charset="0"/>
                <a:cs typeface="Chalkboard" charset="0"/>
                <a:sym typeface="Symbol"/>
              </a:rPr>
              <a:t>&gt;&gt; </a:t>
            </a:r>
            <a:r>
              <a:rPr lang="en-US" dirty="0" err="1" smtClean="0">
                <a:solidFill>
                  <a:srgbClr val="0000FF"/>
                </a:solidFill>
                <a:latin typeface="Chalkboard" charset="0"/>
                <a:ea typeface="Chalkboard" charset="0"/>
                <a:cs typeface="Chalkboard" charset="0"/>
                <a:sym typeface="Symbol"/>
              </a:rPr>
              <a:t>scma</a:t>
            </a:r>
            <a:r>
              <a:rPr lang="en-US" dirty="0" smtClean="0">
                <a:solidFill>
                  <a:srgbClr val="0000FF"/>
                </a:solidFill>
                <a:latin typeface="Chalkboard" charset="0"/>
                <a:ea typeface="Chalkboard" charset="0"/>
                <a:cs typeface="Chalkboard" charset="0"/>
                <a:sym typeface="Symbol"/>
              </a:rPr>
              <a:t>-secure MAC</a:t>
            </a:r>
            <a:endParaRPr lang="en-US" baseline="-25000" dirty="0" smtClean="0">
              <a:solidFill>
                <a:srgbClr val="0000FF"/>
              </a:solidFill>
              <a:latin typeface="Chalkboard" charset="0"/>
              <a:ea typeface="Chalkboard" charset="0"/>
              <a:cs typeface="Chalkboard" charset="0"/>
            </a:endParaRPr>
          </a:p>
        </p:txBody>
      </p:sp>
      <p:sp>
        <p:nvSpPr>
          <p:cNvPr id="11" name="Text Box 7"/>
          <p:cNvSpPr txBox="1">
            <a:spLocks noChangeArrowheads="1"/>
          </p:cNvSpPr>
          <p:nvPr/>
        </p:nvSpPr>
        <p:spPr bwMode="auto">
          <a:xfrm>
            <a:off x="395536" y="2051556"/>
            <a:ext cx="7200800" cy="369332"/>
          </a:xfrm>
          <a:prstGeom prst="rect">
            <a:avLst/>
          </a:prstGeom>
          <a:noFill/>
          <a:ln w="9525">
            <a:noFill/>
            <a:miter lim="800000"/>
            <a:headEnd/>
            <a:tailEnd/>
          </a:ln>
        </p:spPr>
        <p:txBody>
          <a:bodyPr wrap="square">
            <a:spAutoFit/>
          </a:bodyPr>
          <a:lstStyle/>
          <a:p>
            <a:pPr>
              <a:spcBef>
                <a:spcPct val="50000"/>
              </a:spcBef>
            </a:pPr>
            <a:r>
              <a:rPr lang="en-US" dirty="0" smtClean="0">
                <a:solidFill>
                  <a:srgbClr val="0000FF"/>
                </a:solidFill>
                <a:latin typeface="Chalkboard" charset="0"/>
                <a:ea typeface="Chalkboard" charset="0"/>
                <a:cs typeface="Chalkboard" charset="0"/>
                <a:sym typeface="Symbol"/>
              </a:rPr>
              <a:t>&gt;&gt; How to combine them– crux of AE</a:t>
            </a:r>
            <a:endParaRPr lang="en-US"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01562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1" grpId="0"/>
      <p:bldP spid="1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 (Encrypt-and-Authenticate)</a:t>
            </a:r>
            <a:endParaRPr lang="en-US" sz="3200" kern="0" dirty="0">
              <a:solidFill>
                <a:srgbClr val="009900"/>
              </a:solidFill>
              <a:latin typeface="Chalkboard" charset="0"/>
              <a:ea typeface="Chalkboard" charset="0"/>
              <a:cs typeface="Chalkboard" charset="0"/>
            </a:endParaRPr>
          </a:p>
        </p:txBody>
      </p:sp>
      <p:sp>
        <p:nvSpPr>
          <p:cNvPr id="10"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Let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respectively domain </a:t>
            </a:r>
            <a:endParaRPr lang="en-US" sz="1600" baseline="-25000" dirty="0" smtClean="0">
              <a:solidFill>
                <a:srgbClr val="0000FF"/>
              </a:solidFill>
              <a:latin typeface="Chalkboard" charset="0"/>
              <a:ea typeface="Chalkboard" charset="0"/>
              <a:cs typeface="Chalkboard" charset="0"/>
            </a:endParaRPr>
          </a:p>
        </p:txBody>
      </p:sp>
      <p:grpSp>
        <p:nvGrpSpPr>
          <p:cNvPr id="70" name="Group 69"/>
          <p:cNvGrpSpPr/>
          <p:nvPr/>
        </p:nvGrpSpPr>
        <p:grpSpPr>
          <a:xfrm>
            <a:off x="35496" y="2564904"/>
            <a:ext cx="4456112" cy="1728192"/>
            <a:chOff x="395536" y="2276872"/>
            <a:chExt cx="4456112" cy="1728192"/>
          </a:xfrm>
        </p:grpSpPr>
        <p:sp>
          <p:nvSpPr>
            <p:cNvPr id="22" name="Rectangle 21"/>
            <p:cNvSpPr/>
            <p:nvPr/>
          </p:nvSpPr>
          <p:spPr>
            <a:xfrm>
              <a:off x="1619672" y="2564904"/>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4" name="Straight Connector 23"/>
            <p:cNvCxnSpPr/>
            <p:nvPr/>
          </p:nvCxnSpPr>
          <p:spPr>
            <a:xfrm>
              <a:off x="971600" y="3068960"/>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339752" y="2636912"/>
              <a:ext cx="864096"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6" name="Rectangle 25"/>
            <p:cNvSpPr/>
            <p:nvPr/>
          </p:nvSpPr>
          <p:spPr>
            <a:xfrm>
              <a:off x="2339752" y="34290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8" name="Straight Connector 27"/>
            <p:cNvCxnSpPr/>
            <p:nvPr/>
          </p:nvCxnSpPr>
          <p:spPr>
            <a:xfrm>
              <a:off x="971600" y="3068960"/>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71600" y="3573016"/>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5536" y="3356992"/>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9552" y="2708920"/>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9552" y="3861048"/>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 Box 7"/>
            <p:cNvSpPr txBox="1">
              <a:spLocks noChangeArrowheads="1"/>
            </p:cNvSpPr>
            <p:nvPr/>
          </p:nvSpPr>
          <p:spPr bwMode="auto">
            <a:xfrm>
              <a:off x="2483768" y="2668850"/>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2483768" y="350100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sp>
          <p:nvSpPr>
            <p:cNvPr id="54" name="Text Box 7"/>
            <p:cNvSpPr txBox="1">
              <a:spLocks noChangeArrowheads="1"/>
            </p:cNvSpPr>
            <p:nvPr/>
          </p:nvSpPr>
          <p:spPr bwMode="auto">
            <a:xfrm>
              <a:off x="403920" y="2996952"/>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55" name="Text Box 7"/>
            <p:cNvSpPr txBox="1">
              <a:spLocks noChangeArrowheads="1"/>
            </p:cNvSpPr>
            <p:nvPr/>
          </p:nvSpPr>
          <p:spPr bwMode="auto">
            <a:xfrm>
              <a:off x="539552" y="2276872"/>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sp>
          <p:nvSpPr>
            <p:cNvPr id="56" name="Text Box 7"/>
            <p:cNvSpPr txBox="1">
              <a:spLocks noChangeArrowheads="1"/>
            </p:cNvSpPr>
            <p:nvPr/>
          </p:nvSpPr>
          <p:spPr bwMode="auto">
            <a:xfrm>
              <a:off x="547936" y="3460938"/>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cxnSp>
          <p:nvCxnSpPr>
            <p:cNvPr id="57" name="Straight Connector 56"/>
            <p:cNvCxnSpPr/>
            <p:nvPr/>
          </p:nvCxnSpPr>
          <p:spPr>
            <a:xfrm>
              <a:off x="3923928" y="3284984"/>
              <a:ext cx="64807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203848" y="2924944"/>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707904" y="292494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22" idx="3"/>
            </p:cNvCxnSpPr>
            <p:nvPr/>
          </p:nvCxnSpPr>
          <p:spPr>
            <a:xfrm>
              <a:off x="3707904" y="3284984"/>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03848" y="3645024"/>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707904" y="328498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 Box 7"/>
            <p:cNvSpPr txBox="1">
              <a:spLocks noChangeArrowheads="1"/>
            </p:cNvSpPr>
            <p:nvPr/>
          </p:nvSpPr>
          <p:spPr bwMode="auto">
            <a:xfrm>
              <a:off x="3275856" y="256490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68" name="Text Box 7"/>
            <p:cNvSpPr txBox="1">
              <a:spLocks noChangeArrowheads="1"/>
            </p:cNvSpPr>
            <p:nvPr/>
          </p:nvSpPr>
          <p:spPr bwMode="auto">
            <a:xfrm>
              <a:off x="3275856" y="328498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sp>
          <p:nvSpPr>
            <p:cNvPr id="69" name="Text Box 7"/>
            <p:cNvSpPr txBox="1">
              <a:spLocks noChangeArrowheads="1"/>
            </p:cNvSpPr>
            <p:nvPr/>
          </p:nvSpPr>
          <p:spPr bwMode="auto">
            <a:xfrm>
              <a:off x="3923928" y="2884874"/>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grpSp>
      <p:sp>
        <p:nvSpPr>
          <p:cNvPr id="71" name="Text Box 7"/>
          <p:cNvSpPr txBox="1">
            <a:spLocks noChangeArrowheads="1"/>
          </p:cNvSpPr>
          <p:nvPr/>
        </p:nvSpPr>
        <p:spPr bwMode="auto">
          <a:xfrm>
            <a:off x="1835696" y="2492896"/>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sp>
        <p:nvSpPr>
          <p:cNvPr id="72" name="Text Box 7"/>
          <p:cNvSpPr txBox="1">
            <a:spLocks noChangeArrowheads="1"/>
          </p:cNvSpPr>
          <p:nvPr/>
        </p:nvSpPr>
        <p:spPr bwMode="auto">
          <a:xfrm>
            <a:off x="35496"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err="1" smtClean="0">
                <a:latin typeface="Chalkboard" charset="0"/>
                <a:ea typeface="Chalkboard" charset="0"/>
                <a:cs typeface="Chalkboard" charset="0"/>
                <a:sym typeface="Symbol"/>
              </a:rPr>
              <a:t>k</a:t>
            </a:r>
            <a:r>
              <a:rPr lang="en-US" sz="1600" baseline="-25000" dirty="0" err="1"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1600" dirty="0" err="1" smtClean="0">
                <a:latin typeface="Chalkboard" charset="0"/>
                <a:ea typeface="Chalkboard" charset="0"/>
                <a:cs typeface="Chalkboard" charset="0"/>
                <a:sym typeface="Symbol"/>
              </a:rPr>
              <a:t>k</a:t>
            </a:r>
            <a:r>
              <a:rPr lang="en-US" sz="1600" baseline="-25000" dirty="0" err="1"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are independent keys for </a:t>
            </a:r>
            <a:r>
              <a:rPr lang="en-US" sz="16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1600" baseline="-25000" dirty="0" smtClean="0">
                <a:latin typeface="Chalkboard" charset="0"/>
                <a:ea typeface="Chalkboard" charset="0"/>
                <a:cs typeface="Chalkboard" charset="0"/>
                <a:sym typeface="Symbol"/>
              </a:rPr>
              <a:t>M</a:t>
            </a:r>
            <a:endParaRPr lang="en-US" sz="1600" baseline="-25000" dirty="0" smtClean="0">
              <a:latin typeface="Chalkboard" charset="0"/>
              <a:ea typeface="Chalkboard" charset="0"/>
              <a:cs typeface="Chalkboard" charset="0"/>
            </a:endParaRPr>
          </a:p>
        </p:txBody>
      </p:sp>
      <p:cxnSp>
        <p:nvCxnSpPr>
          <p:cNvPr id="88" name="Straight Connector 87"/>
          <p:cNvCxnSpPr>
            <a:endCxn id="96" idx="2"/>
          </p:cNvCxnSpPr>
          <p:nvPr/>
        </p:nvCxnSpPr>
        <p:spPr>
          <a:xfrm>
            <a:off x="8532440" y="3613086"/>
            <a:ext cx="46386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8316416" y="3212976"/>
            <a:ext cx="1143744" cy="400110"/>
            <a:chOff x="9404920" y="3172906"/>
            <a:chExt cx="1143744" cy="400110"/>
          </a:xfrm>
        </p:grpSpPr>
        <p:cxnSp>
          <p:nvCxnSpPr>
            <p:cNvPr id="91" name="Straight Connector 90"/>
            <p:cNvCxnSpPr/>
            <p:nvPr/>
          </p:nvCxnSpPr>
          <p:spPr>
            <a:xfrm>
              <a:off x="940492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 Box 7"/>
            <p:cNvSpPr txBox="1">
              <a:spLocks noChangeArrowheads="1"/>
            </p:cNvSpPr>
            <p:nvPr/>
          </p:nvSpPr>
          <p:spPr bwMode="auto">
            <a:xfrm>
              <a:off x="9620944" y="317290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grpSp>
        <p:nvGrpSpPr>
          <p:cNvPr id="114" name="Group 113"/>
          <p:cNvGrpSpPr/>
          <p:nvPr/>
        </p:nvGrpSpPr>
        <p:grpSpPr>
          <a:xfrm>
            <a:off x="4572000" y="2514382"/>
            <a:ext cx="3744416" cy="1778714"/>
            <a:chOff x="4868416" y="2514382"/>
            <a:chExt cx="3744416" cy="1778714"/>
          </a:xfrm>
        </p:grpSpPr>
        <p:sp>
          <p:nvSpPr>
            <p:cNvPr id="74" name="Rectangle 73"/>
            <p:cNvSpPr/>
            <p:nvPr/>
          </p:nvSpPr>
          <p:spPr>
            <a:xfrm>
              <a:off x="6308576" y="2852936"/>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75" name="Straight Connector 74"/>
            <p:cNvCxnSpPr/>
            <p:nvPr/>
          </p:nvCxnSpPr>
          <p:spPr>
            <a:xfrm>
              <a:off x="5660504" y="3356992"/>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7028656" y="2924944"/>
              <a:ext cx="864096"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78" name="Straight Connector 77"/>
            <p:cNvCxnSpPr/>
            <p:nvPr/>
          </p:nvCxnSpPr>
          <p:spPr>
            <a:xfrm>
              <a:off x="5660504" y="3356992"/>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940424" y="3645024"/>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228456" y="2996952"/>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7172672" y="295688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Dec</a:t>
              </a:r>
              <a:endParaRPr lang="en-US" sz="2000" baseline="-25000" dirty="0" smtClean="0">
                <a:solidFill>
                  <a:srgbClr val="0000FF"/>
                </a:solidFill>
                <a:latin typeface="Chalkboard" charset="0"/>
                <a:ea typeface="Chalkboard" charset="0"/>
                <a:cs typeface="Chalkboard" charset="0"/>
              </a:endParaRPr>
            </a:p>
          </p:txBody>
        </p:sp>
        <p:sp>
          <p:nvSpPr>
            <p:cNvPr id="85" name="Text Box 7"/>
            <p:cNvSpPr txBox="1">
              <a:spLocks noChangeArrowheads="1"/>
            </p:cNvSpPr>
            <p:nvPr/>
          </p:nvSpPr>
          <p:spPr bwMode="auto">
            <a:xfrm>
              <a:off x="4868416" y="3212976"/>
              <a:ext cx="1008112"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sp>
          <p:nvSpPr>
            <p:cNvPr id="86" name="Text Box 7"/>
            <p:cNvSpPr txBox="1">
              <a:spLocks noChangeArrowheads="1"/>
            </p:cNvSpPr>
            <p:nvPr/>
          </p:nvSpPr>
          <p:spPr bwMode="auto">
            <a:xfrm>
              <a:off x="5228456" y="2564904"/>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sp>
          <p:nvSpPr>
            <p:cNvPr id="99" name="Text Box 7"/>
            <p:cNvSpPr txBox="1">
              <a:spLocks noChangeArrowheads="1"/>
            </p:cNvSpPr>
            <p:nvPr/>
          </p:nvSpPr>
          <p:spPr bwMode="auto">
            <a:xfrm>
              <a:off x="6452592" y="300533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103" name="Text Box 7"/>
            <p:cNvSpPr txBox="1">
              <a:spLocks noChangeArrowheads="1"/>
            </p:cNvSpPr>
            <p:nvPr/>
          </p:nvSpPr>
          <p:spPr bwMode="auto">
            <a:xfrm>
              <a:off x="6876256" y="2514382"/>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grpSp>
        <p:nvGrpSpPr>
          <p:cNvPr id="117" name="Group 116"/>
          <p:cNvGrpSpPr/>
          <p:nvPr/>
        </p:nvGrpSpPr>
        <p:grpSpPr>
          <a:xfrm>
            <a:off x="6732240" y="2780928"/>
            <a:ext cx="1376536" cy="1368152"/>
            <a:chOff x="4644008" y="5229200"/>
            <a:chExt cx="1376536" cy="1368152"/>
          </a:xfrm>
        </p:grpSpPr>
        <p:grpSp>
          <p:nvGrpSpPr>
            <p:cNvPr id="116" name="Group 115"/>
            <p:cNvGrpSpPr/>
            <p:nvPr/>
          </p:nvGrpSpPr>
          <p:grpSpPr>
            <a:xfrm>
              <a:off x="5067672" y="5229200"/>
              <a:ext cx="952872" cy="864096"/>
              <a:chOff x="8092008" y="2852936"/>
              <a:chExt cx="952872" cy="864096"/>
            </a:xfrm>
          </p:grpSpPr>
          <p:cxnSp>
            <p:nvCxnSpPr>
              <p:cNvPr id="89" name="Straight Connector 88"/>
              <p:cNvCxnSpPr/>
              <p:nvPr/>
            </p:nvCxnSpPr>
            <p:spPr>
              <a:xfrm>
                <a:off x="8532440" y="321297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4" name="Text Box 7"/>
              <p:cNvSpPr txBox="1">
                <a:spLocks noChangeArrowheads="1"/>
              </p:cNvSpPr>
              <p:nvPr/>
            </p:nvSpPr>
            <p:spPr bwMode="auto">
              <a:xfrm>
                <a:off x="8621216" y="285293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13" name="Group 112"/>
              <p:cNvGrpSpPr/>
              <p:nvPr/>
            </p:nvGrpSpPr>
            <p:grpSpPr>
              <a:xfrm>
                <a:off x="8092008" y="3212976"/>
                <a:ext cx="952872" cy="504056"/>
                <a:chOff x="7435552" y="3212976"/>
                <a:chExt cx="952872" cy="504056"/>
              </a:xfrm>
            </p:grpSpPr>
            <p:cxnSp>
              <p:nvCxnSpPr>
                <p:cNvPr id="107" name="Straight Connector 106"/>
                <p:cNvCxnSpPr/>
                <p:nvPr/>
              </p:nvCxnSpPr>
              <p:spPr>
                <a:xfrm>
                  <a:off x="8388424" y="3212976"/>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452320" y="3573016"/>
                  <a:ext cx="936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7435552" y="3573016"/>
                  <a:ext cx="8384" cy="1440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15" name="Group 114"/>
            <p:cNvGrpSpPr/>
            <p:nvPr/>
          </p:nvGrpSpPr>
          <p:grpSpPr>
            <a:xfrm>
              <a:off x="4644008" y="6093296"/>
              <a:ext cx="1008112" cy="504056"/>
              <a:chOff x="6516216" y="5229200"/>
              <a:chExt cx="1008112" cy="504056"/>
            </a:xfrm>
          </p:grpSpPr>
          <p:sp>
            <p:nvSpPr>
              <p:cNvPr id="77" name="Rectangle 76"/>
              <p:cNvSpPr/>
              <p:nvPr/>
            </p:nvSpPr>
            <p:spPr>
              <a:xfrm>
                <a:off x="6516216" y="52292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4" name="Text Box 7"/>
              <p:cNvSpPr txBox="1">
                <a:spLocks noChangeArrowheads="1"/>
              </p:cNvSpPr>
              <p:nvPr/>
            </p:nvSpPr>
            <p:spPr bwMode="auto">
              <a:xfrm>
                <a:off x="6588224" y="526113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grpSp>
      <p:grpSp>
        <p:nvGrpSpPr>
          <p:cNvPr id="118" name="Group 117"/>
          <p:cNvGrpSpPr/>
          <p:nvPr/>
        </p:nvGrpSpPr>
        <p:grpSpPr>
          <a:xfrm>
            <a:off x="4932040" y="3501008"/>
            <a:ext cx="1800200" cy="648072"/>
            <a:chOff x="5228456" y="3501008"/>
            <a:chExt cx="1800200" cy="648072"/>
          </a:xfrm>
        </p:grpSpPr>
        <p:cxnSp>
          <p:nvCxnSpPr>
            <p:cNvPr id="79" name="Straight Connector 78"/>
            <p:cNvCxnSpPr/>
            <p:nvPr/>
          </p:nvCxnSpPr>
          <p:spPr>
            <a:xfrm>
              <a:off x="5660504" y="386104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28456" y="4149080"/>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a:off x="5236840" y="374897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100" name="Text Box 7"/>
            <p:cNvSpPr txBox="1">
              <a:spLocks noChangeArrowheads="1"/>
            </p:cNvSpPr>
            <p:nvPr/>
          </p:nvSpPr>
          <p:spPr bwMode="auto">
            <a:xfrm>
              <a:off x="6452592" y="350100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grpSp>
        <p:nvGrpSpPr>
          <p:cNvPr id="105" name="Group 104"/>
          <p:cNvGrpSpPr/>
          <p:nvPr/>
        </p:nvGrpSpPr>
        <p:grpSpPr>
          <a:xfrm>
            <a:off x="7596336" y="3532946"/>
            <a:ext cx="559296" cy="400110"/>
            <a:chOff x="7892752" y="3604954"/>
            <a:chExt cx="559296" cy="400110"/>
          </a:xfrm>
        </p:grpSpPr>
        <p:cxnSp>
          <p:nvCxnSpPr>
            <p:cNvPr id="92" name="Straight Connector 91"/>
            <p:cNvCxnSpPr/>
            <p:nvPr/>
          </p:nvCxnSpPr>
          <p:spPr>
            <a:xfrm>
              <a:off x="7892752" y="393305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5" name="Text Box 7"/>
            <p:cNvSpPr txBox="1">
              <a:spLocks noChangeArrowheads="1"/>
            </p:cNvSpPr>
            <p:nvPr/>
          </p:nvSpPr>
          <p:spPr bwMode="auto">
            <a:xfrm>
              <a:off x="8028384" y="360495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grpSp>
    </p:spTree>
    <p:extLst>
      <p:ext uri="{BB962C8B-B14F-4D97-AF65-F5344CB8AC3E}">
        <p14:creationId xmlns:p14="http://schemas.microsoft.com/office/powerpoint/2010/main" val="153750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linds(horizontal)">
                                      <p:cBhvr>
                                        <p:cTn id="7" dur="500"/>
                                        <p:tgtEl>
                                          <p:spTgt spid="7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blinds(horizontal)">
                                      <p:cBhvr>
                                        <p:cTn id="10" dur="500"/>
                                        <p:tgtEl>
                                          <p:spTgt spid="7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blinds(horizontal)">
                                      <p:cBhvr>
                                        <p:cTn id="13" dur="5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blinds(horizontal)">
                                      <p:cBhvr>
                                        <p:cTn id="18" dur="500"/>
                                        <p:tgtEl>
                                          <p:spTgt spid="1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blinds(horizontal)">
                                      <p:cBhvr>
                                        <p:cTn id="23" dur="500"/>
                                        <p:tgtEl>
                                          <p:spTgt spid="118"/>
                                        </p:tgtEl>
                                      </p:cBhvr>
                                    </p:animEffect>
                                  </p:childTnLst>
                                </p:cTn>
                              </p:par>
                              <p:par>
                                <p:cTn id="24" presetID="3" presetClass="entr" presetSubtype="10" fill="hold" nodeType="with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blinds(horizontal)">
                                      <p:cBhvr>
                                        <p:cTn id="26" dur="500"/>
                                        <p:tgtEl>
                                          <p:spTgt spid="1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blinds(horizontal)">
                                      <p:cBhvr>
                                        <p:cTn id="31" dur="500"/>
                                        <p:tgtEl>
                                          <p:spTgt spid="10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blinds(horizontal)">
                                      <p:cBhvr>
                                        <p:cTn id="36" dur="500"/>
                                        <p:tgtEl>
                                          <p:spTgt spid="88"/>
                                        </p:tgtEl>
                                      </p:cBhvr>
                                    </p:animEffect>
                                  </p:childTnLst>
                                </p:cTn>
                              </p:par>
                              <p:par>
                                <p:cTn id="37" presetID="3" presetClass="entr" presetSubtype="10" fill="hold" nodeType="with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blinds(horizontal)">
                                      <p:cBhvr>
                                        <p:cTn id="3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p:nvPr/>
        </p:nvGrpSpPr>
        <p:grpSpPr>
          <a:xfrm>
            <a:off x="35496" y="2564904"/>
            <a:ext cx="4456112" cy="1728192"/>
            <a:chOff x="395536" y="2276872"/>
            <a:chExt cx="4456112" cy="1728192"/>
          </a:xfrm>
        </p:grpSpPr>
        <p:sp>
          <p:nvSpPr>
            <p:cNvPr id="22" name="Rectangle 21"/>
            <p:cNvSpPr/>
            <p:nvPr/>
          </p:nvSpPr>
          <p:spPr>
            <a:xfrm>
              <a:off x="1619672" y="2564904"/>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4" name="Straight Connector 23"/>
            <p:cNvCxnSpPr/>
            <p:nvPr/>
          </p:nvCxnSpPr>
          <p:spPr>
            <a:xfrm>
              <a:off x="971600" y="3068960"/>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339752" y="2636912"/>
              <a:ext cx="864096"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6" name="Rectangle 25"/>
            <p:cNvSpPr/>
            <p:nvPr/>
          </p:nvSpPr>
          <p:spPr>
            <a:xfrm>
              <a:off x="2339752" y="34290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8" name="Straight Connector 27"/>
            <p:cNvCxnSpPr/>
            <p:nvPr/>
          </p:nvCxnSpPr>
          <p:spPr>
            <a:xfrm>
              <a:off x="971600" y="3068960"/>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71600" y="3573016"/>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5536" y="3356992"/>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9552" y="2708920"/>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9552" y="3861048"/>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 Box 7"/>
            <p:cNvSpPr txBox="1">
              <a:spLocks noChangeArrowheads="1"/>
            </p:cNvSpPr>
            <p:nvPr/>
          </p:nvSpPr>
          <p:spPr bwMode="auto">
            <a:xfrm>
              <a:off x="2483768" y="2668850"/>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2483768" y="350100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sp>
          <p:nvSpPr>
            <p:cNvPr id="54" name="Text Box 7"/>
            <p:cNvSpPr txBox="1">
              <a:spLocks noChangeArrowheads="1"/>
            </p:cNvSpPr>
            <p:nvPr/>
          </p:nvSpPr>
          <p:spPr bwMode="auto">
            <a:xfrm>
              <a:off x="403920" y="2996952"/>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55" name="Text Box 7"/>
            <p:cNvSpPr txBox="1">
              <a:spLocks noChangeArrowheads="1"/>
            </p:cNvSpPr>
            <p:nvPr/>
          </p:nvSpPr>
          <p:spPr bwMode="auto">
            <a:xfrm>
              <a:off x="539552" y="2276872"/>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sp>
          <p:nvSpPr>
            <p:cNvPr id="56" name="Text Box 7"/>
            <p:cNvSpPr txBox="1">
              <a:spLocks noChangeArrowheads="1"/>
            </p:cNvSpPr>
            <p:nvPr/>
          </p:nvSpPr>
          <p:spPr bwMode="auto">
            <a:xfrm>
              <a:off x="547936" y="3460938"/>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cxnSp>
          <p:nvCxnSpPr>
            <p:cNvPr id="57" name="Straight Connector 56"/>
            <p:cNvCxnSpPr/>
            <p:nvPr/>
          </p:nvCxnSpPr>
          <p:spPr>
            <a:xfrm>
              <a:off x="3923928" y="3284984"/>
              <a:ext cx="64807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203848" y="2924944"/>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707904" y="292494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22" idx="3"/>
            </p:cNvCxnSpPr>
            <p:nvPr/>
          </p:nvCxnSpPr>
          <p:spPr>
            <a:xfrm>
              <a:off x="3707904" y="3284984"/>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203848" y="3645024"/>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707904" y="328498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 Box 7"/>
            <p:cNvSpPr txBox="1">
              <a:spLocks noChangeArrowheads="1"/>
            </p:cNvSpPr>
            <p:nvPr/>
          </p:nvSpPr>
          <p:spPr bwMode="auto">
            <a:xfrm>
              <a:off x="3275856" y="256490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68" name="Text Box 7"/>
            <p:cNvSpPr txBox="1">
              <a:spLocks noChangeArrowheads="1"/>
            </p:cNvSpPr>
            <p:nvPr/>
          </p:nvSpPr>
          <p:spPr bwMode="auto">
            <a:xfrm>
              <a:off x="3275856" y="328498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sp>
          <p:nvSpPr>
            <p:cNvPr id="69" name="Text Box 7"/>
            <p:cNvSpPr txBox="1">
              <a:spLocks noChangeArrowheads="1"/>
            </p:cNvSpPr>
            <p:nvPr/>
          </p:nvSpPr>
          <p:spPr bwMode="auto">
            <a:xfrm>
              <a:off x="3923928" y="2884874"/>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grpSp>
      <p:sp>
        <p:nvSpPr>
          <p:cNvPr id="71" name="Text Box 7"/>
          <p:cNvSpPr txBox="1">
            <a:spLocks noChangeArrowheads="1"/>
          </p:cNvSpPr>
          <p:nvPr/>
        </p:nvSpPr>
        <p:spPr bwMode="auto">
          <a:xfrm>
            <a:off x="1835696" y="2492896"/>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sp>
        <p:nvSpPr>
          <p:cNvPr id="72" name="Text Box 7"/>
          <p:cNvSpPr txBox="1">
            <a:spLocks noChangeArrowheads="1"/>
          </p:cNvSpPr>
          <p:nvPr/>
        </p:nvSpPr>
        <p:spPr bwMode="auto">
          <a:xfrm>
            <a:off x="35496"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err="1" smtClean="0">
                <a:latin typeface="Chalkboard" charset="0"/>
                <a:ea typeface="Chalkboard" charset="0"/>
                <a:cs typeface="Chalkboard" charset="0"/>
                <a:sym typeface="Symbol"/>
              </a:rPr>
              <a:t>k</a:t>
            </a:r>
            <a:r>
              <a:rPr lang="en-US" sz="1600" baseline="-25000" dirty="0" err="1"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1600" dirty="0" err="1" smtClean="0">
                <a:latin typeface="Chalkboard" charset="0"/>
                <a:ea typeface="Chalkboard" charset="0"/>
                <a:cs typeface="Chalkboard" charset="0"/>
                <a:sym typeface="Symbol"/>
              </a:rPr>
              <a:t>k</a:t>
            </a:r>
            <a:r>
              <a:rPr lang="en-US" sz="1600" baseline="-25000" dirty="0" err="1"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are independent keys for </a:t>
            </a:r>
            <a:r>
              <a:rPr lang="en-US" sz="16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1600" baseline="-25000" dirty="0" smtClean="0">
                <a:latin typeface="Chalkboard" charset="0"/>
                <a:ea typeface="Chalkboard" charset="0"/>
                <a:cs typeface="Chalkboard" charset="0"/>
                <a:sym typeface="Symbol"/>
              </a:rPr>
              <a:t>M</a:t>
            </a:r>
            <a:endParaRPr lang="en-US" sz="1600" baseline="-25000" dirty="0" smtClean="0">
              <a:latin typeface="Chalkboard" charset="0"/>
              <a:ea typeface="Chalkboard" charset="0"/>
              <a:cs typeface="Chalkboard" charset="0"/>
            </a:endParaRPr>
          </a:p>
        </p:txBody>
      </p:sp>
      <p:cxnSp>
        <p:nvCxnSpPr>
          <p:cNvPr id="88" name="Straight Connector 87"/>
          <p:cNvCxnSpPr>
            <a:endCxn id="96" idx="2"/>
          </p:cNvCxnSpPr>
          <p:nvPr/>
        </p:nvCxnSpPr>
        <p:spPr>
          <a:xfrm flipV="1">
            <a:off x="8532440" y="3613086"/>
            <a:ext cx="463860" cy="1"/>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103"/>
          <p:cNvGrpSpPr/>
          <p:nvPr/>
        </p:nvGrpSpPr>
        <p:grpSpPr>
          <a:xfrm>
            <a:off x="8316416" y="3212976"/>
            <a:ext cx="1143744" cy="400110"/>
            <a:chOff x="9404920" y="3172906"/>
            <a:chExt cx="1143744" cy="400110"/>
          </a:xfrm>
        </p:grpSpPr>
        <p:cxnSp>
          <p:nvCxnSpPr>
            <p:cNvPr id="91" name="Straight Connector 90"/>
            <p:cNvCxnSpPr/>
            <p:nvPr/>
          </p:nvCxnSpPr>
          <p:spPr>
            <a:xfrm>
              <a:off x="940492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 Box 7"/>
            <p:cNvSpPr txBox="1">
              <a:spLocks noChangeArrowheads="1"/>
            </p:cNvSpPr>
            <p:nvPr/>
          </p:nvSpPr>
          <p:spPr bwMode="auto">
            <a:xfrm>
              <a:off x="9620944" y="317290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a:t>
              </a:r>
              <a:endParaRPr lang="en-US" sz="2000" baseline="-25000" dirty="0" smtClean="0">
                <a:solidFill>
                  <a:srgbClr val="0000FF"/>
                </a:solidFill>
                <a:latin typeface="Chalkboard" charset="0"/>
                <a:ea typeface="Chalkboard" charset="0"/>
                <a:cs typeface="Chalkboard" charset="0"/>
              </a:endParaRPr>
            </a:p>
          </p:txBody>
        </p:sp>
      </p:grpSp>
      <p:grpSp>
        <p:nvGrpSpPr>
          <p:cNvPr id="4" name="Group 113"/>
          <p:cNvGrpSpPr/>
          <p:nvPr/>
        </p:nvGrpSpPr>
        <p:grpSpPr>
          <a:xfrm>
            <a:off x="4572000" y="2514382"/>
            <a:ext cx="3744416" cy="1778714"/>
            <a:chOff x="4868416" y="2514382"/>
            <a:chExt cx="3744416" cy="1778714"/>
          </a:xfrm>
        </p:grpSpPr>
        <p:sp>
          <p:nvSpPr>
            <p:cNvPr id="74" name="Rectangle 73"/>
            <p:cNvSpPr/>
            <p:nvPr/>
          </p:nvSpPr>
          <p:spPr>
            <a:xfrm>
              <a:off x="6308576" y="2852936"/>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75" name="Straight Connector 74"/>
            <p:cNvCxnSpPr/>
            <p:nvPr/>
          </p:nvCxnSpPr>
          <p:spPr>
            <a:xfrm>
              <a:off x="5660504" y="3356992"/>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7028656" y="2924944"/>
              <a:ext cx="864096"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78" name="Straight Connector 77"/>
            <p:cNvCxnSpPr/>
            <p:nvPr/>
          </p:nvCxnSpPr>
          <p:spPr>
            <a:xfrm>
              <a:off x="5660504" y="3356992"/>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940424" y="3645024"/>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228456" y="2996952"/>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7172672" y="295688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Dec</a:t>
              </a:r>
              <a:endParaRPr lang="en-US" sz="2000" baseline="-25000" dirty="0" smtClean="0">
                <a:solidFill>
                  <a:srgbClr val="0000FF"/>
                </a:solidFill>
                <a:latin typeface="Chalkboard" charset="0"/>
                <a:ea typeface="Chalkboard" charset="0"/>
                <a:cs typeface="Chalkboard" charset="0"/>
              </a:endParaRPr>
            </a:p>
          </p:txBody>
        </p:sp>
        <p:sp>
          <p:nvSpPr>
            <p:cNvPr id="85" name="Text Box 7"/>
            <p:cNvSpPr txBox="1">
              <a:spLocks noChangeArrowheads="1"/>
            </p:cNvSpPr>
            <p:nvPr/>
          </p:nvSpPr>
          <p:spPr bwMode="auto">
            <a:xfrm>
              <a:off x="4868416" y="3212976"/>
              <a:ext cx="1008112"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sp>
          <p:nvSpPr>
            <p:cNvPr id="86" name="Text Box 7"/>
            <p:cNvSpPr txBox="1">
              <a:spLocks noChangeArrowheads="1"/>
            </p:cNvSpPr>
            <p:nvPr/>
          </p:nvSpPr>
          <p:spPr bwMode="auto">
            <a:xfrm>
              <a:off x="5228456" y="2564904"/>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sp>
          <p:nvSpPr>
            <p:cNvPr id="99" name="Text Box 7"/>
            <p:cNvSpPr txBox="1">
              <a:spLocks noChangeArrowheads="1"/>
            </p:cNvSpPr>
            <p:nvPr/>
          </p:nvSpPr>
          <p:spPr bwMode="auto">
            <a:xfrm>
              <a:off x="6452592" y="300533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103" name="Text Box 7"/>
            <p:cNvSpPr txBox="1">
              <a:spLocks noChangeArrowheads="1"/>
            </p:cNvSpPr>
            <p:nvPr/>
          </p:nvSpPr>
          <p:spPr bwMode="auto">
            <a:xfrm>
              <a:off x="6876256" y="2514382"/>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grpSp>
        <p:nvGrpSpPr>
          <p:cNvPr id="5" name="Group 116"/>
          <p:cNvGrpSpPr/>
          <p:nvPr/>
        </p:nvGrpSpPr>
        <p:grpSpPr>
          <a:xfrm>
            <a:off x="6732240" y="2780928"/>
            <a:ext cx="1376536" cy="1368152"/>
            <a:chOff x="4644008" y="5229200"/>
            <a:chExt cx="1376536" cy="1368152"/>
          </a:xfrm>
        </p:grpSpPr>
        <p:grpSp>
          <p:nvGrpSpPr>
            <p:cNvPr id="6" name="Group 115"/>
            <p:cNvGrpSpPr/>
            <p:nvPr/>
          </p:nvGrpSpPr>
          <p:grpSpPr>
            <a:xfrm>
              <a:off x="5067672" y="5229200"/>
              <a:ext cx="952872" cy="864096"/>
              <a:chOff x="8092008" y="2852936"/>
              <a:chExt cx="952872" cy="864096"/>
            </a:xfrm>
          </p:grpSpPr>
          <p:cxnSp>
            <p:nvCxnSpPr>
              <p:cNvPr id="89" name="Straight Connector 88"/>
              <p:cNvCxnSpPr/>
              <p:nvPr/>
            </p:nvCxnSpPr>
            <p:spPr>
              <a:xfrm>
                <a:off x="8532440" y="321297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4" name="Text Box 7"/>
              <p:cNvSpPr txBox="1">
                <a:spLocks noChangeArrowheads="1"/>
              </p:cNvSpPr>
              <p:nvPr/>
            </p:nvSpPr>
            <p:spPr bwMode="auto">
              <a:xfrm>
                <a:off x="8621216" y="285293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7" name="Group 112"/>
              <p:cNvGrpSpPr/>
              <p:nvPr/>
            </p:nvGrpSpPr>
            <p:grpSpPr>
              <a:xfrm>
                <a:off x="8092008" y="3212976"/>
                <a:ext cx="952872" cy="504056"/>
                <a:chOff x="7435552" y="3212976"/>
                <a:chExt cx="952872" cy="504056"/>
              </a:xfrm>
            </p:grpSpPr>
            <p:cxnSp>
              <p:nvCxnSpPr>
                <p:cNvPr id="107" name="Straight Connector 106"/>
                <p:cNvCxnSpPr/>
                <p:nvPr/>
              </p:nvCxnSpPr>
              <p:spPr>
                <a:xfrm>
                  <a:off x="8388424" y="3212976"/>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452320" y="3573016"/>
                  <a:ext cx="9361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7435552" y="3573016"/>
                  <a:ext cx="8384" cy="1440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8" name="Group 114"/>
            <p:cNvGrpSpPr/>
            <p:nvPr/>
          </p:nvGrpSpPr>
          <p:grpSpPr>
            <a:xfrm>
              <a:off x="4644008" y="6093296"/>
              <a:ext cx="1008112" cy="504056"/>
              <a:chOff x="6516216" y="5229200"/>
              <a:chExt cx="1008112" cy="504056"/>
            </a:xfrm>
          </p:grpSpPr>
          <p:sp>
            <p:nvSpPr>
              <p:cNvPr id="77" name="Rectangle 76"/>
              <p:cNvSpPr/>
              <p:nvPr/>
            </p:nvSpPr>
            <p:spPr>
              <a:xfrm>
                <a:off x="6516216" y="52292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4" name="Text Box 7"/>
              <p:cNvSpPr txBox="1">
                <a:spLocks noChangeArrowheads="1"/>
              </p:cNvSpPr>
              <p:nvPr/>
            </p:nvSpPr>
            <p:spPr bwMode="auto">
              <a:xfrm>
                <a:off x="6588224" y="526113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grpSp>
      <p:grpSp>
        <p:nvGrpSpPr>
          <p:cNvPr id="11" name="Group 117"/>
          <p:cNvGrpSpPr/>
          <p:nvPr/>
        </p:nvGrpSpPr>
        <p:grpSpPr>
          <a:xfrm>
            <a:off x="4932040" y="3501008"/>
            <a:ext cx="1800200" cy="648072"/>
            <a:chOff x="5228456" y="3501008"/>
            <a:chExt cx="1800200" cy="648072"/>
          </a:xfrm>
        </p:grpSpPr>
        <p:cxnSp>
          <p:nvCxnSpPr>
            <p:cNvPr id="79" name="Straight Connector 78"/>
            <p:cNvCxnSpPr/>
            <p:nvPr/>
          </p:nvCxnSpPr>
          <p:spPr>
            <a:xfrm>
              <a:off x="5660504" y="386104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28456" y="4149080"/>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a:off x="5236840" y="374897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100" name="Text Box 7"/>
            <p:cNvSpPr txBox="1">
              <a:spLocks noChangeArrowheads="1"/>
            </p:cNvSpPr>
            <p:nvPr/>
          </p:nvSpPr>
          <p:spPr bwMode="auto">
            <a:xfrm>
              <a:off x="6452592" y="350100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grpSp>
        <p:nvGrpSpPr>
          <p:cNvPr id="12" name="Group 104"/>
          <p:cNvGrpSpPr/>
          <p:nvPr/>
        </p:nvGrpSpPr>
        <p:grpSpPr>
          <a:xfrm>
            <a:off x="7596336" y="3532946"/>
            <a:ext cx="559296" cy="400110"/>
            <a:chOff x="7892752" y="3604954"/>
            <a:chExt cx="559296" cy="400110"/>
          </a:xfrm>
        </p:grpSpPr>
        <p:cxnSp>
          <p:nvCxnSpPr>
            <p:cNvPr id="92" name="Straight Connector 91"/>
            <p:cNvCxnSpPr/>
            <p:nvPr/>
          </p:nvCxnSpPr>
          <p:spPr>
            <a:xfrm>
              <a:off x="7892752" y="393305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5" name="Text Box 7"/>
            <p:cNvSpPr txBox="1">
              <a:spLocks noChangeArrowheads="1"/>
            </p:cNvSpPr>
            <p:nvPr/>
          </p:nvSpPr>
          <p:spPr bwMode="auto">
            <a:xfrm>
              <a:off x="8028384" y="360495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0</a:t>
              </a:r>
              <a:endParaRPr lang="en-US" sz="2000" baseline="-25000" dirty="0" smtClean="0">
                <a:solidFill>
                  <a:srgbClr val="0000FF"/>
                </a:solidFill>
                <a:latin typeface="Chalkboard" charset="0"/>
                <a:ea typeface="Chalkboard" charset="0"/>
                <a:cs typeface="Chalkboard" charset="0"/>
              </a:endParaRPr>
            </a:p>
          </p:txBody>
        </p:sp>
      </p:grpSp>
      <p:sp>
        <p:nvSpPr>
          <p:cNvPr id="70" name="Text Box 7"/>
          <p:cNvSpPr txBox="1">
            <a:spLocks noChangeArrowheads="1"/>
          </p:cNvSpPr>
          <p:nvPr/>
        </p:nvSpPr>
        <p:spPr bwMode="auto">
          <a:xfrm>
            <a:off x="395536" y="5403413"/>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solidFill>
                  <a:srgbClr val="0000FF"/>
                </a:solidFill>
                <a:latin typeface="Chalkboard" charset="0"/>
                <a:ea typeface="Chalkboard" charset="0"/>
                <a:cs typeface="Chalkboard" charset="0"/>
                <a:sym typeface="Symbol"/>
              </a:rPr>
              <a:t>Not necessarily </a:t>
            </a:r>
            <a:r>
              <a:rPr lang="en-US" sz="1600" dirty="0" smtClean="0">
                <a:latin typeface="Chalkboard" charset="0"/>
                <a:ea typeface="Chalkboard" charset="0"/>
                <a:cs typeface="Chalkboard" charset="0"/>
                <a:sym typeface="Symbol"/>
              </a:rPr>
              <a:t>--- a secure MAC not necessarily preserves the privacy of m</a:t>
            </a:r>
            <a:endParaRPr lang="en-US" sz="1600" baseline="-25000" dirty="0" smtClean="0">
              <a:solidFill>
                <a:srgbClr val="0000FF"/>
              </a:solidFill>
              <a:latin typeface="Chalkboard" charset="0"/>
              <a:ea typeface="Chalkboard" charset="0"/>
              <a:cs typeface="Chalkboard" charset="0"/>
            </a:endParaRPr>
          </a:p>
        </p:txBody>
      </p:sp>
      <p:sp>
        <p:nvSpPr>
          <p:cNvPr id="73" name="Text Box 7"/>
          <p:cNvSpPr txBox="1">
            <a:spLocks noChangeArrowheads="1"/>
          </p:cNvSpPr>
          <p:nvPr/>
        </p:nvSpPr>
        <p:spPr bwMode="auto">
          <a:xfrm>
            <a:off x="395536" y="5784939"/>
            <a:ext cx="892899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Ex: a MAC may always output the first two bits of m as the first two bits of MAC tag</a:t>
            </a:r>
            <a:endParaRPr lang="en-US" sz="1600" baseline="-25000" dirty="0" smtClean="0">
              <a:solidFill>
                <a:srgbClr val="0000FF"/>
              </a:solidFill>
              <a:latin typeface="Chalkboard" charset="0"/>
              <a:ea typeface="Chalkboard" charset="0"/>
              <a:cs typeface="Chalkboard" charset="0"/>
            </a:endParaRPr>
          </a:p>
        </p:txBody>
      </p:sp>
      <p:sp>
        <p:nvSpPr>
          <p:cNvPr id="93" name="Text Box 7"/>
          <p:cNvSpPr txBox="1">
            <a:spLocks noChangeArrowheads="1"/>
          </p:cNvSpPr>
          <p:nvPr/>
        </p:nvSpPr>
        <p:spPr bwMode="auto">
          <a:xfrm>
            <a:off x="35496" y="5013176"/>
            <a:ext cx="8712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This approach used in SSH --- does this guarantee authenticated encryption ?</a:t>
            </a:r>
            <a:endParaRPr lang="en-US" sz="1600" baseline="-25000" dirty="0" smtClean="0">
              <a:latin typeface="Chalkboard" charset="0"/>
              <a:ea typeface="Chalkboard" charset="0"/>
              <a:cs typeface="Chalkboard" charset="0"/>
            </a:endParaRPr>
          </a:p>
        </p:txBody>
      </p:sp>
      <p:grpSp>
        <p:nvGrpSpPr>
          <p:cNvPr id="97" name="Group 53"/>
          <p:cNvGrpSpPr/>
          <p:nvPr/>
        </p:nvGrpSpPr>
        <p:grpSpPr>
          <a:xfrm>
            <a:off x="2915816" y="4581128"/>
            <a:ext cx="3528392" cy="1152128"/>
            <a:chOff x="3275856" y="2924944"/>
            <a:chExt cx="3528392" cy="1152128"/>
          </a:xfrm>
        </p:grpSpPr>
        <p:sp>
          <p:nvSpPr>
            <p:cNvPr id="98" name="Cloud Callout 97"/>
            <p:cNvSpPr/>
            <p:nvPr/>
          </p:nvSpPr>
          <p:spPr>
            <a:xfrm>
              <a:off x="3275856" y="2924944"/>
              <a:ext cx="3528392" cy="11521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01" name="Text Box 7"/>
            <p:cNvSpPr txBox="1">
              <a:spLocks noChangeArrowheads="1"/>
            </p:cNvSpPr>
            <p:nvPr/>
          </p:nvSpPr>
          <p:spPr bwMode="auto">
            <a:xfrm>
              <a:off x="3563888" y="3212976"/>
              <a:ext cx="3096344" cy="584775"/>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In general this approach is not recommended</a:t>
              </a:r>
              <a:endParaRPr lang="en-US" sz="1600" baseline="-25000" dirty="0" smtClean="0">
                <a:solidFill>
                  <a:srgbClr val="0000FF"/>
                </a:solidFill>
                <a:latin typeface="Chalkboard" charset="0"/>
                <a:ea typeface="Chalkboard" charset="0"/>
                <a:cs typeface="Chalkboard" charset="0"/>
              </a:endParaRPr>
            </a:p>
          </p:txBody>
        </p:sp>
      </p:grpSp>
      <p:sp>
        <p:nvSpPr>
          <p:cNvPr id="102"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 (Encrypt-and-Authenticate)</a:t>
            </a:r>
            <a:endParaRPr lang="en-US" sz="3200" kern="0" dirty="0">
              <a:solidFill>
                <a:srgbClr val="009900"/>
              </a:solidFill>
              <a:latin typeface="Chalkboard" charset="0"/>
              <a:ea typeface="Chalkboard" charset="0"/>
              <a:cs typeface="Chalkboard" charset="0"/>
            </a:endParaRPr>
          </a:p>
        </p:txBody>
      </p:sp>
      <p:sp>
        <p:nvSpPr>
          <p:cNvPr id="104"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Let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105"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respectively domain </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76666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linds(horizontal)">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linds(horizontal)">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blinds(horizontal)">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blinds(horizontal)">
                                      <p:cBhvr>
                                        <p:cTn id="2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3" grpId="0"/>
      <p:bldP spid="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259632" y="2420888"/>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grpSp>
        <p:nvGrpSpPr>
          <p:cNvPr id="79" name="Group 78"/>
          <p:cNvGrpSpPr/>
          <p:nvPr/>
        </p:nvGrpSpPr>
        <p:grpSpPr>
          <a:xfrm>
            <a:off x="179512" y="2452826"/>
            <a:ext cx="3600400" cy="1336214"/>
            <a:chOff x="179512" y="2452826"/>
            <a:chExt cx="3600400" cy="1336214"/>
          </a:xfrm>
        </p:grpSpPr>
        <p:sp>
          <p:nvSpPr>
            <p:cNvPr id="31" name="Rectangle 30"/>
            <p:cNvSpPr/>
            <p:nvPr/>
          </p:nvSpPr>
          <p:spPr>
            <a:xfrm>
              <a:off x="2843808" y="3284984"/>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2" name="Straight Connector 31"/>
            <p:cNvCxnSpPr/>
            <p:nvPr/>
          </p:nvCxnSpPr>
          <p:spPr>
            <a:xfrm>
              <a:off x="611560" y="3356992"/>
              <a:ext cx="22322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9512" y="3717032"/>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 Box 7"/>
            <p:cNvSpPr txBox="1">
              <a:spLocks noChangeArrowheads="1"/>
            </p:cNvSpPr>
            <p:nvPr/>
          </p:nvSpPr>
          <p:spPr bwMode="auto">
            <a:xfrm>
              <a:off x="2843808" y="335699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51" name="Text Box 7"/>
            <p:cNvSpPr txBox="1">
              <a:spLocks noChangeArrowheads="1"/>
            </p:cNvSpPr>
            <p:nvPr/>
          </p:nvSpPr>
          <p:spPr bwMode="auto">
            <a:xfrm>
              <a:off x="187896" y="3316922"/>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cxnSp>
          <p:nvCxnSpPr>
            <p:cNvPr id="53" name="Straight Connector 52"/>
            <p:cNvCxnSpPr/>
            <p:nvPr/>
          </p:nvCxnSpPr>
          <p:spPr>
            <a:xfrm>
              <a:off x="2267744" y="2780928"/>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555776" y="2780928"/>
              <a:ext cx="0" cy="57606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 Box 7"/>
            <p:cNvSpPr txBox="1">
              <a:spLocks noChangeArrowheads="1"/>
            </p:cNvSpPr>
            <p:nvPr/>
          </p:nvSpPr>
          <p:spPr bwMode="auto">
            <a:xfrm>
              <a:off x="2339752" y="245282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grpSp>
        <p:nvGrpSpPr>
          <p:cNvPr id="70" name="Group 69"/>
          <p:cNvGrpSpPr/>
          <p:nvPr/>
        </p:nvGrpSpPr>
        <p:grpSpPr>
          <a:xfrm>
            <a:off x="35496" y="2132856"/>
            <a:ext cx="2520280" cy="1224136"/>
            <a:chOff x="35496" y="2132856"/>
            <a:chExt cx="2520280" cy="1224136"/>
          </a:xfrm>
        </p:grpSpPr>
        <p:sp>
          <p:nvSpPr>
            <p:cNvPr id="49" name="Text Box 7"/>
            <p:cNvSpPr txBox="1">
              <a:spLocks noChangeArrowheads="1"/>
            </p:cNvSpPr>
            <p:nvPr/>
          </p:nvSpPr>
          <p:spPr bwMode="auto">
            <a:xfrm>
              <a:off x="35496" y="2708920"/>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69" name="Group 68"/>
            <p:cNvGrpSpPr/>
            <p:nvPr/>
          </p:nvGrpSpPr>
          <p:grpSpPr>
            <a:xfrm>
              <a:off x="35496" y="2132856"/>
              <a:ext cx="2520280" cy="1224136"/>
              <a:chOff x="35496" y="2132856"/>
              <a:chExt cx="2520280" cy="1224136"/>
            </a:xfrm>
          </p:grpSpPr>
          <p:sp>
            <p:nvSpPr>
              <p:cNvPr id="30" name="Rectangle 29"/>
              <p:cNvSpPr/>
              <p:nvPr/>
            </p:nvSpPr>
            <p:spPr>
              <a:xfrm>
                <a:off x="1547664" y="2492896"/>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5" name="Straight Connector 34"/>
              <p:cNvCxnSpPr/>
              <p:nvPr/>
            </p:nvCxnSpPr>
            <p:spPr>
              <a:xfrm>
                <a:off x="179512" y="2564904"/>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7"/>
              <p:cNvSpPr txBox="1">
                <a:spLocks noChangeArrowheads="1"/>
              </p:cNvSpPr>
              <p:nvPr/>
            </p:nvSpPr>
            <p:spPr bwMode="auto">
              <a:xfrm>
                <a:off x="1619672" y="2524834"/>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179512" y="2132856"/>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cxnSp>
            <p:nvCxnSpPr>
              <p:cNvPr id="65" name="Straight Connector 64"/>
              <p:cNvCxnSpPr/>
              <p:nvPr/>
            </p:nvCxnSpPr>
            <p:spPr>
              <a:xfrm>
                <a:off x="611560" y="2852936"/>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11560" y="2852936"/>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5496" y="3140968"/>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2" name="Group 81"/>
          <p:cNvGrpSpPr/>
          <p:nvPr/>
        </p:nvGrpSpPr>
        <p:grpSpPr>
          <a:xfrm>
            <a:off x="3491880" y="2780928"/>
            <a:ext cx="855712" cy="792088"/>
            <a:chOff x="3491880" y="2780928"/>
            <a:chExt cx="855712" cy="792088"/>
          </a:xfrm>
        </p:grpSpPr>
        <p:cxnSp>
          <p:nvCxnSpPr>
            <p:cNvPr id="52" name="Straight Connector 51"/>
            <p:cNvCxnSpPr/>
            <p:nvPr/>
          </p:nvCxnSpPr>
          <p:spPr>
            <a:xfrm>
              <a:off x="3851920" y="3140968"/>
              <a:ext cx="4320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07904" y="3140968"/>
              <a:ext cx="8384"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49188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7"/>
            <p:cNvSpPr txBox="1">
              <a:spLocks noChangeArrowheads="1"/>
            </p:cNvSpPr>
            <p:nvPr/>
          </p:nvSpPr>
          <p:spPr bwMode="auto">
            <a:xfrm>
              <a:off x="3923928" y="278092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cxnSp>
          <p:nvCxnSpPr>
            <p:cNvPr id="81" name="Straight Connector 80"/>
            <p:cNvCxnSpPr/>
            <p:nvPr/>
          </p:nvCxnSpPr>
          <p:spPr>
            <a:xfrm>
              <a:off x="3707904" y="3140968"/>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Text Box 7"/>
          <p:cNvSpPr txBox="1">
            <a:spLocks noChangeArrowheads="1"/>
          </p:cNvSpPr>
          <p:nvPr/>
        </p:nvSpPr>
        <p:spPr bwMode="auto">
          <a:xfrm>
            <a:off x="1835696" y="2082334"/>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grpSp>
        <p:nvGrpSpPr>
          <p:cNvPr id="120" name="Group 119"/>
          <p:cNvGrpSpPr/>
          <p:nvPr/>
        </p:nvGrpSpPr>
        <p:grpSpPr>
          <a:xfrm>
            <a:off x="4788024" y="2060848"/>
            <a:ext cx="3816424" cy="1778714"/>
            <a:chOff x="4724400" y="2060848"/>
            <a:chExt cx="3816424" cy="1778714"/>
          </a:xfrm>
        </p:grpSpPr>
        <p:sp>
          <p:nvSpPr>
            <p:cNvPr id="111" name="Text Box 7"/>
            <p:cNvSpPr txBox="1">
              <a:spLocks noChangeArrowheads="1"/>
            </p:cNvSpPr>
            <p:nvPr/>
          </p:nvSpPr>
          <p:spPr bwMode="auto">
            <a:xfrm>
              <a:off x="6524600" y="2060848"/>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nvGrpSpPr>
            <p:cNvPr id="119" name="Group 118"/>
            <p:cNvGrpSpPr/>
            <p:nvPr/>
          </p:nvGrpSpPr>
          <p:grpSpPr>
            <a:xfrm>
              <a:off x="4724400" y="2111370"/>
              <a:ext cx="3816424" cy="1728192"/>
              <a:chOff x="4724400" y="2111370"/>
              <a:chExt cx="3816424" cy="1728192"/>
            </a:xfrm>
          </p:grpSpPr>
          <p:sp>
            <p:nvSpPr>
              <p:cNvPr id="85" name="Rectangle 84"/>
              <p:cNvSpPr/>
              <p:nvPr/>
            </p:nvSpPr>
            <p:spPr>
              <a:xfrm>
                <a:off x="5948536" y="2399402"/>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6" name="Text Box 7"/>
              <p:cNvSpPr txBox="1">
                <a:spLocks noChangeArrowheads="1"/>
              </p:cNvSpPr>
              <p:nvPr/>
            </p:nvSpPr>
            <p:spPr bwMode="auto">
              <a:xfrm>
                <a:off x="4724400" y="268743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98" name="Rectangle 97"/>
              <p:cNvSpPr/>
              <p:nvPr/>
            </p:nvSpPr>
            <p:spPr>
              <a:xfrm>
                <a:off x="6236568" y="2471410"/>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99" name="Straight Connector 98"/>
              <p:cNvCxnSpPr/>
              <p:nvPr/>
            </p:nvCxnSpPr>
            <p:spPr>
              <a:xfrm>
                <a:off x="4868416" y="254341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Text Box 7"/>
              <p:cNvSpPr txBox="1">
                <a:spLocks noChangeArrowheads="1"/>
              </p:cNvSpPr>
              <p:nvPr/>
            </p:nvSpPr>
            <p:spPr bwMode="auto">
              <a:xfrm>
                <a:off x="6308576" y="250334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Dec</a:t>
                </a:r>
                <a:endParaRPr lang="en-US" sz="2000" baseline="-25000" dirty="0" smtClean="0">
                  <a:solidFill>
                    <a:srgbClr val="0000FF"/>
                  </a:solidFill>
                  <a:latin typeface="Chalkboard" charset="0"/>
                  <a:ea typeface="Chalkboard" charset="0"/>
                  <a:cs typeface="Chalkboard" charset="0"/>
                </a:endParaRPr>
              </a:p>
            </p:txBody>
          </p:sp>
          <p:sp>
            <p:nvSpPr>
              <p:cNvPr id="101" name="Text Box 7"/>
              <p:cNvSpPr txBox="1">
                <a:spLocks noChangeArrowheads="1"/>
              </p:cNvSpPr>
              <p:nvPr/>
            </p:nvSpPr>
            <p:spPr bwMode="auto">
              <a:xfrm>
                <a:off x="4868416" y="211137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cxnSp>
            <p:nvCxnSpPr>
              <p:cNvPr id="103" name="Straight Connector 102"/>
              <p:cNvCxnSpPr/>
              <p:nvPr/>
            </p:nvCxnSpPr>
            <p:spPr>
              <a:xfrm>
                <a:off x="5300464" y="2852936"/>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724400" y="3140968"/>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5292080" y="2852936"/>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1" name="Group 120"/>
          <p:cNvGrpSpPr/>
          <p:nvPr/>
        </p:nvGrpSpPr>
        <p:grpSpPr>
          <a:xfrm>
            <a:off x="7092280" y="2543418"/>
            <a:ext cx="1368152" cy="400110"/>
            <a:chOff x="6228184" y="4941168"/>
            <a:chExt cx="1368152" cy="400110"/>
          </a:xfrm>
        </p:grpSpPr>
        <p:cxnSp>
          <p:nvCxnSpPr>
            <p:cNvPr id="92" name="Straight Connector 91"/>
            <p:cNvCxnSpPr/>
            <p:nvPr/>
          </p:nvCxnSpPr>
          <p:spPr>
            <a:xfrm>
              <a:off x="6228184" y="5157192"/>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4" name="Text Box 7"/>
            <p:cNvSpPr txBox="1">
              <a:spLocks noChangeArrowheads="1"/>
            </p:cNvSpPr>
            <p:nvPr/>
          </p:nvSpPr>
          <p:spPr bwMode="auto">
            <a:xfrm>
              <a:off x="6524600" y="4941168"/>
              <a:ext cx="1071736"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 || t</a:t>
              </a:r>
              <a:endParaRPr lang="en-US" sz="2000" baseline="-25000" dirty="0" smtClean="0">
                <a:solidFill>
                  <a:srgbClr val="0000FF"/>
                </a:solidFill>
                <a:latin typeface="Chalkboard" charset="0"/>
                <a:ea typeface="Chalkboard" charset="0"/>
                <a:cs typeface="Chalkboard" charset="0"/>
              </a:endParaRPr>
            </a:p>
          </p:txBody>
        </p:sp>
      </p:grpSp>
      <p:grpSp>
        <p:nvGrpSpPr>
          <p:cNvPr id="129" name="Group 128"/>
          <p:cNvGrpSpPr/>
          <p:nvPr/>
        </p:nvGrpSpPr>
        <p:grpSpPr>
          <a:xfrm>
            <a:off x="4788024" y="2903458"/>
            <a:ext cx="3528392" cy="792088"/>
            <a:chOff x="3923928" y="5301208"/>
            <a:chExt cx="3528392" cy="792088"/>
          </a:xfrm>
        </p:grpSpPr>
        <p:grpSp>
          <p:nvGrpSpPr>
            <p:cNvPr id="127" name="Group 126"/>
            <p:cNvGrpSpPr/>
            <p:nvPr/>
          </p:nvGrpSpPr>
          <p:grpSpPr>
            <a:xfrm>
              <a:off x="6516216" y="5301208"/>
              <a:ext cx="936104" cy="792088"/>
              <a:chOff x="6516216" y="5301208"/>
              <a:chExt cx="936104" cy="792088"/>
            </a:xfrm>
          </p:grpSpPr>
          <p:grpSp>
            <p:nvGrpSpPr>
              <p:cNvPr id="122" name="Group 121"/>
              <p:cNvGrpSpPr/>
              <p:nvPr/>
            </p:nvGrpSpPr>
            <p:grpSpPr>
              <a:xfrm>
                <a:off x="6516216" y="5589240"/>
                <a:ext cx="936104" cy="504056"/>
                <a:chOff x="7452320" y="3263498"/>
                <a:chExt cx="936104" cy="504056"/>
              </a:xfrm>
            </p:grpSpPr>
            <p:sp>
              <p:nvSpPr>
                <p:cNvPr id="87" name="Rectangle 86"/>
                <p:cNvSpPr/>
                <p:nvPr/>
              </p:nvSpPr>
              <p:spPr>
                <a:xfrm>
                  <a:off x="7532712" y="3263498"/>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0" name="Text Box 7"/>
                <p:cNvSpPr txBox="1">
                  <a:spLocks noChangeArrowheads="1"/>
                </p:cNvSpPr>
                <p:nvPr/>
              </p:nvSpPr>
              <p:spPr bwMode="auto">
                <a:xfrm>
                  <a:off x="7452320" y="3335506"/>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cxnSp>
            <p:nvCxnSpPr>
              <p:cNvPr id="93" name="Straight Connector 92"/>
              <p:cNvCxnSpPr/>
              <p:nvPr/>
            </p:nvCxnSpPr>
            <p:spPr>
              <a:xfrm>
                <a:off x="6732240" y="5301208"/>
                <a:ext cx="0" cy="288032"/>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164288" y="5301208"/>
                <a:ext cx="0" cy="288032"/>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3923928" y="5589240"/>
              <a:ext cx="2664296" cy="400110"/>
              <a:chOff x="4868416" y="3295436"/>
              <a:chExt cx="2664296" cy="400110"/>
            </a:xfrm>
          </p:grpSpPr>
          <p:cxnSp>
            <p:nvCxnSpPr>
              <p:cNvPr id="89" name="Straight Connector 88"/>
              <p:cNvCxnSpPr/>
              <p:nvPr/>
            </p:nvCxnSpPr>
            <p:spPr>
              <a:xfrm>
                <a:off x="4868416" y="3695546"/>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a:off x="4876800" y="3295436"/>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grpSp>
      <p:grpSp>
        <p:nvGrpSpPr>
          <p:cNvPr id="133" name="Group 132"/>
          <p:cNvGrpSpPr/>
          <p:nvPr/>
        </p:nvGrpSpPr>
        <p:grpSpPr>
          <a:xfrm>
            <a:off x="8108776" y="3140968"/>
            <a:ext cx="495672" cy="400110"/>
            <a:chOff x="7892752" y="3573016"/>
            <a:chExt cx="495672" cy="400110"/>
          </a:xfrm>
        </p:grpSpPr>
        <p:cxnSp>
          <p:nvCxnSpPr>
            <p:cNvPr id="134" name="Straight Connector 133"/>
            <p:cNvCxnSpPr/>
            <p:nvPr/>
          </p:nvCxnSpPr>
          <p:spPr>
            <a:xfrm>
              <a:off x="7892752" y="3933056"/>
              <a:ext cx="3516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5" name="Text Box 7"/>
            <p:cNvSpPr txBox="1">
              <a:spLocks noChangeArrowheads="1"/>
            </p:cNvSpPr>
            <p:nvPr/>
          </p:nvSpPr>
          <p:spPr bwMode="auto">
            <a:xfrm>
              <a:off x="7964760" y="357301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grpSp>
      <p:grpSp>
        <p:nvGrpSpPr>
          <p:cNvPr id="137" name="Group 136"/>
          <p:cNvGrpSpPr/>
          <p:nvPr/>
        </p:nvGrpSpPr>
        <p:grpSpPr>
          <a:xfrm>
            <a:off x="8604448" y="2780928"/>
            <a:ext cx="927720" cy="400110"/>
            <a:chOff x="9404920" y="3212976"/>
            <a:chExt cx="927720" cy="400110"/>
          </a:xfrm>
        </p:grpSpPr>
        <p:cxnSp>
          <p:nvCxnSpPr>
            <p:cNvPr id="138" name="Straight Connector 137"/>
            <p:cNvCxnSpPr/>
            <p:nvPr/>
          </p:nvCxnSpPr>
          <p:spPr>
            <a:xfrm>
              <a:off x="9404920" y="3573016"/>
              <a:ext cx="4320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Text Box 7"/>
            <p:cNvSpPr txBox="1">
              <a:spLocks noChangeArrowheads="1"/>
            </p:cNvSpPr>
            <p:nvPr/>
          </p:nvSpPr>
          <p:spPr bwMode="auto">
            <a:xfrm>
              <a:off x="9404920" y="321297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sp>
        <p:nvSpPr>
          <p:cNvPr id="64"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II (Authenticate-then-Encrypt)</a:t>
            </a:r>
            <a:endParaRPr lang="en-US" sz="3200" kern="0" dirty="0">
              <a:solidFill>
                <a:srgbClr val="009900"/>
              </a:solidFill>
              <a:latin typeface="Chalkboard" charset="0"/>
              <a:ea typeface="Chalkboard" charset="0"/>
              <a:cs typeface="Chalkboard" charset="0"/>
            </a:endParaRPr>
          </a:p>
        </p:txBody>
      </p:sp>
      <p:sp>
        <p:nvSpPr>
          <p:cNvPr id="68"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Let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respectively domain </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410024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linds(horizontal)">
                                      <p:cBhvr>
                                        <p:cTn id="7" dur="500"/>
                                        <p:tgtEl>
                                          <p:spTgt spid="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blinds(horizontal)">
                                      <p:cBhvr>
                                        <p:cTn id="13" dur="500"/>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blinds(horizontal)">
                                      <p:cBhvr>
                                        <p:cTn id="18" dur="500"/>
                                        <p:tgtEl>
                                          <p:spTgt spid="7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blinds(horizontal)">
                                      <p:cBhvr>
                                        <p:cTn id="23" dur="500"/>
                                        <p:tgtEl>
                                          <p:spTgt spid="8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blinds(horizontal)">
                                      <p:cBhvr>
                                        <p:cTn id="28" dur="500"/>
                                        <p:tgtEl>
                                          <p:spTgt spid="1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21"/>
                                        </p:tgtEl>
                                        <p:attrNameLst>
                                          <p:attrName>style.visibility</p:attrName>
                                        </p:attrNameLst>
                                      </p:cBhvr>
                                      <p:to>
                                        <p:strVal val="visible"/>
                                      </p:to>
                                    </p:set>
                                    <p:animEffect transition="in" filter="blinds(horizontal)">
                                      <p:cBhvr>
                                        <p:cTn id="33" dur="500"/>
                                        <p:tgtEl>
                                          <p:spTgt spid="1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blinds(horizontal)">
                                      <p:cBhvr>
                                        <p:cTn id="38" dur="500"/>
                                        <p:tgtEl>
                                          <p:spTgt spid="12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blinds(horizontal)">
                                      <p:cBhvr>
                                        <p:cTn id="43" dur="500"/>
                                        <p:tgtEl>
                                          <p:spTgt spid="13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37"/>
                                        </p:tgtEl>
                                        <p:attrNameLst>
                                          <p:attrName>style.visibility</p:attrName>
                                        </p:attrNameLst>
                                      </p:cBhvr>
                                      <p:to>
                                        <p:strVal val="visible"/>
                                      </p:to>
                                    </p:set>
                                    <p:animEffect transition="in" filter="blinds(horizontal)">
                                      <p:cBhvr>
                                        <p:cTn id="4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259632" y="2420888"/>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grpSp>
        <p:nvGrpSpPr>
          <p:cNvPr id="2" name="Group 78"/>
          <p:cNvGrpSpPr/>
          <p:nvPr/>
        </p:nvGrpSpPr>
        <p:grpSpPr>
          <a:xfrm>
            <a:off x="179512" y="2452826"/>
            <a:ext cx="3600400" cy="1336214"/>
            <a:chOff x="179512" y="2452826"/>
            <a:chExt cx="3600400" cy="1336214"/>
          </a:xfrm>
        </p:grpSpPr>
        <p:sp>
          <p:nvSpPr>
            <p:cNvPr id="31" name="Rectangle 30"/>
            <p:cNvSpPr/>
            <p:nvPr/>
          </p:nvSpPr>
          <p:spPr>
            <a:xfrm>
              <a:off x="2843808" y="3284984"/>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2" name="Straight Connector 31"/>
            <p:cNvCxnSpPr/>
            <p:nvPr/>
          </p:nvCxnSpPr>
          <p:spPr>
            <a:xfrm>
              <a:off x="611560" y="3356992"/>
              <a:ext cx="22322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9512" y="3717032"/>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 Box 7"/>
            <p:cNvSpPr txBox="1">
              <a:spLocks noChangeArrowheads="1"/>
            </p:cNvSpPr>
            <p:nvPr/>
          </p:nvSpPr>
          <p:spPr bwMode="auto">
            <a:xfrm>
              <a:off x="2843808" y="335699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51" name="Text Box 7"/>
            <p:cNvSpPr txBox="1">
              <a:spLocks noChangeArrowheads="1"/>
            </p:cNvSpPr>
            <p:nvPr/>
          </p:nvSpPr>
          <p:spPr bwMode="auto">
            <a:xfrm>
              <a:off x="187896" y="3316922"/>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cxnSp>
          <p:nvCxnSpPr>
            <p:cNvPr id="53" name="Straight Connector 52"/>
            <p:cNvCxnSpPr/>
            <p:nvPr/>
          </p:nvCxnSpPr>
          <p:spPr>
            <a:xfrm>
              <a:off x="2267744" y="2780928"/>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555776" y="2780928"/>
              <a:ext cx="0" cy="57606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 Box 7"/>
            <p:cNvSpPr txBox="1">
              <a:spLocks noChangeArrowheads="1"/>
            </p:cNvSpPr>
            <p:nvPr/>
          </p:nvSpPr>
          <p:spPr bwMode="auto">
            <a:xfrm>
              <a:off x="2339752" y="245282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grpSp>
        <p:nvGrpSpPr>
          <p:cNvPr id="3" name="Group 69"/>
          <p:cNvGrpSpPr/>
          <p:nvPr/>
        </p:nvGrpSpPr>
        <p:grpSpPr>
          <a:xfrm>
            <a:off x="35496" y="2132856"/>
            <a:ext cx="2520280" cy="1224136"/>
            <a:chOff x="35496" y="2132856"/>
            <a:chExt cx="2520280" cy="1224136"/>
          </a:xfrm>
        </p:grpSpPr>
        <p:sp>
          <p:nvSpPr>
            <p:cNvPr id="49" name="Text Box 7"/>
            <p:cNvSpPr txBox="1">
              <a:spLocks noChangeArrowheads="1"/>
            </p:cNvSpPr>
            <p:nvPr/>
          </p:nvSpPr>
          <p:spPr bwMode="auto">
            <a:xfrm>
              <a:off x="35496" y="2708920"/>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4" name="Group 68"/>
            <p:cNvGrpSpPr/>
            <p:nvPr/>
          </p:nvGrpSpPr>
          <p:grpSpPr>
            <a:xfrm>
              <a:off x="35496" y="2132856"/>
              <a:ext cx="2520280" cy="1224136"/>
              <a:chOff x="35496" y="2132856"/>
              <a:chExt cx="2520280" cy="1224136"/>
            </a:xfrm>
          </p:grpSpPr>
          <p:sp>
            <p:nvSpPr>
              <p:cNvPr id="30" name="Rectangle 29"/>
              <p:cNvSpPr/>
              <p:nvPr/>
            </p:nvSpPr>
            <p:spPr>
              <a:xfrm>
                <a:off x="1547664" y="2492896"/>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5" name="Straight Connector 34"/>
              <p:cNvCxnSpPr/>
              <p:nvPr/>
            </p:nvCxnSpPr>
            <p:spPr>
              <a:xfrm>
                <a:off x="179512" y="2564904"/>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7"/>
              <p:cNvSpPr txBox="1">
                <a:spLocks noChangeArrowheads="1"/>
              </p:cNvSpPr>
              <p:nvPr/>
            </p:nvSpPr>
            <p:spPr bwMode="auto">
              <a:xfrm>
                <a:off x="1619672" y="2524834"/>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179512" y="2132856"/>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cxnSp>
            <p:nvCxnSpPr>
              <p:cNvPr id="65" name="Straight Connector 64"/>
              <p:cNvCxnSpPr/>
              <p:nvPr/>
            </p:nvCxnSpPr>
            <p:spPr>
              <a:xfrm>
                <a:off x="611560" y="2852936"/>
                <a:ext cx="0" cy="504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11560" y="2852936"/>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5496" y="3140968"/>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 name="Group 81"/>
          <p:cNvGrpSpPr/>
          <p:nvPr/>
        </p:nvGrpSpPr>
        <p:grpSpPr>
          <a:xfrm>
            <a:off x="3491880" y="2780928"/>
            <a:ext cx="855712" cy="792088"/>
            <a:chOff x="3491880" y="2780928"/>
            <a:chExt cx="855712" cy="792088"/>
          </a:xfrm>
        </p:grpSpPr>
        <p:cxnSp>
          <p:nvCxnSpPr>
            <p:cNvPr id="52" name="Straight Connector 51"/>
            <p:cNvCxnSpPr/>
            <p:nvPr/>
          </p:nvCxnSpPr>
          <p:spPr>
            <a:xfrm>
              <a:off x="3851920" y="3140968"/>
              <a:ext cx="4320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07904" y="3140968"/>
              <a:ext cx="8384"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49188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7"/>
            <p:cNvSpPr txBox="1">
              <a:spLocks noChangeArrowheads="1"/>
            </p:cNvSpPr>
            <p:nvPr/>
          </p:nvSpPr>
          <p:spPr bwMode="auto">
            <a:xfrm>
              <a:off x="3923928" y="278092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cxnSp>
          <p:nvCxnSpPr>
            <p:cNvPr id="81" name="Straight Connector 80"/>
            <p:cNvCxnSpPr/>
            <p:nvPr/>
          </p:nvCxnSpPr>
          <p:spPr>
            <a:xfrm>
              <a:off x="3707904" y="3140968"/>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Text Box 7"/>
          <p:cNvSpPr txBox="1">
            <a:spLocks noChangeArrowheads="1"/>
          </p:cNvSpPr>
          <p:nvPr/>
        </p:nvSpPr>
        <p:spPr bwMode="auto">
          <a:xfrm>
            <a:off x="1835696" y="2082334"/>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grpSp>
        <p:nvGrpSpPr>
          <p:cNvPr id="6" name="Group 119"/>
          <p:cNvGrpSpPr/>
          <p:nvPr/>
        </p:nvGrpSpPr>
        <p:grpSpPr>
          <a:xfrm>
            <a:off x="4788024" y="2060848"/>
            <a:ext cx="3816424" cy="1778714"/>
            <a:chOff x="4724400" y="2060848"/>
            <a:chExt cx="3816424" cy="1778714"/>
          </a:xfrm>
        </p:grpSpPr>
        <p:sp>
          <p:nvSpPr>
            <p:cNvPr id="111" name="Text Box 7"/>
            <p:cNvSpPr txBox="1">
              <a:spLocks noChangeArrowheads="1"/>
            </p:cNvSpPr>
            <p:nvPr/>
          </p:nvSpPr>
          <p:spPr bwMode="auto">
            <a:xfrm>
              <a:off x="6524600" y="2060848"/>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nvGrpSpPr>
            <p:cNvPr id="7" name="Group 118"/>
            <p:cNvGrpSpPr/>
            <p:nvPr/>
          </p:nvGrpSpPr>
          <p:grpSpPr>
            <a:xfrm>
              <a:off x="4724400" y="2111370"/>
              <a:ext cx="3816424" cy="1728192"/>
              <a:chOff x="4724400" y="2111370"/>
              <a:chExt cx="3816424" cy="1728192"/>
            </a:xfrm>
          </p:grpSpPr>
          <p:sp>
            <p:nvSpPr>
              <p:cNvPr id="85" name="Rectangle 84"/>
              <p:cNvSpPr/>
              <p:nvPr/>
            </p:nvSpPr>
            <p:spPr>
              <a:xfrm>
                <a:off x="5948536" y="2399402"/>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6" name="Text Box 7"/>
              <p:cNvSpPr txBox="1">
                <a:spLocks noChangeArrowheads="1"/>
              </p:cNvSpPr>
              <p:nvPr/>
            </p:nvSpPr>
            <p:spPr bwMode="auto">
              <a:xfrm>
                <a:off x="4724400" y="268743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98" name="Rectangle 97"/>
              <p:cNvSpPr/>
              <p:nvPr/>
            </p:nvSpPr>
            <p:spPr>
              <a:xfrm>
                <a:off x="6236568" y="2471410"/>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99" name="Straight Connector 98"/>
              <p:cNvCxnSpPr/>
              <p:nvPr/>
            </p:nvCxnSpPr>
            <p:spPr>
              <a:xfrm>
                <a:off x="4868416" y="254341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Text Box 7"/>
              <p:cNvSpPr txBox="1">
                <a:spLocks noChangeArrowheads="1"/>
              </p:cNvSpPr>
              <p:nvPr/>
            </p:nvSpPr>
            <p:spPr bwMode="auto">
              <a:xfrm>
                <a:off x="6308576" y="250334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Dec</a:t>
                </a:r>
                <a:endParaRPr lang="en-US" sz="2000" baseline="-25000" dirty="0" smtClean="0">
                  <a:solidFill>
                    <a:srgbClr val="0000FF"/>
                  </a:solidFill>
                  <a:latin typeface="Chalkboard" charset="0"/>
                  <a:ea typeface="Chalkboard" charset="0"/>
                  <a:cs typeface="Chalkboard" charset="0"/>
                </a:endParaRPr>
              </a:p>
            </p:txBody>
          </p:sp>
          <p:sp>
            <p:nvSpPr>
              <p:cNvPr id="101" name="Text Box 7"/>
              <p:cNvSpPr txBox="1">
                <a:spLocks noChangeArrowheads="1"/>
              </p:cNvSpPr>
              <p:nvPr/>
            </p:nvSpPr>
            <p:spPr bwMode="auto">
              <a:xfrm>
                <a:off x="4868416" y="211137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cxnSp>
            <p:nvCxnSpPr>
              <p:cNvPr id="103" name="Straight Connector 102"/>
              <p:cNvCxnSpPr/>
              <p:nvPr/>
            </p:nvCxnSpPr>
            <p:spPr>
              <a:xfrm>
                <a:off x="5300464" y="2852936"/>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724400" y="3140968"/>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5292080" y="2852936"/>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Group 120"/>
          <p:cNvGrpSpPr/>
          <p:nvPr/>
        </p:nvGrpSpPr>
        <p:grpSpPr>
          <a:xfrm>
            <a:off x="7092280" y="2543418"/>
            <a:ext cx="1368152" cy="400110"/>
            <a:chOff x="6228184" y="4941168"/>
            <a:chExt cx="1368152" cy="400110"/>
          </a:xfrm>
        </p:grpSpPr>
        <p:cxnSp>
          <p:nvCxnSpPr>
            <p:cNvPr id="92" name="Straight Connector 91"/>
            <p:cNvCxnSpPr/>
            <p:nvPr/>
          </p:nvCxnSpPr>
          <p:spPr>
            <a:xfrm>
              <a:off x="6228184" y="5157192"/>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4" name="Text Box 7"/>
            <p:cNvSpPr txBox="1">
              <a:spLocks noChangeArrowheads="1"/>
            </p:cNvSpPr>
            <p:nvPr/>
          </p:nvSpPr>
          <p:spPr bwMode="auto">
            <a:xfrm>
              <a:off x="6524600" y="4941168"/>
              <a:ext cx="1071736"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 || t</a:t>
              </a:r>
              <a:endParaRPr lang="en-US" sz="2000" baseline="-25000" dirty="0" smtClean="0">
                <a:solidFill>
                  <a:srgbClr val="0000FF"/>
                </a:solidFill>
                <a:latin typeface="Chalkboard" charset="0"/>
                <a:ea typeface="Chalkboard" charset="0"/>
                <a:cs typeface="Chalkboard" charset="0"/>
              </a:endParaRPr>
            </a:p>
          </p:txBody>
        </p:sp>
      </p:grpSp>
      <p:grpSp>
        <p:nvGrpSpPr>
          <p:cNvPr id="11" name="Group 128"/>
          <p:cNvGrpSpPr/>
          <p:nvPr/>
        </p:nvGrpSpPr>
        <p:grpSpPr>
          <a:xfrm>
            <a:off x="4788024" y="2903458"/>
            <a:ext cx="3528392" cy="792088"/>
            <a:chOff x="3923928" y="5301208"/>
            <a:chExt cx="3528392" cy="792088"/>
          </a:xfrm>
        </p:grpSpPr>
        <p:grpSp>
          <p:nvGrpSpPr>
            <p:cNvPr id="12" name="Group 126"/>
            <p:cNvGrpSpPr/>
            <p:nvPr/>
          </p:nvGrpSpPr>
          <p:grpSpPr>
            <a:xfrm>
              <a:off x="6516216" y="5301208"/>
              <a:ext cx="936104" cy="792088"/>
              <a:chOff x="6516216" y="5301208"/>
              <a:chExt cx="936104" cy="792088"/>
            </a:xfrm>
          </p:grpSpPr>
          <p:grpSp>
            <p:nvGrpSpPr>
              <p:cNvPr id="13" name="Group 121"/>
              <p:cNvGrpSpPr/>
              <p:nvPr/>
            </p:nvGrpSpPr>
            <p:grpSpPr>
              <a:xfrm>
                <a:off x="6516216" y="5589240"/>
                <a:ext cx="936104" cy="504056"/>
                <a:chOff x="7452320" y="3263498"/>
                <a:chExt cx="936104" cy="504056"/>
              </a:xfrm>
            </p:grpSpPr>
            <p:sp>
              <p:nvSpPr>
                <p:cNvPr id="87" name="Rectangle 86"/>
                <p:cNvSpPr/>
                <p:nvPr/>
              </p:nvSpPr>
              <p:spPr>
                <a:xfrm>
                  <a:off x="7532712" y="3263498"/>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0" name="Text Box 7"/>
                <p:cNvSpPr txBox="1">
                  <a:spLocks noChangeArrowheads="1"/>
                </p:cNvSpPr>
                <p:nvPr/>
              </p:nvSpPr>
              <p:spPr bwMode="auto">
                <a:xfrm>
                  <a:off x="7452320" y="3335506"/>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cxnSp>
            <p:nvCxnSpPr>
              <p:cNvPr id="93" name="Straight Connector 92"/>
              <p:cNvCxnSpPr/>
              <p:nvPr/>
            </p:nvCxnSpPr>
            <p:spPr>
              <a:xfrm>
                <a:off x="6732240" y="5301208"/>
                <a:ext cx="0" cy="288032"/>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164288" y="5301208"/>
                <a:ext cx="0" cy="288032"/>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27"/>
            <p:cNvGrpSpPr/>
            <p:nvPr/>
          </p:nvGrpSpPr>
          <p:grpSpPr>
            <a:xfrm>
              <a:off x="3923928" y="5589240"/>
              <a:ext cx="2664296" cy="400110"/>
              <a:chOff x="4868416" y="3295436"/>
              <a:chExt cx="2664296" cy="400110"/>
            </a:xfrm>
          </p:grpSpPr>
          <p:cxnSp>
            <p:nvCxnSpPr>
              <p:cNvPr id="89" name="Straight Connector 88"/>
              <p:cNvCxnSpPr/>
              <p:nvPr/>
            </p:nvCxnSpPr>
            <p:spPr>
              <a:xfrm>
                <a:off x="4868416" y="3695546"/>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a:off x="4876800" y="3295436"/>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grpSp>
      <p:grpSp>
        <p:nvGrpSpPr>
          <p:cNvPr id="15" name="Group 132"/>
          <p:cNvGrpSpPr/>
          <p:nvPr/>
        </p:nvGrpSpPr>
        <p:grpSpPr>
          <a:xfrm>
            <a:off x="8108776" y="3140968"/>
            <a:ext cx="495672" cy="400110"/>
            <a:chOff x="7892752" y="3573016"/>
            <a:chExt cx="495672" cy="400110"/>
          </a:xfrm>
        </p:grpSpPr>
        <p:cxnSp>
          <p:nvCxnSpPr>
            <p:cNvPr id="134" name="Straight Connector 133"/>
            <p:cNvCxnSpPr/>
            <p:nvPr/>
          </p:nvCxnSpPr>
          <p:spPr>
            <a:xfrm>
              <a:off x="7892752" y="3933056"/>
              <a:ext cx="3516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5" name="Text Box 7"/>
            <p:cNvSpPr txBox="1">
              <a:spLocks noChangeArrowheads="1"/>
            </p:cNvSpPr>
            <p:nvPr/>
          </p:nvSpPr>
          <p:spPr bwMode="auto">
            <a:xfrm>
              <a:off x="7964760" y="3573016"/>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0</a:t>
              </a:r>
              <a:endParaRPr lang="en-US" sz="2000" baseline="-25000" dirty="0" smtClean="0">
                <a:solidFill>
                  <a:srgbClr val="0000FF"/>
                </a:solidFill>
                <a:latin typeface="Chalkboard" charset="0"/>
                <a:ea typeface="Chalkboard" charset="0"/>
                <a:cs typeface="Chalkboard" charset="0"/>
              </a:endParaRPr>
            </a:p>
          </p:txBody>
        </p:sp>
      </p:grpSp>
      <p:grpSp>
        <p:nvGrpSpPr>
          <p:cNvPr id="16" name="Group 136"/>
          <p:cNvGrpSpPr/>
          <p:nvPr/>
        </p:nvGrpSpPr>
        <p:grpSpPr>
          <a:xfrm>
            <a:off x="8604448" y="2780928"/>
            <a:ext cx="927720" cy="400110"/>
            <a:chOff x="9404920" y="3212976"/>
            <a:chExt cx="927720" cy="400110"/>
          </a:xfrm>
        </p:grpSpPr>
        <p:cxnSp>
          <p:nvCxnSpPr>
            <p:cNvPr id="138" name="Straight Connector 137"/>
            <p:cNvCxnSpPr/>
            <p:nvPr/>
          </p:nvCxnSpPr>
          <p:spPr>
            <a:xfrm>
              <a:off x="9404920" y="3573016"/>
              <a:ext cx="43204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Text Box 7"/>
            <p:cNvSpPr txBox="1">
              <a:spLocks noChangeArrowheads="1"/>
            </p:cNvSpPr>
            <p:nvPr/>
          </p:nvSpPr>
          <p:spPr bwMode="auto">
            <a:xfrm>
              <a:off x="9404920" y="321297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a:t>
              </a:r>
              <a:endParaRPr lang="en-US" sz="2000" baseline="-25000" dirty="0" smtClean="0">
                <a:solidFill>
                  <a:srgbClr val="0000FF"/>
                </a:solidFill>
                <a:latin typeface="Chalkboard" charset="0"/>
                <a:ea typeface="Chalkboard" charset="0"/>
                <a:cs typeface="Chalkboard" charset="0"/>
              </a:endParaRPr>
            </a:p>
          </p:txBody>
        </p:sp>
      </p:grpSp>
      <p:sp>
        <p:nvSpPr>
          <p:cNvPr id="69" name="Text Box 7"/>
          <p:cNvSpPr txBox="1">
            <a:spLocks noChangeArrowheads="1"/>
          </p:cNvSpPr>
          <p:nvPr/>
        </p:nvSpPr>
        <p:spPr bwMode="auto">
          <a:xfrm>
            <a:off x="179512" y="4941168"/>
            <a:ext cx="9001000"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Unfortunately </a:t>
            </a:r>
            <a:r>
              <a:rPr lang="en-US" sz="1600" dirty="0" smtClean="0">
                <a:solidFill>
                  <a:srgbClr val="FF0000"/>
                </a:solidFill>
                <a:latin typeface="Chalkboard" charset="0"/>
                <a:ea typeface="Chalkboard" charset="0"/>
                <a:cs typeface="Chalkboard" charset="0"/>
                <a:sym typeface="Symbol"/>
              </a:rPr>
              <a:t>the above approach does not always lead to an authenticated cipher</a:t>
            </a:r>
            <a:endParaRPr lang="en-US" sz="1600" baseline="-25000" dirty="0" smtClean="0">
              <a:solidFill>
                <a:srgbClr val="FF0000"/>
              </a:solidFill>
              <a:latin typeface="Chalkboard" charset="0"/>
              <a:ea typeface="Chalkboard" charset="0"/>
              <a:cs typeface="Chalkboard" charset="0"/>
            </a:endParaRPr>
          </a:p>
        </p:txBody>
      </p:sp>
      <p:sp>
        <p:nvSpPr>
          <p:cNvPr id="70" name="Text Box 7"/>
          <p:cNvSpPr txBox="1">
            <a:spLocks noChangeArrowheads="1"/>
          </p:cNvSpPr>
          <p:nvPr/>
        </p:nvSpPr>
        <p:spPr bwMode="auto">
          <a:xfrm>
            <a:off x="467544" y="5334307"/>
            <a:ext cx="8496944"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600" dirty="0" smtClean="0">
                <a:latin typeface="Chalkboard" charset="0"/>
                <a:ea typeface="Chalkboard" charset="0"/>
                <a:cs typeface="Chalkboard" charset="0"/>
                <a:sym typeface="Symbol"/>
              </a:rPr>
              <a:t>There </a:t>
            </a:r>
            <a:r>
              <a:rPr lang="en-US" sz="1600" dirty="0" smtClean="0">
                <a:solidFill>
                  <a:srgbClr val="0000FF"/>
                </a:solidFill>
                <a:latin typeface="Chalkboard" charset="0"/>
                <a:ea typeface="Chalkboard" charset="0"/>
                <a:cs typeface="Chalkboard" charset="0"/>
                <a:sym typeface="Symbol"/>
              </a:rPr>
              <a:t>exists an instantiation of </a:t>
            </a:r>
            <a:r>
              <a:rPr lang="en-US" sz="1600" baseline="-25000" dirty="0" smtClean="0">
                <a:solidFill>
                  <a:srgbClr val="0000FF"/>
                </a:solidFill>
                <a:latin typeface="Chalkboard" charset="0"/>
                <a:ea typeface="Chalkboard" charset="0"/>
                <a:cs typeface="Chalkboard" charset="0"/>
                <a:sym typeface="Symbol"/>
              </a:rPr>
              <a:t>E</a:t>
            </a:r>
            <a:r>
              <a:rPr lang="en-US" sz="1600" dirty="0" smtClean="0">
                <a:solidFill>
                  <a:srgbClr val="0000FF"/>
                </a:solidFill>
                <a:latin typeface="Chalkboard" charset="0"/>
                <a:ea typeface="Chalkboard" charset="0"/>
                <a:cs typeface="Chalkboard" charset="0"/>
                <a:sym typeface="Symbol"/>
              </a:rPr>
              <a:t> which is </a:t>
            </a:r>
            <a:r>
              <a:rPr lang="en-US" sz="1600" dirty="0" err="1" smtClean="0">
                <a:solidFill>
                  <a:srgbClr val="0000FF"/>
                </a:solidFill>
                <a:latin typeface="Chalkboard" charset="0"/>
                <a:ea typeface="Chalkboard" charset="0"/>
                <a:cs typeface="Chalkboard" charset="0"/>
                <a:sym typeface="Symbol"/>
              </a:rPr>
              <a:t>cpa</a:t>
            </a:r>
            <a:r>
              <a:rPr lang="en-US" sz="1600" dirty="0" smtClean="0">
                <a:solidFill>
                  <a:srgbClr val="0000FF"/>
                </a:solidFill>
                <a:latin typeface="Chalkboard" charset="0"/>
                <a:ea typeface="Chalkboard" charset="0"/>
                <a:cs typeface="Chalkboard" charset="0"/>
                <a:sym typeface="Symbol"/>
              </a:rPr>
              <a:t>-secure </a:t>
            </a:r>
            <a:r>
              <a:rPr lang="en-US" sz="1600" dirty="0" smtClean="0">
                <a:latin typeface="Chalkboard" charset="0"/>
                <a:ea typeface="Chalkboard" charset="0"/>
                <a:cs typeface="Chalkboard" charset="0"/>
                <a:sym typeface="Symbol"/>
              </a:rPr>
              <a:t>and which </a:t>
            </a:r>
            <a:r>
              <a:rPr lang="en-US" sz="1600" dirty="0" smtClean="0">
                <a:solidFill>
                  <a:srgbClr val="FF0000"/>
                </a:solidFill>
                <a:latin typeface="Chalkboard" charset="0"/>
                <a:ea typeface="Chalkboard" charset="0"/>
                <a:cs typeface="Chalkboard" charset="0"/>
                <a:sym typeface="Symbol"/>
              </a:rPr>
              <a:t>when combined with any MAC </a:t>
            </a:r>
            <a:r>
              <a:rPr lang="en-US" sz="1600" dirty="0" smtClean="0">
                <a:latin typeface="Chalkboard" charset="0"/>
                <a:ea typeface="Chalkboard" charset="0"/>
                <a:cs typeface="Chalkboard" charset="0"/>
                <a:sym typeface="Symbol"/>
              </a:rPr>
              <a:t>using the above approach does not lead to an authenticated cipher</a:t>
            </a:r>
            <a:endParaRPr lang="en-US" sz="1600" baseline="-250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35496" y="4098558"/>
            <a:ext cx="8712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This approach used in SSL --- does this guarantee authenticated encryption ?</a:t>
            </a:r>
            <a:endParaRPr lang="en-US" sz="1600" baseline="-25000" dirty="0" smtClean="0">
              <a:latin typeface="Chalkboard" charset="0"/>
              <a:ea typeface="Chalkboard" charset="0"/>
              <a:cs typeface="Chalkboard" charset="0"/>
            </a:endParaRPr>
          </a:p>
        </p:txBody>
      </p:sp>
      <p:grpSp>
        <p:nvGrpSpPr>
          <p:cNvPr id="78" name="Group 77"/>
          <p:cNvGrpSpPr/>
          <p:nvPr/>
        </p:nvGrpSpPr>
        <p:grpSpPr>
          <a:xfrm>
            <a:off x="467544" y="5949280"/>
            <a:ext cx="8496944" cy="338554"/>
            <a:chOff x="467544" y="5949280"/>
            <a:chExt cx="8496944" cy="338554"/>
          </a:xfrm>
        </p:grpSpPr>
        <p:sp>
          <p:nvSpPr>
            <p:cNvPr id="75" name="Text Box 7"/>
            <p:cNvSpPr txBox="1">
              <a:spLocks noChangeArrowheads="1"/>
            </p:cNvSpPr>
            <p:nvPr/>
          </p:nvSpPr>
          <p:spPr bwMode="auto">
            <a:xfrm>
              <a:off x="467544" y="5949280"/>
              <a:ext cx="84969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600" dirty="0" smtClean="0">
                  <a:latin typeface="Chalkboard" charset="0"/>
                  <a:ea typeface="Chalkboard" charset="0"/>
                  <a:cs typeface="Chalkboard" charset="0"/>
                  <a:sym typeface="Symbol"/>
                </a:rPr>
                <a:t>CBC-mode of encryption + MAC using above approach  authenticated encryption</a:t>
              </a:r>
              <a:endParaRPr lang="en-US" sz="1600" baseline="-25000" dirty="0" smtClean="0">
                <a:solidFill>
                  <a:srgbClr val="0000FF"/>
                </a:solidFill>
                <a:latin typeface="Chalkboard" charset="0"/>
                <a:ea typeface="Chalkboard" charset="0"/>
                <a:cs typeface="Chalkboard" charset="0"/>
              </a:endParaRPr>
            </a:p>
          </p:txBody>
        </p:sp>
        <p:cxnSp>
          <p:nvCxnSpPr>
            <p:cNvPr id="77" name="Straight Connector 76"/>
            <p:cNvCxnSpPr/>
            <p:nvPr/>
          </p:nvCxnSpPr>
          <p:spPr>
            <a:xfrm flipH="1">
              <a:off x="5940152" y="5949280"/>
              <a:ext cx="72008"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Text Box 7"/>
          <p:cNvSpPr txBox="1">
            <a:spLocks noChangeArrowheads="1"/>
          </p:cNvSpPr>
          <p:nvPr/>
        </p:nvSpPr>
        <p:spPr bwMode="auto">
          <a:xfrm>
            <a:off x="467544" y="6381328"/>
            <a:ext cx="84969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600" dirty="0" smtClean="0">
                <a:solidFill>
                  <a:srgbClr val="FF0000"/>
                </a:solidFill>
                <a:latin typeface="Chalkboard" charset="0"/>
                <a:ea typeface="Chalkboard" charset="0"/>
                <a:cs typeface="Chalkboard" charset="0"/>
                <a:sym typeface="Symbol"/>
              </a:rPr>
              <a:t>Security</a:t>
            </a:r>
            <a:r>
              <a:rPr lang="en-US" sz="1600" dirty="0" smtClean="0">
                <a:latin typeface="Chalkboard" charset="0"/>
                <a:ea typeface="Chalkboard" charset="0"/>
                <a:cs typeface="Chalkboard" charset="0"/>
                <a:sym typeface="Symbol"/>
              </a:rPr>
              <a:t> of this approach </a:t>
            </a:r>
            <a:r>
              <a:rPr lang="en-US" sz="1600" dirty="0" smtClean="0">
                <a:solidFill>
                  <a:srgbClr val="0000FF"/>
                </a:solidFill>
                <a:latin typeface="Chalkboard" charset="0"/>
                <a:ea typeface="Chalkboard" charset="0"/>
                <a:cs typeface="Chalkboard" charset="0"/>
                <a:sym typeface="Symbol"/>
              </a:rPr>
              <a:t>depends upon the underlying instantiation of </a:t>
            </a:r>
            <a:r>
              <a:rPr lang="en-US" sz="1600" baseline="-25000" dirty="0" smtClean="0">
                <a:solidFill>
                  <a:srgbClr val="0000FF"/>
                </a:solidFill>
                <a:latin typeface="Chalkboard" charset="0"/>
                <a:ea typeface="Chalkboard" charset="0"/>
                <a:cs typeface="Chalkboard" charset="0"/>
                <a:sym typeface="Symbol"/>
              </a:rPr>
              <a:t>E</a:t>
            </a:r>
            <a:endParaRPr lang="en-US" sz="1600" baseline="-25000" dirty="0" smtClean="0">
              <a:solidFill>
                <a:srgbClr val="0000FF"/>
              </a:solidFill>
              <a:latin typeface="Chalkboard" charset="0"/>
              <a:ea typeface="Chalkboard" charset="0"/>
              <a:cs typeface="Chalkboard" charset="0"/>
            </a:endParaRPr>
          </a:p>
        </p:txBody>
      </p:sp>
      <p:grpSp>
        <p:nvGrpSpPr>
          <p:cNvPr id="71" name="Group 25"/>
          <p:cNvGrpSpPr/>
          <p:nvPr/>
        </p:nvGrpSpPr>
        <p:grpSpPr>
          <a:xfrm>
            <a:off x="3707904" y="4077072"/>
            <a:ext cx="3528392" cy="1152128"/>
            <a:chOff x="3275856" y="2924944"/>
            <a:chExt cx="3528392" cy="1152128"/>
          </a:xfrm>
        </p:grpSpPr>
        <p:sp>
          <p:nvSpPr>
            <p:cNvPr id="72" name="Cloud Callout 71"/>
            <p:cNvSpPr/>
            <p:nvPr/>
          </p:nvSpPr>
          <p:spPr>
            <a:xfrm>
              <a:off x="3275856" y="2924944"/>
              <a:ext cx="3528392" cy="115212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73" name="Text Box 7"/>
            <p:cNvSpPr txBox="1">
              <a:spLocks noChangeArrowheads="1"/>
            </p:cNvSpPr>
            <p:nvPr/>
          </p:nvSpPr>
          <p:spPr bwMode="auto">
            <a:xfrm>
              <a:off x="3563888" y="3212976"/>
              <a:ext cx="3096344" cy="584775"/>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In general this approach is not recommended</a:t>
              </a:r>
              <a:endParaRPr lang="en-US" sz="1600" baseline="-25000" dirty="0" smtClean="0">
                <a:solidFill>
                  <a:srgbClr val="0000FF"/>
                </a:solidFill>
                <a:latin typeface="Chalkboard" charset="0"/>
                <a:ea typeface="Chalkboard" charset="0"/>
                <a:cs typeface="Chalkboard" charset="0"/>
              </a:endParaRPr>
            </a:p>
          </p:txBody>
        </p:sp>
      </p:grpSp>
      <p:sp>
        <p:nvSpPr>
          <p:cNvPr id="76"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II (Authenticate-then-Encrypt)</a:t>
            </a:r>
            <a:endParaRPr lang="en-US" sz="3200" kern="0" dirty="0">
              <a:solidFill>
                <a:srgbClr val="009900"/>
              </a:solidFill>
              <a:latin typeface="Chalkboard" charset="0"/>
              <a:ea typeface="Chalkboard" charset="0"/>
              <a:cs typeface="Chalkboard" charset="0"/>
            </a:endParaRPr>
          </a:p>
        </p:txBody>
      </p:sp>
      <p:sp>
        <p:nvSpPr>
          <p:cNvPr id="80"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Let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82"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respectively domain </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89210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blinds(horizontal)">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blinds(horizontal)">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blinds(horizontal)">
                                      <p:cBhvr>
                                        <p:cTn id="32" dur="500"/>
                                        <p:tgtEl>
                                          <p:spTgt spid="7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linds(horizontal)">
                                      <p:cBhvr>
                                        <p:cTn id="4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4" grpId="0"/>
      <p:bldP spid="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sz="3600" dirty="0" smtClean="0">
                <a:solidFill>
                  <a:srgbClr val="008000"/>
                </a:solidFill>
                <a:latin typeface="Chalkboard" charset="0"/>
                <a:ea typeface="Chalkboard" charset="0"/>
                <a:cs typeface="Chalkboard" charset="0"/>
              </a:rPr>
              <a:t>Recall</a:t>
            </a:r>
            <a:endParaRPr lang="en-US" sz="3600" dirty="0">
              <a:solidFill>
                <a:srgbClr val="008000"/>
              </a:solidFill>
              <a:latin typeface="Chalkboard" charset="0"/>
              <a:ea typeface="Chalkboard" charset="0"/>
              <a:cs typeface="Chalkboard" charset="0"/>
            </a:endParaRPr>
          </a:p>
        </p:txBody>
      </p:sp>
      <p:sp>
        <p:nvSpPr>
          <p:cNvPr id="8" name="Rectangle 7"/>
          <p:cNvSpPr/>
          <p:nvPr/>
        </p:nvSpPr>
        <p:spPr>
          <a:xfrm>
            <a:off x="539552" y="2132856"/>
            <a:ext cx="770485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Attack on </a:t>
            </a:r>
            <a:r>
              <a:rPr lang="en-US" dirty="0" err="1" smtClean="0">
                <a:solidFill>
                  <a:srgbClr val="0000FF"/>
                </a:solidFill>
                <a:latin typeface="Chalkboard" charset="0"/>
                <a:ea typeface="Chalkboard" charset="0"/>
                <a:cs typeface="Chalkboard" charset="0"/>
              </a:rPr>
              <a:t>cpa</a:t>
            </a:r>
            <a:r>
              <a:rPr lang="en-US" dirty="0" smtClean="0">
                <a:solidFill>
                  <a:srgbClr val="0000FF"/>
                </a:solidFill>
                <a:latin typeface="Chalkboard" charset="0"/>
                <a:ea typeface="Chalkboard" charset="0"/>
                <a:cs typeface="Chalkboard" charset="0"/>
              </a:rPr>
              <a:t>-secure scheme from PRF</a:t>
            </a:r>
          </a:p>
        </p:txBody>
      </p:sp>
      <p:sp>
        <p:nvSpPr>
          <p:cNvPr id="5" name="Rectangle 4"/>
          <p:cNvSpPr/>
          <p:nvPr/>
        </p:nvSpPr>
        <p:spPr>
          <a:xfrm>
            <a:off x="251520" y="1268760"/>
            <a:ext cx="7704856" cy="369332"/>
          </a:xfrm>
          <a:prstGeom prst="rect">
            <a:avLst/>
          </a:prstGeom>
        </p:spPr>
        <p:txBody>
          <a:bodyPr wrap="square">
            <a:spAutoFit/>
          </a:bodyPr>
          <a:lstStyle/>
          <a:p>
            <a:r>
              <a:rPr lang="en-US" dirty="0" smtClean="0">
                <a:latin typeface="Chalkboard" charset="0"/>
                <a:ea typeface="Chalkboard" charset="0"/>
                <a:cs typeface="Chalkboard" charset="0"/>
              </a:rPr>
              <a:t>&gt;&gt; </a:t>
            </a:r>
            <a:r>
              <a:rPr lang="en-US" dirty="0" err="1" smtClean="0">
                <a:latin typeface="Chalkboard" charset="0"/>
                <a:ea typeface="Chalkboard" charset="0"/>
                <a:cs typeface="Chalkboard" charset="0"/>
              </a:rPr>
              <a:t>cpa</a:t>
            </a:r>
            <a:r>
              <a:rPr lang="en-US" dirty="0" smtClean="0">
                <a:latin typeface="Chalkboard" charset="0"/>
                <a:ea typeface="Chalkboard" charset="0"/>
                <a:cs typeface="Chalkboard" charset="0"/>
              </a:rPr>
              <a:t>-security to </a:t>
            </a:r>
            <a:r>
              <a:rPr lang="en-US" dirty="0" err="1" smtClean="0">
                <a:latin typeface="Chalkboard" charset="0"/>
                <a:ea typeface="Chalkboard" charset="0"/>
                <a:cs typeface="Chalkboard" charset="0"/>
              </a:rPr>
              <a:t>cca</a:t>
            </a:r>
            <a:r>
              <a:rPr lang="en-US" dirty="0" smtClean="0">
                <a:latin typeface="Chalkboard" charset="0"/>
                <a:ea typeface="Chalkboard" charset="0"/>
                <a:cs typeface="Chalkboard" charset="0"/>
              </a:rPr>
              <a:t>-security </a:t>
            </a:r>
            <a:endParaRPr lang="en-US" dirty="0">
              <a:latin typeface="Chalkboard" charset="0"/>
              <a:ea typeface="Chalkboard" charset="0"/>
              <a:cs typeface="Chalkboard" charset="0"/>
            </a:endParaRPr>
          </a:p>
        </p:txBody>
      </p:sp>
      <p:sp>
        <p:nvSpPr>
          <p:cNvPr id="9" name="Rectangle 8"/>
          <p:cNvSpPr/>
          <p:nvPr/>
        </p:nvSpPr>
        <p:spPr>
          <a:xfrm>
            <a:off x="467544" y="4221088"/>
            <a:ext cx="7488832"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Definitions- </a:t>
            </a:r>
            <a:r>
              <a:rPr lang="en-US" dirty="0" err="1" smtClean="0">
                <a:solidFill>
                  <a:srgbClr val="0000FF"/>
                </a:solidFill>
                <a:latin typeface="Chalkboard" charset="0"/>
                <a:ea typeface="Chalkboard" charset="0"/>
                <a:cs typeface="Chalkboard" charset="0"/>
              </a:rPr>
              <a:t>cma</a:t>
            </a:r>
            <a:r>
              <a:rPr lang="en-US" dirty="0" smtClean="0">
                <a:solidFill>
                  <a:srgbClr val="0000FF"/>
                </a:solidFill>
                <a:latin typeface="Chalkboard" charset="0"/>
                <a:ea typeface="Chalkboard" charset="0"/>
                <a:cs typeface="Chalkboard" charset="0"/>
              </a:rPr>
              <a:t>, </a:t>
            </a:r>
            <a:r>
              <a:rPr lang="en-US" dirty="0" err="1" smtClean="0">
                <a:solidFill>
                  <a:srgbClr val="0000FF"/>
                </a:solidFill>
                <a:latin typeface="Chalkboard" charset="0"/>
                <a:ea typeface="Chalkboard" charset="0"/>
                <a:cs typeface="Chalkboard" charset="0"/>
              </a:rPr>
              <a:t>scma</a:t>
            </a:r>
            <a:r>
              <a:rPr lang="en-US" dirty="0" smtClean="0">
                <a:solidFill>
                  <a:srgbClr val="0000FF"/>
                </a:solidFill>
                <a:latin typeface="Chalkboard" charset="0"/>
                <a:ea typeface="Chalkboard" charset="0"/>
                <a:cs typeface="Chalkboard" charset="0"/>
              </a:rPr>
              <a:t>, </a:t>
            </a:r>
            <a:r>
              <a:rPr lang="en-US" dirty="0" err="1" smtClean="0">
                <a:solidFill>
                  <a:srgbClr val="0000FF"/>
                </a:solidFill>
                <a:latin typeface="Chalkboard" charset="0"/>
                <a:ea typeface="Chalkboard" charset="0"/>
                <a:cs typeface="Chalkboard" charset="0"/>
              </a:rPr>
              <a:t>cmva</a:t>
            </a:r>
            <a:r>
              <a:rPr lang="en-US" dirty="0" smtClean="0">
                <a:solidFill>
                  <a:srgbClr val="0000FF"/>
                </a:solidFill>
                <a:latin typeface="Chalkboard" charset="0"/>
                <a:ea typeface="Chalkboard" charset="0"/>
                <a:cs typeface="Chalkboard" charset="0"/>
              </a:rPr>
              <a:t>, </a:t>
            </a:r>
            <a:r>
              <a:rPr lang="en-US" dirty="0" err="1" smtClean="0">
                <a:solidFill>
                  <a:srgbClr val="0000FF"/>
                </a:solidFill>
                <a:latin typeface="Chalkboard" charset="0"/>
                <a:ea typeface="Chalkboard" charset="0"/>
                <a:cs typeface="Chalkboard" charset="0"/>
              </a:rPr>
              <a:t>scmva</a:t>
            </a:r>
            <a:endParaRPr lang="en-US" dirty="0" smtClean="0">
              <a:solidFill>
                <a:srgbClr val="0000FF"/>
              </a:solidFill>
              <a:latin typeface="Chalkboard" charset="0"/>
              <a:ea typeface="Chalkboard" charset="0"/>
              <a:cs typeface="Chalkboard" charset="0"/>
            </a:endParaRPr>
          </a:p>
        </p:txBody>
      </p:sp>
      <p:sp>
        <p:nvSpPr>
          <p:cNvPr id="6" name="Rectangle 5"/>
          <p:cNvSpPr/>
          <p:nvPr/>
        </p:nvSpPr>
        <p:spPr>
          <a:xfrm>
            <a:off x="323528" y="3635732"/>
            <a:ext cx="7704856" cy="369332"/>
          </a:xfrm>
          <a:prstGeom prst="rect">
            <a:avLst/>
          </a:prstGeom>
        </p:spPr>
        <p:txBody>
          <a:bodyPr wrap="square">
            <a:spAutoFit/>
          </a:bodyPr>
          <a:lstStyle/>
          <a:p>
            <a:r>
              <a:rPr lang="en-US" dirty="0" smtClean="0">
                <a:latin typeface="Chalkboard" charset="0"/>
                <a:ea typeface="Chalkboard" charset="0"/>
                <a:cs typeface="Chalkboard" charset="0"/>
              </a:rPr>
              <a:t>&gt;&gt; MAC</a:t>
            </a:r>
            <a:endParaRPr lang="en-US" dirty="0">
              <a:latin typeface="Chalkboard" charset="0"/>
              <a:ea typeface="Chalkboard" charset="0"/>
              <a:cs typeface="Chalkboard" charset="0"/>
            </a:endParaRPr>
          </a:p>
        </p:txBody>
      </p:sp>
      <p:sp>
        <p:nvSpPr>
          <p:cNvPr id="14" name="Rectangle 13"/>
          <p:cNvSpPr/>
          <p:nvPr/>
        </p:nvSpPr>
        <p:spPr>
          <a:xfrm>
            <a:off x="539552" y="1772816"/>
            <a:ext cx="770485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Padding Oracle Attack on CBC mode</a:t>
            </a:r>
          </a:p>
        </p:txBody>
      </p:sp>
    </p:spTree>
    <p:extLst>
      <p:ext uri="{BB962C8B-B14F-4D97-AF65-F5344CB8AC3E}">
        <p14:creationId xmlns:p14="http://schemas.microsoft.com/office/powerpoint/2010/main" val="169622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p:bldP spid="6"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412032" y="2615426"/>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8" name="Text Box 7"/>
          <p:cNvSpPr txBox="1">
            <a:spLocks noChangeArrowheads="1"/>
          </p:cNvSpPr>
          <p:nvPr/>
        </p:nvSpPr>
        <p:spPr bwMode="auto">
          <a:xfrm>
            <a:off x="2492152" y="264736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grpSp>
        <p:nvGrpSpPr>
          <p:cNvPr id="67" name="Group 66"/>
          <p:cNvGrpSpPr/>
          <p:nvPr/>
        </p:nvGrpSpPr>
        <p:grpSpPr>
          <a:xfrm>
            <a:off x="3635896" y="3388930"/>
            <a:ext cx="792088" cy="400110"/>
            <a:chOff x="3635896" y="3388930"/>
            <a:chExt cx="792088" cy="400110"/>
          </a:xfrm>
        </p:grpSpPr>
        <p:cxnSp>
          <p:nvCxnSpPr>
            <p:cNvPr id="49" name="Straight Connector 48"/>
            <p:cNvCxnSpPr/>
            <p:nvPr/>
          </p:nvCxnSpPr>
          <p:spPr>
            <a:xfrm>
              <a:off x="3635896" y="3717032"/>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a:off x="4004320" y="3388930"/>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1988096" y="2276872"/>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grpSp>
        <p:nvGrpSpPr>
          <p:cNvPr id="77" name="Group 76"/>
          <p:cNvGrpSpPr/>
          <p:nvPr/>
        </p:nvGrpSpPr>
        <p:grpSpPr>
          <a:xfrm>
            <a:off x="187896" y="2327394"/>
            <a:ext cx="2520280" cy="1029598"/>
            <a:chOff x="187896" y="2327394"/>
            <a:chExt cx="2520280" cy="1029598"/>
          </a:xfrm>
        </p:grpSpPr>
        <p:sp>
          <p:nvSpPr>
            <p:cNvPr id="30" name="Text Box 7"/>
            <p:cNvSpPr txBox="1">
              <a:spLocks noChangeArrowheads="1"/>
            </p:cNvSpPr>
            <p:nvPr/>
          </p:nvSpPr>
          <p:spPr bwMode="auto">
            <a:xfrm>
              <a:off x="187896" y="290345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66" name="Group 65"/>
            <p:cNvGrpSpPr/>
            <p:nvPr/>
          </p:nvGrpSpPr>
          <p:grpSpPr>
            <a:xfrm>
              <a:off x="187896" y="2327394"/>
              <a:ext cx="2520280" cy="1029598"/>
              <a:chOff x="187896" y="2327394"/>
              <a:chExt cx="2520280" cy="1029598"/>
            </a:xfrm>
          </p:grpSpPr>
          <p:sp>
            <p:nvSpPr>
              <p:cNvPr id="32" name="Rectangle 31"/>
              <p:cNvSpPr/>
              <p:nvPr/>
            </p:nvSpPr>
            <p:spPr>
              <a:xfrm>
                <a:off x="1700064" y="2687434"/>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3" name="Straight Connector 32"/>
              <p:cNvCxnSpPr/>
              <p:nvPr/>
            </p:nvCxnSpPr>
            <p:spPr>
              <a:xfrm>
                <a:off x="331912" y="2759442"/>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 Box 7"/>
              <p:cNvSpPr txBox="1">
                <a:spLocks noChangeArrowheads="1"/>
              </p:cNvSpPr>
              <p:nvPr/>
            </p:nvSpPr>
            <p:spPr bwMode="auto">
              <a:xfrm>
                <a:off x="1772072" y="271937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35" name="Text Box 7"/>
              <p:cNvSpPr txBox="1">
                <a:spLocks noChangeArrowheads="1"/>
              </p:cNvSpPr>
              <p:nvPr/>
            </p:nvSpPr>
            <p:spPr bwMode="auto">
              <a:xfrm>
                <a:off x="331912" y="2327394"/>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grpSp>
            <p:nvGrpSpPr>
              <p:cNvPr id="57" name="Group 56"/>
              <p:cNvGrpSpPr/>
              <p:nvPr/>
            </p:nvGrpSpPr>
            <p:grpSpPr>
              <a:xfrm>
                <a:off x="187896" y="3068960"/>
                <a:ext cx="1512168" cy="288032"/>
                <a:chOff x="187896" y="3068960"/>
                <a:chExt cx="1512168" cy="288032"/>
              </a:xfrm>
            </p:grpSpPr>
            <p:cxnSp>
              <p:nvCxnSpPr>
                <p:cNvPr id="46" name="Straight Connector 45"/>
                <p:cNvCxnSpPr/>
                <p:nvPr/>
              </p:nvCxnSpPr>
              <p:spPr>
                <a:xfrm>
                  <a:off x="763960" y="3068960"/>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87896" y="3356992"/>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55576" y="306896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76" name="Group 75"/>
          <p:cNvGrpSpPr/>
          <p:nvPr/>
        </p:nvGrpSpPr>
        <p:grpSpPr>
          <a:xfrm>
            <a:off x="331912" y="2975466"/>
            <a:ext cx="3600400" cy="1008112"/>
            <a:chOff x="331912" y="2975466"/>
            <a:chExt cx="3600400" cy="1008112"/>
          </a:xfrm>
        </p:grpSpPr>
        <p:sp>
          <p:nvSpPr>
            <p:cNvPr id="25" name="Text Box 7"/>
            <p:cNvSpPr txBox="1">
              <a:spLocks noChangeArrowheads="1"/>
            </p:cNvSpPr>
            <p:nvPr/>
          </p:nvSpPr>
          <p:spPr bwMode="auto">
            <a:xfrm>
              <a:off x="340296" y="351146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grpSp>
          <p:nvGrpSpPr>
            <p:cNvPr id="65" name="Group 64"/>
            <p:cNvGrpSpPr/>
            <p:nvPr/>
          </p:nvGrpSpPr>
          <p:grpSpPr>
            <a:xfrm>
              <a:off x="331912" y="2975466"/>
              <a:ext cx="3600400" cy="1008112"/>
              <a:chOff x="331912" y="2975466"/>
              <a:chExt cx="3600400" cy="1008112"/>
            </a:xfrm>
          </p:grpSpPr>
          <p:sp>
            <p:nvSpPr>
              <p:cNvPr id="18" name="Rectangle 17"/>
              <p:cNvSpPr/>
              <p:nvPr/>
            </p:nvSpPr>
            <p:spPr>
              <a:xfrm>
                <a:off x="2996208" y="3479522"/>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0" name="Straight Connector 19"/>
              <p:cNvCxnSpPr/>
              <p:nvPr/>
            </p:nvCxnSpPr>
            <p:spPr>
              <a:xfrm>
                <a:off x="331912" y="3911570"/>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7"/>
              <p:cNvSpPr txBox="1">
                <a:spLocks noChangeArrowheads="1"/>
              </p:cNvSpPr>
              <p:nvPr/>
            </p:nvSpPr>
            <p:spPr bwMode="auto">
              <a:xfrm>
                <a:off x="2996208" y="3551530"/>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grpSp>
            <p:nvGrpSpPr>
              <p:cNvPr id="64" name="Group 63"/>
              <p:cNvGrpSpPr/>
              <p:nvPr/>
            </p:nvGrpSpPr>
            <p:grpSpPr>
              <a:xfrm>
                <a:off x="2420144" y="2975466"/>
                <a:ext cx="567680" cy="597550"/>
                <a:chOff x="2420144" y="2975466"/>
                <a:chExt cx="567680" cy="597550"/>
              </a:xfrm>
            </p:grpSpPr>
            <p:cxnSp>
              <p:nvCxnSpPr>
                <p:cNvPr id="26" name="Straight Connector 25"/>
                <p:cNvCxnSpPr/>
                <p:nvPr/>
              </p:nvCxnSpPr>
              <p:spPr>
                <a:xfrm>
                  <a:off x="2420144" y="2975466"/>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699792" y="2975466"/>
                  <a:ext cx="8384" cy="59755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699792" y="35730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75" name="Group 74"/>
          <p:cNvGrpSpPr/>
          <p:nvPr/>
        </p:nvGrpSpPr>
        <p:grpSpPr>
          <a:xfrm>
            <a:off x="2699792" y="2564904"/>
            <a:ext cx="1719808" cy="432048"/>
            <a:chOff x="2699792" y="2564904"/>
            <a:chExt cx="1719808" cy="432048"/>
          </a:xfrm>
        </p:grpSpPr>
        <p:cxnSp>
          <p:nvCxnSpPr>
            <p:cNvPr id="73" name="Straight Arrow Connector 72"/>
            <p:cNvCxnSpPr/>
            <p:nvPr/>
          </p:nvCxnSpPr>
          <p:spPr>
            <a:xfrm>
              <a:off x="2699792" y="2996952"/>
              <a:ext cx="15841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 Box 7"/>
            <p:cNvSpPr txBox="1">
              <a:spLocks noChangeArrowheads="1"/>
            </p:cNvSpPr>
            <p:nvPr/>
          </p:nvSpPr>
          <p:spPr bwMode="auto">
            <a:xfrm>
              <a:off x="3995936" y="256490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grpSp>
      <p:sp>
        <p:nvSpPr>
          <p:cNvPr id="83" name="Rectangle 82"/>
          <p:cNvSpPr/>
          <p:nvPr/>
        </p:nvSpPr>
        <p:spPr>
          <a:xfrm>
            <a:off x="6012160" y="2636912"/>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grpSp>
        <p:nvGrpSpPr>
          <p:cNvPr id="120" name="Group 119"/>
          <p:cNvGrpSpPr/>
          <p:nvPr/>
        </p:nvGrpSpPr>
        <p:grpSpPr>
          <a:xfrm>
            <a:off x="4932040" y="2348880"/>
            <a:ext cx="2880320" cy="864096"/>
            <a:chOff x="4932040" y="2348880"/>
            <a:chExt cx="2880320" cy="864096"/>
          </a:xfrm>
        </p:grpSpPr>
        <p:sp>
          <p:nvSpPr>
            <p:cNvPr id="85" name="Rectangle 84"/>
            <p:cNvSpPr/>
            <p:nvPr/>
          </p:nvSpPr>
          <p:spPr>
            <a:xfrm>
              <a:off x="6732240" y="2708920"/>
              <a:ext cx="864096"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86" name="Straight Connector 85"/>
            <p:cNvCxnSpPr/>
            <p:nvPr/>
          </p:nvCxnSpPr>
          <p:spPr>
            <a:xfrm>
              <a:off x="5364088" y="314096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932040" y="2780928"/>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 Box 7"/>
            <p:cNvSpPr txBox="1">
              <a:spLocks noChangeArrowheads="1"/>
            </p:cNvSpPr>
            <p:nvPr/>
          </p:nvSpPr>
          <p:spPr bwMode="auto">
            <a:xfrm>
              <a:off x="6876256" y="274085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Dec</a:t>
              </a:r>
              <a:endParaRPr lang="en-US" sz="2000" baseline="-25000" dirty="0" smtClean="0">
                <a:solidFill>
                  <a:srgbClr val="0000FF"/>
                </a:solidFill>
                <a:latin typeface="Chalkboard" charset="0"/>
                <a:ea typeface="Chalkboard" charset="0"/>
                <a:cs typeface="Chalkboard" charset="0"/>
              </a:endParaRPr>
            </a:p>
          </p:txBody>
        </p:sp>
        <p:sp>
          <p:nvSpPr>
            <p:cNvPr id="91" name="Text Box 7"/>
            <p:cNvSpPr txBox="1">
              <a:spLocks noChangeArrowheads="1"/>
            </p:cNvSpPr>
            <p:nvPr/>
          </p:nvSpPr>
          <p:spPr bwMode="auto">
            <a:xfrm>
              <a:off x="4932040" y="234888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grpSp>
      <p:sp>
        <p:nvSpPr>
          <p:cNvPr id="92" name="Text Box 7"/>
          <p:cNvSpPr txBox="1">
            <a:spLocks noChangeArrowheads="1"/>
          </p:cNvSpPr>
          <p:nvPr/>
        </p:nvSpPr>
        <p:spPr bwMode="auto">
          <a:xfrm>
            <a:off x="6156176" y="2789312"/>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93" name="Text Box 7"/>
          <p:cNvSpPr txBox="1">
            <a:spLocks noChangeArrowheads="1"/>
          </p:cNvSpPr>
          <p:nvPr/>
        </p:nvSpPr>
        <p:spPr bwMode="auto">
          <a:xfrm>
            <a:off x="6579840" y="2298358"/>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nvGrpSpPr>
          <p:cNvPr id="110" name="Group 109"/>
          <p:cNvGrpSpPr/>
          <p:nvPr/>
        </p:nvGrpSpPr>
        <p:grpSpPr>
          <a:xfrm>
            <a:off x="7596336" y="3316922"/>
            <a:ext cx="559296" cy="400110"/>
            <a:chOff x="7892752" y="3604954"/>
            <a:chExt cx="559296" cy="400110"/>
          </a:xfrm>
        </p:grpSpPr>
        <p:cxnSp>
          <p:nvCxnSpPr>
            <p:cNvPr id="111" name="Straight Connector 110"/>
            <p:cNvCxnSpPr/>
            <p:nvPr/>
          </p:nvCxnSpPr>
          <p:spPr>
            <a:xfrm>
              <a:off x="7892752" y="393305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2" name="Text Box 7"/>
            <p:cNvSpPr txBox="1">
              <a:spLocks noChangeArrowheads="1"/>
            </p:cNvSpPr>
            <p:nvPr/>
          </p:nvSpPr>
          <p:spPr bwMode="auto">
            <a:xfrm>
              <a:off x="8028384" y="360495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grpSp>
      <p:grpSp>
        <p:nvGrpSpPr>
          <p:cNvPr id="119" name="Group 118"/>
          <p:cNvGrpSpPr/>
          <p:nvPr/>
        </p:nvGrpSpPr>
        <p:grpSpPr>
          <a:xfrm>
            <a:off x="4572000" y="2996952"/>
            <a:ext cx="3168352" cy="1296144"/>
            <a:chOff x="4572000" y="2996952"/>
            <a:chExt cx="3168352" cy="1296144"/>
          </a:xfrm>
        </p:grpSpPr>
        <p:cxnSp>
          <p:nvCxnSpPr>
            <p:cNvPr id="84" name="Straight Connector 83"/>
            <p:cNvCxnSpPr/>
            <p:nvPr/>
          </p:nvCxnSpPr>
          <p:spPr>
            <a:xfrm>
              <a:off x="5364088" y="3140968"/>
              <a:ext cx="0"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44008" y="3429000"/>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 Box 7"/>
            <p:cNvSpPr txBox="1">
              <a:spLocks noChangeArrowheads="1"/>
            </p:cNvSpPr>
            <p:nvPr/>
          </p:nvSpPr>
          <p:spPr bwMode="auto">
            <a:xfrm>
              <a:off x="4572000" y="2996952"/>
              <a:ext cx="1008112"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grpSp>
          <p:nvGrpSpPr>
            <p:cNvPr id="96" name="Group 114"/>
            <p:cNvGrpSpPr/>
            <p:nvPr/>
          </p:nvGrpSpPr>
          <p:grpSpPr>
            <a:xfrm>
              <a:off x="6732240" y="3429000"/>
              <a:ext cx="1008112" cy="504056"/>
              <a:chOff x="6516216" y="5229200"/>
              <a:chExt cx="1008112" cy="504056"/>
            </a:xfrm>
          </p:grpSpPr>
          <p:sp>
            <p:nvSpPr>
              <p:cNvPr id="97" name="Rectangle 96"/>
              <p:cNvSpPr/>
              <p:nvPr/>
            </p:nvSpPr>
            <p:spPr>
              <a:xfrm>
                <a:off x="6516216" y="52292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8" name="Text Box 7"/>
              <p:cNvSpPr txBox="1">
                <a:spLocks noChangeArrowheads="1"/>
              </p:cNvSpPr>
              <p:nvPr/>
            </p:nvSpPr>
            <p:spPr bwMode="auto">
              <a:xfrm>
                <a:off x="6588224" y="526113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cxnSp>
          <p:nvCxnSpPr>
            <p:cNvPr id="106" name="Straight Connector 105"/>
            <p:cNvCxnSpPr/>
            <p:nvPr/>
          </p:nvCxnSpPr>
          <p:spPr>
            <a:xfrm>
              <a:off x="5364088" y="3501008"/>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932040" y="3933056"/>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Text Box 7"/>
            <p:cNvSpPr txBox="1">
              <a:spLocks noChangeArrowheads="1"/>
            </p:cNvSpPr>
            <p:nvPr/>
          </p:nvSpPr>
          <p:spPr bwMode="auto">
            <a:xfrm>
              <a:off x="5156448" y="3892986"/>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109" name="Text Box 7"/>
            <p:cNvSpPr txBox="1">
              <a:spLocks noChangeArrowheads="1"/>
            </p:cNvSpPr>
            <p:nvPr/>
          </p:nvSpPr>
          <p:spPr bwMode="auto">
            <a:xfrm>
              <a:off x="6156176" y="314096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cxnSp>
          <p:nvCxnSpPr>
            <p:cNvPr id="116" name="Straight Connector 115"/>
            <p:cNvCxnSpPr/>
            <p:nvPr/>
          </p:nvCxnSpPr>
          <p:spPr>
            <a:xfrm>
              <a:off x="5364088" y="3789040"/>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Text Box 7"/>
            <p:cNvSpPr txBox="1">
              <a:spLocks noChangeArrowheads="1"/>
            </p:cNvSpPr>
            <p:nvPr/>
          </p:nvSpPr>
          <p:spPr bwMode="auto">
            <a:xfrm>
              <a:off x="6156176" y="346093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grpSp>
      <p:grpSp>
        <p:nvGrpSpPr>
          <p:cNvPr id="122" name="Group 121"/>
          <p:cNvGrpSpPr/>
          <p:nvPr/>
        </p:nvGrpSpPr>
        <p:grpSpPr>
          <a:xfrm>
            <a:off x="7596336" y="2884874"/>
            <a:ext cx="1647800" cy="400110"/>
            <a:chOff x="7596336" y="1916832"/>
            <a:chExt cx="1647800" cy="400110"/>
          </a:xfrm>
        </p:grpSpPr>
        <p:cxnSp>
          <p:nvCxnSpPr>
            <p:cNvPr id="78" name="Straight Connector 77"/>
            <p:cNvCxnSpPr>
              <a:endCxn id="81" idx="2"/>
            </p:cNvCxnSpPr>
            <p:nvPr/>
          </p:nvCxnSpPr>
          <p:spPr>
            <a:xfrm>
              <a:off x="8316416" y="2316942"/>
              <a:ext cx="46386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5" name="Group 115"/>
            <p:cNvGrpSpPr/>
            <p:nvPr/>
          </p:nvGrpSpPr>
          <p:grpSpPr>
            <a:xfrm>
              <a:off x="7596336" y="1956902"/>
              <a:ext cx="512440" cy="360040"/>
              <a:chOff x="8532440" y="3212976"/>
              <a:chExt cx="512440" cy="360040"/>
            </a:xfrm>
          </p:grpSpPr>
          <p:cxnSp>
            <p:nvCxnSpPr>
              <p:cNvPr id="99" name="Straight Connector 98"/>
              <p:cNvCxnSpPr/>
              <p:nvPr/>
            </p:nvCxnSpPr>
            <p:spPr>
              <a:xfrm>
                <a:off x="8532440" y="321297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9044880" y="3212976"/>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100392" y="1916832"/>
              <a:ext cx="1143744" cy="400110"/>
              <a:chOff x="9404920" y="3172906"/>
              <a:chExt cx="1143744" cy="400110"/>
            </a:xfrm>
          </p:grpSpPr>
          <p:cxnSp>
            <p:nvCxnSpPr>
              <p:cNvPr id="80" name="Straight Connector 79"/>
              <p:cNvCxnSpPr/>
              <p:nvPr/>
            </p:nvCxnSpPr>
            <p:spPr>
              <a:xfrm>
                <a:off x="940492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 Box 7"/>
              <p:cNvSpPr txBox="1">
                <a:spLocks noChangeArrowheads="1"/>
              </p:cNvSpPr>
              <p:nvPr/>
            </p:nvSpPr>
            <p:spPr bwMode="auto">
              <a:xfrm>
                <a:off x="9620944" y="317290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grpSp>
      <p:sp>
        <p:nvSpPr>
          <p:cNvPr id="69"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III (Encrypt-then-Authenticate)</a:t>
            </a:r>
            <a:endParaRPr lang="en-US" sz="3200" kern="0" dirty="0">
              <a:solidFill>
                <a:srgbClr val="009900"/>
              </a:solidFill>
              <a:latin typeface="Chalkboard" charset="0"/>
              <a:ea typeface="Chalkboard" charset="0"/>
              <a:cs typeface="Chalkboard" charset="0"/>
            </a:endParaRPr>
          </a:p>
        </p:txBody>
      </p:sp>
      <p:sp>
        <p:nvSpPr>
          <p:cNvPr id="70"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Let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respectively domain </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16486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par>
                                <p:cTn id="8" presetID="3" presetClass="entr" presetSubtype="1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blinds(horizontal)">
                                      <p:cBhvr>
                                        <p:cTn id="10" dur="500"/>
                                        <p:tgtEl>
                                          <p:spTgt spid="7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blinds(horizontal)">
                                      <p:cBhvr>
                                        <p:cTn id="18" dur="500"/>
                                        <p:tgtEl>
                                          <p:spTgt spid="7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linds(horizontal)">
                                      <p:cBhvr>
                                        <p:cTn id="26" dur="500"/>
                                        <p:tgtEl>
                                          <p:spTgt spid="67"/>
                                        </p:tgtEl>
                                      </p:cBhvr>
                                    </p:animEffect>
                                  </p:childTnLst>
                                </p:cTn>
                              </p:par>
                              <p:par>
                                <p:cTn id="27" presetID="3" presetClass="entr" presetSubtype="10"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blinds(horizontal)">
                                      <p:cBhvr>
                                        <p:cTn id="29" dur="500"/>
                                        <p:tgtEl>
                                          <p:spTgt spid="7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blinds(horizontal)">
                                      <p:cBhvr>
                                        <p:cTn id="34" dur="500"/>
                                        <p:tgtEl>
                                          <p:spTgt spid="9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blinds(horizontal)">
                                      <p:cBhvr>
                                        <p:cTn id="37" dur="500"/>
                                        <p:tgtEl>
                                          <p:spTgt spid="83"/>
                                        </p:tgtEl>
                                      </p:cBhvr>
                                    </p:animEffect>
                                  </p:childTnLst>
                                </p:cTn>
                              </p:par>
                              <p:par>
                                <p:cTn id="38" presetID="3" presetClass="entr" presetSubtype="10" fill="hold" nodeType="with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blinds(horizontal)">
                                      <p:cBhvr>
                                        <p:cTn id="40" dur="5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blinds(horizontal)">
                                      <p:cBhvr>
                                        <p:cTn id="45" dur="500"/>
                                        <p:tgtEl>
                                          <p:spTgt spid="11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blinds(horizontal)">
                                      <p:cBhvr>
                                        <p:cTn id="50" dur="500"/>
                                        <p:tgtEl>
                                          <p:spTgt spid="12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blinds(horizontal)">
                                      <p:cBhvr>
                                        <p:cTn id="53" dur="500"/>
                                        <p:tgtEl>
                                          <p:spTgt spid="9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22"/>
                                        </p:tgtEl>
                                        <p:attrNameLst>
                                          <p:attrName>style.visibility</p:attrName>
                                        </p:attrNameLst>
                                      </p:cBhvr>
                                      <p:to>
                                        <p:strVal val="visible"/>
                                      </p:to>
                                    </p:set>
                                    <p:animEffect transition="in" filter="blinds(horizontal)">
                                      <p:cBhvr>
                                        <p:cTn id="58"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p:bldP spid="54" grpId="0"/>
      <p:bldP spid="83" grpId="0" animBg="1"/>
      <p:bldP spid="92" grpId="0"/>
      <p:bldP spid="9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412032" y="2615426"/>
            <a:ext cx="259228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8" name="Text Box 7"/>
          <p:cNvSpPr txBox="1">
            <a:spLocks noChangeArrowheads="1"/>
          </p:cNvSpPr>
          <p:nvPr/>
        </p:nvSpPr>
        <p:spPr bwMode="auto">
          <a:xfrm>
            <a:off x="2492152" y="264736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grpSp>
        <p:nvGrpSpPr>
          <p:cNvPr id="2" name="Group 66"/>
          <p:cNvGrpSpPr/>
          <p:nvPr/>
        </p:nvGrpSpPr>
        <p:grpSpPr>
          <a:xfrm>
            <a:off x="3635896" y="3388930"/>
            <a:ext cx="792088" cy="400110"/>
            <a:chOff x="3635896" y="3388930"/>
            <a:chExt cx="792088" cy="400110"/>
          </a:xfrm>
        </p:grpSpPr>
        <p:cxnSp>
          <p:nvCxnSpPr>
            <p:cNvPr id="49" name="Straight Connector 48"/>
            <p:cNvCxnSpPr/>
            <p:nvPr/>
          </p:nvCxnSpPr>
          <p:spPr>
            <a:xfrm>
              <a:off x="3635896" y="3717032"/>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a:off x="4004320" y="3388930"/>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1988096" y="2276872"/>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Encryption</a:t>
            </a:r>
            <a:endParaRPr lang="en-US" sz="1600" baseline="-25000" dirty="0" smtClean="0">
              <a:latin typeface="Chalkboard" charset="0"/>
              <a:ea typeface="Chalkboard" charset="0"/>
              <a:cs typeface="Chalkboard" charset="0"/>
            </a:endParaRPr>
          </a:p>
        </p:txBody>
      </p:sp>
      <p:grpSp>
        <p:nvGrpSpPr>
          <p:cNvPr id="3" name="Group 76"/>
          <p:cNvGrpSpPr/>
          <p:nvPr/>
        </p:nvGrpSpPr>
        <p:grpSpPr>
          <a:xfrm>
            <a:off x="187896" y="2327394"/>
            <a:ext cx="2520280" cy="1029598"/>
            <a:chOff x="187896" y="2327394"/>
            <a:chExt cx="2520280" cy="1029598"/>
          </a:xfrm>
        </p:grpSpPr>
        <p:sp>
          <p:nvSpPr>
            <p:cNvPr id="30" name="Text Box 7"/>
            <p:cNvSpPr txBox="1">
              <a:spLocks noChangeArrowheads="1"/>
            </p:cNvSpPr>
            <p:nvPr/>
          </p:nvSpPr>
          <p:spPr bwMode="auto">
            <a:xfrm>
              <a:off x="187896" y="290345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4" name="Group 65"/>
            <p:cNvGrpSpPr/>
            <p:nvPr/>
          </p:nvGrpSpPr>
          <p:grpSpPr>
            <a:xfrm>
              <a:off x="187896" y="2327394"/>
              <a:ext cx="2520280" cy="1029598"/>
              <a:chOff x="187896" y="2327394"/>
              <a:chExt cx="2520280" cy="1029598"/>
            </a:xfrm>
          </p:grpSpPr>
          <p:sp>
            <p:nvSpPr>
              <p:cNvPr id="32" name="Rectangle 31"/>
              <p:cNvSpPr/>
              <p:nvPr/>
            </p:nvSpPr>
            <p:spPr>
              <a:xfrm>
                <a:off x="1700064" y="2687434"/>
                <a:ext cx="792088"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33" name="Straight Connector 32"/>
              <p:cNvCxnSpPr/>
              <p:nvPr/>
            </p:nvCxnSpPr>
            <p:spPr>
              <a:xfrm>
                <a:off x="331912" y="2759442"/>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 Box 7"/>
              <p:cNvSpPr txBox="1">
                <a:spLocks noChangeArrowheads="1"/>
              </p:cNvSpPr>
              <p:nvPr/>
            </p:nvSpPr>
            <p:spPr bwMode="auto">
              <a:xfrm>
                <a:off x="1772072" y="2719372"/>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Enc</a:t>
                </a:r>
                <a:endParaRPr lang="en-US" sz="2000" baseline="-25000" dirty="0" smtClean="0">
                  <a:solidFill>
                    <a:srgbClr val="0000FF"/>
                  </a:solidFill>
                  <a:latin typeface="Chalkboard" charset="0"/>
                  <a:ea typeface="Chalkboard" charset="0"/>
                  <a:cs typeface="Chalkboard" charset="0"/>
                </a:endParaRPr>
              </a:p>
            </p:txBody>
          </p:sp>
          <p:sp>
            <p:nvSpPr>
              <p:cNvPr id="35" name="Text Box 7"/>
              <p:cNvSpPr txBox="1">
                <a:spLocks noChangeArrowheads="1"/>
              </p:cNvSpPr>
              <p:nvPr/>
            </p:nvSpPr>
            <p:spPr bwMode="auto">
              <a:xfrm>
                <a:off x="331912" y="2327394"/>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grpSp>
            <p:nvGrpSpPr>
              <p:cNvPr id="5" name="Group 56"/>
              <p:cNvGrpSpPr/>
              <p:nvPr/>
            </p:nvGrpSpPr>
            <p:grpSpPr>
              <a:xfrm>
                <a:off x="187896" y="3068960"/>
                <a:ext cx="1512168" cy="288032"/>
                <a:chOff x="187896" y="3068960"/>
                <a:chExt cx="1512168" cy="288032"/>
              </a:xfrm>
            </p:grpSpPr>
            <p:cxnSp>
              <p:nvCxnSpPr>
                <p:cNvPr id="46" name="Straight Connector 45"/>
                <p:cNvCxnSpPr/>
                <p:nvPr/>
              </p:nvCxnSpPr>
              <p:spPr>
                <a:xfrm>
                  <a:off x="763960" y="3068960"/>
                  <a:ext cx="936104"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87896" y="3356992"/>
                  <a:ext cx="57606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55576" y="306896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6" name="Group 75"/>
          <p:cNvGrpSpPr/>
          <p:nvPr/>
        </p:nvGrpSpPr>
        <p:grpSpPr>
          <a:xfrm>
            <a:off x="331912" y="2975466"/>
            <a:ext cx="3600400" cy="1008112"/>
            <a:chOff x="331912" y="2975466"/>
            <a:chExt cx="3600400" cy="1008112"/>
          </a:xfrm>
        </p:grpSpPr>
        <p:sp>
          <p:nvSpPr>
            <p:cNvPr id="25" name="Text Box 7"/>
            <p:cNvSpPr txBox="1">
              <a:spLocks noChangeArrowheads="1"/>
            </p:cNvSpPr>
            <p:nvPr/>
          </p:nvSpPr>
          <p:spPr bwMode="auto">
            <a:xfrm>
              <a:off x="340296" y="351146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E</a:t>
              </a:r>
              <a:endParaRPr lang="en-US" sz="2000" baseline="-25000" dirty="0" smtClean="0">
                <a:solidFill>
                  <a:srgbClr val="0000FF"/>
                </a:solidFill>
                <a:latin typeface="Chalkboard" charset="0"/>
                <a:ea typeface="Chalkboard" charset="0"/>
                <a:cs typeface="Chalkboard" charset="0"/>
              </a:endParaRPr>
            </a:p>
          </p:txBody>
        </p:sp>
        <p:grpSp>
          <p:nvGrpSpPr>
            <p:cNvPr id="7" name="Group 64"/>
            <p:cNvGrpSpPr/>
            <p:nvPr/>
          </p:nvGrpSpPr>
          <p:grpSpPr>
            <a:xfrm>
              <a:off x="331912" y="2975466"/>
              <a:ext cx="3600400" cy="1008112"/>
              <a:chOff x="331912" y="2975466"/>
              <a:chExt cx="3600400" cy="1008112"/>
            </a:xfrm>
          </p:grpSpPr>
          <p:sp>
            <p:nvSpPr>
              <p:cNvPr id="18" name="Rectangle 17"/>
              <p:cNvSpPr/>
              <p:nvPr/>
            </p:nvSpPr>
            <p:spPr>
              <a:xfrm>
                <a:off x="2996208" y="3479522"/>
                <a:ext cx="648072"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20" name="Straight Connector 19"/>
              <p:cNvCxnSpPr/>
              <p:nvPr/>
            </p:nvCxnSpPr>
            <p:spPr>
              <a:xfrm>
                <a:off x="331912" y="3911570"/>
                <a:ext cx="26642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7"/>
              <p:cNvSpPr txBox="1">
                <a:spLocks noChangeArrowheads="1"/>
              </p:cNvSpPr>
              <p:nvPr/>
            </p:nvSpPr>
            <p:spPr bwMode="auto">
              <a:xfrm>
                <a:off x="2996208" y="3551530"/>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Mac</a:t>
                </a:r>
                <a:endParaRPr lang="en-US" sz="2000" baseline="-25000" dirty="0" smtClean="0">
                  <a:solidFill>
                    <a:srgbClr val="0000FF"/>
                  </a:solidFill>
                  <a:latin typeface="Chalkboard" charset="0"/>
                  <a:ea typeface="Chalkboard" charset="0"/>
                  <a:cs typeface="Chalkboard" charset="0"/>
                </a:endParaRPr>
              </a:p>
            </p:txBody>
          </p:sp>
          <p:grpSp>
            <p:nvGrpSpPr>
              <p:cNvPr id="8" name="Group 63"/>
              <p:cNvGrpSpPr/>
              <p:nvPr/>
            </p:nvGrpSpPr>
            <p:grpSpPr>
              <a:xfrm>
                <a:off x="2420144" y="2975466"/>
                <a:ext cx="567680" cy="597550"/>
                <a:chOff x="2420144" y="2975466"/>
                <a:chExt cx="567680" cy="597550"/>
              </a:xfrm>
            </p:grpSpPr>
            <p:cxnSp>
              <p:nvCxnSpPr>
                <p:cNvPr id="26" name="Straight Connector 25"/>
                <p:cNvCxnSpPr/>
                <p:nvPr/>
              </p:nvCxnSpPr>
              <p:spPr>
                <a:xfrm>
                  <a:off x="2420144" y="2975466"/>
                  <a:ext cx="28803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699792" y="2975466"/>
                  <a:ext cx="8384" cy="59755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699792" y="3573016"/>
                  <a:ext cx="28803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11" name="Group 74"/>
          <p:cNvGrpSpPr/>
          <p:nvPr/>
        </p:nvGrpSpPr>
        <p:grpSpPr>
          <a:xfrm>
            <a:off x="2699792" y="2564904"/>
            <a:ext cx="1719808" cy="432048"/>
            <a:chOff x="2699792" y="2564904"/>
            <a:chExt cx="1719808" cy="432048"/>
          </a:xfrm>
        </p:grpSpPr>
        <p:cxnSp>
          <p:nvCxnSpPr>
            <p:cNvPr id="73" name="Straight Arrow Connector 72"/>
            <p:cNvCxnSpPr/>
            <p:nvPr/>
          </p:nvCxnSpPr>
          <p:spPr>
            <a:xfrm>
              <a:off x="2699792" y="2996952"/>
              <a:ext cx="15841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 Box 7"/>
            <p:cNvSpPr txBox="1">
              <a:spLocks noChangeArrowheads="1"/>
            </p:cNvSpPr>
            <p:nvPr/>
          </p:nvSpPr>
          <p:spPr bwMode="auto">
            <a:xfrm>
              <a:off x="3995936" y="256490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grpSp>
      <p:grpSp>
        <p:nvGrpSpPr>
          <p:cNvPr id="69" name="Group 68"/>
          <p:cNvGrpSpPr/>
          <p:nvPr/>
        </p:nvGrpSpPr>
        <p:grpSpPr>
          <a:xfrm>
            <a:off x="8316416" y="2996952"/>
            <a:ext cx="1143744" cy="400111"/>
            <a:chOff x="8316416" y="2996952"/>
            <a:chExt cx="1143744" cy="400111"/>
          </a:xfrm>
        </p:grpSpPr>
        <p:cxnSp>
          <p:nvCxnSpPr>
            <p:cNvPr id="78" name="Straight Connector 77"/>
            <p:cNvCxnSpPr>
              <a:endCxn id="81" idx="2"/>
            </p:cNvCxnSpPr>
            <p:nvPr/>
          </p:nvCxnSpPr>
          <p:spPr>
            <a:xfrm flipV="1">
              <a:off x="8532440" y="3397062"/>
              <a:ext cx="463860" cy="1"/>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78"/>
            <p:cNvGrpSpPr/>
            <p:nvPr/>
          </p:nvGrpSpPr>
          <p:grpSpPr>
            <a:xfrm>
              <a:off x="8316416" y="2996952"/>
              <a:ext cx="1143744" cy="400110"/>
              <a:chOff x="9404920" y="3172906"/>
              <a:chExt cx="1143744" cy="400110"/>
            </a:xfrm>
          </p:grpSpPr>
          <p:cxnSp>
            <p:nvCxnSpPr>
              <p:cNvPr id="80" name="Straight Connector 79"/>
              <p:cNvCxnSpPr/>
              <p:nvPr/>
            </p:nvCxnSpPr>
            <p:spPr>
              <a:xfrm>
                <a:off x="9404920" y="3573016"/>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 Box 7"/>
              <p:cNvSpPr txBox="1">
                <a:spLocks noChangeArrowheads="1"/>
              </p:cNvSpPr>
              <p:nvPr/>
            </p:nvSpPr>
            <p:spPr bwMode="auto">
              <a:xfrm>
                <a:off x="9620944" y="3172906"/>
                <a:ext cx="927720"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a:t>
                </a:r>
                <a:endParaRPr lang="en-US" sz="2000" baseline="-25000" dirty="0" smtClean="0">
                  <a:solidFill>
                    <a:srgbClr val="0000FF"/>
                  </a:solidFill>
                  <a:latin typeface="Chalkboard" charset="0"/>
                  <a:ea typeface="Chalkboard" charset="0"/>
                  <a:cs typeface="Chalkboard" charset="0"/>
                </a:endParaRPr>
              </a:p>
            </p:txBody>
          </p:sp>
        </p:grpSp>
      </p:grpSp>
      <p:sp>
        <p:nvSpPr>
          <p:cNvPr id="83" name="Rectangle 82"/>
          <p:cNvSpPr/>
          <p:nvPr/>
        </p:nvSpPr>
        <p:spPr>
          <a:xfrm>
            <a:off x="6012160" y="2636912"/>
            <a:ext cx="230425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cxnSp>
        <p:nvCxnSpPr>
          <p:cNvPr id="84" name="Straight Connector 83"/>
          <p:cNvCxnSpPr/>
          <p:nvPr/>
        </p:nvCxnSpPr>
        <p:spPr>
          <a:xfrm>
            <a:off x="5364088" y="3429000"/>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44008" y="3429000"/>
            <a:ext cx="72008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 Box 7"/>
          <p:cNvSpPr txBox="1">
            <a:spLocks noChangeArrowheads="1"/>
          </p:cNvSpPr>
          <p:nvPr/>
        </p:nvSpPr>
        <p:spPr bwMode="auto">
          <a:xfrm>
            <a:off x="4572000" y="2996952"/>
            <a:ext cx="1008112"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 t)</a:t>
            </a:r>
            <a:endParaRPr lang="en-US" sz="2000" baseline="-25000" dirty="0" smtClean="0">
              <a:solidFill>
                <a:srgbClr val="0000FF"/>
              </a:solidFill>
              <a:latin typeface="Chalkboard" charset="0"/>
              <a:ea typeface="Chalkboard" charset="0"/>
              <a:cs typeface="Chalkboard" charset="0"/>
            </a:endParaRPr>
          </a:p>
        </p:txBody>
      </p:sp>
      <p:sp>
        <p:nvSpPr>
          <p:cNvPr id="93" name="Text Box 7"/>
          <p:cNvSpPr txBox="1">
            <a:spLocks noChangeArrowheads="1"/>
          </p:cNvSpPr>
          <p:nvPr/>
        </p:nvSpPr>
        <p:spPr bwMode="auto">
          <a:xfrm>
            <a:off x="6579840" y="2298358"/>
            <a:ext cx="129614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Decryption</a:t>
            </a:r>
            <a:endParaRPr lang="en-US" sz="1600" baseline="-25000" dirty="0" smtClean="0">
              <a:latin typeface="Chalkboard" charset="0"/>
              <a:ea typeface="Chalkboard" charset="0"/>
              <a:cs typeface="Chalkboard" charset="0"/>
            </a:endParaRPr>
          </a:p>
        </p:txBody>
      </p:sp>
      <p:grpSp>
        <p:nvGrpSpPr>
          <p:cNvPr id="14" name="Group 114"/>
          <p:cNvGrpSpPr/>
          <p:nvPr/>
        </p:nvGrpSpPr>
        <p:grpSpPr>
          <a:xfrm>
            <a:off x="6732240" y="3429000"/>
            <a:ext cx="1008112" cy="504056"/>
            <a:chOff x="6516216" y="5229200"/>
            <a:chExt cx="1008112" cy="504056"/>
          </a:xfrm>
        </p:grpSpPr>
        <p:sp>
          <p:nvSpPr>
            <p:cNvPr id="97" name="Rectangle 96"/>
            <p:cNvSpPr/>
            <p:nvPr/>
          </p:nvSpPr>
          <p:spPr>
            <a:xfrm>
              <a:off x="6516216" y="5229200"/>
              <a:ext cx="864096" cy="50405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98" name="Text Box 7"/>
            <p:cNvSpPr txBox="1">
              <a:spLocks noChangeArrowheads="1"/>
            </p:cNvSpPr>
            <p:nvPr/>
          </p:nvSpPr>
          <p:spPr bwMode="auto">
            <a:xfrm>
              <a:off x="6588224" y="5261138"/>
              <a:ext cx="93610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Vrfy</a:t>
              </a:r>
              <a:endParaRPr lang="en-US" sz="2000" baseline="-25000" dirty="0" smtClean="0">
                <a:solidFill>
                  <a:srgbClr val="0000FF"/>
                </a:solidFill>
                <a:latin typeface="Chalkboard" charset="0"/>
                <a:ea typeface="Chalkboard" charset="0"/>
                <a:cs typeface="Chalkboard" charset="0"/>
              </a:endParaRPr>
            </a:p>
          </p:txBody>
        </p:sp>
      </p:grpSp>
      <p:grpSp>
        <p:nvGrpSpPr>
          <p:cNvPr id="15" name="Group 104"/>
          <p:cNvGrpSpPr/>
          <p:nvPr/>
        </p:nvGrpSpPr>
        <p:grpSpPr>
          <a:xfrm>
            <a:off x="4932040" y="3140968"/>
            <a:ext cx="1800200" cy="1152128"/>
            <a:chOff x="5228456" y="3356992"/>
            <a:chExt cx="1800200" cy="1152128"/>
          </a:xfrm>
        </p:grpSpPr>
        <p:cxnSp>
          <p:nvCxnSpPr>
            <p:cNvPr id="106" name="Straight Connector 105"/>
            <p:cNvCxnSpPr/>
            <p:nvPr/>
          </p:nvCxnSpPr>
          <p:spPr>
            <a:xfrm>
              <a:off x="5660504" y="3717032"/>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228456" y="4149080"/>
              <a:ext cx="1800200"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Text Box 7"/>
            <p:cNvSpPr txBox="1">
              <a:spLocks noChangeArrowheads="1"/>
            </p:cNvSpPr>
            <p:nvPr/>
          </p:nvSpPr>
          <p:spPr bwMode="auto">
            <a:xfrm>
              <a:off x="5452864" y="4109010"/>
              <a:ext cx="639688"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err="1" smtClean="0">
                  <a:latin typeface="Chalkboard" charset="0"/>
                  <a:ea typeface="Chalkboard" charset="0"/>
                  <a:cs typeface="Chalkboard" charset="0"/>
                  <a:sym typeface="Symbol"/>
                </a:rPr>
                <a:t>k</a:t>
              </a:r>
              <a:r>
                <a:rPr lang="en-US" sz="2000" baseline="-25000" dirty="0" err="1"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sp>
          <p:nvSpPr>
            <p:cNvPr id="109" name="Text Box 7"/>
            <p:cNvSpPr txBox="1">
              <a:spLocks noChangeArrowheads="1"/>
            </p:cNvSpPr>
            <p:nvPr/>
          </p:nvSpPr>
          <p:spPr bwMode="auto">
            <a:xfrm>
              <a:off x="6452592" y="3356992"/>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t</a:t>
              </a:r>
              <a:endParaRPr lang="en-US" sz="2000" baseline="-25000" dirty="0" smtClean="0">
                <a:solidFill>
                  <a:srgbClr val="0000FF"/>
                </a:solidFill>
                <a:latin typeface="Chalkboard" charset="0"/>
                <a:ea typeface="Chalkboard" charset="0"/>
                <a:cs typeface="Chalkboard" charset="0"/>
              </a:endParaRPr>
            </a:p>
          </p:txBody>
        </p:sp>
      </p:grpSp>
      <p:grpSp>
        <p:nvGrpSpPr>
          <p:cNvPr id="17" name="Group 109"/>
          <p:cNvGrpSpPr/>
          <p:nvPr/>
        </p:nvGrpSpPr>
        <p:grpSpPr>
          <a:xfrm>
            <a:off x="7596336" y="3316922"/>
            <a:ext cx="559296" cy="400110"/>
            <a:chOff x="7892752" y="3604954"/>
            <a:chExt cx="559296" cy="400110"/>
          </a:xfrm>
        </p:grpSpPr>
        <p:cxnSp>
          <p:nvCxnSpPr>
            <p:cNvPr id="111" name="Straight Connector 110"/>
            <p:cNvCxnSpPr/>
            <p:nvPr/>
          </p:nvCxnSpPr>
          <p:spPr>
            <a:xfrm>
              <a:off x="7892752" y="3933056"/>
              <a:ext cx="504056"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2" name="Text Box 7"/>
            <p:cNvSpPr txBox="1">
              <a:spLocks noChangeArrowheads="1"/>
            </p:cNvSpPr>
            <p:nvPr/>
          </p:nvSpPr>
          <p:spPr bwMode="auto">
            <a:xfrm>
              <a:off x="8028384" y="3604954"/>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0</a:t>
              </a:r>
              <a:endParaRPr lang="en-US" sz="2000" baseline="-25000" dirty="0" smtClean="0">
                <a:solidFill>
                  <a:srgbClr val="0000FF"/>
                </a:solidFill>
                <a:latin typeface="Chalkboard" charset="0"/>
                <a:ea typeface="Chalkboard" charset="0"/>
                <a:cs typeface="Chalkboard" charset="0"/>
              </a:endParaRPr>
            </a:p>
          </p:txBody>
        </p:sp>
      </p:grpSp>
      <p:cxnSp>
        <p:nvCxnSpPr>
          <p:cNvPr id="116" name="Straight Connector 115"/>
          <p:cNvCxnSpPr/>
          <p:nvPr/>
        </p:nvCxnSpPr>
        <p:spPr>
          <a:xfrm>
            <a:off x="5364088" y="3789040"/>
            <a:ext cx="1368152"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Text Box 7"/>
          <p:cNvSpPr txBox="1">
            <a:spLocks noChangeArrowheads="1"/>
          </p:cNvSpPr>
          <p:nvPr/>
        </p:nvSpPr>
        <p:spPr bwMode="auto">
          <a:xfrm>
            <a:off x="6156176" y="3460938"/>
            <a:ext cx="423664" cy="400110"/>
          </a:xfrm>
          <a:prstGeom prst="rect">
            <a:avLst/>
          </a:prstGeom>
          <a:noFill/>
          <a:ln w="9525">
            <a:noFill/>
            <a:miter lim="800000"/>
            <a:headEnd/>
            <a:tailEnd/>
          </a:ln>
        </p:spPr>
        <p:txBody>
          <a:bodyPr wrap="square">
            <a:spAutoFit/>
          </a:bodyPr>
          <a:lstStyle/>
          <a:p>
            <a:pPr marL="285750" indent="-285750">
              <a:spcBef>
                <a:spcPct val="50000"/>
              </a:spcBef>
            </a:pPr>
            <a:r>
              <a:rPr lang="en-US" sz="2000" dirty="0" smtClean="0">
                <a:latin typeface="Chalkboard" charset="0"/>
                <a:ea typeface="Chalkboard" charset="0"/>
                <a:cs typeface="Chalkboard" charset="0"/>
                <a:sym typeface="Symbol"/>
              </a:rPr>
              <a:t>c</a:t>
            </a:r>
            <a:endParaRPr lang="en-US" sz="2000" baseline="-250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35496" y="4817477"/>
            <a:ext cx="8712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This approach used in IPSec --- does this guarantee authenticated encryption ?</a:t>
            </a:r>
            <a:endParaRPr lang="en-US" sz="1600" baseline="-25000" dirty="0" smtClean="0">
              <a:latin typeface="Chalkboard" charset="0"/>
              <a:ea typeface="Chalkboard" charset="0"/>
              <a:cs typeface="Chalkboard" charset="0"/>
            </a:endParaRPr>
          </a:p>
        </p:txBody>
      </p:sp>
      <p:sp>
        <p:nvSpPr>
          <p:cNvPr id="72" name="Text Box 7"/>
          <p:cNvSpPr txBox="1">
            <a:spLocks noChangeArrowheads="1"/>
          </p:cNvSpPr>
          <p:nvPr/>
        </p:nvSpPr>
        <p:spPr bwMode="auto">
          <a:xfrm>
            <a:off x="179512" y="5652537"/>
            <a:ext cx="9001000"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Fortunately </a:t>
            </a:r>
            <a:r>
              <a:rPr lang="en-US" sz="1600" dirty="0" smtClean="0">
                <a:solidFill>
                  <a:srgbClr val="FF0000"/>
                </a:solidFill>
                <a:latin typeface="Chalkboard" charset="0"/>
                <a:ea typeface="Chalkboard" charset="0"/>
                <a:cs typeface="Chalkboard" charset="0"/>
                <a:sym typeface="Symbol"/>
              </a:rPr>
              <a:t>this approach always lead to an AE</a:t>
            </a:r>
            <a:r>
              <a:rPr lang="en-US" sz="1600" dirty="0" smtClean="0">
                <a:latin typeface="Chalkboard" charset="0"/>
                <a:ea typeface="Chalkboard" charset="0"/>
                <a:cs typeface="Chalkboard" charset="0"/>
                <a:sym typeface="Symbol"/>
              </a:rPr>
              <a:t>, irrespective of how </a:t>
            </a:r>
            <a:r>
              <a:rPr lang="en-US" sz="16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16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are instantiated</a:t>
            </a:r>
            <a:endParaRPr lang="en-US" sz="1600" baseline="-25000" dirty="0" smtClean="0">
              <a:solidFill>
                <a:srgbClr val="0000FF"/>
              </a:solidFill>
              <a:latin typeface="Chalkboard" charset="0"/>
              <a:ea typeface="Chalkboard" charset="0"/>
              <a:cs typeface="Chalkboard" charset="0"/>
            </a:endParaRPr>
          </a:p>
        </p:txBody>
      </p:sp>
      <p:sp>
        <p:nvSpPr>
          <p:cNvPr id="64" name="Rectangle 2"/>
          <p:cNvSpPr txBox="1">
            <a:spLocks noChangeArrowheads="1"/>
          </p:cNvSpPr>
          <p:nvPr/>
        </p:nvSpPr>
        <p:spPr>
          <a:xfrm>
            <a:off x="179512" y="44624"/>
            <a:ext cx="8712968"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Attempt III (Encrypt-then-Authenticate)</a:t>
            </a:r>
            <a:endParaRPr lang="en-US" sz="3200" kern="0" dirty="0">
              <a:solidFill>
                <a:srgbClr val="009900"/>
              </a:solidFill>
              <a:latin typeface="Chalkboard" charset="0"/>
              <a:ea typeface="Chalkboard" charset="0"/>
              <a:cs typeface="Chalkboard" charset="0"/>
            </a:endParaRPr>
          </a:p>
        </p:txBody>
      </p:sp>
      <p:sp>
        <p:nvSpPr>
          <p:cNvPr id="65" name="Text Box 7"/>
          <p:cNvSpPr txBox="1">
            <a:spLocks noChangeArrowheads="1"/>
          </p:cNvSpPr>
          <p:nvPr/>
        </p:nvSpPr>
        <p:spPr bwMode="auto">
          <a:xfrm>
            <a:off x="107504" y="109570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Let </a:t>
            </a:r>
            <a:r>
              <a:rPr lang="en-US" sz="1600" dirty="0" err="1">
                <a:latin typeface="Chalkboard" charset="0"/>
                <a:ea typeface="Chalkboard" charset="0"/>
                <a:cs typeface="Chalkboard" charset="0"/>
                <a:sym typeface="Symbol"/>
              </a:rPr>
              <a:t>Let</a:t>
            </a:r>
            <a:r>
              <a:rPr lang="en-US" sz="1600" dirty="0">
                <a:latin typeface="Chalkboard" charset="0"/>
                <a:ea typeface="Chalkboard" charset="0"/>
                <a:cs typeface="Chalkboard" charset="0"/>
                <a:sym typeface="Symbol"/>
              </a:rPr>
              <a:t>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E</a:t>
            </a:r>
            <a:r>
              <a:rPr lang="en-US" sz="1600" dirty="0">
                <a:solidFill>
                  <a:srgbClr val="0000FF"/>
                </a:solidFill>
                <a:latin typeface="Chalkboard" charset="0"/>
                <a:ea typeface="Chalkboard" charset="0"/>
                <a:cs typeface="Chalkboard" charset="0"/>
                <a:sym typeface="Symbol"/>
              </a:rPr>
              <a:t> = (</a:t>
            </a:r>
            <a:r>
              <a:rPr lang="en-US" sz="1600" dirty="0" err="1">
                <a:solidFill>
                  <a:srgbClr val="0000FF"/>
                </a:solidFill>
                <a:latin typeface="Chalkboard" charset="0"/>
                <a:ea typeface="Chalkboard" charset="0"/>
                <a:cs typeface="Chalkboard" charset="0"/>
                <a:sym typeface="Symbol"/>
              </a:rPr>
              <a:t>Enc</a:t>
            </a:r>
            <a:r>
              <a:rPr lang="en-US" sz="1600" dirty="0">
                <a:solidFill>
                  <a:srgbClr val="0000FF"/>
                </a:solidFill>
                <a:latin typeface="Chalkboard" charset="0"/>
                <a:ea typeface="Chalkboard" charset="0"/>
                <a:cs typeface="Chalkboard" charset="0"/>
                <a:sym typeface="Symbol"/>
              </a:rPr>
              <a:t>, Dec) be a </a:t>
            </a:r>
            <a:r>
              <a:rPr lang="en-US" sz="1600" dirty="0" err="1">
                <a:solidFill>
                  <a:srgbClr val="0000FF"/>
                </a:solidFill>
                <a:latin typeface="Chalkboard" charset="0"/>
                <a:ea typeface="Chalkboard" charset="0"/>
                <a:cs typeface="Chalkboard" charset="0"/>
                <a:sym typeface="Symbol"/>
              </a:rPr>
              <a:t>cpa</a:t>
            </a:r>
            <a:r>
              <a:rPr lang="en-US" sz="1600" dirty="0">
                <a:solidFill>
                  <a:srgbClr val="0000FF"/>
                </a:solidFill>
                <a:latin typeface="Chalkboard" charset="0"/>
                <a:ea typeface="Chalkboard" charset="0"/>
                <a:cs typeface="Chalkboard" charset="0"/>
                <a:sym typeface="Symbol"/>
              </a:rPr>
              <a:t>-secure SKE </a:t>
            </a:r>
            <a:r>
              <a:rPr lang="en-US" sz="1600" dirty="0">
                <a:latin typeface="Chalkboard" charset="0"/>
                <a:ea typeface="Chalkboard" charset="0"/>
                <a:cs typeface="Chalkboard" charset="0"/>
                <a:sym typeface="Symbol"/>
              </a:rPr>
              <a:t>and </a:t>
            </a:r>
            <a:r>
              <a:rPr lang="en-US" sz="1600" dirty="0">
                <a:solidFill>
                  <a:srgbClr val="0000FF"/>
                </a:solidFill>
                <a:latin typeface="Chalkboard" charset="0"/>
                <a:ea typeface="Chalkboard" charset="0"/>
                <a:cs typeface="Chalkboard" charset="0"/>
                <a:sym typeface="Symbol"/>
              </a:rPr>
              <a:t></a:t>
            </a:r>
            <a:r>
              <a:rPr lang="en-US" sz="2000" baseline="-25000" dirty="0">
                <a:solidFill>
                  <a:srgbClr val="0000FF"/>
                </a:solidFill>
                <a:latin typeface="Chalkboard" charset="0"/>
                <a:ea typeface="Chalkboard" charset="0"/>
                <a:cs typeface="Chalkboard" charset="0"/>
                <a:sym typeface="Symbol"/>
              </a:rPr>
              <a:t>M</a:t>
            </a:r>
            <a:r>
              <a:rPr lang="en-US" sz="1600" dirty="0">
                <a:solidFill>
                  <a:srgbClr val="0000FF"/>
                </a:solidFill>
                <a:latin typeface="Chalkboard" charset="0"/>
                <a:ea typeface="Chalkboard" charset="0"/>
                <a:cs typeface="Chalkboard" charset="0"/>
                <a:sym typeface="Symbol"/>
              </a:rPr>
              <a:t> = (Mac, </a:t>
            </a:r>
            <a:r>
              <a:rPr lang="en-US" sz="1600" dirty="0" err="1">
                <a:solidFill>
                  <a:srgbClr val="0000FF"/>
                </a:solidFill>
                <a:latin typeface="Chalkboard" charset="0"/>
                <a:ea typeface="Chalkboard" charset="0"/>
                <a:cs typeface="Chalkboard" charset="0"/>
                <a:sym typeface="Symbol"/>
              </a:rPr>
              <a:t>Vrfy</a:t>
            </a:r>
            <a:r>
              <a:rPr lang="en-US" sz="1600" dirty="0">
                <a:solidFill>
                  <a:srgbClr val="0000FF"/>
                </a:solidFill>
                <a:latin typeface="Chalkboard" charset="0"/>
                <a:ea typeface="Chalkboard" charset="0"/>
                <a:cs typeface="Chalkboard" charset="0"/>
                <a:sym typeface="Symbol"/>
              </a:rPr>
              <a:t>) be a </a:t>
            </a:r>
            <a:r>
              <a:rPr lang="en-US" sz="1600" dirty="0" err="1" smtClean="0">
                <a:solidFill>
                  <a:srgbClr val="0000FF"/>
                </a:solidFill>
                <a:latin typeface="Chalkboard" charset="0"/>
                <a:ea typeface="Chalkboard" charset="0"/>
                <a:cs typeface="Chalkboard" charset="0"/>
                <a:sym typeface="Symbol"/>
              </a:rPr>
              <a:t>scma</a:t>
            </a:r>
            <a:r>
              <a:rPr lang="en-US" sz="1600" dirty="0" smtClean="0">
                <a:solidFill>
                  <a:srgbClr val="0000FF"/>
                </a:solidFill>
                <a:latin typeface="Chalkboard" charset="0"/>
                <a:ea typeface="Chalkboard" charset="0"/>
                <a:cs typeface="Chalkboard" charset="0"/>
                <a:sym typeface="Symbol"/>
              </a:rPr>
              <a:t>-secure </a:t>
            </a:r>
            <a:r>
              <a:rPr lang="en-US" sz="1600" dirty="0">
                <a:solidFill>
                  <a:srgbClr val="0000FF"/>
                </a:solidFill>
                <a:latin typeface="Chalkboard" charset="0"/>
                <a:ea typeface="Chalkboard" charset="0"/>
                <a:cs typeface="Chalkboard" charset="0"/>
                <a:sym typeface="Symbol"/>
              </a:rPr>
              <a:t>MAC</a:t>
            </a:r>
            <a:endParaRPr lang="en-US" sz="1600" baseline="-25000" dirty="0">
              <a:solidFill>
                <a:srgbClr val="0000FF"/>
              </a:solidFill>
              <a:latin typeface="Chalkboard" charset="0"/>
              <a:ea typeface="Chalkboard" charset="0"/>
              <a:cs typeface="Chalkboard" charset="0"/>
            </a:endParaRPr>
          </a:p>
        </p:txBody>
      </p:sp>
      <p:sp>
        <p:nvSpPr>
          <p:cNvPr id="66" name="Text Box 7"/>
          <p:cNvSpPr txBox="1">
            <a:spLocks noChangeArrowheads="1"/>
          </p:cNvSpPr>
          <p:nvPr/>
        </p:nvSpPr>
        <p:spPr bwMode="auto">
          <a:xfrm>
            <a:off x="395536" y="1506270"/>
            <a:ext cx="8568952"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Algorithm Gen in both </a:t>
            </a:r>
            <a:r>
              <a:rPr lang="en-US" sz="2000" baseline="-25000" dirty="0" smtClean="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 and </a:t>
            </a:r>
            <a:r>
              <a:rPr lang="en-US" sz="2000" baseline="-25000" dirty="0" smtClean="0">
                <a:latin typeface="Chalkboard" charset="0"/>
                <a:ea typeface="Chalkboard" charset="0"/>
                <a:cs typeface="Chalkboard" charset="0"/>
                <a:sym typeface="Symbol"/>
              </a:rPr>
              <a:t>M</a:t>
            </a:r>
            <a:r>
              <a:rPr lang="en-US" sz="1600" dirty="0" smtClean="0">
                <a:latin typeface="Chalkboard" charset="0"/>
                <a:ea typeface="Chalkboard" charset="0"/>
                <a:cs typeface="Chalkboard" charset="0"/>
                <a:sym typeface="Symbol"/>
              </a:rPr>
              <a:t> selects a random key from the respectively domain </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91435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linds(horizontal)">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blinds(horizontal)">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linds(horizontal)">
                                      <p:cBhvr>
                                        <p:cTn id="2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2843808" y="2690187"/>
            <a:ext cx="3714750" cy="1588765"/>
          </a:xfrm>
          <a:prstGeom prst="rect">
            <a:avLst/>
          </a:prstGeom>
          <a:noFill/>
          <a:ln w="9525">
            <a:noFill/>
            <a:miter lim="800000"/>
            <a:headEnd/>
            <a:tailEnd/>
          </a:ln>
        </p:spPr>
      </p:pic>
    </p:spTree>
    <p:extLst>
      <p:ext uri="{BB962C8B-B14F-4D97-AF65-F5344CB8AC3E}">
        <p14:creationId xmlns:p14="http://schemas.microsoft.com/office/powerpoint/2010/main" val="202606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44624"/>
            <a:ext cx="8229600" cy="1143000"/>
          </a:xfrm>
        </p:spPr>
        <p:txBody>
          <a:bodyPr/>
          <a:lstStyle/>
          <a:p>
            <a:r>
              <a:rPr lang="en-US" dirty="0" smtClean="0">
                <a:solidFill>
                  <a:srgbClr val="008000"/>
                </a:solidFill>
                <a:latin typeface="Chalkboard" charset="0"/>
                <a:ea typeface="Chalkboard" charset="0"/>
                <a:cs typeface="Chalkboard" charset="0"/>
              </a:rPr>
              <a:t>Today’s Goal</a:t>
            </a:r>
            <a:endParaRPr lang="en-US" dirty="0">
              <a:solidFill>
                <a:srgbClr val="008000"/>
              </a:solidFill>
              <a:latin typeface="Chalkboard" charset="0"/>
              <a:ea typeface="Chalkboard" charset="0"/>
              <a:cs typeface="Chalkboard" charset="0"/>
            </a:endParaRPr>
          </a:p>
        </p:txBody>
      </p:sp>
      <p:sp>
        <p:nvSpPr>
          <p:cNvPr id="13" name="Rectangle 12"/>
          <p:cNvSpPr/>
          <p:nvPr/>
        </p:nvSpPr>
        <p:spPr>
          <a:xfrm>
            <a:off x="395536" y="1187460"/>
            <a:ext cx="4339393"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Recall of security definitions of MAC</a:t>
            </a:r>
            <a:endParaRPr lang="en-US" dirty="0">
              <a:latin typeface="Chalkboard" charset="0"/>
              <a:ea typeface="Chalkboard" charset="0"/>
              <a:cs typeface="Chalkboard" charset="0"/>
            </a:endParaRPr>
          </a:p>
        </p:txBody>
      </p:sp>
      <p:sp>
        <p:nvSpPr>
          <p:cNvPr id="15" name="Rectangle 14"/>
          <p:cNvSpPr/>
          <p:nvPr/>
        </p:nvSpPr>
        <p:spPr>
          <a:xfrm>
            <a:off x="395536" y="1619508"/>
            <a:ext cx="2826928"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Construction from PRF</a:t>
            </a:r>
            <a:endParaRPr lang="en-US" dirty="0">
              <a:latin typeface="Chalkboard" charset="0"/>
              <a:ea typeface="Chalkboard" charset="0"/>
              <a:cs typeface="Chalkboard" charset="0"/>
            </a:endParaRPr>
          </a:p>
        </p:txBody>
      </p:sp>
      <p:sp>
        <p:nvSpPr>
          <p:cNvPr id="12" name="Rectangle 11"/>
          <p:cNvSpPr/>
          <p:nvPr/>
        </p:nvSpPr>
        <p:spPr>
          <a:xfrm>
            <a:off x="395536" y="2132856"/>
            <a:ext cx="6142451"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Domain Extension: How to find a tag for long message</a:t>
            </a:r>
            <a:endParaRPr lang="en-US" dirty="0">
              <a:latin typeface="Chalkboard" charset="0"/>
              <a:ea typeface="Chalkboard" charset="0"/>
              <a:cs typeface="Chalkboard" charset="0"/>
            </a:endParaRPr>
          </a:p>
        </p:txBody>
      </p:sp>
      <p:sp>
        <p:nvSpPr>
          <p:cNvPr id="11" name="Rectangle 10"/>
          <p:cNvSpPr/>
          <p:nvPr/>
        </p:nvSpPr>
        <p:spPr>
          <a:xfrm>
            <a:off x="899592" y="2699628"/>
            <a:ext cx="1728192" cy="378624"/>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CBC-MAC</a:t>
            </a:r>
          </a:p>
        </p:txBody>
      </p:sp>
      <p:sp>
        <p:nvSpPr>
          <p:cNvPr id="7" name="Rectangle 6"/>
          <p:cNvSpPr/>
          <p:nvPr/>
        </p:nvSpPr>
        <p:spPr>
          <a:xfrm>
            <a:off x="395536" y="3707740"/>
            <a:ext cx="6786986"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Authenticated Encryption (AE)-  message privacy + integrity</a:t>
            </a:r>
            <a:endParaRPr lang="en-US" dirty="0">
              <a:latin typeface="Chalkboard" charset="0"/>
              <a:ea typeface="Chalkboard" charset="0"/>
              <a:cs typeface="Chalkboard" charset="0"/>
            </a:endParaRPr>
          </a:p>
        </p:txBody>
      </p:sp>
      <p:sp>
        <p:nvSpPr>
          <p:cNvPr id="10" name="Rectangle 9"/>
          <p:cNvSpPr/>
          <p:nvPr/>
        </p:nvSpPr>
        <p:spPr>
          <a:xfrm>
            <a:off x="899592" y="4139788"/>
            <a:ext cx="2088232"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Definition</a:t>
            </a:r>
          </a:p>
        </p:txBody>
      </p:sp>
      <p:sp>
        <p:nvSpPr>
          <p:cNvPr id="14" name="Rectangle 13"/>
          <p:cNvSpPr/>
          <p:nvPr/>
        </p:nvSpPr>
        <p:spPr>
          <a:xfrm>
            <a:off x="899592" y="4581128"/>
            <a:ext cx="7488832"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Any AE is </a:t>
            </a:r>
            <a:r>
              <a:rPr lang="en-US" dirty="0" err="1" smtClean="0">
                <a:solidFill>
                  <a:srgbClr val="0000FF"/>
                </a:solidFill>
                <a:latin typeface="Chalkboard" charset="0"/>
                <a:ea typeface="Chalkboard" charset="0"/>
                <a:cs typeface="Chalkboard" charset="0"/>
              </a:rPr>
              <a:t>cca</a:t>
            </a:r>
            <a:r>
              <a:rPr lang="en-US" dirty="0" smtClean="0">
                <a:solidFill>
                  <a:srgbClr val="0000FF"/>
                </a:solidFill>
                <a:latin typeface="Chalkboard" charset="0"/>
                <a:ea typeface="Chalkboard" charset="0"/>
                <a:cs typeface="Chalkboard" charset="0"/>
              </a:rPr>
              <a:t>-secure. Stronger than </a:t>
            </a:r>
            <a:r>
              <a:rPr lang="en-US" dirty="0" err="1" smtClean="0">
                <a:solidFill>
                  <a:srgbClr val="0000FF"/>
                </a:solidFill>
                <a:latin typeface="Chalkboard" charset="0"/>
                <a:ea typeface="Chalkboard" charset="0"/>
                <a:cs typeface="Chalkboard" charset="0"/>
              </a:rPr>
              <a:t>cca</a:t>
            </a:r>
            <a:r>
              <a:rPr lang="en-US" dirty="0" smtClean="0">
                <a:solidFill>
                  <a:srgbClr val="0000FF"/>
                </a:solidFill>
                <a:latin typeface="Chalkboard" charset="0"/>
                <a:ea typeface="Chalkboard" charset="0"/>
                <a:cs typeface="Chalkboard" charset="0"/>
              </a:rPr>
              <a:t>-security. Nontrivial proof</a:t>
            </a:r>
          </a:p>
        </p:txBody>
      </p:sp>
      <p:sp>
        <p:nvSpPr>
          <p:cNvPr id="16" name="Rectangle 15"/>
          <p:cNvSpPr/>
          <p:nvPr/>
        </p:nvSpPr>
        <p:spPr>
          <a:xfrm>
            <a:off x="899592" y="5085184"/>
            <a:ext cx="734481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Construction of AE from- </a:t>
            </a:r>
            <a:r>
              <a:rPr lang="en-US" dirty="0" err="1" smtClean="0">
                <a:solidFill>
                  <a:srgbClr val="0000FF"/>
                </a:solidFill>
                <a:latin typeface="Chalkboard" charset="0"/>
                <a:ea typeface="Chalkboard" charset="0"/>
                <a:cs typeface="Chalkboard" charset="0"/>
              </a:rPr>
              <a:t>cpa</a:t>
            </a:r>
            <a:r>
              <a:rPr lang="en-US" dirty="0" smtClean="0">
                <a:solidFill>
                  <a:srgbClr val="0000FF"/>
                </a:solidFill>
                <a:latin typeface="Chalkboard" charset="0"/>
                <a:ea typeface="Chalkboard" charset="0"/>
                <a:cs typeface="Chalkboard" charset="0"/>
              </a:rPr>
              <a:t>-secure SKE + </a:t>
            </a:r>
            <a:r>
              <a:rPr lang="en-US" dirty="0" err="1" smtClean="0">
                <a:solidFill>
                  <a:srgbClr val="0000FF"/>
                </a:solidFill>
                <a:latin typeface="Chalkboard" charset="0"/>
                <a:ea typeface="Chalkboard" charset="0"/>
                <a:cs typeface="Chalkboard" charset="0"/>
              </a:rPr>
              <a:t>cma</a:t>
            </a:r>
            <a:r>
              <a:rPr lang="en-US" dirty="0" smtClean="0">
                <a:solidFill>
                  <a:srgbClr val="0000FF"/>
                </a:solidFill>
                <a:latin typeface="Chalkboard" charset="0"/>
                <a:ea typeface="Chalkboard" charset="0"/>
                <a:cs typeface="Chalkboard" charset="0"/>
              </a:rPr>
              <a:t>-secure MAC</a:t>
            </a:r>
          </a:p>
        </p:txBody>
      </p:sp>
    </p:spTree>
    <p:extLst>
      <p:ext uri="{BB962C8B-B14F-4D97-AF65-F5344CB8AC3E}">
        <p14:creationId xmlns:p14="http://schemas.microsoft.com/office/powerpoint/2010/main" val="58735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2" grpId="0"/>
      <p:bldP spid="11" grpId="0"/>
      <p:bldP spid="7" grpId="0"/>
      <p:bldP spid="10"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252536" y="44624"/>
            <a:ext cx="8711952" cy="648072"/>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Security for MAC </a:t>
            </a:r>
            <a:endParaRPr lang="en-US" sz="3200" kern="0" dirty="0">
              <a:solidFill>
                <a:srgbClr val="009900"/>
              </a:solidFill>
              <a:latin typeface="Chalkboard" charset="0"/>
              <a:ea typeface="Chalkboard" charset="0"/>
              <a:cs typeface="Chalkboard" charset="0"/>
            </a:endParaRPr>
          </a:p>
        </p:txBody>
      </p:sp>
      <p:sp>
        <p:nvSpPr>
          <p:cNvPr id="9" name="AutoShape 4" descr="data:image/jpeg;base64,/9j/4AAQSkZJRgABAQAAAQABAAD/2wCEAAkGBxQSEhQUEhQUFBQUFRQUFRQUFBUUFBcVFRQWFhQVFBcYHCggGBwlHBQVITEhJSkrLi4uFx8zODMsNygtLiwBCgoKDg0OGhAQFywkICQsLCwsLCwsLCwsLCwsLCwsLCwsLCwsLCwsLCwsLCwsLCwsLCwsLCwsLCwsLCwsLCwsLP/AABEIALoBDwMBIgACEQEDEQH/xAAbAAACAwEBAQAAAAAAAAAAAAAAAQMEBQIGB//EADkQAAIBAwEFBAgEBgMBAAAAAAABAgMEESEFEjFBUQZhcYETIjKRobHB8BQjUmIHQnLR4fEzksIk/8QAGQEBAAMBAQAAAAAAAAAAAAAAAAECAwQF/8QAIhEBAQACAgICAgMAAAAAAAAAAAECEQMhEjFBYQRRIkKh/9oADAMBAAIRAxEAPwD66ADJCGAAAABKDAAAAGhkAAAAAAYAAAAAAAAAJsBtkbZHOr0OoxyA8HW6NIeCQkzpCwNAdpgIAG4nJ0IBYEMbICAQyREAAAAAAAxDAAAaAQxgQAAAAGIYAAAAAApMBORWq1M8Ar1OS8xU4gdQiSxmRKLZNFY1A6TOjym1e2tOO9GlF1ZR0znEOecPny9/EyIdt6y9qjCSzlbsnFpZ4ap50z0KXlxjWcOdm9PoW6PB5ej2zoylBPMVOLlvSSSjKPGEteOM9z5cUbmz9q0q0VKlOM1pw469U9U+5kzKVS4ZT3F4BReRllQ0I6EyQhDYiA+JydCaAiAQwkDEBKDAAABoQyAxiBAMAAAAAAAAAFJletUwu8lmyjUeXkAh1LMFnwIKcdS3BYWoSjuruNGDlOUYxWMuTwv99x8+2ntytdS0cqdJPSMW1J4ejk0/DQfaHaju6u7HPoabaWuk5J43+OGtHjxHbUTmzz31HZxcUxm77VqFgSy2abVtQLkbdYM5Gtrx9TZ7Ivwjg96Pqyw1lcdeJ7P8IuhBc7OWNCdHk77OdpdNy4lFT3lGLw1vaLVvhlyzppyPXwkmso+aXmzscjY7ObecGqVZvLeITfDhwm+vfzya4cnxXPy8P9sXtMAEZZBGzlJiZ0zlgJAAyRAMAAAAZIEAAAAAANDEhkBgIYAAAAHM2dHEwK9efLqQv/J1J5bfuOPqBPbQyU+0176G2qyUt17rjF8Xvy9WHxaNKlHCPAfxJvW6lCim0vWqzXJ67sP/AGUzuo048d5RnWNPEV5GrbRMqhWUI5l5dS3a3c37NN46vT4HJt6GnobUvxRgUrmSxle41La4yi0qmWK4oHbiRxmStkqaVrm1TR5ja1mllY0Z6urXxxMbaa3k8RyVul8drvZHbzn+TU9uKbi8YUoLC8ms/ep6k+L31adKanDehKLzF9H98j6d2V24rugp4cWm4yT5Sjxx1WqfmbcWe+q5/wAji8b5T02WwYMSNnMBoQMCIAAsAYAAAA0AYDAwIAAAADAAAAAAIK88ImZTupapeYHEzqjHLI0yzbLTISlqSwj5Ltm9VxfVZR9mniknpqoZy8rj6zl5YPo/abaCoW1arLhCDfnwilwzltc0fNOyVh+XGT56mHLfh0/jz3WvYbOTalNa8s8vA6v9u06MtzdlOX6YLPBc3wRo3OVB7izLGmPvQ8td9m69SnOMpQ3puL0zupRkpOLX8yeMd+cszxjbK9L1t2ytpy3ZPcy8Re9Caz0e43g9JQqLRppp8GuB4ml2IlKFaM/QN1IU4Unuy/J3JOWYqON5tPGXrw1PSbKsZ0YejlNT3WtyWcyccLO/pjOc8O7nktZFMcsvVj0NvLLLVQo2ehbrMotVStNLV6JcWeauu21tCbhHM2nh4cIrPT1pI1tu20qsVCMlCMlLell73DRRwvHX7Xm9mdhdxwbnRq7lKpTUZ0NN6eMVcqeXJYXF9eBeSK5W/po09r0LlbsouDeNJpY14esm1ry6lKyrS2fcb63vw89KsY6+FRLqvk33Hdp2JnSpxVOqlOMpyzuZi1N5cHDexumlPZ8nScaiw137y8nxx46lb1el8bLNV7q0uFOKcWmmspp5TT1TRKzxHYjac4ylbTWVBZhL9mUsS71leXge2TydGOXlNuLkwuGWjAEMsohGIZYAAADQxIZAAAAABgAAAAAAACZnXEvWZoyMqpLLfiwOqRditCvbwyierLT6eRFS8X/FG5/+KcE8OpKEVx1xLea90GVtg0N2lBftXyPMfxYv5TuKVNNrdi5Y19qUkvlH4nq9kzzSpvrGPxSOTO7yejx4ePHPtrwiErd8gt2aFOJEpYy5UGuJWct197Ne8aismBSqwxKrN6Jvk3hLuWpXLJOGLXoZJpSaKGydp06i3oSUl4NPzUkmiW72tTi1GefW09WE5JeLiml5kbW8e/S2qSkuo1b44ZK9OWGnB5TWfI0KNRSWUWxqmUcQpnc6axqT+jIaha1XTxnaPZ8qclVpNxlF5jJcUz2nZvaauKMZ8Hwkm02pJ4fD7wzO2hRU4NM892Uv/wAPcunJ4hUeEnw3+XvWnuHHl45J5sPPDfzH0kZzGWUM63nIhgPBYIB4GQAAAAGAAAAAAAAAAMAOKnAyd34mldS0x1Kko6gWaEcIrbQqqMG2uCz5lnewl4GPtevvLC+/v6lcqtjO3y/txs5+pcY5rex1WvxXyPT7Fn+TS/oj8ifa1mqlvKD/AJuHjyKOyMqjST5Rin5afQ5c5qvR4s/LDX6eht5mjTmZFCRepvQo0vpUv6u9LHJfMrUrKOc668Um8eaOL2eJ6mffdpqFusznFLx59yWr8iZIp38PR09nw4pYfVfUtQpR3cYPAR/ihbLjv467k/7ZOZ/xYt1JKNOrJPmorHulJP4F/H6Ut+/9fQIUox4LBXhP0dT9s/hL/JibJ7a21xpGaUv0yzF+5mlc1N5PHLVeK1K30tJflvqtoQ1JlKhUbiSORC0xh1D5v28TpuLi2m5xaa0aay015pH0TeyeR7Z2qqShlZwpPz0wQtj1Xs+xu3PxNFNrE4pRn0ckk2145PQs+e9jbd0qbqPK32sL9sdF9T31GpvJf7OvC2zt5vNjJndOsDADRkBgAAAAAAAAAwAkAAAAAABTvJapeZGtWO99peDOaJUc7RqtQePDw+8GPCGdWXtqyb0D0aiu/BT3Wm9Rl3tPRIyJQw+nH5m1cLOTNuFx6opnNxrxZeNS20jXto5Rh28tTbtammDn9O3K9MTtPZSlCW48S4p66rOq92TwFTsqpZlJZbb183ofVtoRyjykqvo5Yn7LeM8k+Tb7+Hiu8tOkY/ymni6XYKMnq35Nl1dhoQWnvPZKDjqtUQ17qUljh1wtS/l9qeF31Hj59louMknrh4a6pZyer7PWdSlFb0nKL9WOdX7OrbO6FDCxj1nx7l0Z6CpQ/Lil/K1/kpvbSzxi5RjhHNRhTlocVJCxTGjOEZdfZrrVN6TxBYXe+flxHtnaHooZWsnpFPr1fcibZW14VYqPsz5xfP8ApfMthjLe2fLnljN4pLtqK3UsJcFyxwL2wNoJeo+Sby5Zzr38PAzriP31OVRa1Taa4NPHHwN3L8PbgAGjIAAAAwAkAAAAAAEgAAAAAApXftLwI6eh3de2sccEcmVohqQ3pavSOuO/7RDdTO1LWTXUpXFUr8LfKCtJGPeXHJczvad5hGNUuWuHHq/7GdyjfHC1ejcKmszlhZ5/fga1rd4PDXUHPLk233nWx76VPeg8uMWmuqT6d2U9DHKy10Y42Tt9CqVd5GNcUoy4kmzr5TSw855klWnroNrTpQoWE4f8c5JfpypR8s6pdyZcpUKmfXl/1Sj8eJNClIm3Zc0RpfzooW6X38W+ZpwjmJnU85LNW5UUSzy3TrSwU69xjvfQjq3Dfj15IhVJtZ/VpHrjnJ+XzI2SKM7d1HvS16dPIgrbPxrwNfKXgtERwp77KrKtptCpD2k6ker0kvB8/M1aG1aL0bcH0mt348CWlaLHAU7GL4pGs5LGGXHjXsgAZ1uEAAEgAACQAAAAAwEMACAcTlhanTZnX1bLwuQFetUy8scqumnxOEZW0LzHq/Du5cDPK6Xxm6ko3i9bLSWmW+b6GddXblndXm/ojiMCxToGF5L6dOPFN7rHqWreryyF2rPTfhSKtZ9xRtK8nXtyhTpYqL9ycfNar5M9TdWpjXdvhZXFSUl5MqvLuK9pN054Xe10fVffU9Da38ZrXiY9zb51XiiKOV3Pk+T++gI9dTrrqTK4T5nko3FRcsliFepLRLHxHknUb1zeQgs5KEasqjzwXhq+5I4tbBt5nqzRxj1Yr1vkurI9oukdK23mo8uMvom/oWa380v0rdX1+PyJqUPRwbWr7+bfUguViCXgFGfLVqJq2dApWlLMjapQJic3UYHLgToe6XYtoAA7XGAAAAAGAhgAQAAQDOZMZFUlgDmrUwu8zazwW5FC5nh6sipU9o191N9xi0028vi+Zbvpb8u5feQo0Tl5M9118WGpuu6NMvUaIqFEuQiZyNLRGmcyppollLBDbSzv/wBX0RdVQuaBlXNnxPR1YFWdAixaZPO07fTD5fIbss8jbdpqSwtiultsGns/HBtLpxXl0LVG2x/o2oW6O3QLaivkzVTly07yzbWyXi+LLPojuMSNHkr1ocF0KtxHODTcSpWhqRYnGorenhotSliWO5fNnEI8BX2m7Pp6r8JYw/f8xIW9rHpdcE0GYruPzWv2xfvz/Y0KVYlFj0gAB3OADAAgAAAAAAAIYmBzNlWU88SS64Ign9CBBdXCist/58DFrVnJ5fuJNqP8xeCIInPyZX06eLCezjDJZo0kc00WImLoSQWCRMjkcyehKCuqqUW3wwyrsiq3Sg5e1JKT8Zav5kG1X+XU/on8jnZj9SPhH5DfaddNgW6KB3EnaNDcOlEQBFdYOWNHJBDZGnqORwEyJskdSA4cBsCDGBTknFxfB6Ndw5ld8iUPN3NxKlcbs+DSUZ9ddFLo9X4mvb3Rmdplp5MqbMk91avgUa63H//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4" name="AutoShape 4" descr="data:image/jpeg;base64,/9j/4AAQSkZJRgABAQAAAQABAAD/2wCEAAkGBxATEBAQEBIQEA8QDxAQDw8NDw8NDQ8PFBEWFhQRFBUYHCggGBolHBQVITEhJSkrLi4uFx8zODMsNygtLisBCgoKDg0OGhAQGywdHCQsLCwsLCwsLCwsLCwsLCwsLCwsLCwsLCwsLCwsLCwsLCwsLCwsLSwsLCwsLCwsLCwsLP/AABEIAMgAyAMBEQACEQEDEQH/xAAbAAACAwEBAQAAAAAAAAAAAAAABAMFBgIBB//EAEUQAAEDAwEEBQgFCQgDAAAAAAEAAgMEBREhEjFBUQYTYXGBIjJCUpGhstEVcnOxwRQWNFOCkqLS8CQzNWJjg5PhJUN0/8QAGgEAAgMBAQAAAAAAAAAAAAAAAAQCAwUBBv/EADURAAICAgECAwUFCAMBAAAAAAABAgMEESESMRNBUQUUIjKhYXGBkdEVIzRSscHh8CQzckL/2gAMAwEAAhEDEQA/APuKABAAgAQAIAEACABAAgAQB5lABtIDR5tIO6PdpBzQZQB6gAQAIAEACABAAgAQAIAEACABAAgAQAIAEACAOS5B3Rw6Vc2SUSJ065smqyF1UFzqLFURGtC51E/BZ5+Whc6jvgnorAjqOeCStqwpdRB1EzKgLuyt1krZV3ZBxOw5dI6OkHAQAIAEACABAAgAQAIAEACABAHhcg6kRPkXNklEVlqQFFsvjU2IT14VbkMwobK6e5jmoOY3DFYjNdxzUPEGY4jFX3kc1F2F6w36Ef0yOa54hL3NkjLyOa6rCLw2NRXcc1LxCiWIx+C5jmpqYtPFZYQV4KsUhSdDQ/FUgqakLSqaGmSKSZS4kgK6Q0dIOAgAQAIAEACABAAgAQBy5y4dSFpZlxstjArqqswq5SHK6dlJW3TCplM0acXZRz3MuOG69yUuyoVrcmaMMZR5ZxT0k8pw0Od2NGcd5Wf79Za9Uw2SndTTzJ6Lem6HTHV5Yz6xLj7ArVh5tnzSURCz2zWvlTZZRdC4x50hJ/ysa38SrF7H389jf3L/ACxSXtqflH6k35oQevL/AAfJS/YlP80vp+hX+2Lv5V9f1IJuhcZ82Uj60bXfcQov2Pr5LGvw/wAonH21Pzj9Suqeh0rfMLX/AFSWH3qt4ebX8klIcr9s1y+ZNfUqKikniOHBzex4x71V79ZU+m6Gv9/3zH67qbluPP3EkFzLTh2i0KcqFnMWRnjKXYu6K6ApuMzOtxdF3S1mVcpGdZTosYZlYmJygMtculTR0unAQAIAEACABAAgDlxXDqQpPMotl8IFPW1uFXKQ/TRszVwueuBvSllyim29GvTjeYlT0skrgMFxO5o/FY9uZZdLw6UM2Wwpjvsa219GI24MuHn1G6MHzTeN7Kin1XPqfoYWT7TnPivhevmaGNgaMNAaBuA0C14pRWktGU229vk62l3ZzQbaNhoNtdDQbSA0G0ubDRzKwOGy4BwO8HULklGS1JbR1Nxe1wZ66dGGPy6LDD6h1Ye7ksjI9lRb6qX0v0/yamN7TnDizlevmZKopJIXEYLSPRO7wSdebZTLouRvV3Qtjvuh233Pgd/atqu1SScewtfjLyNNRVuUzGRkXU6LiCbKtTM+cNDLSpFLR2unAQAIAEACAPHFB1CNbPsjKjsYqr2ynn64s6wNyzfoQTjnhca2PQdSn0N8mYuFY46DXKQybFWupm1RTFcs5tdsdI8AauOpcdwHNefk7cyzpXb/AHudyMmNcds2EcLKdmG7z5zuJK9Di40KY6iYEpzyJbl+RM+SRhHWAAOOBgg8E446RBKuxfAOtfplUt8i7XIlLM9ztiMAuAzqQNP6KtjHZeoQjHqn2Iuoq/Vb++FPoLPExvV/kH5PV+q398I6EHiY3q/yAQVfqt/fCOhB4mN6v8jtlTI1wbI0tJ3cQe4qEo6IuuEluD2WLXqvYq1oMrmwFLjQslbsuGvBw3tKXyceF8emX5+hdRfKl7iYW6Wx0byDoRucNzhzWApWYdnSz0uPlRsjtHturyDh29btF8bI9UQvoTW0augrMp2MjDvq0XMEmVcmZ846GgVIqPUHAQAIAEAQyvXGTiiju8+ir2aeLDkctk4ZSNedQ1uTjfjaVotkVueS4rzK67WVsg66nwcjJa3c7tb29ioyKI2x0xrFzZVvwrT2yOY1uB5x87nnklKsWNEdIMtSlLb7eQXl2niE1U+QxFyO9It0P2h+Eq+XYXwFzP7v7ksR8lJN8kJL4hS1n+0u+zd8TU1X2L8lfuF95DdaqYVDmMkLWhrTgY4juU5S0TxqanSpyjt7Z7mo/XO9jfkqvFDVH8i+otNW1EbmkyFwyMghuDr3KcZ7LY0UWJpR0W3SHRjDxEgx7CpS7COB87X2HdM7yQk2zli+Imyo7IaPMo2GhO50YlZj0hq08ilsqhXwaffyL8e51T35eZhq2lIPJwPvWDRdKif9UelptTX2DVpruB3jevS1WKSTRTk0eaNdQ1OQm4swrq9Mtonq1CMkTLpWCABAHLig6hGrkwFCTGao7Mxdqjgqd8mzjVl1D/h/+074kyjOn/G/iVFmrJIskDaj02mE+8ciqIXqUmh7Lprt0nw/UuamkbMOvpyA/iNweeR5OVzSaM+u6VL8K3t/QpKuqJ8lwIcHAEHQg5VcYaZo1VJfEuUXnSTdD9ofhKnLsZ3s/vL7v7nUR8lIN8nJL4he0/pLvs3fEE5V2Lcr/oX3ndytEr5jKxzACGjDtrOncFY1shj5lcKuiSbOPoqp9eP2u+Sh4SJe90ej+n6kbrDM5w23s2QQTs7RP3KSikS9/qjF9KexzpC4ERs9IvDsdgzr70TekUYKabl5aPafRoSEmE+WSbSjshoNpGw0GUbO6KG/UvlBw9Ia94WP7Qq1JTXmaeFbx0vyMxUMLHbQ8UYF/RLofbyNmt9celmhtNXkBb8JGVlU6Zp6WXKZTMayI80qYszpBwEARSuXGTiiluM2hVMmaFENsyFdNtPAS0p65N6mHTDZsYf8P/2nfEn12MCf8b+Ipa4x1ffqs1/DsvyJPrDD4X7cfHzmnc4Jmq7yOfDdHpn+D9Burp46qPbj8mVo478+q7s7U1sorsniT6Z8xf8AvB30k3Q/aH4Soz7HPZ/eX3f3PIj5KzZPkJfMQ2j9Jd9mfiCfq7FuV/0L7yC7mQ1Lmte9rdlmjXuaN3YVKyfSieKoKhNxTfPkefk8n62X/kf81R47Dxa/5V+S/QOok/Wy/wDI/wCaPGYeLX/KvyX6EsFMAcnU8STklVSsbITu3whwOVQue7SidPdpGw0GVzYaFrizMZ7NQl8qPVWy2h6mjMVsGhWK1rk2qpidqm2XFp4H3L0WNd4kFIvyIdUeo2dumyAtCLPPXw0XUTlcjPkiVdIAgBWpcosurRmbtNoUvNmxiw5MzS+VI48tAsnJt1YomxZ8MEjWRXJv5N1Gy/a2C3Pk7Oc9601lw6PtMOWNLx/F2tbGaFmGjuCVlLeim57kTuAKinorXAg+JzHiSM4dx5OHI9icqv1wxlSjZHonyhiuquuEY2XNc12XZwW7saK2y1a4KqafBcnveyVm5IN8kH3F6aYRSmQhzgWlvk4zvB49ydpmki2yHi19CeuSOeYPldIAQCGjDsZ0HYpWPqOL93V0Nnb6hVKoVciI1StVJHqPBVhd8Fh1EjalVupnVIlZMqpVkkyVsiqcSR2HKs6czea7uKhZzBko90UdRHosho065FDUt2ZGnnoU57PnqTh+Jp1vqg0aa0zaBbsGY2TDRpqZyYRj2IaUik8KAEKx2ihIaqRkb1JoUrYb2JHkrrRHoDz1XnrpdVsmM5MuS+ijUk2ZspFhSv0xxG5NUz2ukVsjzsnV5UBCDpxgKWw2cvepKOyLYpNME3XW2Rc9CE9YAnq8dsplYLslkf5jSRz3N9qcjjqPcXnfGPdkzKKU+k0dg2nH3BWdEUUPKXktnTrfKPSHi14RqDOe9fYyJ0UzeG0P8h2vcoumLLIZUGeQ13DjyO9L2YrQzGZYQVWUhZS0XKQ5HKk5w0WJhUS6Y4nf3JK+XGkXVx52JSs0SLQ1FlDd49M8tVyh9NqZp40udFhZZdAvRViuXHlmuonJqJhWofCmKg5AIq686KuQ7T3MZfXaHxSlh6HDXJJameS3uC87Hlshkvll2xuiYUTObOsI1ojsnZLz9qYjZ6lbj6EuVaiBG9ysijjEaifCcqr2VyZTVdYc4GSScADeTyWvRj+YtOehy32suPl+W/fs+gztPNNOUYLfZGfK+Vr1A0sFvYPO8s8tzB3BKSuk+3BKGPFd+WONcBoAAOwYVLW+4wtI961HSGyCanjdvaAebfJKnGco9mVyrjLuilulpGMnym+uBiRnfzTVVqlx5i7jKrmL2jPTOdCRtkbJ81+5rv8AtSnQpraHKb1NDMF2B83XtWRkUND0Gh6CTKxba/UajIYI0SsolqZTXVnku7il5LTTNHGfKI7E7QL0NZPMXLNnQFNxPPXItGqwTPHIBFVX7lVIdoMVftx8UpYeiw+49bBoFg1IWyO5dMGiaUTPbPdlGjmw2UaDZ4dFKKfkcbQrU1JHb7k9TFsqkUFxurRnOQt7Fx+oVnLRPaWABsh/vJfMBGrWnd4laLjrjyRjX39culGqgLY24Gp3uPMpGSc3tjEEoLRFJdGjiprHbJdRx9Ls5hd92YdYfTDOYXfdpB1nn0yz+ij3Zh1k0dyB3KEqGg6yivNG0ksdrFLkjmx3Z+Ccom2t+aM+1OqfVAysG1FI6J+9p0PBzeDgo5NKnHqRr49ynHqRp6CbK81kU6NCEi1ZuWXOJfFlXcxoUhajSx3yI2HcFv1jOYbW37k3E87cWzVYhJg5dOIq68aKqQ7SYy+t0PilLEehwnyM2d2Wt7h9yxILllOUuWX7Bom0jLbOtld6Tmw2UaDZFKpwicbKW4yYC1cavZRNmZig66oZGfNBLn/VbqR47vFelpXh1dXmZuXa4wbRqKU5myfRBPjuCjYtV6MuhfHtjNdNhqhVDkc2WdqtlO+njkkjaSWbTnHa7dd6UvvuhbKMZeY1CMenbRCDav8AS/jVn/N+36HP3Z7/AOK/0v40f837fod/dg0WsnA6nPaXBcbzV6/QP3Z7eLLGyN0sI2CwbRaCS1w471zGypykoT5TOTrWtoqZ5duE9hDh/XinIx6bBG5bgUfSKDMbJx50ZDHdrHbvYfvKuh3cPUjhz6ZdJLaJcgLEzKtG5XI0kJ0WDdHQ5BlXd3Ya49hWXatvRrYq20L2JmgW5Wi7MfLNnQDRNxPPXFo1WCTAoAQrW6KEhqp8mRvUWh8UrYbuJLkWsMmgHI4WLKPTa0XZkeTUQbk1ExZ8Ml2VLRDYbKNBsgqBorq4nGzOXY71tYkRaxlf0Xjy+ofybG0ftFxPwhblvEYox8x9kWTZCx+14FDj1R0LQfS9ktW8FuRqoVrT5GU9mntH6Ez7F33FZeR/EP7x6HyoxVvjaWjK27XLYnyOdUxU9Ug2xSvjbs6YV1Te+TqZtKo/2E//ADD4AsOH8Sv/AF/ccfymOZN5AaOO/wCS2nD4tmba+NEs8O1TzN5xOx3gZ/AKrerE/tKI8STKWxv0HgqM6HLN2tmtgdovMZKHqimvknkkc8BZCj1WpG9hx52M2SLQLagU5cu5r6JqaijCtY+FMVPSgBWpboosurZmrvDoUvNGxiz5M7bn7Mrm89R+KycqOpKX4GrkLrrTNfRvyFOswbVpjmFfooPdlGjmxapborakcbMzeG6FbmILzFuiI0qRxDoz4EOx9xWrk8KH4mRlL4kWU0KjGRUkKVEeArYPbLIo2VibmkiHOLGnblYuU9Xyf2mjD5UV7Oh8I3STe2P+VMP2nY//AJX1/Uh4MTr80ov1s/tj/lXP2lP+VfX9Q8CJ5+aEPGSYjkSwA+xqP2nZrhL6/qHgxGekFZGyB8QI23M2GMByQMY1HAYVWJVKdil5LnZKySjEytNBoteczOktlgW4jkPKN5/hKWb3JfeinXKMrYG6DwU87uzarNUx2GryuWzSoRRXF21I1vLU/gs3GjubkeioXRBs0Vph0C1oIysmZpaZqYRj2MaCkUggCKVq4ycWUtxhyCqpI0KJ8mNuUZY8PHA+5IZFfVHR6DHkpxcWaG01OQO1J0S8jKya9MvI09EzpcHeF3RHZBUM0VlaONmdu0WhWvisomVPRiTZqpIz/wC2PT6zDke4uWvkLqpUl5MzcmPCZpZIUpGRVFCNfFhpV9UuSxI0dn/Qo/sXfcVm5H8Q/vHI/KYm324OaDgbuS3Lb3Fimhz6HbyHsVPvLDQCzt5D2I95YaJ4bcG8FCV7YaG2QKlzItC3SGTq6WU8XDqx3u0+7KljrrtS/H8iqMdzRR2aLAC5mzNatFrUzANXkc2ZtYlXUystkZe8vPE+7gu0V9MUjZvkoR6UbK3Q4AT8UefvnsuoWq1GfJkq6QBAHLgg6hGrjyFCSGapaZmLvSZCWnE2cW3RUWqoMb9g/s93JZd0fDl1LzHsmtWR6kbGinBCaqltGBbDTHwmEhZnErFKJxsp7hBon6JaK5GOuLHRyNlZ5zHBw7ccPFegx2px6JdmKWx2tG3pJmSxtlZ5rxkcxzB7VmTi65OLEocPTIrhT5arKZ8l4zbrhCymbE54DxGWluuc66blTbVOVzmlxsYjKPTor7RTEMAPIJm+e5FKRYdSl+o7o96lHUGjzqUdQaOhEjqKJvRj+lNX1s7YW6shJL8bjKfkPvK0sWHh1ub7v+hKiHOyWlZshY2bca9FexOumL3Bg73d3JeeivEl1M9NiV9Eepl7aKTACehEUyrds09JFgJhIxrJDzQpizOkHAQAIAhlYuNFkWVNdT5VUoj1NmjJXWiIORoRqClbYbWmbmNcmtMastyzodHDeFnrdUtMpy8bzRqaacFPwkmYk4NDWFfEpYpUw5TEHogzN3WizlauPbopkiqs1yNLIWvyYHnLuJjd64/ELQvpWRHcfmX1FLa98o3Mey9oc0hzXDIIOQRzCxnuL0+5CEyM29ucqfjMvXIxHABuVblsnwddUudQB1aOo4eFq7sqlIzvSS+iIGKI5ndoSNREOZ7eQT2Liuz458R/qUqLmzN2+lwMnedSTqSVZm5K5NKmpsnrKrZGBq47gvKZFjtlpHoMLG832JrRQnedSdSVKEEuEO5FyS0jX0NPjCYijEus2y2iarEIyZMpFYIAEACAOXBB1C00Si0WwkU1wo8qmUTRou0ZWuo3NdtN0ISltSktG1TcprpkWFpu2dDo4bwk1J1PT7CuVia5XY01LVAp+u1MxrKmho4KajIWcRKqp8puuWiDRnLlbM5WpRfopcSqoquopSer8uMnJifnZzzB9Ep2yurIXxcP1/3uLTrTNPb+ldO/AeTC/i2XQeDtxWbb7Puh2+JfYV/FEvIp2uGWuDhzaQ4e0JJxcXp8Elad7S5o74pXV18povPlYD6rTtv9g1V9eNbZ8sWR62+xmLn0qlkyynaY28ZX/wB4fqj0Vo1YMKubXt+i7Eo1N9yqpaTGp1J1JOpJ5k8VHKzElpD1VG+xJUVQboNXHcF5q/Ila9I3cTD832O7dQlx2nakquMEjQstjCPTHsa630eFdGJk33bLqGLCtRnzlsaAUig9QAIAEACABAHLmrh1MVmhyotF0JlPXUWVXKI/TdozVfbSDkaEbiErZWmuTYpyU1pnNHdHxnEn7w3eKSdc63uJ23FjZzD8jR0d0BG/3q6rJXmZF2K0WDakFPV3piU6WiOZgKdrvKJVsrKqhBT1eSUuBT1VpBT0Msg6ytfZQDkaHmNCmVmcEfDOHWrO8kjk4khc98SBUncduaOAS9uf9pdChk2GtHBZGR7QHqcRyFX1LnaRj9o7h3c1lznOzmXY2qcOMFuQ/brWScnUneSuqOiy29JaRqaGhAVkYmVbdsuIIcKxIRnPY01qmUNnaDgIAEACABAAgAQBw5q4dTF5YcrjRdGeitqqMFVuI3Xc0UtbbAeCplWaNOU0U0lA9hywlvZw9iWsoUu4/G+M1qS2dxXSVmjm57W/Iqjwpx+VkZYtc+zHor+3iSO8YUlbZHuhSfs5+SGW3Zh9Ie0K2ObruLSwJehy+tbzCtXtBepV7i/QUlrmcx7QrPf/AEOr2fJ+QlLcmcNe4EoeXZLshiHs2XmhZ1VI7zW47XfJQbnL5mNQwoQ+ZncNse85eSezh7FKMUi12QgvhReUNpA4KxRErcll7S0QHBWKJn2XNllFFhTSFJT2MNapFLZ2g4CABAAgAQAIAEACABAHhCDpE+Jc0TUhWWmyotF0bBCehB4KtxGYX6K6e2DkoOA3DKaEZbQOSr8MZjlv1FX2Yclzwy9Zj9SP6FHJHQS98+07bZRyQoEHljUVnHJT6CmWWPwWoclJQFZ5JYwUAHBWKIrO/Y/FTAKaQtKwaZGpaKXIlAXSs9QAIAEACABAAgAQAIAEACABAAgDkhB3Zw6Jc0SUiJ1OuaJqwhdSLnSWK0iNEudJNXHn5EFzpO+MeijXek54xK2lXekg7SZtOu6K3YStiXdEHI7DV0js6QcBAAgAQAIAEACABAAgAQAIAEACABAAgAQAIA8wgA2UHdhsrmg2GyunNhhAHqABAAgAQAIAEACABAAgAQB//9k="/>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12" name="Rectangle 11"/>
          <p:cNvSpPr/>
          <p:nvPr/>
        </p:nvSpPr>
        <p:spPr>
          <a:xfrm>
            <a:off x="35496" y="2481007"/>
            <a:ext cx="3960440" cy="923330"/>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a:solidFill>
                  <a:srgbClr val="0000FF"/>
                </a:solidFill>
                <a:latin typeface="Chalkboard" charset="0"/>
                <a:ea typeface="Chalkboard" charset="0"/>
                <a:cs typeface="Chalkboard" charset="0"/>
              </a:rPr>
              <a:t>Chosen Message Attack (CMA)</a:t>
            </a:r>
            <a:endParaRPr lang="en-US" dirty="0" smtClean="0">
              <a:solidFill>
                <a:srgbClr val="00B0F0"/>
              </a:solidFill>
              <a:latin typeface="Chalkboard" charset="0"/>
              <a:ea typeface="Chalkboard" charset="0"/>
              <a:cs typeface="Chalkboard" charset="0"/>
            </a:endParaRPr>
          </a:p>
        </p:txBody>
      </p:sp>
      <p:pic>
        <p:nvPicPr>
          <p:cNvPr id="13" name="Picture 4"/>
          <p:cNvPicPr>
            <a:picLocks noChangeAspect="1" noChangeArrowheads="1"/>
          </p:cNvPicPr>
          <p:nvPr/>
        </p:nvPicPr>
        <p:blipFill>
          <a:blip r:embed="rId3" cstate="print"/>
          <a:srcRect/>
          <a:stretch>
            <a:fillRect/>
          </a:stretch>
        </p:blipFill>
        <p:spPr bwMode="auto">
          <a:xfrm>
            <a:off x="859596" y="1154085"/>
            <a:ext cx="1224136" cy="1224136"/>
          </a:xfrm>
          <a:prstGeom prst="rect">
            <a:avLst/>
          </a:prstGeom>
          <a:noFill/>
          <a:ln w="9525">
            <a:noFill/>
            <a:miter lim="800000"/>
            <a:headEnd/>
            <a:tailEnd/>
          </a:ln>
        </p:spPr>
      </p:pic>
      <p:sp>
        <p:nvSpPr>
          <p:cNvPr id="14" name="Rectangle 13"/>
          <p:cNvSpPr/>
          <p:nvPr/>
        </p:nvSpPr>
        <p:spPr>
          <a:xfrm>
            <a:off x="4716016" y="2492896"/>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no tag on m is seen before</a:t>
            </a:r>
            <a:endParaRPr lang="en-US" dirty="0">
              <a:solidFill>
                <a:srgbClr val="00B0F0"/>
              </a:solidFill>
              <a:latin typeface="Chalkboard" charset="0"/>
              <a:ea typeface="Chalkboard" charset="0"/>
              <a:cs typeface="Chalkboard" charset="0"/>
            </a:endParaRPr>
          </a:p>
        </p:txBody>
      </p:sp>
      <p:pic>
        <p:nvPicPr>
          <p:cNvPr id="15" name="Picture 14"/>
          <p:cNvPicPr>
            <a:picLocks noChangeAspect="1"/>
          </p:cNvPicPr>
          <p:nvPr/>
        </p:nvPicPr>
        <p:blipFill>
          <a:blip r:embed="rId4"/>
          <a:stretch>
            <a:fillRect/>
          </a:stretch>
        </p:blipFill>
        <p:spPr>
          <a:xfrm>
            <a:off x="6188188" y="1148551"/>
            <a:ext cx="1374137" cy="1224136"/>
          </a:xfrm>
          <a:prstGeom prst="rect">
            <a:avLst/>
          </a:prstGeom>
        </p:spPr>
      </p:pic>
      <p:sp>
        <p:nvSpPr>
          <p:cNvPr id="18" name="Rectangle 17"/>
          <p:cNvSpPr/>
          <p:nvPr/>
        </p:nvSpPr>
        <p:spPr>
          <a:xfrm>
            <a:off x="-36512" y="4796296"/>
            <a:ext cx="4032448" cy="1200329"/>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a:solidFill>
                  <a:srgbClr val="0000FF"/>
                </a:solidFill>
                <a:latin typeface="Chalkboard" charset="0"/>
                <a:ea typeface="Chalkboard" charset="0"/>
                <a:cs typeface="Chalkboard" charset="0"/>
              </a:rPr>
              <a:t>Chosen Message </a:t>
            </a:r>
            <a:r>
              <a:rPr lang="en-US" dirty="0" smtClean="0">
                <a:solidFill>
                  <a:srgbClr val="0000FF"/>
                </a:solidFill>
                <a:latin typeface="Chalkboard" charset="0"/>
                <a:ea typeface="Chalkboard" charset="0"/>
                <a:cs typeface="Chalkboard" charset="0"/>
              </a:rPr>
              <a:t>and Verification Attack </a:t>
            </a:r>
            <a:r>
              <a:rPr lang="en-US" dirty="0">
                <a:solidFill>
                  <a:srgbClr val="0000FF"/>
                </a:solidFill>
                <a:latin typeface="Chalkboard" charset="0"/>
                <a:ea typeface="Chalkboard" charset="0"/>
                <a:cs typeface="Chalkboard" charset="0"/>
              </a:rPr>
              <a:t>(</a:t>
            </a:r>
            <a:r>
              <a:rPr lang="en-US" dirty="0" smtClean="0">
                <a:solidFill>
                  <a:srgbClr val="0000FF"/>
                </a:solidFill>
                <a:latin typeface="Chalkboard" charset="0"/>
                <a:ea typeface="Chalkboard" charset="0"/>
                <a:cs typeface="Chalkboard" charset="0"/>
              </a:rPr>
              <a:t>CMVA)</a:t>
            </a:r>
            <a:endParaRPr lang="en-US" dirty="0">
              <a:solidFill>
                <a:srgbClr val="00B0F0"/>
              </a:solidFill>
              <a:latin typeface="Chalkboard" charset="0"/>
              <a:ea typeface="Chalkboard" charset="0"/>
              <a:cs typeface="Chalkboard" charset="0"/>
            </a:endParaRPr>
          </a:p>
        </p:txBody>
      </p:sp>
      <p:sp>
        <p:nvSpPr>
          <p:cNvPr id="19" name="Rectangle 18"/>
          <p:cNvSpPr/>
          <p:nvPr/>
        </p:nvSpPr>
        <p:spPr>
          <a:xfrm>
            <a:off x="4684636" y="4797152"/>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has not been seen before.</a:t>
            </a:r>
            <a:endParaRPr lang="en-US" dirty="0">
              <a:solidFill>
                <a:srgbClr val="00B0F0"/>
              </a:solidFill>
              <a:latin typeface="Chalkboard" charset="0"/>
              <a:ea typeface="Chalkboard" charset="0"/>
              <a:cs typeface="Chalkboard" charset="0"/>
            </a:endParaRPr>
          </a:p>
        </p:txBody>
      </p:sp>
    </p:spTree>
    <p:extLst>
      <p:ext uri="{BB962C8B-B14F-4D97-AF65-F5344CB8AC3E}">
        <p14:creationId xmlns:p14="http://schemas.microsoft.com/office/powerpoint/2010/main" val="49576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CMA Security for MAC</a:t>
            </a:r>
            <a:endParaRPr lang="en-US" sz="3000" kern="0" dirty="0">
              <a:solidFill>
                <a:srgbClr val="009900"/>
              </a:solidFill>
              <a:latin typeface="Chalkboard" charset="0"/>
              <a:ea typeface="Chalkboard" charset="0"/>
              <a:cs typeface="Chalkboard" charset="0"/>
            </a:endParaRPr>
          </a:p>
        </p:txBody>
      </p:sp>
      <p:grpSp>
        <p:nvGrpSpPr>
          <p:cNvPr id="2"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Experiment Mac-forge       (n)</a:t>
              </a:r>
              <a:endParaRPr lang="en-US" sz="16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10519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Mac, </a:t>
            </a:r>
            <a:r>
              <a:rPr lang="en-US" sz="1600" dirty="0" err="1" smtClean="0">
                <a:latin typeface="Chalkboard" charset="0"/>
                <a:ea typeface="Chalkboard" charset="0"/>
                <a:cs typeface="Chalkboard" charset="0"/>
              </a:rPr>
              <a:t>Vrfy</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grpSp>
        <p:nvGrpSpPr>
          <p:cNvPr id="3"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Run time: Poly(n)</a:t>
              </a:r>
              <a:endParaRPr lang="en-US" sz="1600" dirty="0" smtClean="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Attacker A</a:t>
              </a:r>
              <a:endParaRPr lang="en-US" sz="1600" dirty="0" smtClean="0">
                <a:solidFill>
                  <a:srgbClr val="0000FF"/>
                </a:solidFill>
                <a:latin typeface="Chalkboard" charset="0"/>
                <a:ea typeface="Chalkboard" charset="0"/>
                <a:cs typeface="Chalkboard" charset="0"/>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78" name="Text Box 7"/>
          <p:cNvSpPr txBox="1">
            <a:spLocks noChangeArrowheads="1"/>
          </p:cNvSpPr>
          <p:nvPr/>
        </p:nvSpPr>
        <p:spPr bwMode="auto">
          <a:xfrm>
            <a:off x="251520" y="3964994"/>
            <a:ext cx="252028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Q = {(m</a:t>
            </a:r>
            <a:r>
              <a:rPr lang="en-US" sz="20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…,m</a:t>
            </a:r>
            <a:r>
              <a:rPr lang="en-US" sz="2000" baseline="-25000" dirty="0" smtClean="0">
                <a:solidFill>
                  <a:srgbClr val="FF0000"/>
                </a:solidFill>
                <a:latin typeface="Chalkboard" charset="0"/>
                <a:ea typeface="Chalkboard" charset="0"/>
                <a:cs typeface="Chalkboard" charset="0"/>
                <a:sym typeface="Symbol"/>
              </a:rPr>
              <a:t>l </a:t>
            </a:r>
            <a:r>
              <a:rPr lang="en-US" sz="1600" dirty="0" smtClean="0">
                <a:solidFill>
                  <a:srgbClr val="FF0000"/>
                </a:solidFill>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grpSp>
        <p:nvGrpSpPr>
          <p:cNvPr id="5"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30" name="Group 29"/>
          <p:cNvGrpSpPr/>
          <p:nvPr/>
        </p:nvGrpSpPr>
        <p:grpSpPr>
          <a:xfrm>
            <a:off x="2627784" y="2403176"/>
            <a:ext cx="3222746" cy="377752"/>
            <a:chOff x="2555776" y="1772816"/>
            <a:chExt cx="3222746" cy="377752"/>
          </a:xfrm>
        </p:grpSpPr>
        <p:grpSp>
          <p:nvGrpSpPr>
            <p:cNvPr id="31" name="Group 5"/>
            <p:cNvGrpSpPr/>
            <p:nvPr/>
          </p:nvGrpSpPr>
          <p:grpSpPr>
            <a:xfrm>
              <a:off x="3395297" y="1772816"/>
              <a:ext cx="1608751" cy="377752"/>
              <a:chOff x="3187080" y="1772816"/>
              <a:chExt cx="1608751" cy="377752"/>
            </a:xfrm>
          </p:grpSpPr>
          <p:sp>
            <p:nvSpPr>
              <p:cNvPr id="34" name="Rectangle 33"/>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5"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32" name="Straight Arrow Connector 3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54615" y="3140968"/>
            <a:ext cx="3457545" cy="720080"/>
            <a:chOff x="2554615" y="3140968"/>
            <a:chExt cx="3457545" cy="720080"/>
          </a:xfrm>
        </p:grpSpPr>
        <p:grpSp>
          <p:nvGrpSpPr>
            <p:cNvPr id="36" name="Group 87"/>
            <p:cNvGrpSpPr/>
            <p:nvPr/>
          </p:nvGrpSpPr>
          <p:grpSpPr>
            <a:xfrm>
              <a:off x="2554615" y="3495861"/>
              <a:ext cx="3457545" cy="365187"/>
              <a:chOff x="2482607" y="2631765"/>
              <a:chExt cx="3457545" cy="365187"/>
            </a:xfrm>
          </p:grpSpPr>
          <p:cxnSp>
            <p:nvCxnSpPr>
              <p:cNvPr id="37" name="Straight Connector 36"/>
              <p:cNvCxnSpPr/>
              <p:nvPr/>
            </p:nvCxnSpPr>
            <p:spPr>
              <a:xfrm>
                <a:off x="2482607" y="263176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2627784" y="265839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Forged tag generated by A</a:t>
                </a:r>
                <a:endParaRPr lang="en-US" sz="1600" baseline="-25000" dirty="0" smtClean="0">
                  <a:solidFill>
                    <a:srgbClr val="0000FF"/>
                  </a:solidFill>
                  <a:latin typeface="Chalkboard" charset="0"/>
                  <a:ea typeface="Chalkboard" charset="0"/>
                  <a:cs typeface="Chalkboard" charset="0"/>
                </a:endParaRPr>
              </a:p>
            </p:txBody>
          </p:sp>
        </p:grpSp>
        <p:sp>
          <p:nvSpPr>
            <p:cNvPr id="39" name="Text Box 7"/>
            <p:cNvSpPr txBox="1">
              <a:spLocks noChangeArrowheads="1"/>
            </p:cNvSpPr>
            <p:nvPr/>
          </p:nvSpPr>
          <p:spPr bwMode="auto">
            <a:xfrm>
              <a:off x="3923928" y="314096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(m, t)</a:t>
              </a:r>
              <a:endParaRPr lang="en-US" sz="1600" dirty="0" smtClean="0">
                <a:solidFill>
                  <a:srgbClr val="0000FF"/>
                </a:solidFill>
                <a:latin typeface="Chalkboard" charset="0"/>
                <a:ea typeface="Chalkboard" charset="0"/>
                <a:cs typeface="Chalkboard" charset="0"/>
              </a:endParaRPr>
            </a:p>
          </p:txBody>
        </p:sp>
      </p:grpSp>
      <p:sp>
        <p:nvSpPr>
          <p:cNvPr id="42" name="Text Box 7"/>
          <p:cNvSpPr txBox="1">
            <a:spLocks noChangeArrowheads="1"/>
          </p:cNvSpPr>
          <p:nvPr/>
        </p:nvSpPr>
        <p:spPr bwMode="auto">
          <a:xfrm>
            <a:off x="3563888" y="4293096"/>
            <a:ext cx="1584176" cy="33855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latin typeface="Chalkboard" charset="0"/>
                <a:ea typeface="Chalkboard" charset="0"/>
                <a:cs typeface="Chalkboard" charset="0"/>
                <a:sym typeface="Symbol"/>
              </a:rPr>
              <a:t>g</a:t>
            </a:r>
            <a:r>
              <a:rPr lang="en-US" sz="1600" dirty="0" smtClean="0">
                <a:solidFill>
                  <a:srgbClr val="0000FF"/>
                </a:solidFill>
                <a:latin typeface="Chalkboard" charset="0"/>
                <a:ea typeface="Chalkboard" charset="0"/>
                <a:cs typeface="Chalkboard" charset="0"/>
                <a:sym typeface="Symbol"/>
              </a:rPr>
              <a:t>ame output </a:t>
            </a:r>
            <a:endParaRPr lang="en-US" sz="1600" baseline="-250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1979712"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1 (A succeeds) if </a:t>
            </a:r>
            <a:r>
              <a:rPr lang="en-US" sz="1600" dirty="0" err="1" smtClean="0">
                <a:latin typeface="Chalkboard" charset="0"/>
                <a:ea typeface="Chalkboard" charset="0"/>
                <a:cs typeface="Chalkboard" charset="0"/>
                <a:sym typeface="Symbol"/>
              </a:rPr>
              <a:t>Vrfy</a:t>
            </a:r>
            <a:r>
              <a:rPr lang="en-US" sz="20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 t) = 1 and m  Q</a:t>
            </a:r>
            <a:endParaRPr lang="en-US" sz="1600" baseline="-25000" dirty="0" smtClean="0">
              <a:solidFill>
                <a:srgbClr val="0000FF"/>
              </a:solidFill>
              <a:latin typeface="Chalkboard" charset="0"/>
              <a:ea typeface="Chalkboard" charset="0"/>
              <a:cs typeface="Chalkboard" charset="0"/>
            </a:endParaRPr>
          </a:p>
        </p:txBody>
      </p:sp>
      <p:sp>
        <p:nvSpPr>
          <p:cNvPr id="44" name="Text Box 7"/>
          <p:cNvSpPr txBox="1">
            <a:spLocks noChangeArrowheads="1"/>
          </p:cNvSpPr>
          <p:nvPr/>
        </p:nvSpPr>
        <p:spPr bwMode="auto">
          <a:xfrm>
            <a:off x="1979712" y="4869160"/>
            <a:ext cx="26642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0 (A fails) otherwise</a:t>
            </a:r>
            <a:endParaRPr lang="en-US" sz="16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323528" y="5589240"/>
            <a:ext cx="88204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a:latin typeface="Chalkboard" charset="0"/>
                <a:ea typeface="Chalkboard" charset="0"/>
                <a:cs typeface="Chalkboard" charset="0"/>
                <a:sym typeface="Symbol"/>
              </a:rPr>
              <a:t>i</a:t>
            </a:r>
            <a:r>
              <a:rPr lang="en-US" sz="1600" dirty="0" smtClean="0">
                <a:latin typeface="Chalkboard" charset="0"/>
                <a:ea typeface="Chalkboard" charset="0"/>
                <a:cs typeface="Chalkboard" charset="0"/>
                <a:sym typeface="Symbol"/>
              </a:rPr>
              <a:t>s CMA- secure if for every A, there is a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 such that</a:t>
            </a:r>
            <a:endParaRPr lang="en-US" sz="1600" baseline="-25000" dirty="0" smtClean="0">
              <a:solidFill>
                <a:srgbClr val="0000FF"/>
              </a:solidFill>
              <a:latin typeface="Chalkboard" charset="0"/>
              <a:ea typeface="Chalkboard" charset="0"/>
              <a:cs typeface="Chalkboard" charset="0"/>
            </a:endParaRPr>
          </a:p>
        </p:txBody>
      </p:sp>
      <p:grpSp>
        <p:nvGrpSpPr>
          <p:cNvPr id="46" name="Group 58"/>
          <p:cNvGrpSpPr/>
          <p:nvPr/>
        </p:nvGrpSpPr>
        <p:grpSpPr>
          <a:xfrm>
            <a:off x="2051720" y="6146720"/>
            <a:ext cx="4499992" cy="584775"/>
            <a:chOff x="-1080120" y="868650"/>
            <a:chExt cx="4499992" cy="584775"/>
          </a:xfrm>
        </p:grpSpPr>
        <p:sp>
          <p:nvSpPr>
            <p:cNvPr id="49" name="Text Box 7"/>
            <p:cNvSpPr txBox="1">
              <a:spLocks noChangeArrowheads="1"/>
            </p:cNvSpPr>
            <p:nvPr/>
          </p:nvSpPr>
          <p:spPr bwMode="auto">
            <a:xfrm>
              <a:off x="-1080120" y="868650"/>
              <a:ext cx="4499992" cy="584775"/>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              Pr [Mac-forge       (n) = 1]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10519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cxnSp>
        <p:nvCxnSpPr>
          <p:cNvPr id="41" name="Straight Connector 4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5496" y="4365104"/>
            <a:ext cx="9144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54" name="Text Box 7"/>
          <p:cNvSpPr txBox="1">
            <a:spLocks noChangeArrowheads="1"/>
          </p:cNvSpPr>
          <p:nvPr/>
        </p:nvSpPr>
        <p:spPr bwMode="auto">
          <a:xfrm>
            <a:off x="2636168" y="642174"/>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cma</a:t>
            </a:r>
            <a:endParaRPr lang="en-US" sz="1600" dirty="0" smtClean="0">
              <a:solidFill>
                <a:srgbClr val="0000FF"/>
              </a:solidFill>
              <a:latin typeface="Chalkboard" charset="0"/>
              <a:ea typeface="Chalkboard" charset="0"/>
              <a:cs typeface="Chalkboard" charset="0"/>
            </a:endParaRPr>
          </a:p>
        </p:txBody>
      </p:sp>
      <p:sp>
        <p:nvSpPr>
          <p:cNvPr id="55" name="Text Box 7"/>
          <p:cNvSpPr txBox="1">
            <a:spLocks noChangeArrowheads="1"/>
          </p:cNvSpPr>
          <p:nvPr/>
        </p:nvSpPr>
        <p:spPr bwMode="auto">
          <a:xfrm>
            <a:off x="4211960" y="5952182"/>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cma</a:t>
            </a:r>
            <a:endParaRPr lang="en-US" sz="16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114610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Strong CMA </a:t>
            </a:r>
            <a:r>
              <a:rPr lang="en-US" sz="3000" kern="0" dirty="0">
                <a:solidFill>
                  <a:srgbClr val="009900"/>
                </a:solidFill>
                <a:latin typeface="Chalkboard" charset="0"/>
                <a:ea typeface="Chalkboard" charset="0"/>
                <a:cs typeface="Chalkboard" charset="0"/>
              </a:rPr>
              <a:t>Security for MAC</a:t>
            </a:r>
          </a:p>
        </p:txBody>
      </p:sp>
      <p:grpSp>
        <p:nvGrpSpPr>
          <p:cNvPr id="2"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Experiment Mac-</a:t>
              </a:r>
              <a:r>
                <a:rPr lang="en-US" sz="1600" dirty="0" err="1" smtClean="0">
                  <a:solidFill>
                    <a:srgbClr val="FF0000"/>
                  </a:solidFill>
                  <a:latin typeface="Chalkboard" charset="0"/>
                  <a:ea typeface="Chalkboard" charset="0"/>
                  <a:cs typeface="Chalkboard" charset="0"/>
                </a:rPr>
                <a:t>s</a:t>
              </a:r>
              <a:r>
                <a:rPr lang="en-US" sz="1600" dirty="0" err="1" smtClean="0">
                  <a:latin typeface="Chalkboard" charset="0"/>
                  <a:ea typeface="Chalkboard" charset="0"/>
                  <a:cs typeface="Chalkboard" charset="0"/>
                </a:rPr>
                <a:t>forge</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10519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Mac, </a:t>
            </a:r>
            <a:r>
              <a:rPr lang="en-US" sz="1600" dirty="0" err="1" smtClean="0">
                <a:latin typeface="Chalkboard" charset="0"/>
                <a:ea typeface="Chalkboard" charset="0"/>
                <a:cs typeface="Chalkboard" charset="0"/>
              </a:rPr>
              <a:t>Vrfy</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grpSp>
        <p:nvGrpSpPr>
          <p:cNvPr id="3"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Run time: Poly(n)</a:t>
              </a:r>
              <a:endParaRPr lang="en-US" sz="1600" dirty="0" smtClean="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Attacker A</a:t>
              </a:r>
              <a:endParaRPr lang="en-US" sz="1600" dirty="0" smtClean="0">
                <a:solidFill>
                  <a:srgbClr val="0000FF"/>
                </a:solidFill>
                <a:latin typeface="Chalkboard" charset="0"/>
                <a:ea typeface="Chalkboard" charset="0"/>
                <a:cs typeface="Chalkboard" charset="0"/>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78" name="Text Box 7"/>
          <p:cNvSpPr txBox="1">
            <a:spLocks noChangeArrowheads="1"/>
          </p:cNvSpPr>
          <p:nvPr/>
        </p:nvSpPr>
        <p:spPr bwMode="auto">
          <a:xfrm>
            <a:off x="251520" y="3964994"/>
            <a:ext cx="2520280" cy="400110"/>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Q = {(m</a:t>
            </a:r>
            <a:r>
              <a:rPr lang="en-US" sz="20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t</a:t>
            </a:r>
            <a:r>
              <a:rPr lang="en-US" sz="16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…,(m</a:t>
            </a:r>
            <a:r>
              <a:rPr lang="en-US" sz="2000" baseline="-25000" dirty="0" smtClean="0">
                <a:solidFill>
                  <a:srgbClr val="FF0000"/>
                </a:solidFill>
                <a:latin typeface="Chalkboard" charset="0"/>
                <a:ea typeface="Chalkboard" charset="0"/>
                <a:cs typeface="Chalkboard" charset="0"/>
                <a:sym typeface="Symbol"/>
              </a:rPr>
              <a:t>l </a:t>
            </a:r>
            <a:r>
              <a:rPr lang="en-US" sz="2000" dirty="0" smtClean="0">
                <a:solidFill>
                  <a:srgbClr val="FF0000"/>
                </a:solidFill>
                <a:latin typeface="Chalkboard" charset="0"/>
                <a:ea typeface="Chalkboard" charset="0"/>
                <a:cs typeface="Chalkboard" charset="0"/>
                <a:sym typeface="Symbol"/>
              </a:rPr>
              <a:t>, </a:t>
            </a:r>
            <a:r>
              <a:rPr lang="en-US" sz="2000" dirty="0" err="1" smtClean="0">
                <a:solidFill>
                  <a:srgbClr val="FF0000"/>
                </a:solidFill>
                <a:latin typeface="Chalkboard" charset="0"/>
                <a:ea typeface="Chalkboard" charset="0"/>
                <a:cs typeface="Chalkboard" charset="0"/>
                <a:sym typeface="Symbol"/>
              </a:rPr>
              <a:t>t</a:t>
            </a:r>
            <a:r>
              <a:rPr lang="en-US" sz="2000" baseline="-25000" dirty="0" err="1" smtClean="0">
                <a:solidFill>
                  <a:srgbClr val="FF0000"/>
                </a:solidFill>
                <a:latin typeface="Chalkboard" charset="0"/>
                <a:ea typeface="Chalkboard" charset="0"/>
                <a:cs typeface="Chalkboard" charset="0"/>
                <a:sym typeface="Symbol"/>
              </a:rPr>
              <a:t>l</a:t>
            </a:r>
            <a:r>
              <a:rPr lang="en-US" sz="1600" dirty="0" smtClean="0">
                <a:solidFill>
                  <a:srgbClr val="FF0000"/>
                </a:solidFill>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grpSp>
        <p:nvGrpSpPr>
          <p:cNvPr id="5"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30" name="Group 29"/>
          <p:cNvGrpSpPr/>
          <p:nvPr/>
        </p:nvGrpSpPr>
        <p:grpSpPr>
          <a:xfrm>
            <a:off x="2627784" y="2403176"/>
            <a:ext cx="3222746" cy="377752"/>
            <a:chOff x="2555776" y="1772816"/>
            <a:chExt cx="3222746" cy="377752"/>
          </a:xfrm>
        </p:grpSpPr>
        <p:grpSp>
          <p:nvGrpSpPr>
            <p:cNvPr id="31" name="Group 5"/>
            <p:cNvGrpSpPr/>
            <p:nvPr/>
          </p:nvGrpSpPr>
          <p:grpSpPr>
            <a:xfrm>
              <a:off x="3395297" y="1772816"/>
              <a:ext cx="1608751" cy="377752"/>
              <a:chOff x="3187080" y="1772816"/>
              <a:chExt cx="1608751" cy="377752"/>
            </a:xfrm>
          </p:grpSpPr>
          <p:sp>
            <p:nvSpPr>
              <p:cNvPr id="34" name="Rectangle 33"/>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5"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32" name="Straight Arrow Connector 3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54615" y="3140968"/>
            <a:ext cx="3457545" cy="720080"/>
            <a:chOff x="2554615" y="3140968"/>
            <a:chExt cx="3457545" cy="720080"/>
          </a:xfrm>
        </p:grpSpPr>
        <p:grpSp>
          <p:nvGrpSpPr>
            <p:cNvPr id="36" name="Group 87"/>
            <p:cNvGrpSpPr/>
            <p:nvPr/>
          </p:nvGrpSpPr>
          <p:grpSpPr>
            <a:xfrm>
              <a:off x="2554615" y="3495861"/>
              <a:ext cx="3457545" cy="365187"/>
              <a:chOff x="2482607" y="2631765"/>
              <a:chExt cx="3457545" cy="365187"/>
            </a:xfrm>
          </p:grpSpPr>
          <p:cxnSp>
            <p:nvCxnSpPr>
              <p:cNvPr id="37" name="Straight Connector 36"/>
              <p:cNvCxnSpPr/>
              <p:nvPr/>
            </p:nvCxnSpPr>
            <p:spPr>
              <a:xfrm>
                <a:off x="2482607" y="263176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2627784" y="265839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Forged tag generated by A</a:t>
                </a:r>
                <a:endParaRPr lang="en-US" sz="1600" baseline="-25000" dirty="0" smtClean="0">
                  <a:solidFill>
                    <a:srgbClr val="0000FF"/>
                  </a:solidFill>
                  <a:latin typeface="Chalkboard" charset="0"/>
                  <a:ea typeface="Chalkboard" charset="0"/>
                  <a:cs typeface="Chalkboard" charset="0"/>
                </a:endParaRPr>
              </a:p>
            </p:txBody>
          </p:sp>
        </p:grpSp>
        <p:sp>
          <p:nvSpPr>
            <p:cNvPr id="39" name="Text Box 7"/>
            <p:cNvSpPr txBox="1">
              <a:spLocks noChangeArrowheads="1"/>
            </p:cNvSpPr>
            <p:nvPr/>
          </p:nvSpPr>
          <p:spPr bwMode="auto">
            <a:xfrm>
              <a:off x="3923928" y="314096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(m, t)</a:t>
              </a:r>
              <a:endParaRPr lang="en-US" sz="1600" dirty="0" smtClean="0">
                <a:solidFill>
                  <a:srgbClr val="0000FF"/>
                </a:solidFill>
                <a:latin typeface="Chalkboard" charset="0"/>
                <a:ea typeface="Chalkboard" charset="0"/>
                <a:cs typeface="Chalkboard" charset="0"/>
              </a:endParaRPr>
            </a:p>
          </p:txBody>
        </p:sp>
      </p:grpSp>
      <p:sp>
        <p:nvSpPr>
          <p:cNvPr id="42" name="Text Box 7"/>
          <p:cNvSpPr txBox="1">
            <a:spLocks noChangeArrowheads="1"/>
          </p:cNvSpPr>
          <p:nvPr/>
        </p:nvSpPr>
        <p:spPr bwMode="auto">
          <a:xfrm>
            <a:off x="3563888" y="4293096"/>
            <a:ext cx="1584176" cy="33855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latin typeface="Chalkboard" charset="0"/>
                <a:ea typeface="Chalkboard" charset="0"/>
                <a:cs typeface="Chalkboard" charset="0"/>
                <a:sym typeface="Symbol"/>
              </a:rPr>
              <a:t>g</a:t>
            </a:r>
            <a:r>
              <a:rPr lang="en-US" sz="1600" dirty="0" smtClean="0">
                <a:solidFill>
                  <a:srgbClr val="0000FF"/>
                </a:solidFill>
                <a:latin typeface="Chalkboard" charset="0"/>
                <a:ea typeface="Chalkboard" charset="0"/>
                <a:cs typeface="Chalkboard" charset="0"/>
                <a:sym typeface="Symbol"/>
              </a:rPr>
              <a:t>ame output </a:t>
            </a:r>
            <a:endParaRPr lang="en-US" sz="1600" baseline="-250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1979712"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1 (A succeeds) if </a:t>
            </a:r>
            <a:r>
              <a:rPr lang="en-US" sz="1600" dirty="0" err="1" smtClean="0">
                <a:latin typeface="Chalkboard" charset="0"/>
                <a:ea typeface="Chalkboard" charset="0"/>
                <a:cs typeface="Chalkboard" charset="0"/>
                <a:sym typeface="Symbol"/>
              </a:rPr>
              <a:t>Vrfy</a:t>
            </a:r>
            <a:r>
              <a:rPr lang="en-US" sz="20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 t) = 1 and (m, t)  Q</a:t>
            </a:r>
            <a:endParaRPr lang="en-US" sz="1600" baseline="-25000" dirty="0" smtClean="0">
              <a:solidFill>
                <a:srgbClr val="0000FF"/>
              </a:solidFill>
              <a:latin typeface="Chalkboard" charset="0"/>
              <a:ea typeface="Chalkboard" charset="0"/>
              <a:cs typeface="Chalkboard" charset="0"/>
            </a:endParaRPr>
          </a:p>
        </p:txBody>
      </p:sp>
      <p:sp>
        <p:nvSpPr>
          <p:cNvPr id="44" name="Text Box 7"/>
          <p:cNvSpPr txBox="1">
            <a:spLocks noChangeArrowheads="1"/>
          </p:cNvSpPr>
          <p:nvPr/>
        </p:nvSpPr>
        <p:spPr bwMode="auto">
          <a:xfrm>
            <a:off x="1979712" y="4869160"/>
            <a:ext cx="26642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0 (A fails) otherwise</a:t>
            </a:r>
            <a:endParaRPr lang="en-US" sz="16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251520" y="5520134"/>
            <a:ext cx="88204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a:latin typeface="Chalkboard" charset="0"/>
                <a:ea typeface="Chalkboard" charset="0"/>
                <a:cs typeface="Chalkboard" charset="0"/>
                <a:sym typeface="Symbol"/>
              </a:rPr>
              <a:t>i</a:t>
            </a:r>
            <a:r>
              <a:rPr lang="en-US" sz="1600" dirty="0" smtClean="0">
                <a:latin typeface="Chalkboard" charset="0"/>
                <a:ea typeface="Chalkboard" charset="0"/>
                <a:cs typeface="Chalkboard" charset="0"/>
                <a:sym typeface="Symbol"/>
              </a:rPr>
              <a:t>s </a:t>
            </a:r>
            <a:r>
              <a:rPr lang="en-US" sz="1600" dirty="0" smtClean="0">
                <a:solidFill>
                  <a:srgbClr val="FF0000"/>
                </a:solidFill>
                <a:latin typeface="Chalkboard" charset="0"/>
                <a:ea typeface="Chalkboard" charset="0"/>
                <a:cs typeface="Chalkboard" charset="0"/>
                <a:sym typeface="Symbol"/>
              </a:rPr>
              <a:t>strong</a:t>
            </a:r>
            <a:r>
              <a:rPr lang="en-US" sz="1600" dirty="0" smtClean="0">
                <a:latin typeface="Chalkboard" charset="0"/>
                <a:ea typeface="Chalkboard" charset="0"/>
                <a:cs typeface="Chalkboard" charset="0"/>
                <a:sym typeface="Symbol"/>
              </a:rPr>
              <a:t> CMA-secure if for every A, there is a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 such that</a:t>
            </a:r>
            <a:endParaRPr lang="en-US" sz="1600" baseline="-25000" dirty="0" smtClean="0">
              <a:solidFill>
                <a:srgbClr val="0000FF"/>
              </a:solidFill>
              <a:latin typeface="Chalkboard" charset="0"/>
              <a:ea typeface="Chalkboard" charset="0"/>
              <a:cs typeface="Chalkboard" charset="0"/>
            </a:endParaRPr>
          </a:p>
        </p:txBody>
      </p:sp>
      <p:grpSp>
        <p:nvGrpSpPr>
          <p:cNvPr id="46" name="Group 58"/>
          <p:cNvGrpSpPr/>
          <p:nvPr/>
        </p:nvGrpSpPr>
        <p:grpSpPr>
          <a:xfrm>
            <a:off x="1547664" y="6074712"/>
            <a:ext cx="4499992" cy="584775"/>
            <a:chOff x="-1080120" y="868650"/>
            <a:chExt cx="4499992" cy="584775"/>
          </a:xfrm>
        </p:grpSpPr>
        <p:sp>
          <p:nvSpPr>
            <p:cNvPr id="49" name="Text Box 7"/>
            <p:cNvSpPr txBox="1">
              <a:spLocks noChangeArrowheads="1"/>
            </p:cNvSpPr>
            <p:nvPr/>
          </p:nvSpPr>
          <p:spPr bwMode="auto">
            <a:xfrm>
              <a:off x="-1080120" y="868650"/>
              <a:ext cx="4499992" cy="584775"/>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              Pr [Mac-</a:t>
              </a:r>
              <a:r>
                <a:rPr lang="en-US" sz="1600" dirty="0" err="1" smtClean="0">
                  <a:solidFill>
                    <a:srgbClr val="FF0000"/>
                  </a:solidFill>
                  <a:latin typeface="Chalkboard" charset="0"/>
                  <a:ea typeface="Chalkboard" charset="0"/>
                  <a:cs typeface="Chalkboard" charset="0"/>
                </a:rPr>
                <a:t>s</a:t>
              </a:r>
              <a:r>
                <a:rPr lang="en-US" sz="1600" dirty="0" err="1" smtClean="0">
                  <a:latin typeface="Chalkboard" charset="0"/>
                  <a:ea typeface="Chalkboard" charset="0"/>
                  <a:cs typeface="Chalkboard" charset="0"/>
                </a:rPr>
                <a:t>forge</a:t>
              </a:r>
              <a:r>
                <a:rPr lang="en-US" sz="1600" dirty="0" smtClean="0">
                  <a:latin typeface="Chalkboard" charset="0"/>
                  <a:ea typeface="Chalkboard" charset="0"/>
                  <a:cs typeface="Chalkboard" charset="0"/>
                </a:rPr>
                <a:t>       (n) = 1]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116051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cxnSp>
        <p:nvCxnSpPr>
          <p:cNvPr id="41" name="Straight Connector 4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5496" y="4365104"/>
            <a:ext cx="9144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54" name="Text Box 7"/>
          <p:cNvSpPr txBox="1">
            <a:spLocks noChangeArrowheads="1"/>
          </p:cNvSpPr>
          <p:nvPr/>
        </p:nvSpPr>
        <p:spPr bwMode="auto">
          <a:xfrm>
            <a:off x="2636168" y="642174"/>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cma</a:t>
            </a:r>
            <a:endParaRPr lang="en-US" sz="1600" dirty="0" smtClean="0">
              <a:solidFill>
                <a:srgbClr val="0000FF"/>
              </a:solidFill>
              <a:latin typeface="Chalkboard" charset="0"/>
              <a:ea typeface="Chalkboard" charset="0"/>
              <a:cs typeface="Chalkboard" charset="0"/>
            </a:endParaRPr>
          </a:p>
        </p:txBody>
      </p:sp>
      <p:sp>
        <p:nvSpPr>
          <p:cNvPr id="55" name="Text Box 7"/>
          <p:cNvSpPr txBox="1">
            <a:spLocks noChangeArrowheads="1"/>
          </p:cNvSpPr>
          <p:nvPr/>
        </p:nvSpPr>
        <p:spPr bwMode="auto">
          <a:xfrm>
            <a:off x="3788296" y="5880174"/>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cma</a:t>
            </a:r>
            <a:endParaRPr lang="en-US" sz="16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456094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180528" y="-27384"/>
            <a:ext cx="9468544" cy="64807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What is not Captured in MAC Security Definition</a:t>
            </a:r>
            <a:endParaRPr lang="en-US" sz="3000" kern="0" dirty="0">
              <a:solidFill>
                <a:srgbClr val="009900"/>
              </a:solidFill>
              <a:latin typeface="Chalkboard" charset="0"/>
              <a:ea typeface="Chalkboard" charset="0"/>
              <a:cs typeface="Chalkboard" charset="0"/>
            </a:endParaRPr>
          </a:p>
        </p:txBody>
      </p:sp>
      <p:sp>
        <p:nvSpPr>
          <p:cNvPr id="46" name="Text Box 7"/>
          <p:cNvSpPr txBox="1">
            <a:spLocks noChangeArrowheads="1"/>
          </p:cNvSpPr>
          <p:nvPr/>
        </p:nvSpPr>
        <p:spPr bwMode="auto">
          <a:xfrm>
            <a:off x="467544" y="2780928"/>
            <a:ext cx="885698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Let a bank user X sends the following instruction to the bank:</a:t>
            </a:r>
            <a:endParaRPr lang="en-US" sz="1600" baseline="-25000" dirty="0" smtClean="0">
              <a:solidFill>
                <a:srgbClr val="0000FF"/>
              </a:solidFill>
              <a:latin typeface="Chalkboard" charset="0"/>
              <a:ea typeface="Chalkboard" charset="0"/>
              <a:cs typeface="Chalkboard" charset="0"/>
            </a:endParaRPr>
          </a:p>
        </p:txBody>
      </p:sp>
      <p:sp>
        <p:nvSpPr>
          <p:cNvPr id="51" name="Text Box 7"/>
          <p:cNvSpPr txBox="1">
            <a:spLocks noChangeArrowheads="1"/>
          </p:cNvSpPr>
          <p:nvPr/>
        </p:nvSpPr>
        <p:spPr bwMode="auto">
          <a:xfrm>
            <a:off x="1475656" y="3068960"/>
            <a:ext cx="5040560"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“transfer $1000 from account #X to account #Y“</a:t>
            </a:r>
            <a:endParaRPr lang="en-US" sz="1600" baseline="-25000" dirty="0" smtClean="0">
              <a:solidFill>
                <a:srgbClr val="0000FF"/>
              </a:solidFill>
              <a:latin typeface="Chalkboard" charset="0"/>
              <a:ea typeface="Chalkboard" charset="0"/>
              <a:cs typeface="Chalkboard" charset="0"/>
            </a:endParaRPr>
          </a:p>
        </p:txBody>
      </p:sp>
      <p:sp>
        <p:nvSpPr>
          <p:cNvPr id="58" name="Text Box 7"/>
          <p:cNvSpPr txBox="1">
            <a:spLocks noChangeArrowheads="1"/>
          </p:cNvSpPr>
          <p:nvPr/>
        </p:nvSpPr>
        <p:spPr bwMode="auto">
          <a:xfrm>
            <a:off x="467544" y="3573016"/>
            <a:ext cx="8856984" cy="584776"/>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What if an attacker simply sends 10 copies of the original (message, tag) pair </a:t>
            </a:r>
            <a:r>
              <a:rPr lang="en-US" sz="1600" dirty="0">
                <a:latin typeface="Chalkboard" charset="0"/>
                <a:ea typeface="Chalkboard" charset="0"/>
                <a:cs typeface="Chalkboard" charset="0"/>
                <a:sym typeface="Symbol"/>
              </a:rPr>
              <a:t>--Bank will consider each request genuine --- disaster for </a:t>
            </a:r>
            <a:r>
              <a:rPr lang="en-US" sz="1600" dirty="0" smtClean="0">
                <a:latin typeface="Chalkboard" charset="0"/>
                <a:ea typeface="Chalkboard" charset="0"/>
                <a:cs typeface="Chalkboard" charset="0"/>
                <a:sym typeface="Symbol"/>
              </a:rPr>
              <a:t>X</a:t>
            </a:r>
            <a:endParaRPr lang="en-US" sz="1600" baseline="-25000" dirty="0">
              <a:solidFill>
                <a:srgbClr val="0000FF"/>
              </a:solidFill>
              <a:latin typeface="Chalkboard" charset="0"/>
              <a:ea typeface="Chalkboard" charset="0"/>
              <a:cs typeface="Chalkboard" charset="0"/>
            </a:endParaRPr>
          </a:p>
        </p:txBody>
      </p:sp>
      <p:sp>
        <p:nvSpPr>
          <p:cNvPr id="60" name="Text Box 7"/>
          <p:cNvSpPr txBox="1">
            <a:spLocks noChangeArrowheads="1"/>
          </p:cNvSpPr>
          <p:nvPr/>
        </p:nvSpPr>
        <p:spPr bwMode="auto">
          <a:xfrm>
            <a:off x="467544" y="4293096"/>
            <a:ext cx="482453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The above attack is called </a:t>
            </a:r>
            <a:r>
              <a:rPr lang="en-US" sz="1600" dirty="0" smtClean="0">
                <a:solidFill>
                  <a:srgbClr val="0000FF"/>
                </a:solidFill>
                <a:latin typeface="Chalkboard" charset="0"/>
                <a:ea typeface="Chalkboard" charset="0"/>
                <a:cs typeface="Chalkboard" charset="0"/>
                <a:sym typeface="Symbol"/>
              </a:rPr>
              <a:t>replay attack</a:t>
            </a:r>
            <a:endParaRPr lang="en-US" sz="1600" baseline="-25000" dirty="0" smtClean="0">
              <a:solidFill>
                <a:srgbClr val="0000FF"/>
              </a:solidFill>
              <a:latin typeface="Chalkboard" charset="0"/>
              <a:ea typeface="Chalkboard" charset="0"/>
              <a:cs typeface="Chalkboard" charset="0"/>
            </a:endParaRPr>
          </a:p>
        </p:txBody>
      </p:sp>
      <p:sp>
        <p:nvSpPr>
          <p:cNvPr id="62" name="Text Box 7"/>
          <p:cNvSpPr txBox="1">
            <a:spLocks noChangeArrowheads="1"/>
          </p:cNvSpPr>
          <p:nvPr/>
        </p:nvSpPr>
        <p:spPr bwMode="auto">
          <a:xfrm>
            <a:off x="251520" y="4797152"/>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sz="1600" dirty="0" smtClean="0">
                <a:latin typeface="Chalkboard" charset="0"/>
                <a:ea typeface="Chalkboard" charset="0"/>
                <a:cs typeface="Chalkboard" charset="0"/>
                <a:sym typeface="Symbol"/>
              </a:rPr>
              <a:t>Why Replay Attack is not taken care in MAC Definition</a:t>
            </a:r>
            <a:endParaRPr lang="en-US" sz="1600" baseline="-25000" dirty="0" smtClean="0">
              <a:solidFill>
                <a:srgbClr val="0000FF"/>
              </a:solidFill>
              <a:latin typeface="Chalkboard" charset="0"/>
              <a:ea typeface="Chalkboard" charset="0"/>
              <a:cs typeface="Chalkboard" charset="0"/>
            </a:endParaRPr>
          </a:p>
        </p:txBody>
      </p:sp>
      <p:sp>
        <p:nvSpPr>
          <p:cNvPr id="63" name="Text Box 7"/>
          <p:cNvSpPr txBox="1">
            <a:spLocks noChangeArrowheads="1"/>
          </p:cNvSpPr>
          <p:nvPr/>
        </p:nvSpPr>
        <p:spPr bwMode="auto">
          <a:xfrm>
            <a:off x="467544" y="6186790"/>
            <a:ext cx="81369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Additional techniques like </a:t>
            </a:r>
            <a:r>
              <a:rPr lang="en-US" sz="1600" dirty="0" smtClean="0">
                <a:solidFill>
                  <a:srgbClr val="FF0000"/>
                </a:solidFill>
                <a:latin typeface="Chalkboard" charset="0"/>
                <a:ea typeface="Chalkboard" charset="0"/>
                <a:cs typeface="Chalkboard" charset="0"/>
                <a:sym typeface="Symbol"/>
              </a:rPr>
              <a:t>(synchronized) counters, timestamp</a:t>
            </a:r>
            <a:r>
              <a:rPr lang="en-US" sz="1600" dirty="0" smtClean="0">
                <a:latin typeface="Chalkboard" charset="0"/>
                <a:ea typeface="Chalkboard" charset="0"/>
                <a:cs typeface="Chalkboard" charset="0"/>
                <a:sym typeface="Symbol"/>
              </a:rPr>
              <a:t>, etc are used</a:t>
            </a:r>
            <a:endParaRPr lang="en-US" sz="1600" baseline="-25000" dirty="0" smtClean="0">
              <a:solidFill>
                <a:srgbClr val="0000FF"/>
              </a:solidFill>
              <a:latin typeface="Chalkboard" charset="0"/>
              <a:ea typeface="Chalkboard" charset="0"/>
              <a:cs typeface="Chalkboard" charset="0"/>
            </a:endParaRPr>
          </a:p>
        </p:txBody>
      </p:sp>
      <p:sp>
        <p:nvSpPr>
          <p:cNvPr id="2" name="Rectangle 1"/>
          <p:cNvSpPr/>
          <p:nvPr/>
        </p:nvSpPr>
        <p:spPr>
          <a:xfrm>
            <a:off x="251520" y="764704"/>
            <a:ext cx="8640960" cy="646331"/>
          </a:xfrm>
          <a:prstGeom prst="rect">
            <a:avLst/>
          </a:prstGeom>
        </p:spPr>
        <p:txBody>
          <a:bodyPr wrap="square">
            <a:spAutoFit/>
          </a:bodyPr>
          <a:lstStyle/>
          <a:p>
            <a:pPr marL="285750" indent="-285750">
              <a:spcBef>
                <a:spcPct val="50000"/>
              </a:spcBef>
              <a:buFont typeface="Wingdings" pitchFamily="2" charset="2"/>
              <a:buChar char="q"/>
            </a:pPr>
            <a:r>
              <a:rPr lang="en-US" dirty="0" smtClean="0">
                <a:latin typeface="Chalkboard" charset="0"/>
                <a:ea typeface="Chalkboard" charset="0"/>
                <a:cs typeface="Chalkboard" charset="0"/>
                <a:sym typeface="Symbol"/>
              </a:rPr>
              <a:t>If A returns (</a:t>
            </a:r>
            <a:r>
              <a:rPr lang="en-US" dirty="0" err="1" smtClean="0">
                <a:latin typeface="Chalkboard" charset="0"/>
                <a:ea typeface="Chalkboard" charset="0"/>
                <a:cs typeface="Chalkboard" charset="0"/>
                <a:sym typeface="Symbol"/>
              </a:rPr>
              <a:t>m,t</a:t>
            </a:r>
            <a:r>
              <a:rPr lang="en-US" dirty="0" smtClean="0">
                <a:latin typeface="Chalkboard" charset="0"/>
                <a:ea typeface="Chalkboard" charset="0"/>
                <a:cs typeface="Chalkboard" charset="0"/>
                <a:sym typeface="Symbol"/>
              </a:rPr>
              <a:t>) for a already queried message, we don’t consider that as the break.</a:t>
            </a:r>
            <a:endParaRPr lang="en-US" baseline="-25000" dirty="0">
              <a:solidFill>
                <a:srgbClr val="0000FF"/>
              </a:solidFill>
              <a:latin typeface="Chalkboard" charset="0"/>
              <a:ea typeface="Chalkboard" charset="0"/>
              <a:cs typeface="Chalkboard" charset="0"/>
            </a:endParaRPr>
          </a:p>
        </p:txBody>
      </p:sp>
      <p:sp>
        <p:nvSpPr>
          <p:cNvPr id="17" name="Rectangle 16"/>
          <p:cNvSpPr/>
          <p:nvPr/>
        </p:nvSpPr>
        <p:spPr>
          <a:xfrm>
            <a:off x="467544" y="1486525"/>
            <a:ext cx="8640960" cy="830997"/>
          </a:xfrm>
          <a:prstGeom prst="rect">
            <a:avLst/>
          </a:prstGeom>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What it captures in real scenario?  if (</a:t>
            </a:r>
            <a:r>
              <a:rPr lang="en-US" sz="1600" dirty="0" err="1" smtClean="0">
                <a:latin typeface="Chalkboard" charset="0"/>
                <a:ea typeface="Chalkboard" charset="0"/>
                <a:cs typeface="Chalkboard" charset="0"/>
                <a:sym typeface="Symbol"/>
              </a:rPr>
              <a:t>m,t</a:t>
            </a:r>
            <a:r>
              <a:rPr lang="en-US" sz="1600" dirty="0" smtClean="0">
                <a:latin typeface="Chalkboard" charset="0"/>
                <a:ea typeface="Chalkboard" charset="0"/>
                <a:cs typeface="Chalkboard" charset="0"/>
                <a:sym typeface="Symbol"/>
              </a:rPr>
              <a:t>) is a valid pair generated by the sender, then there is no harm if the receiver accepts it even though </a:t>
            </a:r>
            <a:r>
              <a:rPr lang="en-US" sz="1600" dirty="0" err="1" smtClean="0">
                <a:latin typeface="Chalkboard" charset="0"/>
                <a:ea typeface="Chalkboard" charset="0"/>
                <a:cs typeface="Chalkboard" charset="0"/>
                <a:sym typeface="Symbol"/>
              </a:rPr>
              <a:t>adv</a:t>
            </a:r>
            <a:r>
              <a:rPr lang="en-US" sz="1600" dirty="0" smtClean="0">
                <a:latin typeface="Chalkboard" charset="0"/>
                <a:ea typeface="Chalkboard" charset="0"/>
                <a:cs typeface="Chalkboard" charset="0"/>
                <a:sym typeface="Symbol"/>
              </a:rPr>
              <a:t> forwards it (may be at a later point of time)</a:t>
            </a:r>
            <a:endParaRPr lang="en-US" sz="1600" baseline="-25000" dirty="0">
              <a:solidFill>
                <a:srgbClr val="0000FF"/>
              </a:solidFill>
              <a:latin typeface="Chalkboard" charset="0"/>
              <a:ea typeface="Chalkboard" charset="0"/>
              <a:cs typeface="Chalkboard" charset="0"/>
            </a:endParaRPr>
          </a:p>
        </p:txBody>
      </p:sp>
      <p:sp>
        <p:nvSpPr>
          <p:cNvPr id="18" name="Rectangle 17"/>
          <p:cNvSpPr/>
          <p:nvPr/>
        </p:nvSpPr>
        <p:spPr>
          <a:xfrm>
            <a:off x="467544" y="2348880"/>
            <a:ext cx="3096344" cy="338554"/>
          </a:xfrm>
          <a:prstGeom prst="rect">
            <a:avLst/>
          </a:prstGeom>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Is it problematic?</a:t>
            </a:r>
            <a:endParaRPr lang="en-US" sz="1600" baseline="-25000" dirty="0">
              <a:solidFill>
                <a:srgbClr val="0000FF"/>
              </a:solidFill>
              <a:latin typeface="Chalkboard" charset="0"/>
              <a:ea typeface="Chalkboard" charset="0"/>
              <a:cs typeface="Chalkboard" charset="0"/>
            </a:endParaRPr>
          </a:p>
        </p:txBody>
      </p:sp>
      <p:sp>
        <p:nvSpPr>
          <p:cNvPr id="19" name="Text Box 7"/>
          <p:cNvSpPr txBox="1">
            <a:spLocks noChangeArrowheads="1"/>
          </p:cNvSpPr>
          <p:nvPr/>
        </p:nvSpPr>
        <p:spPr bwMode="auto">
          <a:xfrm>
            <a:off x="467544" y="5250686"/>
            <a:ext cx="867645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Whether this attack is of concern depends on actual application scenario</a:t>
            </a:r>
            <a:endParaRPr lang="en-US" sz="1600" baseline="-25000" dirty="0" smtClean="0">
              <a:solidFill>
                <a:srgbClr val="0000FF"/>
              </a:solidFill>
              <a:latin typeface="Chalkboard" charset="0"/>
              <a:ea typeface="Chalkboard" charset="0"/>
              <a:cs typeface="Chalkboard" charset="0"/>
            </a:endParaRPr>
          </a:p>
        </p:txBody>
      </p:sp>
      <p:sp>
        <p:nvSpPr>
          <p:cNvPr id="21" name="Text Box 7"/>
          <p:cNvSpPr txBox="1">
            <a:spLocks noChangeArrowheads="1"/>
          </p:cNvSpPr>
          <p:nvPr/>
        </p:nvSpPr>
        <p:spPr bwMode="auto">
          <a:xfrm>
            <a:off x="467544" y="5610726"/>
            <a:ext cx="867645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So it is better to deal with this in the outer protocol (that used MAC for authentication)</a:t>
            </a:r>
            <a:endParaRPr lang="en-US" sz="16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3657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P spid="58" grpId="0"/>
      <p:bldP spid="60" grpId="0"/>
      <p:bldP spid="62" grpId="0"/>
      <p:bldP spid="63" grpId="0"/>
      <p:bldP spid="17" grpId="0"/>
      <p:bldP spid="18"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468544" cy="576064"/>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Fixed-length MAC from PRF</a:t>
            </a:r>
            <a:endParaRPr lang="en-US" sz="3000" kern="0" dirty="0">
              <a:solidFill>
                <a:srgbClr val="009900"/>
              </a:solidFill>
              <a:latin typeface="Chalkboard" charset="0"/>
              <a:ea typeface="Chalkboard" charset="0"/>
              <a:cs typeface="Chalkboard" charset="0"/>
            </a:endParaRPr>
          </a:p>
        </p:txBody>
      </p:sp>
      <p:sp>
        <p:nvSpPr>
          <p:cNvPr id="18" name="Text Box 7"/>
          <p:cNvSpPr txBox="1">
            <a:spLocks noChangeArrowheads="1"/>
          </p:cNvSpPr>
          <p:nvPr/>
        </p:nvSpPr>
        <p:spPr bwMode="auto">
          <a:xfrm>
            <a:off x="350640" y="5157192"/>
            <a:ext cx="8424936" cy="584775"/>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sz="1600" dirty="0" smtClean="0">
                <a:latin typeface="Chalkboard" charset="0"/>
                <a:ea typeface="Chalkboard" charset="0"/>
                <a:cs typeface="Chalkboard" charset="0"/>
                <a:sym typeface="Symbol"/>
              </a:rPr>
              <a:t>If instead a </a:t>
            </a:r>
            <a:r>
              <a:rPr lang="en-US" sz="1600" dirty="0" smtClean="0">
                <a:solidFill>
                  <a:srgbClr val="0000FF"/>
                </a:solidFill>
                <a:latin typeface="Chalkboard" charset="0"/>
                <a:ea typeface="Chalkboard" charset="0"/>
                <a:cs typeface="Chalkboard" charset="0"/>
                <a:sym typeface="Symbol"/>
              </a:rPr>
              <a:t>TRF f</a:t>
            </a:r>
            <a:r>
              <a:rPr lang="en-US" sz="1600" dirty="0" smtClean="0">
                <a:latin typeface="Chalkboard" charset="0"/>
                <a:ea typeface="Chalkboard" charset="0"/>
                <a:cs typeface="Chalkboard" charset="0"/>
                <a:sym typeface="Symbol"/>
              </a:rPr>
              <a:t> was used to compute tag then </a:t>
            </a:r>
            <a:r>
              <a:rPr lang="en-US" sz="1600" dirty="0" smtClean="0">
                <a:solidFill>
                  <a:srgbClr val="0000FF"/>
                </a:solidFill>
                <a:latin typeface="Chalkboard" charset="0"/>
                <a:ea typeface="Chalkboard" charset="0"/>
                <a:cs typeface="Chalkboard" charset="0"/>
                <a:sym typeface="Symbol"/>
              </a:rPr>
              <a:t>an attacker can guess f(m) for a “new” m </a:t>
            </a:r>
            <a:r>
              <a:rPr lang="en-US" sz="1600" dirty="0" smtClean="0">
                <a:latin typeface="Chalkboard" charset="0"/>
                <a:ea typeface="Chalkboard" charset="0"/>
                <a:cs typeface="Chalkboard" charset="0"/>
                <a:sym typeface="Symbol"/>
              </a:rPr>
              <a:t>with probability at most </a:t>
            </a:r>
            <a:r>
              <a:rPr lang="en-US" sz="1600" dirty="0" smtClean="0">
                <a:solidFill>
                  <a:srgbClr val="0000FF"/>
                </a:solidFill>
                <a:latin typeface="Chalkboard" charset="0"/>
                <a:ea typeface="Chalkboard" charset="0"/>
                <a:cs typeface="Chalkboard" charset="0"/>
                <a:sym typeface="Symbol"/>
              </a:rPr>
              <a:t>2</a:t>
            </a:r>
            <a:r>
              <a:rPr lang="en-US" sz="2000" baseline="30000" dirty="0" smtClean="0">
                <a:solidFill>
                  <a:srgbClr val="0000FF"/>
                </a:solidFill>
                <a:latin typeface="Chalkboard" charset="0"/>
                <a:ea typeface="Chalkboard" charset="0"/>
                <a:cs typeface="Chalkboard" charset="0"/>
                <a:sym typeface="Symbol"/>
              </a:rPr>
              <a:t>-n </a:t>
            </a:r>
            <a:endParaRPr lang="en-US" sz="2000" baseline="30000" dirty="0" smtClean="0">
              <a:solidFill>
                <a:srgbClr val="0000FF"/>
              </a:solidFill>
              <a:latin typeface="Chalkboard" charset="0"/>
              <a:ea typeface="Chalkboard" charset="0"/>
              <a:cs typeface="Chalkboard" charset="0"/>
            </a:endParaRPr>
          </a:p>
        </p:txBody>
      </p:sp>
      <p:sp>
        <p:nvSpPr>
          <p:cNvPr id="19" name="Text Box 7"/>
          <p:cNvSpPr txBox="1">
            <a:spLocks noChangeArrowheads="1"/>
          </p:cNvSpPr>
          <p:nvPr/>
        </p:nvSpPr>
        <p:spPr bwMode="auto">
          <a:xfrm>
            <a:off x="350640" y="5805264"/>
            <a:ext cx="8855968" cy="338554"/>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sz="1600" dirty="0" smtClean="0">
                <a:latin typeface="Chalkboard" charset="0"/>
                <a:ea typeface="Chalkboard" charset="0"/>
                <a:cs typeface="Chalkboard" charset="0"/>
                <a:sym typeface="Symbol"/>
              </a:rPr>
              <a:t>The same should hold even if a PRF is used (as key is unknown)</a:t>
            </a:r>
            <a:endParaRPr lang="en-US" sz="2000" baseline="30000" dirty="0" smtClean="0">
              <a:solidFill>
                <a:srgbClr val="0000FF"/>
              </a:solidFill>
              <a:latin typeface="Chalkboard" charset="0"/>
              <a:ea typeface="Chalkboard" charset="0"/>
              <a:cs typeface="Chalkboard" charset="0"/>
            </a:endParaRPr>
          </a:p>
        </p:txBody>
      </p:sp>
      <p:sp>
        <p:nvSpPr>
          <p:cNvPr id="21" name="Text Box 7"/>
          <p:cNvSpPr txBox="1">
            <a:spLocks noChangeArrowheads="1"/>
          </p:cNvSpPr>
          <p:nvPr/>
        </p:nvSpPr>
        <p:spPr bwMode="auto">
          <a:xfrm>
            <a:off x="107504" y="764704"/>
            <a:ext cx="910850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L</a:t>
            </a:r>
            <a:r>
              <a:rPr lang="en-US" sz="1600" dirty="0" smtClean="0">
                <a:latin typeface="Chalkboard" charset="0"/>
                <a:ea typeface="Chalkboard" charset="0"/>
                <a:cs typeface="Chalkboard" charset="0"/>
                <a:sym typeface="Symbol"/>
              </a:rPr>
              <a:t>et </a:t>
            </a:r>
            <a:r>
              <a:rPr lang="en-US" sz="1600" dirty="0" smtClean="0">
                <a:solidFill>
                  <a:srgbClr val="FF0000"/>
                </a:solidFill>
                <a:latin typeface="Chalkboard" charset="0"/>
                <a:ea typeface="Chalkboard" charset="0"/>
                <a:cs typeface="Chalkboard" charset="0"/>
                <a:sym typeface="Symbol"/>
              </a:rPr>
              <a:t>F:{0, 1}</a:t>
            </a:r>
            <a:r>
              <a:rPr lang="en-US" sz="2400" baseline="30000" dirty="0" smtClean="0">
                <a:solidFill>
                  <a:srgbClr val="FF0000"/>
                </a:solidFill>
                <a:latin typeface="Chalkboard" charset="0"/>
                <a:ea typeface="Chalkboard" charset="0"/>
                <a:cs typeface="Chalkboard" charset="0"/>
                <a:sym typeface="Symbol"/>
              </a:rPr>
              <a:t>n</a:t>
            </a:r>
            <a:r>
              <a:rPr lang="en-US" sz="1600" dirty="0" smtClean="0">
                <a:solidFill>
                  <a:srgbClr val="FF0000"/>
                </a:solidFill>
                <a:latin typeface="Chalkboard" charset="0"/>
                <a:ea typeface="Chalkboard" charset="0"/>
                <a:cs typeface="Chalkboard" charset="0"/>
                <a:sym typeface="Symbol"/>
              </a:rPr>
              <a:t> x {0, 1}</a:t>
            </a:r>
            <a:r>
              <a:rPr lang="en-US" sz="2400" baseline="30000" dirty="0" smtClean="0">
                <a:solidFill>
                  <a:srgbClr val="FF0000"/>
                </a:solidFill>
                <a:latin typeface="Chalkboard" charset="0"/>
                <a:ea typeface="Chalkboard" charset="0"/>
                <a:cs typeface="Chalkboard" charset="0"/>
                <a:sym typeface="Symbol"/>
              </a:rPr>
              <a:t>n</a:t>
            </a:r>
            <a:r>
              <a:rPr lang="en-US" sz="1600" dirty="0" smtClean="0">
                <a:solidFill>
                  <a:srgbClr val="FF0000"/>
                </a:solidFill>
                <a:latin typeface="Chalkboard" charset="0"/>
                <a:ea typeface="Chalkboard" charset="0"/>
                <a:cs typeface="Chalkboard" charset="0"/>
                <a:sym typeface="Symbol"/>
              </a:rPr>
              <a:t>  {0, 1}</a:t>
            </a:r>
            <a:r>
              <a:rPr lang="en-US" sz="2400" baseline="30000" dirty="0" smtClean="0">
                <a:solidFill>
                  <a:srgbClr val="FF0000"/>
                </a:solidFill>
                <a:latin typeface="Chalkboard" charset="0"/>
                <a:ea typeface="Chalkboard" charset="0"/>
                <a:cs typeface="Chalkboard" charset="0"/>
                <a:sym typeface="Symbol"/>
              </a:rPr>
              <a:t>n</a:t>
            </a:r>
            <a:r>
              <a:rPr lang="en-US" sz="1600" dirty="0" smtClean="0">
                <a:solidFill>
                  <a:srgbClr val="FF0000"/>
                </a:solidFill>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be a PRF</a:t>
            </a:r>
            <a:endParaRPr lang="en-US" sz="1600" baseline="-25000" dirty="0" smtClean="0">
              <a:solidFill>
                <a:srgbClr val="0000FF"/>
              </a:solidFill>
              <a:latin typeface="Chalkboard" charset="0"/>
              <a:ea typeface="Chalkboard" charset="0"/>
              <a:cs typeface="Chalkboard" charset="0"/>
            </a:endParaRPr>
          </a:p>
        </p:txBody>
      </p:sp>
      <p:sp>
        <p:nvSpPr>
          <p:cNvPr id="22" name="Text Box 7"/>
          <p:cNvSpPr txBox="1">
            <a:spLocks noChangeArrowheads="1"/>
          </p:cNvSpPr>
          <p:nvPr/>
        </p:nvSpPr>
        <p:spPr bwMode="auto">
          <a:xfrm>
            <a:off x="396552" y="1247274"/>
            <a:ext cx="88559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Then  = (Gen, Mac, </a:t>
            </a:r>
            <a:r>
              <a:rPr lang="en-US" sz="1600" dirty="0" err="1" smtClean="0">
                <a:latin typeface="Chalkboard" charset="0"/>
                <a:ea typeface="Chalkboard" charset="0"/>
                <a:cs typeface="Chalkboard" charset="0"/>
                <a:sym typeface="Symbol"/>
              </a:rPr>
              <a:t>Vrfy</a:t>
            </a:r>
            <a:r>
              <a:rPr lang="en-US" sz="1600" dirty="0" smtClean="0">
                <a:latin typeface="Chalkboard" charset="0"/>
                <a:ea typeface="Chalkboard" charset="0"/>
                <a:cs typeface="Chalkboard" charset="0"/>
                <a:sym typeface="Symbol"/>
              </a:rPr>
              <a:t>) is a </a:t>
            </a:r>
            <a:r>
              <a:rPr lang="en-US" sz="1600" dirty="0" smtClean="0">
                <a:solidFill>
                  <a:srgbClr val="0000FF"/>
                </a:solidFill>
                <a:latin typeface="Chalkboard" charset="0"/>
                <a:ea typeface="Chalkboard" charset="0"/>
                <a:cs typeface="Chalkboard" charset="0"/>
                <a:sym typeface="Symbol"/>
              </a:rPr>
              <a:t>fixed-length</a:t>
            </a:r>
            <a:r>
              <a:rPr lang="en-US" sz="1600" dirty="0" smtClean="0">
                <a:latin typeface="Chalkboard" charset="0"/>
                <a:ea typeface="Chalkboard" charset="0"/>
                <a:cs typeface="Chalkboard" charset="0"/>
                <a:sym typeface="Symbol"/>
              </a:rPr>
              <a:t> MAC for n-bit strings where :</a:t>
            </a:r>
            <a:endParaRPr lang="en-US" sz="1600" baseline="-25000" dirty="0" smtClean="0">
              <a:solidFill>
                <a:srgbClr val="0000FF"/>
              </a:solidFill>
              <a:latin typeface="Chalkboard" charset="0"/>
              <a:ea typeface="Chalkboard" charset="0"/>
              <a:cs typeface="Chalkboard" charset="0"/>
            </a:endParaRPr>
          </a:p>
        </p:txBody>
      </p:sp>
      <p:grpSp>
        <p:nvGrpSpPr>
          <p:cNvPr id="38" name="Group 37"/>
          <p:cNvGrpSpPr/>
          <p:nvPr/>
        </p:nvGrpSpPr>
        <p:grpSpPr>
          <a:xfrm>
            <a:off x="179512" y="2442374"/>
            <a:ext cx="2520280" cy="626586"/>
            <a:chOff x="467544" y="4386590"/>
            <a:chExt cx="2520280" cy="626586"/>
          </a:xfrm>
        </p:grpSpPr>
        <p:grpSp>
          <p:nvGrpSpPr>
            <p:cNvPr id="23" name="Group 22"/>
            <p:cNvGrpSpPr/>
            <p:nvPr/>
          </p:nvGrpSpPr>
          <p:grpSpPr>
            <a:xfrm>
              <a:off x="1043608" y="4509120"/>
              <a:ext cx="783704" cy="504056"/>
              <a:chOff x="1763688" y="2708920"/>
              <a:chExt cx="783704" cy="504056"/>
            </a:xfrm>
          </p:grpSpPr>
          <p:sp>
            <p:nvSpPr>
              <p:cNvPr id="24" name="Rectangle 23"/>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25"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Gen</a:t>
                </a:r>
                <a:endParaRPr lang="en-US" sz="1600" dirty="0" smtClean="0">
                  <a:solidFill>
                    <a:srgbClr val="0000FF"/>
                  </a:solidFill>
                  <a:latin typeface="Chalkboard" charset="0"/>
                  <a:ea typeface="Chalkboard" charset="0"/>
                  <a:cs typeface="Chalkboard" charset="0"/>
                </a:endParaRPr>
              </a:p>
            </p:txBody>
          </p:sp>
        </p:grpSp>
        <p:cxnSp>
          <p:nvCxnSpPr>
            <p:cNvPr id="26" name="Straight Arrow Connector 25"/>
            <p:cNvCxnSpPr/>
            <p:nvPr/>
          </p:nvCxnSpPr>
          <p:spPr>
            <a:xfrm>
              <a:off x="467544" y="4725144"/>
              <a:ext cx="58323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
            <p:cNvSpPr txBox="1">
              <a:spLocks noChangeArrowheads="1"/>
            </p:cNvSpPr>
            <p:nvPr/>
          </p:nvSpPr>
          <p:spPr bwMode="auto">
            <a:xfrm>
              <a:off x="611560" y="4386590"/>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1</a:t>
              </a:r>
              <a:r>
                <a:rPr lang="en-US" sz="1600" baseline="30000" dirty="0" smtClean="0">
                  <a:latin typeface="Chalkboard" charset="0"/>
                  <a:ea typeface="Chalkboard" charset="0"/>
                  <a:cs typeface="Chalkboard" charset="0"/>
                </a:rPr>
                <a:t>n</a:t>
              </a:r>
              <a:endParaRPr lang="en-US" sz="1600" baseline="30000" dirty="0" smtClean="0">
                <a:solidFill>
                  <a:srgbClr val="0000FF"/>
                </a:solidFill>
                <a:latin typeface="Chalkboard" charset="0"/>
                <a:ea typeface="Chalkboard" charset="0"/>
                <a:cs typeface="Chalkboard" charset="0"/>
              </a:endParaRPr>
            </a:p>
          </p:txBody>
        </p:sp>
        <p:cxnSp>
          <p:nvCxnSpPr>
            <p:cNvPr id="28" name="Straight Arrow Connector 27"/>
            <p:cNvCxnSpPr/>
            <p:nvPr/>
          </p:nvCxnSpPr>
          <p:spPr>
            <a:xfrm>
              <a:off x="1691680" y="4725144"/>
              <a:ext cx="115212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 Box 7"/>
            <p:cNvSpPr txBox="1">
              <a:spLocks noChangeArrowheads="1"/>
            </p:cNvSpPr>
            <p:nvPr/>
          </p:nvSpPr>
          <p:spPr bwMode="auto">
            <a:xfrm>
              <a:off x="1691680" y="4386590"/>
              <a:ext cx="129614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k</a:t>
              </a:r>
              <a:r>
                <a:rPr lang="en-US" sz="1600" dirty="0" err="1" smtClean="0">
                  <a:latin typeface="Chalkboard" charset="0"/>
                  <a:ea typeface="Chalkboard" charset="0"/>
                  <a:cs typeface="Chalkboard" charset="0"/>
                  <a:sym typeface="Symbol"/>
                </a:rPr>
                <a:t></a:t>
              </a:r>
              <a:r>
                <a:rPr lang="en-US" sz="1600" baseline="-25000" dirty="0" err="1" smtClean="0">
                  <a:latin typeface="Chalkboard" charset="0"/>
                  <a:ea typeface="Chalkboard" charset="0"/>
                  <a:cs typeface="Chalkboard" charset="0"/>
                  <a:sym typeface="Symbol"/>
                </a:rPr>
                <a:t>R</a:t>
              </a:r>
              <a:r>
                <a:rPr lang="en-US" sz="1600" dirty="0" smtClean="0">
                  <a:latin typeface="Chalkboard" charset="0"/>
                  <a:ea typeface="Chalkboard" charset="0"/>
                  <a:cs typeface="Chalkboard" charset="0"/>
                  <a:sym typeface="Symbol"/>
                </a:rPr>
                <a:t> {0, 1}</a:t>
              </a:r>
              <a:r>
                <a:rPr lang="en-US" sz="2000" baseline="30000" dirty="0" smtClean="0">
                  <a:latin typeface="Chalkboard" charset="0"/>
                  <a:ea typeface="Chalkboard" charset="0"/>
                  <a:cs typeface="Chalkboard" charset="0"/>
                  <a:sym typeface="Symbol"/>
                </a:rPr>
                <a:t>n</a:t>
              </a:r>
              <a:endParaRPr lang="en-US" sz="2000" baseline="30000" dirty="0" smtClean="0">
                <a:solidFill>
                  <a:srgbClr val="0000FF"/>
                </a:solidFill>
                <a:latin typeface="Chalkboard" charset="0"/>
                <a:ea typeface="Chalkboard" charset="0"/>
                <a:cs typeface="Chalkboard" charset="0"/>
              </a:endParaRPr>
            </a:p>
          </p:txBody>
        </p:sp>
      </p:grpSp>
      <p:grpSp>
        <p:nvGrpSpPr>
          <p:cNvPr id="68" name="Group 67"/>
          <p:cNvGrpSpPr/>
          <p:nvPr/>
        </p:nvGrpSpPr>
        <p:grpSpPr>
          <a:xfrm>
            <a:off x="2843808" y="2060848"/>
            <a:ext cx="2772308" cy="1368152"/>
            <a:chOff x="3023828" y="4149080"/>
            <a:chExt cx="2772308" cy="1368152"/>
          </a:xfrm>
        </p:grpSpPr>
        <p:grpSp>
          <p:nvGrpSpPr>
            <p:cNvPr id="39" name="Group 32"/>
            <p:cNvGrpSpPr/>
            <p:nvPr/>
          </p:nvGrpSpPr>
          <p:grpSpPr>
            <a:xfrm>
              <a:off x="4039109" y="4653136"/>
              <a:ext cx="783704" cy="504056"/>
              <a:chOff x="1763688" y="2708920"/>
              <a:chExt cx="783704" cy="504056"/>
            </a:xfrm>
          </p:grpSpPr>
          <p:sp>
            <p:nvSpPr>
              <p:cNvPr id="40" name="Rectangle 39"/>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42"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Mac</a:t>
                </a:r>
                <a:endParaRPr lang="en-US" sz="1600" dirty="0" smtClean="0">
                  <a:solidFill>
                    <a:srgbClr val="0000FF"/>
                  </a:solidFill>
                  <a:latin typeface="Chalkboard" charset="0"/>
                  <a:ea typeface="Chalkboard" charset="0"/>
                  <a:cs typeface="Chalkboard" charset="0"/>
                </a:endParaRPr>
              </a:p>
            </p:txBody>
          </p:sp>
        </p:grpSp>
        <p:grpSp>
          <p:nvGrpSpPr>
            <p:cNvPr id="43" name="Group 45"/>
            <p:cNvGrpSpPr/>
            <p:nvPr/>
          </p:nvGrpSpPr>
          <p:grpSpPr>
            <a:xfrm>
              <a:off x="3023828" y="4509120"/>
              <a:ext cx="1151271" cy="360040"/>
              <a:chOff x="503548" y="5733256"/>
              <a:chExt cx="1151271" cy="360040"/>
            </a:xfrm>
          </p:grpSpPr>
          <p:cxnSp>
            <p:nvCxnSpPr>
              <p:cNvPr id="44" name="Straight Arrow Connector 43"/>
              <p:cNvCxnSpPr/>
              <p:nvPr/>
            </p:nvCxnSpPr>
            <p:spPr>
              <a:xfrm>
                <a:off x="575556" y="609329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 Box 7"/>
              <p:cNvSpPr txBox="1">
                <a:spLocks noChangeArrowheads="1"/>
              </p:cNvSpPr>
              <p:nvPr/>
            </p:nvSpPr>
            <p:spPr bwMode="auto">
              <a:xfrm>
                <a:off x="503548" y="5733256"/>
                <a:ext cx="1151271"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m</a:t>
                </a:r>
                <a:r>
                  <a:rPr lang="en-US" sz="1600" dirty="0" smtClean="0">
                    <a:latin typeface="Chalkboard" charset="0"/>
                    <a:ea typeface="Chalkboard" charset="0"/>
                    <a:cs typeface="Chalkboard" charset="0"/>
                    <a:sym typeface="Symbol"/>
                  </a:rPr>
                  <a:t>{0, </a:t>
                </a:r>
                <a:r>
                  <a:rPr lang="en-US" sz="1600" dirty="0" smtClean="0">
                    <a:latin typeface="Chalkboard" charset="0"/>
                    <a:ea typeface="Chalkboard" charset="0"/>
                    <a:cs typeface="Chalkboard" charset="0"/>
                  </a:rPr>
                  <a:t>1}</a:t>
                </a:r>
                <a:r>
                  <a:rPr lang="en-US" sz="1600" baseline="30000" dirty="0">
                    <a:latin typeface="Chalkboard" charset="0"/>
                    <a:ea typeface="Chalkboard" charset="0"/>
                    <a:cs typeface="Chalkboard" charset="0"/>
                  </a:rPr>
                  <a:t>n</a:t>
                </a:r>
                <a:endParaRPr lang="en-US" sz="1600" baseline="30000" dirty="0" smtClean="0">
                  <a:solidFill>
                    <a:srgbClr val="0000FF"/>
                  </a:solidFill>
                  <a:latin typeface="Chalkboard" charset="0"/>
                  <a:ea typeface="Chalkboard" charset="0"/>
                  <a:cs typeface="Chalkboard" charset="0"/>
                </a:endParaRPr>
              </a:p>
            </p:txBody>
          </p:sp>
        </p:grpSp>
        <p:cxnSp>
          <p:nvCxnSpPr>
            <p:cNvPr id="47" name="Straight Arrow Connector 46"/>
            <p:cNvCxnSpPr/>
            <p:nvPr/>
          </p:nvCxnSpPr>
          <p:spPr>
            <a:xfrm>
              <a:off x="4687181" y="4941168"/>
              <a:ext cx="110895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319972" y="4149080"/>
              <a:ext cx="0" cy="512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a:off x="4319972" y="4149080"/>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k</a:t>
              </a:r>
              <a:endParaRPr lang="en-US" sz="1600" baseline="30000" dirty="0" smtClean="0">
                <a:solidFill>
                  <a:srgbClr val="0000FF"/>
                </a:solidFill>
                <a:latin typeface="Chalkboard" charset="0"/>
                <a:ea typeface="Chalkboard" charset="0"/>
                <a:cs typeface="Chalkboard" charset="0"/>
              </a:endParaRPr>
            </a:p>
          </p:txBody>
        </p:sp>
        <p:sp>
          <p:nvSpPr>
            <p:cNvPr id="61" name="Text Box 7"/>
            <p:cNvSpPr txBox="1">
              <a:spLocks noChangeArrowheads="1"/>
            </p:cNvSpPr>
            <p:nvPr/>
          </p:nvSpPr>
          <p:spPr bwMode="auto">
            <a:xfrm>
              <a:off x="3203848" y="5178678"/>
              <a:ext cx="208823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rPr>
                <a:t>(Deterministic Mac)</a:t>
              </a:r>
              <a:endParaRPr lang="en-US" sz="1600" baseline="30000" dirty="0" smtClean="0">
                <a:solidFill>
                  <a:srgbClr val="0000FF"/>
                </a:solidFill>
                <a:latin typeface="Chalkboard" charset="0"/>
                <a:ea typeface="Chalkboard" charset="0"/>
                <a:cs typeface="Chalkboard" charset="0"/>
              </a:endParaRPr>
            </a:p>
          </p:txBody>
        </p:sp>
        <p:sp>
          <p:nvSpPr>
            <p:cNvPr id="66" name="Text Box 7"/>
            <p:cNvSpPr txBox="1">
              <a:spLocks noChangeArrowheads="1"/>
            </p:cNvSpPr>
            <p:nvPr/>
          </p:nvSpPr>
          <p:spPr bwMode="auto">
            <a:xfrm>
              <a:off x="4688396" y="4602614"/>
              <a:ext cx="110774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t:= </a:t>
              </a:r>
              <a:r>
                <a:rPr lang="en-US" sz="1600" dirty="0" err="1" smtClean="0">
                  <a:latin typeface="Chalkboard" charset="0"/>
                  <a:ea typeface="Chalkboard" charset="0"/>
                  <a:cs typeface="Chalkboard" charset="0"/>
                </a:rPr>
                <a:t>F</a:t>
              </a:r>
              <a:r>
                <a:rPr lang="en-US" sz="2400" baseline="-25000" dirty="0" err="1" smtClean="0">
                  <a:latin typeface="Chalkboard" charset="0"/>
                  <a:ea typeface="Chalkboard" charset="0"/>
                  <a:cs typeface="Chalkboard" charset="0"/>
                </a:rPr>
                <a:t>k</a:t>
              </a:r>
              <a:r>
                <a:rPr lang="en-US" sz="1600" dirty="0" smtClean="0">
                  <a:latin typeface="Chalkboard" charset="0"/>
                  <a:ea typeface="Chalkboard" charset="0"/>
                  <a:cs typeface="Chalkboard" charset="0"/>
                </a:rPr>
                <a:t>(m)</a:t>
              </a:r>
              <a:endParaRPr lang="en-US" sz="1600" baseline="30000" dirty="0" smtClean="0">
                <a:solidFill>
                  <a:srgbClr val="0000FF"/>
                </a:solidFill>
                <a:latin typeface="Chalkboard" charset="0"/>
                <a:ea typeface="Chalkboard" charset="0"/>
                <a:cs typeface="Chalkboard" charset="0"/>
              </a:endParaRPr>
            </a:p>
          </p:txBody>
        </p:sp>
      </p:grpSp>
      <p:grpSp>
        <p:nvGrpSpPr>
          <p:cNvPr id="88" name="Group 87"/>
          <p:cNvGrpSpPr/>
          <p:nvPr/>
        </p:nvGrpSpPr>
        <p:grpSpPr>
          <a:xfrm>
            <a:off x="5940152" y="2060848"/>
            <a:ext cx="3059832" cy="1080120"/>
            <a:chOff x="6084168" y="4293096"/>
            <a:chExt cx="3059832" cy="1080120"/>
          </a:xfrm>
        </p:grpSpPr>
        <p:grpSp>
          <p:nvGrpSpPr>
            <p:cNvPr id="69" name="Group 51"/>
            <p:cNvGrpSpPr/>
            <p:nvPr/>
          </p:nvGrpSpPr>
          <p:grpSpPr>
            <a:xfrm>
              <a:off x="7027441" y="4797152"/>
              <a:ext cx="783704" cy="504056"/>
              <a:chOff x="1763688" y="2708920"/>
              <a:chExt cx="783704" cy="504056"/>
            </a:xfrm>
          </p:grpSpPr>
          <p:sp>
            <p:nvSpPr>
              <p:cNvPr id="70" name="Rectangle 69"/>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71"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Vrfy</a:t>
                </a:r>
                <a:endParaRPr lang="en-US" sz="1600" dirty="0" smtClean="0">
                  <a:solidFill>
                    <a:srgbClr val="0000FF"/>
                  </a:solidFill>
                  <a:latin typeface="Chalkboard" charset="0"/>
                  <a:ea typeface="Chalkboard" charset="0"/>
                  <a:cs typeface="Chalkboard" charset="0"/>
                </a:endParaRPr>
              </a:p>
            </p:txBody>
          </p:sp>
        </p:grpSp>
        <p:grpSp>
          <p:nvGrpSpPr>
            <p:cNvPr id="72" name="Group 54"/>
            <p:cNvGrpSpPr/>
            <p:nvPr/>
          </p:nvGrpSpPr>
          <p:grpSpPr>
            <a:xfrm>
              <a:off x="6084168" y="4746630"/>
              <a:ext cx="1656184" cy="338554"/>
              <a:chOff x="575556" y="5970766"/>
              <a:chExt cx="1656184" cy="338554"/>
            </a:xfrm>
          </p:grpSpPr>
          <p:cxnSp>
            <p:nvCxnSpPr>
              <p:cNvPr id="73" name="Straight Arrow Connector 72"/>
              <p:cNvCxnSpPr/>
              <p:nvPr/>
            </p:nvCxnSpPr>
            <p:spPr>
              <a:xfrm>
                <a:off x="575556" y="6309320"/>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 Box 7"/>
              <p:cNvSpPr txBox="1">
                <a:spLocks noChangeArrowheads="1"/>
              </p:cNvSpPr>
              <p:nvPr/>
            </p:nvSpPr>
            <p:spPr bwMode="auto">
              <a:xfrm>
                <a:off x="864445" y="5970766"/>
                <a:ext cx="1367295" cy="338554"/>
              </a:xfrm>
              <a:prstGeom prst="rect">
                <a:avLst/>
              </a:prstGeom>
              <a:noFill/>
              <a:ln w="9525">
                <a:noFill/>
                <a:miter lim="800000"/>
                <a:headEnd/>
                <a:tailEnd/>
              </a:ln>
            </p:spPr>
            <p:txBody>
              <a:bodyPr wrap="square">
                <a:spAutoFit/>
              </a:bodyPr>
              <a:lstStyle/>
              <a:p>
                <a:pPr>
                  <a:spcBef>
                    <a:spcPct val="50000"/>
                  </a:spcBef>
                </a:pPr>
                <a:r>
                  <a:rPr lang="en-US" sz="1600" dirty="0" err="1">
                    <a:latin typeface="Chalkboard" charset="0"/>
                    <a:ea typeface="Chalkboard" charset="0"/>
                    <a:cs typeface="Chalkboard" charset="0"/>
                  </a:rPr>
                  <a:t>m</a:t>
                </a:r>
                <a:r>
                  <a:rPr lang="en-US" sz="1600" dirty="0" err="1" smtClean="0">
                    <a:latin typeface="Chalkboard" charset="0"/>
                    <a:ea typeface="Chalkboard" charset="0"/>
                    <a:cs typeface="Chalkboard" charset="0"/>
                  </a:rPr>
                  <a:t>,t</a:t>
                </a:r>
                <a:endParaRPr lang="en-US" sz="1600" baseline="30000" dirty="0" smtClean="0">
                  <a:solidFill>
                    <a:srgbClr val="0000FF"/>
                  </a:solidFill>
                  <a:latin typeface="Chalkboard" charset="0"/>
                  <a:ea typeface="Chalkboard" charset="0"/>
                  <a:cs typeface="Chalkboard" charset="0"/>
                </a:endParaRPr>
              </a:p>
            </p:txBody>
          </p:sp>
        </p:grpSp>
        <p:cxnSp>
          <p:nvCxnSpPr>
            <p:cNvPr id="75" name="Straight Arrow Connector 74"/>
            <p:cNvCxnSpPr/>
            <p:nvPr/>
          </p:nvCxnSpPr>
          <p:spPr>
            <a:xfrm>
              <a:off x="7675513" y="5085184"/>
              <a:ext cx="1468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7308304" y="4293096"/>
              <a:ext cx="0" cy="512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Text Box 7"/>
            <p:cNvSpPr txBox="1">
              <a:spLocks noChangeArrowheads="1"/>
            </p:cNvSpPr>
            <p:nvPr/>
          </p:nvSpPr>
          <p:spPr bwMode="auto">
            <a:xfrm>
              <a:off x="7308304" y="4293096"/>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k</a:t>
              </a:r>
              <a:endParaRPr lang="en-US" sz="1600" baseline="30000" dirty="0" smtClean="0">
                <a:solidFill>
                  <a:srgbClr val="0000FF"/>
                </a:solidFill>
                <a:latin typeface="Chalkboard" charset="0"/>
                <a:ea typeface="Chalkboard" charset="0"/>
                <a:cs typeface="Chalkboard" charset="0"/>
              </a:endParaRPr>
            </a:p>
          </p:txBody>
        </p:sp>
        <p:sp>
          <p:nvSpPr>
            <p:cNvPr id="85" name="Text Box 7"/>
            <p:cNvSpPr txBox="1">
              <a:spLocks noChangeArrowheads="1"/>
            </p:cNvSpPr>
            <p:nvPr/>
          </p:nvSpPr>
          <p:spPr bwMode="auto">
            <a:xfrm>
              <a:off x="7632848" y="4746630"/>
              <a:ext cx="147565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0, if t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endParaRPr lang="en-US" sz="1600" baseline="30000" dirty="0" smtClean="0">
                <a:solidFill>
                  <a:srgbClr val="0000FF"/>
                </a:solidFill>
                <a:latin typeface="Chalkboard" charset="0"/>
                <a:ea typeface="Chalkboard" charset="0"/>
                <a:cs typeface="Chalkboard" charset="0"/>
              </a:endParaRPr>
            </a:p>
          </p:txBody>
        </p:sp>
        <p:sp>
          <p:nvSpPr>
            <p:cNvPr id="87" name="Text Box 7"/>
            <p:cNvSpPr txBox="1">
              <a:spLocks noChangeArrowheads="1"/>
            </p:cNvSpPr>
            <p:nvPr/>
          </p:nvSpPr>
          <p:spPr bwMode="auto">
            <a:xfrm>
              <a:off x="7668344" y="5034662"/>
              <a:ext cx="147565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1, if t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endParaRPr lang="en-US" sz="1600" baseline="30000" dirty="0" smtClean="0">
                <a:solidFill>
                  <a:srgbClr val="0000FF"/>
                </a:solidFill>
                <a:latin typeface="Chalkboard" charset="0"/>
                <a:ea typeface="Chalkboard" charset="0"/>
                <a:cs typeface="Chalkboard" charset="0"/>
              </a:endParaRPr>
            </a:p>
          </p:txBody>
        </p:sp>
      </p:grpSp>
      <p:sp>
        <p:nvSpPr>
          <p:cNvPr id="89" name="Text Box 7"/>
          <p:cNvSpPr txBox="1">
            <a:spLocks noChangeArrowheads="1"/>
          </p:cNvSpPr>
          <p:nvPr/>
        </p:nvSpPr>
        <p:spPr bwMode="auto">
          <a:xfrm>
            <a:off x="179512" y="4077072"/>
            <a:ext cx="6264696" cy="338554"/>
          </a:xfrm>
          <a:prstGeom prst="rect">
            <a:avLst/>
          </a:prstGeom>
          <a:noFill/>
          <a:ln w="9525">
            <a:solidFill>
              <a:srgbClr val="333399"/>
            </a:solid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Theorem: If F is a PRF then  is a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-secure MAC.</a:t>
            </a:r>
            <a:endParaRPr lang="en-US" sz="1600" baseline="-25000" dirty="0" smtClean="0">
              <a:solidFill>
                <a:srgbClr val="0000FF"/>
              </a:solidFill>
              <a:latin typeface="Chalkboard" charset="0"/>
              <a:ea typeface="Chalkboard" charset="0"/>
              <a:cs typeface="Chalkboard" charset="0"/>
            </a:endParaRPr>
          </a:p>
        </p:txBody>
      </p:sp>
      <p:sp>
        <p:nvSpPr>
          <p:cNvPr id="90" name="Text Box 7"/>
          <p:cNvSpPr txBox="1">
            <a:spLocks noChangeArrowheads="1"/>
          </p:cNvSpPr>
          <p:nvPr/>
        </p:nvSpPr>
        <p:spPr bwMode="auto">
          <a:xfrm>
            <a:off x="323528" y="4653136"/>
            <a:ext cx="8855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Show that if  is not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-secure then F is not a PRF by designing a distinguisher for F</a:t>
            </a:r>
            <a:endParaRPr lang="en-US" sz="1600" baseline="-25000" dirty="0" smtClean="0">
              <a:solidFill>
                <a:srgbClr val="0000FF"/>
              </a:solidFill>
              <a:latin typeface="Chalkboard" charset="0"/>
              <a:ea typeface="Chalkboard" charset="0"/>
              <a:cs typeface="Chalkboard" charset="0"/>
            </a:endParaRPr>
          </a:p>
        </p:txBody>
      </p:sp>
      <p:cxnSp>
        <p:nvCxnSpPr>
          <p:cNvPr id="48" name="Straight Connector 47"/>
          <p:cNvCxnSpPr/>
          <p:nvPr/>
        </p:nvCxnSpPr>
        <p:spPr>
          <a:xfrm>
            <a:off x="0" y="1844824"/>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6512" y="3573016"/>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2699792" y="1844824"/>
            <a:ext cx="0" cy="1728192"/>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5796136" y="1844824"/>
            <a:ext cx="0" cy="172819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027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linds(horizont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blinds(horizontal)">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blinds(horizontal)">
                                      <p:cBhvr>
                                        <p:cTn id="25" dur="500"/>
                                        <p:tgtEl>
                                          <p:spTgt spid="8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blinds(horizontal)">
                                      <p:cBhvr>
                                        <p:cTn id="30" dur="500"/>
                                        <p:tgtEl>
                                          <p:spTgt spid="8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blinds(horizontal)">
                                      <p:cBhvr>
                                        <p:cTn id="35" dur="500"/>
                                        <p:tgtEl>
                                          <p:spTgt spid="9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89" grpId="0" animBg="1"/>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27384"/>
            <a:ext cx="9144000" cy="576064"/>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Domain Extension</a:t>
            </a:r>
            <a:endParaRPr lang="en-US" sz="3000" kern="0" dirty="0">
              <a:solidFill>
                <a:srgbClr val="009900"/>
              </a:solidFill>
              <a:latin typeface="Chalkboard" charset="0"/>
              <a:ea typeface="Chalkboard" charset="0"/>
              <a:cs typeface="Chalkboard" charset="0"/>
            </a:endParaRPr>
          </a:p>
        </p:txBody>
      </p:sp>
      <p:cxnSp>
        <p:nvCxnSpPr>
          <p:cNvPr id="48" name="Straight Connector 47"/>
          <p:cNvCxnSpPr/>
          <p:nvPr/>
        </p:nvCxnSpPr>
        <p:spPr>
          <a:xfrm>
            <a:off x="4283968" y="2852936"/>
            <a:ext cx="0" cy="2160240"/>
          </a:xfrm>
          <a:prstGeom prst="line">
            <a:avLst/>
          </a:prstGeom>
        </p:spPr>
        <p:style>
          <a:lnRef idx="2">
            <a:schemeClr val="accent4"/>
          </a:lnRef>
          <a:fillRef idx="0">
            <a:schemeClr val="accent4"/>
          </a:fillRef>
          <a:effectRef idx="1">
            <a:schemeClr val="accent4"/>
          </a:effectRef>
          <a:fontRef idx="minor">
            <a:schemeClr val="tx1"/>
          </a:fontRef>
        </p:style>
      </p:cxnSp>
      <p:sp>
        <p:nvSpPr>
          <p:cNvPr id="4" name="Rectangle 3"/>
          <p:cNvSpPr/>
          <p:nvPr/>
        </p:nvSpPr>
        <p:spPr>
          <a:xfrm>
            <a:off x="1331640" y="2060848"/>
            <a:ext cx="580608" cy="369332"/>
          </a:xfrm>
          <a:prstGeom prst="rect">
            <a:avLst/>
          </a:prstGeom>
        </p:spPr>
        <p:txBody>
          <a:bodyPr wrap="none">
            <a:spAutoFit/>
          </a:bodyPr>
          <a:lstStyle/>
          <a:p>
            <a:r>
              <a:rPr lang="en-US" dirty="0" smtClean="0">
                <a:solidFill>
                  <a:srgbClr val="FF0000"/>
                </a:solidFill>
                <a:latin typeface="Chalkboard" charset="0"/>
                <a:ea typeface="Chalkboard" charset="0"/>
                <a:cs typeface="Chalkboard" charset="0"/>
                <a:sym typeface="Symbol"/>
              </a:rPr>
              <a:t>SKE</a:t>
            </a:r>
            <a:endParaRPr lang="en-US" dirty="0">
              <a:solidFill>
                <a:srgbClr val="FF0000"/>
              </a:solidFill>
              <a:latin typeface="Chalkboard" charset="0"/>
              <a:ea typeface="Chalkboard" charset="0"/>
              <a:cs typeface="Chalkboard" charset="0"/>
            </a:endParaRPr>
          </a:p>
        </p:txBody>
      </p:sp>
      <p:sp>
        <p:nvSpPr>
          <p:cNvPr id="46" name="Rectangle 45"/>
          <p:cNvSpPr/>
          <p:nvPr/>
        </p:nvSpPr>
        <p:spPr>
          <a:xfrm>
            <a:off x="6534413" y="2060848"/>
            <a:ext cx="660565" cy="369332"/>
          </a:xfrm>
          <a:prstGeom prst="rect">
            <a:avLst/>
          </a:prstGeom>
        </p:spPr>
        <p:txBody>
          <a:bodyPr wrap="none">
            <a:spAutoFit/>
          </a:bodyPr>
          <a:lstStyle/>
          <a:p>
            <a:r>
              <a:rPr lang="en-US" dirty="0" smtClean="0">
                <a:solidFill>
                  <a:srgbClr val="FF0000"/>
                </a:solidFill>
                <a:latin typeface="Chalkboard" charset="0"/>
                <a:ea typeface="Chalkboard" charset="0"/>
                <a:cs typeface="Chalkboard" charset="0"/>
                <a:sym typeface="Symbol"/>
              </a:rPr>
              <a:t>MAC</a:t>
            </a:r>
            <a:endParaRPr lang="en-US" dirty="0">
              <a:solidFill>
                <a:srgbClr val="FF0000"/>
              </a:solidFill>
              <a:latin typeface="Chalkboard" charset="0"/>
              <a:ea typeface="Chalkboard" charset="0"/>
              <a:cs typeface="Chalkboard" charset="0"/>
            </a:endParaRPr>
          </a:p>
        </p:txBody>
      </p:sp>
      <p:sp>
        <p:nvSpPr>
          <p:cNvPr id="51" name="Rectangle 50"/>
          <p:cNvSpPr/>
          <p:nvPr/>
        </p:nvSpPr>
        <p:spPr>
          <a:xfrm>
            <a:off x="539552" y="908720"/>
            <a:ext cx="8280920" cy="646331"/>
          </a:xfrm>
          <a:prstGeom prst="rect">
            <a:avLst/>
          </a:prstGeom>
          <a:solidFill>
            <a:srgbClr val="FFFF00"/>
          </a:solidFill>
          <a:ln>
            <a:solidFill>
              <a:srgbClr val="BBE0E3"/>
            </a:solidFill>
          </a:ln>
        </p:spPr>
        <p:txBody>
          <a:bodyPr wrap="square">
            <a:spAutoFit/>
          </a:bodyPr>
          <a:lstStyle/>
          <a:p>
            <a:pPr algn="ctr"/>
            <a:r>
              <a:rPr lang="en-US" dirty="0" smtClean="0">
                <a:latin typeface="Chalkboard" charset="0"/>
                <a:ea typeface="Chalkboard" charset="0"/>
                <a:cs typeface="Chalkboard" charset="0"/>
                <a:sym typeface="Symbol"/>
              </a:rPr>
              <a:t>Given a scheme that handles fixed-length message. </a:t>
            </a:r>
          </a:p>
          <a:p>
            <a:pPr algn="ctr"/>
            <a:r>
              <a:rPr lang="en-US" dirty="0" smtClean="0">
                <a:latin typeface="Chalkboard" charset="0"/>
                <a:ea typeface="Chalkboard" charset="0"/>
                <a:cs typeface="Chalkboard" charset="0"/>
                <a:sym typeface="Symbol"/>
              </a:rPr>
              <a:t>How to handle arbitrary-length messages </a:t>
            </a:r>
            <a:endParaRPr lang="en-US" dirty="0">
              <a:latin typeface="Chalkboard" charset="0"/>
              <a:ea typeface="Chalkboard" charset="0"/>
              <a:cs typeface="Chalkboard" charset="0"/>
            </a:endParaRPr>
          </a:p>
        </p:txBody>
      </p:sp>
      <p:sp>
        <p:nvSpPr>
          <p:cNvPr id="6" name="Rectangle 5"/>
          <p:cNvSpPr/>
          <p:nvPr/>
        </p:nvSpPr>
        <p:spPr>
          <a:xfrm>
            <a:off x="251521" y="2708920"/>
            <a:ext cx="3816424" cy="1077218"/>
          </a:xfrm>
          <a:prstGeom prst="rect">
            <a:avLst/>
          </a:prstGeom>
        </p:spPr>
        <p:txBody>
          <a:bodyPr wrap="square">
            <a:spAutoFit/>
          </a:bodyPr>
          <a:lstStyle/>
          <a:p>
            <a:r>
              <a:rPr lang="en-US" sz="1600" dirty="0" smtClean="0">
                <a:latin typeface="Chalkboard" charset="0"/>
                <a:ea typeface="Chalkboard" charset="0"/>
                <a:cs typeface="Chalkboard" charset="0"/>
                <a:sym typeface="Symbol"/>
              </a:rPr>
              <a:t>Break the message into blocks and encrypt each block using fixed-length scheme (minimum security notion CPA-security)</a:t>
            </a:r>
            <a:endParaRPr lang="en-US" sz="1600" dirty="0">
              <a:latin typeface="Chalkboard" charset="0"/>
              <a:ea typeface="Chalkboard" charset="0"/>
              <a:cs typeface="Chalkboard" charset="0"/>
            </a:endParaRPr>
          </a:p>
        </p:txBody>
      </p:sp>
      <p:sp>
        <p:nvSpPr>
          <p:cNvPr id="53" name="Rectangle 52"/>
          <p:cNvSpPr/>
          <p:nvPr/>
        </p:nvSpPr>
        <p:spPr>
          <a:xfrm>
            <a:off x="4499992" y="2708920"/>
            <a:ext cx="4320480" cy="584776"/>
          </a:xfrm>
          <a:prstGeom prst="rect">
            <a:avLst/>
          </a:prstGeom>
        </p:spPr>
        <p:txBody>
          <a:bodyPr wrap="square">
            <a:spAutoFit/>
          </a:bodyPr>
          <a:lstStyle/>
          <a:p>
            <a:r>
              <a:rPr lang="en-US" sz="1600" dirty="0" smtClean="0">
                <a:latin typeface="Chalkboard" charset="0"/>
                <a:ea typeface="Chalkboard" charset="0"/>
                <a:cs typeface="Chalkboard" charset="0"/>
                <a:sym typeface="Symbol"/>
              </a:rPr>
              <a:t>The same does not work here– Additional tricks necessary </a:t>
            </a:r>
            <a:endParaRPr lang="en-US" sz="1600" dirty="0">
              <a:latin typeface="Chalkboard" charset="0"/>
              <a:ea typeface="Chalkboard" charset="0"/>
              <a:cs typeface="Chalkboard" charset="0"/>
            </a:endParaRPr>
          </a:p>
        </p:txBody>
      </p:sp>
      <p:sp>
        <p:nvSpPr>
          <p:cNvPr id="54" name="Rectangle 53"/>
          <p:cNvSpPr/>
          <p:nvPr/>
        </p:nvSpPr>
        <p:spPr>
          <a:xfrm>
            <a:off x="251520" y="4140368"/>
            <a:ext cx="3816424" cy="584776"/>
          </a:xfrm>
          <a:prstGeom prst="rect">
            <a:avLst/>
          </a:prstGeom>
        </p:spPr>
        <p:txBody>
          <a:bodyPr wrap="square">
            <a:spAutoFit/>
          </a:bodyPr>
          <a:lstStyle/>
          <a:p>
            <a:r>
              <a:rPr lang="en-US" sz="1600" dirty="0" smtClean="0">
                <a:latin typeface="Chalkboard" charset="0"/>
                <a:ea typeface="Chalkboard" charset="0"/>
                <a:cs typeface="Chalkboard" charset="0"/>
                <a:sym typeface="Symbol"/>
              </a:rPr>
              <a:t>Want efficiency?– Go for Mode of operations</a:t>
            </a:r>
            <a:endParaRPr lang="en-US" sz="1600" dirty="0">
              <a:latin typeface="Chalkboard" charset="0"/>
              <a:ea typeface="Chalkboard" charset="0"/>
              <a:cs typeface="Chalkboard" charset="0"/>
            </a:endParaRPr>
          </a:p>
        </p:txBody>
      </p:sp>
      <p:sp>
        <p:nvSpPr>
          <p:cNvPr id="55" name="Rectangle 54"/>
          <p:cNvSpPr/>
          <p:nvPr/>
        </p:nvSpPr>
        <p:spPr>
          <a:xfrm>
            <a:off x="4572000" y="4140368"/>
            <a:ext cx="3816424" cy="584776"/>
          </a:xfrm>
          <a:prstGeom prst="rect">
            <a:avLst/>
          </a:prstGeom>
        </p:spPr>
        <p:txBody>
          <a:bodyPr wrap="square">
            <a:spAutoFit/>
          </a:bodyPr>
          <a:lstStyle/>
          <a:p>
            <a:r>
              <a:rPr lang="en-US" sz="1600" dirty="0" smtClean="0">
                <a:latin typeface="Chalkboard" charset="0"/>
                <a:ea typeface="Chalkboard" charset="0"/>
                <a:cs typeface="Chalkboard" charset="0"/>
                <a:sym typeface="Symbol"/>
              </a:rPr>
              <a:t>Want efficiency?– CBC-MAC, C-MAC, Hash-and-MAC, HMAC</a:t>
            </a:r>
            <a:endParaRPr lang="en-US" sz="1600" dirty="0">
              <a:latin typeface="Chalkboard" charset="0"/>
              <a:ea typeface="Chalkboard" charset="0"/>
              <a:cs typeface="Chalkboard" charset="0"/>
            </a:endParaRPr>
          </a:p>
        </p:txBody>
      </p:sp>
      <p:sp>
        <p:nvSpPr>
          <p:cNvPr id="11" name="Rectangle 10"/>
          <p:cNvSpPr/>
          <p:nvPr/>
        </p:nvSpPr>
        <p:spPr>
          <a:xfrm>
            <a:off x="4499992" y="5445224"/>
            <a:ext cx="4320480" cy="584775"/>
          </a:xfrm>
          <a:prstGeom prst="rect">
            <a:avLst/>
          </a:prstGeom>
        </p:spPr>
        <p:txBody>
          <a:bodyPr wrap="square">
            <a:spAutoFit/>
          </a:bodyPr>
          <a:lstStyle/>
          <a:p>
            <a:r>
              <a:rPr lang="en-US" sz="1600" dirty="0" smtClean="0">
                <a:solidFill>
                  <a:srgbClr val="0070C0"/>
                </a:solidFill>
                <a:latin typeface="Chalkboard" charset="0"/>
                <a:ea typeface="Chalkboard" charset="0"/>
                <a:cs typeface="Chalkboard" charset="0"/>
                <a:sym typeface="Symbol"/>
              </a:rPr>
              <a:t>CT12 (for 3): Domain Extension of MAC, 4 attempts (three failed), proof of security</a:t>
            </a:r>
            <a:endParaRPr lang="en-US" sz="1600" dirty="0">
              <a:solidFill>
                <a:srgbClr val="0070C0"/>
              </a:solidFill>
              <a:latin typeface="Chalkboard" charset="0"/>
              <a:ea typeface="Chalkboard" charset="0"/>
              <a:cs typeface="Chalkboard" charset="0"/>
            </a:endParaRPr>
          </a:p>
        </p:txBody>
      </p:sp>
    </p:spTree>
    <p:extLst>
      <p:ext uri="{BB962C8B-B14F-4D97-AF65-F5344CB8AC3E}">
        <p14:creationId xmlns:p14="http://schemas.microsoft.com/office/powerpoint/2010/main" val="95659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6" grpId="0"/>
      <p:bldP spid="6" grpId="0"/>
      <p:bldP spid="53" grpId="0"/>
      <p:bldP spid="54" grpId="0"/>
      <p:bldP spid="55"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 $a = \frac{b}{c}$&#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348"/>
  <p:tag name="DEFAULTHEIGHT" val="200"/>
  <p:tag name="FIRSTARPITA@YFGMNGSFUVWXY5M7" val="307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59853</TotalTime>
  <Words>2171</Words>
  <Application>Microsoft Macintosh PowerPoint</Application>
  <PresentationFormat>On-screen Show (4:3)</PresentationFormat>
  <Paragraphs>376</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Chalkboard</vt:lpstr>
      <vt:lpstr>Comic Sans MS</vt:lpstr>
      <vt:lpstr>Courier New</vt:lpstr>
      <vt:lpstr>Symbol</vt:lpstr>
      <vt:lpstr>Wingdings</vt:lpstr>
      <vt:lpstr>Arial</vt:lpstr>
      <vt:lpstr>Default Design</vt:lpstr>
      <vt:lpstr>Cryptography</vt:lpstr>
      <vt:lpstr>Recall</vt:lpstr>
      <vt:lpstr>Today’s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DAIMI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ARPITA PATRA</dc:creator>
  <cp:lastModifiedBy>Arpita Patra</cp:lastModifiedBy>
  <cp:revision>3912</cp:revision>
  <dcterms:created xsi:type="dcterms:W3CDTF">2003-02-23T15:18:48Z</dcterms:created>
  <dcterms:modified xsi:type="dcterms:W3CDTF">2016-02-17T07:53:00Z</dcterms:modified>
</cp:coreProperties>
</file>