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1678" r:id="rId2"/>
    <p:sldId id="1731" r:id="rId3"/>
    <p:sldId id="1768" r:id="rId4"/>
    <p:sldId id="1769" r:id="rId5"/>
    <p:sldId id="1771" r:id="rId6"/>
    <p:sldId id="1736" r:id="rId7"/>
    <p:sldId id="1739" r:id="rId8"/>
    <p:sldId id="1737" r:id="rId9"/>
    <p:sldId id="1738" r:id="rId10"/>
    <p:sldId id="1740" r:id="rId11"/>
    <p:sldId id="1744" r:id="rId12"/>
    <p:sldId id="1743" r:id="rId13"/>
    <p:sldId id="1741" r:id="rId14"/>
    <p:sldId id="1742" r:id="rId15"/>
    <p:sldId id="1746" r:id="rId16"/>
    <p:sldId id="1747" r:id="rId17"/>
    <p:sldId id="1745" r:id="rId18"/>
    <p:sldId id="1748" r:id="rId19"/>
    <p:sldId id="1749" r:id="rId20"/>
    <p:sldId id="1750" r:id="rId21"/>
    <p:sldId id="1751" r:id="rId22"/>
    <p:sldId id="1752" r:id="rId23"/>
    <p:sldId id="1753" r:id="rId24"/>
    <p:sldId id="1754" r:id="rId25"/>
    <p:sldId id="1756" r:id="rId26"/>
    <p:sldId id="1757" r:id="rId27"/>
    <p:sldId id="1758" r:id="rId28"/>
    <p:sldId id="1759" r:id="rId29"/>
    <p:sldId id="1760" r:id="rId30"/>
    <p:sldId id="1761" r:id="rId31"/>
    <p:sldId id="1762" r:id="rId32"/>
    <p:sldId id="1763" r:id="rId33"/>
    <p:sldId id="1764" r:id="rId34"/>
    <p:sldId id="1765" r:id="rId35"/>
    <p:sldId id="1766" r:id="rId36"/>
    <p:sldId id="1767" r:id="rId37"/>
    <p:sldId id="1567" r:id="rId38"/>
  </p:sldIdLst>
  <p:sldSz cx="9144000" cy="6858000" type="screen4x3"/>
  <p:notesSz cx="6858000" cy="9144000"/>
  <p:custDataLst>
    <p:tags r:id="rId41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4ED9FF"/>
    <a:srgbClr val="D2F5FA"/>
    <a:srgbClr val="FF0000"/>
    <a:srgbClr val="00FF00"/>
    <a:srgbClr val="5E1EFE"/>
    <a:srgbClr val="FFFF99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2"/>
    <p:restoredTop sz="92585" autoAdjust="0"/>
  </p:normalViewPr>
  <p:slideViewPr>
    <p:cSldViewPr>
      <p:cViewPr varScale="1">
        <p:scale>
          <a:sx n="78" d="100"/>
          <a:sy n="78" d="100"/>
        </p:scale>
        <p:origin x="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04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9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7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92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8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8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2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6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6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1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2/14/17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11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From PRG to PRF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683295" y="744959"/>
            <a:ext cx="238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PRG G: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004048" y="744959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107504" y="1537047"/>
            <a:ext cx="900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R1: Need to define a mapping from every input of F to an output both of n-bit string (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mappings) 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2780928"/>
            <a:ext cx="1152129" cy="360040"/>
            <a:chOff x="3995935" y="2852936"/>
            <a:chExt cx="1152129" cy="360040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3717032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3717032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4725144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4725144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4725144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4725144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3140968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3140968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407707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407707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407707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407707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107504" y="2453988"/>
            <a:ext cx="3456383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Complete binary tree of depth n. 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1" name="Text Box 7"/>
          <p:cNvSpPr txBox="1">
            <a:spLocks noChangeArrowheads="1"/>
          </p:cNvSpPr>
          <p:nvPr/>
        </p:nvSpPr>
        <p:spPr bwMode="auto">
          <a:xfrm>
            <a:off x="2987825" y="6257617"/>
            <a:ext cx="3600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Example: depth 3 complete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binary tree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sz="36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47161" y="1114754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Seed of 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33521" y="1104999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Key of F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R2: A mapping should be poly-computable. Given x,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 should be poly-computable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40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20" grpId="0"/>
      <p:bldP spid="221" grpId="0"/>
      <p:bldP spid="2" grpId="0"/>
      <p:bldP spid="3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Complete Binary Tree of Depth n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692696"/>
            <a:ext cx="1152129" cy="360040"/>
            <a:chOff x="3995935" y="2852936"/>
            <a:chExt cx="1152129" cy="360040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1628800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1628800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2636912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2636912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2636912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2636912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1052736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1052736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1988840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1988840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1988840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1988840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 Box 7"/>
          <p:cNvSpPr txBox="1">
            <a:spLocks noChangeArrowheads="1"/>
          </p:cNvSpPr>
          <p:nvPr/>
        </p:nvSpPr>
        <p:spPr bwMode="auto">
          <a:xfrm>
            <a:off x="2987825" y="4169385"/>
            <a:ext cx="3600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Example: depth 3 complete binary tree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170" y="4581127"/>
            <a:ext cx="194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(P1) No. of leaf nodes: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71596" y="4581128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520" y="4993431"/>
            <a:ext cx="3334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(P2) No. of Paths from root to leaves: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91880" y="4993431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59632" y="5373216"/>
            <a:ext cx="6976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We can define a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bijective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mapping from the set of paths to the set of leaf nodes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59632" y="5661248"/>
                <a:ext cx="4896543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The unique path taken to reach a leaf node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Chalkboard" charset="0"/>
                    <a:ea typeface="Chalkboard" charset="0"/>
                    <a:cs typeface="Chalkboard" charset="0"/>
                  </a:rPr>
                  <a:t> x</a:t>
                </a:r>
                <a:endParaRPr lang="en-US" sz="14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1248"/>
                <a:ext cx="4896543" cy="362984"/>
              </a:xfrm>
              <a:prstGeom prst="rect">
                <a:avLst/>
              </a:prstGeom>
              <a:blipFill rotWithShape="0">
                <a:blip r:embed="rId3"/>
                <a:stretch>
                  <a:fillRect l="-374" t="-98305" b="-1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331764" y="6021288"/>
            <a:ext cx="6040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Encoding of a Path: Every path can be encoded to a unique n-bit string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941" y="91834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33170" y="196793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5536" y="308569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28463" y="97143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98397" y="198768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90085" y="311253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777585" y="307242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57407" y="310031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49748" y="196793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739936" y="202455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16415" y="309785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19757" y="3066367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49077" y="31378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81068" y="31378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0638"/>
            <a:ext cx="9144000" cy="3928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1520" y="6453336"/>
            <a:ext cx="3938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 path can correspond to an n-bit input of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55976" y="6453336"/>
            <a:ext cx="4847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leaf nodes can correspond to the n-bit output of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64088" y="4581128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How to fill up the contents of leaves ??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8" grpId="0"/>
      <p:bldP spid="59" grpId="0"/>
      <p:bldP spid="60" grpId="0"/>
      <p:bldP spid="61" grpId="0"/>
      <p:bldP spid="62" grpId="0"/>
      <p:bldP spid="63" grpId="0"/>
      <p:bldP spid="5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From PRG to PRF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683295" y="744959"/>
            <a:ext cx="238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PRG G: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004048" y="744959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2909556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3861048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3861048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4869160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486916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4869160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4869160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3284984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3284984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422108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422108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422108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422108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251520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719572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140364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87170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248376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295182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3635896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4103948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4400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11206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72412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619218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680424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27230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788436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835242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sz="36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47161" y="1114754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 seed of 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33521" y="1104999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Key of F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89272" y="20608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: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9512" y="2479467"/>
            <a:ext cx="165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 = 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LB of 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835696" y="1628800"/>
            <a:ext cx="1441642" cy="360040"/>
            <a:chOff x="3995935" y="2852936"/>
            <a:chExt cx="1173804" cy="360040"/>
          </a:xfrm>
        </p:grpSpPr>
        <p:sp>
          <p:nvSpPr>
            <p:cNvPr id="77" name="Rectangle 76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4025995" y="2891371"/>
              <a:ext cx="11437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4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LB         RB</a:t>
              </a:r>
              <a:endPara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" name="Straight Connector 5"/>
          <p:cNvCxnSpPr>
            <a:stCxn id="77" idx="0"/>
            <a:endCxn id="77" idx="2"/>
          </p:cNvCxnSpPr>
          <p:nvPr/>
        </p:nvCxnSpPr>
        <p:spPr>
          <a:xfrm>
            <a:off x="2543207" y="1628800"/>
            <a:ext cx="0" cy="3600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67744" y="2060848"/>
            <a:ext cx="50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83457" y="2060848"/>
            <a:ext cx="182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: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73697" y="2420888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sz="14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of 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2303" y="1484784"/>
            <a:ext cx="4086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Compute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(x):  Follow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the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path that  corresponds x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and output the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content of the unique leaf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node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76056" y="2348880"/>
            <a:ext cx="3726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Leaves represent the truth table of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" grpId="0"/>
      <p:bldP spid="3" grpId="0"/>
      <p:bldP spid="71" grpId="0"/>
      <p:bldP spid="74" grpId="0"/>
      <p:bldP spid="75" grpId="0"/>
      <p:bldP spid="81" grpId="0"/>
      <p:bldP spid="82" grpId="0"/>
      <p:bldP spid="83" grpId="0"/>
      <p:bldP spid="7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An Example with n=3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23126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PRG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G: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6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33163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1175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9187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57199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65211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73223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1235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7" y="1829436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5656" y="2780928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68145" y="2780928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23528" y="3789040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27786" y="378904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16018" y="3789040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948264" y="3789040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699792" y="2204864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08378" y="2204864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683569" y="314096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348137" y="314096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932040" y="314096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596608" y="314096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39553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26801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55577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42825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1601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58849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87625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74873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041548" y="672951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969075" y="5805264"/>
            <a:ext cx="4195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D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epth 3 complete binary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tree specifying F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5496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187624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25936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33948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427984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49972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57984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668342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An Example with n=3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Compute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(011)</a:t>
            </a:r>
            <a:endParaRPr lang="en-US" sz="1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91878" y="4797152"/>
            <a:ext cx="15841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400" baseline="-25000" dirty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851921" y="1825660"/>
            <a:ext cx="1368151" cy="377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923929" y="1844824"/>
            <a:ext cx="1224135" cy="3231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5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2627786" y="378904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92" name="Straight Arrow Connector 191"/>
          <p:cNvCxnSpPr>
            <a:endCxn id="182" idx="0"/>
          </p:cNvCxnSpPr>
          <p:nvPr/>
        </p:nvCxnSpPr>
        <p:spPr>
          <a:xfrm>
            <a:off x="2267744" y="3068960"/>
            <a:ext cx="1152130" cy="7200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72273" y="4149080"/>
            <a:ext cx="711695" cy="64807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07504" y="6165305"/>
            <a:ext cx="583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How many G evaluations are needed to compute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 for some x:  </a:t>
            </a:r>
            <a:endParaRPr lang="en-US" sz="1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203849" y="2204864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059832" y="3265239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995937" y="4293096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75" name="Straight Arrow Connector 74"/>
          <p:cNvCxnSpPr>
            <a:endCxn id="77" idx="0"/>
          </p:cNvCxnSpPr>
          <p:nvPr/>
        </p:nvCxnSpPr>
        <p:spPr>
          <a:xfrm flipH="1">
            <a:off x="2267745" y="2204864"/>
            <a:ext cx="2088232" cy="50405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547665" y="2708920"/>
            <a:ext cx="1512167" cy="360040"/>
            <a:chOff x="1547664" y="3861048"/>
            <a:chExt cx="1512167" cy="360040"/>
          </a:xfrm>
        </p:grpSpPr>
        <p:sp>
          <p:nvSpPr>
            <p:cNvPr id="77" name="Rectangle 76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8428" y="332656"/>
            <a:ext cx="2405702" cy="3556613"/>
            <a:chOff x="10116406" y="2545359"/>
            <a:chExt cx="1564111" cy="23872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2" name="Oval 3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1225297">
              <a:off x="10154834" y="3121570"/>
              <a:ext cx="1494816" cy="105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Bradley Hand" charset="0"/>
                  <a:ea typeface="Bradley Hand" charset="0"/>
                  <a:cs typeface="Bradley Hand" charset="0"/>
                </a:rPr>
                <a:t>F</a:t>
              </a:r>
              <a:r>
                <a:rPr lang="en-US" sz="2400" baseline="-25000" dirty="0" err="1" smtClean="0">
                  <a:latin typeface="Bradley Hand" charset="0"/>
                  <a:ea typeface="Bradley Hand" charset="0"/>
                  <a:cs typeface="Bradley Hand" charset="0"/>
                </a:rPr>
                <a:t>k</a:t>
              </a:r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(x) computation is a poly computable job</a:t>
              </a:r>
              <a:endParaRPr lang="en-US" sz="2400" baseline="-250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81848" y="613452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1579" y="6103750"/>
            <a:ext cx="232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= n (in general)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71" grpId="0" animBg="1"/>
      <p:bldP spid="173" grpId="0" animBg="1"/>
      <p:bldP spid="71" grpId="0"/>
      <p:bldP spid="72" grpId="0"/>
      <p:bldP spid="73" grpId="0"/>
      <p:bldP spid="74" grpId="0"/>
      <p:bldP spid="6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0" y="3284984"/>
            <a:ext cx="9144000" cy="3573016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187624" y="3789040"/>
            <a:ext cx="4472880" cy="266429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Nice Observations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591778" y="45965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635896" y="4596516"/>
            <a:ext cx="648072" cy="24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1556792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2508284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2508284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3516396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807801" y="3573016"/>
            <a:ext cx="1260143" cy="318808"/>
            <a:chOff x="1475654" y="3861048"/>
            <a:chExt cx="1800198" cy="375428"/>
          </a:xfrm>
        </p:grpSpPr>
        <p:sp>
          <p:nvSpPr>
            <p:cNvPr id="182" name="Rectangle 181"/>
            <p:cNvSpPr/>
            <p:nvPr/>
          </p:nvSpPr>
          <p:spPr>
            <a:xfrm>
              <a:off x="1763682" y="3861048"/>
              <a:ext cx="1224142" cy="375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4" y="3882536"/>
              <a:ext cx="1800198" cy="32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2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2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2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2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2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3516396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3516396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1932220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1932220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  <a:endCxn id="179" idx="0"/>
          </p:cNvCxnSpPr>
          <p:nvPr/>
        </p:nvCxnSpPr>
        <p:spPr>
          <a:xfrm flipH="1">
            <a:off x="1187624" y="2868324"/>
            <a:ext cx="108012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82" idx="0"/>
          </p:cNvCxnSpPr>
          <p:nvPr/>
        </p:nvCxnSpPr>
        <p:spPr>
          <a:xfrm>
            <a:off x="2492154" y="2868324"/>
            <a:ext cx="945718" cy="7046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2868324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2868324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59" idx="0"/>
          </p:cNvCxnSpPr>
          <p:nvPr/>
        </p:nvCxnSpPr>
        <p:spPr>
          <a:xfrm flipH="1">
            <a:off x="2915814" y="3876436"/>
            <a:ext cx="43205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endCxn id="160" idx="0"/>
          </p:cNvCxnSpPr>
          <p:nvPr/>
        </p:nvCxnSpPr>
        <p:spPr>
          <a:xfrm>
            <a:off x="3500265" y="3876436"/>
            <a:ext cx="459667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251520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719572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140364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87170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248376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295182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3635896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4103948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4400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11206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72412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619218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680424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27230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788436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835242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700808"/>
            <a:ext cx="8748464" cy="15652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82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Theorem: If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G 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is PRG, then the discussed construction is a PRF.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282" y="1268760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825890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</a:rPr>
              <a:t>Lemma 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: If G: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is PRG i.e.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401953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hen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16962" y="1734136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2200" y="173413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56176" y="170080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16016" y="17631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12360" y="17631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41298" y="1775367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88970" y="1969095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29130" y="1969095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94977" y="246095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35896" y="244237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298287" y="2473961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94031" y="24423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250615" y="2463860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466639" y="2420888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94977" y="2758634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4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4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018367" y="2687786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4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6024" y="4816087"/>
            <a:ext cx="8748464" cy="185327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>
            <a:off x="216024" y="492755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</a:rPr>
              <a:t>Lemma 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: If G: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is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s.t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7090" y="5331985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23928" y="5291915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600400" y="5229200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296144" y="532269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552728" y="530120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768752" y="525068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497090" y="568273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320480" y="561188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0040" y="6156012"/>
            <a:ext cx="4076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Then the discussed construction is a PRF.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56992"/>
            <a:ext cx="3118775" cy="1340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79754" y="3839865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Hybrid Argument</a:t>
            </a:r>
            <a:endParaRPr lang="en-US" sz="28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7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Hybrid Arguments</a:t>
            </a:r>
            <a:endParaRPr lang="en-US" sz="2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2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8305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8144" y="414908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74686" y="1268760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68344" y="5641503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04048" y="4437112"/>
            <a:ext cx="252028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some </a:t>
            </a: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problem is hard, then it cannot distinguish between View 1 and View 2</a:t>
            </a:r>
            <a:endParaRPr lang="en-US" sz="12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Hybrid Arguments</a:t>
            </a:r>
            <a:endParaRPr lang="en-US" sz="2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2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8305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8144" y="414908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3848" y="3555886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3848" y="4275966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979712" y="4184228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498" y="3555886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4498" y="4281193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74686" y="1268760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68344" y="5641503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16016" y="4455984"/>
            <a:ext cx="26642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it can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distinguish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between View 1 and View 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619672" y="4489956"/>
            <a:ext cx="216024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Can break a known hard problem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96336" y="1844824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96336" y="2401143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96336" y="357301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1.i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596336" y="4993431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1.t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12774" y="3068960"/>
            <a:ext cx="1438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Instance of his hard problem</a:t>
            </a:r>
            <a:endParaRPr lang="en-US" sz="12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03847" y="3296017"/>
            <a:ext cx="2503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Used to create View 1 / View 2</a:t>
            </a:r>
            <a:endParaRPr lang="en-US" sz="12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4016097"/>
            <a:ext cx="2456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Answer </a:t>
            </a:r>
            <a:r>
              <a:rPr lang="en-US" sz="12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whether View 1 </a:t>
            </a:r>
            <a:r>
              <a:rPr lang="en-US" sz="1200">
                <a:latin typeface="Chalkboard" charset="0"/>
                <a:ea typeface="Chalkboard" charset="0"/>
                <a:cs typeface="Chalkboard" charset="0"/>
                <a:sym typeface="Symbol"/>
              </a:rPr>
              <a:t>/</a:t>
            </a:r>
            <a:r>
              <a:rPr lang="en-US" sz="12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View 2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4016097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Answer to hard problem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948264" y="620688"/>
            <a:ext cx="1872208" cy="30777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Polynomially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Many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092280" y="6093296"/>
            <a:ext cx="1872208" cy="73866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The intermediate views are called hybrids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572000" y="1537047"/>
            <a:ext cx="4032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[A(View1) = 1 –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[A(View1.1) = 1]| &lt;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2000" y="2113111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[A(View1.1) = 1 –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[A(View1.2) = 1]| &lt;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572000" y="5445224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[A(View1.t) = 1 –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[A(View2) = 1]| &lt;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572000" y="6073551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[A(View1) = 1 – </a:t>
            </a:r>
            <a:r>
              <a:rPr lang="en-US" sz="14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[A(View2) = 1]| &lt; t. </a:t>
            </a:r>
            <a:r>
              <a:rPr lang="en-US" sz="14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8448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4618" y="233958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04618" y="508518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076056" y="1268760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28456" y="1988840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48064" y="4437112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8" grpId="0"/>
      <p:bldP spid="18" grpId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 animBg="1"/>
      <p:bldP spid="35" grpId="0" animBg="1"/>
      <p:bldP spid="35" grpId="1" animBg="1"/>
      <p:bldP spid="37" grpId="0"/>
      <p:bldP spid="38" grpId="0"/>
      <p:bldP spid="39" grpId="0"/>
      <p:bldP spid="40" grpId="0"/>
      <p:bldP spid="8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80729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Lemma: If G: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PRG i.e.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556792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hen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2708920"/>
            <a:ext cx="381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Hard to reduce to PRG experiment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40" y="98072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7278" y="98072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71254" y="90872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31094" y="918013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27438" y="918013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376" y="93020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04048" y="126876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44208" y="1268760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417" y="2708920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38993" y="1731585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74351" y="1691515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442303" y="162880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38047" y="166887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94631" y="162880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610655" y="165028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38993" y="208233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162383" y="201148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019" y="3068960"/>
            <a:ext cx="347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Break into a number of hybrids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88224" y="2780928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156012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88224" y="364502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88224" y="4437112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88224" y="5229200"/>
            <a:ext cx="2732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1640" y="3563724"/>
            <a:ext cx="14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(t+1) hybrids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79548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Authenticated Encryption (AE)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25649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AE from-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SKE +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scma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MAC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30503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9592" y="3563724"/>
                <a:ext cx="28083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AE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cca</a:t>
                </a: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-secure SKE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63724"/>
                <a:ext cx="2808312" cy="369332"/>
              </a:xfrm>
              <a:prstGeom prst="rect">
                <a:avLst/>
              </a:prstGeom>
              <a:blipFill>
                <a:blip r:embed="rId2"/>
                <a:stretch>
                  <a:fillRect l="-15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09874" y="804174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300028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1817" y="212356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01817" y="2924944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44208" y="4283804"/>
            <a:ext cx="2876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1215336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491880" y="1412776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3528" y="1412776"/>
            <a:ext cx="252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92278" y="1268760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134076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72200" y="134076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660232" y="1412776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52592" y="1268760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159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16216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24600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660232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496" y="5229200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707904" y="5445223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87895" y="5445224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4286" y="5282624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79512" y="535463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16216" y="535463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524600" y="5282624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660232" y="53947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347864" y="2658398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  <a:sym typeface="Symbol"/>
              </a:rPr>
              <a:t>+</a:t>
            </a:r>
            <a:endParaRPr lang="en-US" sz="2400" dirty="0" smtClean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347864" y="4623519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  <a:sym typeface="Symbol"/>
              </a:rPr>
              <a:t>+</a:t>
            </a:r>
            <a:endParaRPr lang="en-US" sz="2400" dirty="0" smtClean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403648" y="3199022"/>
            <a:ext cx="5112568" cy="3110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55576" y="1173506"/>
            <a:ext cx="5112568" cy="3110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8" grpId="0"/>
      <p:bldP spid="39" grpId="0"/>
      <p:bldP spid="40" grpId="0" animBg="1"/>
      <p:bldP spid="41" grpId="0"/>
      <p:bldP spid="42" grpId="0"/>
      <p:bldP spid="43" grpId="0"/>
      <p:bldP spid="46" grpId="0"/>
      <p:bldP spid="47" grpId="0"/>
      <p:bldP spid="48" grpId="0" animBg="1"/>
      <p:bldP spid="49" grpId="0"/>
      <p:bldP spid="50" grpId="0"/>
      <p:bldP spid="51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552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779912" y="3573016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91951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5856" y="3429000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83568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8224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60232" y="349229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948264" y="36450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t.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1928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09874" y="804174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300028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1817" y="212356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01817" y="2924944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72200" y="4283804"/>
            <a:ext cx="294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352319" y="3573016"/>
            <a:ext cx="3451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8224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24600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660232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0129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16216" y="1429616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45469" y="5718738"/>
            <a:ext cx="2732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560840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6023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68616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04248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021" y="2393304"/>
            <a:ext cx="159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If G is a PRG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85337" y="4770059"/>
            <a:ext cx="239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By reduction to PRG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1988840"/>
            <a:ext cx="8906561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Hybrid by Reduction to PRG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16216" y="908720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00192" y="6011996"/>
            <a:ext cx="2977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0930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68140" y="251438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8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92494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79712" y="2492896"/>
            <a:ext cx="136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80664" y="349754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71600" y="3215298"/>
            <a:ext cx="1097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400" baseline="30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052" y="2677255"/>
            <a:ext cx="1133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 or PRS?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563888" y="3370702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32643" y="3037295"/>
            <a:ext cx="24675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b="1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y,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i+1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635896" y="4890646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459118" y="4530606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97248" y="4602614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7584" y="491213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35696" y="4110697"/>
            <a:ext cx="1803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Pick s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s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21758" y="4438853"/>
            <a:ext cx="188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Pick r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i+1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862109" y="1542264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875073" y="1628800"/>
            <a:ext cx="140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[D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459" y="1628800"/>
            <a:ext cx="677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 RS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724129" y="5301208"/>
            <a:ext cx="341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889491" y="5387744"/>
            <a:ext cx="140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[D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6877" y="5394702"/>
            <a:ext cx="795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 PRS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  <p:bldP spid="24" grpId="0"/>
      <p:bldP spid="34" grpId="0"/>
      <p:bldP spid="35" grpId="0"/>
      <p:bldP spid="3" grpId="0"/>
      <p:bldP spid="60" grpId="0"/>
      <p:bldP spid="61" grpId="0"/>
      <p:bldP spid="62" grpId="0"/>
      <p:bldP spid="7" grpId="0"/>
      <p:bldP spid="63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764704"/>
            <a:ext cx="691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Theorem: If G is PRG, then the discussed construction is a PRF.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5642" y="5569495"/>
            <a:ext cx="207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Truth Table for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436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95935" y="1628800"/>
            <a:ext cx="1152129" cy="375428"/>
            <a:chOff x="3995935" y="2852936"/>
            <a:chExt cx="1152129" cy="375428"/>
          </a:xfrm>
        </p:grpSpPr>
        <p:sp>
          <p:nvSpPr>
            <p:cNvPr id="19" name="Rectangle 18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47664" y="2580292"/>
            <a:ext cx="1512167" cy="360040"/>
            <a:chOff x="1547664" y="3861048"/>
            <a:chExt cx="1512167" cy="360040"/>
          </a:xfrm>
        </p:grpSpPr>
        <p:sp>
          <p:nvSpPr>
            <p:cNvPr id="22" name="Rectangle 2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0153" y="2580292"/>
            <a:ext cx="1512167" cy="360040"/>
            <a:chOff x="1547664" y="3861048"/>
            <a:chExt cx="1512167" cy="360040"/>
          </a:xfrm>
        </p:grpSpPr>
        <p:sp>
          <p:nvSpPr>
            <p:cNvPr id="25" name="Rectangle 2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536" y="3588404"/>
            <a:ext cx="1800198" cy="360040"/>
            <a:chOff x="1475656" y="3861048"/>
            <a:chExt cx="1800198" cy="360040"/>
          </a:xfrm>
        </p:grpSpPr>
        <p:sp>
          <p:nvSpPr>
            <p:cNvPr id="28" name="Rectangle 2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99794" y="3588404"/>
            <a:ext cx="1800198" cy="360040"/>
            <a:chOff x="1475656" y="3861048"/>
            <a:chExt cx="1800198" cy="360040"/>
          </a:xfrm>
        </p:grpSpPr>
        <p:sp>
          <p:nvSpPr>
            <p:cNvPr id="31" name="Rectangle 30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8026" y="3588404"/>
            <a:ext cx="1800198" cy="360040"/>
            <a:chOff x="1475656" y="3861048"/>
            <a:chExt cx="1800198" cy="360040"/>
          </a:xfrm>
        </p:grpSpPr>
        <p:sp>
          <p:nvSpPr>
            <p:cNvPr id="34" name="Rectangle 33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20272" y="3588404"/>
            <a:ext cx="1800198" cy="360040"/>
            <a:chOff x="1475656" y="3861048"/>
            <a:chExt cx="1800198" cy="360040"/>
          </a:xfrm>
        </p:grpSpPr>
        <p:sp>
          <p:nvSpPr>
            <p:cNvPr id="37" name="Rectangle 36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2771800" y="2004228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80386" y="2004228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55577" y="294033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20145" y="294033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04048" y="294033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68616" y="294033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754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002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62778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026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78802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6050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94826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2074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51520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19572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40364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7170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48376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95182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635896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03948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64400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1206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72412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19218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80424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7230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88436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35242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764704"/>
            <a:ext cx="691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Theorem: If G is PRG, then the discussed construction is a PRF.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947010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9615" y="1412776"/>
            <a:ext cx="26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/>
                <a:sym typeface="Symbol"/>
              </a:rPr>
              <a:t>F</a:t>
            </a:r>
            <a:r>
              <a:rPr lang="en-US" baseline="-25000" dirty="0" err="1" smtClean="0">
                <a:latin typeface="Chalkboard"/>
                <a:sym typeface="Symbol"/>
              </a:rPr>
              <a:t>k</a:t>
            </a:r>
            <a:r>
              <a:rPr lang="en-US" dirty="0" smtClean="0">
                <a:latin typeface="Chalkboard"/>
                <a:sym typeface="Symbol"/>
              </a:rPr>
              <a:t>(): k randomly chosen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6444208" y="5219908"/>
            <a:ext cx="247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sym typeface="Symbol"/>
              </a:rPr>
              <a:t>f</a:t>
            </a:r>
            <a:r>
              <a:rPr lang="en-US" dirty="0" smtClean="0">
                <a:latin typeface="Chalkboard"/>
                <a:sym typeface="Symbol"/>
              </a:rPr>
              <a:t>(): f randomly chosen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79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3573016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3528" y="1700808"/>
            <a:ext cx="763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H</a:t>
            </a:r>
            <a:r>
              <a:rPr lang="en-US" baseline="-25000" dirty="0">
                <a:latin typeface="Chalkboard"/>
                <a:sym typeface="Symbol"/>
              </a:rPr>
              <a:t>0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Distribution on the leaves when the root (0</a:t>
            </a:r>
            <a:r>
              <a:rPr lang="en-US" baseline="30000" dirty="0" smtClean="0">
                <a:latin typeface="Chalkboard"/>
                <a:sym typeface="Symbol"/>
              </a:rPr>
              <a:t>th</a:t>
            </a:r>
            <a:r>
              <a:rPr lang="en-US" dirty="0" smtClean="0">
                <a:latin typeface="Chalkboard"/>
                <a:sym typeface="Symbol"/>
              </a:rPr>
              <a:t> level) is a random string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51520" y="6156012"/>
            <a:ext cx="830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/>
                <a:sym typeface="Symbol"/>
              </a:rPr>
              <a:t>H</a:t>
            </a:r>
            <a:r>
              <a:rPr lang="en-US" baseline="-25000" dirty="0" err="1" smtClean="0">
                <a:latin typeface="Chalkboard"/>
                <a:sym typeface="Symbol"/>
              </a:rPr>
              <a:t>n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Distributions on the leaves when the leaves (nth level) are random strings</a:t>
            </a:r>
            <a:endParaRPr lang="en-US" baseline="-25000" dirty="0"/>
          </a:p>
        </p:txBody>
      </p:sp>
      <p:sp>
        <p:nvSpPr>
          <p:cNvPr id="10" name="Isosceles Triangle 79"/>
          <p:cNvSpPr/>
          <p:nvPr/>
        </p:nvSpPr>
        <p:spPr>
          <a:xfrm>
            <a:off x="6660232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79"/>
          <p:cNvSpPr/>
          <p:nvPr/>
        </p:nvSpPr>
        <p:spPr>
          <a:xfrm>
            <a:off x="6732240" y="501317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23528" y="2051556"/>
            <a:ext cx="590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H</a:t>
            </a:r>
            <a:r>
              <a:rPr lang="en-US" baseline="-25000" dirty="0">
                <a:latin typeface="Chalkboard"/>
                <a:sym typeface="Symbol"/>
              </a:rPr>
              <a:t>0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Uniform Distribution on the keyed functions </a:t>
            </a:r>
            <a:r>
              <a:rPr lang="en-US" dirty="0" err="1" smtClean="0">
                <a:latin typeface="Chalkboard"/>
                <a:sym typeface="Symbol"/>
              </a:rPr>
              <a:t>KFunc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520" y="6525344"/>
            <a:ext cx="522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/>
                <a:sym typeface="Symbol"/>
              </a:rPr>
              <a:t>H</a:t>
            </a:r>
            <a:r>
              <a:rPr lang="en-US" baseline="-25000" dirty="0" err="1" smtClean="0">
                <a:latin typeface="Chalkboard"/>
                <a:sym typeface="Symbol"/>
              </a:rPr>
              <a:t>n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Uniform Distribution on ALL functions </a:t>
            </a:r>
            <a:r>
              <a:rPr lang="en-US" dirty="0" err="1" smtClean="0">
                <a:latin typeface="Chalkboard"/>
                <a:sym typeface="Symbol"/>
              </a:rPr>
              <a:t>Func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5536" y="436510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Can you think of a reduction to the distinguisher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hat distinguishes t RSs from t PSRs? 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212" y="5147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Hybrids??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60232" y="476672"/>
            <a:ext cx="1436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32240" y="6093296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  <p:bldP spid="12" grpId="0" animBg="1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412" y="1058561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51751" y="1034152"/>
            <a:ext cx="31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0</a:t>
            </a:r>
            <a:r>
              <a:rPr lang="en-US" sz="1400" baseline="-25000" dirty="0" smtClean="0">
                <a:latin typeface="Chalkboard"/>
                <a:sym typeface="Symbol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: Distribution on the leaves when the 0</a:t>
            </a:r>
            <a:r>
              <a:rPr lang="en-US" sz="1400" baseline="30000" dirty="0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 is a random string</a:t>
            </a:r>
            <a:endParaRPr lang="en-US" sz="1400" dirty="0">
              <a:latin typeface="Chalkboar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95936" y="6146140"/>
            <a:ext cx="344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halkboard"/>
                <a:sym typeface="Symbol"/>
              </a:rPr>
              <a:t>H</a:t>
            </a:r>
            <a:r>
              <a:rPr lang="en-US" sz="1400" baseline="-25000" dirty="0" err="1" smtClean="0">
                <a:latin typeface="Chalkboard"/>
                <a:sym typeface="Symbol"/>
              </a:rPr>
              <a:t>n</a:t>
            </a:r>
            <a:r>
              <a:rPr lang="en-US" sz="1400" baseline="-25000" dirty="0" smtClean="0">
                <a:latin typeface="Chalkboard"/>
                <a:sym typeface="Symbol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nth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0" name="Isosceles Triangle 79"/>
          <p:cNvSpPr/>
          <p:nvPr/>
        </p:nvSpPr>
        <p:spPr>
          <a:xfrm>
            <a:off x="7524328" y="69269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2" name="Isosceles Triangle 79"/>
          <p:cNvSpPr/>
          <p:nvPr/>
        </p:nvSpPr>
        <p:spPr>
          <a:xfrm>
            <a:off x="75243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2833772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249289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442724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40863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24328" y="692696"/>
            <a:ext cx="1436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24328" y="659735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24328" y="472514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292494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496" y="1772816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1836113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23528" y="182624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7944" y="182624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39952" y="1844824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27984" y="1988840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11171" y="2003232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827584" y="1844824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Chalkboard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427395" y="2003232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843808" y="1844824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496" y="522920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51720" y="529249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23528" y="52826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067944" y="52826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39952" y="530120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427984" y="54452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11171" y="545961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827584" y="530120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427395" y="545961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2843808" y="530120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123728" y="275365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ym typeface="Symbol"/>
              </a:rPr>
              <a:t>+</a:t>
            </a:r>
            <a:endParaRPr lang="en-US" sz="2400" dirty="0" smtClean="0">
              <a:sym typeface="Symbol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153270" y="4710147"/>
            <a:ext cx="474514" cy="47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ym typeface="Symbol"/>
              </a:rPr>
              <a:t>+</a:t>
            </a:r>
            <a:endParaRPr lang="en-US" sz="2400" dirty="0" smtClean="0">
              <a:sym typeface="Symbol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67544" y="1484784"/>
            <a:ext cx="3528392" cy="2767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39552" y="3356992"/>
            <a:ext cx="3528392" cy="2767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  <p:bldP spid="10" grpId="0" animBg="1"/>
      <p:bldP spid="12" grpId="0" animBg="1"/>
      <p:bldP spid="14" grpId="0"/>
      <p:bldP spid="15" grpId="0" animBg="1"/>
      <p:bldP spid="21" grpId="0"/>
      <p:bldP spid="22" grpId="0" animBg="1"/>
      <p:bldP spid="17" grpId="0" animBg="1"/>
      <p:bldP spid="23" grpId="0"/>
      <p:bldP spid="29" grpId="0"/>
      <p:bldP spid="37" grpId="0"/>
      <p:bldP spid="54" grpId="0"/>
      <p:bldP spid="55" grpId="0"/>
      <p:bldP spid="56" grpId="0"/>
      <p:bldP spid="57" grpId="0"/>
      <p:bldP spid="58" grpId="0" animBg="1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2821578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2884875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23728" y="287500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287500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0152" y="289358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228184" y="30376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n.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11371" y="3051994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27784" y="2893586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>
                <a:solidFill>
                  <a:srgbClr val="0000FF"/>
                </a:solidFill>
                <a:latin typeface="Chalkboard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27595" y="3051994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44008" y="2893586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f( )</a:t>
            </a:r>
          </a:p>
        </p:txBody>
      </p:sp>
    </p:spTree>
    <p:extLst>
      <p:ext uri="{BB962C8B-B14F-4D97-AF65-F5344CB8AC3E}">
        <p14:creationId xmlns:p14="http://schemas.microsoft.com/office/powerpoint/2010/main" val="21761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ia.patheos.com/Images/PastPresentFu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166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5738" y="3627812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</p:spTree>
    <p:extLst>
      <p:ext uri="{BB962C8B-B14F-4D97-AF65-F5344CB8AC3E}">
        <p14:creationId xmlns:p14="http://schemas.microsoft.com/office/powerpoint/2010/main" val="13833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5738" y="3627812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4474" y="2163633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59832" y="2123563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27784" y="206084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3528" y="210091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580112" y="206084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96136" y="208233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24474" y="2514382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47864" y="2443534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475492"/>
            <a:ext cx="402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Lemma: If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s.t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3528" y="2987660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then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2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420888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5" y="3390617"/>
            <a:ext cx="244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first i-1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bits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3688" y="3645024"/>
            <a:ext cx="2329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Fill the reached node’s (l &amp; r) children with 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56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70" name="Rectangle 69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3688" y="4057908"/>
            <a:ext cx="2213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Scan rest of x and compute output y as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73" name="Group 72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18" name="Straight Arrow Connector 17"/>
            <p:cNvCxnSpPr>
              <a:stCxn id="70" idx="2"/>
              <a:endCxn id="74" idx="0"/>
            </p:cNvCxnSpPr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0" idx="2"/>
              <a:endCxn id="80" idx="0"/>
            </p:cNvCxnSpPr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8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7" grpId="0"/>
      <p:bldP spid="39" grpId="0"/>
      <p:bldP spid="40" grpId="0"/>
      <p:bldP spid="47" grpId="0"/>
      <p:bldP spid="48" grpId="0"/>
      <p:bldP spid="3" grpId="0"/>
      <p:bldP spid="56" grpId="0" animBg="1"/>
      <p:bldP spid="11" grpId="0" animBg="1"/>
      <p:bldP spid="68" grpId="0" animBg="1"/>
      <p:bldP spid="12" grpId="0" animBg="1"/>
      <p:bldP spid="13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78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60" y="2420888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4" y="3212976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first i-1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bits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1967" y="3933056"/>
            <a:ext cx="247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If yes, the reached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node’s children are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already filled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rest of x and compute output y as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3501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Check if the previous x had same prefix.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53" name="Rectangle 52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59" name="Group 58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/>
      <p:bldP spid="13" grpId="0"/>
      <p:bldP spid="72" grpId="0"/>
      <p:bldP spid="42" grpId="0"/>
      <p:bldP spid="49" grpId="0" animBg="1"/>
      <p:bldP spid="50" grpId="0" animBg="1"/>
      <p:bldP spid="51" grpId="0" animBg="1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78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420888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5896" y="4170566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59118" y="3810526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97248" y="3882534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27584" y="419205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5" y="3284984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first i-1 bits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1967" y="3933056"/>
            <a:ext cx="211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If no, fill the reached node with 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rest of x and compute output y as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3501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Check if any previous x had same prefix.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53" name="Rectangle 52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59" name="Group 58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0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13" grpId="0"/>
      <p:bldP spid="72" grpId="0"/>
      <p:bldP spid="49" grpId="0" animBg="1"/>
      <p:bldP spid="50" grpId="0" animBg="1"/>
      <p:bldP spid="51" grpId="0" animBg="1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2276872"/>
            <a:ext cx="8906561" cy="26642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65286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2370365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780927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2276871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3353532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996951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2533238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740743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5896" y="474662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59118" y="4386589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97248" y="4458597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27584" y="4768115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55132" y="2979132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25649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72" name="Rectangle 71"/>
          <p:cNvSpPr/>
          <p:nvPr/>
        </p:nvSpPr>
        <p:spPr>
          <a:xfrm>
            <a:off x="4788024" y="327569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947081" y="1844824"/>
            <a:ext cx="1832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2459" y="1844824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:PRSs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092280" y="1897087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7508693" y="1738679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962716" y="5013176"/>
            <a:ext cx="1832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98094" y="5013176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:RSs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7107915" y="5065439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524328" y="4907031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9512" y="587727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We need t z strings since the t queried x’s may have </a:t>
            </a:r>
            <a:r>
              <a:rPr lang="en-US" sz="1400" smtClean="0">
                <a:latin typeface="Chalkboard"/>
                <a:sym typeface="Symbol"/>
              </a:rPr>
              <a:t>different prefixes.</a:t>
            </a:r>
            <a:endParaRPr lang="en-US" sz="1400" baseline="-25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01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567" y="1268760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CT16 (two): If PRF exists, then so does PRP. (KL)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8520" y="4462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Looking Back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556949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Perfect Security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4705399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Computational Security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2137" y="4941168"/>
            <a:ext cx="2341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/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Sem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Paradigm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995772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3995772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PRG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3284984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c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p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284984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PRF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699628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cca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84784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Authenticated Encryption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6296" y="6505599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Classical SKEs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5877272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Dual Limitations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52320" y="3851756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MACs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0112" y="314096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c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ma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/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scma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288" y="3140968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PRF</a:t>
            </a:r>
            <a:endParaRPr lang="en-US" sz="1400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>
            <a:off x="6876257" y="6223823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1660219" y="2737722"/>
            <a:ext cx="5648085" cy="1351468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5220073" y="5157192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3275857" y="4293096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2483769" y="3645024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1547664" y="2924944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0800000">
            <a:off x="7164288" y="3487520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>
            <a:off x="1403648" y="1746394"/>
            <a:ext cx="5256584" cy="1336054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467544" y="2060848"/>
            <a:ext cx="504056" cy="462515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1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9900"/>
                </a:solidFill>
                <a:latin typeface="Chalkboard"/>
              </a:rPr>
              <a:t>Minicrypt</a:t>
            </a:r>
            <a:endParaRPr lang="en-US" sz="3200" dirty="0">
              <a:solidFill>
                <a:srgbClr val="009900"/>
              </a:solidFill>
              <a:latin typeface="Chalkboard"/>
            </a:endParaRPr>
          </a:p>
        </p:txBody>
      </p:sp>
      <p:pic>
        <p:nvPicPr>
          <p:cNvPr id="1028" name="Picture 4" descr="http://radhagopinath.com/wp-content/uploads/2012/08/Krishna-aur-Kan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032049" cy="13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1054" y="648866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OWF</a:t>
            </a:r>
            <a:endParaRPr lang="en-US" sz="1600" dirty="0"/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5935833" y="5229200"/>
            <a:ext cx="1084441" cy="66156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http://canviar.in/wp-content/uploads/2014/10/God-Shiva-Cartoon-Amaz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9808"/>
            <a:ext cx="787648" cy="10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depositphotos.com/2374113/4660/v/950/depositphotos_46604257-Cartoon-god-Brah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990024" cy="12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9865" y="5661248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</a:rPr>
              <a:t>PRG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898448" y="4818638"/>
            <a:ext cx="593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</a:rPr>
              <a:t>PRF</a:t>
            </a:r>
            <a:endParaRPr lang="en-US" sz="1600" dirty="0"/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3707905" y="4221088"/>
            <a:ext cx="1152128" cy="589551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http://images.sodahead.com/polls/002713565/5350498802_p_20748_xlar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15465"/>
            <a:ext cx="4413869" cy="17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87824" y="2636912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</a:rPr>
              <a:t>Secret Key World: SKE, MAC</a:t>
            </a:r>
            <a:endParaRPr lang="en-US" sz="1600" dirty="0"/>
          </a:p>
        </p:txBody>
      </p:sp>
      <p:cxnSp>
        <p:nvCxnSpPr>
          <p:cNvPr id="15" name="Curved Connector 14"/>
          <p:cNvCxnSpPr/>
          <p:nvPr/>
        </p:nvCxnSpPr>
        <p:spPr>
          <a:xfrm>
            <a:off x="5643735" y="5445519"/>
            <a:ext cx="1291601" cy="719785"/>
          </a:xfrm>
          <a:prstGeom prst="curvedConnector3">
            <a:avLst>
              <a:gd name="adj1" fmla="val 5158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3662246" y="4541226"/>
            <a:ext cx="1202226" cy="615966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2403076" y="2484212"/>
            <a:ext cx="1512168" cy="521425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3539374" y="2684406"/>
            <a:ext cx="2353287" cy="1152128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028" idx="0"/>
          </p:cNvCxnSpPr>
          <p:nvPr/>
        </p:nvCxnSpPr>
        <p:spPr>
          <a:xfrm>
            <a:off x="4263359" y="2039362"/>
            <a:ext cx="3344946" cy="3189838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893430" y="2129046"/>
            <a:ext cx="2087499" cy="798978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 flipH="1" flipV="1">
            <a:off x="1452785" y="1903004"/>
            <a:ext cx="2412964" cy="927061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36096" y="376510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 charset="0"/>
              </a:rPr>
              <a:t>(1)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5816" y="314096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 charset="0"/>
              </a:rPr>
              <a:t>(2)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3142" y="314096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 charset="0"/>
              </a:rPr>
              <a:t>(3)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19438" y="3212976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Chalkboard" charset="0"/>
              </a:rPr>
              <a:t>(4)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1646" y="395454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halkboard" charset="0"/>
              </a:rPr>
              <a:t>(5)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7910" y="5106670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</a:rPr>
              <a:t>(6)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0118" y="64028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</a:rPr>
              <a:t>(7)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1263" y="1866310"/>
            <a:ext cx="104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mtClean="0">
                <a:solidFill>
                  <a:srgbClr val="0000FF"/>
                </a:solidFill>
                <a:latin typeface="Chalkboard" charset="0"/>
              </a:rPr>
              <a:t>COA SKE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47864" y="1650286"/>
            <a:ext cx="101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halkboard" charset="0"/>
              </a:rPr>
              <a:t>CPA SKE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3848" y="1268760"/>
            <a:ext cx="1494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mtClean="0">
                <a:solidFill>
                  <a:srgbClr val="0000FF"/>
                </a:solidFill>
                <a:latin typeface="Chalkboard" charset="0"/>
              </a:rPr>
              <a:t> (S)CMA MAC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77424" y="980728"/>
            <a:ext cx="1487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halkboard" charset="0"/>
              </a:rPr>
              <a:t> AE, CCA SKE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4453" y="6474822"/>
            <a:ext cx="2123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</a:rPr>
              <a:t>From Number Theory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610726"/>
            <a:ext cx="469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halkboard" charset="0"/>
              </a:rPr>
              <a:t>&gt; These results have profound theoretical value! 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107504" y="5949280"/>
            <a:ext cx="4252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halkboard" charset="0"/>
              </a:rPr>
              <a:t>&gt; Direct Constructions From Number Theory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107504" y="6228601"/>
            <a:ext cx="4210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halkboard" charset="0"/>
              </a:rPr>
              <a:t>&gt; Only the practical construction from stream ciphers/ AES are used in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</a:rPr>
              <a:t>practice</a:t>
            </a:r>
            <a:r>
              <a:rPr lang="en-US" sz="1600" dirty="0" smtClean="0">
                <a:latin typeface="Chalkboard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9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/>
      <p:bldP spid="20" grpId="0"/>
      <p:bldP spid="22" grpId="0"/>
      <p:bldP spid="24" grpId="0"/>
      <p:bldP spid="26" grpId="0"/>
      <p:bldP spid="27" grpId="0"/>
      <p:bldP spid="28" grpId="0"/>
      <p:bldP spid="29" grpId="0"/>
      <p:bldP spid="4" grpId="0"/>
      <p:bldP spid="30" grpId="0"/>
      <p:bldP spid="31" grpId="0"/>
      <p:bldP spid="32" grpId="0"/>
      <p:bldP spid="34" grpId="0"/>
      <p:bldP spid="34" grpId="1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If PRG exists, then so does PRF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61021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PRF using PRG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20515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Introduction to Hybrid Proof Technique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592" y="25556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(non-trivial) Proof</a:t>
            </a:r>
          </a:p>
        </p:txBody>
      </p:sp>
    </p:spTree>
    <p:extLst>
      <p:ext uri="{BB962C8B-B14F-4D97-AF65-F5344CB8AC3E}">
        <p14:creationId xmlns:p14="http://schemas.microsoft.com/office/powerpoint/2010/main" val="22153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4624"/>
            <a:ext cx="846043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PRG Security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187624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PPT distinguisher D</a:t>
            </a:r>
          </a:p>
        </p:txBody>
      </p:sp>
      <p:grpSp>
        <p:nvGrpSpPr>
          <p:cNvPr id="48" name="Group 47"/>
          <p:cNvGrpSpPr/>
          <p:nvPr/>
        </p:nvGrpSpPr>
        <p:grpSpPr>
          <a:xfrm rot="19903977">
            <a:off x="6813042" y="3432674"/>
            <a:ext cx="1368152" cy="572390"/>
            <a:chOff x="6813042" y="3936730"/>
            <a:chExt cx="1368152" cy="57239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s </a:t>
              </a: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67472" y="198884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A string of length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l(n) please</a:t>
            </a:r>
            <a:endParaRPr lang="en-US" sz="14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264" y="1074222"/>
            <a:ext cx="4159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 : uniform distribution over {0,1}</a:t>
            </a:r>
            <a:r>
              <a:rPr lang="en-US" sz="22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27687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7673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56490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b= 0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228184" y="2154342"/>
            <a:ext cx="1364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y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501008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300192" y="3068960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b= 1</a:t>
            </a:r>
          </a:p>
        </p:txBody>
      </p:sp>
      <p:grpSp>
        <p:nvGrpSpPr>
          <p:cNvPr id="50" name="Group 49"/>
          <p:cNvGrpSpPr/>
          <p:nvPr/>
        </p:nvGrpSpPr>
        <p:grpSpPr>
          <a:xfrm rot="19893275">
            <a:off x="6894614" y="3834773"/>
            <a:ext cx="1074296" cy="522010"/>
            <a:chOff x="6613322" y="4509120"/>
            <a:chExt cx="1074296" cy="52201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 rot="1628310">
              <a:off x="6613322" y="4661798"/>
              <a:ext cx="107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y: = G(s)</a:t>
              </a:r>
              <a:endPara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16416" y="4249599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11488" y="299695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87552" y="2636912"/>
            <a:ext cx="42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y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03848" y="2996952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How I selected it ?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87896" y="4787860"/>
            <a:ext cx="719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 is a PRG if for every PPT D, there is a negligible function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negl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115616" y="510667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55776" y="510667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339752" y="5055567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99592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995936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11960" y="508518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187624" y="54266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15816" y="542664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652" y="5877272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11346" y="5916181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s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933056"/>
            <a:ext cx="4828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G: Probability distribution over 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G(s): s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}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88840"/>
            <a:ext cx="108012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204864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716016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Challenger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6512" y="45811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496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  <p:bldP spid="25" grpId="0"/>
      <p:bldP spid="24" grpId="0"/>
      <p:bldP spid="30" grpId="0"/>
      <p:bldP spid="39" grpId="0"/>
      <p:bldP spid="46" grpId="0"/>
      <p:bldP spid="53" grpId="0"/>
      <p:bldP spid="56" grpId="0"/>
      <p:bldP spid="61" grpId="0"/>
      <p:bldP spid="61" grpId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/>
      <p:bldP spid="49" grpId="0"/>
      <p:bldP spid="3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PRF Security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3193231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720" y="2154342"/>
            <a:ext cx="3384376" cy="338554"/>
            <a:chOff x="2267744" y="2379077"/>
            <a:chExt cx="3384376" cy="3385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379077"/>
              <a:ext cx="3384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at x</a:t>
              </a:r>
              <a:r>
                <a:rPr lang="en-US" sz="16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, …,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1600" baseline="-25000" dirty="0" err="1" smtClean="0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   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411760" y="2708920"/>
              <a:ext cx="3240360" cy="87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0727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20486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Keyed 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348880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6136" y="3789040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508518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98349" y="1628800"/>
            <a:ext cx="2771892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 , y</a:t>
            </a:r>
            <a:r>
              <a:rPr lang="en-US" baseline="-25000" dirty="0" smtClean="0">
                <a:latin typeface="Chalkboard"/>
                <a:sym typeface="Symbol"/>
              </a:rPr>
              <a:t>2 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r>
              <a:rPr lang="en-US" dirty="0" smtClean="0">
                <a:latin typeface="Chalkboard"/>
                <a:sym typeface="Symbol"/>
              </a:rPr>
              <a:t> </a:t>
            </a:r>
            <a:r>
              <a:rPr lang="en-US" baseline="-25000" dirty="0" smtClean="0">
                <a:latin typeface="Chalkboard"/>
                <a:sym typeface="Symbol"/>
              </a:rPr>
              <a:t>R</a:t>
            </a:r>
            <a:r>
              <a:rPr lang="en-US" dirty="0" smtClean="0">
                <a:latin typeface="Chalkboard"/>
                <a:sym typeface="Symbol"/>
              </a:rPr>
              <a:t> {0,1}</a:t>
            </a:r>
            <a:r>
              <a:rPr lang="en-US" baseline="30000" dirty="0" smtClean="0">
                <a:latin typeface="Chalkboard"/>
                <a:sym typeface="Symbol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00192" y="350100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20272" y="3068960"/>
            <a:ext cx="1368152" cy="432048"/>
            <a:chOff x="6741034" y="3123156"/>
            <a:chExt cx="1368152" cy="43204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1034" y="3123156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3270728"/>
            <a:ext cx="864096" cy="1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88424" y="292494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halkboard"/>
              </a:rPr>
              <a:t>F</a:t>
            </a:r>
            <a:endParaRPr lang="en-US" sz="2400" baseline="-25000" dirty="0" smtClean="0">
              <a:solidFill>
                <a:srgbClr val="00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092280" y="3779748"/>
            <a:ext cx="1368152" cy="369332"/>
            <a:chOff x="6741034" y="3185872"/>
            <a:chExt cx="1368152" cy="36933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741034" y="3185872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, …,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062917" y="4713896"/>
            <a:ext cx="1189603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532440" y="4365104"/>
            <a:ext cx="0" cy="432048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7744" y="2996952"/>
            <a:ext cx="4608512" cy="698594"/>
            <a:chOff x="2267744" y="2996952"/>
            <a:chExt cx="4608512" cy="698594"/>
          </a:xfrm>
        </p:grpSpPr>
        <p:grpSp>
          <p:nvGrpSpPr>
            <p:cNvPr id="42" name="Group 41"/>
            <p:cNvGrpSpPr/>
            <p:nvPr/>
          </p:nvGrpSpPr>
          <p:grpSpPr>
            <a:xfrm>
              <a:off x="2267744" y="2996952"/>
              <a:ext cx="4608512" cy="360040"/>
              <a:chOff x="2411760" y="2357591"/>
              <a:chExt cx="4608512" cy="360040"/>
            </a:xfrm>
          </p:grpSpPr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2357591"/>
                <a:ext cx="33843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latin typeface="Chalkboard"/>
                  </a:rPr>
                  <a:t>y</a:t>
                </a:r>
                <a:r>
                  <a:rPr lang="en-US" sz="1600" baseline="-25000" dirty="0" smtClean="0">
                    <a:latin typeface="Chalkboard"/>
                  </a:rPr>
                  <a:t>1</a:t>
                </a:r>
                <a:r>
                  <a:rPr lang="en-US" sz="1600" dirty="0" smtClean="0">
                    <a:latin typeface="Chalkboard"/>
                  </a:rPr>
                  <a:t>, …, </a:t>
                </a:r>
                <a:r>
                  <a:rPr lang="en-US" sz="1600" dirty="0" err="1">
                    <a:latin typeface="Chalkboard"/>
                  </a:rPr>
                  <a:t>y</a:t>
                </a:r>
                <a:r>
                  <a:rPr lang="en-US" sz="1600" baseline="-25000" dirty="0" err="1" smtClean="0">
                    <a:latin typeface="Chalkboard"/>
                  </a:rPr>
                  <a:t>t</a:t>
                </a:r>
                <a:r>
                  <a:rPr lang="en-US" sz="1600" dirty="0" smtClean="0">
                    <a:latin typeface="Chalkboard"/>
                  </a:rPr>
                  <a:t>    </a:t>
                </a:r>
                <a:endParaRPr lang="en-US" sz="2400" baseline="-25000" dirty="0" smtClean="0">
                  <a:latin typeface="Chalkboard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411760" y="2708920"/>
                <a:ext cx="3240360" cy="871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36168" y="3356992"/>
              <a:ext cx="251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(How I computed them?)</a:t>
              </a:r>
              <a:endParaRPr lang="en-US" sz="2400" baseline="-25000" dirty="0" smtClean="0">
                <a:latin typeface="Chalkboard"/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 its queries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07504" y="5795972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711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5" grpId="0"/>
      <p:bldP spid="46" grpId="0"/>
      <p:bldP spid="56" grpId="0"/>
      <p:bldP spid="62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PRF Security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2545159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720" y="1506270"/>
            <a:ext cx="3384376" cy="338554"/>
            <a:chOff x="2267744" y="2379077"/>
            <a:chExt cx="3384376" cy="3385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379077"/>
              <a:ext cx="3384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at x</a:t>
              </a:r>
              <a:r>
                <a:rPr lang="en-US" sz="16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, …,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1600" baseline="-25000" dirty="0" err="1" smtClean="0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   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411760" y="2708920"/>
              <a:ext cx="3240360" cy="87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59205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1556792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Keyed 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40090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6136" y="3140968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98349" y="980728"/>
            <a:ext cx="2771892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 , y</a:t>
            </a:r>
            <a:r>
              <a:rPr lang="en-US" baseline="-25000" dirty="0" smtClean="0">
                <a:latin typeface="Chalkboard"/>
                <a:sym typeface="Symbol"/>
              </a:rPr>
              <a:t>2 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r>
              <a:rPr lang="en-US" dirty="0" smtClean="0">
                <a:latin typeface="Chalkboard"/>
                <a:sym typeface="Symbol"/>
              </a:rPr>
              <a:t> </a:t>
            </a:r>
            <a:r>
              <a:rPr lang="en-US" baseline="-25000" dirty="0" smtClean="0">
                <a:latin typeface="Chalkboard"/>
                <a:sym typeface="Symbol"/>
              </a:rPr>
              <a:t>R</a:t>
            </a:r>
            <a:r>
              <a:rPr lang="en-US" dirty="0" smtClean="0">
                <a:latin typeface="Chalkboard"/>
                <a:sym typeface="Symbol"/>
              </a:rPr>
              <a:t> {0,1}</a:t>
            </a:r>
            <a:r>
              <a:rPr lang="en-US" baseline="30000" dirty="0" smtClean="0">
                <a:latin typeface="Chalkboard"/>
                <a:sym typeface="Symbol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00192" y="2852936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20272" y="2420888"/>
            <a:ext cx="1368152" cy="432048"/>
            <a:chOff x="6741034" y="3123156"/>
            <a:chExt cx="1368152" cy="43204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1034" y="3123156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622656"/>
            <a:ext cx="864096" cy="1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88424" y="2276872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halkboard"/>
              </a:rPr>
              <a:t>F</a:t>
            </a:r>
            <a:endParaRPr lang="en-US" sz="2400" baseline="-25000" dirty="0" smtClean="0">
              <a:solidFill>
                <a:srgbClr val="00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092280" y="3131676"/>
            <a:ext cx="1368152" cy="369332"/>
            <a:chOff x="6741034" y="3185872"/>
            <a:chExt cx="1368152" cy="36933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741034" y="3185872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, …,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062917" y="4065824"/>
            <a:ext cx="1189603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532440" y="3717032"/>
            <a:ext cx="0" cy="432048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7744" y="2348880"/>
            <a:ext cx="4608512" cy="698594"/>
            <a:chOff x="2267744" y="2996952"/>
            <a:chExt cx="4608512" cy="698594"/>
          </a:xfrm>
        </p:grpSpPr>
        <p:grpSp>
          <p:nvGrpSpPr>
            <p:cNvPr id="42" name="Group 41"/>
            <p:cNvGrpSpPr/>
            <p:nvPr/>
          </p:nvGrpSpPr>
          <p:grpSpPr>
            <a:xfrm>
              <a:off x="2267744" y="2996952"/>
              <a:ext cx="4608512" cy="360040"/>
              <a:chOff x="2411760" y="2357591"/>
              <a:chExt cx="4608512" cy="360040"/>
            </a:xfrm>
          </p:grpSpPr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2357591"/>
                <a:ext cx="33843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latin typeface="Chalkboard"/>
                  </a:rPr>
                  <a:t>y</a:t>
                </a:r>
                <a:r>
                  <a:rPr lang="en-US" sz="1600" baseline="-25000" dirty="0" smtClean="0">
                    <a:latin typeface="Chalkboard"/>
                  </a:rPr>
                  <a:t>1</a:t>
                </a:r>
                <a:r>
                  <a:rPr lang="en-US" sz="1600" dirty="0" smtClean="0">
                    <a:latin typeface="Chalkboard"/>
                  </a:rPr>
                  <a:t>, …, </a:t>
                </a:r>
                <a:r>
                  <a:rPr lang="en-US" sz="1600" dirty="0" err="1">
                    <a:latin typeface="Chalkboard"/>
                  </a:rPr>
                  <a:t>y</a:t>
                </a:r>
                <a:r>
                  <a:rPr lang="en-US" sz="1600" baseline="-25000" dirty="0" err="1" smtClean="0">
                    <a:latin typeface="Chalkboard"/>
                  </a:rPr>
                  <a:t>t</a:t>
                </a:r>
                <a:r>
                  <a:rPr lang="en-US" sz="1600" dirty="0" smtClean="0">
                    <a:latin typeface="Chalkboard"/>
                  </a:rPr>
                  <a:t>    </a:t>
                </a:r>
                <a:endParaRPr lang="en-US" sz="2400" baseline="-25000" dirty="0" smtClean="0">
                  <a:latin typeface="Chalkboard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411760" y="2708920"/>
                <a:ext cx="3240360" cy="871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36168" y="3356992"/>
              <a:ext cx="251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(How I computed them?)</a:t>
              </a:r>
              <a:endParaRPr lang="en-US" sz="2400" baseline="-25000" dirty="0" smtClean="0">
                <a:latin typeface="Chalkboard"/>
              </a:endParaRPr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9512" y="4509120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228184" y="510667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43608" y="5012595"/>
            <a:ext cx="2736304" cy="544126"/>
            <a:chOff x="1691680" y="4581128"/>
            <a:chExt cx="2736304" cy="544126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348136" y="4581128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</a:rPr>
                <a:t>F</a:t>
              </a:r>
              <a:r>
                <a:rPr lang="en-US" sz="2400" baseline="-25000" dirty="0" err="1" smtClean="0">
                  <a:solidFill>
                    <a:srgbClr val="0000FF"/>
                  </a:solidFill>
                  <a:latin typeface="Chalkboard"/>
                </a:rPr>
                <a:t>k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( )</a:t>
              </a: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115616" y="5556721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995936" y="4941168"/>
            <a:ext cx="2736304" cy="544126"/>
            <a:chOff x="1691680" y="4581128"/>
            <a:chExt cx="2736304" cy="544126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2276128" y="4581128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( )</a:t>
              </a:r>
            </a:p>
          </p:txBody>
        </p:sp>
      </p:grp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816424" y="5501843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491880" y="501317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755576" y="4941168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940152" y="4941168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51520" y="6309320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D 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not given k </a:t>
            </a:r>
            <a:r>
              <a:rPr lang="en-US" sz="1600" dirty="0" smtClean="0">
                <a:latin typeface="Chalkboard"/>
                <a:sym typeface="Symbol"/>
              </a:rPr>
              <a:t>in the above game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20434" y="6309320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092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68" grpId="0"/>
      <p:bldP spid="69" grpId="0"/>
      <p:bldP spid="70" grpId="0"/>
      <p:bldP spid="71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73736</TotalTime>
  <Words>2851</Words>
  <Application>Microsoft Macintosh PowerPoint</Application>
  <PresentationFormat>On-screen Show (4:3)</PresentationFormat>
  <Paragraphs>558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Bradley Hand</vt:lpstr>
      <vt:lpstr>Cambria Math</vt:lpstr>
      <vt:lpstr>Chalkboard</vt:lpstr>
      <vt:lpstr>Comic Sans MS</vt:lpstr>
      <vt:lpstr>Courier New</vt:lpstr>
      <vt:lpstr>Symbol</vt:lpstr>
      <vt:lpstr>Wingdings</vt:lpstr>
      <vt:lpstr>Default Design</vt:lpstr>
      <vt:lpstr>Cryptography</vt:lpstr>
      <vt:lpstr>Recall</vt:lpstr>
      <vt:lpstr>PowerPoint Presentation</vt:lpstr>
      <vt:lpstr>PowerPoint Presentation</vt:lpstr>
      <vt:lpstr>Minicrypt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</vt:lpstr>
      <vt:lpstr>PowerPoint Presentation</vt:lpstr>
      <vt:lpstr>PowerPoint Presentation</vt:lpstr>
      <vt:lpstr>Proof via Hybrid Argument</vt:lpstr>
      <vt:lpstr>Proof via Hybrid Argument</vt:lpstr>
      <vt:lpstr>Proof via Hybrid Argument</vt:lpstr>
      <vt:lpstr>Indistinguishability  of i and (i+1)th Hybrid</vt:lpstr>
      <vt:lpstr>Indistinguishability  of i and (i+1)th Hybrid</vt:lpstr>
      <vt:lpstr>Indistinguishability  of i and (i+1)th Hybrid by Reduction to PRG</vt:lpstr>
      <vt:lpstr>Proof </vt:lpstr>
      <vt:lpstr>Proof </vt:lpstr>
      <vt:lpstr>Proof </vt:lpstr>
      <vt:lpstr>Proof </vt:lpstr>
      <vt:lpstr>Proof via Hybrid Argument</vt:lpstr>
      <vt:lpstr>Proof </vt:lpstr>
      <vt:lpstr>Proof </vt:lpstr>
      <vt:lpstr>Proof </vt:lpstr>
      <vt:lpstr>Proof </vt:lpstr>
      <vt:lpstr>Proof </vt:lpstr>
      <vt:lpstr>Proof 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4240</cp:revision>
  <dcterms:created xsi:type="dcterms:W3CDTF">2003-02-23T15:18:48Z</dcterms:created>
  <dcterms:modified xsi:type="dcterms:W3CDTF">2017-02-14T04:55:11Z</dcterms:modified>
</cp:coreProperties>
</file>